
<file path=[Content_Types].xml><?xml version="1.0" encoding="utf-8"?>
<Types xmlns="http://schemas.openxmlformats.org/package/2006/content-types">
  <Override PartName="/ppt/slides/slide29.xml" ContentType="application/vnd.openxmlformats-officedocument.presentationml.slide+xml"/>
  <Override PartName="/ppt/slides/slide47.xml" ContentType="application/vnd.openxmlformats-officedocument.presentationml.slide+xml"/>
  <Override PartName="/ppt/notesSlides/notesSlide2.xml" ContentType="application/vnd.openxmlformats-officedocument.presentationml.notesSlide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36.xml" ContentType="application/vnd.openxmlformats-officedocument.presentationml.slide+xml"/>
  <Override PartName="/ppt/slides/slide54.xml" ContentType="application/vnd.openxmlformats-officedocument.presentationml.slide+xml"/>
  <Override PartName="/ppt/slideLayouts/slideLayout6.xml" ContentType="application/vnd.openxmlformats-officedocument.presentationml.slideLayout+xml"/>
  <Override PartName="/ppt/slideLayouts/slideLayout17.xml" ContentType="application/vnd.openxmlformats-officedocument.presentationml.slideLayout+xml"/>
  <Override PartName="/ppt/notesSlides/notesSlide38.xml" ContentType="application/vnd.openxmlformats-officedocument.presentationml.notesSlide+xml"/>
  <Override PartName="/ppt/notesSlides/notesSlide49.xml" ContentType="application/vnd.openxmlformats-officedocument.presentationml.notesSlide+xml"/>
  <Override PartName="/ppt/slides/slide25.xml" ContentType="application/vnd.openxmlformats-officedocument.presentationml.slide+xml"/>
  <Override PartName="/ppt/slides/slide43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notesSlides/notesSlide27.xml" ContentType="application/vnd.openxmlformats-officedocument.presentationml.notesSlide+xml"/>
  <Override PartName="/ppt/notesSlides/notesSlide45.xml" ContentType="application/vnd.openxmlformats-officedocument.presentationml.notesSlide+xml"/>
  <Default Extension="xml" ContentType="application/xml"/>
  <Override PartName="/ppt/slides/slide14.xml" ContentType="application/vnd.openxmlformats-officedocument.presentationml.slide+xml"/>
  <Override PartName="/ppt/slides/slide32.xml" ContentType="application/vnd.openxmlformats-officedocument.presentationml.slide+xml"/>
  <Override PartName="/ppt/slides/slide50.xml" ContentType="application/vnd.openxmlformats-officedocument.presentationml.slide+xml"/>
  <Override PartName="/ppt/notesMasters/notesMaster1.xml" ContentType="application/vnd.openxmlformats-officedocument.presentationml.notesMaster+xml"/>
  <Override PartName="/ppt/slideLayouts/slideLayout13.xml" ContentType="application/vnd.openxmlformats-officedocument.presentationml.slideLayout+xml"/>
  <Override PartName="/ppt/notesSlides/notesSlide16.xml" ContentType="application/vnd.openxmlformats-officedocument.presentationml.notesSlide+xml"/>
  <Override PartName="/ppt/notesSlides/notesSlide34.xml" ContentType="application/vnd.openxmlformats-officedocument.presentationml.notesSlide+xml"/>
  <Override PartName="/ppt/slides/slide10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ppt/notesSlides/notesSlide23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7.xml" ContentType="application/vnd.openxmlformats-officedocument.presentationml.notes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48.xml" ContentType="application/vnd.openxmlformats-officedocument.presentationml.slide+xml"/>
  <Override PartName="/ppt/slides/slide57.xml" ContentType="application/vnd.openxmlformats-officedocument.presentationml.slide+xml"/>
  <Override PartName="/ppt/slideLayouts/slideLayout7.xml" ContentType="application/vnd.openxmlformats-officedocument.presentationml.slideLayout+xml"/>
  <Override PartName="/ppt/notesSlides/notesSlide1.xml" ContentType="application/vnd.openxmlformats-officedocument.presentationml.notesSlide+xml"/>
  <Override PartName="/ppt/notesSlides/notesSlide3.xml" ContentType="application/vnd.openxmlformats-officedocument.presentationml.notesSlide+xml"/>
  <Default Extension="png" ContentType="image/png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46.xml" ContentType="application/vnd.openxmlformats-officedocument.presentationml.slide+xml"/>
  <Override PartName="/ppt/slides/slide55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9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8.xml" ContentType="application/vnd.openxmlformats-officedocument.presentationml.notesSlid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s/slide33.xml" ContentType="application/vnd.openxmlformats-officedocument.presentationml.slide+xml"/>
  <Override PartName="/ppt/slides/slide35.xml" ContentType="application/vnd.openxmlformats-officedocument.presentationml.slide+xml"/>
  <Override PartName="/ppt/slides/slide44.xml" ContentType="application/vnd.openxmlformats-officedocument.presentationml.slide+xml"/>
  <Override PartName="/ppt/slides/slide53.xml" ContentType="application/vnd.openxmlformats-officedocument.presentationml.slide+xml"/>
  <Override PartName="/ppt/slideLayouts/slideLayout3.xml" ContentType="application/vnd.openxmlformats-officedocument.presentationml.slideLayout+xml"/>
  <Override PartName="/ppt/slideLayouts/slideLayout16.xml" ContentType="application/vnd.openxmlformats-officedocument.presentationml.slideLayout+xml"/>
  <Default Extension="jpeg" ContentType="image/jpeg"/>
  <Override PartName="/ppt/notesSlides/notesSlide1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46.xml" ContentType="application/vnd.openxmlformats-officedocument.presentationml.notesSlide+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s/slide51.xml" ContentType="application/vnd.openxmlformats-officedocument.presentationml.slide+xml"/>
  <Override PartName="/ppt/slideLayouts/slideLayout1.xml" ContentType="application/vnd.openxmlformats-officedocument.presentationml.slideLayout+xml"/>
  <Override PartName="/ppt/slideLayouts/slideLayout14.xml" ContentType="application/vnd.openxmlformats-officedocument.presentationml.slideLayout+xml"/>
  <Override PartName="/ppt/notesSlides/notesSlide15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53.xml" ContentType="application/vnd.openxmlformats-officedocument.presentationml.notes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s/slide40.xml" ContentType="application/vnd.openxmlformats-officedocument.presentationml.slide+xml"/>
  <Override PartName="/ppt/slideLayouts/slideLayout12.xml" ContentType="application/vnd.openxmlformats-officedocument.presentationml.slideLayout+xml"/>
  <Override PartName="/ppt/notesSlides/notesSlide13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51.xml" ContentType="application/vnd.openxmlformats-officedocument.presentationml.notesSlide+xml"/>
  <Override PartName="/ppt/slideLayouts/slideLayout10.xml" ContentType="application/vnd.openxmlformats-officedocument.presentationml.slideLayout+xml"/>
  <Override PartName="/ppt/notesSlides/notesSlide8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6.xml" ContentType="application/vnd.openxmlformats-officedocument.presentationml.notesSlide+xml"/>
  <Override PartName="/ppt/slides/slide8.xml" ContentType="application/vnd.openxmlformats-officedocument.presentationml.slide+xml"/>
  <Override PartName="/ppt/slides/slide49.xml" ContentType="application/vnd.openxmlformats-officedocument.presentationml.slide+xml"/>
  <Override PartName="/ppt/notesSlides/notesSlide4.xml" ContentType="application/vnd.openxmlformats-officedocument.presentationml.notesSlide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38.xml" ContentType="application/vnd.openxmlformats-officedocument.presentationml.slide+xml"/>
  <Override PartName="/ppt/slides/slide56.xml" ContentType="application/vnd.openxmlformats-officedocument.presentationml.slide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27.xml" ContentType="application/vnd.openxmlformats-officedocument.presentationml.slide+xml"/>
  <Override PartName="/ppt/slides/slide45.xml" ContentType="application/vnd.openxmlformats-officedocument.presentationml.slide+xml"/>
  <Override PartName="/ppt/slideLayouts/slideLayout4.xml" ContentType="application/vnd.openxmlformats-officedocument.presentationml.slideLayout+xml"/>
  <Override PartName="/ppt/notesSlides/notesSlide29.xml" ContentType="application/vnd.openxmlformats-officedocument.presentationml.notesSlide+xml"/>
  <Override PartName="/ppt/notesSlides/notesSlide47.xml" ContentType="application/vnd.openxmlformats-officedocument.presentationml.notesSlide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34.xml" ContentType="application/vnd.openxmlformats-officedocument.presentationml.slide+xml"/>
  <Override PartName="/ppt/slides/slide52.xml" ContentType="application/vnd.openxmlformats-officedocument.presentationml.slide+xml"/>
  <Override PartName="/ppt/slideLayouts/slideLayout15.xml" ContentType="application/vnd.openxmlformats-officedocument.presentationml.slideLayout+xml"/>
  <Default Extension="wmf" ContentType="image/x-wmf"/>
  <Override PartName="/ppt/notesSlides/notesSlide18.xml" ContentType="application/vnd.openxmlformats-officedocument.presentationml.notesSlide+xml"/>
  <Override PartName="/ppt/notesSlides/notesSlide36.xml" ContentType="application/vnd.openxmlformats-officedocument.presentationml.notesSlide+xml"/>
  <Default Extension="rels" ContentType="application/vnd.openxmlformats-package.relationships+xml"/>
  <Override PartName="/ppt/slides/slide23.xml" ContentType="application/vnd.openxmlformats-officedocument.presentationml.slide+xml"/>
  <Override PartName="/ppt/slides/slide41.xml" ContentType="application/vnd.openxmlformats-officedocument.presentationml.slide+xml"/>
  <Override PartName="/ppt/notesSlides/notesSlide25.xml" ContentType="application/vnd.openxmlformats-officedocument.presentationml.notesSlide+xml"/>
  <Override PartName="/ppt/notesSlides/notesSlide43.xml" ContentType="application/vnd.openxmlformats-officedocument.presentationml.notesSlide+xml"/>
  <Override PartName="/ppt/slides/slide12.xml" ContentType="application/vnd.openxmlformats-officedocument.presentationml.slide+xml"/>
  <Override PartName="/ppt/slides/slide30.xml" ContentType="application/vnd.openxmlformats-officedocument.presentationml.slide+xml"/>
  <Override PartName="/ppt/slideLayouts/slideLayout11.xml" ContentType="application/vnd.openxmlformats-officedocument.presentationml.slideLayout+xml"/>
  <Override PartName="/ppt/notesSlides/notesSlide14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10.xml" ContentType="application/vnd.openxmlformats-officedocument.presentationml.notesSlide+xml"/>
  <Override PartName="/ppt/slides/slide7.xml" ContentType="application/vnd.openxmlformats-officedocument.presentationml.slide+xml"/>
  <Override PartName="/ppt/slideLayouts/slideLayout9.xml" ContentType="application/vnd.openxmlformats-officedocument.presentationml.slideLayout+xml"/>
  <Override PartName="/ppt/notesSlides/notesSlide5.xml" ContentType="application/vnd.openxmlformats-officedocument.presentationml.notesSlid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59"/>
  </p:notesMasterIdLst>
  <p:sldIdLst>
    <p:sldId id="256" r:id="rId2"/>
    <p:sldId id="307" r:id="rId3"/>
    <p:sldId id="257" r:id="rId4"/>
    <p:sldId id="258" r:id="rId5"/>
    <p:sldId id="259" r:id="rId6"/>
    <p:sldId id="260" r:id="rId7"/>
    <p:sldId id="308" r:id="rId8"/>
    <p:sldId id="261" r:id="rId9"/>
    <p:sldId id="262" r:id="rId10"/>
    <p:sldId id="263" r:id="rId11"/>
    <p:sldId id="264" r:id="rId12"/>
    <p:sldId id="265" r:id="rId13"/>
    <p:sldId id="266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309" r:id="rId27"/>
    <p:sldId id="279" r:id="rId28"/>
    <p:sldId id="280" r:id="rId29"/>
    <p:sldId id="310" r:id="rId30"/>
    <p:sldId id="281" r:id="rId31"/>
    <p:sldId id="282" r:id="rId32"/>
    <p:sldId id="283" r:id="rId33"/>
    <p:sldId id="311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31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napVertSplitter="1" vertBarState="minimized" horzBarState="maximized">
    <p:restoredLeft sz="15620"/>
    <p:restoredTop sz="94660"/>
  </p:normalViewPr>
  <p:slideViewPr>
    <p:cSldViewPr>
      <p:cViewPr varScale="1">
        <p:scale>
          <a:sx n="116" d="100"/>
          <a:sy n="116" d="100"/>
        </p:scale>
        <p:origin x="-2364" y="-114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88" d="100"/>
          <a:sy n="88" d="100"/>
        </p:scale>
        <p:origin x="-3822" y="-108"/>
      </p:cViewPr>
      <p:guideLst>
        <p:guide orient="horz" pos="2880"/>
        <p:guide pos="2160"/>
      </p:guideLst>
    </p:cSldViewPr>
  </p:notes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61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02E4B56-620E-4ABD-A461-F9F08CCAD377}" type="datetimeFigureOut">
              <a:rPr lang="en-US" smtClean="0"/>
              <a:t>8/25/2015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146F6B2-C2FC-49E3-8D5D-AD795C1B9760}" type="slidenum">
              <a:rPr lang="en-US" smtClean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146F6B2-C2FC-49E3-8D5D-AD795C1B9760}" type="slidenum">
              <a:rPr lang="en-US" smtClean="0"/>
              <a:t>1</a:t>
            </a:fld>
            <a:endParaRPr 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146F6B2-C2FC-49E3-8D5D-AD795C1B9760}" type="slidenum">
              <a:rPr lang="en-US" smtClean="0"/>
              <a:t>2</a:t>
            </a:fld>
            <a:endParaRPr 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3</a:t>
            </a:fld>
            <a:endParaRPr 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4</a:t>
            </a:fld>
            <a:endParaRPr 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5</a:t>
            </a:fld>
            <a:endParaRPr 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6</a:t>
            </a:fld>
            <a:endParaRPr 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146F6B2-C2FC-49E3-8D5D-AD795C1B9760}" type="slidenum">
              <a:rPr lang="en-US" smtClean="0"/>
              <a:t>7</a:t>
            </a:fld>
            <a:endParaRPr 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8</a:t>
            </a:fld>
            <a:endParaRPr 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9</a:t>
            </a:fld>
            <a:endParaRPr 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10</a:t>
            </a:fld>
            <a:endParaRPr 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11</a:t>
            </a:fld>
            <a:endParaRPr 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12</a:t>
            </a:fld>
            <a:endParaRPr 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13</a:t>
            </a:fld>
            <a:endParaRPr lang="en-US" dirty="0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14</a:t>
            </a:fld>
            <a:endParaRPr 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15</a:t>
            </a:fld>
            <a:endParaRPr 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16</a:t>
            </a:fld>
            <a:endParaRPr 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17</a:t>
            </a:fld>
            <a:endParaRPr 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18</a:t>
            </a:fld>
            <a:endParaRPr 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19</a:t>
            </a:fld>
            <a:endParaRPr 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20</a:t>
            </a:fld>
            <a:endParaRPr lang="en-US" dirty="0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21</a:t>
            </a:fld>
            <a:endParaRPr 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22</a:t>
            </a:fld>
            <a:endParaRPr 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23</a:t>
            </a:fld>
            <a:endParaRPr 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24</a:t>
            </a:fld>
            <a:endParaRPr 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25</a:t>
            </a:fld>
            <a:endParaRPr 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27</a:t>
            </a:fld>
            <a:endParaRPr 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28</a:t>
            </a:fld>
            <a:endParaRPr lang="en-US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30</a:t>
            </a:fld>
            <a:endParaRPr lang="en-US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31</a:t>
            </a:fld>
            <a:endParaRPr lang="en-US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32</a:t>
            </a:fld>
            <a:endParaRPr lang="en-US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34</a:t>
            </a:fld>
            <a:endParaRPr lang="en-US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35</a:t>
            </a:fld>
            <a:endParaRPr lang="en-US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36</a:t>
            </a:fld>
            <a:endParaRPr lang="en-US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37</a:t>
            </a:fld>
            <a:endParaRPr lang="en-US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38</a:t>
            </a:fld>
            <a:endParaRPr lang="en-US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39</a:t>
            </a:fld>
            <a:endParaRPr lang="en-US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40</a:t>
            </a:fld>
            <a:endParaRPr lang="en-US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/>
          <p:cNvSpPr>
            <a:spLocks noGrp="1" noChangeArrowheads="1"/>
          </p:cNvSpPr>
          <p:nvPr>
            <p:ph type="ftr" sz="quarter" idx="4"/>
          </p:nvPr>
        </p:nvSpPr>
        <p:spPr>
          <a:xfrm>
            <a:off x="1" y="8685071"/>
            <a:ext cx="2971168" cy="457358"/>
          </a:xfrm>
          <a:prstGeom prst="rect">
            <a:avLst/>
          </a:prstGeom>
          <a:ln/>
        </p:spPr>
        <p:txBody>
          <a:bodyPr/>
          <a:lstStyle/>
          <a:p>
            <a:r>
              <a:rPr lang="en-US" altLang="en-US"/>
              <a:t>Internal Use Only jbl0701</a:t>
            </a: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9478195-5008-44BE-A4FF-F888F5E25969}" type="slidenum">
              <a:rPr lang="en-US" altLang="en-US"/>
              <a:pPr/>
              <a:t>41</a:t>
            </a:fld>
            <a:endParaRPr lang="en-US" altLang="en-US"/>
          </a:p>
        </p:txBody>
      </p:sp>
      <p:sp>
        <p:nvSpPr>
          <p:cNvPr id="5836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xfrm>
            <a:off x="1163838" y="682993"/>
            <a:ext cx="4528780" cy="3432119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58368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712" y="4344025"/>
            <a:ext cx="5028579" cy="4116049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 lIns="89322" tIns="44661" rIns="89322" bIns="44661"/>
          <a:lstStyle/>
          <a:p>
            <a:endParaRPr lang="en-US" dirty="0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42</a:t>
            </a:fld>
            <a:endParaRPr lang="en-US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44</a:t>
            </a:fld>
            <a:endParaRPr lang="en-US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45</a:t>
            </a:fld>
            <a:endParaRPr lang="en-US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46</a:t>
            </a:fld>
            <a:endParaRPr lang="en-US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47</a:t>
            </a:fld>
            <a:endParaRPr lang="en-US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48</a:t>
            </a:fld>
            <a:endParaRPr lang="en-US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49</a:t>
            </a:fld>
            <a:endParaRPr lang="en-US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50</a:t>
            </a:fld>
            <a:endParaRPr lang="en-US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51</a:t>
            </a:fld>
            <a:endParaRPr lang="en-US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52</a:t>
            </a:fld>
            <a:endParaRPr lang="en-US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53</a:t>
            </a:fld>
            <a:endParaRPr lang="en-US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54</a:t>
            </a:fld>
            <a:endParaRPr lang="en-US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55</a:t>
            </a:fld>
            <a:endParaRPr lang="en-US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56</a:t>
            </a:fld>
            <a:endParaRPr lang="en-US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A269C5-623C-4C10-951F-EF0C470C7972}" type="slidenum">
              <a:rPr lang="en-US" smtClean="0"/>
              <a:pPr/>
              <a:t>57</a:t>
            </a:fld>
            <a:endParaRPr 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4E2336-D9A7-43A5-9CA2-C6656C8900D4}" type="datetimeFigureOut">
              <a:rPr lang="en-US" smtClean="0"/>
              <a:t>8/25/2015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F7274D-4D1C-47DE-85EC-AB2DF5425A9A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4E2336-D9A7-43A5-9CA2-C6656C8900D4}" type="datetimeFigureOut">
              <a:rPr lang="en-US" smtClean="0"/>
              <a:t>8/25/2015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F7274D-4D1C-47DE-85EC-AB2DF5425A9A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4E2336-D9A7-43A5-9CA2-C6656C8900D4}" type="datetimeFigureOut">
              <a:rPr lang="en-US" smtClean="0"/>
              <a:t>8/25/2015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F7274D-4D1C-47DE-85EC-AB2DF5425A9A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4E2336-D9A7-43A5-9CA2-C6656C8900D4}" type="datetimeFigureOut">
              <a:rPr lang="en-US" smtClean="0"/>
              <a:t>8/25/2015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F7274D-4D1C-47DE-85EC-AB2DF5425A9A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4E2336-D9A7-43A5-9CA2-C6656C8900D4}" type="datetimeFigureOut">
              <a:rPr lang="en-US" smtClean="0"/>
              <a:t>8/25/2015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F7274D-4D1C-47DE-85EC-AB2DF5425A9A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4E2336-D9A7-43A5-9CA2-C6656C8900D4}" type="datetimeFigureOut">
              <a:rPr lang="en-US" smtClean="0"/>
              <a:t>8/25/2015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F7274D-4D1C-47DE-85EC-AB2DF5425A9A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4E2336-D9A7-43A5-9CA2-C6656C8900D4}" type="datetimeFigureOut">
              <a:rPr lang="en-US" smtClean="0"/>
              <a:t>8/25/2015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F7274D-4D1C-47DE-85EC-AB2DF5425A9A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4E2336-D9A7-43A5-9CA2-C6656C8900D4}" type="datetimeFigureOut">
              <a:rPr lang="en-US" smtClean="0"/>
              <a:t>8/25/2015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F7274D-4D1C-47DE-85EC-AB2DF5425A9A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4E2336-D9A7-43A5-9CA2-C6656C8900D4}" type="datetimeFigureOut">
              <a:rPr lang="en-US" smtClean="0"/>
              <a:t>8/25/2015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F7274D-4D1C-47DE-85EC-AB2DF5425A9A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4E2336-D9A7-43A5-9CA2-C6656C8900D4}" type="datetimeFigureOut">
              <a:rPr lang="en-US" smtClean="0"/>
              <a:t>8/25/2015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F7274D-4D1C-47DE-85EC-AB2DF5425A9A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4E2336-D9A7-43A5-9CA2-C6656C8900D4}" type="datetimeFigureOut">
              <a:rPr lang="en-US" smtClean="0"/>
              <a:t>8/25/2015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F7274D-4D1C-47DE-85EC-AB2DF5425A9A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012 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141766" y="-27857"/>
            <a:ext cx="8693151" cy="749327"/>
          </a:xfrm>
        </p:spPr>
        <p:txBody>
          <a:bodyPr/>
          <a:lstStyle>
            <a:lvl1pPr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6" name="Rectangle 5"/>
          <p:cNvSpPr/>
          <p:nvPr userDrawn="1"/>
        </p:nvSpPr>
        <p:spPr>
          <a:xfrm>
            <a:off x="8783004" y="6642556"/>
            <a:ext cx="3609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fld id="{5070E6F0-B43D-4202-BE82-D3B7CAF03586}" type="slidenum">
              <a:rPr lang="en-US" sz="800" kern="1200" smtClean="0">
                <a:solidFill>
                  <a:srgbClr val="000000"/>
                </a:solidFill>
                <a:latin typeface="Verdana" pitchFamily="34" charset="0"/>
                <a:ea typeface="+mn-ea"/>
                <a:cs typeface="Arial" charset="0"/>
              </a:rPr>
              <a:pPr/>
              <a:t>‹#›</a:t>
            </a:fld>
            <a:endParaRPr lang="en-US" dirty="0"/>
          </a:p>
        </p:txBody>
      </p:sp>
    </p:spTree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2012 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1767" y="87358"/>
            <a:ext cx="8750758" cy="749327"/>
          </a:xfrm>
        </p:spPr>
        <p:txBody>
          <a:bodyPr/>
          <a:lstStyle>
            <a:lvl1pPr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30628" y="1009506"/>
            <a:ext cx="8819504" cy="5331693"/>
          </a:xfrm>
        </p:spPr>
        <p:txBody>
          <a:bodyPr>
            <a:normAutofit/>
          </a:bodyPr>
          <a:lstStyle>
            <a:lvl1pPr marL="233363" marR="0" indent="-233363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Tx/>
              <a:buFont typeface="Wingdings 2" pitchFamily="18" charset="2"/>
              <a:buChar char="¡"/>
              <a:tabLst/>
              <a:defRPr/>
            </a:lvl1pPr>
            <a:lvl2pPr marL="457200" marR="0" indent="-223838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Tx/>
              <a:buFont typeface="Verdana" pitchFamily="34" charset="0"/>
              <a:buChar char="–"/>
              <a:tabLst/>
              <a:defRPr/>
            </a:lvl2pPr>
            <a:lvl3pPr marL="693738" marR="0" indent="-2286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Pct val="80000"/>
              <a:buFont typeface="Courier New" pitchFamily="49" charset="0"/>
              <a:buChar char="o"/>
              <a:tabLst/>
              <a:defRPr/>
            </a:lvl3pPr>
            <a:lvl4pPr marL="917575" marR="0" indent="-2286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Tx/>
              <a:buFont typeface="Arial" pitchFamily="34" charset="0"/>
              <a:buChar char="•"/>
              <a:tabLst/>
              <a:defRPr baseline="0"/>
            </a:lvl4pPr>
            <a:lvl5pPr marL="1150938" marR="0" indent="-2286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Tx/>
              <a:buFont typeface="Arial" pitchFamily="34" charset="0"/>
              <a:buChar char="•"/>
              <a:tabLst/>
              <a:defRPr baseline="0"/>
            </a:lvl5pPr>
          </a:lstStyle>
          <a:p>
            <a:pPr lvl="0"/>
            <a:r>
              <a:rPr lang="en-US" noProof="0" dirty="0" smtClean="0"/>
              <a:t>Click to edit Master text styles</a:t>
            </a:r>
          </a:p>
          <a:p>
            <a:pPr lvl="1"/>
            <a:r>
              <a:rPr lang="en-US" noProof="0" dirty="0" smtClean="0"/>
              <a:t>Second level</a:t>
            </a:r>
          </a:p>
          <a:p>
            <a:pPr lvl="2"/>
            <a:r>
              <a:rPr lang="en-US" noProof="0" dirty="0" smtClean="0"/>
              <a:t>Third level</a:t>
            </a:r>
          </a:p>
          <a:p>
            <a:pPr lvl="3"/>
            <a:r>
              <a:rPr lang="en-US" noProof="0" dirty="0" smtClean="0"/>
              <a:t>Fourth level</a:t>
            </a:r>
          </a:p>
          <a:p>
            <a:pPr lvl="4"/>
            <a:r>
              <a:rPr lang="en-US" noProof="0" dirty="0" smtClean="0"/>
              <a:t>Fifth level</a:t>
            </a:r>
          </a:p>
        </p:txBody>
      </p:sp>
      <p:sp>
        <p:nvSpPr>
          <p:cNvPr id="4" name="Rectangle 3"/>
          <p:cNvSpPr/>
          <p:nvPr userDrawn="1"/>
        </p:nvSpPr>
        <p:spPr>
          <a:xfrm>
            <a:off x="8783004" y="6642556"/>
            <a:ext cx="3609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fld id="{5070E6F0-B43D-4202-BE82-D3B7CAF03586}" type="slidenum">
              <a:rPr lang="en-US" sz="800" kern="1200" smtClean="0">
                <a:solidFill>
                  <a:srgbClr val="000000"/>
                </a:solidFill>
                <a:latin typeface="Verdana" pitchFamily="34" charset="0"/>
                <a:ea typeface="+mn-ea"/>
                <a:cs typeface="Arial" charset="0"/>
              </a:rPr>
              <a:pPr/>
              <a:t>‹#›</a:t>
            </a:fld>
            <a:endParaRPr lang="en-US" dirty="0"/>
          </a:p>
        </p:txBody>
      </p:sp>
    </p:spTree>
  </p:cSld>
  <p:clrMapOvr>
    <a:masterClrMapping/>
  </p:clrMapOvr>
  <p:transition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3 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3"/>
          <p:cNvSpPr>
            <a:spLocks noGrp="1"/>
          </p:cNvSpPr>
          <p:nvPr>
            <p:ph sz="half" idx="12"/>
          </p:nvPr>
        </p:nvSpPr>
        <p:spPr>
          <a:xfrm>
            <a:off x="228600" y="4025030"/>
            <a:ext cx="8686800" cy="2560320"/>
          </a:xfrm>
          <a:noFill/>
          <a:ln>
            <a:noFill/>
          </a:ln>
        </p:spPr>
        <p:txBody>
          <a:bodyPr/>
          <a:lstStyle>
            <a:lvl1pPr marL="233363" indent="-233363">
              <a:defRPr sz="1800"/>
            </a:lvl1pPr>
            <a:lvl2pPr marL="457200" indent="-233363">
              <a:defRPr sz="1600">
                <a:latin typeface="+mn-lt"/>
              </a:defRPr>
            </a:lvl2pPr>
            <a:lvl3pPr marL="630238" indent="-173038">
              <a:defRPr sz="1600">
                <a:latin typeface="+mn-lt"/>
              </a:defRPr>
            </a:lvl3pPr>
            <a:lvl4pPr marL="744538" indent="-174625">
              <a:defRPr sz="1600">
                <a:latin typeface="+mn-lt"/>
              </a:defRPr>
            </a:lvl4pPr>
            <a:lvl5pPr marL="854075" indent="-173038">
              <a:defRPr sz="1600">
                <a:latin typeface="+mn-lt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5" name="Content Placeholder 3"/>
          <p:cNvSpPr>
            <a:spLocks noGrp="1"/>
          </p:cNvSpPr>
          <p:nvPr>
            <p:ph sz="half" idx="13"/>
          </p:nvPr>
        </p:nvSpPr>
        <p:spPr>
          <a:xfrm>
            <a:off x="251475" y="951898"/>
            <a:ext cx="8686800" cy="2937957"/>
          </a:xfrm>
          <a:noFill/>
          <a:ln>
            <a:noFill/>
          </a:ln>
        </p:spPr>
        <p:txBody>
          <a:bodyPr/>
          <a:lstStyle>
            <a:lvl1pPr marL="233363" indent="-233363">
              <a:defRPr sz="1800"/>
            </a:lvl1pPr>
            <a:lvl2pPr marL="457200" indent="-233363">
              <a:defRPr sz="1600">
                <a:latin typeface="+mn-lt"/>
              </a:defRPr>
            </a:lvl2pPr>
            <a:lvl3pPr marL="630238" indent="-173038">
              <a:defRPr sz="1600">
                <a:latin typeface="+mn-lt"/>
              </a:defRPr>
            </a:lvl3pPr>
            <a:lvl4pPr marL="744538" indent="-174625">
              <a:defRPr sz="1600">
                <a:latin typeface="+mn-lt"/>
              </a:defRPr>
            </a:lvl4pPr>
            <a:lvl5pPr marL="854075" indent="-173038">
              <a:defRPr sz="1600">
                <a:latin typeface="+mn-lt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141766" y="-27857"/>
            <a:ext cx="8693151" cy="749327"/>
          </a:xfrm>
        </p:spPr>
        <p:txBody>
          <a:bodyPr/>
          <a:lstStyle>
            <a:lvl1pPr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11" name="Text Box 4"/>
          <p:cNvSpPr txBox="1">
            <a:spLocks noChangeArrowheads="1"/>
          </p:cNvSpPr>
          <p:nvPr userDrawn="1"/>
        </p:nvSpPr>
        <p:spPr bwMode="auto">
          <a:xfrm>
            <a:off x="8774113" y="6656388"/>
            <a:ext cx="369887" cy="200025"/>
          </a:xfrm>
          <a:prstGeom prst="rect">
            <a:avLst/>
          </a:prstGeom>
          <a:noFill/>
          <a:ln>
            <a:noFill/>
          </a:ln>
          <a:extLst/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9pPr>
          </a:lstStyle>
          <a:p>
            <a:pPr algn="r">
              <a:buFont typeface="Verdana" pitchFamily="34" charset="0"/>
              <a:buNone/>
              <a:defRPr/>
            </a:pPr>
            <a:r>
              <a:rPr lang="en-US" sz="700" dirty="0">
                <a:solidFill>
                  <a:srgbClr val="000000"/>
                </a:solidFill>
                <a:cs typeface="+mn-cs"/>
              </a:rPr>
              <a:t> </a:t>
            </a:r>
            <a:fld id="{5070E6F0-B43D-4202-BE82-D3B7CAF03586}" type="slidenum">
              <a:rPr lang="en-US" sz="700">
                <a:solidFill>
                  <a:srgbClr val="000000"/>
                </a:solidFill>
                <a:cs typeface="+mn-cs"/>
              </a:rPr>
              <a:pPr algn="r">
                <a:buFont typeface="Verdana" pitchFamily="34" charset="0"/>
                <a:buNone/>
                <a:defRPr/>
              </a:pPr>
              <a:t>‹#›</a:t>
            </a:fld>
            <a:endParaRPr lang="en-US" sz="700" dirty="0">
              <a:solidFill>
                <a:srgbClr val="000000"/>
              </a:solidFill>
              <a:cs typeface="+mn-cs"/>
            </a:endParaRPr>
          </a:p>
        </p:txBody>
      </p:sp>
    </p:spTree>
  </p:cSld>
  <p:clrMapOvr>
    <a:masterClrMapping/>
  </p:clrMapOvr>
  <p:transition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2012 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30628" y="1333500"/>
            <a:ext cx="8819504" cy="5007699"/>
          </a:xfrm>
        </p:spPr>
        <p:txBody>
          <a:bodyPr>
            <a:normAutofit/>
          </a:bodyPr>
          <a:lstStyle>
            <a:lvl1pPr marL="233363" marR="0" indent="-233363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Tx/>
              <a:buFont typeface="Wingdings 2" pitchFamily="18" charset="2"/>
              <a:buChar char="¡"/>
              <a:tabLst/>
              <a:defRPr/>
            </a:lvl1pPr>
            <a:lvl2pPr marL="457200" marR="0" indent="-223838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Tx/>
              <a:buFont typeface="Verdana" pitchFamily="34" charset="0"/>
              <a:buChar char="–"/>
              <a:tabLst/>
              <a:defRPr/>
            </a:lvl2pPr>
            <a:lvl3pPr marL="693738" marR="0" indent="-2286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Pct val="80000"/>
              <a:buFont typeface="Courier New" pitchFamily="49" charset="0"/>
              <a:buChar char="o"/>
              <a:tabLst/>
              <a:defRPr/>
            </a:lvl3pPr>
            <a:lvl4pPr marL="917575" marR="0" indent="-2286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Tx/>
              <a:buFont typeface="Arial" pitchFamily="34" charset="0"/>
              <a:buChar char="•"/>
              <a:tabLst/>
              <a:defRPr baseline="0"/>
            </a:lvl4pPr>
            <a:lvl5pPr marL="1150938" marR="0" indent="-2286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Tx/>
              <a:buFont typeface="Arial" pitchFamily="34" charset="0"/>
              <a:buChar char="•"/>
              <a:tabLst/>
              <a:defRPr baseline="0"/>
            </a:lvl5pPr>
          </a:lstStyle>
          <a:p>
            <a:pPr lvl="0"/>
            <a:r>
              <a:rPr lang="en-US" noProof="0" dirty="0" smtClean="0"/>
              <a:t>Click to edit Master text styles</a:t>
            </a:r>
          </a:p>
          <a:p>
            <a:pPr lvl="1"/>
            <a:r>
              <a:rPr lang="en-US" noProof="0" dirty="0" smtClean="0"/>
              <a:t>Second level</a:t>
            </a:r>
          </a:p>
          <a:p>
            <a:pPr lvl="2"/>
            <a:r>
              <a:rPr lang="en-US" noProof="0" dirty="0" smtClean="0"/>
              <a:t>Third level</a:t>
            </a:r>
          </a:p>
          <a:p>
            <a:pPr lvl="3"/>
            <a:r>
              <a:rPr lang="en-US" noProof="0" dirty="0" smtClean="0"/>
              <a:t>Fourth level</a:t>
            </a:r>
          </a:p>
          <a:p>
            <a:pPr lvl="4"/>
            <a:r>
              <a:rPr lang="en-US" noProof="0" dirty="0" smtClean="0"/>
              <a:t>Fifth level</a:t>
            </a:r>
          </a:p>
        </p:txBody>
      </p:sp>
      <p:sp>
        <p:nvSpPr>
          <p:cNvPr id="5" name="Rectangle 16"/>
          <p:cNvSpPr>
            <a:spLocks noGrp="1" noChangeArrowheads="1"/>
          </p:cNvSpPr>
          <p:nvPr>
            <p:ph type="title"/>
          </p:nvPr>
        </p:nvSpPr>
        <p:spPr bwMode="gray">
          <a:xfrm>
            <a:off x="131763" y="-4763"/>
            <a:ext cx="6489700" cy="1041401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</p:cSld>
  <p:clrMapOvr>
    <a:masterClrMapping/>
  </p:clrMapOvr>
  <p:transition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3 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3"/>
          <p:cNvSpPr>
            <a:spLocks noGrp="1"/>
          </p:cNvSpPr>
          <p:nvPr>
            <p:ph sz="half" idx="13"/>
          </p:nvPr>
        </p:nvSpPr>
        <p:spPr>
          <a:xfrm>
            <a:off x="309082" y="5041996"/>
            <a:ext cx="8686800" cy="1440175"/>
          </a:xfrm>
          <a:solidFill>
            <a:srgbClr val="FFFFCC"/>
          </a:solidFill>
          <a:ln w="9525">
            <a:solidFill>
              <a:schemeClr val="tx1"/>
            </a:solidFill>
          </a:ln>
        </p:spPr>
        <p:txBody>
          <a:bodyPr/>
          <a:lstStyle>
            <a:lvl1pPr marL="233363" indent="-233363">
              <a:defRPr sz="1600"/>
            </a:lvl1pPr>
            <a:lvl2pPr marL="457200" indent="-233363">
              <a:defRPr sz="1600">
                <a:latin typeface="+mn-lt"/>
              </a:defRPr>
            </a:lvl2pPr>
            <a:lvl3pPr marL="630238" indent="-173038">
              <a:defRPr sz="1600">
                <a:latin typeface="+mn-lt"/>
              </a:defRPr>
            </a:lvl3pPr>
            <a:lvl4pPr marL="744538" indent="-174625">
              <a:defRPr sz="1600">
                <a:latin typeface="+mn-lt"/>
              </a:defRPr>
            </a:lvl4pPr>
            <a:lvl5pPr marL="854075" indent="-173038">
              <a:defRPr sz="1600">
                <a:latin typeface="+mn-lt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141766" y="-27857"/>
            <a:ext cx="8693151" cy="749327"/>
          </a:xfrm>
        </p:spPr>
        <p:txBody>
          <a:bodyPr/>
          <a:lstStyle>
            <a:lvl1pPr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11" name="Text Box 4"/>
          <p:cNvSpPr txBox="1">
            <a:spLocks noChangeArrowheads="1"/>
          </p:cNvSpPr>
          <p:nvPr userDrawn="1"/>
        </p:nvSpPr>
        <p:spPr bwMode="auto">
          <a:xfrm>
            <a:off x="8774113" y="6656388"/>
            <a:ext cx="369887" cy="200025"/>
          </a:xfrm>
          <a:prstGeom prst="rect">
            <a:avLst/>
          </a:prstGeom>
          <a:noFill/>
          <a:ln>
            <a:noFill/>
          </a:ln>
          <a:extLst/>
        </p:spPr>
        <p:txBody>
          <a:bodyPr wrap="none">
            <a:spAutoFit/>
          </a:bodyPr>
          <a:lstStyle>
            <a:lvl1pPr eaLnBrk="0" hangingPunct="0"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1pPr>
            <a:lvl2pPr marL="742950" indent="-285750" eaLnBrk="0" hangingPunct="0"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2pPr>
            <a:lvl3pPr marL="1143000" indent="-228600" eaLnBrk="0" hangingPunct="0"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3pPr>
            <a:lvl4pPr marL="1600200" indent="-228600" eaLnBrk="0" hangingPunct="0"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4pPr>
            <a:lvl5pPr marL="2057400" indent="-228600" eaLnBrk="0" hangingPunct="0"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Verdana" pitchFamily="34" charset="0"/>
                <a:ea typeface="MS PGothic" pitchFamily="34" charset="-128"/>
              </a:defRPr>
            </a:lvl9pPr>
          </a:lstStyle>
          <a:p>
            <a:pPr algn="r">
              <a:buFont typeface="Verdana" pitchFamily="34" charset="0"/>
              <a:buNone/>
              <a:defRPr/>
            </a:pPr>
            <a:r>
              <a:rPr lang="en-US" sz="700" dirty="0">
                <a:solidFill>
                  <a:srgbClr val="000000"/>
                </a:solidFill>
                <a:cs typeface="+mn-cs"/>
              </a:rPr>
              <a:t> </a:t>
            </a:r>
            <a:fld id="{5070E6F0-B43D-4202-BE82-D3B7CAF03586}" type="slidenum">
              <a:rPr lang="en-US" sz="700">
                <a:solidFill>
                  <a:srgbClr val="000000"/>
                </a:solidFill>
                <a:cs typeface="+mn-cs"/>
              </a:rPr>
              <a:pPr algn="r">
                <a:buFont typeface="Verdana" pitchFamily="34" charset="0"/>
                <a:buNone/>
                <a:defRPr/>
              </a:pPr>
              <a:t>‹#›</a:t>
            </a:fld>
            <a:endParaRPr lang="en-US" sz="700" dirty="0">
              <a:solidFill>
                <a:srgbClr val="000000"/>
              </a:solidFill>
              <a:cs typeface="+mn-cs"/>
            </a:endParaRPr>
          </a:p>
        </p:txBody>
      </p:sp>
    </p:spTree>
  </p:cSld>
  <p:clrMapOvr>
    <a:masterClrMapping/>
  </p:clrMapOvr>
  <p:transition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645852" y="894292"/>
            <a:ext cx="2345748" cy="5645486"/>
          </a:xfrm>
        </p:spPr>
        <p:txBody>
          <a:bodyPr>
            <a:normAutofit/>
          </a:bodyPr>
          <a:lstStyle>
            <a:lvl1pPr marL="233363" marR="0" indent="-233363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Tx/>
              <a:buFont typeface="Wingdings 2" pitchFamily="18" charset="2"/>
              <a:buChar char="¡"/>
              <a:tabLst/>
              <a:defRPr sz="1800"/>
            </a:lvl1pPr>
            <a:lvl2pPr marL="457200" marR="0" indent="-223838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Tx/>
              <a:buFont typeface="Verdana" pitchFamily="34" charset="0"/>
              <a:buChar char="–"/>
              <a:tabLst/>
              <a:defRPr sz="1600">
                <a:latin typeface="+mn-lt"/>
              </a:defRPr>
            </a:lvl2pPr>
            <a:lvl3pPr marL="693738" marR="0" indent="-2286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Pct val="80000"/>
              <a:buFont typeface="Courier New" pitchFamily="49" charset="0"/>
              <a:buChar char="o"/>
              <a:tabLst/>
              <a:defRPr sz="1600">
                <a:latin typeface="+mn-lt"/>
              </a:defRPr>
            </a:lvl3pPr>
            <a:lvl4pPr marL="917575" marR="0" indent="-2286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Tx/>
              <a:buFont typeface="Arial" pitchFamily="34" charset="0"/>
              <a:buChar char="•"/>
              <a:tabLst/>
              <a:defRPr sz="1600">
                <a:latin typeface="+mn-lt"/>
              </a:defRPr>
            </a:lvl4pPr>
            <a:lvl5pPr marL="1150938" marR="0" indent="-2286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4F81BD"/>
              </a:buClr>
              <a:buSzTx/>
              <a:buFont typeface="Arial" pitchFamily="34" charset="0"/>
              <a:buChar char="•"/>
              <a:tabLst/>
              <a:defRPr sz="1600">
                <a:latin typeface="+mn-lt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noProof="0" dirty="0" smtClean="0"/>
              <a:t>Click to edit Master text styles</a:t>
            </a:r>
          </a:p>
          <a:p>
            <a:pPr lvl="1"/>
            <a:r>
              <a:rPr lang="en-US" noProof="0" dirty="0" smtClean="0"/>
              <a:t>Second level</a:t>
            </a:r>
          </a:p>
          <a:p>
            <a:pPr lvl="2"/>
            <a:r>
              <a:rPr lang="en-US" noProof="0" dirty="0" smtClean="0"/>
              <a:t>Third level</a:t>
            </a:r>
          </a:p>
          <a:p>
            <a:pPr lvl="3"/>
            <a:r>
              <a:rPr lang="en-US" noProof="0" dirty="0" smtClean="0"/>
              <a:t>Fourth level</a:t>
            </a:r>
          </a:p>
          <a:p>
            <a:pPr lvl="4"/>
            <a:r>
              <a:rPr lang="en-US" noProof="0" dirty="0" smtClean="0"/>
              <a:t>Fifth level</a:t>
            </a:r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141767" y="29751"/>
            <a:ext cx="8635544" cy="749327"/>
          </a:xfrm>
        </p:spPr>
        <p:txBody>
          <a:bodyPr/>
          <a:lstStyle>
            <a:lvl1pPr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7" name="Rectangle 6"/>
          <p:cNvSpPr/>
          <p:nvPr userDrawn="1"/>
        </p:nvSpPr>
        <p:spPr>
          <a:xfrm>
            <a:off x="8783004" y="6642556"/>
            <a:ext cx="3609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fld id="{5070E6F0-B43D-4202-BE82-D3B7CAF03586}" type="slidenum">
              <a:rPr lang="en-US" sz="800" kern="1200" smtClean="0">
                <a:solidFill>
                  <a:srgbClr val="000000"/>
                </a:solidFill>
                <a:latin typeface="Verdana" pitchFamily="34" charset="0"/>
                <a:ea typeface="+mn-ea"/>
                <a:cs typeface="Arial" charset="0"/>
              </a:rPr>
              <a:pPr/>
              <a:t>‹#›</a:t>
            </a:fld>
            <a:endParaRPr lang="en-US" dirty="0"/>
          </a:p>
        </p:txBody>
      </p:sp>
    </p:spTree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4E2336-D9A7-43A5-9CA2-C6656C8900D4}" type="datetimeFigureOut">
              <a:rPr lang="en-US" smtClean="0"/>
              <a:t>8/25/2015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FF7274D-4D1C-47DE-85EC-AB2DF5425A9A}" type="slidenum">
              <a:rPr lang="en-US" smtClean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10" Type="http://schemas.openxmlformats.org/officeDocument/2006/relationships/image" Target="../media/image8.png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wm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5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19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4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6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23.jpeg"/><Relationship Id="rId7" Type="http://schemas.openxmlformats.org/officeDocument/2006/relationships/image" Target="../media/image27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6.jpeg"/><Relationship Id="rId5" Type="http://schemas.openxmlformats.org/officeDocument/2006/relationships/image" Target="../media/image25.jpeg"/><Relationship Id="rId4" Type="http://schemas.openxmlformats.org/officeDocument/2006/relationships/image" Target="../media/image24.jpeg"/><Relationship Id="rId9" Type="http://schemas.openxmlformats.org/officeDocument/2006/relationships/image" Target="../media/image28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4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23.jpeg"/><Relationship Id="rId7" Type="http://schemas.openxmlformats.org/officeDocument/2006/relationships/image" Target="../media/image26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7.jpeg"/><Relationship Id="rId5" Type="http://schemas.openxmlformats.org/officeDocument/2006/relationships/image" Target="../media/image25.jpeg"/><Relationship Id="rId4" Type="http://schemas.openxmlformats.org/officeDocument/2006/relationships/image" Target="../media/image24.jpeg"/><Relationship Id="rId9" Type="http://schemas.openxmlformats.org/officeDocument/2006/relationships/image" Target="../media/image28.jpe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jpeg"/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7.jpeg"/><Relationship Id="rId5" Type="http://schemas.openxmlformats.org/officeDocument/2006/relationships/image" Target="../media/image26.jpeg"/><Relationship Id="rId4" Type="http://schemas.openxmlformats.org/officeDocument/2006/relationships/image" Target="../media/image25.jpeg"/><Relationship Id="rId9" Type="http://schemas.openxmlformats.org/officeDocument/2006/relationships/image" Target="../media/image24.jpeg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5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6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6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4.xml"/><Relationship Id="rId4" Type="http://schemas.openxmlformats.org/officeDocument/2006/relationships/slide" Target="slide6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4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6.jpeg"/><Relationship Id="rId4" Type="http://schemas.openxmlformats.org/officeDocument/2006/relationships/image" Target="../media/image35.png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5.xml"/><Relationship Id="rId4" Type="http://schemas.openxmlformats.org/officeDocument/2006/relationships/slide" Target="slide6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.png"/><Relationship Id="rId3" Type="http://schemas.openxmlformats.org/officeDocument/2006/relationships/image" Target="../media/image38.jpeg"/><Relationship Id="rId7" Type="http://schemas.openxmlformats.org/officeDocument/2006/relationships/image" Target="../media/image42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41.jpeg"/><Relationship Id="rId5" Type="http://schemas.openxmlformats.org/officeDocument/2006/relationships/image" Target="../media/image40.png"/><Relationship Id="rId10" Type="http://schemas.openxmlformats.org/officeDocument/2006/relationships/image" Target="../media/image45.jpeg"/><Relationship Id="rId4" Type="http://schemas.openxmlformats.org/officeDocument/2006/relationships/image" Target="../media/image39.png"/><Relationship Id="rId9" Type="http://schemas.openxmlformats.org/officeDocument/2006/relationships/image" Target="../media/image44.png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wmf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6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smtClean="0"/>
              <a:t>HPLC Review of Concepts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20 August 2015</a:t>
            </a:r>
            <a:endParaRPr lang="en-US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smtClean="0"/>
              <a:t>Reversed Phase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Polarity of Stationary and Mobile Phases</a:t>
            </a:r>
            <a:endParaRPr lang="en-US" dirty="0"/>
          </a:p>
        </p:txBody>
      </p:sp>
      <p:cxnSp>
        <p:nvCxnSpPr>
          <p:cNvPr id="53" name="Straight Connector 52"/>
          <p:cNvCxnSpPr/>
          <p:nvPr/>
        </p:nvCxnSpPr>
        <p:spPr bwMode="auto">
          <a:xfrm>
            <a:off x="193868" y="4005070"/>
            <a:ext cx="8698657" cy="0"/>
          </a:xfrm>
          <a:prstGeom prst="line">
            <a:avLst/>
          </a:prstGeom>
          <a:solidFill>
            <a:srgbClr val="3374D4"/>
          </a:solidFill>
          <a:ln w="254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/>
          </a:ln>
          <a:effectLst/>
        </p:spPr>
      </p:cxnSp>
      <p:grpSp>
        <p:nvGrpSpPr>
          <p:cNvPr id="3" name="Group 43"/>
          <p:cNvGrpSpPr/>
          <p:nvPr/>
        </p:nvGrpSpPr>
        <p:grpSpPr>
          <a:xfrm>
            <a:off x="712331" y="1124720"/>
            <a:ext cx="7631569" cy="5242237"/>
            <a:chOff x="712331" y="1124720"/>
            <a:chExt cx="7631569" cy="5242237"/>
          </a:xfrm>
        </p:grpSpPr>
        <p:grpSp>
          <p:nvGrpSpPr>
            <p:cNvPr id="4" name="Group 44"/>
            <p:cNvGrpSpPr/>
            <p:nvPr/>
          </p:nvGrpSpPr>
          <p:grpSpPr>
            <a:xfrm>
              <a:off x="769939" y="1124720"/>
              <a:ext cx="7431605" cy="803444"/>
              <a:chOff x="769939" y="1124720"/>
              <a:chExt cx="7431605" cy="803444"/>
            </a:xfrm>
          </p:grpSpPr>
          <p:grpSp>
            <p:nvGrpSpPr>
              <p:cNvPr id="31" name="Group 4"/>
              <p:cNvGrpSpPr>
                <a:grpSpLocks/>
              </p:cNvGrpSpPr>
              <p:nvPr/>
            </p:nvGrpSpPr>
            <p:grpSpPr bwMode="auto">
              <a:xfrm>
                <a:off x="769939" y="1478901"/>
                <a:ext cx="7316088" cy="449263"/>
                <a:chOff x="874" y="2385"/>
                <a:chExt cx="3912" cy="283"/>
              </a:xfrm>
            </p:grpSpPr>
            <p:sp>
              <p:nvSpPr>
                <p:cNvPr id="12" name="Line 5"/>
                <p:cNvSpPr>
                  <a:spLocks noChangeShapeType="1"/>
                </p:cNvSpPr>
                <p:nvPr/>
              </p:nvSpPr>
              <p:spPr bwMode="auto">
                <a:xfrm>
                  <a:off x="911" y="2531"/>
                  <a:ext cx="3839" cy="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13" name="Line 6"/>
                <p:cNvSpPr>
                  <a:spLocks noChangeShapeType="1"/>
                </p:cNvSpPr>
                <p:nvPr/>
              </p:nvSpPr>
              <p:spPr bwMode="auto">
                <a:xfrm>
                  <a:off x="874" y="2531"/>
                  <a:ext cx="73" cy="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14" name="Line 7"/>
                <p:cNvSpPr>
                  <a:spLocks noChangeShapeType="1"/>
                </p:cNvSpPr>
                <p:nvPr/>
              </p:nvSpPr>
              <p:spPr bwMode="auto">
                <a:xfrm flipV="1">
                  <a:off x="911" y="2495"/>
                  <a:ext cx="1" cy="7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15" name="Line 8"/>
                <p:cNvSpPr>
                  <a:spLocks noChangeShapeType="1"/>
                </p:cNvSpPr>
                <p:nvPr/>
              </p:nvSpPr>
              <p:spPr bwMode="auto">
                <a:xfrm flipV="1">
                  <a:off x="874" y="2495"/>
                  <a:ext cx="73" cy="7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16" name="Line 9"/>
                <p:cNvSpPr>
                  <a:spLocks noChangeShapeType="1"/>
                </p:cNvSpPr>
                <p:nvPr/>
              </p:nvSpPr>
              <p:spPr bwMode="auto">
                <a:xfrm>
                  <a:off x="874" y="2495"/>
                  <a:ext cx="73" cy="7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17" name="Line 10"/>
                <p:cNvSpPr>
                  <a:spLocks noChangeShapeType="1"/>
                </p:cNvSpPr>
                <p:nvPr/>
              </p:nvSpPr>
              <p:spPr bwMode="auto">
                <a:xfrm>
                  <a:off x="4713" y="2531"/>
                  <a:ext cx="73" cy="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18" name="Line 11"/>
                <p:cNvSpPr>
                  <a:spLocks noChangeShapeType="1"/>
                </p:cNvSpPr>
                <p:nvPr/>
              </p:nvSpPr>
              <p:spPr bwMode="auto">
                <a:xfrm flipV="1">
                  <a:off x="4750" y="2495"/>
                  <a:ext cx="1" cy="7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19" name="Line 12"/>
                <p:cNvSpPr>
                  <a:spLocks noChangeShapeType="1"/>
                </p:cNvSpPr>
                <p:nvPr/>
              </p:nvSpPr>
              <p:spPr bwMode="auto">
                <a:xfrm flipV="1">
                  <a:off x="4713" y="2495"/>
                  <a:ext cx="73" cy="7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20" name="Line 13"/>
                <p:cNvSpPr>
                  <a:spLocks noChangeShapeType="1"/>
                </p:cNvSpPr>
                <p:nvPr/>
              </p:nvSpPr>
              <p:spPr bwMode="auto">
                <a:xfrm>
                  <a:off x="4713" y="2495"/>
                  <a:ext cx="73" cy="7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21" name="Line 14"/>
                <p:cNvSpPr>
                  <a:spLocks noChangeShapeType="1"/>
                </p:cNvSpPr>
                <p:nvPr/>
              </p:nvSpPr>
              <p:spPr bwMode="auto">
                <a:xfrm>
                  <a:off x="1281" y="2387"/>
                  <a:ext cx="1" cy="28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22" name="Line 15"/>
                <p:cNvSpPr>
                  <a:spLocks noChangeShapeType="1"/>
                </p:cNvSpPr>
                <p:nvPr/>
              </p:nvSpPr>
              <p:spPr bwMode="auto">
                <a:xfrm>
                  <a:off x="1632" y="2387"/>
                  <a:ext cx="1" cy="278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23" name="Line 16"/>
                <p:cNvSpPr>
                  <a:spLocks noChangeShapeType="1"/>
                </p:cNvSpPr>
                <p:nvPr/>
              </p:nvSpPr>
              <p:spPr bwMode="auto">
                <a:xfrm>
                  <a:off x="1952" y="2387"/>
                  <a:ext cx="1" cy="28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24" name="Line 17"/>
                <p:cNvSpPr>
                  <a:spLocks noChangeShapeType="1"/>
                </p:cNvSpPr>
                <p:nvPr/>
              </p:nvSpPr>
              <p:spPr bwMode="auto">
                <a:xfrm>
                  <a:off x="2270" y="2387"/>
                  <a:ext cx="1" cy="28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25" name="Line 18"/>
                <p:cNvSpPr>
                  <a:spLocks noChangeShapeType="1"/>
                </p:cNvSpPr>
                <p:nvPr/>
              </p:nvSpPr>
              <p:spPr bwMode="auto">
                <a:xfrm>
                  <a:off x="2609" y="2387"/>
                  <a:ext cx="1" cy="28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26" name="Line 19"/>
                <p:cNvSpPr>
                  <a:spLocks noChangeShapeType="1"/>
                </p:cNvSpPr>
                <p:nvPr/>
              </p:nvSpPr>
              <p:spPr bwMode="auto">
                <a:xfrm>
                  <a:off x="2939" y="2387"/>
                  <a:ext cx="1" cy="28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27" name="Line 20"/>
                <p:cNvSpPr>
                  <a:spLocks noChangeShapeType="1"/>
                </p:cNvSpPr>
                <p:nvPr/>
              </p:nvSpPr>
              <p:spPr bwMode="auto">
                <a:xfrm>
                  <a:off x="3274" y="2385"/>
                  <a:ext cx="1" cy="28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28" name="Line 21"/>
                <p:cNvSpPr>
                  <a:spLocks noChangeShapeType="1"/>
                </p:cNvSpPr>
                <p:nvPr/>
              </p:nvSpPr>
              <p:spPr bwMode="auto">
                <a:xfrm>
                  <a:off x="3639" y="2387"/>
                  <a:ext cx="1" cy="278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29" name="Line 22"/>
                <p:cNvSpPr>
                  <a:spLocks noChangeShapeType="1"/>
                </p:cNvSpPr>
                <p:nvPr/>
              </p:nvSpPr>
              <p:spPr bwMode="auto">
                <a:xfrm>
                  <a:off x="4363" y="2387"/>
                  <a:ext cx="1" cy="28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30" name="Line 23"/>
                <p:cNvSpPr>
                  <a:spLocks noChangeShapeType="1"/>
                </p:cNvSpPr>
                <p:nvPr/>
              </p:nvSpPr>
              <p:spPr bwMode="auto">
                <a:xfrm>
                  <a:off x="3996" y="2387"/>
                  <a:ext cx="1" cy="278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</p:grpSp>
          <p:sp>
            <p:nvSpPr>
              <p:cNvPr id="5" name="Text Box 374"/>
              <p:cNvSpPr txBox="1">
                <a:spLocks noChangeArrowheads="1"/>
              </p:cNvSpPr>
              <p:nvPr/>
            </p:nvSpPr>
            <p:spPr bwMode="auto">
              <a:xfrm>
                <a:off x="827545" y="1124720"/>
                <a:ext cx="873637" cy="2769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800" b="1" dirty="0"/>
                  <a:t>POLAR</a:t>
                </a:r>
              </a:p>
            </p:txBody>
          </p:sp>
          <p:sp>
            <p:nvSpPr>
              <p:cNvPr id="6" name="Text Box 375"/>
              <p:cNvSpPr txBox="1">
                <a:spLocks noChangeArrowheads="1"/>
              </p:cNvSpPr>
              <p:nvPr/>
            </p:nvSpPr>
            <p:spPr bwMode="auto">
              <a:xfrm>
                <a:off x="6630601" y="1124720"/>
                <a:ext cx="1570943" cy="2769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800" b="1" dirty="0"/>
                  <a:t>NON-POLAR</a:t>
                </a:r>
              </a:p>
            </p:txBody>
          </p:sp>
        </p:grpSp>
        <p:grpSp>
          <p:nvGrpSpPr>
            <p:cNvPr id="32" name="Group 43"/>
            <p:cNvGrpSpPr/>
            <p:nvPr/>
          </p:nvGrpSpPr>
          <p:grpSpPr>
            <a:xfrm>
              <a:off x="712331" y="2123614"/>
              <a:ext cx="7631569" cy="1766242"/>
              <a:chOff x="712331" y="1988825"/>
              <a:chExt cx="7631569" cy="1766242"/>
            </a:xfrm>
          </p:grpSpPr>
          <p:grpSp>
            <p:nvGrpSpPr>
              <p:cNvPr id="33" name="Group 32"/>
              <p:cNvGrpSpPr/>
              <p:nvPr/>
            </p:nvGrpSpPr>
            <p:grpSpPr>
              <a:xfrm>
                <a:off x="769938" y="2329320"/>
                <a:ext cx="7573962" cy="1425747"/>
                <a:chOff x="654724" y="2493602"/>
                <a:chExt cx="7573962" cy="1425747"/>
              </a:xfrm>
            </p:grpSpPr>
            <p:sp>
              <p:nvSpPr>
                <p:cNvPr id="7" name="Text Box 376"/>
                <p:cNvSpPr txBox="1">
                  <a:spLocks noChangeArrowheads="1"/>
                </p:cNvSpPr>
                <p:nvPr/>
              </p:nvSpPr>
              <p:spPr bwMode="auto">
                <a:xfrm>
                  <a:off x="1043469" y="3642350"/>
                  <a:ext cx="6855233" cy="27699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 lIns="0" tIns="0" rIns="0" bIns="0">
                  <a:spAutoFit/>
                </a:bodyPr>
                <a:lstStyle/>
                <a:p>
                  <a:r>
                    <a:rPr lang="en-US" sz="1800" b="0" dirty="0">
                      <a:solidFill>
                        <a:srgbClr val="003D66"/>
                      </a:solidFill>
                    </a:rPr>
                    <a:t>Silica - - - - - -CN - </a:t>
                  </a:r>
                  <a:r>
                    <a:rPr lang="en-US" sz="1800" b="0" dirty="0" smtClean="0">
                      <a:solidFill>
                        <a:srgbClr val="003D66"/>
                      </a:solidFill>
                    </a:rPr>
                    <a:t>- - - - - - - - -  </a:t>
                  </a:r>
                  <a:r>
                    <a:rPr lang="en-US" sz="1800" b="0" dirty="0">
                      <a:solidFill>
                        <a:srgbClr val="003D66"/>
                      </a:solidFill>
                    </a:rPr>
                    <a:t>C8 - - - - - - C18  ODS</a:t>
                  </a:r>
                </a:p>
              </p:txBody>
            </p:sp>
            <p:pic>
              <p:nvPicPr>
                <p:cNvPr id="8" name="Picture 379" descr="silanol"/>
                <p:cNvPicPr>
                  <a:picLocks noChangeAspect="1" noChangeArrowheads="1"/>
                </p:cNvPicPr>
                <p:nvPr/>
              </p:nvPicPr>
              <p:blipFill>
                <a:blip r:embed="rId3" cstate="print"/>
                <a:srcRect/>
                <a:stretch>
                  <a:fillRect/>
                </a:stretch>
              </p:blipFill>
              <p:spPr bwMode="auto">
                <a:xfrm>
                  <a:off x="654724" y="2493602"/>
                  <a:ext cx="1190625" cy="111125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9" name="Picture 380" descr="cyano propyl"/>
                <p:cNvPicPr>
                  <a:picLocks noChangeAspect="1" noChangeArrowheads="1"/>
                </p:cNvPicPr>
                <p:nvPr/>
              </p:nvPicPr>
              <p:blipFill>
                <a:blip r:embed="rId4" cstate="print"/>
                <a:srcRect/>
                <a:stretch>
                  <a:fillRect/>
                </a:stretch>
              </p:blipFill>
              <p:spPr bwMode="auto">
                <a:xfrm>
                  <a:off x="2677199" y="2736489"/>
                  <a:ext cx="1514475" cy="82550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0" name="Picture 381" descr="C8"/>
                <p:cNvPicPr>
                  <a:picLocks noChangeAspect="1" noChangeArrowheads="1"/>
                </p:cNvPicPr>
                <p:nvPr/>
              </p:nvPicPr>
              <p:blipFill>
                <a:blip r:embed="rId5" cstate="print"/>
                <a:srcRect/>
                <a:stretch>
                  <a:fillRect/>
                </a:stretch>
              </p:blipFill>
              <p:spPr bwMode="auto">
                <a:xfrm>
                  <a:off x="4477424" y="2755539"/>
                  <a:ext cx="1506537" cy="82550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1" name="Picture 382" descr="C18"/>
                <p:cNvPicPr>
                  <a:picLocks noChangeAspect="1" noChangeArrowheads="1"/>
                </p:cNvPicPr>
                <p:nvPr/>
              </p:nvPicPr>
              <p:blipFill>
                <a:blip r:embed="rId6" cstate="print"/>
                <a:srcRect/>
                <a:stretch>
                  <a:fillRect/>
                </a:stretch>
              </p:blipFill>
              <p:spPr bwMode="auto">
                <a:xfrm>
                  <a:off x="6498311" y="2665052"/>
                  <a:ext cx="1730375" cy="87312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sp>
            <p:nvSpPr>
              <p:cNvPr id="41" name="TextBox 40"/>
              <p:cNvSpPr txBox="1"/>
              <p:nvPr/>
            </p:nvSpPr>
            <p:spPr>
              <a:xfrm>
                <a:off x="712331" y="1988825"/>
                <a:ext cx="2267095" cy="338554"/>
              </a:xfrm>
              <a:prstGeom prst="rect">
                <a:avLst/>
              </a:prstGeom>
              <a:solidFill>
                <a:srgbClr val="FFFFCC"/>
              </a:solidFill>
              <a:ln>
                <a:solidFill>
                  <a:schemeClr val="tx1"/>
                </a:solidFill>
              </a:ln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/>
                  <a:t>STATIONARY PHASE</a:t>
                </a:r>
                <a:endParaRPr lang="en-US" dirty="0"/>
              </a:p>
            </p:txBody>
          </p:sp>
        </p:grpSp>
        <p:grpSp>
          <p:nvGrpSpPr>
            <p:cNvPr id="34" name="Group 42"/>
            <p:cNvGrpSpPr/>
            <p:nvPr/>
          </p:nvGrpSpPr>
          <p:grpSpPr>
            <a:xfrm>
              <a:off x="712331" y="4199963"/>
              <a:ext cx="7362151" cy="2166994"/>
              <a:chOff x="712331" y="4062677"/>
              <a:chExt cx="7362151" cy="2166994"/>
            </a:xfrm>
          </p:grpSpPr>
          <p:sp>
            <p:nvSpPr>
              <p:cNvPr id="35" name="Text Box 376"/>
              <p:cNvSpPr txBox="1">
                <a:spLocks noChangeArrowheads="1"/>
              </p:cNvSpPr>
              <p:nvPr/>
            </p:nvSpPr>
            <p:spPr bwMode="auto">
              <a:xfrm>
                <a:off x="1173187" y="5675673"/>
                <a:ext cx="6901295" cy="55399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 lIns="0" tIns="0" rIns="0" bIns="0">
                <a:spAutoFit/>
              </a:bodyPr>
              <a:lstStyle/>
              <a:p>
                <a:r>
                  <a:rPr lang="en-US" sz="1800" b="0" dirty="0">
                    <a:solidFill>
                      <a:srgbClr val="003D66"/>
                    </a:solidFill>
                  </a:rPr>
                  <a:t>Water - - - </a:t>
                </a:r>
                <a:r>
                  <a:rPr lang="en-US" sz="1800" dirty="0" smtClean="0">
                    <a:solidFill>
                      <a:srgbClr val="003D66"/>
                    </a:solidFill>
                  </a:rPr>
                  <a:t>- - -</a:t>
                </a:r>
                <a:r>
                  <a:rPr lang="en-US" sz="1800" b="0" dirty="0" smtClean="0">
                    <a:solidFill>
                      <a:srgbClr val="003D66"/>
                    </a:solidFill>
                  </a:rPr>
                  <a:t>- </a:t>
                </a:r>
                <a:r>
                  <a:rPr lang="en-US" sz="1800" b="0" dirty="0">
                    <a:solidFill>
                      <a:srgbClr val="003D66"/>
                    </a:solidFill>
                  </a:rPr>
                  <a:t>Acetonitrile </a:t>
                </a:r>
                <a:r>
                  <a:rPr lang="en-US" sz="1800" b="0" dirty="0" smtClean="0">
                    <a:solidFill>
                      <a:srgbClr val="003D66"/>
                    </a:solidFill>
                  </a:rPr>
                  <a:t>- - - - </a:t>
                </a:r>
                <a:r>
                  <a:rPr lang="en-US" sz="1800" b="0" dirty="0">
                    <a:solidFill>
                      <a:srgbClr val="003D66"/>
                    </a:solidFill>
                  </a:rPr>
                  <a:t>THF - - - </a:t>
                </a:r>
                <a:r>
                  <a:rPr lang="en-US" sz="1800" b="0" dirty="0" smtClean="0">
                    <a:solidFill>
                      <a:srgbClr val="003D66"/>
                    </a:solidFill>
                  </a:rPr>
                  <a:t>- - - - </a:t>
                </a:r>
                <a:r>
                  <a:rPr lang="en-US" sz="1800" b="0" dirty="0">
                    <a:solidFill>
                      <a:srgbClr val="003D66"/>
                    </a:solidFill>
                  </a:rPr>
                  <a:t>Hexane</a:t>
                </a:r>
              </a:p>
              <a:p>
                <a:r>
                  <a:rPr lang="en-US" sz="1800" b="0" dirty="0">
                    <a:solidFill>
                      <a:srgbClr val="003D66"/>
                    </a:solidFill>
                  </a:rPr>
                  <a:t>10.20		       6.2	     4.2	    </a:t>
                </a:r>
                <a:r>
                  <a:rPr lang="en-US" sz="1800" b="0" dirty="0" smtClean="0">
                    <a:solidFill>
                      <a:srgbClr val="003D66"/>
                    </a:solidFill>
                  </a:rPr>
                  <a:t>              0.06</a:t>
                </a:r>
                <a:endParaRPr lang="en-US" sz="1800" b="0" dirty="0">
                  <a:solidFill>
                    <a:srgbClr val="003D66"/>
                  </a:solidFill>
                </a:endParaRPr>
              </a:p>
            </p:txBody>
          </p:sp>
          <p:pic>
            <p:nvPicPr>
              <p:cNvPr id="36" name="Picture 378" descr="cyclohexane-top"/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6947141" y="4359251"/>
                <a:ext cx="955675" cy="10588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7" name="Picture 380" descr="water molecule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 bwMode="auto">
              <a:xfrm>
                <a:off x="1000366" y="4421163"/>
                <a:ext cx="1143000" cy="117633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8" name="Picture 381" descr="thf structure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4884979" y="4502126"/>
                <a:ext cx="1085850" cy="9620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39" name="Picture 382" descr="Acetonitrile"/>
              <p:cNvPicPr>
                <a:picLocks noChangeAspect="1" noChangeArrowheads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 bwMode="auto">
              <a:xfrm>
                <a:off x="3238741" y="4697388"/>
                <a:ext cx="1271588" cy="7524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42" name="TextBox 41"/>
              <p:cNvSpPr txBox="1"/>
              <p:nvPr/>
            </p:nvSpPr>
            <p:spPr>
              <a:xfrm>
                <a:off x="712331" y="4062677"/>
                <a:ext cx="1751377" cy="338554"/>
              </a:xfrm>
              <a:prstGeom prst="rect">
                <a:avLst/>
              </a:prstGeom>
              <a:solidFill>
                <a:srgbClr val="FFFFCC"/>
              </a:solidFill>
              <a:ln>
                <a:solidFill>
                  <a:schemeClr val="tx1"/>
                </a:solidFill>
              </a:ln>
            </p:spPr>
            <p:txBody>
              <a:bodyPr wrap="none" rtlCol="0">
                <a:spAutoFit/>
              </a:bodyPr>
              <a:lstStyle/>
              <a:p>
                <a:r>
                  <a:rPr lang="en-US" dirty="0" smtClean="0"/>
                  <a:t>MOBILE PHASE</a:t>
                </a:r>
                <a:endParaRPr lang="en-US" dirty="0"/>
              </a:p>
            </p:txBody>
          </p:sp>
        </p:grpSp>
        <p:sp>
          <p:nvSpPr>
            <p:cNvPr id="43" name="TextBox 42"/>
            <p:cNvSpPr txBox="1"/>
            <p:nvPr/>
          </p:nvSpPr>
          <p:spPr>
            <a:xfrm>
              <a:off x="6762750" y="5753100"/>
              <a:ext cx="1484509" cy="338554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dirty="0" err="1" smtClean="0">
                  <a:solidFill>
                    <a:schemeClr val="accent1">
                      <a:lumMod val="50000"/>
                    </a:schemeClr>
                  </a:solidFill>
                </a:rPr>
                <a:t>Cyclohexane</a:t>
              </a:r>
              <a:endParaRPr lang="en-US" dirty="0">
                <a:solidFill>
                  <a:schemeClr val="accent1">
                    <a:lumMod val="50000"/>
                  </a:schemeClr>
                </a:solidFill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Normal </a:t>
            </a:r>
            <a:r>
              <a:rPr lang="en-US" dirty="0" smtClean="0"/>
              <a:t>&amp; </a:t>
            </a:r>
            <a:r>
              <a:rPr lang="en-US" dirty="0" smtClean="0"/>
              <a:t>Reversed-Phase Chromatography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 dirty="0" smtClean="0">
                <a:solidFill>
                  <a:srgbClr val="0033CC"/>
                </a:solidFill>
              </a:rPr>
              <a:t>Normal Phase</a:t>
            </a:r>
          </a:p>
          <a:p>
            <a:pPr lvl="1"/>
            <a:r>
              <a:rPr lang="en-US" dirty="0" smtClean="0"/>
              <a:t>Non-Polar Mobile Phase</a:t>
            </a:r>
          </a:p>
          <a:p>
            <a:pPr lvl="1"/>
            <a:r>
              <a:rPr lang="en-US" dirty="0" smtClean="0"/>
              <a:t>Polar Stationary Phase</a:t>
            </a:r>
          </a:p>
          <a:p>
            <a:pPr lvl="1"/>
            <a:r>
              <a:rPr lang="en-US" dirty="0" smtClean="0"/>
              <a:t>The “Original Type”  - Used by </a:t>
            </a:r>
            <a:r>
              <a:rPr lang="en-US" dirty="0" err="1" smtClean="0"/>
              <a:t>Tswett</a:t>
            </a:r>
            <a:endParaRPr lang="en-US" dirty="0" smtClean="0"/>
          </a:p>
          <a:p>
            <a:pPr lvl="1"/>
            <a:endParaRPr lang="en-US" dirty="0" smtClean="0"/>
          </a:p>
          <a:p>
            <a:r>
              <a:rPr lang="en-US" dirty="0" smtClean="0">
                <a:solidFill>
                  <a:srgbClr val="0033CC"/>
                </a:solidFill>
              </a:rPr>
              <a:t>Reversed Phase </a:t>
            </a:r>
            <a:r>
              <a:rPr lang="en-US" dirty="0" smtClean="0"/>
              <a:t>– Most Commonly used</a:t>
            </a:r>
          </a:p>
          <a:p>
            <a:pPr lvl="1"/>
            <a:r>
              <a:rPr lang="en-US" dirty="0" smtClean="0"/>
              <a:t>Polar Mobile Phase</a:t>
            </a:r>
          </a:p>
          <a:p>
            <a:pPr lvl="1"/>
            <a:r>
              <a:rPr lang="en-US" dirty="0" smtClean="0"/>
              <a:t>Non-Polar Stationary Phase</a:t>
            </a:r>
          </a:p>
          <a:p>
            <a:pPr lvl="1"/>
            <a:r>
              <a:rPr lang="en-US" dirty="0" smtClean="0"/>
              <a:t>The mobile phase and stationary phases are “reversed” from normal phase.</a:t>
            </a:r>
          </a:p>
          <a:p>
            <a:pPr>
              <a:buNone/>
            </a:pPr>
            <a:endParaRPr lang="en-US" dirty="0"/>
          </a:p>
        </p:txBody>
      </p:sp>
    </p:spTree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Why do they separate? – Normal Phase</a:t>
            </a:r>
            <a:endParaRPr lang="en-US" dirty="0"/>
          </a:p>
        </p:txBody>
      </p:sp>
      <p:sp>
        <p:nvSpPr>
          <p:cNvPr id="6" name="Rectangle 3"/>
          <p:cNvSpPr>
            <a:spLocks noGrp="1" noChangeArrowheads="1"/>
          </p:cNvSpPr>
          <p:nvPr>
            <p:ph sz="half" idx="12"/>
          </p:nvPr>
        </p:nvSpPr>
        <p:spPr>
          <a:xfrm>
            <a:off x="228600" y="3544214"/>
            <a:ext cx="8686800" cy="2585323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>
            <a:spAutoFit/>
          </a:bodyPr>
          <a:lstStyle/>
          <a:p>
            <a:r>
              <a:rPr lang="en-US" sz="2000" b="1" dirty="0" smtClean="0"/>
              <a:t>Yellow</a:t>
            </a:r>
            <a:r>
              <a:rPr lang="en-US" sz="2000" dirty="0" smtClean="0"/>
              <a:t> is non-polar:  Yellow is the most soluble in the mobile phase.  It comes out first.</a:t>
            </a:r>
          </a:p>
          <a:p>
            <a:r>
              <a:rPr lang="en-US" sz="2000" b="1" dirty="0" smtClean="0"/>
              <a:t>Red</a:t>
            </a:r>
            <a:r>
              <a:rPr lang="en-US" sz="2000" dirty="0" smtClean="0"/>
              <a:t> is somewhat polar:  Red is less soluble the yellow in the mobile phase and binds somewhat to the stationary phase. It elution from the column is slowed down a little.</a:t>
            </a:r>
          </a:p>
          <a:p>
            <a:r>
              <a:rPr lang="en-US" sz="2000" b="1" dirty="0" smtClean="0"/>
              <a:t>Blue</a:t>
            </a:r>
            <a:r>
              <a:rPr lang="en-US" sz="2000" dirty="0" smtClean="0"/>
              <a:t> is very polar: Blue binds the best to the stationary and is the least soluble in mobile phase.  It elutes last.</a:t>
            </a:r>
          </a:p>
        </p:txBody>
      </p:sp>
      <p:grpSp>
        <p:nvGrpSpPr>
          <p:cNvPr id="3" name="Group 15"/>
          <p:cNvGrpSpPr/>
          <p:nvPr/>
        </p:nvGrpSpPr>
        <p:grpSpPr>
          <a:xfrm>
            <a:off x="1461222" y="1239934"/>
            <a:ext cx="6797626" cy="1663515"/>
            <a:chOff x="1518829" y="1355148"/>
            <a:chExt cx="6797626" cy="1663515"/>
          </a:xfrm>
        </p:grpSpPr>
        <p:sp>
          <p:nvSpPr>
            <p:cNvPr id="15" name="Text Box 11"/>
            <p:cNvSpPr txBox="1">
              <a:spLocks noChangeArrowheads="1"/>
            </p:cNvSpPr>
            <p:nvPr/>
          </p:nvSpPr>
          <p:spPr bwMode="auto">
            <a:xfrm>
              <a:off x="6588245" y="1527969"/>
              <a:ext cx="1728210" cy="8309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>
              <a:spAutoFit/>
            </a:bodyPr>
            <a:lstStyle/>
            <a:p>
              <a:r>
                <a:rPr lang="en-US" sz="1800" dirty="0"/>
                <a:t>Mobile Phase: Non-Polar (Hexane)</a:t>
              </a:r>
            </a:p>
          </p:txBody>
        </p:sp>
        <p:grpSp>
          <p:nvGrpSpPr>
            <p:cNvPr id="4" name="Group 23"/>
            <p:cNvGrpSpPr/>
            <p:nvPr/>
          </p:nvGrpSpPr>
          <p:grpSpPr>
            <a:xfrm>
              <a:off x="1518829" y="1355148"/>
              <a:ext cx="4800600" cy="1663515"/>
              <a:chOff x="1518829" y="1355148"/>
              <a:chExt cx="4800600" cy="1663515"/>
            </a:xfrm>
          </p:grpSpPr>
          <p:pic>
            <p:nvPicPr>
              <p:cNvPr id="8" name="Picture 5" descr="columnSlide56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1518829" y="1412755"/>
                <a:ext cx="4800600" cy="126841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" name="Picture 6" descr="blue57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2623729" y="1869955"/>
                <a:ext cx="354013" cy="35401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1" name="Picture 8" descr="yellow57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4860517" y="1869955"/>
                <a:ext cx="354013" cy="35401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" name="Line 9"/>
              <p:cNvSpPr>
                <a:spLocks noChangeShapeType="1"/>
              </p:cNvSpPr>
              <p:nvPr/>
            </p:nvSpPr>
            <p:spPr bwMode="auto">
              <a:xfrm>
                <a:off x="1633129" y="1842968"/>
                <a:ext cx="457200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prstDash val="dash"/>
                <a:round/>
                <a:headEnd/>
                <a:tailEnd/>
              </a:ln>
            </p:spPr>
            <p:txBody>
              <a:bodyPr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13" name="Line 10"/>
              <p:cNvSpPr>
                <a:spLocks noChangeShapeType="1"/>
              </p:cNvSpPr>
              <p:nvPr/>
            </p:nvSpPr>
            <p:spPr bwMode="auto">
              <a:xfrm>
                <a:off x="1633129" y="2223968"/>
                <a:ext cx="457200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prstDash val="dash"/>
                <a:round/>
                <a:headEnd/>
                <a:tailEnd/>
              </a:ln>
            </p:spPr>
            <p:txBody>
              <a:bodyPr lIns="0" tIns="0" rIns="0" bIns="0">
                <a:spAutoFit/>
              </a:bodyPr>
              <a:lstStyle/>
              <a:p>
                <a:endParaRPr lang="en-US"/>
              </a:p>
            </p:txBody>
          </p:sp>
          <p:grpSp>
            <p:nvGrpSpPr>
              <p:cNvPr id="5" name="Group 18"/>
              <p:cNvGrpSpPr/>
              <p:nvPr/>
            </p:nvGrpSpPr>
            <p:grpSpPr>
              <a:xfrm>
                <a:off x="2533819" y="2680109"/>
                <a:ext cx="2822743" cy="338554"/>
                <a:chOff x="2670969" y="3025751"/>
                <a:chExt cx="2822743" cy="338554"/>
              </a:xfrm>
            </p:grpSpPr>
            <p:cxnSp>
              <p:nvCxnSpPr>
                <p:cNvPr id="17" name="Straight Arrow Connector 16"/>
                <p:cNvCxnSpPr/>
                <p:nvPr/>
              </p:nvCxnSpPr>
              <p:spPr bwMode="auto">
                <a:xfrm>
                  <a:off x="3419860" y="3198572"/>
                  <a:ext cx="2073852" cy="0"/>
                </a:xfrm>
                <a:prstGeom prst="straightConnector1">
                  <a:avLst/>
                </a:prstGeom>
                <a:solidFill>
                  <a:srgbClr val="3374D4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/>
                </a:ln>
                <a:effectLst/>
              </p:spPr>
            </p:cxnSp>
            <p:sp>
              <p:nvSpPr>
                <p:cNvPr id="18" name="TextBox 17"/>
                <p:cNvSpPr txBox="1"/>
                <p:nvPr/>
              </p:nvSpPr>
              <p:spPr>
                <a:xfrm>
                  <a:off x="2670969" y="3025751"/>
                  <a:ext cx="652743" cy="3385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i="1" dirty="0" smtClean="0"/>
                    <a:t>Flow</a:t>
                  </a:r>
                  <a:endParaRPr lang="en-US" i="1" dirty="0"/>
                </a:p>
              </p:txBody>
            </p:sp>
          </p:grpSp>
          <p:sp>
            <p:nvSpPr>
              <p:cNvPr id="20" name="TextBox 19"/>
              <p:cNvSpPr txBox="1"/>
              <p:nvPr/>
            </p:nvSpPr>
            <p:spPr>
              <a:xfrm>
                <a:off x="2533819" y="1355148"/>
                <a:ext cx="299556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dirty="0" smtClean="0"/>
                  <a:t>Blue            Red           Yellow</a:t>
                </a:r>
                <a:r>
                  <a:rPr lang="en-US" dirty="0" smtClean="0"/>
                  <a:t>        </a:t>
                </a:r>
                <a:endParaRPr lang="en-US" dirty="0"/>
              </a:p>
            </p:txBody>
          </p:sp>
          <p:sp>
            <p:nvSpPr>
              <p:cNvPr id="22" name="Rectangle 21"/>
              <p:cNvSpPr/>
              <p:nvPr/>
            </p:nvSpPr>
            <p:spPr bwMode="auto">
              <a:xfrm>
                <a:off x="3743566" y="1873611"/>
                <a:ext cx="345642" cy="345642"/>
              </a:xfrm>
              <a:prstGeom prst="rect">
                <a:avLst/>
              </a:prstGeom>
              <a:solidFill>
                <a:srgbClr val="FF0000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6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Verdana" pitchFamily="34" charset="0"/>
                </a:endParaRPr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Why do they separate? – Reversed Phase</a:t>
            </a:r>
            <a:endParaRPr lang="en-US" dirty="0"/>
          </a:p>
        </p:txBody>
      </p:sp>
      <p:sp>
        <p:nvSpPr>
          <p:cNvPr id="6" name="Rectangle 3"/>
          <p:cNvSpPr>
            <a:spLocks noGrp="1" noChangeArrowheads="1"/>
          </p:cNvSpPr>
          <p:nvPr>
            <p:ph sz="half" idx="12"/>
          </p:nvPr>
        </p:nvSpPr>
        <p:spPr>
          <a:xfrm>
            <a:off x="228600" y="3140965"/>
            <a:ext cx="8686800" cy="3323987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>
            <a:spAutoFit/>
          </a:bodyPr>
          <a:lstStyle/>
          <a:p>
            <a:r>
              <a:rPr lang="en-US" sz="2000" b="1" dirty="0" smtClean="0"/>
              <a:t>Yellow</a:t>
            </a:r>
            <a:r>
              <a:rPr lang="en-US" sz="2000" dirty="0" smtClean="0"/>
              <a:t> is non-polar: Yellow binds the best to the stationary phase best and comes out LAST.</a:t>
            </a:r>
          </a:p>
          <a:p>
            <a:r>
              <a:rPr lang="en-US" sz="2000" b="1" dirty="0" smtClean="0"/>
              <a:t>Red</a:t>
            </a:r>
            <a:r>
              <a:rPr lang="en-US" sz="2000" dirty="0" smtClean="0"/>
              <a:t> is somewhat polar: Red is somewhat soluble in the mobile phase and binds somewhat to the stationary phase.  It’s elution  slows down a little.</a:t>
            </a:r>
          </a:p>
          <a:p>
            <a:r>
              <a:rPr lang="en-US" sz="2000" b="1" dirty="0" smtClean="0"/>
              <a:t>Blue</a:t>
            </a:r>
            <a:r>
              <a:rPr lang="en-US" sz="2000" dirty="0" smtClean="0"/>
              <a:t> is very Polar: Blue is the most soluble in the mobile phase best and comes out FIRST.</a:t>
            </a:r>
          </a:p>
          <a:p>
            <a:r>
              <a:rPr lang="en-US" sz="2000" dirty="0" smtClean="0"/>
              <a:t>Reversed phase chromatography is the MOST used separation mode.</a:t>
            </a:r>
          </a:p>
        </p:txBody>
      </p:sp>
      <p:grpSp>
        <p:nvGrpSpPr>
          <p:cNvPr id="3" name="Group 22"/>
          <p:cNvGrpSpPr/>
          <p:nvPr/>
        </p:nvGrpSpPr>
        <p:grpSpPr>
          <a:xfrm>
            <a:off x="1461222" y="1067113"/>
            <a:ext cx="6855233" cy="1663515"/>
            <a:chOff x="1691650" y="1355148"/>
            <a:chExt cx="6855233" cy="1663515"/>
          </a:xfrm>
        </p:grpSpPr>
        <p:grpSp>
          <p:nvGrpSpPr>
            <p:cNvPr id="4" name="Group 18"/>
            <p:cNvGrpSpPr/>
            <p:nvPr/>
          </p:nvGrpSpPr>
          <p:grpSpPr>
            <a:xfrm>
              <a:off x="2649033" y="2680109"/>
              <a:ext cx="2822743" cy="338554"/>
              <a:chOff x="2670969" y="3025751"/>
              <a:chExt cx="2822743" cy="338554"/>
            </a:xfrm>
          </p:grpSpPr>
          <p:cxnSp>
            <p:nvCxnSpPr>
              <p:cNvPr id="17" name="Straight Arrow Connector 16"/>
              <p:cNvCxnSpPr/>
              <p:nvPr/>
            </p:nvCxnSpPr>
            <p:spPr bwMode="auto">
              <a:xfrm>
                <a:off x="3419860" y="3198572"/>
                <a:ext cx="2073852" cy="0"/>
              </a:xfrm>
              <a:prstGeom prst="straightConnector1">
                <a:avLst/>
              </a:prstGeom>
              <a:solidFill>
                <a:srgbClr val="3374D4"/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  <p:sp>
            <p:nvSpPr>
              <p:cNvPr id="18" name="TextBox 17"/>
              <p:cNvSpPr txBox="1"/>
              <p:nvPr/>
            </p:nvSpPr>
            <p:spPr>
              <a:xfrm>
                <a:off x="2670969" y="3025751"/>
                <a:ext cx="652743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i="1" dirty="0" smtClean="0"/>
                  <a:t>Flow</a:t>
                </a:r>
                <a:endParaRPr lang="en-US" i="1" dirty="0"/>
              </a:p>
            </p:txBody>
          </p:sp>
        </p:grpSp>
        <p:sp>
          <p:nvSpPr>
            <p:cNvPr id="20" name="TextBox 19"/>
            <p:cNvSpPr txBox="1"/>
            <p:nvPr/>
          </p:nvSpPr>
          <p:spPr>
            <a:xfrm>
              <a:off x="2591426" y="1355148"/>
              <a:ext cx="299556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 smtClean="0"/>
                <a:t>Yellow          Red           Blue</a:t>
              </a:r>
              <a:r>
                <a:rPr lang="en-US" dirty="0" smtClean="0"/>
                <a:t>       </a:t>
              </a:r>
              <a:endParaRPr lang="en-US" dirty="0"/>
            </a:p>
          </p:txBody>
        </p:sp>
        <p:grpSp>
          <p:nvGrpSpPr>
            <p:cNvPr id="5" name="Group 27"/>
            <p:cNvGrpSpPr/>
            <p:nvPr/>
          </p:nvGrpSpPr>
          <p:grpSpPr>
            <a:xfrm>
              <a:off x="1691650" y="1522172"/>
              <a:ext cx="4800600" cy="1192213"/>
              <a:chOff x="1828800" y="1752600"/>
              <a:chExt cx="4800600" cy="1192213"/>
            </a:xfrm>
          </p:grpSpPr>
          <p:pic>
            <p:nvPicPr>
              <p:cNvPr id="19" name="Picture 5" descr="columnSlide56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 rot="10800000" flipV="1">
                <a:off x="1828800" y="1752600"/>
                <a:ext cx="4800600" cy="119221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1" name="Picture 6" descr="blue57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 rot="10800000">
                <a:off x="5170488" y="2182334"/>
                <a:ext cx="354013" cy="3327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" name="Picture 8" descr="yellow57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 rot="10800000">
                <a:off x="2933700" y="2182334"/>
                <a:ext cx="354013" cy="3327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25" name="Line 9"/>
              <p:cNvSpPr>
                <a:spLocks noChangeShapeType="1"/>
              </p:cNvSpPr>
              <p:nvPr/>
            </p:nvSpPr>
            <p:spPr bwMode="auto">
              <a:xfrm rot="10800000">
                <a:off x="1943100" y="2540445"/>
                <a:ext cx="457200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prstDash val="dash"/>
                <a:round/>
                <a:headEnd/>
                <a:tailEnd/>
              </a:ln>
            </p:spPr>
            <p:txBody>
              <a:bodyPr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6" name="Line 10"/>
              <p:cNvSpPr>
                <a:spLocks noChangeShapeType="1"/>
              </p:cNvSpPr>
              <p:nvPr/>
            </p:nvSpPr>
            <p:spPr bwMode="auto">
              <a:xfrm rot="10800000">
                <a:off x="1943100" y="2182334"/>
                <a:ext cx="457200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prstDash val="dash"/>
                <a:round/>
                <a:headEnd/>
                <a:tailEnd/>
              </a:ln>
            </p:spPr>
            <p:txBody>
              <a:bodyPr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2" name="Rectangle 21"/>
              <p:cNvSpPr/>
              <p:nvPr/>
            </p:nvSpPr>
            <p:spPr bwMode="auto">
              <a:xfrm>
                <a:off x="3995930" y="2161646"/>
                <a:ext cx="345642" cy="345642"/>
              </a:xfrm>
              <a:prstGeom prst="rect">
                <a:avLst/>
              </a:prstGeom>
              <a:solidFill>
                <a:srgbClr val="FF0000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6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Verdana" pitchFamily="34" charset="0"/>
                </a:endParaRPr>
              </a:p>
            </p:txBody>
          </p:sp>
        </p:grpSp>
        <p:sp>
          <p:nvSpPr>
            <p:cNvPr id="30" name="Text Box 11"/>
            <p:cNvSpPr txBox="1">
              <a:spLocks noChangeArrowheads="1"/>
            </p:cNvSpPr>
            <p:nvPr/>
          </p:nvSpPr>
          <p:spPr bwMode="auto">
            <a:xfrm>
              <a:off x="6761066" y="1758397"/>
              <a:ext cx="1785817" cy="5539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>
              <a:spAutoFit/>
            </a:bodyPr>
            <a:lstStyle/>
            <a:p>
              <a:r>
                <a:rPr lang="en-US" sz="1800" dirty="0"/>
                <a:t>Mobile Phase: Polar (Water)</a:t>
              </a: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smtClean="0"/>
              <a:t>Mobile Phase, pH, Temperature and Column Dimensions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What effect does it have on my chromatography?</a:t>
            </a:r>
            <a:endParaRPr lang="en-US" dirty="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Selectivity:  Other Factors 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The column is a major determinant of selectivity.</a:t>
            </a:r>
          </a:p>
          <a:p>
            <a:r>
              <a:rPr lang="en-US" dirty="0" smtClean="0"/>
              <a:t>Other chemical factors can affect the separation.</a:t>
            </a:r>
          </a:p>
          <a:p>
            <a:pPr lvl="1"/>
            <a:r>
              <a:rPr lang="en-US" dirty="0" smtClean="0"/>
              <a:t>Mobile phase solvent</a:t>
            </a:r>
          </a:p>
          <a:p>
            <a:pPr lvl="1"/>
            <a:r>
              <a:rPr lang="en-US" dirty="0" smtClean="0"/>
              <a:t>pH</a:t>
            </a:r>
          </a:p>
          <a:p>
            <a:pPr lvl="1"/>
            <a:r>
              <a:rPr lang="en-US" dirty="0" smtClean="0"/>
              <a:t>Temperature</a:t>
            </a:r>
          </a:p>
          <a:p>
            <a:pPr lvl="1"/>
            <a:endParaRPr lang="en-US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Selectivity Differences: Mobile Phase </a:t>
            </a:r>
            <a:endParaRPr lang="en-US" dirty="0"/>
          </a:p>
        </p:txBody>
      </p:sp>
      <p:sp>
        <p:nvSpPr>
          <p:cNvPr id="5" name="Content Placeholder 4"/>
          <p:cNvSpPr>
            <a:spLocks noGrp="1"/>
          </p:cNvSpPr>
          <p:nvPr>
            <p:ph sz="half" idx="12"/>
          </p:nvPr>
        </p:nvSpPr>
        <p:spPr>
          <a:xfrm>
            <a:off x="136261" y="5272424"/>
            <a:ext cx="8686800" cy="691284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/>
          <a:lstStyle/>
          <a:p>
            <a:r>
              <a:rPr lang="en-US" sz="1600" dirty="0" smtClean="0"/>
              <a:t>A steroid mixture separated under different mobile phase conditions.</a:t>
            </a:r>
          </a:p>
          <a:p>
            <a:r>
              <a:rPr lang="en-US" sz="1600" dirty="0" smtClean="0"/>
              <a:t>The compounds have different solubility in the mobile phase solvents.</a:t>
            </a:r>
          </a:p>
        </p:txBody>
      </p:sp>
      <p:sp>
        <p:nvSpPr>
          <p:cNvPr id="7" name="Rectangle 6"/>
          <p:cNvSpPr/>
          <p:nvPr/>
        </p:nvSpPr>
        <p:spPr>
          <a:xfrm>
            <a:off x="251475" y="6396335"/>
            <a:ext cx="8698656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1200" dirty="0" smtClean="0"/>
              <a:t>Snyder, L.D., Kirkland, J.J., </a:t>
            </a:r>
            <a:r>
              <a:rPr lang="en-US" sz="1200" dirty="0" err="1" smtClean="0"/>
              <a:t>Glajch</a:t>
            </a:r>
            <a:r>
              <a:rPr lang="en-US" sz="1200" dirty="0" smtClean="0"/>
              <a:t>, J.L., “Practical HPLC Method Development”, 2</a:t>
            </a:r>
            <a:r>
              <a:rPr lang="en-US" sz="1200" baseline="30000" dirty="0" smtClean="0"/>
              <a:t>nd</a:t>
            </a:r>
            <a:r>
              <a:rPr lang="en-US" sz="1200" dirty="0" smtClean="0"/>
              <a:t> ed.,  John Wiley &amp; Sons, Inc.,1997</a:t>
            </a:r>
            <a:endParaRPr lang="en-US" sz="1200" dirty="0"/>
          </a:p>
        </p:txBody>
      </p:sp>
      <p:grpSp>
        <p:nvGrpSpPr>
          <p:cNvPr id="3" name="Group 8"/>
          <p:cNvGrpSpPr/>
          <p:nvPr/>
        </p:nvGrpSpPr>
        <p:grpSpPr>
          <a:xfrm>
            <a:off x="885152" y="663864"/>
            <a:ext cx="7431303" cy="4434537"/>
            <a:chOff x="298450" y="1463675"/>
            <a:chExt cx="8154988" cy="4953000"/>
          </a:xfrm>
        </p:grpSpPr>
        <p:pic>
          <p:nvPicPr>
            <p:cNvPr id="10" name="Picture 3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98450" y="1463675"/>
              <a:ext cx="8154988" cy="49530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</p:pic>
        <p:sp>
          <p:nvSpPr>
            <p:cNvPr id="11" name="Text Box 4"/>
            <p:cNvSpPr txBox="1">
              <a:spLocks noChangeArrowheads="1"/>
            </p:cNvSpPr>
            <p:nvPr/>
          </p:nvSpPr>
          <p:spPr bwMode="auto">
            <a:xfrm>
              <a:off x="6361113" y="1847850"/>
              <a:ext cx="1023937" cy="3365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r>
                <a:rPr lang="en-US"/>
                <a:t>Steroids</a:t>
              </a:r>
            </a:p>
          </p:txBody>
        </p:sp>
        <p:sp>
          <p:nvSpPr>
            <p:cNvPr id="12" name="Rectangle 6"/>
            <p:cNvSpPr>
              <a:spLocks noChangeArrowheads="1"/>
            </p:cNvSpPr>
            <p:nvPr/>
          </p:nvSpPr>
          <p:spPr bwMode="auto">
            <a:xfrm>
              <a:off x="5556250" y="2906713"/>
              <a:ext cx="2889250" cy="1773237"/>
            </a:xfrm>
            <a:prstGeom prst="rect">
              <a:avLst/>
            </a:prstGeom>
            <a:noFill/>
            <a:ln w="12700">
              <a:solidFill>
                <a:srgbClr val="FF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 sz="half" idx="12"/>
          </p:nvPr>
        </p:nvSpPr>
        <p:spPr>
          <a:xfrm>
            <a:off x="283464" y="4636004"/>
            <a:ext cx="8686800" cy="2004210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/>
          <a:lstStyle/>
          <a:p>
            <a:r>
              <a:rPr lang="en-US" dirty="0" smtClean="0"/>
              <a:t>Compounds retain better on reversed phase columns when they are not ionized.</a:t>
            </a:r>
          </a:p>
          <a:p>
            <a:r>
              <a:rPr lang="en-US" dirty="0" smtClean="0"/>
              <a:t>An acid is less ionized in an acid mobile phase.</a:t>
            </a:r>
          </a:p>
          <a:p>
            <a:r>
              <a:rPr lang="en-US" dirty="0" smtClean="0"/>
              <a:t>A rugged method allows the pH to vary a little without affecting the retention time (k’).  This is where the curves are flat.</a:t>
            </a:r>
          </a:p>
          <a:p>
            <a:r>
              <a:rPr lang="en-US" dirty="0" smtClean="0"/>
              <a:t>Silica dissolves above pH 8.  Hybrid particles are best stable pH 1-12.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Selectivity Differences:  Mobile Phase pH</a:t>
            </a:r>
            <a:endParaRPr lang="en-US" dirty="0"/>
          </a:p>
        </p:txBody>
      </p:sp>
      <p:grpSp>
        <p:nvGrpSpPr>
          <p:cNvPr id="3" name="Group 99"/>
          <p:cNvGrpSpPr/>
          <p:nvPr/>
        </p:nvGrpSpPr>
        <p:grpSpPr>
          <a:xfrm>
            <a:off x="1000367" y="779079"/>
            <a:ext cx="7373695" cy="3629240"/>
            <a:chOff x="712332" y="779078"/>
            <a:chExt cx="7773580" cy="4342587"/>
          </a:xfrm>
        </p:grpSpPr>
        <p:sp>
          <p:nvSpPr>
            <p:cNvPr id="6" name="Rectangle 2"/>
            <p:cNvSpPr>
              <a:spLocks noChangeArrowheads="1"/>
            </p:cNvSpPr>
            <p:nvPr/>
          </p:nvSpPr>
          <p:spPr bwMode="auto">
            <a:xfrm>
              <a:off x="5437912" y="1541078"/>
              <a:ext cx="2895600" cy="2895600"/>
            </a:xfrm>
            <a:prstGeom prst="rect">
              <a:avLst/>
            </a:prstGeom>
            <a:solidFill>
              <a:srgbClr val="CCFFCC"/>
            </a:solidFill>
            <a:ln w="47625" cap="rnd">
              <a:solidFill>
                <a:schemeClr val="tx1"/>
              </a:solidFill>
              <a:prstDash val="sysDot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" name="Rectangle 3"/>
            <p:cNvSpPr>
              <a:spLocks noChangeArrowheads="1"/>
            </p:cNvSpPr>
            <p:nvPr/>
          </p:nvSpPr>
          <p:spPr bwMode="auto">
            <a:xfrm>
              <a:off x="1475512" y="1541078"/>
              <a:ext cx="1828800" cy="2895600"/>
            </a:xfrm>
            <a:prstGeom prst="rect">
              <a:avLst/>
            </a:prstGeom>
            <a:solidFill>
              <a:srgbClr val="CCFFCC"/>
            </a:solidFill>
            <a:ln w="47625" cap="rnd">
              <a:solidFill>
                <a:schemeClr val="tx1"/>
              </a:solidFill>
              <a:prstDash val="sysDot"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" name="Rectangle 7"/>
            <p:cNvSpPr>
              <a:spLocks noChangeArrowheads="1"/>
            </p:cNvSpPr>
            <p:nvPr/>
          </p:nvSpPr>
          <p:spPr bwMode="auto">
            <a:xfrm>
              <a:off x="4655275" y="4844666"/>
              <a:ext cx="355867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 b="1" dirty="0"/>
                <a:t>pH</a:t>
              </a:r>
              <a:endParaRPr lang="en-US" sz="2800" b="1" dirty="0"/>
            </a:p>
          </p:txBody>
        </p:sp>
        <p:sp>
          <p:nvSpPr>
            <p:cNvPr id="11" name="Line 8"/>
            <p:cNvSpPr>
              <a:spLocks noChangeShapeType="1"/>
            </p:cNvSpPr>
            <p:nvPr/>
          </p:nvSpPr>
          <p:spPr bwMode="auto">
            <a:xfrm>
              <a:off x="1481862" y="3458778"/>
              <a:ext cx="6737350" cy="158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Line 9"/>
            <p:cNvSpPr>
              <a:spLocks noChangeShapeType="1"/>
            </p:cNvSpPr>
            <p:nvPr/>
          </p:nvSpPr>
          <p:spPr bwMode="auto">
            <a:xfrm>
              <a:off x="1481862" y="2333241"/>
              <a:ext cx="6737350" cy="15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" name="Line 10"/>
            <p:cNvSpPr>
              <a:spLocks noChangeShapeType="1"/>
            </p:cNvSpPr>
            <p:nvPr/>
          </p:nvSpPr>
          <p:spPr bwMode="auto">
            <a:xfrm>
              <a:off x="1481862" y="1218816"/>
              <a:ext cx="6737350" cy="31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Line 11"/>
            <p:cNvSpPr>
              <a:spLocks noChangeShapeType="1"/>
            </p:cNvSpPr>
            <p:nvPr/>
          </p:nvSpPr>
          <p:spPr bwMode="auto">
            <a:xfrm>
              <a:off x="1481862" y="1218816"/>
              <a:ext cx="1588" cy="3352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Line 12"/>
            <p:cNvSpPr>
              <a:spLocks noChangeShapeType="1"/>
            </p:cNvSpPr>
            <p:nvPr/>
          </p:nvSpPr>
          <p:spPr bwMode="auto">
            <a:xfrm>
              <a:off x="1424712" y="4571616"/>
              <a:ext cx="57150" cy="15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Line 13"/>
            <p:cNvSpPr>
              <a:spLocks noChangeShapeType="1"/>
            </p:cNvSpPr>
            <p:nvPr/>
          </p:nvSpPr>
          <p:spPr bwMode="auto">
            <a:xfrm>
              <a:off x="1424712" y="3458778"/>
              <a:ext cx="57150" cy="158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Line 14"/>
            <p:cNvSpPr>
              <a:spLocks noChangeShapeType="1"/>
            </p:cNvSpPr>
            <p:nvPr/>
          </p:nvSpPr>
          <p:spPr bwMode="auto">
            <a:xfrm>
              <a:off x="1424712" y="2333241"/>
              <a:ext cx="57150" cy="15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Line 15"/>
            <p:cNvSpPr>
              <a:spLocks noChangeShapeType="1"/>
            </p:cNvSpPr>
            <p:nvPr/>
          </p:nvSpPr>
          <p:spPr bwMode="auto">
            <a:xfrm>
              <a:off x="1424712" y="1218816"/>
              <a:ext cx="57150" cy="31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Line 16"/>
            <p:cNvSpPr>
              <a:spLocks noChangeShapeType="1"/>
            </p:cNvSpPr>
            <p:nvPr/>
          </p:nvSpPr>
          <p:spPr bwMode="auto">
            <a:xfrm>
              <a:off x="1481862" y="4571616"/>
              <a:ext cx="6737350" cy="15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Line 17"/>
            <p:cNvSpPr>
              <a:spLocks noChangeShapeType="1"/>
            </p:cNvSpPr>
            <p:nvPr/>
          </p:nvSpPr>
          <p:spPr bwMode="auto">
            <a:xfrm flipV="1">
              <a:off x="1481862" y="4571616"/>
              <a:ext cx="1588" cy="682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Line 18"/>
            <p:cNvSpPr>
              <a:spLocks noChangeShapeType="1"/>
            </p:cNvSpPr>
            <p:nvPr/>
          </p:nvSpPr>
          <p:spPr bwMode="auto">
            <a:xfrm flipV="1">
              <a:off x="2440712" y="4571616"/>
              <a:ext cx="1588" cy="682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Line 19"/>
            <p:cNvSpPr>
              <a:spLocks noChangeShapeType="1"/>
            </p:cNvSpPr>
            <p:nvPr/>
          </p:nvSpPr>
          <p:spPr bwMode="auto">
            <a:xfrm flipV="1">
              <a:off x="3409087" y="4571616"/>
              <a:ext cx="1588" cy="682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Line 20"/>
            <p:cNvSpPr>
              <a:spLocks noChangeShapeType="1"/>
            </p:cNvSpPr>
            <p:nvPr/>
          </p:nvSpPr>
          <p:spPr bwMode="auto">
            <a:xfrm flipV="1">
              <a:off x="4366350" y="4571616"/>
              <a:ext cx="1587" cy="682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Line 21"/>
            <p:cNvSpPr>
              <a:spLocks noChangeShapeType="1"/>
            </p:cNvSpPr>
            <p:nvPr/>
          </p:nvSpPr>
          <p:spPr bwMode="auto">
            <a:xfrm flipV="1">
              <a:off x="5334725" y="4571616"/>
              <a:ext cx="1587" cy="682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Line 22"/>
            <p:cNvSpPr>
              <a:spLocks noChangeShapeType="1"/>
            </p:cNvSpPr>
            <p:nvPr/>
          </p:nvSpPr>
          <p:spPr bwMode="auto">
            <a:xfrm flipV="1">
              <a:off x="6293575" y="4571616"/>
              <a:ext cx="1587" cy="682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Line 23"/>
            <p:cNvSpPr>
              <a:spLocks noChangeShapeType="1"/>
            </p:cNvSpPr>
            <p:nvPr/>
          </p:nvSpPr>
          <p:spPr bwMode="auto">
            <a:xfrm flipV="1">
              <a:off x="7261950" y="4571616"/>
              <a:ext cx="1587" cy="682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Line 24"/>
            <p:cNvSpPr>
              <a:spLocks noChangeShapeType="1"/>
            </p:cNvSpPr>
            <p:nvPr/>
          </p:nvSpPr>
          <p:spPr bwMode="auto">
            <a:xfrm flipV="1">
              <a:off x="8219212" y="4571616"/>
              <a:ext cx="1588" cy="682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25"/>
            <p:cNvSpPr>
              <a:spLocks/>
            </p:cNvSpPr>
            <p:nvPr/>
          </p:nvSpPr>
          <p:spPr bwMode="auto">
            <a:xfrm>
              <a:off x="2105750" y="1993516"/>
              <a:ext cx="584200" cy="11112"/>
            </a:xfrm>
            <a:custGeom>
              <a:avLst/>
              <a:gdLst>
                <a:gd name="T0" fmla="*/ 0 w 368"/>
                <a:gd name="T1" fmla="*/ 6 h 6"/>
                <a:gd name="T2" fmla="*/ 96 w 368"/>
                <a:gd name="T3" fmla="*/ 6 h 6"/>
                <a:gd name="T4" fmla="*/ 193 w 368"/>
                <a:gd name="T5" fmla="*/ 0 h 6"/>
                <a:gd name="T6" fmla="*/ 283 w 368"/>
                <a:gd name="T7" fmla="*/ 0 h 6"/>
                <a:gd name="T8" fmla="*/ 368 w 368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8"/>
                <a:gd name="T16" fmla="*/ 0 h 6"/>
                <a:gd name="T17" fmla="*/ 368 w 368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8" h="6">
                  <a:moveTo>
                    <a:pt x="0" y="6"/>
                  </a:moveTo>
                  <a:lnTo>
                    <a:pt x="96" y="6"/>
                  </a:lnTo>
                  <a:lnTo>
                    <a:pt x="193" y="0"/>
                  </a:lnTo>
                  <a:lnTo>
                    <a:pt x="283" y="0"/>
                  </a:lnTo>
                  <a:lnTo>
                    <a:pt x="368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6"/>
            <p:cNvSpPr>
              <a:spLocks/>
            </p:cNvSpPr>
            <p:nvPr/>
          </p:nvSpPr>
          <p:spPr bwMode="auto">
            <a:xfrm>
              <a:off x="2689950" y="1993516"/>
              <a:ext cx="382587" cy="1587"/>
            </a:xfrm>
            <a:custGeom>
              <a:avLst/>
              <a:gdLst>
                <a:gd name="T0" fmla="*/ 0 w 241"/>
                <a:gd name="T1" fmla="*/ 0 h 1587"/>
                <a:gd name="T2" fmla="*/ 72 w 241"/>
                <a:gd name="T3" fmla="*/ 0 h 1587"/>
                <a:gd name="T4" fmla="*/ 133 w 241"/>
                <a:gd name="T5" fmla="*/ 0 h 1587"/>
                <a:gd name="T6" fmla="*/ 187 w 241"/>
                <a:gd name="T7" fmla="*/ 0 h 1587"/>
                <a:gd name="T8" fmla="*/ 241 w 241"/>
                <a:gd name="T9" fmla="*/ 0 h 15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1"/>
                <a:gd name="T16" fmla="*/ 0 h 1587"/>
                <a:gd name="T17" fmla="*/ 241 w 241"/>
                <a:gd name="T18" fmla="*/ 1587 h 15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1" h="1587">
                  <a:moveTo>
                    <a:pt x="0" y="0"/>
                  </a:moveTo>
                  <a:lnTo>
                    <a:pt x="72" y="0"/>
                  </a:lnTo>
                  <a:lnTo>
                    <a:pt x="133" y="0"/>
                  </a:lnTo>
                  <a:lnTo>
                    <a:pt x="187" y="0"/>
                  </a:lnTo>
                  <a:lnTo>
                    <a:pt x="241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7"/>
            <p:cNvSpPr>
              <a:spLocks/>
            </p:cNvSpPr>
            <p:nvPr/>
          </p:nvSpPr>
          <p:spPr bwMode="auto">
            <a:xfrm>
              <a:off x="3058250" y="1952241"/>
              <a:ext cx="336550" cy="77787"/>
            </a:xfrm>
            <a:custGeom>
              <a:avLst/>
              <a:gdLst>
                <a:gd name="T0" fmla="*/ 0 w 212"/>
                <a:gd name="T1" fmla="*/ 0 h 42"/>
                <a:gd name="T2" fmla="*/ 55 w 212"/>
                <a:gd name="T3" fmla="*/ 6 h 42"/>
                <a:gd name="T4" fmla="*/ 103 w 212"/>
                <a:gd name="T5" fmla="*/ 12 h 42"/>
                <a:gd name="T6" fmla="*/ 151 w 212"/>
                <a:gd name="T7" fmla="*/ 18 h 42"/>
                <a:gd name="T8" fmla="*/ 212 w 212"/>
                <a:gd name="T9" fmla="*/ 4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2"/>
                <a:gd name="T16" fmla="*/ 0 h 42"/>
                <a:gd name="T17" fmla="*/ 212 w 212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2" h="42">
                  <a:moveTo>
                    <a:pt x="0" y="0"/>
                  </a:moveTo>
                  <a:lnTo>
                    <a:pt x="55" y="6"/>
                  </a:lnTo>
                  <a:lnTo>
                    <a:pt x="103" y="12"/>
                  </a:lnTo>
                  <a:lnTo>
                    <a:pt x="151" y="18"/>
                  </a:lnTo>
                  <a:lnTo>
                    <a:pt x="212" y="42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28"/>
            <p:cNvSpPr>
              <a:spLocks/>
            </p:cNvSpPr>
            <p:nvPr/>
          </p:nvSpPr>
          <p:spPr bwMode="auto">
            <a:xfrm>
              <a:off x="3409087" y="2071303"/>
              <a:ext cx="479425" cy="352425"/>
            </a:xfrm>
            <a:custGeom>
              <a:avLst/>
              <a:gdLst>
                <a:gd name="T0" fmla="*/ 0 w 302"/>
                <a:gd name="T1" fmla="*/ 0 h 187"/>
                <a:gd name="T2" fmla="*/ 66 w 302"/>
                <a:gd name="T3" fmla="*/ 30 h 187"/>
                <a:gd name="T4" fmla="*/ 145 w 302"/>
                <a:gd name="T5" fmla="*/ 72 h 187"/>
                <a:gd name="T6" fmla="*/ 223 w 302"/>
                <a:gd name="T7" fmla="*/ 127 h 187"/>
                <a:gd name="T8" fmla="*/ 302 w 302"/>
                <a:gd name="T9" fmla="*/ 187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2"/>
                <a:gd name="T16" fmla="*/ 0 h 187"/>
                <a:gd name="T17" fmla="*/ 302 w 302"/>
                <a:gd name="T18" fmla="*/ 187 h 1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2" h="187">
                  <a:moveTo>
                    <a:pt x="0" y="0"/>
                  </a:moveTo>
                  <a:lnTo>
                    <a:pt x="66" y="30"/>
                  </a:lnTo>
                  <a:lnTo>
                    <a:pt x="145" y="72"/>
                  </a:lnTo>
                  <a:lnTo>
                    <a:pt x="223" y="127"/>
                  </a:lnTo>
                  <a:lnTo>
                    <a:pt x="302" y="187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29"/>
            <p:cNvSpPr>
              <a:spLocks/>
            </p:cNvSpPr>
            <p:nvPr/>
          </p:nvSpPr>
          <p:spPr bwMode="auto">
            <a:xfrm>
              <a:off x="3888512" y="2423728"/>
              <a:ext cx="477838" cy="692150"/>
            </a:xfrm>
            <a:custGeom>
              <a:avLst/>
              <a:gdLst>
                <a:gd name="T0" fmla="*/ 0 w 301"/>
                <a:gd name="T1" fmla="*/ 0 h 368"/>
                <a:gd name="T2" fmla="*/ 36 w 301"/>
                <a:gd name="T3" fmla="*/ 36 h 368"/>
                <a:gd name="T4" fmla="*/ 72 w 301"/>
                <a:gd name="T5" fmla="*/ 85 h 368"/>
                <a:gd name="T6" fmla="*/ 151 w 301"/>
                <a:gd name="T7" fmla="*/ 181 h 368"/>
                <a:gd name="T8" fmla="*/ 223 w 301"/>
                <a:gd name="T9" fmla="*/ 278 h 368"/>
                <a:gd name="T10" fmla="*/ 265 w 301"/>
                <a:gd name="T11" fmla="*/ 326 h 368"/>
                <a:gd name="T12" fmla="*/ 301 w 301"/>
                <a:gd name="T13" fmla="*/ 368 h 3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01"/>
                <a:gd name="T22" fmla="*/ 0 h 368"/>
                <a:gd name="T23" fmla="*/ 301 w 301"/>
                <a:gd name="T24" fmla="*/ 368 h 36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01" h="368">
                  <a:moveTo>
                    <a:pt x="0" y="0"/>
                  </a:moveTo>
                  <a:lnTo>
                    <a:pt x="36" y="36"/>
                  </a:lnTo>
                  <a:lnTo>
                    <a:pt x="72" y="85"/>
                  </a:lnTo>
                  <a:lnTo>
                    <a:pt x="151" y="181"/>
                  </a:lnTo>
                  <a:lnTo>
                    <a:pt x="223" y="278"/>
                  </a:lnTo>
                  <a:lnTo>
                    <a:pt x="265" y="326"/>
                  </a:lnTo>
                  <a:lnTo>
                    <a:pt x="301" y="36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30"/>
            <p:cNvSpPr>
              <a:spLocks/>
            </p:cNvSpPr>
            <p:nvPr/>
          </p:nvSpPr>
          <p:spPr bwMode="auto">
            <a:xfrm>
              <a:off x="4366350" y="3115878"/>
              <a:ext cx="488950" cy="479425"/>
            </a:xfrm>
            <a:custGeom>
              <a:avLst/>
              <a:gdLst>
                <a:gd name="T0" fmla="*/ 0 w 308"/>
                <a:gd name="T1" fmla="*/ 0 h 254"/>
                <a:gd name="T2" fmla="*/ 73 w 308"/>
                <a:gd name="T3" fmla="*/ 73 h 254"/>
                <a:gd name="T4" fmla="*/ 145 w 308"/>
                <a:gd name="T5" fmla="*/ 145 h 254"/>
                <a:gd name="T6" fmla="*/ 224 w 308"/>
                <a:gd name="T7" fmla="*/ 206 h 254"/>
                <a:gd name="T8" fmla="*/ 308 w 308"/>
                <a:gd name="T9" fmla="*/ 254 h 2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8"/>
                <a:gd name="T16" fmla="*/ 0 h 254"/>
                <a:gd name="T17" fmla="*/ 308 w 308"/>
                <a:gd name="T18" fmla="*/ 254 h 2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8" h="254">
                  <a:moveTo>
                    <a:pt x="0" y="0"/>
                  </a:moveTo>
                  <a:lnTo>
                    <a:pt x="73" y="73"/>
                  </a:lnTo>
                  <a:lnTo>
                    <a:pt x="145" y="145"/>
                  </a:lnTo>
                  <a:lnTo>
                    <a:pt x="224" y="206"/>
                  </a:lnTo>
                  <a:lnTo>
                    <a:pt x="308" y="25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31"/>
            <p:cNvSpPr>
              <a:spLocks/>
            </p:cNvSpPr>
            <p:nvPr/>
          </p:nvSpPr>
          <p:spPr bwMode="auto">
            <a:xfrm>
              <a:off x="4855300" y="3595303"/>
              <a:ext cx="719137" cy="215900"/>
            </a:xfrm>
            <a:custGeom>
              <a:avLst/>
              <a:gdLst>
                <a:gd name="T0" fmla="*/ 0 w 453"/>
                <a:gd name="T1" fmla="*/ 0 h 115"/>
                <a:gd name="T2" fmla="*/ 55 w 453"/>
                <a:gd name="T3" fmla="*/ 24 h 115"/>
                <a:gd name="T4" fmla="*/ 109 w 453"/>
                <a:gd name="T5" fmla="*/ 42 h 115"/>
                <a:gd name="T6" fmla="*/ 236 w 453"/>
                <a:gd name="T7" fmla="*/ 72 h 115"/>
                <a:gd name="T8" fmla="*/ 302 w 453"/>
                <a:gd name="T9" fmla="*/ 91 h 115"/>
                <a:gd name="T10" fmla="*/ 357 w 453"/>
                <a:gd name="T11" fmla="*/ 97 h 115"/>
                <a:gd name="T12" fmla="*/ 411 w 453"/>
                <a:gd name="T13" fmla="*/ 109 h 115"/>
                <a:gd name="T14" fmla="*/ 453 w 453"/>
                <a:gd name="T15" fmla="*/ 115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53"/>
                <a:gd name="T25" fmla="*/ 0 h 115"/>
                <a:gd name="T26" fmla="*/ 453 w 453"/>
                <a:gd name="T27" fmla="*/ 115 h 11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53" h="115">
                  <a:moveTo>
                    <a:pt x="0" y="0"/>
                  </a:moveTo>
                  <a:lnTo>
                    <a:pt x="55" y="24"/>
                  </a:lnTo>
                  <a:lnTo>
                    <a:pt x="109" y="42"/>
                  </a:lnTo>
                  <a:lnTo>
                    <a:pt x="236" y="72"/>
                  </a:lnTo>
                  <a:lnTo>
                    <a:pt x="302" y="91"/>
                  </a:lnTo>
                  <a:lnTo>
                    <a:pt x="357" y="97"/>
                  </a:lnTo>
                  <a:lnTo>
                    <a:pt x="411" y="109"/>
                  </a:lnTo>
                  <a:lnTo>
                    <a:pt x="453" y="115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32"/>
            <p:cNvSpPr>
              <a:spLocks/>
            </p:cNvSpPr>
            <p:nvPr/>
          </p:nvSpPr>
          <p:spPr bwMode="auto">
            <a:xfrm>
              <a:off x="5574437" y="3766753"/>
              <a:ext cx="239713" cy="44450"/>
            </a:xfrm>
            <a:custGeom>
              <a:avLst/>
              <a:gdLst>
                <a:gd name="T0" fmla="*/ 0 w 151"/>
                <a:gd name="T1" fmla="*/ 24 h 24"/>
                <a:gd name="T2" fmla="*/ 24 w 151"/>
                <a:gd name="T3" fmla="*/ 24 h 24"/>
                <a:gd name="T4" fmla="*/ 42 w 151"/>
                <a:gd name="T5" fmla="*/ 24 h 24"/>
                <a:gd name="T6" fmla="*/ 73 w 151"/>
                <a:gd name="T7" fmla="*/ 18 h 24"/>
                <a:gd name="T8" fmla="*/ 103 w 151"/>
                <a:gd name="T9" fmla="*/ 6 h 24"/>
                <a:gd name="T10" fmla="*/ 127 w 151"/>
                <a:gd name="T11" fmla="*/ 0 h 24"/>
                <a:gd name="T12" fmla="*/ 151 w 151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1"/>
                <a:gd name="T22" fmla="*/ 0 h 24"/>
                <a:gd name="T23" fmla="*/ 151 w 151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1" h="24">
                  <a:moveTo>
                    <a:pt x="0" y="24"/>
                  </a:moveTo>
                  <a:lnTo>
                    <a:pt x="24" y="24"/>
                  </a:lnTo>
                  <a:lnTo>
                    <a:pt x="42" y="24"/>
                  </a:lnTo>
                  <a:lnTo>
                    <a:pt x="73" y="18"/>
                  </a:lnTo>
                  <a:lnTo>
                    <a:pt x="103" y="6"/>
                  </a:lnTo>
                  <a:lnTo>
                    <a:pt x="127" y="0"/>
                  </a:lnTo>
                  <a:lnTo>
                    <a:pt x="151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33"/>
            <p:cNvSpPr>
              <a:spLocks/>
            </p:cNvSpPr>
            <p:nvPr/>
          </p:nvSpPr>
          <p:spPr bwMode="auto">
            <a:xfrm>
              <a:off x="2105750" y="4084253"/>
              <a:ext cx="584200" cy="79375"/>
            </a:xfrm>
            <a:custGeom>
              <a:avLst/>
              <a:gdLst>
                <a:gd name="T0" fmla="*/ 0 w 368"/>
                <a:gd name="T1" fmla="*/ 42 h 42"/>
                <a:gd name="T2" fmla="*/ 96 w 368"/>
                <a:gd name="T3" fmla="*/ 30 h 42"/>
                <a:gd name="T4" fmla="*/ 193 w 368"/>
                <a:gd name="T5" fmla="*/ 18 h 42"/>
                <a:gd name="T6" fmla="*/ 283 w 368"/>
                <a:gd name="T7" fmla="*/ 6 h 42"/>
                <a:gd name="T8" fmla="*/ 368 w 368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8"/>
                <a:gd name="T16" fmla="*/ 0 h 42"/>
                <a:gd name="T17" fmla="*/ 368 w 368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8" h="42">
                  <a:moveTo>
                    <a:pt x="0" y="42"/>
                  </a:moveTo>
                  <a:lnTo>
                    <a:pt x="96" y="30"/>
                  </a:lnTo>
                  <a:lnTo>
                    <a:pt x="193" y="18"/>
                  </a:lnTo>
                  <a:lnTo>
                    <a:pt x="283" y="6"/>
                  </a:lnTo>
                  <a:lnTo>
                    <a:pt x="368" y="0"/>
                  </a:lnTo>
                </a:path>
              </a:pathLst>
            </a:custGeom>
            <a:noFill/>
            <a:ln w="2857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34"/>
            <p:cNvSpPr>
              <a:spLocks/>
            </p:cNvSpPr>
            <p:nvPr/>
          </p:nvSpPr>
          <p:spPr bwMode="auto">
            <a:xfrm>
              <a:off x="2689950" y="4084253"/>
              <a:ext cx="382587" cy="22225"/>
            </a:xfrm>
            <a:custGeom>
              <a:avLst/>
              <a:gdLst>
                <a:gd name="T0" fmla="*/ 0 w 241"/>
                <a:gd name="T1" fmla="*/ 0 h 12"/>
                <a:gd name="T2" fmla="*/ 72 w 241"/>
                <a:gd name="T3" fmla="*/ 0 h 12"/>
                <a:gd name="T4" fmla="*/ 133 w 241"/>
                <a:gd name="T5" fmla="*/ 6 h 12"/>
                <a:gd name="T6" fmla="*/ 187 w 241"/>
                <a:gd name="T7" fmla="*/ 12 h 12"/>
                <a:gd name="T8" fmla="*/ 241 w 241"/>
                <a:gd name="T9" fmla="*/ 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1"/>
                <a:gd name="T16" fmla="*/ 0 h 12"/>
                <a:gd name="T17" fmla="*/ 241 w 241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1" h="12">
                  <a:moveTo>
                    <a:pt x="0" y="0"/>
                  </a:moveTo>
                  <a:lnTo>
                    <a:pt x="72" y="0"/>
                  </a:lnTo>
                  <a:lnTo>
                    <a:pt x="133" y="6"/>
                  </a:lnTo>
                  <a:lnTo>
                    <a:pt x="187" y="12"/>
                  </a:lnTo>
                  <a:lnTo>
                    <a:pt x="241" y="6"/>
                  </a:lnTo>
                </a:path>
              </a:pathLst>
            </a:custGeom>
            <a:solidFill>
              <a:schemeClr val="accent2"/>
            </a:solidFill>
            <a:ln w="2857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35"/>
            <p:cNvSpPr>
              <a:spLocks/>
            </p:cNvSpPr>
            <p:nvPr/>
          </p:nvSpPr>
          <p:spPr bwMode="auto">
            <a:xfrm>
              <a:off x="3072537" y="3935028"/>
              <a:ext cx="336550" cy="160338"/>
            </a:xfrm>
            <a:custGeom>
              <a:avLst/>
              <a:gdLst>
                <a:gd name="T0" fmla="*/ 0 w 212"/>
                <a:gd name="T1" fmla="*/ 85 h 85"/>
                <a:gd name="T2" fmla="*/ 55 w 212"/>
                <a:gd name="T3" fmla="*/ 73 h 85"/>
                <a:gd name="T4" fmla="*/ 103 w 212"/>
                <a:gd name="T5" fmla="*/ 48 h 85"/>
                <a:gd name="T6" fmla="*/ 151 w 212"/>
                <a:gd name="T7" fmla="*/ 24 h 85"/>
                <a:gd name="T8" fmla="*/ 212 w 212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2"/>
                <a:gd name="T16" fmla="*/ 0 h 85"/>
                <a:gd name="T17" fmla="*/ 212 w 212"/>
                <a:gd name="T18" fmla="*/ 85 h 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2" h="85">
                  <a:moveTo>
                    <a:pt x="0" y="85"/>
                  </a:moveTo>
                  <a:lnTo>
                    <a:pt x="55" y="73"/>
                  </a:lnTo>
                  <a:lnTo>
                    <a:pt x="103" y="48"/>
                  </a:lnTo>
                  <a:lnTo>
                    <a:pt x="151" y="24"/>
                  </a:lnTo>
                  <a:lnTo>
                    <a:pt x="212" y="0"/>
                  </a:lnTo>
                </a:path>
              </a:pathLst>
            </a:custGeom>
            <a:solidFill>
              <a:schemeClr val="accent2"/>
            </a:solidFill>
            <a:ln w="2857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36"/>
            <p:cNvSpPr>
              <a:spLocks/>
            </p:cNvSpPr>
            <p:nvPr/>
          </p:nvSpPr>
          <p:spPr bwMode="auto">
            <a:xfrm>
              <a:off x="3409087" y="3696903"/>
              <a:ext cx="479425" cy="238125"/>
            </a:xfrm>
            <a:custGeom>
              <a:avLst/>
              <a:gdLst>
                <a:gd name="T0" fmla="*/ 0 w 302"/>
                <a:gd name="T1" fmla="*/ 127 h 127"/>
                <a:gd name="T2" fmla="*/ 66 w 302"/>
                <a:gd name="T3" fmla="*/ 103 h 127"/>
                <a:gd name="T4" fmla="*/ 145 w 302"/>
                <a:gd name="T5" fmla="*/ 79 h 127"/>
                <a:gd name="T6" fmla="*/ 223 w 302"/>
                <a:gd name="T7" fmla="*/ 49 h 127"/>
                <a:gd name="T8" fmla="*/ 265 w 302"/>
                <a:gd name="T9" fmla="*/ 25 h 127"/>
                <a:gd name="T10" fmla="*/ 302 w 302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2"/>
                <a:gd name="T19" fmla="*/ 0 h 127"/>
                <a:gd name="T20" fmla="*/ 302 w 302"/>
                <a:gd name="T21" fmla="*/ 127 h 1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2" h="127">
                  <a:moveTo>
                    <a:pt x="0" y="127"/>
                  </a:moveTo>
                  <a:lnTo>
                    <a:pt x="66" y="103"/>
                  </a:lnTo>
                  <a:lnTo>
                    <a:pt x="145" y="79"/>
                  </a:lnTo>
                  <a:lnTo>
                    <a:pt x="223" y="49"/>
                  </a:lnTo>
                  <a:lnTo>
                    <a:pt x="265" y="25"/>
                  </a:lnTo>
                  <a:lnTo>
                    <a:pt x="302" y="0"/>
                  </a:lnTo>
                </a:path>
              </a:pathLst>
            </a:custGeom>
            <a:noFill/>
            <a:ln w="2857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37"/>
            <p:cNvSpPr>
              <a:spLocks/>
            </p:cNvSpPr>
            <p:nvPr/>
          </p:nvSpPr>
          <p:spPr bwMode="auto">
            <a:xfrm>
              <a:off x="3888512" y="3104766"/>
              <a:ext cx="477838" cy="592137"/>
            </a:xfrm>
            <a:custGeom>
              <a:avLst/>
              <a:gdLst>
                <a:gd name="T0" fmla="*/ 0 w 301"/>
                <a:gd name="T1" fmla="*/ 314 h 314"/>
                <a:gd name="T2" fmla="*/ 36 w 301"/>
                <a:gd name="T3" fmla="*/ 284 h 314"/>
                <a:gd name="T4" fmla="*/ 72 w 301"/>
                <a:gd name="T5" fmla="*/ 248 h 314"/>
                <a:gd name="T6" fmla="*/ 151 w 301"/>
                <a:gd name="T7" fmla="*/ 169 h 314"/>
                <a:gd name="T8" fmla="*/ 223 w 301"/>
                <a:gd name="T9" fmla="*/ 79 h 314"/>
                <a:gd name="T10" fmla="*/ 301 w 301"/>
                <a:gd name="T11" fmla="*/ 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1"/>
                <a:gd name="T19" fmla="*/ 0 h 314"/>
                <a:gd name="T20" fmla="*/ 301 w 301"/>
                <a:gd name="T21" fmla="*/ 314 h 3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1" h="314">
                  <a:moveTo>
                    <a:pt x="0" y="314"/>
                  </a:moveTo>
                  <a:lnTo>
                    <a:pt x="36" y="284"/>
                  </a:lnTo>
                  <a:lnTo>
                    <a:pt x="72" y="248"/>
                  </a:lnTo>
                  <a:lnTo>
                    <a:pt x="151" y="169"/>
                  </a:lnTo>
                  <a:lnTo>
                    <a:pt x="223" y="79"/>
                  </a:lnTo>
                  <a:lnTo>
                    <a:pt x="301" y="0"/>
                  </a:lnTo>
                </a:path>
              </a:pathLst>
            </a:custGeom>
            <a:noFill/>
            <a:ln w="2857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38"/>
            <p:cNvSpPr>
              <a:spLocks/>
            </p:cNvSpPr>
            <p:nvPr/>
          </p:nvSpPr>
          <p:spPr bwMode="auto">
            <a:xfrm>
              <a:off x="4366350" y="2584066"/>
              <a:ext cx="488950" cy="520700"/>
            </a:xfrm>
            <a:custGeom>
              <a:avLst/>
              <a:gdLst>
                <a:gd name="T0" fmla="*/ 0 w 308"/>
                <a:gd name="T1" fmla="*/ 277 h 277"/>
                <a:gd name="T2" fmla="*/ 79 w 308"/>
                <a:gd name="T3" fmla="*/ 199 h 277"/>
                <a:gd name="T4" fmla="*/ 151 w 308"/>
                <a:gd name="T5" fmla="*/ 120 h 277"/>
                <a:gd name="T6" fmla="*/ 230 w 308"/>
                <a:gd name="T7" fmla="*/ 54 h 277"/>
                <a:gd name="T8" fmla="*/ 272 w 308"/>
                <a:gd name="T9" fmla="*/ 24 h 277"/>
                <a:gd name="T10" fmla="*/ 308 w 308"/>
                <a:gd name="T11" fmla="*/ 0 h 2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8"/>
                <a:gd name="T19" fmla="*/ 0 h 277"/>
                <a:gd name="T20" fmla="*/ 308 w 308"/>
                <a:gd name="T21" fmla="*/ 277 h 2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8" h="277">
                  <a:moveTo>
                    <a:pt x="0" y="277"/>
                  </a:moveTo>
                  <a:lnTo>
                    <a:pt x="79" y="199"/>
                  </a:lnTo>
                  <a:lnTo>
                    <a:pt x="151" y="120"/>
                  </a:lnTo>
                  <a:lnTo>
                    <a:pt x="230" y="54"/>
                  </a:lnTo>
                  <a:lnTo>
                    <a:pt x="272" y="24"/>
                  </a:lnTo>
                  <a:lnTo>
                    <a:pt x="308" y="0"/>
                  </a:lnTo>
                </a:path>
              </a:pathLst>
            </a:custGeom>
            <a:noFill/>
            <a:ln w="2857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39"/>
            <p:cNvSpPr>
              <a:spLocks/>
            </p:cNvSpPr>
            <p:nvPr/>
          </p:nvSpPr>
          <p:spPr bwMode="auto">
            <a:xfrm>
              <a:off x="4855300" y="2480878"/>
              <a:ext cx="479425" cy="103188"/>
            </a:xfrm>
            <a:custGeom>
              <a:avLst/>
              <a:gdLst>
                <a:gd name="T0" fmla="*/ 0 w 302"/>
                <a:gd name="T1" fmla="*/ 55 h 55"/>
                <a:gd name="T2" fmla="*/ 37 w 302"/>
                <a:gd name="T3" fmla="*/ 37 h 55"/>
                <a:gd name="T4" fmla="*/ 79 w 302"/>
                <a:gd name="T5" fmla="*/ 24 h 55"/>
                <a:gd name="T6" fmla="*/ 163 w 302"/>
                <a:gd name="T7" fmla="*/ 12 h 55"/>
                <a:gd name="T8" fmla="*/ 236 w 302"/>
                <a:gd name="T9" fmla="*/ 6 h 55"/>
                <a:gd name="T10" fmla="*/ 272 w 302"/>
                <a:gd name="T11" fmla="*/ 6 h 55"/>
                <a:gd name="T12" fmla="*/ 302 w 302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02"/>
                <a:gd name="T22" fmla="*/ 0 h 55"/>
                <a:gd name="T23" fmla="*/ 302 w 302"/>
                <a:gd name="T24" fmla="*/ 55 h 5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02" h="55">
                  <a:moveTo>
                    <a:pt x="0" y="55"/>
                  </a:moveTo>
                  <a:lnTo>
                    <a:pt x="37" y="37"/>
                  </a:lnTo>
                  <a:lnTo>
                    <a:pt x="79" y="24"/>
                  </a:lnTo>
                  <a:lnTo>
                    <a:pt x="163" y="12"/>
                  </a:lnTo>
                  <a:lnTo>
                    <a:pt x="236" y="6"/>
                  </a:lnTo>
                  <a:lnTo>
                    <a:pt x="272" y="6"/>
                  </a:lnTo>
                  <a:lnTo>
                    <a:pt x="302" y="0"/>
                  </a:lnTo>
                </a:path>
              </a:pathLst>
            </a:custGeom>
            <a:solidFill>
              <a:schemeClr val="accent2"/>
            </a:solidFill>
            <a:ln w="2857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40"/>
            <p:cNvSpPr>
              <a:spLocks/>
            </p:cNvSpPr>
            <p:nvPr/>
          </p:nvSpPr>
          <p:spPr bwMode="auto">
            <a:xfrm>
              <a:off x="5334725" y="2458653"/>
              <a:ext cx="239712" cy="22225"/>
            </a:xfrm>
            <a:custGeom>
              <a:avLst/>
              <a:gdLst>
                <a:gd name="T0" fmla="*/ 0 w 151"/>
                <a:gd name="T1" fmla="*/ 12 h 12"/>
                <a:gd name="T2" fmla="*/ 48 w 151"/>
                <a:gd name="T3" fmla="*/ 6 h 12"/>
                <a:gd name="T4" fmla="*/ 85 w 151"/>
                <a:gd name="T5" fmla="*/ 0 h 12"/>
                <a:gd name="T6" fmla="*/ 115 w 151"/>
                <a:gd name="T7" fmla="*/ 0 h 12"/>
                <a:gd name="T8" fmla="*/ 151 w 15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"/>
                <a:gd name="T16" fmla="*/ 0 h 12"/>
                <a:gd name="T17" fmla="*/ 151 w 151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" h="12">
                  <a:moveTo>
                    <a:pt x="0" y="12"/>
                  </a:moveTo>
                  <a:lnTo>
                    <a:pt x="48" y="6"/>
                  </a:lnTo>
                  <a:lnTo>
                    <a:pt x="85" y="0"/>
                  </a:lnTo>
                  <a:lnTo>
                    <a:pt x="115" y="0"/>
                  </a:lnTo>
                  <a:lnTo>
                    <a:pt x="151" y="0"/>
                  </a:lnTo>
                </a:path>
              </a:pathLst>
            </a:custGeom>
            <a:noFill/>
            <a:ln w="2857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Line 41"/>
            <p:cNvSpPr>
              <a:spLocks noChangeShapeType="1"/>
            </p:cNvSpPr>
            <p:nvPr/>
          </p:nvSpPr>
          <p:spPr bwMode="auto">
            <a:xfrm>
              <a:off x="5574437" y="2458653"/>
              <a:ext cx="239713" cy="158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42"/>
            <p:cNvSpPr>
              <a:spLocks/>
            </p:cNvSpPr>
            <p:nvPr/>
          </p:nvSpPr>
          <p:spPr bwMode="auto">
            <a:xfrm>
              <a:off x="5814150" y="2458653"/>
              <a:ext cx="239712" cy="11113"/>
            </a:xfrm>
            <a:custGeom>
              <a:avLst/>
              <a:gdLst>
                <a:gd name="T0" fmla="*/ 0 w 151"/>
                <a:gd name="T1" fmla="*/ 0 h 6"/>
                <a:gd name="T2" fmla="*/ 30 w 151"/>
                <a:gd name="T3" fmla="*/ 0 h 6"/>
                <a:gd name="T4" fmla="*/ 66 w 151"/>
                <a:gd name="T5" fmla="*/ 6 h 6"/>
                <a:gd name="T6" fmla="*/ 103 w 151"/>
                <a:gd name="T7" fmla="*/ 6 h 6"/>
                <a:gd name="T8" fmla="*/ 151 w 151"/>
                <a:gd name="T9" fmla="*/ 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"/>
                <a:gd name="T16" fmla="*/ 0 h 6"/>
                <a:gd name="T17" fmla="*/ 151 w 151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" h="6">
                  <a:moveTo>
                    <a:pt x="0" y="0"/>
                  </a:moveTo>
                  <a:lnTo>
                    <a:pt x="30" y="0"/>
                  </a:lnTo>
                  <a:lnTo>
                    <a:pt x="66" y="6"/>
                  </a:lnTo>
                  <a:lnTo>
                    <a:pt x="103" y="6"/>
                  </a:lnTo>
                  <a:lnTo>
                    <a:pt x="151" y="6"/>
                  </a:lnTo>
                </a:path>
              </a:pathLst>
            </a:custGeom>
            <a:noFill/>
            <a:ln w="2857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43"/>
            <p:cNvSpPr>
              <a:spLocks/>
            </p:cNvSpPr>
            <p:nvPr/>
          </p:nvSpPr>
          <p:spPr bwMode="auto">
            <a:xfrm>
              <a:off x="6053862" y="2458653"/>
              <a:ext cx="527050" cy="11113"/>
            </a:xfrm>
            <a:custGeom>
              <a:avLst/>
              <a:gdLst>
                <a:gd name="T0" fmla="*/ 0 w 332"/>
                <a:gd name="T1" fmla="*/ 6 h 6"/>
                <a:gd name="T2" fmla="*/ 30 w 332"/>
                <a:gd name="T3" fmla="*/ 6 h 6"/>
                <a:gd name="T4" fmla="*/ 72 w 332"/>
                <a:gd name="T5" fmla="*/ 6 h 6"/>
                <a:gd name="T6" fmla="*/ 157 w 332"/>
                <a:gd name="T7" fmla="*/ 0 h 6"/>
                <a:gd name="T8" fmla="*/ 241 w 332"/>
                <a:gd name="T9" fmla="*/ 0 h 6"/>
                <a:gd name="T10" fmla="*/ 332 w 33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2"/>
                <a:gd name="T19" fmla="*/ 0 h 6"/>
                <a:gd name="T20" fmla="*/ 332 w 332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2" h="6">
                  <a:moveTo>
                    <a:pt x="0" y="6"/>
                  </a:moveTo>
                  <a:lnTo>
                    <a:pt x="30" y="6"/>
                  </a:lnTo>
                  <a:lnTo>
                    <a:pt x="72" y="6"/>
                  </a:lnTo>
                  <a:lnTo>
                    <a:pt x="157" y="0"/>
                  </a:lnTo>
                  <a:lnTo>
                    <a:pt x="241" y="0"/>
                  </a:lnTo>
                  <a:lnTo>
                    <a:pt x="332" y="0"/>
                  </a:lnTo>
                </a:path>
              </a:pathLst>
            </a:custGeom>
            <a:noFill/>
            <a:ln w="2857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44"/>
            <p:cNvSpPr>
              <a:spLocks/>
            </p:cNvSpPr>
            <p:nvPr/>
          </p:nvSpPr>
          <p:spPr bwMode="auto">
            <a:xfrm>
              <a:off x="6580912" y="2458653"/>
              <a:ext cx="536575" cy="11113"/>
            </a:xfrm>
            <a:custGeom>
              <a:avLst/>
              <a:gdLst>
                <a:gd name="T0" fmla="*/ 0 w 338"/>
                <a:gd name="T1" fmla="*/ 0 h 6"/>
                <a:gd name="T2" fmla="*/ 169 w 338"/>
                <a:gd name="T3" fmla="*/ 0 h 6"/>
                <a:gd name="T4" fmla="*/ 338 w 338"/>
                <a:gd name="T5" fmla="*/ 6 h 6"/>
                <a:gd name="T6" fmla="*/ 0 60000 65536"/>
                <a:gd name="T7" fmla="*/ 0 60000 65536"/>
                <a:gd name="T8" fmla="*/ 0 60000 65536"/>
                <a:gd name="T9" fmla="*/ 0 w 338"/>
                <a:gd name="T10" fmla="*/ 0 h 6"/>
                <a:gd name="T11" fmla="*/ 338 w 338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8" h="6">
                  <a:moveTo>
                    <a:pt x="0" y="0"/>
                  </a:moveTo>
                  <a:lnTo>
                    <a:pt x="169" y="0"/>
                  </a:lnTo>
                  <a:lnTo>
                    <a:pt x="338" y="6"/>
                  </a:lnTo>
                </a:path>
              </a:pathLst>
            </a:custGeom>
            <a:noFill/>
            <a:ln w="2857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Rectangle 45"/>
            <p:cNvSpPr>
              <a:spLocks noChangeArrowheads="1"/>
            </p:cNvSpPr>
            <p:nvPr/>
          </p:nvSpPr>
          <p:spPr bwMode="auto">
            <a:xfrm>
              <a:off x="2048600" y="1936366"/>
              <a:ext cx="104775" cy="123825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Rectangle 46"/>
            <p:cNvSpPr>
              <a:spLocks noChangeArrowheads="1"/>
            </p:cNvSpPr>
            <p:nvPr/>
          </p:nvSpPr>
          <p:spPr bwMode="auto">
            <a:xfrm>
              <a:off x="2632800" y="1923666"/>
              <a:ext cx="104775" cy="12541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Rectangle 47"/>
            <p:cNvSpPr>
              <a:spLocks noChangeArrowheads="1"/>
            </p:cNvSpPr>
            <p:nvPr/>
          </p:nvSpPr>
          <p:spPr bwMode="auto">
            <a:xfrm>
              <a:off x="3015387" y="1923666"/>
              <a:ext cx="106363" cy="12541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F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Rectangle 48"/>
            <p:cNvSpPr>
              <a:spLocks noChangeArrowheads="1"/>
            </p:cNvSpPr>
            <p:nvPr/>
          </p:nvSpPr>
          <p:spPr bwMode="auto">
            <a:xfrm>
              <a:off x="3351937" y="2004628"/>
              <a:ext cx="104775" cy="123825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F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Rectangle 49"/>
            <p:cNvSpPr>
              <a:spLocks noChangeArrowheads="1"/>
            </p:cNvSpPr>
            <p:nvPr/>
          </p:nvSpPr>
          <p:spPr bwMode="auto">
            <a:xfrm>
              <a:off x="3829775" y="2355466"/>
              <a:ext cx="106362" cy="12541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F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Rectangle 50"/>
            <p:cNvSpPr>
              <a:spLocks noChangeArrowheads="1"/>
            </p:cNvSpPr>
            <p:nvPr/>
          </p:nvSpPr>
          <p:spPr bwMode="auto">
            <a:xfrm>
              <a:off x="4309200" y="3049203"/>
              <a:ext cx="106362" cy="125413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0000F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Rectangle 51"/>
            <p:cNvSpPr>
              <a:spLocks noChangeArrowheads="1"/>
            </p:cNvSpPr>
            <p:nvPr/>
          </p:nvSpPr>
          <p:spPr bwMode="auto">
            <a:xfrm>
              <a:off x="4798150" y="3527041"/>
              <a:ext cx="106362" cy="123825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F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Rectangle 52"/>
            <p:cNvSpPr>
              <a:spLocks noChangeArrowheads="1"/>
            </p:cNvSpPr>
            <p:nvPr/>
          </p:nvSpPr>
          <p:spPr bwMode="auto">
            <a:xfrm>
              <a:off x="5517287" y="3742941"/>
              <a:ext cx="104775" cy="12541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F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Rectangle 53"/>
            <p:cNvSpPr>
              <a:spLocks noChangeArrowheads="1"/>
            </p:cNvSpPr>
            <p:nvPr/>
          </p:nvSpPr>
          <p:spPr bwMode="auto">
            <a:xfrm>
              <a:off x="5757000" y="3696903"/>
              <a:ext cx="104775" cy="125413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F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Rectangle 54"/>
            <p:cNvSpPr>
              <a:spLocks noChangeArrowheads="1"/>
            </p:cNvSpPr>
            <p:nvPr/>
          </p:nvSpPr>
          <p:spPr bwMode="auto">
            <a:xfrm>
              <a:off x="6523762" y="3708016"/>
              <a:ext cx="104775" cy="125412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F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55"/>
            <p:cNvSpPr>
              <a:spLocks/>
            </p:cNvSpPr>
            <p:nvPr/>
          </p:nvSpPr>
          <p:spPr bwMode="auto">
            <a:xfrm>
              <a:off x="2048600" y="4095366"/>
              <a:ext cx="114300" cy="134937"/>
            </a:xfrm>
            <a:custGeom>
              <a:avLst/>
              <a:gdLst>
                <a:gd name="T0" fmla="*/ 36 w 72"/>
                <a:gd name="T1" fmla="*/ 0 h 72"/>
                <a:gd name="T2" fmla="*/ 72 w 72"/>
                <a:gd name="T3" fmla="*/ 72 h 72"/>
                <a:gd name="T4" fmla="*/ 0 w 72"/>
                <a:gd name="T5" fmla="*/ 72 h 72"/>
                <a:gd name="T6" fmla="*/ 36 w 72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"/>
                <a:gd name="T13" fmla="*/ 0 h 72"/>
                <a:gd name="T14" fmla="*/ 72 w 72"/>
                <a:gd name="T15" fmla="*/ 72 h 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" h="72">
                  <a:moveTo>
                    <a:pt x="36" y="0"/>
                  </a:moveTo>
                  <a:lnTo>
                    <a:pt x="72" y="72"/>
                  </a:lnTo>
                  <a:lnTo>
                    <a:pt x="0" y="7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56"/>
            <p:cNvSpPr>
              <a:spLocks/>
            </p:cNvSpPr>
            <p:nvPr/>
          </p:nvSpPr>
          <p:spPr bwMode="auto">
            <a:xfrm>
              <a:off x="2632800" y="4014403"/>
              <a:ext cx="114300" cy="138113"/>
            </a:xfrm>
            <a:custGeom>
              <a:avLst/>
              <a:gdLst>
                <a:gd name="T0" fmla="*/ 36 w 72"/>
                <a:gd name="T1" fmla="*/ 0 h 73"/>
                <a:gd name="T2" fmla="*/ 72 w 72"/>
                <a:gd name="T3" fmla="*/ 73 h 73"/>
                <a:gd name="T4" fmla="*/ 0 w 72"/>
                <a:gd name="T5" fmla="*/ 73 h 73"/>
                <a:gd name="T6" fmla="*/ 36 w 72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"/>
                <a:gd name="T13" fmla="*/ 0 h 73"/>
                <a:gd name="T14" fmla="*/ 72 w 72"/>
                <a:gd name="T15" fmla="*/ 73 h 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" h="73">
                  <a:moveTo>
                    <a:pt x="36" y="0"/>
                  </a:moveTo>
                  <a:lnTo>
                    <a:pt x="72" y="73"/>
                  </a:lnTo>
                  <a:lnTo>
                    <a:pt x="0" y="7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57"/>
            <p:cNvSpPr>
              <a:spLocks/>
            </p:cNvSpPr>
            <p:nvPr/>
          </p:nvSpPr>
          <p:spPr bwMode="auto">
            <a:xfrm>
              <a:off x="3015387" y="4025516"/>
              <a:ext cx="115888" cy="138112"/>
            </a:xfrm>
            <a:custGeom>
              <a:avLst/>
              <a:gdLst>
                <a:gd name="T0" fmla="*/ 36 w 73"/>
                <a:gd name="T1" fmla="*/ 0 h 73"/>
                <a:gd name="T2" fmla="*/ 73 w 73"/>
                <a:gd name="T3" fmla="*/ 73 h 73"/>
                <a:gd name="T4" fmla="*/ 0 w 73"/>
                <a:gd name="T5" fmla="*/ 73 h 73"/>
                <a:gd name="T6" fmla="*/ 36 w 73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3"/>
                <a:gd name="T14" fmla="*/ 73 w 73"/>
                <a:gd name="T15" fmla="*/ 73 h 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3">
                  <a:moveTo>
                    <a:pt x="36" y="0"/>
                  </a:moveTo>
                  <a:lnTo>
                    <a:pt x="73" y="73"/>
                  </a:lnTo>
                  <a:lnTo>
                    <a:pt x="0" y="7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58"/>
            <p:cNvSpPr>
              <a:spLocks/>
            </p:cNvSpPr>
            <p:nvPr/>
          </p:nvSpPr>
          <p:spPr bwMode="auto">
            <a:xfrm>
              <a:off x="3351937" y="3868353"/>
              <a:ext cx="114300" cy="134938"/>
            </a:xfrm>
            <a:custGeom>
              <a:avLst/>
              <a:gdLst>
                <a:gd name="T0" fmla="*/ 36 w 72"/>
                <a:gd name="T1" fmla="*/ 0 h 72"/>
                <a:gd name="T2" fmla="*/ 72 w 72"/>
                <a:gd name="T3" fmla="*/ 72 h 72"/>
                <a:gd name="T4" fmla="*/ 0 w 72"/>
                <a:gd name="T5" fmla="*/ 72 h 72"/>
                <a:gd name="T6" fmla="*/ 36 w 72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"/>
                <a:gd name="T13" fmla="*/ 0 h 72"/>
                <a:gd name="T14" fmla="*/ 72 w 72"/>
                <a:gd name="T15" fmla="*/ 72 h 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" h="72">
                  <a:moveTo>
                    <a:pt x="36" y="0"/>
                  </a:moveTo>
                  <a:lnTo>
                    <a:pt x="72" y="72"/>
                  </a:lnTo>
                  <a:lnTo>
                    <a:pt x="0" y="7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59"/>
            <p:cNvSpPr>
              <a:spLocks/>
            </p:cNvSpPr>
            <p:nvPr/>
          </p:nvSpPr>
          <p:spPr bwMode="auto">
            <a:xfrm>
              <a:off x="4309200" y="3038091"/>
              <a:ext cx="115887" cy="136525"/>
            </a:xfrm>
            <a:custGeom>
              <a:avLst/>
              <a:gdLst>
                <a:gd name="T0" fmla="*/ 36 w 73"/>
                <a:gd name="T1" fmla="*/ 0 h 73"/>
                <a:gd name="T2" fmla="*/ 73 w 73"/>
                <a:gd name="T3" fmla="*/ 73 h 73"/>
                <a:gd name="T4" fmla="*/ 0 w 73"/>
                <a:gd name="T5" fmla="*/ 73 h 73"/>
                <a:gd name="T6" fmla="*/ 36 w 73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3"/>
                <a:gd name="T14" fmla="*/ 73 w 73"/>
                <a:gd name="T15" fmla="*/ 73 h 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3">
                  <a:moveTo>
                    <a:pt x="36" y="0"/>
                  </a:moveTo>
                  <a:lnTo>
                    <a:pt x="73" y="73"/>
                  </a:lnTo>
                  <a:lnTo>
                    <a:pt x="0" y="7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60"/>
            <p:cNvSpPr>
              <a:spLocks/>
            </p:cNvSpPr>
            <p:nvPr/>
          </p:nvSpPr>
          <p:spPr bwMode="auto">
            <a:xfrm>
              <a:off x="4798150" y="2514216"/>
              <a:ext cx="115887" cy="138112"/>
            </a:xfrm>
            <a:custGeom>
              <a:avLst/>
              <a:gdLst>
                <a:gd name="T0" fmla="*/ 36 w 73"/>
                <a:gd name="T1" fmla="*/ 0 h 73"/>
                <a:gd name="T2" fmla="*/ 73 w 73"/>
                <a:gd name="T3" fmla="*/ 73 h 73"/>
                <a:gd name="T4" fmla="*/ 0 w 73"/>
                <a:gd name="T5" fmla="*/ 73 h 73"/>
                <a:gd name="T6" fmla="*/ 36 w 73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3"/>
                <a:gd name="T13" fmla="*/ 0 h 73"/>
                <a:gd name="T14" fmla="*/ 73 w 73"/>
                <a:gd name="T15" fmla="*/ 73 h 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3" h="73">
                  <a:moveTo>
                    <a:pt x="36" y="0"/>
                  </a:moveTo>
                  <a:lnTo>
                    <a:pt x="73" y="73"/>
                  </a:lnTo>
                  <a:lnTo>
                    <a:pt x="0" y="7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61"/>
            <p:cNvSpPr>
              <a:spLocks/>
            </p:cNvSpPr>
            <p:nvPr/>
          </p:nvSpPr>
          <p:spPr bwMode="auto">
            <a:xfrm>
              <a:off x="5277575" y="2412616"/>
              <a:ext cx="114300" cy="138112"/>
            </a:xfrm>
            <a:custGeom>
              <a:avLst/>
              <a:gdLst>
                <a:gd name="T0" fmla="*/ 36 w 72"/>
                <a:gd name="T1" fmla="*/ 0 h 73"/>
                <a:gd name="T2" fmla="*/ 72 w 72"/>
                <a:gd name="T3" fmla="*/ 73 h 73"/>
                <a:gd name="T4" fmla="*/ 0 w 72"/>
                <a:gd name="T5" fmla="*/ 73 h 73"/>
                <a:gd name="T6" fmla="*/ 36 w 72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"/>
                <a:gd name="T13" fmla="*/ 0 h 73"/>
                <a:gd name="T14" fmla="*/ 72 w 72"/>
                <a:gd name="T15" fmla="*/ 73 h 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" h="73">
                  <a:moveTo>
                    <a:pt x="36" y="0"/>
                  </a:moveTo>
                  <a:lnTo>
                    <a:pt x="72" y="73"/>
                  </a:lnTo>
                  <a:lnTo>
                    <a:pt x="0" y="7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62"/>
            <p:cNvSpPr>
              <a:spLocks/>
            </p:cNvSpPr>
            <p:nvPr/>
          </p:nvSpPr>
          <p:spPr bwMode="auto">
            <a:xfrm>
              <a:off x="5517287" y="2390391"/>
              <a:ext cx="114300" cy="134937"/>
            </a:xfrm>
            <a:custGeom>
              <a:avLst/>
              <a:gdLst>
                <a:gd name="T0" fmla="*/ 36 w 72"/>
                <a:gd name="T1" fmla="*/ 0 h 72"/>
                <a:gd name="T2" fmla="*/ 72 w 72"/>
                <a:gd name="T3" fmla="*/ 72 h 72"/>
                <a:gd name="T4" fmla="*/ 0 w 72"/>
                <a:gd name="T5" fmla="*/ 72 h 72"/>
                <a:gd name="T6" fmla="*/ 36 w 72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"/>
                <a:gd name="T13" fmla="*/ 0 h 72"/>
                <a:gd name="T14" fmla="*/ 72 w 72"/>
                <a:gd name="T15" fmla="*/ 72 h 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" h="72">
                  <a:moveTo>
                    <a:pt x="36" y="0"/>
                  </a:moveTo>
                  <a:lnTo>
                    <a:pt x="72" y="72"/>
                  </a:lnTo>
                  <a:lnTo>
                    <a:pt x="0" y="7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 63"/>
            <p:cNvSpPr>
              <a:spLocks/>
            </p:cNvSpPr>
            <p:nvPr/>
          </p:nvSpPr>
          <p:spPr bwMode="auto">
            <a:xfrm>
              <a:off x="5757000" y="2390391"/>
              <a:ext cx="114300" cy="134937"/>
            </a:xfrm>
            <a:custGeom>
              <a:avLst/>
              <a:gdLst>
                <a:gd name="T0" fmla="*/ 36 w 72"/>
                <a:gd name="T1" fmla="*/ 0 h 72"/>
                <a:gd name="T2" fmla="*/ 72 w 72"/>
                <a:gd name="T3" fmla="*/ 72 h 72"/>
                <a:gd name="T4" fmla="*/ 0 w 72"/>
                <a:gd name="T5" fmla="*/ 72 h 72"/>
                <a:gd name="T6" fmla="*/ 36 w 72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"/>
                <a:gd name="T13" fmla="*/ 0 h 72"/>
                <a:gd name="T14" fmla="*/ 72 w 72"/>
                <a:gd name="T15" fmla="*/ 72 h 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" h="72">
                  <a:moveTo>
                    <a:pt x="36" y="0"/>
                  </a:moveTo>
                  <a:lnTo>
                    <a:pt x="72" y="72"/>
                  </a:lnTo>
                  <a:lnTo>
                    <a:pt x="0" y="7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64"/>
            <p:cNvSpPr>
              <a:spLocks/>
            </p:cNvSpPr>
            <p:nvPr/>
          </p:nvSpPr>
          <p:spPr bwMode="auto">
            <a:xfrm>
              <a:off x="5996712" y="2401503"/>
              <a:ext cx="114300" cy="136525"/>
            </a:xfrm>
            <a:custGeom>
              <a:avLst/>
              <a:gdLst>
                <a:gd name="T0" fmla="*/ 36 w 72"/>
                <a:gd name="T1" fmla="*/ 0 h 73"/>
                <a:gd name="T2" fmla="*/ 72 w 72"/>
                <a:gd name="T3" fmla="*/ 73 h 73"/>
                <a:gd name="T4" fmla="*/ 0 w 72"/>
                <a:gd name="T5" fmla="*/ 73 h 73"/>
                <a:gd name="T6" fmla="*/ 36 w 72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"/>
                <a:gd name="T13" fmla="*/ 0 h 73"/>
                <a:gd name="T14" fmla="*/ 72 w 72"/>
                <a:gd name="T15" fmla="*/ 73 h 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" h="73">
                  <a:moveTo>
                    <a:pt x="36" y="0"/>
                  </a:moveTo>
                  <a:lnTo>
                    <a:pt x="72" y="73"/>
                  </a:lnTo>
                  <a:lnTo>
                    <a:pt x="0" y="7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65"/>
            <p:cNvSpPr>
              <a:spLocks/>
            </p:cNvSpPr>
            <p:nvPr/>
          </p:nvSpPr>
          <p:spPr bwMode="auto">
            <a:xfrm>
              <a:off x="6523762" y="2390391"/>
              <a:ext cx="114300" cy="134937"/>
            </a:xfrm>
            <a:custGeom>
              <a:avLst/>
              <a:gdLst>
                <a:gd name="T0" fmla="*/ 36 w 72"/>
                <a:gd name="T1" fmla="*/ 0 h 72"/>
                <a:gd name="T2" fmla="*/ 72 w 72"/>
                <a:gd name="T3" fmla="*/ 72 h 72"/>
                <a:gd name="T4" fmla="*/ 0 w 72"/>
                <a:gd name="T5" fmla="*/ 72 h 72"/>
                <a:gd name="T6" fmla="*/ 36 w 72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"/>
                <a:gd name="T13" fmla="*/ 0 h 72"/>
                <a:gd name="T14" fmla="*/ 72 w 72"/>
                <a:gd name="T15" fmla="*/ 72 h 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" h="72">
                  <a:moveTo>
                    <a:pt x="36" y="0"/>
                  </a:moveTo>
                  <a:lnTo>
                    <a:pt x="72" y="72"/>
                  </a:lnTo>
                  <a:lnTo>
                    <a:pt x="0" y="7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66"/>
            <p:cNvSpPr>
              <a:spLocks/>
            </p:cNvSpPr>
            <p:nvPr/>
          </p:nvSpPr>
          <p:spPr bwMode="auto">
            <a:xfrm>
              <a:off x="7060337" y="2401503"/>
              <a:ext cx="114300" cy="136525"/>
            </a:xfrm>
            <a:custGeom>
              <a:avLst/>
              <a:gdLst>
                <a:gd name="T0" fmla="*/ 36 w 72"/>
                <a:gd name="T1" fmla="*/ 0 h 73"/>
                <a:gd name="T2" fmla="*/ 72 w 72"/>
                <a:gd name="T3" fmla="*/ 73 h 73"/>
                <a:gd name="T4" fmla="*/ 0 w 72"/>
                <a:gd name="T5" fmla="*/ 73 h 73"/>
                <a:gd name="T6" fmla="*/ 36 w 72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2"/>
                <a:gd name="T13" fmla="*/ 0 h 73"/>
                <a:gd name="T14" fmla="*/ 72 w 72"/>
                <a:gd name="T15" fmla="*/ 73 h 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2" h="73">
                  <a:moveTo>
                    <a:pt x="36" y="0"/>
                  </a:moveTo>
                  <a:lnTo>
                    <a:pt x="72" y="73"/>
                  </a:lnTo>
                  <a:lnTo>
                    <a:pt x="0" y="7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Line 67"/>
            <p:cNvSpPr>
              <a:spLocks noChangeShapeType="1"/>
            </p:cNvSpPr>
            <p:nvPr/>
          </p:nvSpPr>
          <p:spPr bwMode="auto">
            <a:xfrm flipV="1">
              <a:off x="7117487" y="3639753"/>
              <a:ext cx="1588" cy="33338"/>
            </a:xfrm>
            <a:prstGeom prst="line">
              <a:avLst/>
            </a:prstGeom>
            <a:noFill/>
            <a:ln w="9525">
              <a:solidFill>
                <a:srgbClr val="FF00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Line 68"/>
            <p:cNvSpPr>
              <a:spLocks noChangeShapeType="1"/>
            </p:cNvSpPr>
            <p:nvPr/>
          </p:nvSpPr>
          <p:spPr bwMode="auto">
            <a:xfrm>
              <a:off x="7117487" y="3673091"/>
              <a:ext cx="1588" cy="34925"/>
            </a:xfrm>
            <a:prstGeom prst="line">
              <a:avLst/>
            </a:prstGeom>
            <a:noFill/>
            <a:ln w="9525">
              <a:solidFill>
                <a:srgbClr val="FF00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Line 69"/>
            <p:cNvSpPr>
              <a:spLocks noChangeShapeType="1"/>
            </p:cNvSpPr>
            <p:nvPr/>
          </p:nvSpPr>
          <p:spPr bwMode="auto">
            <a:xfrm flipH="1">
              <a:off x="7088912" y="3673091"/>
              <a:ext cx="28575" cy="3175"/>
            </a:xfrm>
            <a:prstGeom prst="line">
              <a:avLst/>
            </a:prstGeom>
            <a:noFill/>
            <a:ln w="9525">
              <a:solidFill>
                <a:srgbClr val="FF00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Rectangle 70"/>
            <p:cNvSpPr>
              <a:spLocks noChangeArrowheads="1"/>
            </p:cNvSpPr>
            <p:nvPr/>
          </p:nvSpPr>
          <p:spPr bwMode="auto">
            <a:xfrm>
              <a:off x="1089750" y="4436678"/>
              <a:ext cx="293350" cy="215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 b="0"/>
                <a:t>0.1</a:t>
              </a:r>
              <a:endParaRPr lang="en-US" sz="2800"/>
            </a:p>
          </p:txBody>
        </p:sp>
        <p:sp>
          <p:nvSpPr>
            <p:cNvPr id="74" name="Rectangle 71"/>
            <p:cNvSpPr>
              <a:spLocks noChangeArrowheads="1"/>
            </p:cNvSpPr>
            <p:nvPr/>
          </p:nvSpPr>
          <p:spPr bwMode="auto">
            <a:xfrm>
              <a:off x="1242150" y="3322253"/>
              <a:ext cx="113814" cy="215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 b="0"/>
                <a:t>1</a:t>
              </a:r>
              <a:endParaRPr lang="en-US" sz="2800"/>
            </a:p>
          </p:txBody>
        </p:sp>
        <p:sp>
          <p:nvSpPr>
            <p:cNvPr id="75" name="Rectangle 72"/>
            <p:cNvSpPr>
              <a:spLocks noChangeArrowheads="1"/>
            </p:cNvSpPr>
            <p:nvPr/>
          </p:nvSpPr>
          <p:spPr bwMode="auto">
            <a:xfrm>
              <a:off x="1146900" y="2196716"/>
              <a:ext cx="227626" cy="215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 b="0"/>
                <a:t>10</a:t>
              </a:r>
              <a:endParaRPr lang="en-US" sz="2800"/>
            </a:p>
          </p:txBody>
        </p:sp>
        <p:sp>
          <p:nvSpPr>
            <p:cNvPr id="76" name="Rectangle 73"/>
            <p:cNvSpPr>
              <a:spLocks noChangeArrowheads="1"/>
            </p:cNvSpPr>
            <p:nvPr/>
          </p:nvSpPr>
          <p:spPr bwMode="auto">
            <a:xfrm>
              <a:off x="1051650" y="1083878"/>
              <a:ext cx="341440" cy="215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 b="0"/>
                <a:t>100</a:t>
              </a:r>
              <a:endParaRPr lang="en-US" sz="2800"/>
            </a:p>
          </p:txBody>
        </p:sp>
        <p:sp>
          <p:nvSpPr>
            <p:cNvPr id="77" name="Rectangle 74"/>
            <p:cNvSpPr>
              <a:spLocks noChangeArrowheads="1"/>
            </p:cNvSpPr>
            <p:nvPr/>
          </p:nvSpPr>
          <p:spPr bwMode="auto">
            <a:xfrm>
              <a:off x="1434237" y="4754178"/>
              <a:ext cx="113814" cy="215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 b="0"/>
                <a:t>0</a:t>
              </a:r>
              <a:endParaRPr lang="en-US" sz="2800"/>
            </a:p>
          </p:txBody>
        </p:sp>
        <p:sp>
          <p:nvSpPr>
            <p:cNvPr id="78" name="Rectangle 75"/>
            <p:cNvSpPr>
              <a:spLocks noChangeArrowheads="1"/>
            </p:cNvSpPr>
            <p:nvPr/>
          </p:nvSpPr>
          <p:spPr bwMode="auto">
            <a:xfrm>
              <a:off x="2393087" y="4754178"/>
              <a:ext cx="113814" cy="215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 b="0"/>
                <a:t>2</a:t>
              </a:r>
              <a:endParaRPr lang="en-US" sz="2800"/>
            </a:p>
          </p:txBody>
        </p:sp>
        <p:sp>
          <p:nvSpPr>
            <p:cNvPr id="79" name="Rectangle 76"/>
            <p:cNvSpPr>
              <a:spLocks noChangeArrowheads="1"/>
            </p:cNvSpPr>
            <p:nvPr/>
          </p:nvSpPr>
          <p:spPr bwMode="auto">
            <a:xfrm>
              <a:off x="3361462" y="4754178"/>
              <a:ext cx="113814" cy="215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 b="0"/>
                <a:t>4</a:t>
              </a:r>
              <a:endParaRPr lang="en-US" sz="2800"/>
            </a:p>
          </p:txBody>
        </p:sp>
        <p:sp>
          <p:nvSpPr>
            <p:cNvPr id="80" name="Rectangle 77"/>
            <p:cNvSpPr>
              <a:spLocks noChangeArrowheads="1"/>
            </p:cNvSpPr>
            <p:nvPr/>
          </p:nvSpPr>
          <p:spPr bwMode="auto">
            <a:xfrm>
              <a:off x="4318725" y="4754178"/>
              <a:ext cx="113814" cy="215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 b="0"/>
                <a:t>6</a:t>
              </a:r>
              <a:endParaRPr lang="en-US" sz="2800"/>
            </a:p>
          </p:txBody>
        </p:sp>
        <p:sp>
          <p:nvSpPr>
            <p:cNvPr id="81" name="Rectangle 78"/>
            <p:cNvSpPr>
              <a:spLocks noChangeArrowheads="1"/>
            </p:cNvSpPr>
            <p:nvPr/>
          </p:nvSpPr>
          <p:spPr bwMode="auto">
            <a:xfrm>
              <a:off x="5287100" y="4754178"/>
              <a:ext cx="113814" cy="215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 b="0"/>
                <a:t>8</a:t>
              </a:r>
              <a:endParaRPr lang="en-US" sz="2800"/>
            </a:p>
          </p:txBody>
        </p:sp>
        <p:sp>
          <p:nvSpPr>
            <p:cNvPr id="82" name="Rectangle 79"/>
            <p:cNvSpPr>
              <a:spLocks noChangeArrowheads="1"/>
            </p:cNvSpPr>
            <p:nvPr/>
          </p:nvSpPr>
          <p:spPr bwMode="auto">
            <a:xfrm>
              <a:off x="6198325" y="4754178"/>
              <a:ext cx="227626" cy="215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 b="0"/>
                <a:t>10</a:t>
              </a:r>
              <a:endParaRPr lang="en-US" sz="2800"/>
            </a:p>
          </p:txBody>
        </p:sp>
        <p:sp>
          <p:nvSpPr>
            <p:cNvPr id="83" name="Rectangle 80"/>
            <p:cNvSpPr>
              <a:spLocks noChangeArrowheads="1"/>
            </p:cNvSpPr>
            <p:nvPr/>
          </p:nvSpPr>
          <p:spPr bwMode="auto">
            <a:xfrm>
              <a:off x="7165112" y="4754178"/>
              <a:ext cx="227626" cy="215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 b="0"/>
                <a:t>12</a:t>
              </a:r>
              <a:endParaRPr lang="en-US" sz="2800"/>
            </a:p>
          </p:txBody>
        </p:sp>
        <p:sp>
          <p:nvSpPr>
            <p:cNvPr id="84" name="Rectangle 81"/>
            <p:cNvSpPr>
              <a:spLocks noChangeArrowheads="1"/>
            </p:cNvSpPr>
            <p:nvPr/>
          </p:nvSpPr>
          <p:spPr bwMode="auto">
            <a:xfrm>
              <a:off x="8123962" y="4754178"/>
              <a:ext cx="227626" cy="2154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 b="0"/>
                <a:t>14</a:t>
              </a:r>
              <a:endParaRPr lang="en-US" sz="2800"/>
            </a:p>
          </p:txBody>
        </p:sp>
        <p:sp>
          <p:nvSpPr>
            <p:cNvPr id="85" name="Rectangle 82"/>
            <p:cNvSpPr>
              <a:spLocks noChangeArrowheads="1"/>
            </p:cNvSpPr>
            <p:nvPr/>
          </p:nvSpPr>
          <p:spPr bwMode="auto">
            <a:xfrm rot="16200000">
              <a:off x="370732" y="2825773"/>
              <a:ext cx="960199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 b="1" dirty="0"/>
                <a:t>log (k')</a:t>
              </a:r>
              <a:endParaRPr lang="en-US" sz="2800" b="1" dirty="0"/>
            </a:p>
          </p:txBody>
        </p:sp>
        <p:sp>
          <p:nvSpPr>
            <p:cNvPr id="86" name="Text Box 83"/>
            <p:cNvSpPr txBox="1">
              <a:spLocks noChangeArrowheads="1"/>
            </p:cNvSpPr>
            <p:nvPr/>
          </p:nvSpPr>
          <p:spPr bwMode="auto">
            <a:xfrm>
              <a:off x="1534250" y="1541078"/>
              <a:ext cx="1693862" cy="7694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sz="2000" dirty="0"/>
                <a:t>Acid</a:t>
              </a:r>
            </a:p>
            <a:p>
              <a:pPr>
                <a:spcBef>
                  <a:spcPct val="50000"/>
                </a:spcBef>
              </a:pPr>
              <a:r>
                <a:rPr lang="en-US" sz="1600" dirty="0"/>
                <a:t>(Un-Ionized)</a:t>
              </a:r>
              <a:endParaRPr lang="en-US" sz="1600" b="0" dirty="0"/>
            </a:p>
          </p:txBody>
        </p:sp>
        <p:sp>
          <p:nvSpPr>
            <p:cNvPr id="87" name="Text Box 84"/>
            <p:cNvSpPr txBox="1">
              <a:spLocks noChangeArrowheads="1"/>
            </p:cNvSpPr>
            <p:nvPr/>
          </p:nvSpPr>
          <p:spPr bwMode="auto">
            <a:xfrm>
              <a:off x="6944450" y="2674553"/>
              <a:ext cx="1498600" cy="400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sz="2000" dirty="0"/>
                <a:t>Neutral</a:t>
              </a:r>
              <a:endParaRPr lang="en-US" sz="2000" b="0" dirty="0"/>
            </a:p>
          </p:txBody>
        </p:sp>
        <p:sp>
          <p:nvSpPr>
            <p:cNvPr id="88" name="Text Box 85"/>
            <p:cNvSpPr txBox="1">
              <a:spLocks noChangeArrowheads="1"/>
            </p:cNvSpPr>
            <p:nvPr/>
          </p:nvSpPr>
          <p:spPr bwMode="auto">
            <a:xfrm>
              <a:off x="6182450" y="1499803"/>
              <a:ext cx="2303462" cy="8239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sz="2400" dirty="0"/>
                <a:t>   </a:t>
              </a:r>
              <a:r>
                <a:rPr lang="en-US" sz="2000" dirty="0"/>
                <a:t>Base</a:t>
              </a:r>
              <a:r>
                <a:rPr lang="en-US" sz="2400" dirty="0"/>
                <a:t> </a:t>
              </a:r>
            </a:p>
            <a:p>
              <a:pPr>
                <a:spcBef>
                  <a:spcPct val="50000"/>
                </a:spcBef>
              </a:pPr>
              <a:r>
                <a:rPr lang="en-US" sz="1600" dirty="0"/>
                <a:t>(Un-Ionized)</a:t>
              </a:r>
              <a:endParaRPr lang="en-US" sz="1400" dirty="0"/>
            </a:p>
          </p:txBody>
        </p:sp>
        <p:sp>
          <p:nvSpPr>
            <p:cNvPr id="89" name="Line 86"/>
            <p:cNvSpPr>
              <a:spLocks noChangeShapeType="1"/>
            </p:cNvSpPr>
            <p:nvPr/>
          </p:nvSpPr>
          <p:spPr bwMode="auto">
            <a:xfrm>
              <a:off x="5877650" y="3758816"/>
              <a:ext cx="762000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" name="Line 87"/>
            <p:cNvSpPr>
              <a:spLocks noChangeShapeType="1"/>
            </p:cNvSpPr>
            <p:nvPr/>
          </p:nvSpPr>
          <p:spPr bwMode="auto">
            <a:xfrm>
              <a:off x="6639650" y="3758816"/>
              <a:ext cx="53340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" name="Rectangle 88"/>
            <p:cNvSpPr>
              <a:spLocks noChangeArrowheads="1"/>
            </p:cNvSpPr>
            <p:nvPr/>
          </p:nvSpPr>
          <p:spPr bwMode="auto">
            <a:xfrm>
              <a:off x="7173050" y="3668328"/>
              <a:ext cx="115887" cy="141288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00F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Line 89"/>
            <p:cNvSpPr>
              <a:spLocks noChangeShapeType="1"/>
            </p:cNvSpPr>
            <p:nvPr/>
          </p:nvSpPr>
          <p:spPr bwMode="auto">
            <a:xfrm>
              <a:off x="2143850" y="2946016"/>
              <a:ext cx="4724400" cy="0"/>
            </a:xfrm>
            <a:prstGeom prst="line">
              <a:avLst/>
            </a:prstGeom>
            <a:noFill/>
            <a:ln w="28575">
              <a:solidFill>
                <a:srgbClr val="FF00FF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" name="Rectangle 90"/>
            <p:cNvSpPr>
              <a:spLocks noChangeArrowheads="1"/>
            </p:cNvSpPr>
            <p:nvPr/>
          </p:nvSpPr>
          <p:spPr bwMode="auto">
            <a:xfrm>
              <a:off x="1627912" y="3407978"/>
              <a:ext cx="1920875" cy="400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sz="2000" dirty="0"/>
                <a:t>Base </a:t>
              </a:r>
              <a:r>
                <a:rPr lang="en-US" sz="1600" dirty="0"/>
                <a:t>(Ionized)</a:t>
              </a:r>
            </a:p>
          </p:txBody>
        </p:sp>
        <p:sp>
          <p:nvSpPr>
            <p:cNvPr id="94" name="Text Box 91"/>
            <p:cNvSpPr txBox="1">
              <a:spLocks noChangeArrowheads="1"/>
            </p:cNvSpPr>
            <p:nvPr/>
          </p:nvSpPr>
          <p:spPr bwMode="auto">
            <a:xfrm>
              <a:off x="6638062" y="3725478"/>
              <a:ext cx="1830388" cy="70788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sz="2400" dirty="0"/>
                <a:t>Acid </a:t>
              </a:r>
              <a:r>
                <a:rPr lang="en-US" sz="1600" dirty="0"/>
                <a:t>(Ionized)</a:t>
              </a:r>
              <a:endParaRPr lang="en-US" sz="1600" b="0" dirty="0"/>
            </a:p>
          </p:txBody>
        </p:sp>
        <p:sp>
          <p:nvSpPr>
            <p:cNvPr id="96" name="Line 95"/>
            <p:cNvSpPr>
              <a:spLocks noChangeShapeType="1"/>
            </p:cNvSpPr>
            <p:nvPr/>
          </p:nvSpPr>
          <p:spPr bwMode="auto">
            <a:xfrm>
              <a:off x="5285512" y="779078"/>
              <a:ext cx="76200" cy="3886200"/>
            </a:xfrm>
            <a:prstGeom prst="line">
              <a:avLst/>
            </a:prstGeom>
            <a:noFill/>
            <a:ln w="38100">
              <a:solidFill>
                <a:srgbClr val="FF6600"/>
              </a:solidFill>
              <a:prstDash val="dashDot"/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Text Box 96"/>
            <p:cNvSpPr txBox="1">
              <a:spLocks noChangeArrowheads="1"/>
            </p:cNvSpPr>
            <p:nvPr/>
          </p:nvSpPr>
          <p:spPr bwMode="auto">
            <a:xfrm>
              <a:off x="5345837" y="856866"/>
              <a:ext cx="2576346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US" sz="1800" i="1" dirty="0">
                  <a:solidFill>
                    <a:srgbClr val="FF0000"/>
                  </a:solidFill>
                </a:rPr>
                <a:t>pH Limit of Silica gel</a:t>
              </a:r>
            </a:p>
          </p:txBody>
        </p:sp>
        <p:sp>
          <p:nvSpPr>
            <p:cNvPr id="98" name="Line 97"/>
            <p:cNvSpPr>
              <a:spLocks noChangeShapeType="1"/>
            </p:cNvSpPr>
            <p:nvPr/>
          </p:nvSpPr>
          <p:spPr bwMode="auto">
            <a:xfrm flipH="1">
              <a:off x="5285512" y="1236278"/>
              <a:ext cx="457200" cy="304800"/>
            </a:xfrm>
            <a:prstGeom prst="line">
              <a:avLst/>
            </a:prstGeom>
            <a:noFill/>
            <a:ln w="31750">
              <a:solidFill>
                <a:srgbClr val="FF6600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en-US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7" name="Content Placeholder 7396"/>
          <p:cNvSpPr>
            <a:spLocks noGrp="1"/>
          </p:cNvSpPr>
          <p:nvPr>
            <p:ph sz="half" idx="12"/>
          </p:nvPr>
        </p:nvSpPr>
        <p:spPr>
          <a:xfrm>
            <a:off x="228600" y="5618066"/>
            <a:ext cx="8686800" cy="967284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/>
          <a:lstStyle/>
          <a:p>
            <a:r>
              <a:rPr lang="en-US" dirty="0" smtClean="0"/>
              <a:t>pH has a dramatic effect on some of the compounds.</a:t>
            </a:r>
          </a:p>
          <a:p>
            <a:r>
              <a:rPr lang="en-US" dirty="0" smtClean="0"/>
              <a:t>Ibuprofen (acidic) and </a:t>
            </a:r>
            <a:r>
              <a:rPr lang="en-US" dirty="0" err="1" smtClean="0"/>
              <a:t>Imipramine</a:t>
            </a:r>
            <a:r>
              <a:rPr lang="en-US" dirty="0" smtClean="0"/>
              <a:t> (basic) and the most affected by </a:t>
            </a:r>
            <a:r>
              <a:rPr lang="en-US" dirty="0" err="1" smtClean="0"/>
              <a:t>pH.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Selectivity Differences:  Mobile Phase pH </a:t>
            </a:r>
            <a:endParaRPr lang="en-US" dirty="0"/>
          </a:p>
        </p:txBody>
      </p:sp>
      <p:sp>
        <p:nvSpPr>
          <p:cNvPr id="24" name="Text Box 23"/>
          <p:cNvSpPr txBox="1">
            <a:spLocks noChangeArrowheads="1"/>
          </p:cNvSpPr>
          <p:nvPr/>
        </p:nvSpPr>
        <p:spPr bwMode="auto">
          <a:xfrm>
            <a:off x="5410200" y="6248400"/>
            <a:ext cx="106680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b="0">
                <a:solidFill>
                  <a:schemeClr val="bg1"/>
                </a:solidFill>
              </a:rPr>
              <a:t>Time (min)</a:t>
            </a:r>
          </a:p>
        </p:txBody>
      </p:sp>
      <p:sp>
        <p:nvSpPr>
          <p:cNvPr id="7395" name="Text Box 45"/>
          <p:cNvSpPr txBox="1">
            <a:spLocks noChangeArrowheads="1"/>
          </p:cNvSpPr>
          <p:nvPr/>
        </p:nvSpPr>
        <p:spPr bwMode="auto">
          <a:xfrm>
            <a:off x="6933887" y="1239934"/>
            <a:ext cx="1981633" cy="15696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1600" b="0" dirty="0"/>
              <a:t>1</a:t>
            </a:r>
            <a:r>
              <a:rPr lang="en-US" b="0" dirty="0"/>
              <a:t> Acetaminophen</a:t>
            </a:r>
          </a:p>
          <a:p>
            <a:r>
              <a:rPr lang="en-US" b="0" dirty="0"/>
              <a:t>2 </a:t>
            </a:r>
            <a:r>
              <a:rPr lang="en-US" b="0" dirty="0" err="1"/>
              <a:t>Lidocaine</a:t>
            </a:r>
            <a:endParaRPr lang="en-US" b="0" dirty="0"/>
          </a:p>
          <a:p>
            <a:r>
              <a:rPr lang="en-US" b="0" dirty="0"/>
              <a:t>3 </a:t>
            </a:r>
            <a:r>
              <a:rPr lang="en-US" b="0" dirty="0" err="1"/>
              <a:t>Doxepin</a:t>
            </a:r>
            <a:endParaRPr lang="en-US" b="0" dirty="0"/>
          </a:p>
          <a:p>
            <a:r>
              <a:rPr lang="en-US" dirty="0">
                <a:solidFill>
                  <a:srgbClr val="0000CC"/>
                </a:solidFill>
              </a:rPr>
              <a:t>4 </a:t>
            </a:r>
            <a:r>
              <a:rPr lang="en-US" dirty="0" err="1">
                <a:solidFill>
                  <a:srgbClr val="0000CC"/>
                </a:solidFill>
              </a:rPr>
              <a:t>Imipramine</a:t>
            </a:r>
            <a:r>
              <a:rPr lang="en-US" dirty="0">
                <a:solidFill>
                  <a:srgbClr val="0000CC"/>
                </a:solidFill>
              </a:rPr>
              <a:t> (B)</a:t>
            </a:r>
            <a:endParaRPr lang="en-US" b="0" dirty="0">
              <a:solidFill>
                <a:srgbClr val="0000CC"/>
              </a:solidFill>
            </a:endParaRPr>
          </a:p>
          <a:p>
            <a:r>
              <a:rPr lang="en-US" b="0" dirty="0"/>
              <a:t>5 </a:t>
            </a:r>
            <a:r>
              <a:rPr lang="en-US" b="0" dirty="0" err="1"/>
              <a:t>Nortriptyline</a:t>
            </a:r>
            <a:endParaRPr lang="en-US" b="0" dirty="0"/>
          </a:p>
          <a:p>
            <a:r>
              <a:rPr lang="en-US" dirty="0">
                <a:solidFill>
                  <a:srgbClr val="FF0000"/>
                </a:solidFill>
              </a:rPr>
              <a:t>6 Ibuprofen (A)</a:t>
            </a:r>
          </a:p>
        </p:txBody>
      </p:sp>
      <p:sp>
        <p:nvSpPr>
          <p:cNvPr id="7396" name="Oval 7395"/>
          <p:cNvSpPr/>
          <p:nvPr/>
        </p:nvSpPr>
        <p:spPr bwMode="auto">
          <a:xfrm>
            <a:off x="7740385" y="3889856"/>
            <a:ext cx="460856" cy="460856"/>
          </a:xfrm>
          <a:prstGeom prst="ellipse">
            <a:avLst/>
          </a:prstGeom>
          <a:noFill/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Verdana" pitchFamily="34" charset="0"/>
            </a:endParaRPr>
          </a:p>
        </p:txBody>
      </p:sp>
      <p:grpSp>
        <p:nvGrpSpPr>
          <p:cNvPr id="3" name="Group 7401"/>
          <p:cNvGrpSpPr/>
          <p:nvPr/>
        </p:nvGrpSpPr>
        <p:grpSpPr>
          <a:xfrm>
            <a:off x="193868" y="1239934"/>
            <a:ext cx="6668558" cy="4324577"/>
            <a:chOff x="193868" y="1239934"/>
            <a:chExt cx="6668558" cy="4324577"/>
          </a:xfrm>
        </p:grpSpPr>
        <p:grpSp>
          <p:nvGrpSpPr>
            <p:cNvPr id="4" name="Group 7395"/>
            <p:cNvGrpSpPr/>
            <p:nvPr/>
          </p:nvGrpSpPr>
          <p:grpSpPr>
            <a:xfrm>
              <a:off x="193868" y="1239934"/>
              <a:ext cx="6668558" cy="4324577"/>
              <a:chOff x="438150" y="1385888"/>
              <a:chExt cx="6800850" cy="5287568"/>
            </a:xfrm>
          </p:grpSpPr>
          <p:sp>
            <p:nvSpPr>
              <p:cNvPr id="7" name="Text Box 28"/>
              <p:cNvSpPr txBox="1">
                <a:spLocks noChangeArrowheads="1"/>
              </p:cNvSpPr>
              <p:nvPr/>
            </p:nvSpPr>
            <p:spPr bwMode="auto">
              <a:xfrm>
                <a:off x="4648200" y="4343400"/>
                <a:ext cx="304800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1</a:t>
                </a:r>
              </a:p>
            </p:txBody>
          </p:sp>
          <p:sp>
            <p:nvSpPr>
              <p:cNvPr id="8" name="Text Box 4"/>
              <p:cNvSpPr txBox="1">
                <a:spLocks noChangeArrowheads="1"/>
              </p:cNvSpPr>
              <p:nvPr/>
            </p:nvSpPr>
            <p:spPr bwMode="auto">
              <a:xfrm>
                <a:off x="5430838" y="1433513"/>
                <a:ext cx="891295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dirty="0"/>
                  <a:t>pH 5.0</a:t>
                </a:r>
              </a:p>
            </p:txBody>
          </p:sp>
          <p:sp>
            <p:nvSpPr>
              <p:cNvPr id="9" name="Text Box 5"/>
              <p:cNvSpPr txBox="1">
                <a:spLocks noChangeArrowheads="1"/>
              </p:cNvSpPr>
              <p:nvPr/>
            </p:nvSpPr>
            <p:spPr bwMode="auto">
              <a:xfrm>
                <a:off x="5334000" y="3657601"/>
                <a:ext cx="1360485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Time (min)</a:t>
                </a:r>
              </a:p>
            </p:txBody>
          </p:sp>
          <p:sp>
            <p:nvSpPr>
              <p:cNvPr id="10" name="Text Box 6"/>
              <p:cNvSpPr txBox="1">
                <a:spLocks noChangeArrowheads="1"/>
              </p:cNvSpPr>
              <p:nvPr/>
            </p:nvSpPr>
            <p:spPr bwMode="auto">
              <a:xfrm>
                <a:off x="4726887" y="1878932"/>
                <a:ext cx="320749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 dirty="0">
                    <a:solidFill>
                      <a:schemeClr val="bg2"/>
                    </a:solidFill>
                  </a:rPr>
                  <a:t>1</a:t>
                </a:r>
              </a:p>
            </p:txBody>
          </p:sp>
          <p:sp>
            <p:nvSpPr>
              <p:cNvPr id="11" name="Text Box 7"/>
              <p:cNvSpPr txBox="1">
                <a:spLocks noChangeArrowheads="1"/>
              </p:cNvSpPr>
              <p:nvPr/>
            </p:nvSpPr>
            <p:spPr bwMode="auto">
              <a:xfrm>
                <a:off x="4903136" y="1979613"/>
                <a:ext cx="320749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2</a:t>
                </a:r>
              </a:p>
            </p:txBody>
          </p:sp>
          <p:sp>
            <p:nvSpPr>
              <p:cNvPr id="12" name="Text Box 8"/>
              <p:cNvSpPr txBox="1">
                <a:spLocks noChangeArrowheads="1"/>
              </p:cNvSpPr>
              <p:nvPr/>
            </p:nvSpPr>
            <p:spPr bwMode="auto">
              <a:xfrm>
                <a:off x="5196885" y="1597193"/>
                <a:ext cx="320749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 dirty="0">
                    <a:solidFill>
                      <a:schemeClr val="bg2"/>
                    </a:solidFill>
                  </a:rPr>
                  <a:t>3</a:t>
                </a:r>
              </a:p>
            </p:txBody>
          </p:sp>
          <p:sp>
            <p:nvSpPr>
              <p:cNvPr id="13" name="Text Box 9"/>
              <p:cNvSpPr txBox="1">
                <a:spLocks noChangeArrowheads="1"/>
              </p:cNvSpPr>
              <p:nvPr/>
            </p:nvSpPr>
            <p:spPr bwMode="auto">
              <a:xfrm>
                <a:off x="5404884" y="2169338"/>
                <a:ext cx="320749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dirty="0">
                    <a:solidFill>
                      <a:srgbClr val="0000CC"/>
                    </a:solidFill>
                  </a:rPr>
                  <a:t>4</a:t>
                </a:r>
                <a:endParaRPr lang="en-US" b="0" dirty="0">
                  <a:solidFill>
                    <a:srgbClr val="0000CC"/>
                  </a:solidFill>
                </a:endParaRPr>
              </a:p>
            </p:txBody>
          </p:sp>
          <p:sp>
            <p:nvSpPr>
              <p:cNvPr id="14" name="Text Box 10"/>
              <p:cNvSpPr txBox="1">
                <a:spLocks noChangeArrowheads="1"/>
              </p:cNvSpPr>
              <p:nvPr/>
            </p:nvSpPr>
            <p:spPr bwMode="auto">
              <a:xfrm>
                <a:off x="5638800" y="2208213"/>
                <a:ext cx="320749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 dirty="0">
                    <a:solidFill>
                      <a:schemeClr val="bg2"/>
                    </a:solidFill>
                  </a:rPr>
                  <a:t>5</a:t>
                </a:r>
                <a:endParaRPr lang="en-US" sz="1400" b="0" dirty="0">
                  <a:solidFill>
                    <a:schemeClr val="bg2"/>
                  </a:solidFill>
                </a:endParaRPr>
              </a:p>
            </p:txBody>
          </p:sp>
          <p:sp>
            <p:nvSpPr>
              <p:cNvPr id="15" name="Text Box 13"/>
              <p:cNvSpPr txBox="1">
                <a:spLocks noChangeArrowheads="1"/>
              </p:cNvSpPr>
              <p:nvPr/>
            </p:nvSpPr>
            <p:spPr bwMode="auto">
              <a:xfrm>
                <a:off x="2084388" y="1409700"/>
                <a:ext cx="891295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dirty="0"/>
                  <a:t>pH 2.5</a:t>
                </a:r>
              </a:p>
            </p:txBody>
          </p:sp>
          <p:sp>
            <p:nvSpPr>
              <p:cNvPr id="16" name="Text Box 14"/>
              <p:cNvSpPr txBox="1">
                <a:spLocks noChangeArrowheads="1"/>
              </p:cNvSpPr>
              <p:nvPr/>
            </p:nvSpPr>
            <p:spPr bwMode="auto">
              <a:xfrm>
                <a:off x="1905000" y="3546475"/>
                <a:ext cx="1143000" cy="7149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r>
                  <a:rPr lang="en-US" b="0">
                    <a:solidFill>
                      <a:schemeClr val="bg1"/>
                    </a:solidFill>
                  </a:rPr>
                  <a:t>Time (min)</a:t>
                </a:r>
              </a:p>
            </p:txBody>
          </p:sp>
          <p:sp>
            <p:nvSpPr>
              <p:cNvPr id="17" name="Text Box 15"/>
              <p:cNvSpPr txBox="1">
                <a:spLocks noChangeArrowheads="1"/>
              </p:cNvSpPr>
              <p:nvPr/>
            </p:nvSpPr>
            <p:spPr bwMode="auto">
              <a:xfrm>
                <a:off x="1066800" y="2097088"/>
                <a:ext cx="320749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1</a:t>
                </a:r>
              </a:p>
            </p:txBody>
          </p:sp>
          <p:sp>
            <p:nvSpPr>
              <p:cNvPr id="18" name="Text Box 16"/>
              <p:cNvSpPr txBox="1">
                <a:spLocks noChangeArrowheads="1"/>
              </p:cNvSpPr>
              <p:nvPr/>
            </p:nvSpPr>
            <p:spPr bwMode="auto">
              <a:xfrm>
                <a:off x="1193800" y="1792288"/>
                <a:ext cx="320749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2</a:t>
                </a:r>
              </a:p>
            </p:txBody>
          </p:sp>
          <p:sp>
            <p:nvSpPr>
              <p:cNvPr id="19" name="Text Box 17"/>
              <p:cNvSpPr txBox="1">
                <a:spLocks noChangeArrowheads="1"/>
              </p:cNvSpPr>
              <p:nvPr/>
            </p:nvSpPr>
            <p:spPr bwMode="auto">
              <a:xfrm>
                <a:off x="1346200" y="1792288"/>
                <a:ext cx="320749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3</a:t>
                </a:r>
              </a:p>
            </p:txBody>
          </p:sp>
          <p:sp>
            <p:nvSpPr>
              <p:cNvPr id="20" name="Text Box 18"/>
              <p:cNvSpPr txBox="1">
                <a:spLocks noChangeArrowheads="1"/>
              </p:cNvSpPr>
              <p:nvPr/>
            </p:nvSpPr>
            <p:spPr bwMode="auto">
              <a:xfrm>
                <a:off x="1219200" y="1385888"/>
                <a:ext cx="457200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r>
                  <a:rPr lang="en-US" b="0" dirty="0">
                    <a:solidFill>
                      <a:srgbClr val="0000CC"/>
                    </a:solidFill>
                  </a:rPr>
                  <a:t> </a:t>
                </a:r>
                <a:r>
                  <a:rPr lang="en-US" dirty="0">
                    <a:solidFill>
                      <a:srgbClr val="0000CC"/>
                    </a:solidFill>
                  </a:rPr>
                  <a:t>4</a:t>
                </a:r>
                <a:endParaRPr lang="en-US" b="0" dirty="0">
                  <a:solidFill>
                    <a:srgbClr val="0000CC"/>
                  </a:solidFill>
                </a:endParaRPr>
              </a:p>
            </p:txBody>
          </p:sp>
          <p:sp>
            <p:nvSpPr>
              <p:cNvPr id="21" name="Text Box 19"/>
              <p:cNvSpPr txBox="1">
                <a:spLocks noChangeArrowheads="1"/>
              </p:cNvSpPr>
              <p:nvPr/>
            </p:nvSpPr>
            <p:spPr bwMode="auto">
              <a:xfrm>
                <a:off x="1447800" y="2020887"/>
                <a:ext cx="320749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5</a:t>
                </a:r>
              </a:p>
            </p:txBody>
          </p:sp>
          <p:sp>
            <p:nvSpPr>
              <p:cNvPr id="22" name="Text Box 21"/>
              <p:cNvSpPr txBox="1">
                <a:spLocks noChangeArrowheads="1"/>
              </p:cNvSpPr>
              <p:nvPr/>
            </p:nvSpPr>
            <p:spPr bwMode="auto">
              <a:xfrm>
                <a:off x="533400" y="2589213"/>
                <a:ext cx="484818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AU</a:t>
                </a:r>
              </a:p>
            </p:txBody>
          </p:sp>
          <p:sp>
            <p:nvSpPr>
              <p:cNvPr id="23" name="Text Box 22"/>
              <p:cNvSpPr txBox="1">
                <a:spLocks noChangeArrowheads="1"/>
              </p:cNvSpPr>
              <p:nvPr/>
            </p:nvSpPr>
            <p:spPr bwMode="auto">
              <a:xfrm>
                <a:off x="3810000" y="5103813"/>
                <a:ext cx="484818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AU</a:t>
                </a:r>
              </a:p>
            </p:txBody>
          </p:sp>
          <p:sp>
            <p:nvSpPr>
              <p:cNvPr id="25" name="Text Box 25"/>
              <p:cNvSpPr txBox="1">
                <a:spLocks noChangeArrowheads="1"/>
              </p:cNvSpPr>
              <p:nvPr/>
            </p:nvSpPr>
            <p:spPr bwMode="auto">
              <a:xfrm>
                <a:off x="5378498" y="4343400"/>
                <a:ext cx="1447800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r>
                  <a:rPr lang="en-US" dirty="0"/>
                  <a:t>pH 10.6</a:t>
                </a:r>
              </a:p>
            </p:txBody>
          </p:sp>
          <p:sp>
            <p:nvSpPr>
              <p:cNvPr id="26" name="Text Box 27"/>
              <p:cNvSpPr txBox="1">
                <a:spLocks noChangeArrowheads="1"/>
              </p:cNvSpPr>
              <p:nvPr/>
            </p:nvSpPr>
            <p:spPr bwMode="auto">
              <a:xfrm>
                <a:off x="4953000" y="5180013"/>
                <a:ext cx="394314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 2</a:t>
                </a:r>
              </a:p>
            </p:txBody>
          </p:sp>
          <p:sp>
            <p:nvSpPr>
              <p:cNvPr id="27" name="Text Box 29"/>
              <p:cNvSpPr txBox="1">
                <a:spLocks noChangeArrowheads="1"/>
              </p:cNvSpPr>
              <p:nvPr/>
            </p:nvSpPr>
            <p:spPr bwMode="auto">
              <a:xfrm>
                <a:off x="5784383" y="5198036"/>
                <a:ext cx="152400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r>
                  <a:rPr lang="en-US" b="0" dirty="0">
                    <a:solidFill>
                      <a:schemeClr val="bg2"/>
                    </a:solidFill>
                  </a:rPr>
                  <a:t>5</a:t>
                </a:r>
              </a:p>
            </p:txBody>
          </p:sp>
          <p:sp>
            <p:nvSpPr>
              <p:cNvPr id="28" name="Text Box 30"/>
              <p:cNvSpPr txBox="1">
                <a:spLocks noChangeArrowheads="1"/>
              </p:cNvSpPr>
              <p:nvPr/>
            </p:nvSpPr>
            <p:spPr bwMode="auto">
              <a:xfrm>
                <a:off x="5943600" y="4907630"/>
                <a:ext cx="304800" cy="7149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r>
                  <a:rPr lang="en-US" b="0" dirty="0">
                    <a:solidFill>
                      <a:schemeClr val="bg2"/>
                    </a:solidFill>
                  </a:rPr>
                  <a:t>  3</a:t>
                </a:r>
              </a:p>
            </p:txBody>
          </p:sp>
          <p:sp>
            <p:nvSpPr>
              <p:cNvPr id="29" name="Text Box 31"/>
              <p:cNvSpPr txBox="1">
                <a:spLocks noChangeArrowheads="1"/>
              </p:cNvSpPr>
              <p:nvPr/>
            </p:nvSpPr>
            <p:spPr bwMode="auto">
              <a:xfrm>
                <a:off x="6553200" y="5159375"/>
                <a:ext cx="394314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>
                    <a:solidFill>
                      <a:srgbClr val="0000CC"/>
                    </a:solidFill>
                  </a:rPr>
                  <a:t> 4</a:t>
                </a:r>
                <a:endParaRPr lang="en-US" b="0">
                  <a:solidFill>
                    <a:srgbClr val="0000CC"/>
                  </a:solidFill>
                </a:endParaRPr>
              </a:p>
            </p:txBody>
          </p:sp>
          <p:sp>
            <p:nvSpPr>
              <p:cNvPr id="30" name="Text Box 32"/>
              <p:cNvSpPr txBox="1">
                <a:spLocks noChangeArrowheads="1"/>
              </p:cNvSpPr>
              <p:nvPr/>
            </p:nvSpPr>
            <p:spPr bwMode="auto">
              <a:xfrm>
                <a:off x="3962400" y="2589213"/>
                <a:ext cx="484818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AU</a:t>
                </a:r>
              </a:p>
            </p:txBody>
          </p:sp>
          <p:sp>
            <p:nvSpPr>
              <p:cNvPr id="31" name="Text Box 33"/>
              <p:cNvSpPr txBox="1">
                <a:spLocks noChangeArrowheads="1"/>
              </p:cNvSpPr>
              <p:nvPr/>
            </p:nvSpPr>
            <p:spPr bwMode="auto">
              <a:xfrm>
                <a:off x="1965325" y="6259513"/>
                <a:ext cx="1360485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Time (min)</a:t>
                </a:r>
              </a:p>
            </p:txBody>
          </p:sp>
          <p:sp>
            <p:nvSpPr>
              <p:cNvPr id="32" name="Text Box 34"/>
              <p:cNvSpPr txBox="1">
                <a:spLocks noChangeArrowheads="1"/>
              </p:cNvSpPr>
              <p:nvPr/>
            </p:nvSpPr>
            <p:spPr bwMode="auto">
              <a:xfrm>
                <a:off x="533400" y="4854575"/>
                <a:ext cx="188396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endParaRPr lang="en-US" b="0"/>
              </a:p>
            </p:txBody>
          </p:sp>
          <p:sp>
            <p:nvSpPr>
              <p:cNvPr id="33" name="Text Box 36"/>
              <p:cNvSpPr txBox="1">
                <a:spLocks noChangeArrowheads="1"/>
              </p:cNvSpPr>
              <p:nvPr/>
            </p:nvSpPr>
            <p:spPr bwMode="auto">
              <a:xfrm>
                <a:off x="2094899" y="4343400"/>
                <a:ext cx="1219200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r>
                  <a:rPr lang="en-US" dirty="0"/>
                  <a:t>pH 8.0</a:t>
                </a:r>
              </a:p>
            </p:txBody>
          </p:sp>
          <p:sp>
            <p:nvSpPr>
              <p:cNvPr id="34" name="Text Box 37"/>
              <p:cNvSpPr txBox="1">
                <a:spLocks noChangeArrowheads="1"/>
              </p:cNvSpPr>
              <p:nvPr/>
            </p:nvSpPr>
            <p:spPr bwMode="auto">
              <a:xfrm>
                <a:off x="1143000" y="4418012"/>
                <a:ext cx="320749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1</a:t>
                </a:r>
              </a:p>
            </p:txBody>
          </p:sp>
          <p:sp>
            <p:nvSpPr>
              <p:cNvPr id="35" name="Text Box 39"/>
              <p:cNvSpPr txBox="1">
                <a:spLocks noChangeArrowheads="1"/>
              </p:cNvSpPr>
              <p:nvPr/>
            </p:nvSpPr>
            <p:spPr bwMode="auto">
              <a:xfrm>
                <a:off x="1812924" y="4935538"/>
                <a:ext cx="467881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  2</a:t>
                </a:r>
              </a:p>
            </p:txBody>
          </p:sp>
          <p:sp>
            <p:nvSpPr>
              <p:cNvPr id="36" name="Text Box 40"/>
              <p:cNvSpPr txBox="1">
                <a:spLocks noChangeArrowheads="1"/>
              </p:cNvSpPr>
              <p:nvPr/>
            </p:nvSpPr>
            <p:spPr bwMode="auto">
              <a:xfrm>
                <a:off x="2193925" y="5392738"/>
                <a:ext cx="320749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5</a:t>
                </a:r>
              </a:p>
            </p:txBody>
          </p:sp>
          <p:sp>
            <p:nvSpPr>
              <p:cNvPr id="37" name="Text Box 41"/>
              <p:cNvSpPr txBox="1">
                <a:spLocks noChangeArrowheads="1"/>
              </p:cNvSpPr>
              <p:nvPr/>
            </p:nvSpPr>
            <p:spPr bwMode="auto">
              <a:xfrm>
                <a:off x="2879725" y="5392738"/>
                <a:ext cx="394314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 dirty="0">
                    <a:solidFill>
                      <a:schemeClr val="bg2"/>
                    </a:solidFill>
                  </a:rPr>
                  <a:t> 3</a:t>
                </a:r>
              </a:p>
            </p:txBody>
          </p:sp>
          <p:sp>
            <p:nvSpPr>
              <p:cNvPr id="38" name="Text Box 42"/>
              <p:cNvSpPr txBox="1">
                <a:spLocks noChangeArrowheads="1"/>
              </p:cNvSpPr>
              <p:nvPr/>
            </p:nvSpPr>
            <p:spPr bwMode="auto">
              <a:xfrm>
                <a:off x="3200400" y="5272088"/>
                <a:ext cx="323850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r>
                  <a:rPr lang="en-US" dirty="0">
                    <a:solidFill>
                      <a:srgbClr val="0000CC"/>
                    </a:solidFill>
                  </a:rPr>
                  <a:t>4</a:t>
                </a:r>
                <a:endParaRPr lang="en-US" b="0" dirty="0">
                  <a:solidFill>
                    <a:srgbClr val="0000CC"/>
                  </a:solidFill>
                </a:endParaRPr>
              </a:p>
            </p:txBody>
          </p:sp>
          <p:sp>
            <p:nvSpPr>
              <p:cNvPr id="39" name="Text Box 43"/>
              <p:cNvSpPr txBox="1">
                <a:spLocks noChangeArrowheads="1"/>
              </p:cNvSpPr>
              <p:nvPr/>
            </p:nvSpPr>
            <p:spPr bwMode="auto">
              <a:xfrm>
                <a:off x="438150" y="5072062"/>
                <a:ext cx="484818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b="0">
                    <a:solidFill>
                      <a:schemeClr val="bg2"/>
                    </a:solidFill>
                  </a:rPr>
                  <a:t>AU</a:t>
                </a:r>
              </a:p>
            </p:txBody>
          </p:sp>
          <p:sp>
            <p:nvSpPr>
              <p:cNvPr id="40" name="Text Box 47"/>
              <p:cNvSpPr txBox="1">
                <a:spLocks noChangeArrowheads="1"/>
              </p:cNvSpPr>
              <p:nvPr/>
            </p:nvSpPr>
            <p:spPr bwMode="auto">
              <a:xfrm>
                <a:off x="3505200" y="3489324"/>
                <a:ext cx="453167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 dirty="0">
                    <a:solidFill>
                      <a:schemeClr val="bg1"/>
                    </a:solidFill>
                  </a:rPr>
                  <a:t>28</a:t>
                </a:r>
              </a:p>
            </p:txBody>
          </p:sp>
          <p:sp>
            <p:nvSpPr>
              <p:cNvPr id="41" name="Text Box 48"/>
              <p:cNvSpPr txBox="1">
                <a:spLocks noChangeArrowheads="1"/>
              </p:cNvSpPr>
              <p:nvPr/>
            </p:nvSpPr>
            <p:spPr bwMode="auto">
              <a:xfrm>
                <a:off x="6765925" y="3476624"/>
                <a:ext cx="453167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>
                    <a:solidFill>
                      <a:schemeClr val="bg1"/>
                    </a:solidFill>
                  </a:rPr>
                  <a:t>12</a:t>
                </a:r>
              </a:p>
            </p:txBody>
          </p:sp>
          <p:sp>
            <p:nvSpPr>
              <p:cNvPr id="42" name="Text Box 49"/>
              <p:cNvSpPr txBox="1">
                <a:spLocks noChangeArrowheads="1"/>
              </p:cNvSpPr>
              <p:nvPr/>
            </p:nvSpPr>
            <p:spPr bwMode="auto">
              <a:xfrm>
                <a:off x="3276600" y="6096000"/>
                <a:ext cx="453167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>
                    <a:solidFill>
                      <a:schemeClr val="bg1"/>
                    </a:solidFill>
                  </a:rPr>
                  <a:t>20</a:t>
                </a:r>
              </a:p>
            </p:txBody>
          </p:sp>
          <p:sp>
            <p:nvSpPr>
              <p:cNvPr id="43" name="Text Box 50"/>
              <p:cNvSpPr txBox="1">
                <a:spLocks noChangeArrowheads="1"/>
              </p:cNvSpPr>
              <p:nvPr/>
            </p:nvSpPr>
            <p:spPr bwMode="auto">
              <a:xfrm>
                <a:off x="6629400" y="6080124"/>
                <a:ext cx="453167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US">
                    <a:solidFill>
                      <a:schemeClr val="bg1"/>
                    </a:solidFill>
                  </a:rPr>
                  <a:t>50</a:t>
                </a:r>
              </a:p>
            </p:txBody>
          </p:sp>
          <p:sp>
            <p:nvSpPr>
              <p:cNvPr id="44" name="Text Box 51"/>
              <p:cNvSpPr txBox="1">
                <a:spLocks noChangeArrowheads="1"/>
              </p:cNvSpPr>
              <p:nvPr/>
            </p:nvSpPr>
            <p:spPr bwMode="auto">
              <a:xfrm>
                <a:off x="1236491" y="4638746"/>
                <a:ext cx="320749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 dirty="0">
                    <a:solidFill>
                      <a:srgbClr val="FF0000"/>
                    </a:solidFill>
                  </a:rPr>
                  <a:t>6</a:t>
                </a:r>
              </a:p>
            </p:txBody>
          </p:sp>
          <p:sp>
            <p:nvSpPr>
              <p:cNvPr id="45" name="Rectangle 52"/>
              <p:cNvSpPr>
                <a:spLocks noChangeArrowheads="1"/>
              </p:cNvSpPr>
              <p:nvPr/>
            </p:nvSpPr>
            <p:spPr bwMode="auto">
              <a:xfrm>
                <a:off x="3315456" y="3005888"/>
                <a:ext cx="320749" cy="86551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 dirty="0">
                    <a:solidFill>
                      <a:srgbClr val="FF0000"/>
                    </a:solidFill>
                  </a:rPr>
                  <a:t>6</a:t>
                </a:r>
              </a:p>
              <a:p>
                <a:pPr algn="ctr">
                  <a:spcBef>
                    <a:spcPct val="50000"/>
                  </a:spcBef>
                </a:pPr>
                <a:endParaRPr lang="en-US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46" name="Rectangle 53"/>
              <p:cNvSpPr>
                <a:spLocks noChangeArrowheads="1"/>
              </p:cNvSpPr>
              <p:nvPr/>
            </p:nvSpPr>
            <p:spPr bwMode="auto">
              <a:xfrm>
                <a:off x="4558470" y="3944939"/>
                <a:ext cx="320749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>
                    <a:solidFill>
                      <a:srgbClr val="FF0000"/>
                    </a:solidFill>
                  </a:rPr>
                  <a:t>6</a:t>
                </a:r>
              </a:p>
            </p:txBody>
          </p:sp>
          <p:sp>
            <p:nvSpPr>
              <p:cNvPr id="47" name="Rectangle 54"/>
              <p:cNvSpPr>
                <a:spLocks noChangeArrowheads="1"/>
              </p:cNvSpPr>
              <p:nvPr/>
            </p:nvSpPr>
            <p:spPr bwMode="auto">
              <a:xfrm>
                <a:off x="6724380" y="2724150"/>
                <a:ext cx="320749" cy="4139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 dirty="0">
                    <a:solidFill>
                      <a:srgbClr val="FF0000"/>
                    </a:solidFill>
                  </a:rPr>
                  <a:t>6</a:t>
                </a:r>
              </a:p>
            </p:txBody>
          </p:sp>
          <p:grpSp>
            <p:nvGrpSpPr>
              <p:cNvPr id="5" name="Group 58"/>
              <p:cNvGrpSpPr>
                <a:grpSpLocks noChangeAspect="1"/>
              </p:cNvGrpSpPr>
              <p:nvPr/>
            </p:nvGrpSpPr>
            <p:grpSpPr bwMode="auto">
              <a:xfrm>
                <a:off x="838200" y="1901825"/>
                <a:ext cx="2887663" cy="2124076"/>
                <a:chOff x="528" y="1198"/>
                <a:chExt cx="1819" cy="1338"/>
              </a:xfrm>
            </p:grpSpPr>
            <p:sp>
              <p:nvSpPr>
                <p:cNvPr id="5668" name="AutoShape 57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528" y="1198"/>
                  <a:ext cx="1819" cy="120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6" name="Group 259"/>
                <p:cNvGrpSpPr>
                  <a:grpSpLocks/>
                </p:cNvGrpSpPr>
                <p:nvPr/>
              </p:nvGrpSpPr>
              <p:grpSpPr bwMode="auto">
                <a:xfrm>
                  <a:off x="528" y="1198"/>
                  <a:ext cx="1819" cy="1200"/>
                  <a:chOff x="528" y="1198"/>
                  <a:chExt cx="1819" cy="1200"/>
                </a:xfrm>
              </p:grpSpPr>
              <p:sp>
                <p:nvSpPr>
                  <p:cNvPr id="7195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528" y="1198"/>
                    <a:ext cx="1819" cy="1200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6" name="Freeform 60"/>
                  <p:cNvSpPr>
                    <a:spLocks/>
                  </p:cNvSpPr>
                  <p:nvPr/>
                </p:nvSpPr>
                <p:spPr bwMode="auto">
                  <a:xfrm>
                    <a:off x="682" y="2284"/>
                    <a:ext cx="12" cy="1"/>
                  </a:xfrm>
                  <a:custGeom>
                    <a:avLst/>
                    <a:gdLst>
                      <a:gd name="T0" fmla="*/ 0 w 61"/>
                      <a:gd name="T1" fmla="*/ 0 h 1"/>
                      <a:gd name="T2" fmla="*/ 60 w 61"/>
                      <a:gd name="T3" fmla="*/ 0 h 1"/>
                      <a:gd name="T4" fmla="*/ 61 w 6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1"/>
                      <a:gd name="T10" fmla="*/ 0 h 1"/>
                      <a:gd name="T11" fmla="*/ 61 w 6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1" h="1">
                        <a:moveTo>
                          <a:pt x="0" y="0"/>
                        </a:moveTo>
                        <a:lnTo>
                          <a:pt x="60" y="0"/>
                        </a:lnTo>
                        <a:lnTo>
                          <a:pt x="6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7" name="Freeform 61"/>
                  <p:cNvSpPr>
                    <a:spLocks/>
                  </p:cNvSpPr>
                  <p:nvPr/>
                </p:nvSpPr>
                <p:spPr bwMode="auto">
                  <a:xfrm>
                    <a:off x="682" y="1985"/>
                    <a:ext cx="12" cy="1"/>
                  </a:xfrm>
                  <a:custGeom>
                    <a:avLst/>
                    <a:gdLst>
                      <a:gd name="T0" fmla="*/ 0 w 61"/>
                      <a:gd name="T1" fmla="*/ 0 h 1"/>
                      <a:gd name="T2" fmla="*/ 60 w 61"/>
                      <a:gd name="T3" fmla="*/ 0 h 1"/>
                      <a:gd name="T4" fmla="*/ 61 w 6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1"/>
                      <a:gd name="T10" fmla="*/ 0 h 1"/>
                      <a:gd name="T11" fmla="*/ 61 w 6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1" h="1">
                        <a:moveTo>
                          <a:pt x="0" y="0"/>
                        </a:moveTo>
                        <a:lnTo>
                          <a:pt x="60" y="0"/>
                        </a:lnTo>
                        <a:lnTo>
                          <a:pt x="6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8" name="Freeform 62"/>
                  <p:cNvSpPr>
                    <a:spLocks/>
                  </p:cNvSpPr>
                  <p:nvPr/>
                </p:nvSpPr>
                <p:spPr bwMode="auto">
                  <a:xfrm>
                    <a:off x="682" y="1686"/>
                    <a:ext cx="12" cy="1"/>
                  </a:xfrm>
                  <a:custGeom>
                    <a:avLst/>
                    <a:gdLst>
                      <a:gd name="T0" fmla="*/ 0 w 61"/>
                      <a:gd name="T1" fmla="*/ 0 h 1"/>
                      <a:gd name="T2" fmla="*/ 60 w 61"/>
                      <a:gd name="T3" fmla="*/ 0 h 1"/>
                      <a:gd name="T4" fmla="*/ 61 w 6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1"/>
                      <a:gd name="T10" fmla="*/ 0 h 1"/>
                      <a:gd name="T11" fmla="*/ 61 w 6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1" h="1">
                        <a:moveTo>
                          <a:pt x="0" y="0"/>
                        </a:moveTo>
                        <a:lnTo>
                          <a:pt x="60" y="0"/>
                        </a:lnTo>
                        <a:lnTo>
                          <a:pt x="6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9" name="Freeform 63"/>
                  <p:cNvSpPr>
                    <a:spLocks/>
                  </p:cNvSpPr>
                  <p:nvPr/>
                </p:nvSpPr>
                <p:spPr bwMode="auto">
                  <a:xfrm>
                    <a:off x="682" y="1387"/>
                    <a:ext cx="12" cy="1"/>
                  </a:xfrm>
                  <a:custGeom>
                    <a:avLst/>
                    <a:gdLst>
                      <a:gd name="T0" fmla="*/ 0 w 61"/>
                      <a:gd name="T1" fmla="*/ 0 h 1"/>
                      <a:gd name="T2" fmla="*/ 60 w 61"/>
                      <a:gd name="T3" fmla="*/ 0 h 1"/>
                      <a:gd name="T4" fmla="*/ 61 w 6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1"/>
                      <a:gd name="T10" fmla="*/ 0 h 1"/>
                      <a:gd name="T11" fmla="*/ 61 w 6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1" h="1">
                        <a:moveTo>
                          <a:pt x="0" y="0"/>
                        </a:moveTo>
                        <a:lnTo>
                          <a:pt x="60" y="0"/>
                        </a:lnTo>
                        <a:lnTo>
                          <a:pt x="6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0" name="Freeform 64"/>
                  <p:cNvSpPr>
                    <a:spLocks/>
                  </p:cNvSpPr>
                  <p:nvPr/>
                </p:nvSpPr>
                <p:spPr bwMode="auto">
                  <a:xfrm>
                    <a:off x="671" y="2284"/>
                    <a:ext cx="23" cy="1"/>
                  </a:xfrm>
                  <a:custGeom>
                    <a:avLst/>
                    <a:gdLst>
                      <a:gd name="T0" fmla="*/ 0 w 121"/>
                      <a:gd name="T1" fmla="*/ 0 h 1"/>
                      <a:gd name="T2" fmla="*/ 120 w 121"/>
                      <a:gd name="T3" fmla="*/ 0 h 1"/>
                      <a:gd name="T4" fmla="*/ 121 w 12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121"/>
                      <a:gd name="T10" fmla="*/ 0 h 1"/>
                      <a:gd name="T11" fmla="*/ 121 w 12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21" h="1">
                        <a:moveTo>
                          <a:pt x="0" y="0"/>
                        </a:moveTo>
                        <a:lnTo>
                          <a:pt x="120" y="0"/>
                        </a:lnTo>
                        <a:lnTo>
                          <a:pt x="12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1" name="Freeform 65"/>
                  <p:cNvSpPr>
                    <a:spLocks/>
                  </p:cNvSpPr>
                  <p:nvPr/>
                </p:nvSpPr>
                <p:spPr bwMode="auto">
                  <a:xfrm>
                    <a:off x="671" y="1985"/>
                    <a:ext cx="23" cy="1"/>
                  </a:xfrm>
                  <a:custGeom>
                    <a:avLst/>
                    <a:gdLst>
                      <a:gd name="T0" fmla="*/ 0 w 121"/>
                      <a:gd name="T1" fmla="*/ 0 h 1"/>
                      <a:gd name="T2" fmla="*/ 120 w 121"/>
                      <a:gd name="T3" fmla="*/ 0 h 1"/>
                      <a:gd name="T4" fmla="*/ 121 w 12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121"/>
                      <a:gd name="T10" fmla="*/ 0 h 1"/>
                      <a:gd name="T11" fmla="*/ 121 w 12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21" h="1">
                        <a:moveTo>
                          <a:pt x="0" y="0"/>
                        </a:moveTo>
                        <a:lnTo>
                          <a:pt x="120" y="0"/>
                        </a:lnTo>
                        <a:lnTo>
                          <a:pt x="12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2" name="Freeform 66"/>
                  <p:cNvSpPr>
                    <a:spLocks/>
                  </p:cNvSpPr>
                  <p:nvPr/>
                </p:nvSpPr>
                <p:spPr bwMode="auto">
                  <a:xfrm>
                    <a:off x="671" y="1686"/>
                    <a:ext cx="23" cy="1"/>
                  </a:xfrm>
                  <a:custGeom>
                    <a:avLst/>
                    <a:gdLst>
                      <a:gd name="T0" fmla="*/ 0 w 121"/>
                      <a:gd name="T1" fmla="*/ 0 h 1"/>
                      <a:gd name="T2" fmla="*/ 120 w 121"/>
                      <a:gd name="T3" fmla="*/ 0 h 1"/>
                      <a:gd name="T4" fmla="*/ 121 w 12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121"/>
                      <a:gd name="T10" fmla="*/ 0 h 1"/>
                      <a:gd name="T11" fmla="*/ 121 w 12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21" h="1">
                        <a:moveTo>
                          <a:pt x="0" y="0"/>
                        </a:moveTo>
                        <a:lnTo>
                          <a:pt x="120" y="0"/>
                        </a:lnTo>
                        <a:lnTo>
                          <a:pt x="12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3" name="Freeform 67"/>
                  <p:cNvSpPr>
                    <a:spLocks/>
                  </p:cNvSpPr>
                  <p:nvPr/>
                </p:nvSpPr>
                <p:spPr bwMode="auto">
                  <a:xfrm>
                    <a:off x="671" y="1387"/>
                    <a:ext cx="23" cy="1"/>
                  </a:xfrm>
                  <a:custGeom>
                    <a:avLst/>
                    <a:gdLst>
                      <a:gd name="T0" fmla="*/ 0 w 121"/>
                      <a:gd name="T1" fmla="*/ 0 h 1"/>
                      <a:gd name="T2" fmla="*/ 120 w 121"/>
                      <a:gd name="T3" fmla="*/ 0 h 1"/>
                      <a:gd name="T4" fmla="*/ 121 w 12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121"/>
                      <a:gd name="T10" fmla="*/ 0 h 1"/>
                      <a:gd name="T11" fmla="*/ 121 w 12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21" h="1">
                        <a:moveTo>
                          <a:pt x="0" y="0"/>
                        </a:moveTo>
                        <a:lnTo>
                          <a:pt x="120" y="0"/>
                        </a:lnTo>
                        <a:lnTo>
                          <a:pt x="12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4" name="Freeform 68"/>
                  <p:cNvSpPr>
                    <a:spLocks/>
                  </p:cNvSpPr>
                  <p:nvPr/>
                </p:nvSpPr>
                <p:spPr bwMode="auto">
                  <a:xfrm>
                    <a:off x="694" y="2311"/>
                    <a:ext cx="1" cy="11"/>
                  </a:xfrm>
                  <a:custGeom>
                    <a:avLst/>
                    <a:gdLst>
                      <a:gd name="T0" fmla="*/ 0 w 1"/>
                      <a:gd name="T1" fmla="*/ 61 h 61"/>
                      <a:gd name="T2" fmla="*/ 0 w 1"/>
                      <a:gd name="T3" fmla="*/ 1 h 61"/>
                      <a:gd name="T4" fmla="*/ 0 w 1"/>
                      <a:gd name="T5" fmla="*/ 0 h 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1"/>
                      <a:gd name="T11" fmla="*/ 1 w 1"/>
                      <a:gd name="T12" fmla="*/ 61 h 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1">
                        <a:moveTo>
                          <a:pt x="0" y="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5" name="Freeform 69"/>
                  <p:cNvSpPr>
                    <a:spLocks/>
                  </p:cNvSpPr>
                  <p:nvPr/>
                </p:nvSpPr>
                <p:spPr bwMode="auto">
                  <a:xfrm>
                    <a:off x="926" y="2311"/>
                    <a:ext cx="1" cy="11"/>
                  </a:xfrm>
                  <a:custGeom>
                    <a:avLst/>
                    <a:gdLst>
                      <a:gd name="T0" fmla="*/ 0 w 1"/>
                      <a:gd name="T1" fmla="*/ 61 h 61"/>
                      <a:gd name="T2" fmla="*/ 0 w 1"/>
                      <a:gd name="T3" fmla="*/ 1 h 61"/>
                      <a:gd name="T4" fmla="*/ 0 w 1"/>
                      <a:gd name="T5" fmla="*/ 0 h 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1"/>
                      <a:gd name="T11" fmla="*/ 1 w 1"/>
                      <a:gd name="T12" fmla="*/ 61 h 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1">
                        <a:moveTo>
                          <a:pt x="0" y="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6" name="Freeform 70"/>
                  <p:cNvSpPr>
                    <a:spLocks/>
                  </p:cNvSpPr>
                  <p:nvPr/>
                </p:nvSpPr>
                <p:spPr bwMode="auto">
                  <a:xfrm>
                    <a:off x="1158" y="2311"/>
                    <a:ext cx="1" cy="11"/>
                  </a:xfrm>
                  <a:custGeom>
                    <a:avLst/>
                    <a:gdLst>
                      <a:gd name="T0" fmla="*/ 0 w 1"/>
                      <a:gd name="T1" fmla="*/ 61 h 61"/>
                      <a:gd name="T2" fmla="*/ 0 w 1"/>
                      <a:gd name="T3" fmla="*/ 1 h 61"/>
                      <a:gd name="T4" fmla="*/ 0 w 1"/>
                      <a:gd name="T5" fmla="*/ 0 h 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1"/>
                      <a:gd name="T11" fmla="*/ 1 w 1"/>
                      <a:gd name="T12" fmla="*/ 61 h 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1">
                        <a:moveTo>
                          <a:pt x="0" y="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7" name="Freeform 71"/>
                  <p:cNvSpPr>
                    <a:spLocks/>
                  </p:cNvSpPr>
                  <p:nvPr/>
                </p:nvSpPr>
                <p:spPr bwMode="auto">
                  <a:xfrm>
                    <a:off x="1391" y="2311"/>
                    <a:ext cx="1" cy="11"/>
                  </a:xfrm>
                  <a:custGeom>
                    <a:avLst/>
                    <a:gdLst>
                      <a:gd name="T0" fmla="*/ 0 w 1"/>
                      <a:gd name="T1" fmla="*/ 61 h 61"/>
                      <a:gd name="T2" fmla="*/ 0 w 1"/>
                      <a:gd name="T3" fmla="*/ 1 h 61"/>
                      <a:gd name="T4" fmla="*/ 0 w 1"/>
                      <a:gd name="T5" fmla="*/ 0 h 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1"/>
                      <a:gd name="T11" fmla="*/ 1 w 1"/>
                      <a:gd name="T12" fmla="*/ 61 h 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1">
                        <a:moveTo>
                          <a:pt x="0" y="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8" name="Freeform 72"/>
                  <p:cNvSpPr>
                    <a:spLocks/>
                  </p:cNvSpPr>
                  <p:nvPr/>
                </p:nvSpPr>
                <p:spPr bwMode="auto">
                  <a:xfrm>
                    <a:off x="1623" y="2311"/>
                    <a:ext cx="1" cy="11"/>
                  </a:xfrm>
                  <a:custGeom>
                    <a:avLst/>
                    <a:gdLst>
                      <a:gd name="T0" fmla="*/ 0 w 1"/>
                      <a:gd name="T1" fmla="*/ 61 h 61"/>
                      <a:gd name="T2" fmla="*/ 0 w 1"/>
                      <a:gd name="T3" fmla="*/ 1 h 61"/>
                      <a:gd name="T4" fmla="*/ 0 w 1"/>
                      <a:gd name="T5" fmla="*/ 0 h 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1"/>
                      <a:gd name="T11" fmla="*/ 1 w 1"/>
                      <a:gd name="T12" fmla="*/ 61 h 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1">
                        <a:moveTo>
                          <a:pt x="0" y="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9" name="Freeform 73"/>
                  <p:cNvSpPr>
                    <a:spLocks/>
                  </p:cNvSpPr>
                  <p:nvPr/>
                </p:nvSpPr>
                <p:spPr bwMode="auto">
                  <a:xfrm>
                    <a:off x="1856" y="2311"/>
                    <a:ext cx="1" cy="11"/>
                  </a:xfrm>
                  <a:custGeom>
                    <a:avLst/>
                    <a:gdLst>
                      <a:gd name="T0" fmla="*/ 0 w 1"/>
                      <a:gd name="T1" fmla="*/ 61 h 61"/>
                      <a:gd name="T2" fmla="*/ 0 w 1"/>
                      <a:gd name="T3" fmla="*/ 1 h 61"/>
                      <a:gd name="T4" fmla="*/ 0 w 1"/>
                      <a:gd name="T5" fmla="*/ 0 h 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1"/>
                      <a:gd name="T11" fmla="*/ 1 w 1"/>
                      <a:gd name="T12" fmla="*/ 61 h 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1">
                        <a:moveTo>
                          <a:pt x="0" y="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0" name="Freeform 74"/>
                  <p:cNvSpPr>
                    <a:spLocks/>
                  </p:cNvSpPr>
                  <p:nvPr/>
                </p:nvSpPr>
                <p:spPr bwMode="auto">
                  <a:xfrm>
                    <a:off x="2088" y="2311"/>
                    <a:ext cx="1" cy="11"/>
                  </a:xfrm>
                  <a:custGeom>
                    <a:avLst/>
                    <a:gdLst>
                      <a:gd name="T0" fmla="*/ 0 w 1"/>
                      <a:gd name="T1" fmla="*/ 61 h 61"/>
                      <a:gd name="T2" fmla="*/ 0 w 1"/>
                      <a:gd name="T3" fmla="*/ 1 h 61"/>
                      <a:gd name="T4" fmla="*/ 0 w 1"/>
                      <a:gd name="T5" fmla="*/ 0 h 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1"/>
                      <a:gd name="T11" fmla="*/ 1 w 1"/>
                      <a:gd name="T12" fmla="*/ 61 h 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1">
                        <a:moveTo>
                          <a:pt x="0" y="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1" name="Freeform 75"/>
                  <p:cNvSpPr>
                    <a:spLocks/>
                  </p:cNvSpPr>
                  <p:nvPr/>
                </p:nvSpPr>
                <p:spPr bwMode="auto">
                  <a:xfrm>
                    <a:off x="2320" y="2311"/>
                    <a:ext cx="1" cy="11"/>
                  </a:xfrm>
                  <a:custGeom>
                    <a:avLst/>
                    <a:gdLst>
                      <a:gd name="T0" fmla="*/ 0 w 1"/>
                      <a:gd name="T1" fmla="*/ 61 h 61"/>
                      <a:gd name="T2" fmla="*/ 0 w 1"/>
                      <a:gd name="T3" fmla="*/ 1 h 61"/>
                      <a:gd name="T4" fmla="*/ 0 w 1"/>
                      <a:gd name="T5" fmla="*/ 0 h 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1"/>
                      <a:gd name="T11" fmla="*/ 1 w 1"/>
                      <a:gd name="T12" fmla="*/ 61 h 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1">
                        <a:moveTo>
                          <a:pt x="0" y="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2" name="Freeform 76"/>
                  <p:cNvSpPr>
                    <a:spLocks/>
                  </p:cNvSpPr>
                  <p:nvPr/>
                </p:nvSpPr>
                <p:spPr bwMode="auto">
                  <a:xfrm>
                    <a:off x="694" y="2311"/>
                    <a:ext cx="1" cy="23"/>
                  </a:xfrm>
                  <a:custGeom>
                    <a:avLst/>
                    <a:gdLst>
                      <a:gd name="T0" fmla="*/ 0 w 1"/>
                      <a:gd name="T1" fmla="*/ 121 h 121"/>
                      <a:gd name="T2" fmla="*/ 0 w 1"/>
                      <a:gd name="T3" fmla="*/ 1 h 121"/>
                      <a:gd name="T4" fmla="*/ 0 w 1"/>
                      <a:gd name="T5" fmla="*/ 0 h 12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121"/>
                      <a:gd name="T11" fmla="*/ 1 w 1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121">
                        <a:moveTo>
                          <a:pt x="0" y="12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3" name="Freeform 77"/>
                  <p:cNvSpPr>
                    <a:spLocks/>
                  </p:cNvSpPr>
                  <p:nvPr/>
                </p:nvSpPr>
                <p:spPr bwMode="auto">
                  <a:xfrm>
                    <a:off x="926" y="2311"/>
                    <a:ext cx="1" cy="23"/>
                  </a:xfrm>
                  <a:custGeom>
                    <a:avLst/>
                    <a:gdLst>
                      <a:gd name="T0" fmla="*/ 0 w 1"/>
                      <a:gd name="T1" fmla="*/ 121 h 121"/>
                      <a:gd name="T2" fmla="*/ 0 w 1"/>
                      <a:gd name="T3" fmla="*/ 1 h 121"/>
                      <a:gd name="T4" fmla="*/ 0 w 1"/>
                      <a:gd name="T5" fmla="*/ 0 h 12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121"/>
                      <a:gd name="T11" fmla="*/ 1 w 1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121">
                        <a:moveTo>
                          <a:pt x="0" y="12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4" name="Freeform 78"/>
                  <p:cNvSpPr>
                    <a:spLocks/>
                  </p:cNvSpPr>
                  <p:nvPr/>
                </p:nvSpPr>
                <p:spPr bwMode="auto">
                  <a:xfrm>
                    <a:off x="1158" y="2311"/>
                    <a:ext cx="1" cy="23"/>
                  </a:xfrm>
                  <a:custGeom>
                    <a:avLst/>
                    <a:gdLst>
                      <a:gd name="T0" fmla="*/ 0 w 1"/>
                      <a:gd name="T1" fmla="*/ 121 h 121"/>
                      <a:gd name="T2" fmla="*/ 0 w 1"/>
                      <a:gd name="T3" fmla="*/ 1 h 121"/>
                      <a:gd name="T4" fmla="*/ 0 w 1"/>
                      <a:gd name="T5" fmla="*/ 0 h 12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121"/>
                      <a:gd name="T11" fmla="*/ 1 w 1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121">
                        <a:moveTo>
                          <a:pt x="0" y="12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5" name="Freeform 79"/>
                  <p:cNvSpPr>
                    <a:spLocks/>
                  </p:cNvSpPr>
                  <p:nvPr/>
                </p:nvSpPr>
                <p:spPr bwMode="auto">
                  <a:xfrm>
                    <a:off x="1391" y="2311"/>
                    <a:ext cx="1" cy="23"/>
                  </a:xfrm>
                  <a:custGeom>
                    <a:avLst/>
                    <a:gdLst>
                      <a:gd name="T0" fmla="*/ 0 w 1"/>
                      <a:gd name="T1" fmla="*/ 121 h 121"/>
                      <a:gd name="T2" fmla="*/ 0 w 1"/>
                      <a:gd name="T3" fmla="*/ 1 h 121"/>
                      <a:gd name="T4" fmla="*/ 0 w 1"/>
                      <a:gd name="T5" fmla="*/ 0 h 12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121"/>
                      <a:gd name="T11" fmla="*/ 1 w 1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121">
                        <a:moveTo>
                          <a:pt x="0" y="12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6" name="Freeform 80"/>
                  <p:cNvSpPr>
                    <a:spLocks/>
                  </p:cNvSpPr>
                  <p:nvPr/>
                </p:nvSpPr>
                <p:spPr bwMode="auto">
                  <a:xfrm>
                    <a:off x="1623" y="2311"/>
                    <a:ext cx="1" cy="23"/>
                  </a:xfrm>
                  <a:custGeom>
                    <a:avLst/>
                    <a:gdLst>
                      <a:gd name="T0" fmla="*/ 0 w 1"/>
                      <a:gd name="T1" fmla="*/ 121 h 121"/>
                      <a:gd name="T2" fmla="*/ 0 w 1"/>
                      <a:gd name="T3" fmla="*/ 1 h 121"/>
                      <a:gd name="T4" fmla="*/ 0 w 1"/>
                      <a:gd name="T5" fmla="*/ 0 h 12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121"/>
                      <a:gd name="T11" fmla="*/ 1 w 1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121">
                        <a:moveTo>
                          <a:pt x="0" y="12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7" name="Freeform 81"/>
                  <p:cNvSpPr>
                    <a:spLocks/>
                  </p:cNvSpPr>
                  <p:nvPr/>
                </p:nvSpPr>
                <p:spPr bwMode="auto">
                  <a:xfrm>
                    <a:off x="1856" y="2311"/>
                    <a:ext cx="1" cy="23"/>
                  </a:xfrm>
                  <a:custGeom>
                    <a:avLst/>
                    <a:gdLst>
                      <a:gd name="T0" fmla="*/ 0 w 1"/>
                      <a:gd name="T1" fmla="*/ 121 h 121"/>
                      <a:gd name="T2" fmla="*/ 0 w 1"/>
                      <a:gd name="T3" fmla="*/ 1 h 121"/>
                      <a:gd name="T4" fmla="*/ 0 w 1"/>
                      <a:gd name="T5" fmla="*/ 0 h 12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121"/>
                      <a:gd name="T11" fmla="*/ 1 w 1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121">
                        <a:moveTo>
                          <a:pt x="0" y="12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8" name="Freeform 82"/>
                  <p:cNvSpPr>
                    <a:spLocks/>
                  </p:cNvSpPr>
                  <p:nvPr/>
                </p:nvSpPr>
                <p:spPr bwMode="auto">
                  <a:xfrm>
                    <a:off x="2088" y="2311"/>
                    <a:ext cx="1" cy="23"/>
                  </a:xfrm>
                  <a:custGeom>
                    <a:avLst/>
                    <a:gdLst>
                      <a:gd name="T0" fmla="*/ 0 w 1"/>
                      <a:gd name="T1" fmla="*/ 121 h 121"/>
                      <a:gd name="T2" fmla="*/ 0 w 1"/>
                      <a:gd name="T3" fmla="*/ 1 h 121"/>
                      <a:gd name="T4" fmla="*/ 0 w 1"/>
                      <a:gd name="T5" fmla="*/ 0 h 12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121"/>
                      <a:gd name="T11" fmla="*/ 1 w 1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121">
                        <a:moveTo>
                          <a:pt x="0" y="12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9" name="Freeform 83"/>
                  <p:cNvSpPr>
                    <a:spLocks/>
                  </p:cNvSpPr>
                  <p:nvPr/>
                </p:nvSpPr>
                <p:spPr bwMode="auto">
                  <a:xfrm>
                    <a:off x="2320" y="2311"/>
                    <a:ext cx="1" cy="23"/>
                  </a:xfrm>
                  <a:custGeom>
                    <a:avLst/>
                    <a:gdLst>
                      <a:gd name="T0" fmla="*/ 0 w 1"/>
                      <a:gd name="T1" fmla="*/ 121 h 121"/>
                      <a:gd name="T2" fmla="*/ 0 w 1"/>
                      <a:gd name="T3" fmla="*/ 1 h 121"/>
                      <a:gd name="T4" fmla="*/ 0 w 1"/>
                      <a:gd name="T5" fmla="*/ 0 h 12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121"/>
                      <a:gd name="T11" fmla="*/ 1 w 1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121">
                        <a:moveTo>
                          <a:pt x="0" y="12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0" name="Freeform 84"/>
                  <p:cNvSpPr>
                    <a:spLocks/>
                  </p:cNvSpPr>
                  <p:nvPr/>
                </p:nvSpPr>
                <p:spPr bwMode="auto">
                  <a:xfrm>
                    <a:off x="694" y="1200"/>
                    <a:ext cx="1" cy="1084"/>
                  </a:xfrm>
                  <a:custGeom>
                    <a:avLst/>
                    <a:gdLst>
                      <a:gd name="T0" fmla="*/ 0 w 1"/>
                      <a:gd name="T1" fmla="*/ 5761 h 5761"/>
                      <a:gd name="T2" fmla="*/ 0 w 1"/>
                      <a:gd name="T3" fmla="*/ 1 h 5761"/>
                      <a:gd name="T4" fmla="*/ 0 w 1"/>
                      <a:gd name="T5" fmla="*/ 0 h 57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5761"/>
                      <a:gd name="T11" fmla="*/ 1 w 1"/>
                      <a:gd name="T12" fmla="*/ 5761 h 57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5761">
                        <a:moveTo>
                          <a:pt x="0" y="57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1" name="Freeform 85"/>
                  <p:cNvSpPr>
                    <a:spLocks/>
                  </p:cNvSpPr>
                  <p:nvPr/>
                </p:nvSpPr>
                <p:spPr bwMode="auto">
                  <a:xfrm>
                    <a:off x="694" y="2311"/>
                    <a:ext cx="1627" cy="1"/>
                  </a:xfrm>
                  <a:custGeom>
                    <a:avLst/>
                    <a:gdLst>
                      <a:gd name="T0" fmla="*/ 0 w 8641"/>
                      <a:gd name="T1" fmla="*/ 0 h 1"/>
                      <a:gd name="T2" fmla="*/ 8640 w 8641"/>
                      <a:gd name="T3" fmla="*/ 0 h 1"/>
                      <a:gd name="T4" fmla="*/ 8641 w 864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8641"/>
                      <a:gd name="T10" fmla="*/ 0 h 1"/>
                      <a:gd name="T11" fmla="*/ 8641 w 864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8641" h="1">
                        <a:moveTo>
                          <a:pt x="0" y="0"/>
                        </a:moveTo>
                        <a:lnTo>
                          <a:pt x="8640" y="0"/>
                        </a:lnTo>
                        <a:lnTo>
                          <a:pt x="864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2" name="Freeform 86"/>
                  <p:cNvSpPr>
                    <a:spLocks/>
                  </p:cNvSpPr>
                  <p:nvPr/>
                </p:nvSpPr>
                <p:spPr bwMode="auto">
                  <a:xfrm>
                    <a:off x="695" y="2247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3" name="Freeform 87"/>
                  <p:cNvSpPr>
                    <a:spLocks/>
                  </p:cNvSpPr>
                  <p:nvPr/>
                </p:nvSpPr>
                <p:spPr bwMode="auto">
                  <a:xfrm>
                    <a:off x="696" y="2247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4" name="Freeform 88"/>
                  <p:cNvSpPr>
                    <a:spLocks/>
                  </p:cNvSpPr>
                  <p:nvPr/>
                </p:nvSpPr>
                <p:spPr bwMode="auto">
                  <a:xfrm>
                    <a:off x="697" y="2247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5" name="Freeform 89"/>
                  <p:cNvSpPr>
                    <a:spLocks/>
                  </p:cNvSpPr>
                  <p:nvPr/>
                </p:nvSpPr>
                <p:spPr bwMode="auto">
                  <a:xfrm>
                    <a:off x="697" y="2246"/>
                    <a:ext cx="2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6" name="Freeform 90"/>
                  <p:cNvSpPr>
                    <a:spLocks/>
                  </p:cNvSpPr>
                  <p:nvPr/>
                </p:nvSpPr>
                <p:spPr bwMode="auto">
                  <a:xfrm>
                    <a:off x="69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7" name="Freeform 91"/>
                  <p:cNvSpPr>
                    <a:spLocks/>
                  </p:cNvSpPr>
                  <p:nvPr/>
                </p:nvSpPr>
                <p:spPr bwMode="auto">
                  <a:xfrm>
                    <a:off x="69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8" name="Freeform 92"/>
                  <p:cNvSpPr>
                    <a:spLocks/>
                  </p:cNvSpPr>
                  <p:nvPr/>
                </p:nvSpPr>
                <p:spPr bwMode="auto">
                  <a:xfrm>
                    <a:off x="700" y="2246"/>
                    <a:ext cx="2" cy="1"/>
                  </a:xfrm>
                  <a:custGeom>
                    <a:avLst/>
                    <a:gdLst>
                      <a:gd name="T0" fmla="*/ 0 w 7"/>
                      <a:gd name="T1" fmla="*/ 1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1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9" name="Freeform 93"/>
                  <p:cNvSpPr>
                    <a:spLocks/>
                  </p:cNvSpPr>
                  <p:nvPr/>
                </p:nvSpPr>
                <p:spPr bwMode="auto">
                  <a:xfrm>
                    <a:off x="70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0" name="Freeform 94"/>
                  <p:cNvSpPr>
                    <a:spLocks/>
                  </p:cNvSpPr>
                  <p:nvPr/>
                </p:nvSpPr>
                <p:spPr bwMode="auto">
                  <a:xfrm>
                    <a:off x="70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1" name="Freeform 95"/>
                  <p:cNvSpPr>
                    <a:spLocks/>
                  </p:cNvSpPr>
                  <p:nvPr/>
                </p:nvSpPr>
                <p:spPr bwMode="auto">
                  <a:xfrm>
                    <a:off x="70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2" name="Freeform 96"/>
                  <p:cNvSpPr>
                    <a:spLocks/>
                  </p:cNvSpPr>
                  <p:nvPr/>
                </p:nvSpPr>
                <p:spPr bwMode="auto">
                  <a:xfrm>
                    <a:off x="70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3" name="Freeform 97"/>
                  <p:cNvSpPr>
                    <a:spLocks/>
                  </p:cNvSpPr>
                  <p:nvPr/>
                </p:nvSpPr>
                <p:spPr bwMode="auto">
                  <a:xfrm>
                    <a:off x="70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4" name="Freeform 98"/>
                  <p:cNvSpPr>
                    <a:spLocks/>
                  </p:cNvSpPr>
                  <p:nvPr/>
                </p:nvSpPr>
                <p:spPr bwMode="auto">
                  <a:xfrm>
                    <a:off x="70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5" name="Freeform 99"/>
                  <p:cNvSpPr>
                    <a:spLocks/>
                  </p:cNvSpPr>
                  <p:nvPr/>
                </p:nvSpPr>
                <p:spPr bwMode="auto">
                  <a:xfrm>
                    <a:off x="707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6" name="Freeform 100"/>
                  <p:cNvSpPr>
                    <a:spLocks/>
                  </p:cNvSpPr>
                  <p:nvPr/>
                </p:nvSpPr>
                <p:spPr bwMode="auto">
                  <a:xfrm>
                    <a:off x="70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7" name="Freeform 101"/>
                  <p:cNvSpPr>
                    <a:spLocks/>
                  </p:cNvSpPr>
                  <p:nvPr/>
                </p:nvSpPr>
                <p:spPr bwMode="auto">
                  <a:xfrm>
                    <a:off x="70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8" name="Freeform 102"/>
                  <p:cNvSpPr>
                    <a:spLocks/>
                  </p:cNvSpPr>
                  <p:nvPr/>
                </p:nvSpPr>
                <p:spPr bwMode="auto">
                  <a:xfrm>
                    <a:off x="71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9" name="Freeform 103"/>
                  <p:cNvSpPr>
                    <a:spLocks/>
                  </p:cNvSpPr>
                  <p:nvPr/>
                </p:nvSpPr>
                <p:spPr bwMode="auto">
                  <a:xfrm>
                    <a:off x="71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0" name="Freeform 104"/>
                  <p:cNvSpPr>
                    <a:spLocks/>
                  </p:cNvSpPr>
                  <p:nvPr/>
                </p:nvSpPr>
                <p:spPr bwMode="auto">
                  <a:xfrm>
                    <a:off x="71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1" name="Freeform 105"/>
                  <p:cNvSpPr>
                    <a:spLocks/>
                  </p:cNvSpPr>
                  <p:nvPr/>
                </p:nvSpPr>
                <p:spPr bwMode="auto">
                  <a:xfrm>
                    <a:off x="71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2" name="Freeform 106"/>
                  <p:cNvSpPr>
                    <a:spLocks/>
                  </p:cNvSpPr>
                  <p:nvPr/>
                </p:nvSpPr>
                <p:spPr bwMode="auto">
                  <a:xfrm>
                    <a:off x="714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3" name="Freeform 107"/>
                  <p:cNvSpPr>
                    <a:spLocks/>
                  </p:cNvSpPr>
                  <p:nvPr/>
                </p:nvSpPr>
                <p:spPr bwMode="auto">
                  <a:xfrm>
                    <a:off x="71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4" name="Freeform 108"/>
                  <p:cNvSpPr>
                    <a:spLocks/>
                  </p:cNvSpPr>
                  <p:nvPr/>
                </p:nvSpPr>
                <p:spPr bwMode="auto">
                  <a:xfrm>
                    <a:off x="71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5" name="Freeform 109"/>
                  <p:cNvSpPr>
                    <a:spLocks/>
                  </p:cNvSpPr>
                  <p:nvPr/>
                </p:nvSpPr>
                <p:spPr bwMode="auto">
                  <a:xfrm>
                    <a:off x="71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6" name="Freeform 110"/>
                  <p:cNvSpPr>
                    <a:spLocks/>
                  </p:cNvSpPr>
                  <p:nvPr/>
                </p:nvSpPr>
                <p:spPr bwMode="auto">
                  <a:xfrm>
                    <a:off x="71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7" name="Freeform 111"/>
                  <p:cNvSpPr>
                    <a:spLocks/>
                  </p:cNvSpPr>
                  <p:nvPr/>
                </p:nvSpPr>
                <p:spPr bwMode="auto">
                  <a:xfrm>
                    <a:off x="71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8" name="Freeform 112"/>
                  <p:cNvSpPr>
                    <a:spLocks/>
                  </p:cNvSpPr>
                  <p:nvPr/>
                </p:nvSpPr>
                <p:spPr bwMode="auto">
                  <a:xfrm>
                    <a:off x="72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9" name="Freeform 113"/>
                  <p:cNvSpPr>
                    <a:spLocks/>
                  </p:cNvSpPr>
                  <p:nvPr/>
                </p:nvSpPr>
                <p:spPr bwMode="auto">
                  <a:xfrm>
                    <a:off x="721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0" name="Freeform 114"/>
                  <p:cNvSpPr>
                    <a:spLocks/>
                  </p:cNvSpPr>
                  <p:nvPr/>
                </p:nvSpPr>
                <p:spPr bwMode="auto">
                  <a:xfrm>
                    <a:off x="72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1" name="Freeform 115"/>
                  <p:cNvSpPr>
                    <a:spLocks/>
                  </p:cNvSpPr>
                  <p:nvPr/>
                </p:nvSpPr>
                <p:spPr bwMode="auto">
                  <a:xfrm>
                    <a:off x="72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2" name="Freeform 116"/>
                  <p:cNvSpPr>
                    <a:spLocks/>
                  </p:cNvSpPr>
                  <p:nvPr/>
                </p:nvSpPr>
                <p:spPr bwMode="auto">
                  <a:xfrm>
                    <a:off x="72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3" name="Freeform 117"/>
                  <p:cNvSpPr>
                    <a:spLocks/>
                  </p:cNvSpPr>
                  <p:nvPr/>
                </p:nvSpPr>
                <p:spPr bwMode="auto">
                  <a:xfrm>
                    <a:off x="725" y="2245"/>
                    <a:ext cx="1" cy="1"/>
                  </a:xfrm>
                  <a:custGeom>
                    <a:avLst/>
                    <a:gdLst>
                      <a:gd name="T0" fmla="*/ 0 w 6"/>
                      <a:gd name="T1" fmla="*/ 2 h 2"/>
                      <a:gd name="T2" fmla="*/ 5 w 6"/>
                      <a:gd name="T3" fmla="*/ 0 h 2"/>
                      <a:gd name="T4" fmla="*/ 6 w 6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2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4" name="Freeform 118"/>
                  <p:cNvSpPr>
                    <a:spLocks/>
                  </p:cNvSpPr>
                  <p:nvPr/>
                </p:nvSpPr>
                <p:spPr bwMode="auto">
                  <a:xfrm>
                    <a:off x="726" y="2245"/>
                    <a:ext cx="1" cy="1"/>
                  </a:xfrm>
                  <a:custGeom>
                    <a:avLst/>
                    <a:gdLst>
                      <a:gd name="T0" fmla="*/ 0 w 6"/>
                      <a:gd name="T1" fmla="*/ 3 h 3"/>
                      <a:gd name="T2" fmla="*/ 5 w 6"/>
                      <a:gd name="T3" fmla="*/ 0 h 3"/>
                      <a:gd name="T4" fmla="*/ 6 w 6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3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5" name="Freeform 119"/>
                  <p:cNvSpPr>
                    <a:spLocks/>
                  </p:cNvSpPr>
                  <p:nvPr/>
                </p:nvSpPr>
                <p:spPr bwMode="auto">
                  <a:xfrm>
                    <a:off x="726" y="2244"/>
                    <a:ext cx="2" cy="1"/>
                  </a:xfrm>
                  <a:custGeom>
                    <a:avLst/>
                    <a:gdLst>
                      <a:gd name="T0" fmla="*/ 0 w 6"/>
                      <a:gd name="T1" fmla="*/ 2 h 2"/>
                      <a:gd name="T2" fmla="*/ 5 w 6"/>
                      <a:gd name="T3" fmla="*/ 0 h 2"/>
                      <a:gd name="T4" fmla="*/ 6 w 6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2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6" name="Freeform 120"/>
                  <p:cNvSpPr>
                    <a:spLocks/>
                  </p:cNvSpPr>
                  <p:nvPr/>
                </p:nvSpPr>
                <p:spPr bwMode="auto">
                  <a:xfrm>
                    <a:off x="727" y="2244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1 h 1"/>
                      <a:gd name="T4" fmla="*/ 7 w 7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7" name="Freeform 121"/>
                  <p:cNvSpPr>
                    <a:spLocks/>
                  </p:cNvSpPr>
                  <p:nvPr/>
                </p:nvSpPr>
                <p:spPr bwMode="auto">
                  <a:xfrm>
                    <a:off x="729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8" name="Freeform 122"/>
                  <p:cNvSpPr>
                    <a:spLocks/>
                  </p:cNvSpPr>
                  <p:nvPr/>
                </p:nvSpPr>
                <p:spPr bwMode="auto">
                  <a:xfrm>
                    <a:off x="729" y="2245"/>
                    <a:ext cx="2" cy="1"/>
                  </a:xfrm>
                  <a:custGeom>
                    <a:avLst/>
                    <a:gdLst>
                      <a:gd name="T0" fmla="*/ 0 w 6"/>
                      <a:gd name="T1" fmla="*/ 0 h 2"/>
                      <a:gd name="T2" fmla="*/ 5 w 6"/>
                      <a:gd name="T3" fmla="*/ 2 h 2"/>
                      <a:gd name="T4" fmla="*/ 6 w 6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0"/>
                        </a:moveTo>
                        <a:lnTo>
                          <a:pt x="5" y="2"/>
                        </a:lnTo>
                        <a:lnTo>
                          <a:pt x="6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9" name="Freeform 123"/>
                  <p:cNvSpPr>
                    <a:spLocks/>
                  </p:cNvSpPr>
                  <p:nvPr/>
                </p:nvSpPr>
                <p:spPr bwMode="auto">
                  <a:xfrm>
                    <a:off x="730" y="2245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0" name="Freeform 124"/>
                  <p:cNvSpPr>
                    <a:spLocks/>
                  </p:cNvSpPr>
                  <p:nvPr/>
                </p:nvSpPr>
                <p:spPr bwMode="auto">
                  <a:xfrm>
                    <a:off x="731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1" name="Freeform 125"/>
                  <p:cNvSpPr>
                    <a:spLocks/>
                  </p:cNvSpPr>
                  <p:nvPr/>
                </p:nvSpPr>
                <p:spPr bwMode="auto">
                  <a:xfrm>
                    <a:off x="732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2" name="Freeform 126"/>
                  <p:cNvSpPr>
                    <a:spLocks/>
                  </p:cNvSpPr>
                  <p:nvPr/>
                </p:nvSpPr>
                <p:spPr bwMode="auto">
                  <a:xfrm>
                    <a:off x="73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3" name="Freeform 127"/>
                  <p:cNvSpPr>
                    <a:spLocks/>
                  </p:cNvSpPr>
                  <p:nvPr/>
                </p:nvSpPr>
                <p:spPr bwMode="auto">
                  <a:xfrm>
                    <a:off x="734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1 h 1"/>
                      <a:gd name="T4" fmla="*/ 7 w 7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4" name="Freeform 128"/>
                  <p:cNvSpPr>
                    <a:spLocks/>
                  </p:cNvSpPr>
                  <p:nvPr/>
                </p:nvSpPr>
                <p:spPr bwMode="auto">
                  <a:xfrm>
                    <a:off x="73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5" name="Freeform 129"/>
                  <p:cNvSpPr>
                    <a:spLocks/>
                  </p:cNvSpPr>
                  <p:nvPr/>
                </p:nvSpPr>
                <p:spPr bwMode="auto">
                  <a:xfrm>
                    <a:off x="73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6" name="Freeform 130"/>
                  <p:cNvSpPr>
                    <a:spLocks/>
                  </p:cNvSpPr>
                  <p:nvPr/>
                </p:nvSpPr>
                <p:spPr bwMode="auto">
                  <a:xfrm>
                    <a:off x="737" y="2245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7" name="Freeform 131"/>
                  <p:cNvSpPr>
                    <a:spLocks/>
                  </p:cNvSpPr>
                  <p:nvPr/>
                </p:nvSpPr>
                <p:spPr bwMode="auto">
                  <a:xfrm>
                    <a:off x="738" y="2245"/>
                    <a:ext cx="1" cy="1"/>
                  </a:xfrm>
                  <a:custGeom>
                    <a:avLst/>
                    <a:gdLst>
                      <a:gd name="T0" fmla="*/ 0 w 6"/>
                      <a:gd name="T1" fmla="*/ 3 h 3"/>
                      <a:gd name="T2" fmla="*/ 5 w 6"/>
                      <a:gd name="T3" fmla="*/ 0 h 3"/>
                      <a:gd name="T4" fmla="*/ 6 w 6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3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8" name="Freeform 132"/>
                  <p:cNvSpPr>
                    <a:spLocks/>
                  </p:cNvSpPr>
                  <p:nvPr/>
                </p:nvSpPr>
                <p:spPr bwMode="auto">
                  <a:xfrm>
                    <a:off x="739" y="2244"/>
                    <a:ext cx="1" cy="1"/>
                  </a:xfrm>
                  <a:custGeom>
                    <a:avLst/>
                    <a:gdLst>
                      <a:gd name="T0" fmla="*/ 0 w 6"/>
                      <a:gd name="T1" fmla="*/ 4 h 4"/>
                      <a:gd name="T2" fmla="*/ 5 w 6"/>
                      <a:gd name="T3" fmla="*/ 0 h 4"/>
                      <a:gd name="T4" fmla="*/ 6 w 6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"/>
                      <a:gd name="T11" fmla="*/ 6 w 6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">
                        <a:moveTo>
                          <a:pt x="0" y="4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9" name="Freeform 133"/>
                  <p:cNvSpPr>
                    <a:spLocks/>
                  </p:cNvSpPr>
                  <p:nvPr/>
                </p:nvSpPr>
                <p:spPr bwMode="auto">
                  <a:xfrm>
                    <a:off x="740" y="2243"/>
                    <a:ext cx="1" cy="1"/>
                  </a:xfrm>
                  <a:custGeom>
                    <a:avLst/>
                    <a:gdLst>
                      <a:gd name="T0" fmla="*/ 0 w 6"/>
                      <a:gd name="T1" fmla="*/ 4 h 4"/>
                      <a:gd name="T2" fmla="*/ 5 w 6"/>
                      <a:gd name="T3" fmla="*/ 0 h 4"/>
                      <a:gd name="T4" fmla="*/ 6 w 6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"/>
                      <a:gd name="T11" fmla="*/ 6 w 6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">
                        <a:moveTo>
                          <a:pt x="0" y="4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0" name="Freeform 134"/>
                  <p:cNvSpPr>
                    <a:spLocks/>
                  </p:cNvSpPr>
                  <p:nvPr/>
                </p:nvSpPr>
                <p:spPr bwMode="auto">
                  <a:xfrm>
                    <a:off x="741" y="2243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1" name="Freeform 135"/>
                  <p:cNvSpPr>
                    <a:spLocks/>
                  </p:cNvSpPr>
                  <p:nvPr/>
                </p:nvSpPr>
                <p:spPr bwMode="auto">
                  <a:xfrm>
                    <a:off x="742" y="2243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2" name="Freeform 136"/>
                  <p:cNvSpPr>
                    <a:spLocks/>
                  </p:cNvSpPr>
                  <p:nvPr/>
                </p:nvSpPr>
                <p:spPr bwMode="auto">
                  <a:xfrm>
                    <a:off x="743" y="2243"/>
                    <a:ext cx="1" cy="1"/>
                  </a:xfrm>
                  <a:custGeom>
                    <a:avLst/>
                    <a:gdLst>
                      <a:gd name="T0" fmla="*/ 0 w 6"/>
                      <a:gd name="T1" fmla="*/ 0 h 2"/>
                      <a:gd name="T2" fmla="*/ 5 w 6"/>
                      <a:gd name="T3" fmla="*/ 2 h 2"/>
                      <a:gd name="T4" fmla="*/ 6 w 6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0"/>
                        </a:moveTo>
                        <a:lnTo>
                          <a:pt x="5" y="2"/>
                        </a:lnTo>
                        <a:lnTo>
                          <a:pt x="6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3" name="Freeform 137"/>
                  <p:cNvSpPr>
                    <a:spLocks/>
                  </p:cNvSpPr>
                  <p:nvPr/>
                </p:nvSpPr>
                <p:spPr bwMode="auto">
                  <a:xfrm>
                    <a:off x="744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4" name="Freeform 138"/>
                  <p:cNvSpPr>
                    <a:spLocks/>
                  </p:cNvSpPr>
                  <p:nvPr/>
                </p:nvSpPr>
                <p:spPr bwMode="auto">
                  <a:xfrm>
                    <a:off x="745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5" name="Freeform 139"/>
                  <p:cNvSpPr>
                    <a:spLocks/>
                  </p:cNvSpPr>
                  <p:nvPr/>
                </p:nvSpPr>
                <p:spPr bwMode="auto">
                  <a:xfrm>
                    <a:off x="746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6" name="Freeform 140"/>
                  <p:cNvSpPr>
                    <a:spLocks/>
                  </p:cNvSpPr>
                  <p:nvPr/>
                </p:nvSpPr>
                <p:spPr bwMode="auto">
                  <a:xfrm>
                    <a:off x="747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7" name="Freeform 141"/>
                  <p:cNvSpPr>
                    <a:spLocks/>
                  </p:cNvSpPr>
                  <p:nvPr/>
                </p:nvSpPr>
                <p:spPr bwMode="auto">
                  <a:xfrm>
                    <a:off x="748" y="2244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1 h 1"/>
                      <a:gd name="T4" fmla="*/ 7 w 7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8" name="Freeform 142"/>
                  <p:cNvSpPr>
                    <a:spLocks/>
                  </p:cNvSpPr>
                  <p:nvPr/>
                </p:nvSpPr>
                <p:spPr bwMode="auto">
                  <a:xfrm>
                    <a:off x="749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9" name="Freeform 143"/>
                  <p:cNvSpPr>
                    <a:spLocks/>
                  </p:cNvSpPr>
                  <p:nvPr/>
                </p:nvSpPr>
                <p:spPr bwMode="auto">
                  <a:xfrm>
                    <a:off x="750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0" name="Freeform 144"/>
                  <p:cNvSpPr>
                    <a:spLocks/>
                  </p:cNvSpPr>
                  <p:nvPr/>
                </p:nvSpPr>
                <p:spPr bwMode="auto">
                  <a:xfrm>
                    <a:off x="751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1" name="Freeform 145"/>
                  <p:cNvSpPr>
                    <a:spLocks/>
                  </p:cNvSpPr>
                  <p:nvPr/>
                </p:nvSpPr>
                <p:spPr bwMode="auto">
                  <a:xfrm>
                    <a:off x="752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5 w 6"/>
                      <a:gd name="T3" fmla="*/ 3 h 3"/>
                      <a:gd name="T4" fmla="*/ 6 w 6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0"/>
                        </a:moveTo>
                        <a:lnTo>
                          <a:pt x="5" y="3"/>
                        </a:lnTo>
                        <a:lnTo>
                          <a:pt x="6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2" name="Freeform 146"/>
                  <p:cNvSpPr>
                    <a:spLocks/>
                  </p:cNvSpPr>
                  <p:nvPr/>
                </p:nvSpPr>
                <p:spPr bwMode="auto">
                  <a:xfrm>
                    <a:off x="753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5 w 6"/>
                      <a:gd name="T3" fmla="*/ 3 h 3"/>
                      <a:gd name="T4" fmla="*/ 6 w 6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0"/>
                        </a:moveTo>
                        <a:lnTo>
                          <a:pt x="5" y="3"/>
                        </a:lnTo>
                        <a:lnTo>
                          <a:pt x="6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3" name="Freeform 147"/>
                  <p:cNvSpPr>
                    <a:spLocks/>
                  </p:cNvSpPr>
                  <p:nvPr/>
                </p:nvSpPr>
                <p:spPr bwMode="auto">
                  <a:xfrm>
                    <a:off x="75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4"/>
                      <a:gd name="T2" fmla="*/ 5 w 6"/>
                      <a:gd name="T3" fmla="*/ 4 h 4"/>
                      <a:gd name="T4" fmla="*/ 6 w 6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"/>
                      <a:gd name="T11" fmla="*/ 6 w 6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">
                        <a:moveTo>
                          <a:pt x="0" y="0"/>
                        </a:moveTo>
                        <a:lnTo>
                          <a:pt x="5" y="4"/>
                        </a:lnTo>
                        <a:lnTo>
                          <a:pt x="6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4" name="Freeform 148"/>
                  <p:cNvSpPr>
                    <a:spLocks/>
                  </p:cNvSpPr>
                  <p:nvPr/>
                </p:nvSpPr>
                <p:spPr bwMode="auto">
                  <a:xfrm>
                    <a:off x="755" y="2247"/>
                    <a:ext cx="1" cy="1"/>
                  </a:xfrm>
                  <a:custGeom>
                    <a:avLst/>
                    <a:gdLst>
                      <a:gd name="T0" fmla="*/ 0 w 7"/>
                      <a:gd name="T1" fmla="*/ 0 h 4"/>
                      <a:gd name="T2" fmla="*/ 6 w 7"/>
                      <a:gd name="T3" fmla="*/ 4 h 4"/>
                      <a:gd name="T4" fmla="*/ 7 w 7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4"/>
                      <a:gd name="T11" fmla="*/ 7 w 7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4">
                        <a:moveTo>
                          <a:pt x="0" y="0"/>
                        </a:moveTo>
                        <a:lnTo>
                          <a:pt x="6" y="4"/>
                        </a:lnTo>
                        <a:lnTo>
                          <a:pt x="7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5" name="Freeform 149"/>
                  <p:cNvSpPr>
                    <a:spLocks/>
                  </p:cNvSpPr>
                  <p:nvPr/>
                </p:nvSpPr>
                <p:spPr bwMode="auto">
                  <a:xfrm>
                    <a:off x="756" y="2247"/>
                    <a:ext cx="1" cy="1"/>
                  </a:xfrm>
                  <a:custGeom>
                    <a:avLst/>
                    <a:gdLst>
                      <a:gd name="T0" fmla="*/ 0 w 6"/>
                      <a:gd name="T1" fmla="*/ 0 h 2"/>
                      <a:gd name="T2" fmla="*/ 5 w 6"/>
                      <a:gd name="T3" fmla="*/ 2 h 2"/>
                      <a:gd name="T4" fmla="*/ 6 w 6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0"/>
                        </a:moveTo>
                        <a:lnTo>
                          <a:pt x="5" y="2"/>
                        </a:lnTo>
                        <a:lnTo>
                          <a:pt x="6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6" name="Freeform 150"/>
                  <p:cNvSpPr>
                    <a:spLocks/>
                  </p:cNvSpPr>
                  <p:nvPr/>
                </p:nvSpPr>
                <p:spPr bwMode="auto">
                  <a:xfrm>
                    <a:off x="757" y="2247"/>
                    <a:ext cx="1" cy="1"/>
                  </a:xfrm>
                  <a:custGeom>
                    <a:avLst/>
                    <a:gdLst>
                      <a:gd name="T0" fmla="*/ 0 w 6"/>
                      <a:gd name="T1" fmla="*/ 6 h 6"/>
                      <a:gd name="T2" fmla="*/ 5 w 6"/>
                      <a:gd name="T3" fmla="*/ 0 h 6"/>
                      <a:gd name="T4" fmla="*/ 6 w 6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"/>
                      <a:gd name="T11" fmla="*/ 6 w 6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">
                        <a:moveTo>
                          <a:pt x="0" y="6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7" name="Freeform 151"/>
                  <p:cNvSpPr>
                    <a:spLocks/>
                  </p:cNvSpPr>
                  <p:nvPr/>
                </p:nvSpPr>
                <p:spPr bwMode="auto">
                  <a:xfrm>
                    <a:off x="758" y="2245"/>
                    <a:ext cx="1" cy="2"/>
                  </a:xfrm>
                  <a:custGeom>
                    <a:avLst/>
                    <a:gdLst>
                      <a:gd name="T0" fmla="*/ 0 w 6"/>
                      <a:gd name="T1" fmla="*/ 10 h 10"/>
                      <a:gd name="T2" fmla="*/ 5 w 6"/>
                      <a:gd name="T3" fmla="*/ 0 h 10"/>
                      <a:gd name="T4" fmla="*/ 6 w 6"/>
                      <a:gd name="T5" fmla="*/ 0 h 10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0"/>
                      <a:gd name="T11" fmla="*/ 6 w 6"/>
                      <a:gd name="T12" fmla="*/ 10 h 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0">
                        <a:moveTo>
                          <a:pt x="0" y="1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8" name="Freeform 152"/>
                  <p:cNvSpPr>
                    <a:spLocks/>
                  </p:cNvSpPr>
                  <p:nvPr/>
                </p:nvSpPr>
                <p:spPr bwMode="auto">
                  <a:xfrm>
                    <a:off x="758" y="2244"/>
                    <a:ext cx="2" cy="1"/>
                  </a:xfrm>
                  <a:custGeom>
                    <a:avLst/>
                    <a:gdLst>
                      <a:gd name="T0" fmla="*/ 0 w 6"/>
                      <a:gd name="T1" fmla="*/ 3 h 3"/>
                      <a:gd name="T2" fmla="*/ 5 w 6"/>
                      <a:gd name="T3" fmla="*/ 0 h 3"/>
                      <a:gd name="T4" fmla="*/ 6 w 6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3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9" name="Freeform 153"/>
                  <p:cNvSpPr>
                    <a:spLocks/>
                  </p:cNvSpPr>
                  <p:nvPr/>
                </p:nvSpPr>
                <p:spPr bwMode="auto">
                  <a:xfrm>
                    <a:off x="759" y="2244"/>
                    <a:ext cx="2" cy="1"/>
                  </a:xfrm>
                  <a:custGeom>
                    <a:avLst/>
                    <a:gdLst>
                      <a:gd name="T0" fmla="*/ 0 w 6"/>
                      <a:gd name="T1" fmla="*/ 0 h 2"/>
                      <a:gd name="T2" fmla="*/ 5 w 6"/>
                      <a:gd name="T3" fmla="*/ 2 h 2"/>
                      <a:gd name="T4" fmla="*/ 6 w 6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0"/>
                        </a:moveTo>
                        <a:lnTo>
                          <a:pt x="5" y="2"/>
                        </a:lnTo>
                        <a:lnTo>
                          <a:pt x="6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0" name="Freeform 154"/>
                  <p:cNvSpPr>
                    <a:spLocks/>
                  </p:cNvSpPr>
                  <p:nvPr/>
                </p:nvSpPr>
                <p:spPr bwMode="auto">
                  <a:xfrm>
                    <a:off x="760" y="2245"/>
                    <a:ext cx="2" cy="1"/>
                  </a:xfrm>
                  <a:custGeom>
                    <a:avLst/>
                    <a:gdLst>
                      <a:gd name="T0" fmla="*/ 0 w 7"/>
                      <a:gd name="T1" fmla="*/ 0 h 3"/>
                      <a:gd name="T2" fmla="*/ 6 w 7"/>
                      <a:gd name="T3" fmla="*/ 3 h 3"/>
                      <a:gd name="T4" fmla="*/ 7 w 7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3"/>
                      <a:gd name="T11" fmla="*/ 7 w 7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3">
                        <a:moveTo>
                          <a:pt x="0" y="0"/>
                        </a:moveTo>
                        <a:lnTo>
                          <a:pt x="6" y="3"/>
                        </a:lnTo>
                        <a:lnTo>
                          <a:pt x="7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1" name="Freeform 155"/>
                  <p:cNvSpPr>
                    <a:spLocks/>
                  </p:cNvSpPr>
                  <p:nvPr/>
                </p:nvSpPr>
                <p:spPr bwMode="auto">
                  <a:xfrm>
                    <a:off x="761" y="2245"/>
                    <a:ext cx="2" cy="1"/>
                  </a:xfrm>
                  <a:custGeom>
                    <a:avLst/>
                    <a:gdLst>
                      <a:gd name="T0" fmla="*/ 0 w 6"/>
                      <a:gd name="T1" fmla="*/ 0 h 2"/>
                      <a:gd name="T2" fmla="*/ 5 w 6"/>
                      <a:gd name="T3" fmla="*/ 2 h 2"/>
                      <a:gd name="T4" fmla="*/ 6 w 6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0"/>
                        </a:moveTo>
                        <a:lnTo>
                          <a:pt x="5" y="2"/>
                        </a:lnTo>
                        <a:lnTo>
                          <a:pt x="6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2" name="Freeform 156"/>
                  <p:cNvSpPr>
                    <a:spLocks/>
                  </p:cNvSpPr>
                  <p:nvPr/>
                </p:nvSpPr>
                <p:spPr bwMode="auto">
                  <a:xfrm>
                    <a:off x="76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2"/>
                      <a:gd name="T2" fmla="*/ 5 w 6"/>
                      <a:gd name="T3" fmla="*/ 2 h 2"/>
                      <a:gd name="T4" fmla="*/ 6 w 6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0"/>
                        </a:moveTo>
                        <a:lnTo>
                          <a:pt x="5" y="2"/>
                        </a:lnTo>
                        <a:lnTo>
                          <a:pt x="6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3" name="Freeform 157"/>
                  <p:cNvSpPr>
                    <a:spLocks/>
                  </p:cNvSpPr>
                  <p:nvPr/>
                </p:nvSpPr>
                <p:spPr bwMode="auto">
                  <a:xfrm>
                    <a:off x="76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4" name="Freeform 158"/>
                  <p:cNvSpPr>
                    <a:spLocks/>
                  </p:cNvSpPr>
                  <p:nvPr/>
                </p:nvSpPr>
                <p:spPr bwMode="auto">
                  <a:xfrm>
                    <a:off x="76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5" name="Freeform 159"/>
                  <p:cNvSpPr>
                    <a:spLocks/>
                  </p:cNvSpPr>
                  <p:nvPr/>
                </p:nvSpPr>
                <p:spPr bwMode="auto">
                  <a:xfrm>
                    <a:off x="76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2"/>
                      <a:gd name="T2" fmla="*/ 5 w 6"/>
                      <a:gd name="T3" fmla="*/ 2 h 2"/>
                      <a:gd name="T4" fmla="*/ 6 w 6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0"/>
                        </a:moveTo>
                        <a:lnTo>
                          <a:pt x="5" y="2"/>
                        </a:lnTo>
                        <a:lnTo>
                          <a:pt x="6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6" name="Freeform 160"/>
                  <p:cNvSpPr>
                    <a:spLocks/>
                  </p:cNvSpPr>
                  <p:nvPr/>
                </p:nvSpPr>
                <p:spPr bwMode="auto">
                  <a:xfrm>
                    <a:off x="766" y="2247"/>
                    <a:ext cx="1" cy="1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5 w 6"/>
                      <a:gd name="T3" fmla="*/ 3 h 3"/>
                      <a:gd name="T4" fmla="*/ 6 w 6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0"/>
                        </a:moveTo>
                        <a:lnTo>
                          <a:pt x="5" y="3"/>
                        </a:lnTo>
                        <a:lnTo>
                          <a:pt x="6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7" name="Freeform 161"/>
                  <p:cNvSpPr>
                    <a:spLocks/>
                  </p:cNvSpPr>
                  <p:nvPr/>
                </p:nvSpPr>
                <p:spPr bwMode="auto">
                  <a:xfrm>
                    <a:off x="767" y="2247"/>
                    <a:ext cx="1" cy="2"/>
                  </a:xfrm>
                  <a:custGeom>
                    <a:avLst/>
                    <a:gdLst>
                      <a:gd name="T0" fmla="*/ 0 w 6"/>
                      <a:gd name="T1" fmla="*/ 0 h 7"/>
                      <a:gd name="T2" fmla="*/ 5 w 6"/>
                      <a:gd name="T3" fmla="*/ 7 h 7"/>
                      <a:gd name="T4" fmla="*/ 6 w 6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7"/>
                      <a:gd name="T11" fmla="*/ 6 w 6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7">
                        <a:moveTo>
                          <a:pt x="0" y="0"/>
                        </a:moveTo>
                        <a:lnTo>
                          <a:pt x="5" y="7"/>
                        </a:lnTo>
                        <a:lnTo>
                          <a:pt x="6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8" name="Freeform 162"/>
                  <p:cNvSpPr>
                    <a:spLocks/>
                  </p:cNvSpPr>
                  <p:nvPr/>
                </p:nvSpPr>
                <p:spPr bwMode="auto">
                  <a:xfrm>
                    <a:off x="768" y="2249"/>
                    <a:ext cx="1" cy="1"/>
                  </a:xfrm>
                  <a:custGeom>
                    <a:avLst/>
                    <a:gdLst>
                      <a:gd name="T0" fmla="*/ 0 w 7"/>
                      <a:gd name="T1" fmla="*/ 0 h 7"/>
                      <a:gd name="T2" fmla="*/ 6 w 7"/>
                      <a:gd name="T3" fmla="*/ 7 h 7"/>
                      <a:gd name="T4" fmla="*/ 7 w 7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7"/>
                      <a:gd name="T11" fmla="*/ 7 w 7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7">
                        <a:moveTo>
                          <a:pt x="0" y="0"/>
                        </a:moveTo>
                        <a:lnTo>
                          <a:pt x="6" y="7"/>
                        </a:lnTo>
                        <a:lnTo>
                          <a:pt x="7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9" name="Freeform 163"/>
                  <p:cNvSpPr>
                    <a:spLocks/>
                  </p:cNvSpPr>
                  <p:nvPr/>
                </p:nvSpPr>
                <p:spPr bwMode="auto">
                  <a:xfrm>
                    <a:off x="769" y="2250"/>
                    <a:ext cx="1" cy="1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5 w 6"/>
                      <a:gd name="T3" fmla="*/ 3 h 3"/>
                      <a:gd name="T4" fmla="*/ 6 w 6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0"/>
                        </a:moveTo>
                        <a:lnTo>
                          <a:pt x="5" y="3"/>
                        </a:lnTo>
                        <a:lnTo>
                          <a:pt x="6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0" name="Freeform 164"/>
                  <p:cNvSpPr>
                    <a:spLocks/>
                  </p:cNvSpPr>
                  <p:nvPr/>
                </p:nvSpPr>
                <p:spPr bwMode="auto">
                  <a:xfrm>
                    <a:off x="770" y="2248"/>
                    <a:ext cx="1" cy="2"/>
                  </a:xfrm>
                  <a:custGeom>
                    <a:avLst/>
                    <a:gdLst>
                      <a:gd name="T0" fmla="*/ 0 w 6"/>
                      <a:gd name="T1" fmla="*/ 11 h 11"/>
                      <a:gd name="T2" fmla="*/ 5 w 6"/>
                      <a:gd name="T3" fmla="*/ 0 h 11"/>
                      <a:gd name="T4" fmla="*/ 6 w 6"/>
                      <a:gd name="T5" fmla="*/ 0 h 1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1"/>
                      <a:gd name="T11" fmla="*/ 6 w 6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1">
                        <a:moveTo>
                          <a:pt x="0" y="1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1" name="Freeform 165"/>
                  <p:cNvSpPr>
                    <a:spLocks/>
                  </p:cNvSpPr>
                  <p:nvPr/>
                </p:nvSpPr>
                <p:spPr bwMode="auto">
                  <a:xfrm>
                    <a:off x="771" y="2244"/>
                    <a:ext cx="1" cy="4"/>
                  </a:xfrm>
                  <a:custGeom>
                    <a:avLst/>
                    <a:gdLst>
                      <a:gd name="T0" fmla="*/ 0 w 6"/>
                      <a:gd name="T1" fmla="*/ 24 h 24"/>
                      <a:gd name="T2" fmla="*/ 5 w 6"/>
                      <a:gd name="T3" fmla="*/ 0 h 24"/>
                      <a:gd name="T4" fmla="*/ 6 w 6"/>
                      <a:gd name="T5" fmla="*/ 0 h 2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4"/>
                      <a:gd name="T11" fmla="*/ 6 w 6"/>
                      <a:gd name="T12" fmla="*/ 24 h 2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4">
                        <a:moveTo>
                          <a:pt x="0" y="24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2" name="Freeform 166"/>
                  <p:cNvSpPr>
                    <a:spLocks/>
                  </p:cNvSpPr>
                  <p:nvPr/>
                </p:nvSpPr>
                <p:spPr bwMode="auto">
                  <a:xfrm>
                    <a:off x="772" y="2239"/>
                    <a:ext cx="1" cy="5"/>
                  </a:xfrm>
                  <a:custGeom>
                    <a:avLst/>
                    <a:gdLst>
                      <a:gd name="T0" fmla="*/ 0 w 6"/>
                      <a:gd name="T1" fmla="*/ 26 h 26"/>
                      <a:gd name="T2" fmla="*/ 5 w 6"/>
                      <a:gd name="T3" fmla="*/ 0 h 26"/>
                      <a:gd name="T4" fmla="*/ 6 w 6"/>
                      <a:gd name="T5" fmla="*/ 0 h 2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6"/>
                      <a:gd name="T11" fmla="*/ 6 w 6"/>
                      <a:gd name="T12" fmla="*/ 26 h 2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6">
                        <a:moveTo>
                          <a:pt x="0" y="26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3" name="Freeform 167"/>
                  <p:cNvSpPr>
                    <a:spLocks/>
                  </p:cNvSpPr>
                  <p:nvPr/>
                </p:nvSpPr>
                <p:spPr bwMode="auto">
                  <a:xfrm>
                    <a:off x="773" y="2220"/>
                    <a:ext cx="1" cy="19"/>
                  </a:xfrm>
                  <a:custGeom>
                    <a:avLst/>
                    <a:gdLst>
                      <a:gd name="T0" fmla="*/ 0 w 6"/>
                      <a:gd name="T1" fmla="*/ 101 h 101"/>
                      <a:gd name="T2" fmla="*/ 5 w 6"/>
                      <a:gd name="T3" fmla="*/ 0 h 101"/>
                      <a:gd name="T4" fmla="*/ 6 w 6"/>
                      <a:gd name="T5" fmla="*/ 0 h 10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01"/>
                      <a:gd name="T11" fmla="*/ 6 w 6"/>
                      <a:gd name="T12" fmla="*/ 101 h 10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01">
                        <a:moveTo>
                          <a:pt x="0" y="10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4" name="Freeform 168"/>
                  <p:cNvSpPr>
                    <a:spLocks/>
                  </p:cNvSpPr>
                  <p:nvPr/>
                </p:nvSpPr>
                <p:spPr bwMode="auto">
                  <a:xfrm>
                    <a:off x="774" y="2102"/>
                    <a:ext cx="1" cy="118"/>
                  </a:xfrm>
                  <a:custGeom>
                    <a:avLst/>
                    <a:gdLst>
                      <a:gd name="T0" fmla="*/ 0 w 6"/>
                      <a:gd name="T1" fmla="*/ 628 h 628"/>
                      <a:gd name="T2" fmla="*/ 5 w 6"/>
                      <a:gd name="T3" fmla="*/ 0 h 628"/>
                      <a:gd name="T4" fmla="*/ 6 w 6"/>
                      <a:gd name="T5" fmla="*/ 0 h 62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28"/>
                      <a:gd name="T11" fmla="*/ 6 w 6"/>
                      <a:gd name="T12" fmla="*/ 628 h 62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28">
                        <a:moveTo>
                          <a:pt x="0" y="628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5" name="Freeform 169"/>
                  <p:cNvSpPr>
                    <a:spLocks/>
                  </p:cNvSpPr>
                  <p:nvPr/>
                </p:nvSpPr>
                <p:spPr bwMode="auto">
                  <a:xfrm>
                    <a:off x="775" y="1772"/>
                    <a:ext cx="1" cy="330"/>
                  </a:xfrm>
                  <a:custGeom>
                    <a:avLst/>
                    <a:gdLst>
                      <a:gd name="T0" fmla="*/ 0 w 7"/>
                      <a:gd name="T1" fmla="*/ 1751 h 1751"/>
                      <a:gd name="T2" fmla="*/ 6 w 7"/>
                      <a:gd name="T3" fmla="*/ 0 h 1751"/>
                      <a:gd name="T4" fmla="*/ 7 w 7"/>
                      <a:gd name="T5" fmla="*/ 0 h 175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751"/>
                      <a:gd name="T11" fmla="*/ 7 w 7"/>
                      <a:gd name="T12" fmla="*/ 1751 h 175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751">
                        <a:moveTo>
                          <a:pt x="0" y="1751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6" name="Freeform 170"/>
                  <p:cNvSpPr>
                    <a:spLocks/>
                  </p:cNvSpPr>
                  <p:nvPr/>
                </p:nvSpPr>
                <p:spPr bwMode="auto">
                  <a:xfrm>
                    <a:off x="776" y="1392"/>
                    <a:ext cx="1" cy="380"/>
                  </a:xfrm>
                  <a:custGeom>
                    <a:avLst/>
                    <a:gdLst>
                      <a:gd name="T0" fmla="*/ 0 w 6"/>
                      <a:gd name="T1" fmla="*/ 2019 h 2019"/>
                      <a:gd name="T2" fmla="*/ 5 w 6"/>
                      <a:gd name="T3" fmla="*/ 0 h 2019"/>
                      <a:gd name="T4" fmla="*/ 6 w 6"/>
                      <a:gd name="T5" fmla="*/ 0 h 2019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019"/>
                      <a:gd name="T11" fmla="*/ 6 w 6"/>
                      <a:gd name="T12" fmla="*/ 2019 h 201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019">
                        <a:moveTo>
                          <a:pt x="0" y="2019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7" name="Freeform 171"/>
                  <p:cNvSpPr>
                    <a:spLocks/>
                  </p:cNvSpPr>
                  <p:nvPr/>
                </p:nvSpPr>
                <p:spPr bwMode="auto">
                  <a:xfrm>
                    <a:off x="777" y="1350"/>
                    <a:ext cx="1" cy="42"/>
                  </a:xfrm>
                  <a:custGeom>
                    <a:avLst/>
                    <a:gdLst>
                      <a:gd name="T0" fmla="*/ 0 w 6"/>
                      <a:gd name="T1" fmla="*/ 225 h 225"/>
                      <a:gd name="T2" fmla="*/ 5 w 6"/>
                      <a:gd name="T3" fmla="*/ 0 h 225"/>
                      <a:gd name="T4" fmla="*/ 6 w 6"/>
                      <a:gd name="T5" fmla="*/ 0 h 22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25"/>
                      <a:gd name="T11" fmla="*/ 6 w 6"/>
                      <a:gd name="T12" fmla="*/ 225 h 22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25">
                        <a:moveTo>
                          <a:pt x="0" y="225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8" name="Freeform 172"/>
                  <p:cNvSpPr>
                    <a:spLocks/>
                  </p:cNvSpPr>
                  <p:nvPr/>
                </p:nvSpPr>
                <p:spPr bwMode="auto">
                  <a:xfrm>
                    <a:off x="778" y="1350"/>
                    <a:ext cx="1" cy="258"/>
                  </a:xfrm>
                  <a:custGeom>
                    <a:avLst/>
                    <a:gdLst>
                      <a:gd name="T0" fmla="*/ 0 w 6"/>
                      <a:gd name="T1" fmla="*/ 0 h 1374"/>
                      <a:gd name="T2" fmla="*/ 5 w 6"/>
                      <a:gd name="T3" fmla="*/ 1374 h 1374"/>
                      <a:gd name="T4" fmla="*/ 6 w 6"/>
                      <a:gd name="T5" fmla="*/ 1374 h 137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374"/>
                      <a:gd name="T11" fmla="*/ 6 w 6"/>
                      <a:gd name="T12" fmla="*/ 1374 h 13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374">
                        <a:moveTo>
                          <a:pt x="0" y="0"/>
                        </a:moveTo>
                        <a:lnTo>
                          <a:pt x="5" y="1374"/>
                        </a:lnTo>
                        <a:lnTo>
                          <a:pt x="6" y="137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9" name="Freeform 173"/>
                  <p:cNvSpPr>
                    <a:spLocks/>
                  </p:cNvSpPr>
                  <p:nvPr/>
                </p:nvSpPr>
                <p:spPr bwMode="auto">
                  <a:xfrm>
                    <a:off x="779" y="1608"/>
                    <a:ext cx="1" cy="93"/>
                  </a:xfrm>
                  <a:custGeom>
                    <a:avLst/>
                    <a:gdLst>
                      <a:gd name="T0" fmla="*/ 0 w 6"/>
                      <a:gd name="T1" fmla="*/ 0 h 490"/>
                      <a:gd name="T2" fmla="*/ 5 w 6"/>
                      <a:gd name="T3" fmla="*/ 490 h 490"/>
                      <a:gd name="T4" fmla="*/ 6 w 6"/>
                      <a:gd name="T5" fmla="*/ 490 h 490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90"/>
                      <a:gd name="T11" fmla="*/ 6 w 6"/>
                      <a:gd name="T12" fmla="*/ 490 h 49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90">
                        <a:moveTo>
                          <a:pt x="0" y="0"/>
                        </a:moveTo>
                        <a:lnTo>
                          <a:pt x="5" y="490"/>
                        </a:lnTo>
                        <a:lnTo>
                          <a:pt x="6" y="49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0" name="Freeform 174"/>
                  <p:cNvSpPr>
                    <a:spLocks/>
                  </p:cNvSpPr>
                  <p:nvPr/>
                </p:nvSpPr>
                <p:spPr bwMode="auto">
                  <a:xfrm>
                    <a:off x="780" y="1448"/>
                    <a:ext cx="1" cy="253"/>
                  </a:xfrm>
                  <a:custGeom>
                    <a:avLst/>
                    <a:gdLst>
                      <a:gd name="T0" fmla="*/ 0 w 6"/>
                      <a:gd name="T1" fmla="*/ 1344 h 1344"/>
                      <a:gd name="T2" fmla="*/ 5 w 6"/>
                      <a:gd name="T3" fmla="*/ 0 h 1344"/>
                      <a:gd name="T4" fmla="*/ 6 w 6"/>
                      <a:gd name="T5" fmla="*/ 0 h 134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344"/>
                      <a:gd name="T11" fmla="*/ 6 w 6"/>
                      <a:gd name="T12" fmla="*/ 1344 h 134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344">
                        <a:moveTo>
                          <a:pt x="0" y="1344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1" name="Freeform 175"/>
                  <p:cNvSpPr>
                    <a:spLocks/>
                  </p:cNvSpPr>
                  <p:nvPr/>
                </p:nvSpPr>
                <p:spPr bwMode="auto">
                  <a:xfrm>
                    <a:off x="781" y="1210"/>
                    <a:ext cx="1" cy="238"/>
                  </a:xfrm>
                  <a:custGeom>
                    <a:avLst/>
                    <a:gdLst>
                      <a:gd name="T0" fmla="*/ 0 w 6"/>
                      <a:gd name="T1" fmla="*/ 1263 h 1263"/>
                      <a:gd name="T2" fmla="*/ 5 w 6"/>
                      <a:gd name="T3" fmla="*/ 0 h 1263"/>
                      <a:gd name="T4" fmla="*/ 6 w 6"/>
                      <a:gd name="T5" fmla="*/ 0 h 126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263"/>
                      <a:gd name="T11" fmla="*/ 6 w 6"/>
                      <a:gd name="T12" fmla="*/ 1263 h 126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263">
                        <a:moveTo>
                          <a:pt x="0" y="1263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2" name="Freeform 176"/>
                  <p:cNvSpPr>
                    <a:spLocks/>
                  </p:cNvSpPr>
                  <p:nvPr/>
                </p:nvSpPr>
                <p:spPr bwMode="auto">
                  <a:xfrm>
                    <a:off x="782" y="1210"/>
                    <a:ext cx="1" cy="133"/>
                  </a:xfrm>
                  <a:custGeom>
                    <a:avLst/>
                    <a:gdLst>
                      <a:gd name="T0" fmla="*/ 0 w 7"/>
                      <a:gd name="T1" fmla="*/ 0 h 709"/>
                      <a:gd name="T2" fmla="*/ 6 w 7"/>
                      <a:gd name="T3" fmla="*/ 709 h 709"/>
                      <a:gd name="T4" fmla="*/ 7 w 7"/>
                      <a:gd name="T5" fmla="*/ 709 h 709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709"/>
                      <a:gd name="T11" fmla="*/ 7 w 7"/>
                      <a:gd name="T12" fmla="*/ 709 h 70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709">
                        <a:moveTo>
                          <a:pt x="0" y="0"/>
                        </a:moveTo>
                        <a:lnTo>
                          <a:pt x="6" y="709"/>
                        </a:lnTo>
                        <a:lnTo>
                          <a:pt x="7" y="70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3" name="Freeform 177"/>
                  <p:cNvSpPr>
                    <a:spLocks/>
                  </p:cNvSpPr>
                  <p:nvPr/>
                </p:nvSpPr>
                <p:spPr bwMode="auto">
                  <a:xfrm>
                    <a:off x="783" y="1343"/>
                    <a:ext cx="1" cy="370"/>
                  </a:xfrm>
                  <a:custGeom>
                    <a:avLst/>
                    <a:gdLst>
                      <a:gd name="T0" fmla="*/ 0 w 6"/>
                      <a:gd name="T1" fmla="*/ 0 h 1966"/>
                      <a:gd name="T2" fmla="*/ 5 w 6"/>
                      <a:gd name="T3" fmla="*/ 1966 h 1966"/>
                      <a:gd name="T4" fmla="*/ 6 w 6"/>
                      <a:gd name="T5" fmla="*/ 1966 h 196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966"/>
                      <a:gd name="T11" fmla="*/ 6 w 6"/>
                      <a:gd name="T12" fmla="*/ 1966 h 196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966">
                        <a:moveTo>
                          <a:pt x="0" y="0"/>
                        </a:moveTo>
                        <a:lnTo>
                          <a:pt x="5" y="1966"/>
                        </a:lnTo>
                        <a:lnTo>
                          <a:pt x="6" y="196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4" name="Freeform 178"/>
                  <p:cNvSpPr>
                    <a:spLocks/>
                  </p:cNvSpPr>
                  <p:nvPr/>
                </p:nvSpPr>
                <p:spPr bwMode="auto">
                  <a:xfrm>
                    <a:off x="784" y="1713"/>
                    <a:ext cx="1" cy="298"/>
                  </a:xfrm>
                  <a:custGeom>
                    <a:avLst/>
                    <a:gdLst>
                      <a:gd name="T0" fmla="*/ 0 w 6"/>
                      <a:gd name="T1" fmla="*/ 0 h 1583"/>
                      <a:gd name="T2" fmla="*/ 5 w 6"/>
                      <a:gd name="T3" fmla="*/ 1583 h 1583"/>
                      <a:gd name="T4" fmla="*/ 6 w 6"/>
                      <a:gd name="T5" fmla="*/ 1583 h 158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583"/>
                      <a:gd name="T11" fmla="*/ 6 w 6"/>
                      <a:gd name="T12" fmla="*/ 1583 h 158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583">
                        <a:moveTo>
                          <a:pt x="0" y="0"/>
                        </a:moveTo>
                        <a:lnTo>
                          <a:pt x="5" y="1583"/>
                        </a:lnTo>
                        <a:lnTo>
                          <a:pt x="6" y="158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5" name="Freeform 179"/>
                  <p:cNvSpPr>
                    <a:spLocks/>
                  </p:cNvSpPr>
                  <p:nvPr/>
                </p:nvSpPr>
                <p:spPr bwMode="auto">
                  <a:xfrm>
                    <a:off x="785" y="2011"/>
                    <a:ext cx="1" cy="142"/>
                  </a:xfrm>
                  <a:custGeom>
                    <a:avLst/>
                    <a:gdLst>
                      <a:gd name="T0" fmla="*/ 0 w 6"/>
                      <a:gd name="T1" fmla="*/ 0 h 755"/>
                      <a:gd name="T2" fmla="*/ 5 w 6"/>
                      <a:gd name="T3" fmla="*/ 755 h 755"/>
                      <a:gd name="T4" fmla="*/ 6 w 6"/>
                      <a:gd name="T5" fmla="*/ 755 h 75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755"/>
                      <a:gd name="T11" fmla="*/ 6 w 6"/>
                      <a:gd name="T12" fmla="*/ 755 h 75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755">
                        <a:moveTo>
                          <a:pt x="0" y="0"/>
                        </a:moveTo>
                        <a:lnTo>
                          <a:pt x="5" y="755"/>
                        </a:lnTo>
                        <a:lnTo>
                          <a:pt x="6" y="75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6" name="Freeform 180"/>
                  <p:cNvSpPr>
                    <a:spLocks/>
                  </p:cNvSpPr>
                  <p:nvPr/>
                </p:nvSpPr>
                <p:spPr bwMode="auto">
                  <a:xfrm>
                    <a:off x="786" y="2153"/>
                    <a:ext cx="1" cy="52"/>
                  </a:xfrm>
                  <a:custGeom>
                    <a:avLst/>
                    <a:gdLst>
                      <a:gd name="T0" fmla="*/ 0 w 6"/>
                      <a:gd name="T1" fmla="*/ 0 h 273"/>
                      <a:gd name="T2" fmla="*/ 5 w 6"/>
                      <a:gd name="T3" fmla="*/ 273 h 273"/>
                      <a:gd name="T4" fmla="*/ 6 w 6"/>
                      <a:gd name="T5" fmla="*/ 273 h 27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73"/>
                      <a:gd name="T11" fmla="*/ 6 w 6"/>
                      <a:gd name="T12" fmla="*/ 273 h 27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73">
                        <a:moveTo>
                          <a:pt x="0" y="0"/>
                        </a:moveTo>
                        <a:lnTo>
                          <a:pt x="5" y="273"/>
                        </a:lnTo>
                        <a:lnTo>
                          <a:pt x="6" y="27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7" name="Freeform 181"/>
                  <p:cNvSpPr>
                    <a:spLocks/>
                  </p:cNvSpPr>
                  <p:nvPr/>
                </p:nvSpPr>
                <p:spPr bwMode="auto">
                  <a:xfrm>
                    <a:off x="787" y="2205"/>
                    <a:ext cx="1" cy="18"/>
                  </a:xfrm>
                  <a:custGeom>
                    <a:avLst/>
                    <a:gdLst>
                      <a:gd name="T0" fmla="*/ 0 w 6"/>
                      <a:gd name="T1" fmla="*/ 0 h 97"/>
                      <a:gd name="T2" fmla="*/ 5 w 6"/>
                      <a:gd name="T3" fmla="*/ 97 h 97"/>
                      <a:gd name="T4" fmla="*/ 6 w 6"/>
                      <a:gd name="T5" fmla="*/ 97 h 9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97"/>
                      <a:gd name="T11" fmla="*/ 6 w 6"/>
                      <a:gd name="T12" fmla="*/ 97 h 9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97">
                        <a:moveTo>
                          <a:pt x="0" y="0"/>
                        </a:moveTo>
                        <a:lnTo>
                          <a:pt x="5" y="97"/>
                        </a:lnTo>
                        <a:lnTo>
                          <a:pt x="6" y="9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8" name="Freeform 182"/>
                  <p:cNvSpPr>
                    <a:spLocks/>
                  </p:cNvSpPr>
                  <p:nvPr/>
                </p:nvSpPr>
                <p:spPr bwMode="auto">
                  <a:xfrm>
                    <a:off x="787" y="2223"/>
                    <a:ext cx="2" cy="8"/>
                  </a:xfrm>
                  <a:custGeom>
                    <a:avLst/>
                    <a:gdLst>
                      <a:gd name="T0" fmla="*/ 0 w 6"/>
                      <a:gd name="T1" fmla="*/ 0 h 40"/>
                      <a:gd name="T2" fmla="*/ 5 w 6"/>
                      <a:gd name="T3" fmla="*/ 40 h 40"/>
                      <a:gd name="T4" fmla="*/ 6 w 6"/>
                      <a:gd name="T5" fmla="*/ 40 h 40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0"/>
                      <a:gd name="T11" fmla="*/ 6 w 6"/>
                      <a:gd name="T12" fmla="*/ 40 h 4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0">
                        <a:moveTo>
                          <a:pt x="0" y="0"/>
                        </a:moveTo>
                        <a:lnTo>
                          <a:pt x="5" y="40"/>
                        </a:lnTo>
                        <a:lnTo>
                          <a:pt x="6" y="4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9" name="Freeform 183"/>
                  <p:cNvSpPr>
                    <a:spLocks/>
                  </p:cNvSpPr>
                  <p:nvPr/>
                </p:nvSpPr>
                <p:spPr bwMode="auto">
                  <a:xfrm>
                    <a:off x="788" y="2231"/>
                    <a:ext cx="2" cy="4"/>
                  </a:xfrm>
                  <a:custGeom>
                    <a:avLst/>
                    <a:gdLst>
                      <a:gd name="T0" fmla="*/ 0 w 7"/>
                      <a:gd name="T1" fmla="*/ 0 h 21"/>
                      <a:gd name="T2" fmla="*/ 6 w 7"/>
                      <a:gd name="T3" fmla="*/ 21 h 21"/>
                      <a:gd name="T4" fmla="*/ 7 w 7"/>
                      <a:gd name="T5" fmla="*/ 21 h 2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21"/>
                      <a:gd name="T11" fmla="*/ 7 w 7"/>
                      <a:gd name="T12" fmla="*/ 21 h 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21">
                        <a:moveTo>
                          <a:pt x="0" y="0"/>
                        </a:moveTo>
                        <a:lnTo>
                          <a:pt x="6" y="21"/>
                        </a:lnTo>
                        <a:lnTo>
                          <a:pt x="7" y="2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0" name="Freeform 184"/>
                  <p:cNvSpPr>
                    <a:spLocks/>
                  </p:cNvSpPr>
                  <p:nvPr/>
                </p:nvSpPr>
                <p:spPr bwMode="auto">
                  <a:xfrm>
                    <a:off x="790" y="2235"/>
                    <a:ext cx="1" cy="2"/>
                  </a:xfrm>
                  <a:custGeom>
                    <a:avLst/>
                    <a:gdLst>
                      <a:gd name="T0" fmla="*/ 0 w 6"/>
                      <a:gd name="T1" fmla="*/ 0 h 13"/>
                      <a:gd name="T2" fmla="*/ 5 w 6"/>
                      <a:gd name="T3" fmla="*/ 13 h 13"/>
                      <a:gd name="T4" fmla="*/ 6 w 6"/>
                      <a:gd name="T5" fmla="*/ 13 h 1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3"/>
                      <a:gd name="T11" fmla="*/ 6 w 6"/>
                      <a:gd name="T12" fmla="*/ 13 h 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3">
                        <a:moveTo>
                          <a:pt x="0" y="0"/>
                        </a:moveTo>
                        <a:lnTo>
                          <a:pt x="5" y="13"/>
                        </a:lnTo>
                        <a:lnTo>
                          <a:pt x="6" y="1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1" name="Freeform 185"/>
                  <p:cNvSpPr>
                    <a:spLocks/>
                  </p:cNvSpPr>
                  <p:nvPr/>
                </p:nvSpPr>
                <p:spPr bwMode="auto">
                  <a:xfrm>
                    <a:off x="790" y="2237"/>
                    <a:ext cx="2" cy="2"/>
                  </a:xfrm>
                  <a:custGeom>
                    <a:avLst/>
                    <a:gdLst>
                      <a:gd name="T0" fmla="*/ 0 w 6"/>
                      <a:gd name="T1" fmla="*/ 0 h 9"/>
                      <a:gd name="T2" fmla="*/ 5 w 6"/>
                      <a:gd name="T3" fmla="*/ 9 h 9"/>
                      <a:gd name="T4" fmla="*/ 6 w 6"/>
                      <a:gd name="T5" fmla="*/ 9 h 9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9"/>
                      <a:gd name="T11" fmla="*/ 6 w 6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9">
                        <a:moveTo>
                          <a:pt x="0" y="0"/>
                        </a:moveTo>
                        <a:lnTo>
                          <a:pt x="5" y="9"/>
                        </a:lnTo>
                        <a:lnTo>
                          <a:pt x="6" y="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2" name="Freeform 186"/>
                  <p:cNvSpPr>
                    <a:spLocks/>
                  </p:cNvSpPr>
                  <p:nvPr/>
                </p:nvSpPr>
                <p:spPr bwMode="auto">
                  <a:xfrm>
                    <a:off x="791" y="2239"/>
                    <a:ext cx="2" cy="1"/>
                  </a:xfrm>
                  <a:custGeom>
                    <a:avLst/>
                    <a:gdLst>
                      <a:gd name="T0" fmla="*/ 0 w 6"/>
                      <a:gd name="T1" fmla="*/ 0 h 6"/>
                      <a:gd name="T2" fmla="*/ 5 w 6"/>
                      <a:gd name="T3" fmla="*/ 6 h 6"/>
                      <a:gd name="T4" fmla="*/ 6 w 6"/>
                      <a:gd name="T5" fmla="*/ 6 h 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"/>
                      <a:gd name="T11" fmla="*/ 6 w 6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">
                        <a:moveTo>
                          <a:pt x="0" y="0"/>
                        </a:moveTo>
                        <a:lnTo>
                          <a:pt x="5" y="6"/>
                        </a:lnTo>
                        <a:lnTo>
                          <a:pt x="6" y="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3" name="Freeform 187"/>
                  <p:cNvSpPr>
                    <a:spLocks/>
                  </p:cNvSpPr>
                  <p:nvPr/>
                </p:nvSpPr>
                <p:spPr bwMode="auto">
                  <a:xfrm>
                    <a:off x="792" y="2240"/>
                    <a:ext cx="1" cy="1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5 w 6"/>
                      <a:gd name="T3" fmla="*/ 3 h 3"/>
                      <a:gd name="T4" fmla="*/ 6 w 6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0"/>
                        </a:moveTo>
                        <a:lnTo>
                          <a:pt x="5" y="3"/>
                        </a:lnTo>
                        <a:lnTo>
                          <a:pt x="6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4" name="Freeform 188"/>
                  <p:cNvSpPr>
                    <a:spLocks/>
                  </p:cNvSpPr>
                  <p:nvPr/>
                </p:nvSpPr>
                <p:spPr bwMode="auto">
                  <a:xfrm>
                    <a:off x="793" y="2240"/>
                    <a:ext cx="1" cy="1"/>
                  </a:xfrm>
                  <a:custGeom>
                    <a:avLst/>
                    <a:gdLst>
                      <a:gd name="T0" fmla="*/ 0 w 6"/>
                      <a:gd name="T1" fmla="*/ 0 h 2"/>
                      <a:gd name="T2" fmla="*/ 5 w 6"/>
                      <a:gd name="T3" fmla="*/ 2 h 2"/>
                      <a:gd name="T4" fmla="*/ 6 w 6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0"/>
                        </a:moveTo>
                        <a:lnTo>
                          <a:pt x="5" y="2"/>
                        </a:lnTo>
                        <a:lnTo>
                          <a:pt x="6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5" name="Freeform 189"/>
                  <p:cNvSpPr>
                    <a:spLocks/>
                  </p:cNvSpPr>
                  <p:nvPr/>
                </p:nvSpPr>
                <p:spPr bwMode="auto">
                  <a:xfrm>
                    <a:off x="794" y="2241"/>
                    <a:ext cx="2" cy="1"/>
                  </a:xfrm>
                  <a:custGeom>
                    <a:avLst/>
                    <a:gdLst>
                      <a:gd name="T0" fmla="*/ 0 w 7"/>
                      <a:gd name="T1" fmla="*/ 0 h 3"/>
                      <a:gd name="T2" fmla="*/ 6 w 7"/>
                      <a:gd name="T3" fmla="*/ 3 h 3"/>
                      <a:gd name="T4" fmla="*/ 7 w 7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3"/>
                      <a:gd name="T11" fmla="*/ 7 w 7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3">
                        <a:moveTo>
                          <a:pt x="0" y="0"/>
                        </a:moveTo>
                        <a:lnTo>
                          <a:pt x="6" y="3"/>
                        </a:lnTo>
                        <a:lnTo>
                          <a:pt x="7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6" name="Freeform 190"/>
                  <p:cNvSpPr>
                    <a:spLocks/>
                  </p:cNvSpPr>
                  <p:nvPr/>
                </p:nvSpPr>
                <p:spPr bwMode="auto">
                  <a:xfrm>
                    <a:off x="795" y="2241"/>
                    <a:ext cx="1" cy="1"/>
                  </a:xfrm>
                  <a:custGeom>
                    <a:avLst/>
                    <a:gdLst>
                      <a:gd name="T0" fmla="*/ 0 w 6"/>
                      <a:gd name="T1" fmla="*/ 0 h 4"/>
                      <a:gd name="T2" fmla="*/ 5 w 6"/>
                      <a:gd name="T3" fmla="*/ 4 h 4"/>
                      <a:gd name="T4" fmla="*/ 6 w 6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"/>
                      <a:gd name="T11" fmla="*/ 6 w 6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">
                        <a:moveTo>
                          <a:pt x="0" y="0"/>
                        </a:moveTo>
                        <a:lnTo>
                          <a:pt x="5" y="4"/>
                        </a:lnTo>
                        <a:lnTo>
                          <a:pt x="6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7" name="Freeform 191"/>
                  <p:cNvSpPr>
                    <a:spLocks/>
                  </p:cNvSpPr>
                  <p:nvPr/>
                </p:nvSpPr>
                <p:spPr bwMode="auto">
                  <a:xfrm>
                    <a:off x="796" y="2242"/>
                    <a:ext cx="1" cy="1"/>
                  </a:xfrm>
                  <a:custGeom>
                    <a:avLst/>
                    <a:gdLst>
                      <a:gd name="T0" fmla="*/ 0 w 6"/>
                      <a:gd name="T1" fmla="*/ 0 h 5"/>
                      <a:gd name="T2" fmla="*/ 5 w 6"/>
                      <a:gd name="T3" fmla="*/ 5 h 5"/>
                      <a:gd name="T4" fmla="*/ 6 w 6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5"/>
                      <a:gd name="T11" fmla="*/ 6 w 6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5">
                        <a:moveTo>
                          <a:pt x="0" y="0"/>
                        </a:moveTo>
                        <a:lnTo>
                          <a:pt x="5" y="5"/>
                        </a:lnTo>
                        <a:lnTo>
                          <a:pt x="6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8" name="Freeform 192"/>
                  <p:cNvSpPr>
                    <a:spLocks/>
                  </p:cNvSpPr>
                  <p:nvPr/>
                </p:nvSpPr>
                <p:spPr bwMode="auto">
                  <a:xfrm>
                    <a:off x="797" y="2243"/>
                    <a:ext cx="1" cy="1"/>
                  </a:xfrm>
                  <a:custGeom>
                    <a:avLst/>
                    <a:gdLst>
                      <a:gd name="T0" fmla="*/ 0 w 6"/>
                      <a:gd name="T1" fmla="*/ 0 h 4"/>
                      <a:gd name="T2" fmla="*/ 5 w 6"/>
                      <a:gd name="T3" fmla="*/ 4 h 4"/>
                      <a:gd name="T4" fmla="*/ 6 w 6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"/>
                      <a:gd name="T11" fmla="*/ 6 w 6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">
                        <a:moveTo>
                          <a:pt x="0" y="0"/>
                        </a:moveTo>
                        <a:lnTo>
                          <a:pt x="5" y="4"/>
                        </a:lnTo>
                        <a:lnTo>
                          <a:pt x="6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9" name="Freeform 193"/>
                  <p:cNvSpPr>
                    <a:spLocks/>
                  </p:cNvSpPr>
                  <p:nvPr/>
                </p:nvSpPr>
                <p:spPr bwMode="auto">
                  <a:xfrm>
                    <a:off x="798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2"/>
                      <a:gd name="T2" fmla="*/ 5 w 6"/>
                      <a:gd name="T3" fmla="*/ 2 h 2"/>
                      <a:gd name="T4" fmla="*/ 6 w 6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0"/>
                        </a:moveTo>
                        <a:lnTo>
                          <a:pt x="5" y="2"/>
                        </a:lnTo>
                        <a:lnTo>
                          <a:pt x="6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0" name="Freeform 194"/>
                  <p:cNvSpPr>
                    <a:spLocks/>
                  </p:cNvSpPr>
                  <p:nvPr/>
                </p:nvSpPr>
                <p:spPr bwMode="auto">
                  <a:xfrm>
                    <a:off x="799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1" name="Freeform 195"/>
                  <p:cNvSpPr>
                    <a:spLocks/>
                  </p:cNvSpPr>
                  <p:nvPr/>
                </p:nvSpPr>
                <p:spPr bwMode="auto">
                  <a:xfrm>
                    <a:off x="800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2" name="Freeform 196"/>
                  <p:cNvSpPr>
                    <a:spLocks/>
                  </p:cNvSpPr>
                  <p:nvPr/>
                </p:nvSpPr>
                <p:spPr bwMode="auto">
                  <a:xfrm>
                    <a:off x="801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3" name="Freeform 197"/>
                  <p:cNvSpPr>
                    <a:spLocks/>
                  </p:cNvSpPr>
                  <p:nvPr/>
                </p:nvSpPr>
                <p:spPr bwMode="auto">
                  <a:xfrm>
                    <a:off x="802" y="2245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1 h 1"/>
                      <a:gd name="T4" fmla="*/ 7 w 7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4" name="Freeform 198"/>
                  <p:cNvSpPr>
                    <a:spLocks/>
                  </p:cNvSpPr>
                  <p:nvPr/>
                </p:nvSpPr>
                <p:spPr bwMode="auto">
                  <a:xfrm>
                    <a:off x="803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5" name="Freeform 199"/>
                  <p:cNvSpPr>
                    <a:spLocks/>
                  </p:cNvSpPr>
                  <p:nvPr/>
                </p:nvSpPr>
                <p:spPr bwMode="auto">
                  <a:xfrm>
                    <a:off x="804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6" name="Freeform 200"/>
                  <p:cNvSpPr>
                    <a:spLocks/>
                  </p:cNvSpPr>
                  <p:nvPr/>
                </p:nvSpPr>
                <p:spPr bwMode="auto">
                  <a:xfrm>
                    <a:off x="805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7" name="Freeform 201"/>
                  <p:cNvSpPr>
                    <a:spLocks/>
                  </p:cNvSpPr>
                  <p:nvPr/>
                </p:nvSpPr>
                <p:spPr bwMode="auto">
                  <a:xfrm>
                    <a:off x="806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8" name="Freeform 202"/>
                  <p:cNvSpPr>
                    <a:spLocks/>
                  </p:cNvSpPr>
                  <p:nvPr/>
                </p:nvSpPr>
                <p:spPr bwMode="auto">
                  <a:xfrm>
                    <a:off x="807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9" name="Freeform 203"/>
                  <p:cNvSpPr>
                    <a:spLocks/>
                  </p:cNvSpPr>
                  <p:nvPr/>
                </p:nvSpPr>
                <p:spPr bwMode="auto">
                  <a:xfrm>
                    <a:off x="80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0" name="Freeform 204"/>
                  <p:cNvSpPr>
                    <a:spLocks/>
                  </p:cNvSpPr>
                  <p:nvPr/>
                </p:nvSpPr>
                <p:spPr bwMode="auto">
                  <a:xfrm>
                    <a:off x="809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1" name="Freeform 205"/>
                  <p:cNvSpPr>
                    <a:spLocks/>
                  </p:cNvSpPr>
                  <p:nvPr/>
                </p:nvSpPr>
                <p:spPr bwMode="auto">
                  <a:xfrm>
                    <a:off x="81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2" name="Freeform 206"/>
                  <p:cNvSpPr>
                    <a:spLocks/>
                  </p:cNvSpPr>
                  <p:nvPr/>
                </p:nvSpPr>
                <p:spPr bwMode="auto">
                  <a:xfrm>
                    <a:off x="81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3" name="Freeform 207"/>
                  <p:cNvSpPr>
                    <a:spLocks/>
                  </p:cNvSpPr>
                  <p:nvPr/>
                </p:nvSpPr>
                <p:spPr bwMode="auto">
                  <a:xfrm>
                    <a:off x="81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4" name="Freeform 208"/>
                  <p:cNvSpPr>
                    <a:spLocks/>
                  </p:cNvSpPr>
                  <p:nvPr/>
                </p:nvSpPr>
                <p:spPr bwMode="auto">
                  <a:xfrm>
                    <a:off x="81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5" name="Freeform 209"/>
                  <p:cNvSpPr>
                    <a:spLocks/>
                  </p:cNvSpPr>
                  <p:nvPr/>
                </p:nvSpPr>
                <p:spPr bwMode="auto">
                  <a:xfrm>
                    <a:off x="81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6" name="Freeform 210"/>
                  <p:cNvSpPr>
                    <a:spLocks/>
                  </p:cNvSpPr>
                  <p:nvPr/>
                </p:nvSpPr>
                <p:spPr bwMode="auto">
                  <a:xfrm>
                    <a:off x="81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7" name="Freeform 211"/>
                  <p:cNvSpPr>
                    <a:spLocks/>
                  </p:cNvSpPr>
                  <p:nvPr/>
                </p:nvSpPr>
                <p:spPr bwMode="auto">
                  <a:xfrm>
                    <a:off x="81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8" name="Freeform 212"/>
                  <p:cNvSpPr>
                    <a:spLocks/>
                  </p:cNvSpPr>
                  <p:nvPr/>
                </p:nvSpPr>
                <p:spPr bwMode="auto">
                  <a:xfrm>
                    <a:off x="81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9" name="Freeform 213"/>
                  <p:cNvSpPr>
                    <a:spLocks/>
                  </p:cNvSpPr>
                  <p:nvPr/>
                </p:nvSpPr>
                <p:spPr bwMode="auto">
                  <a:xfrm>
                    <a:off x="81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0" name="Freeform 214"/>
                  <p:cNvSpPr>
                    <a:spLocks/>
                  </p:cNvSpPr>
                  <p:nvPr/>
                </p:nvSpPr>
                <p:spPr bwMode="auto">
                  <a:xfrm>
                    <a:off x="81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1" name="Freeform 215"/>
                  <p:cNvSpPr>
                    <a:spLocks/>
                  </p:cNvSpPr>
                  <p:nvPr/>
                </p:nvSpPr>
                <p:spPr bwMode="auto">
                  <a:xfrm>
                    <a:off x="81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2" name="Freeform 216"/>
                  <p:cNvSpPr>
                    <a:spLocks/>
                  </p:cNvSpPr>
                  <p:nvPr/>
                </p:nvSpPr>
                <p:spPr bwMode="auto">
                  <a:xfrm>
                    <a:off x="820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3" name="Freeform 217"/>
                  <p:cNvSpPr>
                    <a:spLocks/>
                  </p:cNvSpPr>
                  <p:nvPr/>
                </p:nvSpPr>
                <p:spPr bwMode="auto">
                  <a:xfrm>
                    <a:off x="82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4" name="Freeform 218"/>
                  <p:cNvSpPr>
                    <a:spLocks/>
                  </p:cNvSpPr>
                  <p:nvPr/>
                </p:nvSpPr>
                <p:spPr bwMode="auto">
                  <a:xfrm>
                    <a:off x="822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5" name="Freeform 219"/>
                  <p:cNvSpPr>
                    <a:spLocks/>
                  </p:cNvSpPr>
                  <p:nvPr/>
                </p:nvSpPr>
                <p:spPr bwMode="auto">
                  <a:xfrm>
                    <a:off x="823" y="2246"/>
                    <a:ext cx="2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6" name="Freeform 220"/>
                  <p:cNvSpPr>
                    <a:spLocks/>
                  </p:cNvSpPr>
                  <p:nvPr/>
                </p:nvSpPr>
                <p:spPr bwMode="auto">
                  <a:xfrm>
                    <a:off x="82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7" name="Freeform 221"/>
                  <p:cNvSpPr>
                    <a:spLocks/>
                  </p:cNvSpPr>
                  <p:nvPr/>
                </p:nvSpPr>
                <p:spPr bwMode="auto">
                  <a:xfrm>
                    <a:off x="82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8" name="Freeform 222"/>
                  <p:cNvSpPr>
                    <a:spLocks/>
                  </p:cNvSpPr>
                  <p:nvPr/>
                </p:nvSpPr>
                <p:spPr bwMode="auto">
                  <a:xfrm>
                    <a:off x="82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9" name="Freeform 223"/>
                  <p:cNvSpPr>
                    <a:spLocks/>
                  </p:cNvSpPr>
                  <p:nvPr/>
                </p:nvSpPr>
                <p:spPr bwMode="auto">
                  <a:xfrm>
                    <a:off x="82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0" name="Freeform 224"/>
                  <p:cNvSpPr>
                    <a:spLocks/>
                  </p:cNvSpPr>
                  <p:nvPr/>
                </p:nvSpPr>
                <p:spPr bwMode="auto">
                  <a:xfrm>
                    <a:off x="82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1" name="Freeform 225"/>
                  <p:cNvSpPr>
                    <a:spLocks/>
                  </p:cNvSpPr>
                  <p:nvPr/>
                </p:nvSpPr>
                <p:spPr bwMode="auto">
                  <a:xfrm>
                    <a:off x="829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2" name="Freeform 226"/>
                  <p:cNvSpPr>
                    <a:spLocks/>
                  </p:cNvSpPr>
                  <p:nvPr/>
                </p:nvSpPr>
                <p:spPr bwMode="auto">
                  <a:xfrm>
                    <a:off x="83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3" name="Freeform 227"/>
                  <p:cNvSpPr>
                    <a:spLocks/>
                  </p:cNvSpPr>
                  <p:nvPr/>
                </p:nvSpPr>
                <p:spPr bwMode="auto">
                  <a:xfrm>
                    <a:off x="83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4" name="Freeform 228"/>
                  <p:cNvSpPr>
                    <a:spLocks/>
                  </p:cNvSpPr>
                  <p:nvPr/>
                </p:nvSpPr>
                <p:spPr bwMode="auto">
                  <a:xfrm>
                    <a:off x="83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5" name="Freeform 229"/>
                  <p:cNvSpPr>
                    <a:spLocks/>
                  </p:cNvSpPr>
                  <p:nvPr/>
                </p:nvSpPr>
                <p:spPr bwMode="auto">
                  <a:xfrm>
                    <a:off x="83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6" name="Freeform 230"/>
                  <p:cNvSpPr>
                    <a:spLocks/>
                  </p:cNvSpPr>
                  <p:nvPr/>
                </p:nvSpPr>
                <p:spPr bwMode="auto">
                  <a:xfrm>
                    <a:off x="834" y="2245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7" name="Freeform 231"/>
                  <p:cNvSpPr>
                    <a:spLocks/>
                  </p:cNvSpPr>
                  <p:nvPr/>
                </p:nvSpPr>
                <p:spPr bwMode="auto">
                  <a:xfrm>
                    <a:off x="835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8" name="Freeform 232"/>
                  <p:cNvSpPr>
                    <a:spLocks/>
                  </p:cNvSpPr>
                  <p:nvPr/>
                </p:nvSpPr>
                <p:spPr bwMode="auto">
                  <a:xfrm>
                    <a:off x="836" y="2245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1 h 1"/>
                      <a:gd name="T4" fmla="*/ 7 w 7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9" name="Freeform 233"/>
                  <p:cNvSpPr>
                    <a:spLocks/>
                  </p:cNvSpPr>
                  <p:nvPr/>
                </p:nvSpPr>
                <p:spPr bwMode="auto">
                  <a:xfrm>
                    <a:off x="83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0" name="Freeform 234"/>
                  <p:cNvSpPr>
                    <a:spLocks/>
                  </p:cNvSpPr>
                  <p:nvPr/>
                </p:nvSpPr>
                <p:spPr bwMode="auto">
                  <a:xfrm>
                    <a:off x="83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1" name="Freeform 235"/>
                  <p:cNvSpPr>
                    <a:spLocks/>
                  </p:cNvSpPr>
                  <p:nvPr/>
                </p:nvSpPr>
                <p:spPr bwMode="auto">
                  <a:xfrm>
                    <a:off x="83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2" name="Freeform 236"/>
                  <p:cNvSpPr>
                    <a:spLocks/>
                  </p:cNvSpPr>
                  <p:nvPr/>
                </p:nvSpPr>
                <p:spPr bwMode="auto">
                  <a:xfrm>
                    <a:off x="84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3" name="Freeform 237"/>
                  <p:cNvSpPr>
                    <a:spLocks/>
                  </p:cNvSpPr>
                  <p:nvPr/>
                </p:nvSpPr>
                <p:spPr bwMode="auto">
                  <a:xfrm>
                    <a:off x="84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4" name="Freeform 238"/>
                  <p:cNvSpPr>
                    <a:spLocks/>
                  </p:cNvSpPr>
                  <p:nvPr/>
                </p:nvSpPr>
                <p:spPr bwMode="auto">
                  <a:xfrm>
                    <a:off x="84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5" name="Freeform 239"/>
                  <p:cNvSpPr>
                    <a:spLocks/>
                  </p:cNvSpPr>
                  <p:nvPr/>
                </p:nvSpPr>
                <p:spPr bwMode="auto">
                  <a:xfrm>
                    <a:off x="843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6" name="Freeform 240"/>
                  <p:cNvSpPr>
                    <a:spLocks/>
                  </p:cNvSpPr>
                  <p:nvPr/>
                </p:nvSpPr>
                <p:spPr bwMode="auto">
                  <a:xfrm>
                    <a:off x="84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7" name="Freeform 241"/>
                  <p:cNvSpPr>
                    <a:spLocks/>
                  </p:cNvSpPr>
                  <p:nvPr/>
                </p:nvSpPr>
                <p:spPr bwMode="auto">
                  <a:xfrm>
                    <a:off x="84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8" name="Freeform 242"/>
                  <p:cNvSpPr>
                    <a:spLocks/>
                  </p:cNvSpPr>
                  <p:nvPr/>
                </p:nvSpPr>
                <p:spPr bwMode="auto">
                  <a:xfrm>
                    <a:off x="84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9" name="Freeform 243"/>
                  <p:cNvSpPr>
                    <a:spLocks/>
                  </p:cNvSpPr>
                  <p:nvPr/>
                </p:nvSpPr>
                <p:spPr bwMode="auto">
                  <a:xfrm>
                    <a:off x="84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0" name="Freeform 244"/>
                  <p:cNvSpPr>
                    <a:spLocks/>
                  </p:cNvSpPr>
                  <p:nvPr/>
                </p:nvSpPr>
                <p:spPr bwMode="auto">
                  <a:xfrm>
                    <a:off x="84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1" name="Freeform 245"/>
                  <p:cNvSpPr>
                    <a:spLocks/>
                  </p:cNvSpPr>
                  <p:nvPr/>
                </p:nvSpPr>
                <p:spPr bwMode="auto">
                  <a:xfrm>
                    <a:off x="84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2" name="Freeform 246"/>
                  <p:cNvSpPr>
                    <a:spLocks/>
                  </p:cNvSpPr>
                  <p:nvPr/>
                </p:nvSpPr>
                <p:spPr bwMode="auto">
                  <a:xfrm>
                    <a:off x="849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3" name="Freeform 247"/>
                  <p:cNvSpPr>
                    <a:spLocks/>
                  </p:cNvSpPr>
                  <p:nvPr/>
                </p:nvSpPr>
                <p:spPr bwMode="auto">
                  <a:xfrm>
                    <a:off x="85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4" name="Freeform 248"/>
                  <p:cNvSpPr>
                    <a:spLocks/>
                  </p:cNvSpPr>
                  <p:nvPr/>
                </p:nvSpPr>
                <p:spPr bwMode="auto">
                  <a:xfrm>
                    <a:off x="85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5" name="Freeform 249"/>
                  <p:cNvSpPr>
                    <a:spLocks/>
                  </p:cNvSpPr>
                  <p:nvPr/>
                </p:nvSpPr>
                <p:spPr bwMode="auto">
                  <a:xfrm>
                    <a:off x="85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6" name="Freeform 250"/>
                  <p:cNvSpPr>
                    <a:spLocks/>
                  </p:cNvSpPr>
                  <p:nvPr/>
                </p:nvSpPr>
                <p:spPr bwMode="auto">
                  <a:xfrm>
                    <a:off x="85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7" name="Freeform 251"/>
                  <p:cNvSpPr>
                    <a:spLocks/>
                  </p:cNvSpPr>
                  <p:nvPr/>
                </p:nvSpPr>
                <p:spPr bwMode="auto">
                  <a:xfrm>
                    <a:off x="85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8" name="Freeform 252"/>
                  <p:cNvSpPr>
                    <a:spLocks/>
                  </p:cNvSpPr>
                  <p:nvPr/>
                </p:nvSpPr>
                <p:spPr bwMode="auto">
                  <a:xfrm>
                    <a:off x="85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9" name="Freeform 253"/>
                  <p:cNvSpPr>
                    <a:spLocks/>
                  </p:cNvSpPr>
                  <p:nvPr/>
                </p:nvSpPr>
                <p:spPr bwMode="auto">
                  <a:xfrm>
                    <a:off x="85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90" name="Freeform 254"/>
                  <p:cNvSpPr>
                    <a:spLocks/>
                  </p:cNvSpPr>
                  <p:nvPr/>
                </p:nvSpPr>
                <p:spPr bwMode="auto">
                  <a:xfrm>
                    <a:off x="85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91" name="Freeform 255"/>
                  <p:cNvSpPr>
                    <a:spLocks/>
                  </p:cNvSpPr>
                  <p:nvPr/>
                </p:nvSpPr>
                <p:spPr bwMode="auto">
                  <a:xfrm>
                    <a:off x="85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92" name="Freeform 256"/>
                  <p:cNvSpPr>
                    <a:spLocks/>
                  </p:cNvSpPr>
                  <p:nvPr/>
                </p:nvSpPr>
                <p:spPr bwMode="auto">
                  <a:xfrm>
                    <a:off x="85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93" name="Freeform 257"/>
                  <p:cNvSpPr>
                    <a:spLocks/>
                  </p:cNvSpPr>
                  <p:nvPr/>
                </p:nvSpPr>
                <p:spPr bwMode="auto">
                  <a:xfrm>
                    <a:off x="860" y="2245"/>
                    <a:ext cx="1" cy="1"/>
                  </a:xfrm>
                  <a:custGeom>
                    <a:avLst/>
                    <a:gdLst>
                      <a:gd name="T0" fmla="*/ 0 w 6"/>
                      <a:gd name="T1" fmla="*/ 2 h 2"/>
                      <a:gd name="T2" fmla="*/ 5 w 6"/>
                      <a:gd name="T3" fmla="*/ 0 h 2"/>
                      <a:gd name="T4" fmla="*/ 6 w 6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2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94" name="Freeform 258"/>
                  <p:cNvSpPr>
                    <a:spLocks/>
                  </p:cNvSpPr>
                  <p:nvPr/>
                </p:nvSpPr>
                <p:spPr bwMode="auto">
                  <a:xfrm>
                    <a:off x="861" y="2245"/>
                    <a:ext cx="1" cy="1"/>
                  </a:xfrm>
                  <a:custGeom>
                    <a:avLst/>
                    <a:gdLst>
                      <a:gd name="T0" fmla="*/ 0 w 6"/>
                      <a:gd name="T1" fmla="*/ 2 h 2"/>
                      <a:gd name="T2" fmla="*/ 5 w 6"/>
                      <a:gd name="T3" fmla="*/ 0 h 2"/>
                      <a:gd name="T4" fmla="*/ 6 w 6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2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" name="Group 460"/>
                <p:cNvGrpSpPr>
                  <a:grpSpLocks/>
                </p:cNvGrpSpPr>
                <p:nvPr/>
              </p:nvGrpSpPr>
              <p:grpSpPr bwMode="auto">
                <a:xfrm>
                  <a:off x="862" y="1200"/>
                  <a:ext cx="195" cy="1047"/>
                  <a:chOff x="862" y="1200"/>
                  <a:chExt cx="195" cy="1047"/>
                </a:xfrm>
              </p:grpSpPr>
              <p:sp>
                <p:nvSpPr>
                  <p:cNvPr id="6995" name="Freeform 260"/>
                  <p:cNvSpPr>
                    <a:spLocks/>
                  </p:cNvSpPr>
                  <p:nvPr/>
                </p:nvSpPr>
                <p:spPr bwMode="auto">
                  <a:xfrm>
                    <a:off x="862" y="2244"/>
                    <a:ext cx="1" cy="1"/>
                  </a:xfrm>
                  <a:custGeom>
                    <a:avLst/>
                    <a:gdLst>
                      <a:gd name="T0" fmla="*/ 0 w 7"/>
                      <a:gd name="T1" fmla="*/ 4 h 4"/>
                      <a:gd name="T2" fmla="*/ 6 w 7"/>
                      <a:gd name="T3" fmla="*/ 0 h 4"/>
                      <a:gd name="T4" fmla="*/ 7 w 7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4"/>
                      <a:gd name="T11" fmla="*/ 7 w 7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4">
                        <a:moveTo>
                          <a:pt x="0" y="4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6" name="Freeform 261"/>
                  <p:cNvSpPr>
                    <a:spLocks/>
                  </p:cNvSpPr>
                  <p:nvPr/>
                </p:nvSpPr>
                <p:spPr bwMode="auto">
                  <a:xfrm>
                    <a:off x="863" y="2243"/>
                    <a:ext cx="1" cy="1"/>
                  </a:xfrm>
                  <a:custGeom>
                    <a:avLst/>
                    <a:gdLst>
                      <a:gd name="T0" fmla="*/ 0 w 6"/>
                      <a:gd name="T1" fmla="*/ 5 h 5"/>
                      <a:gd name="T2" fmla="*/ 5 w 6"/>
                      <a:gd name="T3" fmla="*/ 0 h 5"/>
                      <a:gd name="T4" fmla="*/ 6 w 6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5"/>
                      <a:gd name="T11" fmla="*/ 6 w 6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5">
                        <a:moveTo>
                          <a:pt x="0" y="5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7" name="Freeform 262"/>
                  <p:cNvSpPr>
                    <a:spLocks/>
                  </p:cNvSpPr>
                  <p:nvPr/>
                </p:nvSpPr>
                <p:spPr bwMode="auto">
                  <a:xfrm>
                    <a:off x="864" y="2242"/>
                    <a:ext cx="1" cy="1"/>
                  </a:xfrm>
                  <a:custGeom>
                    <a:avLst/>
                    <a:gdLst>
                      <a:gd name="T0" fmla="*/ 0 w 6"/>
                      <a:gd name="T1" fmla="*/ 8 h 8"/>
                      <a:gd name="T2" fmla="*/ 5 w 6"/>
                      <a:gd name="T3" fmla="*/ 0 h 8"/>
                      <a:gd name="T4" fmla="*/ 6 w 6"/>
                      <a:gd name="T5" fmla="*/ 0 h 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8"/>
                      <a:gd name="T11" fmla="*/ 6 w 6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8">
                        <a:moveTo>
                          <a:pt x="0" y="8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8" name="Freeform 263"/>
                  <p:cNvSpPr>
                    <a:spLocks/>
                  </p:cNvSpPr>
                  <p:nvPr/>
                </p:nvSpPr>
                <p:spPr bwMode="auto">
                  <a:xfrm>
                    <a:off x="865" y="2239"/>
                    <a:ext cx="1" cy="3"/>
                  </a:xfrm>
                  <a:custGeom>
                    <a:avLst/>
                    <a:gdLst>
                      <a:gd name="T0" fmla="*/ 0 w 6"/>
                      <a:gd name="T1" fmla="*/ 17 h 17"/>
                      <a:gd name="T2" fmla="*/ 5 w 6"/>
                      <a:gd name="T3" fmla="*/ 0 h 17"/>
                      <a:gd name="T4" fmla="*/ 6 w 6"/>
                      <a:gd name="T5" fmla="*/ 0 h 1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7"/>
                      <a:gd name="T11" fmla="*/ 6 w 6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7">
                        <a:moveTo>
                          <a:pt x="0" y="17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9" name="Freeform 264"/>
                  <p:cNvSpPr>
                    <a:spLocks/>
                  </p:cNvSpPr>
                  <p:nvPr/>
                </p:nvSpPr>
                <p:spPr bwMode="auto">
                  <a:xfrm>
                    <a:off x="866" y="2231"/>
                    <a:ext cx="1" cy="8"/>
                  </a:xfrm>
                  <a:custGeom>
                    <a:avLst/>
                    <a:gdLst>
                      <a:gd name="T0" fmla="*/ 0 w 6"/>
                      <a:gd name="T1" fmla="*/ 40 h 40"/>
                      <a:gd name="T2" fmla="*/ 5 w 6"/>
                      <a:gd name="T3" fmla="*/ 0 h 40"/>
                      <a:gd name="T4" fmla="*/ 6 w 6"/>
                      <a:gd name="T5" fmla="*/ 0 h 40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0"/>
                      <a:gd name="T11" fmla="*/ 6 w 6"/>
                      <a:gd name="T12" fmla="*/ 40 h 4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0">
                        <a:moveTo>
                          <a:pt x="0" y="4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0" name="Freeform 265"/>
                  <p:cNvSpPr>
                    <a:spLocks/>
                  </p:cNvSpPr>
                  <p:nvPr/>
                </p:nvSpPr>
                <p:spPr bwMode="auto">
                  <a:xfrm>
                    <a:off x="867" y="2210"/>
                    <a:ext cx="1" cy="21"/>
                  </a:xfrm>
                  <a:custGeom>
                    <a:avLst/>
                    <a:gdLst>
                      <a:gd name="T0" fmla="*/ 0 w 6"/>
                      <a:gd name="T1" fmla="*/ 111 h 111"/>
                      <a:gd name="T2" fmla="*/ 5 w 6"/>
                      <a:gd name="T3" fmla="*/ 0 h 111"/>
                      <a:gd name="T4" fmla="*/ 6 w 6"/>
                      <a:gd name="T5" fmla="*/ 0 h 11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11"/>
                      <a:gd name="T11" fmla="*/ 6 w 6"/>
                      <a:gd name="T12" fmla="*/ 111 h 1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11">
                        <a:moveTo>
                          <a:pt x="0" y="11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1" name="Freeform 266"/>
                  <p:cNvSpPr>
                    <a:spLocks/>
                  </p:cNvSpPr>
                  <p:nvPr/>
                </p:nvSpPr>
                <p:spPr bwMode="auto">
                  <a:xfrm>
                    <a:off x="868" y="2154"/>
                    <a:ext cx="1" cy="56"/>
                  </a:xfrm>
                  <a:custGeom>
                    <a:avLst/>
                    <a:gdLst>
                      <a:gd name="T0" fmla="*/ 0 w 6"/>
                      <a:gd name="T1" fmla="*/ 296 h 296"/>
                      <a:gd name="T2" fmla="*/ 5 w 6"/>
                      <a:gd name="T3" fmla="*/ 0 h 296"/>
                      <a:gd name="T4" fmla="*/ 6 w 6"/>
                      <a:gd name="T5" fmla="*/ 0 h 29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96"/>
                      <a:gd name="T11" fmla="*/ 6 w 6"/>
                      <a:gd name="T12" fmla="*/ 296 h 29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96">
                        <a:moveTo>
                          <a:pt x="0" y="296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2" name="Freeform 267"/>
                  <p:cNvSpPr>
                    <a:spLocks/>
                  </p:cNvSpPr>
                  <p:nvPr/>
                </p:nvSpPr>
                <p:spPr bwMode="auto">
                  <a:xfrm>
                    <a:off x="869" y="2026"/>
                    <a:ext cx="1" cy="128"/>
                  </a:xfrm>
                  <a:custGeom>
                    <a:avLst/>
                    <a:gdLst>
                      <a:gd name="T0" fmla="*/ 0 w 6"/>
                      <a:gd name="T1" fmla="*/ 684 h 684"/>
                      <a:gd name="T2" fmla="*/ 5 w 6"/>
                      <a:gd name="T3" fmla="*/ 0 h 684"/>
                      <a:gd name="T4" fmla="*/ 6 w 6"/>
                      <a:gd name="T5" fmla="*/ 0 h 68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84"/>
                      <a:gd name="T11" fmla="*/ 6 w 6"/>
                      <a:gd name="T12" fmla="*/ 684 h 68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84">
                        <a:moveTo>
                          <a:pt x="0" y="684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3" name="Freeform 268"/>
                  <p:cNvSpPr>
                    <a:spLocks/>
                  </p:cNvSpPr>
                  <p:nvPr/>
                </p:nvSpPr>
                <p:spPr bwMode="auto">
                  <a:xfrm>
                    <a:off x="870" y="1794"/>
                    <a:ext cx="1" cy="232"/>
                  </a:xfrm>
                  <a:custGeom>
                    <a:avLst/>
                    <a:gdLst>
                      <a:gd name="T0" fmla="*/ 0 w 7"/>
                      <a:gd name="T1" fmla="*/ 1233 h 1233"/>
                      <a:gd name="T2" fmla="*/ 6 w 7"/>
                      <a:gd name="T3" fmla="*/ 0 h 1233"/>
                      <a:gd name="T4" fmla="*/ 7 w 7"/>
                      <a:gd name="T5" fmla="*/ 0 h 1233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233"/>
                      <a:gd name="T11" fmla="*/ 7 w 7"/>
                      <a:gd name="T12" fmla="*/ 1233 h 123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233">
                        <a:moveTo>
                          <a:pt x="0" y="1233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4" name="Freeform 269"/>
                  <p:cNvSpPr>
                    <a:spLocks/>
                  </p:cNvSpPr>
                  <p:nvPr/>
                </p:nvSpPr>
                <p:spPr bwMode="auto">
                  <a:xfrm>
                    <a:off x="871" y="1487"/>
                    <a:ext cx="1" cy="307"/>
                  </a:xfrm>
                  <a:custGeom>
                    <a:avLst/>
                    <a:gdLst>
                      <a:gd name="T0" fmla="*/ 0 w 6"/>
                      <a:gd name="T1" fmla="*/ 1631 h 1631"/>
                      <a:gd name="T2" fmla="*/ 5 w 6"/>
                      <a:gd name="T3" fmla="*/ 0 h 1631"/>
                      <a:gd name="T4" fmla="*/ 6 w 6"/>
                      <a:gd name="T5" fmla="*/ 0 h 163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631"/>
                      <a:gd name="T11" fmla="*/ 6 w 6"/>
                      <a:gd name="T12" fmla="*/ 1631 h 163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631">
                        <a:moveTo>
                          <a:pt x="0" y="163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5" name="Freeform 270"/>
                  <p:cNvSpPr>
                    <a:spLocks/>
                  </p:cNvSpPr>
                  <p:nvPr/>
                </p:nvSpPr>
                <p:spPr bwMode="auto">
                  <a:xfrm>
                    <a:off x="872" y="1212"/>
                    <a:ext cx="1" cy="275"/>
                  </a:xfrm>
                  <a:custGeom>
                    <a:avLst/>
                    <a:gdLst>
                      <a:gd name="T0" fmla="*/ 0 w 6"/>
                      <a:gd name="T1" fmla="*/ 1459 h 1459"/>
                      <a:gd name="T2" fmla="*/ 5 w 6"/>
                      <a:gd name="T3" fmla="*/ 0 h 1459"/>
                      <a:gd name="T4" fmla="*/ 6 w 6"/>
                      <a:gd name="T5" fmla="*/ 0 h 1459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459"/>
                      <a:gd name="T11" fmla="*/ 6 w 6"/>
                      <a:gd name="T12" fmla="*/ 1459 h 145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459">
                        <a:moveTo>
                          <a:pt x="0" y="1459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6" name="Freeform 271"/>
                  <p:cNvSpPr>
                    <a:spLocks/>
                  </p:cNvSpPr>
                  <p:nvPr/>
                </p:nvSpPr>
                <p:spPr bwMode="auto">
                  <a:xfrm>
                    <a:off x="873" y="1200"/>
                    <a:ext cx="1" cy="12"/>
                  </a:xfrm>
                  <a:custGeom>
                    <a:avLst/>
                    <a:gdLst>
                      <a:gd name="T0" fmla="*/ 0 w 1"/>
                      <a:gd name="T1" fmla="*/ 65 h 65"/>
                      <a:gd name="T2" fmla="*/ 0 w 1"/>
                      <a:gd name="T3" fmla="*/ 1 h 65"/>
                      <a:gd name="T4" fmla="*/ 0 w 1"/>
                      <a:gd name="T5" fmla="*/ 0 h 65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5"/>
                      <a:gd name="T11" fmla="*/ 1 w 1"/>
                      <a:gd name="T12" fmla="*/ 65 h 6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5">
                        <a:moveTo>
                          <a:pt x="0" y="65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7" name="Freeform 272"/>
                  <p:cNvSpPr>
                    <a:spLocks/>
                  </p:cNvSpPr>
                  <p:nvPr/>
                </p:nvSpPr>
                <p:spPr bwMode="auto">
                  <a:xfrm>
                    <a:off x="875" y="1200"/>
                    <a:ext cx="1" cy="147"/>
                  </a:xfrm>
                  <a:custGeom>
                    <a:avLst/>
                    <a:gdLst>
                      <a:gd name="T0" fmla="*/ 0 w 5"/>
                      <a:gd name="T1" fmla="*/ 0 h 783"/>
                      <a:gd name="T2" fmla="*/ 4 w 5"/>
                      <a:gd name="T3" fmla="*/ 783 h 783"/>
                      <a:gd name="T4" fmla="*/ 5 w 5"/>
                      <a:gd name="T5" fmla="*/ 783 h 783"/>
                      <a:gd name="T6" fmla="*/ 0 60000 65536"/>
                      <a:gd name="T7" fmla="*/ 0 60000 65536"/>
                      <a:gd name="T8" fmla="*/ 0 60000 65536"/>
                      <a:gd name="T9" fmla="*/ 0 w 5"/>
                      <a:gd name="T10" fmla="*/ 0 h 783"/>
                      <a:gd name="T11" fmla="*/ 5 w 5"/>
                      <a:gd name="T12" fmla="*/ 783 h 78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5" h="783">
                        <a:moveTo>
                          <a:pt x="0" y="0"/>
                        </a:moveTo>
                        <a:lnTo>
                          <a:pt x="4" y="783"/>
                        </a:lnTo>
                        <a:lnTo>
                          <a:pt x="5" y="78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8" name="Freeform 273"/>
                  <p:cNvSpPr>
                    <a:spLocks/>
                  </p:cNvSpPr>
                  <p:nvPr/>
                </p:nvSpPr>
                <p:spPr bwMode="auto">
                  <a:xfrm>
                    <a:off x="876" y="1347"/>
                    <a:ext cx="1" cy="238"/>
                  </a:xfrm>
                  <a:custGeom>
                    <a:avLst/>
                    <a:gdLst>
                      <a:gd name="T0" fmla="*/ 0 w 6"/>
                      <a:gd name="T1" fmla="*/ 0 h 1264"/>
                      <a:gd name="T2" fmla="*/ 5 w 6"/>
                      <a:gd name="T3" fmla="*/ 1264 h 1264"/>
                      <a:gd name="T4" fmla="*/ 6 w 6"/>
                      <a:gd name="T5" fmla="*/ 1264 h 126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264"/>
                      <a:gd name="T11" fmla="*/ 6 w 6"/>
                      <a:gd name="T12" fmla="*/ 1264 h 126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264">
                        <a:moveTo>
                          <a:pt x="0" y="0"/>
                        </a:moveTo>
                        <a:lnTo>
                          <a:pt x="5" y="1264"/>
                        </a:lnTo>
                        <a:lnTo>
                          <a:pt x="6" y="126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9" name="Freeform 274"/>
                  <p:cNvSpPr>
                    <a:spLocks/>
                  </p:cNvSpPr>
                  <p:nvPr/>
                </p:nvSpPr>
                <p:spPr bwMode="auto">
                  <a:xfrm>
                    <a:off x="877" y="1585"/>
                    <a:ext cx="1" cy="217"/>
                  </a:xfrm>
                  <a:custGeom>
                    <a:avLst/>
                    <a:gdLst>
                      <a:gd name="T0" fmla="*/ 0 w 7"/>
                      <a:gd name="T1" fmla="*/ 0 h 1151"/>
                      <a:gd name="T2" fmla="*/ 6 w 7"/>
                      <a:gd name="T3" fmla="*/ 1151 h 1151"/>
                      <a:gd name="T4" fmla="*/ 7 w 7"/>
                      <a:gd name="T5" fmla="*/ 1151 h 115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151"/>
                      <a:gd name="T11" fmla="*/ 7 w 7"/>
                      <a:gd name="T12" fmla="*/ 1151 h 115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151">
                        <a:moveTo>
                          <a:pt x="0" y="0"/>
                        </a:moveTo>
                        <a:lnTo>
                          <a:pt x="6" y="1151"/>
                        </a:lnTo>
                        <a:lnTo>
                          <a:pt x="7" y="115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0" name="Freeform 275"/>
                  <p:cNvSpPr>
                    <a:spLocks/>
                  </p:cNvSpPr>
                  <p:nvPr/>
                </p:nvSpPr>
                <p:spPr bwMode="auto">
                  <a:xfrm>
                    <a:off x="878" y="1802"/>
                    <a:ext cx="1" cy="167"/>
                  </a:xfrm>
                  <a:custGeom>
                    <a:avLst/>
                    <a:gdLst>
                      <a:gd name="T0" fmla="*/ 0 w 6"/>
                      <a:gd name="T1" fmla="*/ 0 h 890"/>
                      <a:gd name="T2" fmla="*/ 5 w 6"/>
                      <a:gd name="T3" fmla="*/ 890 h 890"/>
                      <a:gd name="T4" fmla="*/ 6 w 6"/>
                      <a:gd name="T5" fmla="*/ 890 h 890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890"/>
                      <a:gd name="T11" fmla="*/ 6 w 6"/>
                      <a:gd name="T12" fmla="*/ 890 h 89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890">
                        <a:moveTo>
                          <a:pt x="0" y="0"/>
                        </a:moveTo>
                        <a:lnTo>
                          <a:pt x="5" y="890"/>
                        </a:lnTo>
                        <a:lnTo>
                          <a:pt x="6" y="89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1" name="Freeform 276"/>
                  <p:cNvSpPr>
                    <a:spLocks/>
                  </p:cNvSpPr>
                  <p:nvPr/>
                </p:nvSpPr>
                <p:spPr bwMode="auto">
                  <a:xfrm>
                    <a:off x="879" y="1969"/>
                    <a:ext cx="1" cy="115"/>
                  </a:xfrm>
                  <a:custGeom>
                    <a:avLst/>
                    <a:gdLst>
                      <a:gd name="T0" fmla="*/ 0 w 6"/>
                      <a:gd name="T1" fmla="*/ 0 h 609"/>
                      <a:gd name="T2" fmla="*/ 5 w 6"/>
                      <a:gd name="T3" fmla="*/ 609 h 609"/>
                      <a:gd name="T4" fmla="*/ 6 w 6"/>
                      <a:gd name="T5" fmla="*/ 609 h 609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09"/>
                      <a:gd name="T11" fmla="*/ 6 w 6"/>
                      <a:gd name="T12" fmla="*/ 609 h 60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09">
                        <a:moveTo>
                          <a:pt x="0" y="0"/>
                        </a:moveTo>
                        <a:lnTo>
                          <a:pt x="5" y="609"/>
                        </a:lnTo>
                        <a:lnTo>
                          <a:pt x="6" y="60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2" name="Freeform 277"/>
                  <p:cNvSpPr>
                    <a:spLocks/>
                  </p:cNvSpPr>
                  <p:nvPr/>
                </p:nvSpPr>
                <p:spPr bwMode="auto">
                  <a:xfrm>
                    <a:off x="880" y="2084"/>
                    <a:ext cx="1" cy="71"/>
                  </a:xfrm>
                  <a:custGeom>
                    <a:avLst/>
                    <a:gdLst>
                      <a:gd name="T0" fmla="*/ 0 w 6"/>
                      <a:gd name="T1" fmla="*/ 0 h 379"/>
                      <a:gd name="T2" fmla="*/ 5 w 6"/>
                      <a:gd name="T3" fmla="*/ 379 h 379"/>
                      <a:gd name="T4" fmla="*/ 6 w 6"/>
                      <a:gd name="T5" fmla="*/ 379 h 379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79"/>
                      <a:gd name="T11" fmla="*/ 6 w 6"/>
                      <a:gd name="T12" fmla="*/ 379 h 37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79">
                        <a:moveTo>
                          <a:pt x="0" y="0"/>
                        </a:moveTo>
                        <a:lnTo>
                          <a:pt x="5" y="379"/>
                        </a:lnTo>
                        <a:lnTo>
                          <a:pt x="6" y="37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3" name="Freeform 278"/>
                  <p:cNvSpPr>
                    <a:spLocks/>
                  </p:cNvSpPr>
                  <p:nvPr/>
                </p:nvSpPr>
                <p:spPr bwMode="auto">
                  <a:xfrm>
                    <a:off x="880" y="2155"/>
                    <a:ext cx="2" cy="41"/>
                  </a:xfrm>
                  <a:custGeom>
                    <a:avLst/>
                    <a:gdLst>
                      <a:gd name="T0" fmla="*/ 0 w 6"/>
                      <a:gd name="T1" fmla="*/ 0 h 215"/>
                      <a:gd name="T2" fmla="*/ 5 w 6"/>
                      <a:gd name="T3" fmla="*/ 215 h 215"/>
                      <a:gd name="T4" fmla="*/ 6 w 6"/>
                      <a:gd name="T5" fmla="*/ 215 h 21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15"/>
                      <a:gd name="T11" fmla="*/ 6 w 6"/>
                      <a:gd name="T12" fmla="*/ 215 h 21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15">
                        <a:moveTo>
                          <a:pt x="0" y="0"/>
                        </a:moveTo>
                        <a:lnTo>
                          <a:pt x="5" y="215"/>
                        </a:lnTo>
                        <a:lnTo>
                          <a:pt x="6" y="21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4" name="Freeform 279"/>
                  <p:cNvSpPr>
                    <a:spLocks/>
                  </p:cNvSpPr>
                  <p:nvPr/>
                </p:nvSpPr>
                <p:spPr bwMode="auto">
                  <a:xfrm>
                    <a:off x="881" y="2196"/>
                    <a:ext cx="2" cy="21"/>
                  </a:xfrm>
                  <a:custGeom>
                    <a:avLst/>
                    <a:gdLst>
                      <a:gd name="T0" fmla="*/ 0 w 6"/>
                      <a:gd name="T1" fmla="*/ 0 h 114"/>
                      <a:gd name="T2" fmla="*/ 5 w 6"/>
                      <a:gd name="T3" fmla="*/ 114 h 114"/>
                      <a:gd name="T4" fmla="*/ 6 w 6"/>
                      <a:gd name="T5" fmla="*/ 114 h 11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14"/>
                      <a:gd name="T11" fmla="*/ 6 w 6"/>
                      <a:gd name="T12" fmla="*/ 114 h 1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14">
                        <a:moveTo>
                          <a:pt x="0" y="0"/>
                        </a:moveTo>
                        <a:lnTo>
                          <a:pt x="5" y="114"/>
                        </a:lnTo>
                        <a:lnTo>
                          <a:pt x="6" y="11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5" name="Freeform 280"/>
                  <p:cNvSpPr>
                    <a:spLocks/>
                  </p:cNvSpPr>
                  <p:nvPr/>
                </p:nvSpPr>
                <p:spPr bwMode="auto">
                  <a:xfrm>
                    <a:off x="882" y="2217"/>
                    <a:ext cx="1" cy="11"/>
                  </a:xfrm>
                  <a:custGeom>
                    <a:avLst/>
                    <a:gdLst>
                      <a:gd name="T0" fmla="*/ 0 w 6"/>
                      <a:gd name="T1" fmla="*/ 0 h 58"/>
                      <a:gd name="T2" fmla="*/ 5 w 6"/>
                      <a:gd name="T3" fmla="*/ 58 h 58"/>
                      <a:gd name="T4" fmla="*/ 6 w 6"/>
                      <a:gd name="T5" fmla="*/ 58 h 5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58"/>
                      <a:gd name="T11" fmla="*/ 6 w 6"/>
                      <a:gd name="T12" fmla="*/ 58 h 5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58">
                        <a:moveTo>
                          <a:pt x="0" y="0"/>
                        </a:moveTo>
                        <a:lnTo>
                          <a:pt x="5" y="58"/>
                        </a:lnTo>
                        <a:lnTo>
                          <a:pt x="6" y="5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6" name="Freeform 281"/>
                  <p:cNvSpPr>
                    <a:spLocks/>
                  </p:cNvSpPr>
                  <p:nvPr/>
                </p:nvSpPr>
                <p:spPr bwMode="auto">
                  <a:xfrm>
                    <a:off x="883" y="2228"/>
                    <a:ext cx="2" cy="6"/>
                  </a:xfrm>
                  <a:custGeom>
                    <a:avLst/>
                    <a:gdLst>
                      <a:gd name="T0" fmla="*/ 0 w 7"/>
                      <a:gd name="T1" fmla="*/ 0 h 29"/>
                      <a:gd name="T2" fmla="*/ 6 w 7"/>
                      <a:gd name="T3" fmla="*/ 29 h 29"/>
                      <a:gd name="T4" fmla="*/ 7 w 7"/>
                      <a:gd name="T5" fmla="*/ 29 h 29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29"/>
                      <a:gd name="T11" fmla="*/ 7 w 7"/>
                      <a:gd name="T12" fmla="*/ 29 h 2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29">
                        <a:moveTo>
                          <a:pt x="0" y="0"/>
                        </a:moveTo>
                        <a:lnTo>
                          <a:pt x="6" y="29"/>
                        </a:lnTo>
                        <a:lnTo>
                          <a:pt x="7" y="2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7" name="Freeform 282"/>
                  <p:cNvSpPr>
                    <a:spLocks/>
                  </p:cNvSpPr>
                  <p:nvPr/>
                </p:nvSpPr>
                <p:spPr bwMode="auto">
                  <a:xfrm>
                    <a:off x="884" y="2234"/>
                    <a:ext cx="2" cy="3"/>
                  </a:xfrm>
                  <a:custGeom>
                    <a:avLst/>
                    <a:gdLst>
                      <a:gd name="T0" fmla="*/ 0 w 6"/>
                      <a:gd name="T1" fmla="*/ 0 h 17"/>
                      <a:gd name="T2" fmla="*/ 5 w 6"/>
                      <a:gd name="T3" fmla="*/ 17 h 17"/>
                      <a:gd name="T4" fmla="*/ 6 w 6"/>
                      <a:gd name="T5" fmla="*/ 17 h 1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7"/>
                      <a:gd name="T11" fmla="*/ 6 w 6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7">
                        <a:moveTo>
                          <a:pt x="0" y="0"/>
                        </a:moveTo>
                        <a:lnTo>
                          <a:pt x="5" y="17"/>
                        </a:lnTo>
                        <a:lnTo>
                          <a:pt x="6" y="1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8" name="Freeform 283"/>
                  <p:cNvSpPr>
                    <a:spLocks/>
                  </p:cNvSpPr>
                  <p:nvPr/>
                </p:nvSpPr>
                <p:spPr bwMode="auto">
                  <a:xfrm>
                    <a:off x="885" y="2237"/>
                    <a:ext cx="1" cy="2"/>
                  </a:xfrm>
                  <a:custGeom>
                    <a:avLst/>
                    <a:gdLst>
                      <a:gd name="T0" fmla="*/ 0 w 6"/>
                      <a:gd name="T1" fmla="*/ 0 h 11"/>
                      <a:gd name="T2" fmla="*/ 5 w 6"/>
                      <a:gd name="T3" fmla="*/ 11 h 11"/>
                      <a:gd name="T4" fmla="*/ 6 w 6"/>
                      <a:gd name="T5" fmla="*/ 11 h 1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1"/>
                      <a:gd name="T11" fmla="*/ 6 w 6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1">
                        <a:moveTo>
                          <a:pt x="0" y="0"/>
                        </a:moveTo>
                        <a:lnTo>
                          <a:pt x="5" y="11"/>
                        </a:lnTo>
                        <a:lnTo>
                          <a:pt x="6" y="1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9" name="Freeform 284"/>
                  <p:cNvSpPr>
                    <a:spLocks/>
                  </p:cNvSpPr>
                  <p:nvPr/>
                </p:nvSpPr>
                <p:spPr bwMode="auto">
                  <a:xfrm>
                    <a:off x="886" y="2239"/>
                    <a:ext cx="1" cy="1"/>
                  </a:xfrm>
                  <a:custGeom>
                    <a:avLst/>
                    <a:gdLst>
                      <a:gd name="T0" fmla="*/ 0 w 6"/>
                      <a:gd name="T1" fmla="*/ 0 h 7"/>
                      <a:gd name="T2" fmla="*/ 5 w 6"/>
                      <a:gd name="T3" fmla="*/ 7 h 7"/>
                      <a:gd name="T4" fmla="*/ 6 w 6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7"/>
                      <a:gd name="T11" fmla="*/ 6 w 6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7">
                        <a:moveTo>
                          <a:pt x="0" y="0"/>
                        </a:moveTo>
                        <a:lnTo>
                          <a:pt x="5" y="7"/>
                        </a:lnTo>
                        <a:lnTo>
                          <a:pt x="6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0" name="Freeform 285"/>
                  <p:cNvSpPr>
                    <a:spLocks/>
                  </p:cNvSpPr>
                  <p:nvPr/>
                </p:nvSpPr>
                <p:spPr bwMode="auto">
                  <a:xfrm>
                    <a:off x="887" y="2240"/>
                    <a:ext cx="1" cy="1"/>
                  </a:xfrm>
                  <a:custGeom>
                    <a:avLst/>
                    <a:gdLst>
                      <a:gd name="T0" fmla="*/ 0 w 6"/>
                      <a:gd name="T1" fmla="*/ 0 h 5"/>
                      <a:gd name="T2" fmla="*/ 5 w 6"/>
                      <a:gd name="T3" fmla="*/ 5 h 5"/>
                      <a:gd name="T4" fmla="*/ 6 w 6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5"/>
                      <a:gd name="T11" fmla="*/ 6 w 6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5">
                        <a:moveTo>
                          <a:pt x="0" y="0"/>
                        </a:moveTo>
                        <a:lnTo>
                          <a:pt x="5" y="5"/>
                        </a:lnTo>
                        <a:lnTo>
                          <a:pt x="6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1" name="Freeform 286"/>
                  <p:cNvSpPr>
                    <a:spLocks/>
                  </p:cNvSpPr>
                  <p:nvPr/>
                </p:nvSpPr>
                <p:spPr bwMode="auto">
                  <a:xfrm>
                    <a:off x="888" y="2241"/>
                    <a:ext cx="1" cy="1"/>
                  </a:xfrm>
                  <a:custGeom>
                    <a:avLst/>
                    <a:gdLst>
                      <a:gd name="T0" fmla="*/ 0 w 6"/>
                      <a:gd name="T1" fmla="*/ 0 h 4"/>
                      <a:gd name="T2" fmla="*/ 5 w 6"/>
                      <a:gd name="T3" fmla="*/ 4 h 4"/>
                      <a:gd name="T4" fmla="*/ 6 w 6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"/>
                      <a:gd name="T11" fmla="*/ 6 w 6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">
                        <a:moveTo>
                          <a:pt x="0" y="0"/>
                        </a:moveTo>
                        <a:lnTo>
                          <a:pt x="5" y="4"/>
                        </a:lnTo>
                        <a:lnTo>
                          <a:pt x="6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2" name="Freeform 287"/>
                  <p:cNvSpPr>
                    <a:spLocks/>
                  </p:cNvSpPr>
                  <p:nvPr/>
                </p:nvSpPr>
                <p:spPr bwMode="auto">
                  <a:xfrm>
                    <a:off x="889" y="2242"/>
                    <a:ext cx="1" cy="1"/>
                  </a:xfrm>
                  <a:custGeom>
                    <a:avLst/>
                    <a:gdLst>
                      <a:gd name="T0" fmla="*/ 0 w 6"/>
                      <a:gd name="T1" fmla="*/ 0 h 4"/>
                      <a:gd name="T2" fmla="*/ 5 w 6"/>
                      <a:gd name="T3" fmla="*/ 4 h 4"/>
                      <a:gd name="T4" fmla="*/ 6 w 6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"/>
                      <a:gd name="T11" fmla="*/ 6 w 6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">
                        <a:moveTo>
                          <a:pt x="0" y="0"/>
                        </a:moveTo>
                        <a:lnTo>
                          <a:pt x="5" y="4"/>
                        </a:lnTo>
                        <a:lnTo>
                          <a:pt x="6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3" name="Freeform 288"/>
                  <p:cNvSpPr>
                    <a:spLocks/>
                  </p:cNvSpPr>
                  <p:nvPr/>
                </p:nvSpPr>
                <p:spPr bwMode="auto">
                  <a:xfrm>
                    <a:off x="890" y="2243"/>
                    <a:ext cx="1" cy="1"/>
                  </a:xfrm>
                  <a:custGeom>
                    <a:avLst/>
                    <a:gdLst>
                      <a:gd name="T0" fmla="*/ 0 w 7"/>
                      <a:gd name="T1" fmla="*/ 0 h 2"/>
                      <a:gd name="T2" fmla="*/ 6 w 7"/>
                      <a:gd name="T3" fmla="*/ 2 h 2"/>
                      <a:gd name="T4" fmla="*/ 7 w 7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2"/>
                      <a:gd name="T11" fmla="*/ 7 w 7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2">
                        <a:moveTo>
                          <a:pt x="0" y="0"/>
                        </a:moveTo>
                        <a:lnTo>
                          <a:pt x="6" y="2"/>
                        </a:lnTo>
                        <a:lnTo>
                          <a:pt x="7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4" name="Freeform 289"/>
                  <p:cNvSpPr>
                    <a:spLocks/>
                  </p:cNvSpPr>
                  <p:nvPr/>
                </p:nvSpPr>
                <p:spPr bwMode="auto">
                  <a:xfrm>
                    <a:off x="891" y="2243"/>
                    <a:ext cx="1" cy="1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5 w 6"/>
                      <a:gd name="T3" fmla="*/ 3 h 3"/>
                      <a:gd name="T4" fmla="*/ 6 w 6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0"/>
                        </a:moveTo>
                        <a:lnTo>
                          <a:pt x="5" y="3"/>
                        </a:lnTo>
                        <a:lnTo>
                          <a:pt x="6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5" name="Freeform 290"/>
                  <p:cNvSpPr>
                    <a:spLocks/>
                  </p:cNvSpPr>
                  <p:nvPr/>
                </p:nvSpPr>
                <p:spPr bwMode="auto">
                  <a:xfrm>
                    <a:off x="892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2"/>
                      <a:gd name="T2" fmla="*/ 5 w 6"/>
                      <a:gd name="T3" fmla="*/ 2 h 2"/>
                      <a:gd name="T4" fmla="*/ 6 w 6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0"/>
                        </a:moveTo>
                        <a:lnTo>
                          <a:pt x="5" y="2"/>
                        </a:lnTo>
                        <a:lnTo>
                          <a:pt x="6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6" name="Freeform 291"/>
                  <p:cNvSpPr>
                    <a:spLocks/>
                  </p:cNvSpPr>
                  <p:nvPr/>
                </p:nvSpPr>
                <p:spPr bwMode="auto">
                  <a:xfrm>
                    <a:off x="893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7" name="Freeform 292"/>
                  <p:cNvSpPr>
                    <a:spLocks/>
                  </p:cNvSpPr>
                  <p:nvPr/>
                </p:nvSpPr>
                <p:spPr bwMode="auto">
                  <a:xfrm>
                    <a:off x="894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8" name="Freeform 293"/>
                  <p:cNvSpPr>
                    <a:spLocks/>
                  </p:cNvSpPr>
                  <p:nvPr/>
                </p:nvSpPr>
                <p:spPr bwMode="auto">
                  <a:xfrm>
                    <a:off x="895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9" name="Freeform 294"/>
                  <p:cNvSpPr>
                    <a:spLocks/>
                  </p:cNvSpPr>
                  <p:nvPr/>
                </p:nvSpPr>
                <p:spPr bwMode="auto">
                  <a:xfrm>
                    <a:off x="896" y="2245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1 h 1"/>
                      <a:gd name="T4" fmla="*/ 7 w 7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0" name="Freeform 295"/>
                  <p:cNvSpPr>
                    <a:spLocks/>
                  </p:cNvSpPr>
                  <p:nvPr/>
                </p:nvSpPr>
                <p:spPr bwMode="auto">
                  <a:xfrm>
                    <a:off x="897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1" name="Freeform 296"/>
                  <p:cNvSpPr>
                    <a:spLocks/>
                  </p:cNvSpPr>
                  <p:nvPr/>
                </p:nvSpPr>
                <p:spPr bwMode="auto">
                  <a:xfrm>
                    <a:off x="898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2" name="Freeform 297"/>
                  <p:cNvSpPr>
                    <a:spLocks/>
                  </p:cNvSpPr>
                  <p:nvPr/>
                </p:nvSpPr>
                <p:spPr bwMode="auto">
                  <a:xfrm>
                    <a:off x="899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3" name="Freeform 298"/>
                  <p:cNvSpPr>
                    <a:spLocks/>
                  </p:cNvSpPr>
                  <p:nvPr/>
                </p:nvSpPr>
                <p:spPr bwMode="auto">
                  <a:xfrm>
                    <a:off x="900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4" name="Freeform 299"/>
                  <p:cNvSpPr>
                    <a:spLocks/>
                  </p:cNvSpPr>
                  <p:nvPr/>
                </p:nvSpPr>
                <p:spPr bwMode="auto">
                  <a:xfrm>
                    <a:off x="901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2"/>
                      <a:gd name="T2" fmla="*/ 5 w 6"/>
                      <a:gd name="T3" fmla="*/ 2 h 2"/>
                      <a:gd name="T4" fmla="*/ 6 w 6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0"/>
                        </a:moveTo>
                        <a:lnTo>
                          <a:pt x="5" y="2"/>
                        </a:lnTo>
                        <a:lnTo>
                          <a:pt x="6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5" name="Freeform 300"/>
                  <p:cNvSpPr>
                    <a:spLocks/>
                  </p:cNvSpPr>
                  <p:nvPr/>
                </p:nvSpPr>
                <p:spPr bwMode="auto">
                  <a:xfrm>
                    <a:off x="902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6" name="Freeform 301"/>
                  <p:cNvSpPr>
                    <a:spLocks/>
                  </p:cNvSpPr>
                  <p:nvPr/>
                </p:nvSpPr>
                <p:spPr bwMode="auto">
                  <a:xfrm>
                    <a:off x="903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7" name="Freeform 302"/>
                  <p:cNvSpPr>
                    <a:spLocks/>
                  </p:cNvSpPr>
                  <p:nvPr/>
                </p:nvSpPr>
                <p:spPr bwMode="auto">
                  <a:xfrm>
                    <a:off x="904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1 h 1"/>
                      <a:gd name="T4" fmla="*/ 7 w 7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8" name="Freeform 303"/>
                  <p:cNvSpPr>
                    <a:spLocks/>
                  </p:cNvSpPr>
                  <p:nvPr/>
                </p:nvSpPr>
                <p:spPr bwMode="auto">
                  <a:xfrm>
                    <a:off x="90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9" name="Freeform 304"/>
                  <p:cNvSpPr>
                    <a:spLocks/>
                  </p:cNvSpPr>
                  <p:nvPr/>
                </p:nvSpPr>
                <p:spPr bwMode="auto">
                  <a:xfrm>
                    <a:off x="90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0" name="Freeform 305"/>
                  <p:cNvSpPr>
                    <a:spLocks/>
                  </p:cNvSpPr>
                  <p:nvPr/>
                </p:nvSpPr>
                <p:spPr bwMode="auto">
                  <a:xfrm>
                    <a:off x="90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1" name="Freeform 306"/>
                  <p:cNvSpPr>
                    <a:spLocks/>
                  </p:cNvSpPr>
                  <p:nvPr/>
                </p:nvSpPr>
                <p:spPr bwMode="auto">
                  <a:xfrm>
                    <a:off x="90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2" name="Freeform 307"/>
                  <p:cNvSpPr>
                    <a:spLocks/>
                  </p:cNvSpPr>
                  <p:nvPr/>
                </p:nvSpPr>
                <p:spPr bwMode="auto">
                  <a:xfrm>
                    <a:off x="90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3" name="Freeform 308"/>
                  <p:cNvSpPr>
                    <a:spLocks/>
                  </p:cNvSpPr>
                  <p:nvPr/>
                </p:nvSpPr>
                <p:spPr bwMode="auto">
                  <a:xfrm>
                    <a:off x="90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4" name="Freeform 309"/>
                  <p:cNvSpPr>
                    <a:spLocks/>
                  </p:cNvSpPr>
                  <p:nvPr/>
                </p:nvSpPr>
                <p:spPr bwMode="auto">
                  <a:xfrm>
                    <a:off x="910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5" name="Freeform 310"/>
                  <p:cNvSpPr>
                    <a:spLocks/>
                  </p:cNvSpPr>
                  <p:nvPr/>
                </p:nvSpPr>
                <p:spPr bwMode="auto">
                  <a:xfrm>
                    <a:off x="91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6" name="Freeform 311"/>
                  <p:cNvSpPr>
                    <a:spLocks/>
                  </p:cNvSpPr>
                  <p:nvPr/>
                </p:nvSpPr>
                <p:spPr bwMode="auto">
                  <a:xfrm>
                    <a:off x="91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7" name="Freeform 312"/>
                  <p:cNvSpPr>
                    <a:spLocks/>
                  </p:cNvSpPr>
                  <p:nvPr/>
                </p:nvSpPr>
                <p:spPr bwMode="auto">
                  <a:xfrm>
                    <a:off x="913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8" name="Freeform 313"/>
                  <p:cNvSpPr>
                    <a:spLocks/>
                  </p:cNvSpPr>
                  <p:nvPr/>
                </p:nvSpPr>
                <p:spPr bwMode="auto">
                  <a:xfrm>
                    <a:off x="91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9" name="Freeform 314"/>
                  <p:cNvSpPr>
                    <a:spLocks/>
                  </p:cNvSpPr>
                  <p:nvPr/>
                </p:nvSpPr>
                <p:spPr bwMode="auto">
                  <a:xfrm>
                    <a:off x="91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0" name="Freeform 315"/>
                  <p:cNvSpPr>
                    <a:spLocks/>
                  </p:cNvSpPr>
                  <p:nvPr/>
                </p:nvSpPr>
                <p:spPr bwMode="auto">
                  <a:xfrm>
                    <a:off x="91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1" name="Freeform 316"/>
                  <p:cNvSpPr>
                    <a:spLocks/>
                  </p:cNvSpPr>
                  <p:nvPr/>
                </p:nvSpPr>
                <p:spPr bwMode="auto">
                  <a:xfrm>
                    <a:off x="917" y="2246"/>
                    <a:ext cx="1" cy="1"/>
                  </a:xfrm>
                  <a:custGeom>
                    <a:avLst/>
                    <a:gdLst>
                      <a:gd name="T0" fmla="*/ 0 w 7"/>
                      <a:gd name="T1" fmla="*/ 1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1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2" name="Freeform 317"/>
                  <p:cNvSpPr>
                    <a:spLocks/>
                  </p:cNvSpPr>
                  <p:nvPr/>
                </p:nvSpPr>
                <p:spPr bwMode="auto">
                  <a:xfrm>
                    <a:off x="91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3" name="Freeform 318"/>
                  <p:cNvSpPr>
                    <a:spLocks/>
                  </p:cNvSpPr>
                  <p:nvPr/>
                </p:nvSpPr>
                <p:spPr bwMode="auto">
                  <a:xfrm>
                    <a:off x="91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4" name="Freeform 319"/>
                  <p:cNvSpPr>
                    <a:spLocks/>
                  </p:cNvSpPr>
                  <p:nvPr/>
                </p:nvSpPr>
                <p:spPr bwMode="auto">
                  <a:xfrm>
                    <a:off x="920" y="2245"/>
                    <a:ext cx="1" cy="1"/>
                  </a:xfrm>
                  <a:custGeom>
                    <a:avLst/>
                    <a:gdLst>
                      <a:gd name="T0" fmla="*/ 0 w 6"/>
                      <a:gd name="T1" fmla="*/ 2 h 2"/>
                      <a:gd name="T2" fmla="*/ 5 w 6"/>
                      <a:gd name="T3" fmla="*/ 0 h 2"/>
                      <a:gd name="T4" fmla="*/ 6 w 6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2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5" name="Freeform 320"/>
                  <p:cNvSpPr>
                    <a:spLocks/>
                  </p:cNvSpPr>
                  <p:nvPr/>
                </p:nvSpPr>
                <p:spPr bwMode="auto">
                  <a:xfrm>
                    <a:off x="921" y="2245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6" name="Freeform 321"/>
                  <p:cNvSpPr>
                    <a:spLocks/>
                  </p:cNvSpPr>
                  <p:nvPr/>
                </p:nvSpPr>
                <p:spPr bwMode="auto">
                  <a:xfrm>
                    <a:off x="922" y="2245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7" name="Freeform 322"/>
                  <p:cNvSpPr>
                    <a:spLocks/>
                  </p:cNvSpPr>
                  <p:nvPr/>
                </p:nvSpPr>
                <p:spPr bwMode="auto">
                  <a:xfrm>
                    <a:off x="923" y="2245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8" name="Freeform 323"/>
                  <p:cNvSpPr>
                    <a:spLocks/>
                  </p:cNvSpPr>
                  <p:nvPr/>
                </p:nvSpPr>
                <p:spPr bwMode="auto">
                  <a:xfrm>
                    <a:off x="924" y="2244"/>
                    <a:ext cx="1" cy="1"/>
                  </a:xfrm>
                  <a:custGeom>
                    <a:avLst/>
                    <a:gdLst>
                      <a:gd name="T0" fmla="*/ 0 w 7"/>
                      <a:gd name="T1" fmla="*/ 2 h 2"/>
                      <a:gd name="T2" fmla="*/ 6 w 7"/>
                      <a:gd name="T3" fmla="*/ 0 h 2"/>
                      <a:gd name="T4" fmla="*/ 7 w 7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2"/>
                      <a:gd name="T11" fmla="*/ 7 w 7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2">
                        <a:moveTo>
                          <a:pt x="0" y="2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9" name="Freeform 324"/>
                  <p:cNvSpPr>
                    <a:spLocks/>
                  </p:cNvSpPr>
                  <p:nvPr/>
                </p:nvSpPr>
                <p:spPr bwMode="auto">
                  <a:xfrm>
                    <a:off x="925" y="2244"/>
                    <a:ext cx="1" cy="1"/>
                  </a:xfrm>
                  <a:custGeom>
                    <a:avLst/>
                    <a:gdLst>
                      <a:gd name="T0" fmla="*/ 0 w 6"/>
                      <a:gd name="T1" fmla="*/ 3 h 3"/>
                      <a:gd name="T2" fmla="*/ 5 w 6"/>
                      <a:gd name="T3" fmla="*/ 0 h 3"/>
                      <a:gd name="T4" fmla="*/ 6 w 6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3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0" name="Freeform 325"/>
                  <p:cNvSpPr>
                    <a:spLocks/>
                  </p:cNvSpPr>
                  <p:nvPr/>
                </p:nvSpPr>
                <p:spPr bwMode="auto">
                  <a:xfrm>
                    <a:off x="926" y="2243"/>
                    <a:ext cx="1" cy="1"/>
                  </a:xfrm>
                  <a:custGeom>
                    <a:avLst/>
                    <a:gdLst>
                      <a:gd name="T0" fmla="*/ 0 w 6"/>
                      <a:gd name="T1" fmla="*/ 6 h 6"/>
                      <a:gd name="T2" fmla="*/ 5 w 6"/>
                      <a:gd name="T3" fmla="*/ 0 h 6"/>
                      <a:gd name="T4" fmla="*/ 6 w 6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"/>
                      <a:gd name="T11" fmla="*/ 6 w 6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">
                        <a:moveTo>
                          <a:pt x="0" y="6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1" name="Freeform 326"/>
                  <p:cNvSpPr>
                    <a:spLocks/>
                  </p:cNvSpPr>
                  <p:nvPr/>
                </p:nvSpPr>
                <p:spPr bwMode="auto">
                  <a:xfrm>
                    <a:off x="927" y="2240"/>
                    <a:ext cx="1" cy="3"/>
                  </a:xfrm>
                  <a:custGeom>
                    <a:avLst/>
                    <a:gdLst>
                      <a:gd name="T0" fmla="*/ 0 w 6"/>
                      <a:gd name="T1" fmla="*/ 12 h 12"/>
                      <a:gd name="T2" fmla="*/ 5 w 6"/>
                      <a:gd name="T3" fmla="*/ 0 h 12"/>
                      <a:gd name="T4" fmla="*/ 6 w 6"/>
                      <a:gd name="T5" fmla="*/ 0 h 1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2"/>
                      <a:gd name="T11" fmla="*/ 6 w 6"/>
                      <a:gd name="T12" fmla="*/ 12 h 1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2">
                        <a:moveTo>
                          <a:pt x="0" y="12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2" name="Freeform 327"/>
                  <p:cNvSpPr>
                    <a:spLocks/>
                  </p:cNvSpPr>
                  <p:nvPr/>
                </p:nvSpPr>
                <p:spPr bwMode="auto">
                  <a:xfrm>
                    <a:off x="928" y="2236"/>
                    <a:ext cx="1" cy="4"/>
                  </a:xfrm>
                  <a:custGeom>
                    <a:avLst/>
                    <a:gdLst>
                      <a:gd name="T0" fmla="*/ 0 w 6"/>
                      <a:gd name="T1" fmla="*/ 24 h 24"/>
                      <a:gd name="T2" fmla="*/ 5 w 6"/>
                      <a:gd name="T3" fmla="*/ 0 h 24"/>
                      <a:gd name="T4" fmla="*/ 6 w 6"/>
                      <a:gd name="T5" fmla="*/ 0 h 2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4"/>
                      <a:gd name="T11" fmla="*/ 6 w 6"/>
                      <a:gd name="T12" fmla="*/ 24 h 2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4">
                        <a:moveTo>
                          <a:pt x="0" y="24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3" name="Freeform 328"/>
                  <p:cNvSpPr>
                    <a:spLocks/>
                  </p:cNvSpPr>
                  <p:nvPr/>
                </p:nvSpPr>
                <p:spPr bwMode="auto">
                  <a:xfrm>
                    <a:off x="929" y="2225"/>
                    <a:ext cx="1" cy="11"/>
                  </a:xfrm>
                  <a:custGeom>
                    <a:avLst/>
                    <a:gdLst>
                      <a:gd name="T0" fmla="*/ 0 w 6"/>
                      <a:gd name="T1" fmla="*/ 56 h 56"/>
                      <a:gd name="T2" fmla="*/ 5 w 6"/>
                      <a:gd name="T3" fmla="*/ 0 h 56"/>
                      <a:gd name="T4" fmla="*/ 6 w 6"/>
                      <a:gd name="T5" fmla="*/ 0 h 5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56"/>
                      <a:gd name="T11" fmla="*/ 6 w 6"/>
                      <a:gd name="T12" fmla="*/ 56 h 5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56">
                        <a:moveTo>
                          <a:pt x="0" y="56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4" name="Freeform 329"/>
                  <p:cNvSpPr>
                    <a:spLocks/>
                  </p:cNvSpPr>
                  <p:nvPr/>
                </p:nvSpPr>
                <p:spPr bwMode="auto">
                  <a:xfrm>
                    <a:off x="930" y="2202"/>
                    <a:ext cx="1" cy="23"/>
                  </a:xfrm>
                  <a:custGeom>
                    <a:avLst/>
                    <a:gdLst>
                      <a:gd name="T0" fmla="*/ 0 w 6"/>
                      <a:gd name="T1" fmla="*/ 122 h 122"/>
                      <a:gd name="T2" fmla="*/ 5 w 6"/>
                      <a:gd name="T3" fmla="*/ 0 h 122"/>
                      <a:gd name="T4" fmla="*/ 6 w 6"/>
                      <a:gd name="T5" fmla="*/ 0 h 12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22"/>
                      <a:gd name="T11" fmla="*/ 6 w 6"/>
                      <a:gd name="T12" fmla="*/ 122 h 1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22">
                        <a:moveTo>
                          <a:pt x="0" y="122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5" name="Freeform 330"/>
                  <p:cNvSpPr>
                    <a:spLocks/>
                  </p:cNvSpPr>
                  <p:nvPr/>
                </p:nvSpPr>
                <p:spPr bwMode="auto">
                  <a:xfrm>
                    <a:off x="931" y="2155"/>
                    <a:ext cx="1" cy="47"/>
                  </a:xfrm>
                  <a:custGeom>
                    <a:avLst/>
                    <a:gdLst>
                      <a:gd name="T0" fmla="*/ 0 w 7"/>
                      <a:gd name="T1" fmla="*/ 253 h 253"/>
                      <a:gd name="T2" fmla="*/ 6 w 7"/>
                      <a:gd name="T3" fmla="*/ 0 h 253"/>
                      <a:gd name="T4" fmla="*/ 7 w 7"/>
                      <a:gd name="T5" fmla="*/ 0 h 253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253"/>
                      <a:gd name="T11" fmla="*/ 7 w 7"/>
                      <a:gd name="T12" fmla="*/ 253 h 25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253">
                        <a:moveTo>
                          <a:pt x="0" y="253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6" name="Freeform 331"/>
                  <p:cNvSpPr>
                    <a:spLocks/>
                  </p:cNvSpPr>
                  <p:nvPr/>
                </p:nvSpPr>
                <p:spPr bwMode="auto">
                  <a:xfrm>
                    <a:off x="932" y="2070"/>
                    <a:ext cx="1" cy="85"/>
                  </a:xfrm>
                  <a:custGeom>
                    <a:avLst/>
                    <a:gdLst>
                      <a:gd name="T0" fmla="*/ 0 w 6"/>
                      <a:gd name="T1" fmla="*/ 452 h 452"/>
                      <a:gd name="T2" fmla="*/ 5 w 6"/>
                      <a:gd name="T3" fmla="*/ 0 h 452"/>
                      <a:gd name="T4" fmla="*/ 6 w 6"/>
                      <a:gd name="T5" fmla="*/ 0 h 45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52"/>
                      <a:gd name="T11" fmla="*/ 6 w 6"/>
                      <a:gd name="T12" fmla="*/ 452 h 45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52">
                        <a:moveTo>
                          <a:pt x="0" y="452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7" name="Freeform 332"/>
                  <p:cNvSpPr>
                    <a:spLocks/>
                  </p:cNvSpPr>
                  <p:nvPr/>
                </p:nvSpPr>
                <p:spPr bwMode="auto">
                  <a:xfrm>
                    <a:off x="933" y="1946"/>
                    <a:ext cx="1" cy="124"/>
                  </a:xfrm>
                  <a:custGeom>
                    <a:avLst/>
                    <a:gdLst>
                      <a:gd name="T0" fmla="*/ 0 w 6"/>
                      <a:gd name="T1" fmla="*/ 656 h 656"/>
                      <a:gd name="T2" fmla="*/ 5 w 6"/>
                      <a:gd name="T3" fmla="*/ 0 h 656"/>
                      <a:gd name="T4" fmla="*/ 6 w 6"/>
                      <a:gd name="T5" fmla="*/ 0 h 65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56"/>
                      <a:gd name="T11" fmla="*/ 6 w 6"/>
                      <a:gd name="T12" fmla="*/ 656 h 65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56">
                        <a:moveTo>
                          <a:pt x="0" y="656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8" name="Freeform 333"/>
                  <p:cNvSpPr>
                    <a:spLocks/>
                  </p:cNvSpPr>
                  <p:nvPr/>
                </p:nvSpPr>
                <p:spPr bwMode="auto">
                  <a:xfrm>
                    <a:off x="934" y="1807"/>
                    <a:ext cx="1" cy="139"/>
                  </a:xfrm>
                  <a:custGeom>
                    <a:avLst/>
                    <a:gdLst>
                      <a:gd name="T0" fmla="*/ 0 w 6"/>
                      <a:gd name="T1" fmla="*/ 739 h 739"/>
                      <a:gd name="T2" fmla="*/ 5 w 6"/>
                      <a:gd name="T3" fmla="*/ 0 h 739"/>
                      <a:gd name="T4" fmla="*/ 6 w 6"/>
                      <a:gd name="T5" fmla="*/ 0 h 739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739"/>
                      <a:gd name="T11" fmla="*/ 6 w 6"/>
                      <a:gd name="T12" fmla="*/ 739 h 73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739">
                        <a:moveTo>
                          <a:pt x="0" y="739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9" name="Freeform 334"/>
                  <p:cNvSpPr>
                    <a:spLocks/>
                  </p:cNvSpPr>
                  <p:nvPr/>
                </p:nvSpPr>
                <p:spPr bwMode="auto">
                  <a:xfrm>
                    <a:off x="935" y="1693"/>
                    <a:ext cx="1" cy="114"/>
                  </a:xfrm>
                  <a:custGeom>
                    <a:avLst/>
                    <a:gdLst>
                      <a:gd name="T0" fmla="*/ 0 w 6"/>
                      <a:gd name="T1" fmla="*/ 604 h 604"/>
                      <a:gd name="T2" fmla="*/ 5 w 6"/>
                      <a:gd name="T3" fmla="*/ 0 h 604"/>
                      <a:gd name="T4" fmla="*/ 6 w 6"/>
                      <a:gd name="T5" fmla="*/ 0 h 60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04"/>
                      <a:gd name="T11" fmla="*/ 6 w 6"/>
                      <a:gd name="T12" fmla="*/ 604 h 60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04">
                        <a:moveTo>
                          <a:pt x="0" y="604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0" name="Freeform 335"/>
                  <p:cNvSpPr>
                    <a:spLocks/>
                  </p:cNvSpPr>
                  <p:nvPr/>
                </p:nvSpPr>
                <p:spPr bwMode="auto">
                  <a:xfrm>
                    <a:off x="936" y="1641"/>
                    <a:ext cx="1" cy="52"/>
                  </a:xfrm>
                  <a:custGeom>
                    <a:avLst/>
                    <a:gdLst>
                      <a:gd name="T0" fmla="*/ 0 w 6"/>
                      <a:gd name="T1" fmla="*/ 278 h 278"/>
                      <a:gd name="T2" fmla="*/ 5 w 6"/>
                      <a:gd name="T3" fmla="*/ 0 h 278"/>
                      <a:gd name="T4" fmla="*/ 6 w 6"/>
                      <a:gd name="T5" fmla="*/ 0 h 27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78"/>
                      <a:gd name="T11" fmla="*/ 6 w 6"/>
                      <a:gd name="T12" fmla="*/ 278 h 27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78">
                        <a:moveTo>
                          <a:pt x="0" y="278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1" name="Freeform 336"/>
                  <p:cNvSpPr>
                    <a:spLocks/>
                  </p:cNvSpPr>
                  <p:nvPr/>
                </p:nvSpPr>
                <p:spPr bwMode="auto">
                  <a:xfrm>
                    <a:off x="937" y="1641"/>
                    <a:ext cx="1" cy="19"/>
                  </a:xfrm>
                  <a:custGeom>
                    <a:avLst/>
                    <a:gdLst>
                      <a:gd name="T0" fmla="*/ 0 w 6"/>
                      <a:gd name="T1" fmla="*/ 0 h 103"/>
                      <a:gd name="T2" fmla="*/ 5 w 6"/>
                      <a:gd name="T3" fmla="*/ 103 h 103"/>
                      <a:gd name="T4" fmla="*/ 6 w 6"/>
                      <a:gd name="T5" fmla="*/ 103 h 10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03"/>
                      <a:gd name="T11" fmla="*/ 6 w 6"/>
                      <a:gd name="T12" fmla="*/ 103 h 10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03">
                        <a:moveTo>
                          <a:pt x="0" y="0"/>
                        </a:moveTo>
                        <a:lnTo>
                          <a:pt x="5" y="103"/>
                        </a:lnTo>
                        <a:lnTo>
                          <a:pt x="6" y="10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2" name="Freeform 337"/>
                  <p:cNvSpPr>
                    <a:spLocks/>
                  </p:cNvSpPr>
                  <p:nvPr/>
                </p:nvSpPr>
                <p:spPr bwMode="auto">
                  <a:xfrm>
                    <a:off x="938" y="1660"/>
                    <a:ext cx="1" cy="75"/>
                  </a:xfrm>
                  <a:custGeom>
                    <a:avLst/>
                    <a:gdLst>
                      <a:gd name="T0" fmla="*/ 0 w 7"/>
                      <a:gd name="T1" fmla="*/ 0 h 399"/>
                      <a:gd name="T2" fmla="*/ 6 w 7"/>
                      <a:gd name="T3" fmla="*/ 399 h 399"/>
                      <a:gd name="T4" fmla="*/ 7 w 7"/>
                      <a:gd name="T5" fmla="*/ 399 h 399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399"/>
                      <a:gd name="T11" fmla="*/ 7 w 7"/>
                      <a:gd name="T12" fmla="*/ 399 h 39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399">
                        <a:moveTo>
                          <a:pt x="0" y="0"/>
                        </a:moveTo>
                        <a:lnTo>
                          <a:pt x="6" y="399"/>
                        </a:lnTo>
                        <a:lnTo>
                          <a:pt x="7" y="39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3" name="Freeform 338"/>
                  <p:cNvSpPr>
                    <a:spLocks/>
                  </p:cNvSpPr>
                  <p:nvPr/>
                </p:nvSpPr>
                <p:spPr bwMode="auto">
                  <a:xfrm>
                    <a:off x="939" y="1735"/>
                    <a:ext cx="1" cy="104"/>
                  </a:xfrm>
                  <a:custGeom>
                    <a:avLst/>
                    <a:gdLst>
                      <a:gd name="T0" fmla="*/ 0 w 6"/>
                      <a:gd name="T1" fmla="*/ 0 h 551"/>
                      <a:gd name="T2" fmla="*/ 5 w 6"/>
                      <a:gd name="T3" fmla="*/ 551 h 551"/>
                      <a:gd name="T4" fmla="*/ 6 w 6"/>
                      <a:gd name="T5" fmla="*/ 551 h 55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551"/>
                      <a:gd name="T11" fmla="*/ 6 w 6"/>
                      <a:gd name="T12" fmla="*/ 551 h 55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551">
                        <a:moveTo>
                          <a:pt x="0" y="0"/>
                        </a:moveTo>
                        <a:lnTo>
                          <a:pt x="5" y="551"/>
                        </a:lnTo>
                        <a:lnTo>
                          <a:pt x="6" y="55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4" name="Freeform 339"/>
                  <p:cNvSpPr>
                    <a:spLocks/>
                  </p:cNvSpPr>
                  <p:nvPr/>
                </p:nvSpPr>
                <p:spPr bwMode="auto">
                  <a:xfrm>
                    <a:off x="940" y="1839"/>
                    <a:ext cx="1" cy="107"/>
                  </a:xfrm>
                  <a:custGeom>
                    <a:avLst/>
                    <a:gdLst>
                      <a:gd name="T0" fmla="*/ 0 w 6"/>
                      <a:gd name="T1" fmla="*/ 0 h 568"/>
                      <a:gd name="T2" fmla="*/ 5 w 6"/>
                      <a:gd name="T3" fmla="*/ 568 h 568"/>
                      <a:gd name="T4" fmla="*/ 6 w 6"/>
                      <a:gd name="T5" fmla="*/ 568 h 56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568"/>
                      <a:gd name="T11" fmla="*/ 6 w 6"/>
                      <a:gd name="T12" fmla="*/ 568 h 5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568">
                        <a:moveTo>
                          <a:pt x="0" y="0"/>
                        </a:moveTo>
                        <a:lnTo>
                          <a:pt x="5" y="568"/>
                        </a:lnTo>
                        <a:lnTo>
                          <a:pt x="6" y="56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5" name="Freeform 340"/>
                  <p:cNvSpPr>
                    <a:spLocks/>
                  </p:cNvSpPr>
                  <p:nvPr/>
                </p:nvSpPr>
                <p:spPr bwMode="auto">
                  <a:xfrm>
                    <a:off x="941" y="1946"/>
                    <a:ext cx="1" cy="94"/>
                  </a:xfrm>
                  <a:custGeom>
                    <a:avLst/>
                    <a:gdLst>
                      <a:gd name="T0" fmla="*/ 0 w 6"/>
                      <a:gd name="T1" fmla="*/ 0 h 498"/>
                      <a:gd name="T2" fmla="*/ 5 w 6"/>
                      <a:gd name="T3" fmla="*/ 498 h 498"/>
                      <a:gd name="T4" fmla="*/ 6 w 6"/>
                      <a:gd name="T5" fmla="*/ 498 h 49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98"/>
                      <a:gd name="T11" fmla="*/ 6 w 6"/>
                      <a:gd name="T12" fmla="*/ 498 h 49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98">
                        <a:moveTo>
                          <a:pt x="0" y="0"/>
                        </a:moveTo>
                        <a:lnTo>
                          <a:pt x="5" y="498"/>
                        </a:lnTo>
                        <a:lnTo>
                          <a:pt x="6" y="49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6" name="Freeform 341"/>
                  <p:cNvSpPr>
                    <a:spLocks/>
                  </p:cNvSpPr>
                  <p:nvPr/>
                </p:nvSpPr>
                <p:spPr bwMode="auto">
                  <a:xfrm>
                    <a:off x="941" y="2040"/>
                    <a:ext cx="2" cy="72"/>
                  </a:xfrm>
                  <a:custGeom>
                    <a:avLst/>
                    <a:gdLst>
                      <a:gd name="T0" fmla="*/ 0 w 6"/>
                      <a:gd name="T1" fmla="*/ 0 h 386"/>
                      <a:gd name="T2" fmla="*/ 5 w 6"/>
                      <a:gd name="T3" fmla="*/ 386 h 386"/>
                      <a:gd name="T4" fmla="*/ 6 w 6"/>
                      <a:gd name="T5" fmla="*/ 386 h 38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86"/>
                      <a:gd name="T11" fmla="*/ 6 w 6"/>
                      <a:gd name="T12" fmla="*/ 386 h 38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86">
                        <a:moveTo>
                          <a:pt x="0" y="0"/>
                        </a:moveTo>
                        <a:lnTo>
                          <a:pt x="5" y="386"/>
                        </a:lnTo>
                        <a:lnTo>
                          <a:pt x="6" y="38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7" name="Freeform 342"/>
                  <p:cNvSpPr>
                    <a:spLocks/>
                  </p:cNvSpPr>
                  <p:nvPr/>
                </p:nvSpPr>
                <p:spPr bwMode="auto">
                  <a:xfrm>
                    <a:off x="942" y="2112"/>
                    <a:ext cx="2" cy="51"/>
                  </a:xfrm>
                  <a:custGeom>
                    <a:avLst/>
                    <a:gdLst>
                      <a:gd name="T0" fmla="*/ 0 w 6"/>
                      <a:gd name="T1" fmla="*/ 0 h 268"/>
                      <a:gd name="T2" fmla="*/ 5 w 6"/>
                      <a:gd name="T3" fmla="*/ 268 h 268"/>
                      <a:gd name="T4" fmla="*/ 6 w 6"/>
                      <a:gd name="T5" fmla="*/ 268 h 26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68"/>
                      <a:gd name="T11" fmla="*/ 6 w 6"/>
                      <a:gd name="T12" fmla="*/ 268 h 26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68">
                        <a:moveTo>
                          <a:pt x="0" y="0"/>
                        </a:moveTo>
                        <a:lnTo>
                          <a:pt x="5" y="268"/>
                        </a:lnTo>
                        <a:lnTo>
                          <a:pt x="6" y="26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8" name="Freeform 343"/>
                  <p:cNvSpPr>
                    <a:spLocks/>
                  </p:cNvSpPr>
                  <p:nvPr/>
                </p:nvSpPr>
                <p:spPr bwMode="auto">
                  <a:xfrm>
                    <a:off x="943" y="2163"/>
                    <a:ext cx="1" cy="31"/>
                  </a:xfrm>
                  <a:custGeom>
                    <a:avLst/>
                    <a:gdLst>
                      <a:gd name="T0" fmla="*/ 0 w 6"/>
                      <a:gd name="T1" fmla="*/ 0 h 167"/>
                      <a:gd name="T2" fmla="*/ 5 w 6"/>
                      <a:gd name="T3" fmla="*/ 167 h 167"/>
                      <a:gd name="T4" fmla="*/ 6 w 6"/>
                      <a:gd name="T5" fmla="*/ 167 h 16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67"/>
                      <a:gd name="T11" fmla="*/ 6 w 6"/>
                      <a:gd name="T12" fmla="*/ 167 h 16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67">
                        <a:moveTo>
                          <a:pt x="0" y="0"/>
                        </a:moveTo>
                        <a:lnTo>
                          <a:pt x="5" y="167"/>
                        </a:lnTo>
                        <a:lnTo>
                          <a:pt x="6" y="16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9" name="Freeform 344"/>
                  <p:cNvSpPr>
                    <a:spLocks/>
                  </p:cNvSpPr>
                  <p:nvPr/>
                </p:nvSpPr>
                <p:spPr bwMode="auto">
                  <a:xfrm>
                    <a:off x="944" y="2194"/>
                    <a:ext cx="2" cy="17"/>
                  </a:xfrm>
                  <a:custGeom>
                    <a:avLst/>
                    <a:gdLst>
                      <a:gd name="T0" fmla="*/ 0 w 7"/>
                      <a:gd name="T1" fmla="*/ 0 h 89"/>
                      <a:gd name="T2" fmla="*/ 6 w 7"/>
                      <a:gd name="T3" fmla="*/ 89 h 89"/>
                      <a:gd name="T4" fmla="*/ 7 w 7"/>
                      <a:gd name="T5" fmla="*/ 89 h 89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89"/>
                      <a:gd name="T11" fmla="*/ 7 w 7"/>
                      <a:gd name="T12" fmla="*/ 89 h 8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89">
                        <a:moveTo>
                          <a:pt x="0" y="0"/>
                        </a:moveTo>
                        <a:lnTo>
                          <a:pt x="6" y="89"/>
                        </a:lnTo>
                        <a:lnTo>
                          <a:pt x="7" y="8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0" name="Freeform 345"/>
                  <p:cNvSpPr>
                    <a:spLocks/>
                  </p:cNvSpPr>
                  <p:nvPr/>
                </p:nvSpPr>
                <p:spPr bwMode="auto">
                  <a:xfrm>
                    <a:off x="945" y="2211"/>
                    <a:ext cx="2" cy="6"/>
                  </a:xfrm>
                  <a:custGeom>
                    <a:avLst/>
                    <a:gdLst>
                      <a:gd name="T0" fmla="*/ 0 w 6"/>
                      <a:gd name="T1" fmla="*/ 0 h 32"/>
                      <a:gd name="T2" fmla="*/ 5 w 6"/>
                      <a:gd name="T3" fmla="*/ 32 h 32"/>
                      <a:gd name="T4" fmla="*/ 6 w 6"/>
                      <a:gd name="T5" fmla="*/ 32 h 3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2"/>
                      <a:gd name="T11" fmla="*/ 6 w 6"/>
                      <a:gd name="T12" fmla="*/ 32 h 3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2">
                        <a:moveTo>
                          <a:pt x="0" y="0"/>
                        </a:moveTo>
                        <a:lnTo>
                          <a:pt x="5" y="32"/>
                        </a:lnTo>
                        <a:lnTo>
                          <a:pt x="6" y="3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1" name="Freeform 346"/>
                  <p:cNvSpPr>
                    <a:spLocks/>
                  </p:cNvSpPr>
                  <p:nvPr/>
                </p:nvSpPr>
                <p:spPr bwMode="auto">
                  <a:xfrm>
                    <a:off x="946" y="2213"/>
                    <a:ext cx="1" cy="4"/>
                  </a:xfrm>
                  <a:custGeom>
                    <a:avLst/>
                    <a:gdLst>
                      <a:gd name="T0" fmla="*/ 0 w 6"/>
                      <a:gd name="T1" fmla="*/ 20 h 20"/>
                      <a:gd name="T2" fmla="*/ 5 w 6"/>
                      <a:gd name="T3" fmla="*/ 0 h 20"/>
                      <a:gd name="T4" fmla="*/ 6 w 6"/>
                      <a:gd name="T5" fmla="*/ 0 h 20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0"/>
                      <a:gd name="T11" fmla="*/ 6 w 6"/>
                      <a:gd name="T12" fmla="*/ 20 h 2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0">
                        <a:moveTo>
                          <a:pt x="0" y="2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2" name="Freeform 347"/>
                  <p:cNvSpPr>
                    <a:spLocks/>
                  </p:cNvSpPr>
                  <p:nvPr/>
                </p:nvSpPr>
                <p:spPr bwMode="auto">
                  <a:xfrm>
                    <a:off x="947" y="2197"/>
                    <a:ext cx="1" cy="16"/>
                  </a:xfrm>
                  <a:custGeom>
                    <a:avLst/>
                    <a:gdLst>
                      <a:gd name="T0" fmla="*/ 0 w 6"/>
                      <a:gd name="T1" fmla="*/ 87 h 87"/>
                      <a:gd name="T2" fmla="*/ 5 w 6"/>
                      <a:gd name="T3" fmla="*/ 0 h 87"/>
                      <a:gd name="T4" fmla="*/ 6 w 6"/>
                      <a:gd name="T5" fmla="*/ 0 h 8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87"/>
                      <a:gd name="T11" fmla="*/ 6 w 6"/>
                      <a:gd name="T12" fmla="*/ 87 h 8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87">
                        <a:moveTo>
                          <a:pt x="0" y="87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3" name="Freeform 348"/>
                  <p:cNvSpPr>
                    <a:spLocks/>
                  </p:cNvSpPr>
                  <p:nvPr/>
                </p:nvSpPr>
                <p:spPr bwMode="auto">
                  <a:xfrm>
                    <a:off x="948" y="2159"/>
                    <a:ext cx="1" cy="38"/>
                  </a:xfrm>
                  <a:custGeom>
                    <a:avLst/>
                    <a:gdLst>
                      <a:gd name="T0" fmla="*/ 0 w 6"/>
                      <a:gd name="T1" fmla="*/ 202 h 202"/>
                      <a:gd name="T2" fmla="*/ 5 w 6"/>
                      <a:gd name="T3" fmla="*/ 0 h 202"/>
                      <a:gd name="T4" fmla="*/ 6 w 6"/>
                      <a:gd name="T5" fmla="*/ 0 h 20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02"/>
                      <a:gd name="T11" fmla="*/ 6 w 6"/>
                      <a:gd name="T12" fmla="*/ 202 h 20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02">
                        <a:moveTo>
                          <a:pt x="0" y="202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4" name="Freeform 349"/>
                  <p:cNvSpPr>
                    <a:spLocks/>
                  </p:cNvSpPr>
                  <p:nvPr/>
                </p:nvSpPr>
                <p:spPr bwMode="auto">
                  <a:xfrm>
                    <a:off x="949" y="2085"/>
                    <a:ext cx="1" cy="74"/>
                  </a:xfrm>
                  <a:custGeom>
                    <a:avLst/>
                    <a:gdLst>
                      <a:gd name="T0" fmla="*/ 0 w 6"/>
                      <a:gd name="T1" fmla="*/ 394 h 394"/>
                      <a:gd name="T2" fmla="*/ 5 w 6"/>
                      <a:gd name="T3" fmla="*/ 0 h 394"/>
                      <a:gd name="T4" fmla="*/ 6 w 6"/>
                      <a:gd name="T5" fmla="*/ 0 h 39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94"/>
                      <a:gd name="T11" fmla="*/ 6 w 6"/>
                      <a:gd name="T12" fmla="*/ 394 h 39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94">
                        <a:moveTo>
                          <a:pt x="0" y="394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5" name="Freeform 350"/>
                  <p:cNvSpPr>
                    <a:spLocks/>
                  </p:cNvSpPr>
                  <p:nvPr/>
                </p:nvSpPr>
                <p:spPr bwMode="auto">
                  <a:xfrm>
                    <a:off x="950" y="1961"/>
                    <a:ext cx="1" cy="124"/>
                  </a:xfrm>
                  <a:custGeom>
                    <a:avLst/>
                    <a:gdLst>
                      <a:gd name="T0" fmla="*/ 0 w 6"/>
                      <a:gd name="T1" fmla="*/ 655 h 655"/>
                      <a:gd name="T2" fmla="*/ 5 w 6"/>
                      <a:gd name="T3" fmla="*/ 0 h 655"/>
                      <a:gd name="T4" fmla="*/ 6 w 6"/>
                      <a:gd name="T5" fmla="*/ 0 h 65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55"/>
                      <a:gd name="T11" fmla="*/ 6 w 6"/>
                      <a:gd name="T12" fmla="*/ 655 h 65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55">
                        <a:moveTo>
                          <a:pt x="0" y="655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6" name="Freeform 351"/>
                  <p:cNvSpPr>
                    <a:spLocks/>
                  </p:cNvSpPr>
                  <p:nvPr/>
                </p:nvSpPr>
                <p:spPr bwMode="auto">
                  <a:xfrm>
                    <a:off x="951" y="1791"/>
                    <a:ext cx="1" cy="170"/>
                  </a:xfrm>
                  <a:custGeom>
                    <a:avLst/>
                    <a:gdLst>
                      <a:gd name="T0" fmla="*/ 0 w 7"/>
                      <a:gd name="T1" fmla="*/ 906 h 906"/>
                      <a:gd name="T2" fmla="*/ 6 w 7"/>
                      <a:gd name="T3" fmla="*/ 0 h 906"/>
                      <a:gd name="T4" fmla="*/ 7 w 7"/>
                      <a:gd name="T5" fmla="*/ 0 h 906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906"/>
                      <a:gd name="T11" fmla="*/ 7 w 7"/>
                      <a:gd name="T12" fmla="*/ 906 h 90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906">
                        <a:moveTo>
                          <a:pt x="0" y="906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7" name="Freeform 352"/>
                  <p:cNvSpPr>
                    <a:spLocks/>
                  </p:cNvSpPr>
                  <p:nvPr/>
                </p:nvSpPr>
                <p:spPr bwMode="auto">
                  <a:xfrm>
                    <a:off x="952" y="1602"/>
                    <a:ext cx="1" cy="189"/>
                  </a:xfrm>
                  <a:custGeom>
                    <a:avLst/>
                    <a:gdLst>
                      <a:gd name="T0" fmla="*/ 0 w 6"/>
                      <a:gd name="T1" fmla="*/ 1004 h 1004"/>
                      <a:gd name="T2" fmla="*/ 5 w 6"/>
                      <a:gd name="T3" fmla="*/ 0 h 1004"/>
                      <a:gd name="T4" fmla="*/ 6 w 6"/>
                      <a:gd name="T5" fmla="*/ 0 h 100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004"/>
                      <a:gd name="T11" fmla="*/ 6 w 6"/>
                      <a:gd name="T12" fmla="*/ 1004 h 100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004">
                        <a:moveTo>
                          <a:pt x="0" y="1004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8" name="Freeform 353"/>
                  <p:cNvSpPr>
                    <a:spLocks/>
                  </p:cNvSpPr>
                  <p:nvPr/>
                </p:nvSpPr>
                <p:spPr bwMode="auto">
                  <a:xfrm>
                    <a:off x="953" y="1444"/>
                    <a:ext cx="1" cy="158"/>
                  </a:xfrm>
                  <a:custGeom>
                    <a:avLst/>
                    <a:gdLst>
                      <a:gd name="T0" fmla="*/ 0 w 6"/>
                      <a:gd name="T1" fmla="*/ 841 h 841"/>
                      <a:gd name="T2" fmla="*/ 5 w 6"/>
                      <a:gd name="T3" fmla="*/ 0 h 841"/>
                      <a:gd name="T4" fmla="*/ 6 w 6"/>
                      <a:gd name="T5" fmla="*/ 0 h 84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841"/>
                      <a:gd name="T11" fmla="*/ 6 w 6"/>
                      <a:gd name="T12" fmla="*/ 841 h 84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841">
                        <a:moveTo>
                          <a:pt x="0" y="84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9" name="Freeform 354"/>
                  <p:cNvSpPr>
                    <a:spLocks/>
                  </p:cNvSpPr>
                  <p:nvPr/>
                </p:nvSpPr>
                <p:spPr bwMode="auto">
                  <a:xfrm>
                    <a:off x="954" y="1359"/>
                    <a:ext cx="1" cy="85"/>
                  </a:xfrm>
                  <a:custGeom>
                    <a:avLst/>
                    <a:gdLst>
                      <a:gd name="T0" fmla="*/ 0 w 6"/>
                      <a:gd name="T1" fmla="*/ 448 h 448"/>
                      <a:gd name="T2" fmla="*/ 5 w 6"/>
                      <a:gd name="T3" fmla="*/ 0 h 448"/>
                      <a:gd name="T4" fmla="*/ 6 w 6"/>
                      <a:gd name="T5" fmla="*/ 0 h 44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48"/>
                      <a:gd name="T11" fmla="*/ 6 w 6"/>
                      <a:gd name="T12" fmla="*/ 448 h 44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48">
                        <a:moveTo>
                          <a:pt x="0" y="448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0" name="Freeform 355"/>
                  <p:cNvSpPr>
                    <a:spLocks/>
                  </p:cNvSpPr>
                  <p:nvPr/>
                </p:nvSpPr>
                <p:spPr bwMode="auto">
                  <a:xfrm>
                    <a:off x="955" y="1359"/>
                    <a:ext cx="1" cy="5"/>
                  </a:xfrm>
                  <a:custGeom>
                    <a:avLst/>
                    <a:gdLst>
                      <a:gd name="T0" fmla="*/ 0 w 6"/>
                      <a:gd name="T1" fmla="*/ 0 h 23"/>
                      <a:gd name="T2" fmla="*/ 5 w 6"/>
                      <a:gd name="T3" fmla="*/ 23 h 23"/>
                      <a:gd name="T4" fmla="*/ 6 w 6"/>
                      <a:gd name="T5" fmla="*/ 23 h 2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3"/>
                      <a:gd name="T11" fmla="*/ 6 w 6"/>
                      <a:gd name="T12" fmla="*/ 23 h 2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3">
                        <a:moveTo>
                          <a:pt x="0" y="0"/>
                        </a:moveTo>
                        <a:lnTo>
                          <a:pt x="5" y="23"/>
                        </a:lnTo>
                        <a:lnTo>
                          <a:pt x="6" y="2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1" name="Freeform 356"/>
                  <p:cNvSpPr>
                    <a:spLocks/>
                  </p:cNvSpPr>
                  <p:nvPr/>
                </p:nvSpPr>
                <p:spPr bwMode="auto">
                  <a:xfrm>
                    <a:off x="956" y="1364"/>
                    <a:ext cx="1" cy="79"/>
                  </a:xfrm>
                  <a:custGeom>
                    <a:avLst/>
                    <a:gdLst>
                      <a:gd name="T0" fmla="*/ 0 w 6"/>
                      <a:gd name="T1" fmla="*/ 0 h 421"/>
                      <a:gd name="T2" fmla="*/ 5 w 6"/>
                      <a:gd name="T3" fmla="*/ 421 h 421"/>
                      <a:gd name="T4" fmla="*/ 6 w 6"/>
                      <a:gd name="T5" fmla="*/ 421 h 42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21"/>
                      <a:gd name="T11" fmla="*/ 6 w 6"/>
                      <a:gd name="T12" fmla="*/ 421 h 4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21">
                        <a:moveTo>
                          <a:pt x="0" y="0"/>
                        </a:moveTo>
                        <a:lnTo>
                          <a:pt x="5" y="421"/>
                        </a:lnTo>
                        <a:lnTo>
                          <a:pt x="6" y="42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2" name="Freeform 357"/>
                  <p:cNvSpPr>
                    <a:spLocks/>
                  </p:cNvSpPr>
                  <p:nvPr/>
                </p:nvSpPr>
                <p:spPr bwMode="auto">
                  <a:xfrm>
                    <a:off x="957" y="1443"/>
                    <a:ext cx="1" cy="125"/>
                  </a:xfrm>
                  <a:custGeom>
                    <a:avLst/>
                    <a:gdLst>
                      <a:gd name="T0" fmla="*/ 0 w 6"/>
                      <a:gd name="T1" fmla="*/ 0 h 665"/>
                      <a:gd name="T2" fmla="*/ 5 w 6"/>
                      <a:gd name="T3" fmla="*/ 665 h 665"/>
                      <a:gd name="T4" fmla="*/ 6 w 6"/>
                      <a:gd name="T5" fmla="*/ 665 h 66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65"/>
                      <a:gd name="T11" fmla="*/ 6 w 6"/>
                      <a:gd name="T12" fmla="*/ 665 h 66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65">
                        <a:moveTo>
                          <a:pt x="0" y="0"/>
                        </a:moveTo>
                        <a:lnTo>
                          <a:pt x="5" y="665"/>
                        </a:lnTo>
                        <a:lnTo>
                          <a:pt x="6" y="66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3" name="Freeform 358"/>
                  <p:cNvSpPr>
                    <a:spLocks/>
                  </p:cNvSpPr>
                  <p:nvPr/>
                </p:nvSpPr>
                <p:spPr bwMode="auto">
                  <a:xfrm>
                    <a:off x="958" y="1568"/>
                    <a:ext cx="1" cy="142"/>
                  </a:xfrm>
                  <a:custGeom>
                    <a:avLst/>
                    <a:gdLst>
                      <a:gd name="T0" fmla="*/ 0 w 7"/>
                      <a:gd name="T1" fmla="*/ 0 h 755"/>
                      <a:gd name="T2" fmla="*/ 6 w 7"/>
                      <a:gd name="T3" fmla="*/ 755 h 755"/>
                      <a:gd name="T4" fmla="*/ 7 w 7"/>
                      <a:gd name="T5" fmla="*/ 755 h 755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755"/>
                      <a:gd name="T11" fmla="*/ 7 w 7"/>
                      <a:gd name="T12" fmla="*/ 755 h 75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755">
                        <a:moveTo>
                          <a:pt x="0" y="0"/>
                        </a:moveTo>
                        <a:lnTo>
                          <a:pt x="6" y="755"/>
                        </a:lnTo>
                        <a:lnTo>
                          <a:pt x="7" y="75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4" name="Freeform 359"/>
                  <p:cNvSpPr>
                    <a:spLocks/>
                  </p:cNvSpPr>
                  <p:nvPr/>
                </p:nvSpPr>
                <p:spPr bwMode="auto">
                  <a:xfrm>
                    <a:off x="959" y="1710"/>
                    <a:ext cx="1" cy="137"/>
                  </a:xfrm>
                  <a:custGeom>
                    <a:avLst/>
                    <a:gdLst>
                      <a:gd name="T0" fmla="*/ 0 w 6"/>
                      <a:gd name="T1" fmla="*/ 0 h 726"/>
                      <a:gd name="T2" fmla="*/ 5 w 6"/>
                      <a:gd name="T3" fmla="*/ 726 h 726"/>
                      <a:gd name="T4" fmla="*/ 6 w 6"/>
                      <a:gd name="T5" fmla="*/ 726 h 72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726"/>
                      <a:gd name="T11" fmla="*/ 6 w 6"/>
                      <a:gd name="T12" fmla="*/ 726 h 72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726">
                        <a:moveTo>
                          <a:pt x="0" y="0"/>
                        </a:moveTo>
                        <a:lnTo>
                          <a:pt x="5" y="726"/>
                        </a:lnTo>
                        <a:lnTo>
                          <a:pt x="6" y="72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5" name="Freeform 360"/>
                  <p:cNvSpPr>
                    <a:spLocks/>
                  </p:cNvSpPr>
                  <p:nvPr/>
                </p:nvSpPr>
                <p:spPr bwMode="auto">
                  <a:xfrm>
                    <a:off x="960" y="1847"/>
                    <a:ext cx="1" cy="117"/>
                  </a:xfrm>
                  <a:custGeom>
                    <a:avLst/>
                    <a:gdLst>
                      <a:gd name="T0" fmla="*/ 0 w 6"/>
                      <a:gd name="T1" fmla="*/ 0 h 624"/>
                      <a:gd name="T2" fmla="*/ 5 w 6"/>
                      <a:gd name="T3" fmla="*/ 624 h 624"/>
                      <a:gd name="T4" fmla="*/ 6 w 6"/>
                      <a:gd name="T5" fmla="*/ 624 h 62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24"/>
                      <a:gd name="T11" fmla="*/ 6 w 6"/>
                      <a:gd name="T12" fmla="*/ 624 h 62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24">
                        <a:moveTo>
                          <a:pt x="0" y="0"/>
                        </a:moveTo>
                        <a:lnTo>
                          <a:pt x="5" y="624"/>
                        </a:lnTo>
                        <a:lnTo>
                          <a:pt x="6" y="62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6" name="Freeform 361"/>
                  <p:cNvSpPr>
                    <a:spLocks/>
                  </p:cNvSpPr>
                  <p:nvPr/>
                </p:nvSpPr>
                <p:spPr bwMode="auto">
                  <a:xfrm>
                    <a:off x="961" y="1964"/>
                    <a:ext cx="1" cy="93"/>
                  </a:xfrm>
                  <a:custGeom>
                    <a:avLst/>
                    <a:gdLst>
                      <a:gd name="T0" fmla="*/ 0 w 6"/>
                      <a:gd name="T1" fmla="*/ 0 h 491"/>
                      <a:gd name="T2" fmla="*/ 5 w 6"/>
                      <a:gd name="T3" fmla="*/ 491 h 491"/>
                      <a:gd name="T4" fmla="*/ 6 w 6"/>
                      <a:gd name="T5" fmla="*/ 491 h 49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91"/>
                      <a:gd name="T11" fmla="*/ 6 w 6"/>
                      <a:gd name="T12" fmla="*/ 491 h 49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91">
                        <a:moveTo>
                          <a:pt x="0" y="0"/>
                        </a:moveTo>
                        <a:lnTo>
                          <a:pt x="5" y="491"/>
                        </a:lnTo>
                        <a:lnTo>
                          <a:pt x="6" y="49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7" name="Freeform 362"/>
                  <p:cNvSpPr>
                    <a:spLocks/>
                  </p:cNvSpPr>
                  <p:nvPr/>
                </p:nvSpPr>
                <p:spPr bwMode="auto">
                  <a:xfrm>
                    <a:off x="962" y="2057"/>
                    <a:ext cx="1" cy="67"/>
                  </a:xfrm>
                  <a:custGeom>
                    <a:avLst/>
                    <a:gdLst>
                      <a:gd name="T0" fmla="*/ 0 w 6"/>
                      <a:gd name="T1" fmla="*/ 0 h 358"/>
                      <a:gd name="T2" fmla="*/ 5 w 6"/>
                      <a:gd name="T3" fmla="*/ 358 h 358"/>
                      <a:gd name="T4" fmla="*/ 6 w 6"/>
                      <a:gd name="T5" fmla="*/ 358 h 35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58"/>
                      <a:gd name="T11" fmla="*/ 6 w 6"/>
                      <a:gd name="T12" fmla="*/ 358 h 35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58">
                        <a:moveTo>
                          <a:pt x="0" y="0"/>
                        </a:moveTo>
                        <a:lnTo>
                          <a:pt x="5" y="358"/>
                        </a:lnTo>
                        <a:lnTo>
                          <a:pt x="6" y="35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8" name="Freeform 363"/>
                  <p:cNvSpPr>
                    <a:spLocks/>
                  </p:cNvSpPr>
                  <p:nvPr/>
                </p:nvSpPr>
                <p:spPr bwMode="auto">
                  <a:xfrm>
                    <a:off x="963" y="2124"/>
                    <a:ext cx="1" cy="46"/>
                  </a:xfrm>
                  <a:custGeom>
                    <a:avLst/>
                    <a:gdLst>
                      <a:gd name="T0" fmla="*/ 0 w 6"/>
                      <a:gd name="T1" fmla="*/ 0 h 242"/>
                      <a:gd name="T2" fmla="*/ 5 w 6"/>
                      <a:gd name="T3" fmla="*/ 242 h 242"/>
                      <a:gd name="T4" fmla="*/ 6 w 6"/>
                      <a:gd name="T5" fmla="*/ 242 h 24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42"/>
                      <a:gd name="T11" fmla="*/ 6 w 6"/>
                      <a:gd name="T12" fmla="*/ 242 h 24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42">
                        <a:moveTo>
                          <a:pt x="0" y="0"/>
                        </a:moveTo>
                        <a:lnTo>
                          <a:pt x="5" y="242"/>
                        </a:lnTo>
                        <a:lnTo>
                          <a:pt x="6" y="24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9" name="Freeform 364"/>
                  <p:cNvSpPr>
                    <a:spLocks/>
                  </p:cNvSpPr>
                  <p:nvPr/>
                </p:nvSpPr>
                <p:spPr bwMode="auto">
                  <a:xfrm>
                    <a:off x="964" y="2170"/>
                    <a:ext cx="1" cy="29"/>
                  </a:xfrm>
                  <a:custGeom>
                    <a:avLst/>
                    <a:gdLst>
                      <a:gd name="T0" fmla="*/ 0 w 7"/>
                      <a:gd name="T1" fmla="*/ 0 h 154"/>
                      <a:gd name="T2" fmla="*/ 6 w 7"/>
                      <a:gd name="T3" fmla="*/ 154 h 154"/>
                      <a:gd name="T4" fmla="*/ 7 w 7"/>
                      <a:gd name="T5" fmla="*/ 154 h 154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54"/>
                      <a:gd name="T11" fmla="*/ 7 w 7"/>
                      <a:gd name="T12" fmla="*/ 154 h 15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54">
                        <a:moveTo>
                          <a:pt x="0" y="0"/>
                        </a:moveTo>
                        <a:lnTo>
                          <a:pt x="6" y="154"/>
                        </a:lnTo>
                        <a:lnTo>
                          <a:pt x="7" y="15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0" name="Freeform 365"/>
                  <p:cNvSpPr>
                    <a:spLocks/>
                  </p:cNvSpPr>
                  <p:nvPr/>
                </p:nvSpPr>
                <p:spPr bwMode="auto">
                  <a:xfrm>
                    <a:off x="965" y="2199"/>
                    <a:ext cx="1" cy="17"/>
                  </a:xfrm>
                  <a:custGeom>
                    <a:avLst/>
                    <a:gdLst>
                      <a:gd name="T0" fmla="*/ 0 w 6"/>
                      <a:gd name="T1" fmla="*/ 0 h 93"/>
                      <a:gd name="T2" fmla="*/ 5 w 6"/>
                      <a:gd name="T3" fmla="*/ 93 h 93"/>
                      <a:gd name="T4" fmla="*/ 6 w 6"/>
                      <a:gd name="T5" fmla="*/ 93 h 9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93"/>
                      <a:gd name="T11" fmla="*/ 6 w 6"/>
                      <a:gd name="T12" fmla="*/ 93 h 9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93">
                        <a:moveTo>
                          <a:pt x="0" y="0"/>
                        </a:moveTo>
                        <a:lnTo>
                          <a:pt x="5" y="93"/>
                        </a:lnTo>
                        <a:lnTo>
                          <a:pt x="6" y="9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1" name="Freeform 366"/>
                  <p:cNvSpPr>
                    <a:spLocks/>
                  </p:cNvSpPr>
                  <p:nvPr/>
                </p:nvSpPr>
                <p:spPr bwMode="auto">
                  <a:xfrm>
                    <a:off x="966" y="2216"/>
                    <a:ext cx="1" cy="10"/>
                  </a:xfrm>
                  <a:custGeom>
                    <a:avLst/>
                    <a:gdLst>
                      <a:gd name="T0" fmla="*/ 0 w 6"/>
                      <a:gd name="T1" fmla="*/ 0 h 54"/>
                      <a:gd name="T2" fmla="*/ 5 w 6"/>
                      <a:gd name="T3" fmla="*/ 54 h 54"/>
                      <a:gd name="T4" fmla="*/ 6 w 6"/>
                      <a:gd name="T5" fmla="*/ 54 h 5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54"/>
                      <a:gd name="T11" fmla="*/ 6 w 6"/>
                      <a:gd name="T12" fmla="*/ 54 h 5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54">
                        <a:moveTo>
                          <a:pt x="0" y="0"/>
                        </a:moveTo>
                        <a:lnTo>
                          <a:pt x="5" y="54"/>
                        </a:lnTo>
                        <a:lnTo>
                          <a:pt x="6" y="5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2" name="Freeform 367"/>
                  <p:cNvSpPr>
                    <a:spLocks/>
                  </p:cNvSpPr>
                  <p:nvPr/>
                </p:nvSpPr>
                <p:spPr bwMode="auto">
                  <a:xfrm>
                    <a:off x="967" y="2226"/>
                    <a:ext cx="1" cy="6"/>
                  </a:xfrm>
                  <a:custGeom>
                    <a:avLst/>
                    <a:gdLst>
                      <a:gd name="T0" fmla="*/ 0 w 6"/>
                      <a:gd name="T1" fmla="*/ 0 h 32"/>
                      <a:gd name="T2" fmla="*/ 5 w 6"/>
                      <a:gd name="T3" fmla="*/ 32 h 32"/>
                      <a:gd name="T4" fmla="*/ 6 w 6"/>
                      <a:gd name="T5" fmla="*/ 32 h 3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2"/>
                      <a:gd name="T11" fmla="*/ 6 w 6"/>
                      <a:gd name="T12" fmla="*/ 32 h 3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2">
                        <a:moveTo>
                          <a:pt x="0" y="0"/>
                        </a:moveTo>
                        <a:lnTo>
                          <a:pt x="5" y="32"/>
                        </a:lnTo>
                        <a:lnTo>
                          <a:pt x="6" y="3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3" name="Freeform 368"/>
                  <p:cNvSpPr>
                    <a:spLocks/>
                  </p:cNvSpPr>
                  <p:nvPr/>
                </p:nvSpPr>
                <p:spPr bwMode="auto">
                  <a:xfrm>
                    <a:off x="968" y="2232"/>
                    <a:ext cx="1" cy="4"/>
                  </a:xfrm>
                  <a:custGeom>
                    <a:avLst/>
                    <a:gdLst>
                      <a:gd name="T0" fmla="*/ 0 w 6"/>
                      <a:gd name="T1" fmla="*/ 0 h 18"/>
                      <a:gd name="T2" fmla="*/ 5 w 6"/>
                      <a:gd name="T3" fmla="*/ 18 h 18"/>
                      <a:gd name="T4" fmla="*/ 6 w 6"/>
                      <a:gd name="T5" fmla="*/ 18 h 1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8"/>
                      <a:gd name="T11" fmla="*/ 6 w 6"/>
                      <a:gd name="T12" fmla="*/ 18 h 1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8">
                        <a:moveTo>
                          <a:pt x="0" y="0"/>
                        </a:moveTo>
                        <a:lnTo>
                          <a:pt x="5" y="18"/>
                        </a:lnTo>
                        <a:lnTo>
                          <a:pt x="6" y="1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4" name="Freeform 369"/>
                  <p:cNvSpPr>
                    <a:spLocks/>
                  </p:cNvSpPr>
                  <p:nvPr/>
                </p:nvSpPr>
                <p:spPr bwMode="auto">
                  <a:xfrm>
                    <a:off x="969" y="2236"/>
                    <a:ext cx="1" cy="2"/>
                  </a:xfrm>
                  <a:custGeom>
                    <a:avLst/>
                    <a:gdLst>
                      <a:gd name="T0" fmla="*/ 0 w 6"/>
                      <a:gd name="T1" fmla="*/ 0 h 12"/>
                      <a:gd name="T2" fmla="*/ 5 w 6"/>
                      <a:gd name="T3" fmla="*/ 12 h 12"/>
                      <a:gd name="T4" fmla="*/ 6 w 6"/>
                      <a:gd name="T5" fmla="*/ 12 h 1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2"/>
                      <a:gd name="T11" fmla="*/ 6 w 6"/>
                      <a:gd name="T12" fmla="*/ 12 h 1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2">
                        <a:moveTo>
                          <a:pt x="0" y="0"/>
                        </a:moveTo>
                        <a:lnTo>
                          <a:pt x="5" y="12"/>
                        </a:lnTo>
                        <a:lnTo>
                          <a:pt x="6" y="1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5" name="Freeform 370"/>
                  <p:cNvSpPr>
                    <a:spLocks/>
                  </p:cNvSpPr>
                  <p:nvPr/>
                </p:nvSpPr>
                <p:spPr bwMode="auto">
                  <a:xfrm>
                    <a:off x="970" y="2238"/>
                    <a:ext cx="1" cy="2"/>
                  </a:xfrm>
                  <a:custGeom>
                    <a:avLst/>
                    <a:gdLst>
                      <a:gd name="T0" fmla="*/ 0 w 6"/>
                      <a:gd name="T1" fmla="*/ 0 h 8"/>
                      <a:gd name="T2" fmla="*/ 5 w 6"/>
                      <a:gd name="T3" fmla="*/ 8 h 8"/>
                      <a:gd name="T4" fmla="*/ 6 w 6"/>
                      <a:gd name="T5" fmla="*/ 8 h 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8"/>
                      <a:gd name="T11" fmla="*/ 6 w 6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8">
                        <a:moveTo>
                          <a:pt x="0" y="0"/>
                        </a:moveTo>
                        <a:lnTo>
                          <a:pt x="5" y="8"/>
                        </a:lnTo>
                        <a:lnTo>
                          <a:pt x="6" y="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6" name="Freeform 371"/>
                  <p:cNvSpPr>
                    <a:spLocks/>
                  </p:cNvSpPr>
                  <p:nvPr/>
                </p:nvSpPr>
                <p:spPr bwMode="auto">
                  <a:xfrm>
                    <a:off x="970" y="2240"/>
                    <a:ext cx="2" cy="1"/>
                  </a:xfrm>
                  <a:custGeom>
                    <a:avLst/>
                    <a:gdLst>
                      <a:gd name="T0" fmla="*/ 0 w 6"/>
                      <a:gd name="T1" fmla="*/ 0 h 5"/>
                      <a:gd name="T2" fmla="*/ 5 w 6"/>
                      <a:gd name="T3" fmla="*/ 5 h 5"/>
                      <a:gd name="T4" fmla="*/ 6 w 6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5"/>
                      <a:gd name="T11" fmla="*/ 6 w 6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5">
                        <a:moveTo>
                          <a:pt x="0" y="0"/>
                        </a:moveTo>
                        <a:lnTo>
                          <a:pt x="5" y="5"/>
                        </a:lnTo>
                        <a:lnTo>
                          <a:pt x="6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7" name="Freeform 372"/>
                  <p:cNvSpPr>
                    <a:spLocks/>
                  </p:cNvSpPr>
                  <p:nvPr/>
                </p:nvSpPr>
                <p:spPr bwMode="auto">
                  <a:xfrm>
                    <a:off x="971" y="2240"/>
                    <a:ext cx="2" cy="1"/>
                  </a:xfrm>
                  <a:custGeom>
                    <a:avLst/>
                    <a:gdLst>
                      <a:gd name="T0" fmla="*/ 0 w 7"/>
                      <a:gd name="T1" fmla="*/ 0 h 4"/>
                      <a:gd name="T2" fmla="*/ 6 w 7"/>
                      <a:gd name="T3" fmla="*/ 4 h 4"/>
                      <a:gd name="T4" fmla="*/ 7 w 7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4"/>
                      <a:gd name="T11" fmla="*/ 7 w 7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4">
                        <a:moveTo>
                          <a:pt x="0" y="0"/>
                        </a:moveTo>
                        <a:lnTo>
                          <a:pt x="6" y="4"/>
                        </a:lnTo>
                        <a:lnTo>
                          <a:pt x="7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8" name="Freeform 373"/>
                  <p:cNvSpPr>
                    <a:spLocks/>
                  </p:cNvSpPr>
                  <p:nvPr/>
                </p:nvSpPr>
                <p:spPr bwMode="auto">
                  <a:xfrm>
                    <a:off x="973" y="2241"/>
                    <a:ext cx="1" cy="1"/>
                  </a:xfrm>
                  <a:custGeom>
                    <a:avLst/>
                    <a:gdLst>
                      <a:gd name="T0" fmla="*/ 0 w 6"/>
                      <a:gd name="T1" fmla="*/ 0 h 4"/>
                      <a:gd name="T2" fmla="*/ 5 w 6"/>
                      <a:gd name="T3" fmla="*/ 4 h 4"/>
                      <a:gd name="T4" fmla="*/ 6 w 6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"/>
                      <a:gd name="T11" fmla="*/ 6 w 6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">
                        <a:moveTo>
                          <a:pt x="0" y="0"/>
                        </a:moveTo>
                        <a:lnTo>
                          <a:pt x="5" y="4"/>
                        </a:lnTo>
                        <a:lnTo>
                          <a:pt x="6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9" name="Freeform 374"/>
                  <p:cNvSpPr>
                    <a:spLocks/>
                  </p:cNvSpPr>
                  <p:nvPr/>
                </p:nvSpPr>
                <p:spPr bwMode="auto">
                  <a:xfrm>
                    <a:off x="973" y="2242"/>
                    <a:ext cx="2" cy="1"/>
                  </a:xfrm>
                  <a:custGeom>
                    <a:avLst/>
                    <a:gdLst>
                      <a:gd name="T0" fmla="*/ 0 w 6"/>
                      <a:gd name="T1" fmla="*/ 0 h 2"/>
                      <a:gd name="T2" fmla="*/ 5 w 6"/>
                      <a:gd name="T3" fmla="*/ 2 h 2"/>
                      <a:gd name="T4" fmla="*/ 6 w 6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0"/>
                        </a:moveTo>
                        <a:lnTo>
                          <a:pt x="5" y="2"/>
                        </a:lnTo>
                        <a:lnTo>
                          <a:pt x="6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0" name="Freeform 375"/>
                  <p:cNvSpPr>
                    <a:spLocks/>
                  </p:cNvSpPr>
                  <p:nvPr/>
                </p:nvSpPr>
                <p:spPr bwMode="auto">
                  <a:xfrm>
                    <a:off x="974" y="2242"/>
                    <a:ext cx="2" cy="1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5 w 6"/>
                      <a:gd name="T3" fmla="*/ 3 h 3"/>
                      <a:gd name="T4" fmla="*/ 6 w 6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0"/>
                        </a:moveTo>
                        <a:lnTo>
                          <a:pt x="5" y="3"/>
                        </a:lnTo>
                        <a:lnTo>
                          <a:pt x="6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1" name="Freeform 376"/>
                  <p:cNvSpPr>
                    <a:spLocks/>
                  </p:cNvSpPr>
                  <p:nvPr/>
                </p:nvSpPr>
                <p:spPr bwMode="auto">
                  <a:xfrm>
                    <a:off x="975" y="2243"/>
                    <a:ext cx="1" cy="1"/>
                  </a:xfrm>
                  <a:custGeom>
                    <a:avLst/>
                    <a:gdLst>
                      <a:gd name="T0" fmla="*/ 0 w 6"/>
                      <a:gd name="T1" fmla="*/ 0 h 2"/>
                      <a:gd name="T2" fmla="*/ 5 w 6"/>
                      <a:gd name="T3" fmla="*/ 2 h 2"/>
                      <a:gd name="T4" fmla="*/ 6 w 6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0"/>
                        </a:moveTo>
                        <a:lnTo>
                          <a:pt x="5" y="2"/>
                        </a:lnTo>
                        <a:lnTo>
                          <a:pt x="6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2" name="Freeform 377"/>
                  <p:cNvSpPr>
                    <a:spLocks/>
                  </p:cNvSpPr>
                  <p:nvPr/>
                </p:nvSpPr>
                <p:spPr bwMode="auto">
                  <a:xfrm>
                    <a:off x="976" y="2243"/>
                    <a:ext cx="1" cy="1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5 w 6"/>
                      <a:gd name="T3" fmla="*/ 3 h 3"/>
                      <a:gd name="T4" fmla="*/ 6 w 6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0"/>
                        </a:moveTo>
                        <a:lnTo>
                          <a:pt x="5" y="3"/>
                        </a:lnTo>
                        <a:lnTo>
                          <a:pt x="6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3" name="Freeform 378"/>
                  <p:cNvSpPr>
                    <a:spLocks/>
                  </p:cNvSpPr>
                  <p:nvPr/>
                </p:nvSpPr>
                <p:spPr bwMode="auto">
                  <a:xfrm>
                    <a:off x="977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4" name="Freeform 379"/>
                  <p:cNvSpPr>
                    <a:spLocks/>
                  </p:cNvSpPr>
                  <p:nvPr/>
                </p:nvSpPr>
                <p:spPr bwMode="auto">
                  <a:xfrm>
                    <a:off x="978" y="2244"/>
                    <a:ext cx="2" cy="1"/>
                  </a:xfrm>
                  <a:custGeom>
                    <a:avLst/>
                    <a:gdLst>
                      <a:gd name="T0" fmla="*/ 0 w 7"/>
                      <a:gd name="T1" fmla="*/ 0 h 2"/>
                      <a:gd name="T2" fmla="*/ 6 w 7"/>
                      <a:gd name="T3" fmla="*/ 2 h 2"/>
                      <a:gd name="T4" fmla="*/ 7 w 7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2"/>
                      <a:gd name="T11" fmla="*/ 7 w 7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2">
                        <a:moveTo>
                          <a:pt x="0" y="0"/>
                        </a:moveTo>
                        <a:lnTo>
                          <a:pt x="6" y="2"/>
                        </a:lnTo>
                        <a:lnTo>
                          <a:pt x="7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5" name="Freeform 380"/>
                  <p:cNvSpPr>
                    <a:spLocks/>
                  </p:cNvSpPr>
                  <p:nvPr/>
                </p:nvSpPr>
                <p:spPr bwMode="auto">
                  <a:xfrm>
                    <a:off x="979" y="2244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6" name="Freeform 381"/>
                  <p:cNvSpPr>
                    <a:spLocks/>
                  </p:cNvSpPr>
                  <p:nvPr/>
                </p:nvSpPr>
                <p:spPr bwMode="auto">
                  <a:xfrm>
                    <a:off x="980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7" name="Freeform 382"/>
                  <p:cNvSpPr>
                    <a:spLocks/>
                  </p:cNvSpPr>
                  <p:nvPr/>
                </p:nvSpPr>
                <p:spPr bwMode="auto">
                  <a:xfrm>
                    <a:off x="981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8" name="Freeform 383"/>
                  <p:cNvSpPr>
                    <a:spLocks/>
                  </p:cNvSpPr>
                  <p:nvPr/>
                </p:nvSpPr>
                <p:spPr bwMode="auto">
                  <a:xfrm>
                    <a:off x="982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9" name="Freeform 384"/>
                  <p:cNvSpPr>
                    <a:spLocks/>
                  </p:cNvSpPr>
                  <p:nvPr/>
                </p:nvSpPr>
                <p:spPr bwMode="auto">
                  <a:xfrm>
                    <a:off x="983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0" name="Freeform 385"/>
                  <p:cNvSpPr>
                    <a:spLocks/>
                  </p:cNvSpPr>
                  <p:nvPr/>
                </p:nvSpPr>
                <p:spPr bwMode="auto">
                  <a:xfrm>
                    <a:off x="984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1" name="Freeform 386"/>
                  <p:cNvSpPr>
                    <a:spLocks/>
                  </p:cNvSpPr>
                  <p:nvPr/>
                </p:nvSpPr>
                <p:spPr bwMode="auto">
                  <a:xfrm>
                    <a:off x="985" y="2245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1 h 1"/>
                      <a:gd name="T4" fmla="*/ 7 w 7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2" name="Freeform 387"/>
                  <p:cNvSpPr>
                    <a:spLocks/>
                  </p:cNvSpPr>
                  <p:nvPr/>
                </p:nvSpPr>
                <p:spPr bwMode="auto">
                  <a:xfrm>
                    <a:off x="98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3" name="Freeform 388"/>
                  <p:cNvSpPr>
                    <a:spLocks/>
                  </p:cNvSpPr>
                  <p:nvPr/>
                </p:nvSpPr>
                <p:spPr bwMode="auto">
                  <a:xfrm>
                    <a:off x="98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4" name="Freeform 389"/>
                  <p:cNvSpPr>
                    <a:spLocks/>
                  </p:cNvSpPr>
                  <p:nvPr/>
                </p:nvSpPr>
                <p:spPr bwMode="auto">
                  <a:xfrm>
                    <a:off x="98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5" name="Freeform 390"/>
                  <p:cNvSpPr>
                    <a:spLocks/>
                  </p:cNvSpPr>
                  <p:nvPr/>
                </p:nvSpPr>
                <p:spPr bwMode="auto">
                  <a:xfrm>
                    <a:off x="98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6" name="Freeform 391"/>
                  <p:cNvSpPr>
                    <a:spLocks/>
                  </p:cNvSpPr>
                  <p:nvPr/>
                </p:nvSpPr>
                <p:spPr bwMode="auto">
                  <a:xfrm>
                    <a:off x="99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7" name="Freeform 392"/>
                  <p:cNvSpPr>
                    <a:spLocks/>
                  </p:cNvSpPr>
                  <p:nvPr/>
                </p:nvSpPr>
                <p:spPr bwMode="auto">
                  <a:xfrm>
                    <a:off x="99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8" name="Freeform 393"/>
                  <p:cNvSpPr>
                    <a:spLocks/>
                  </p:cNvSpPr>
                  <p:nvPr/>
                </p:nvSpPr>
                <p:spPr bwMode="auto">
                  <a:xfrm>
                    <a:off x="992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1 h 1"/>
                      <a:gd name="T4" fmla="*/ 7 w 7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9" name="Freeform 394"/>
                  <p:cNvSpPr>
                    <a:spLocks/>
                  </p:cNvSpPr>
                  <p:nvPr/>
                </p:nvSpPr>
                <p:spPr bwMode="auto">
                  <a:xfrm>
                    <a:off x="99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0" name="Freeform 395"/>
                  <p:cNvSpPr>
                    <a:spLocks/>
                  </p:cNvSpPr>
                  <p:nvPr/>
                </p:nvSpPr>
                <p:spPr bwMode="auto">
                  <a:xfrm>
                    <a:off x="99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1" name="Freeform 396"/>
                  <p:cNvSpPr>
                    <a:spLocks/>
                  </p:cNvSpPr>
                  <p:nvPr/>
                </p:nvSpPr>
                <p:spPr bwMode="auto">
                  <a:xfrm>
                    <a:off x="99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2" name="Freeform 397"/>
                  <p:cNvSpPr>
                    <a:spLocks/>
                  </p:cNvSpPr>
                  <p:nvPr/>
                </p:nvSpPr>
                <p:spPr bwMode="auto">
                  <a:xfrm>
                    <a:off x="99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3" name="Freeform 398"/>
                  <p:cNvSpPr>
                    <a:spLocks/>
                  </p:cNvSpPr>
                  <p:nvPr/>
                </p:nvSpPr>
                <p:spPr bwMode="auto">
                  <a:xfrm>
                    <a:off x="99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4" name="Freeform 399"/>
                  <p:cNvSpPr>
                    <a:spLocks/>
                  </p:cNvSpPr>
                  <p:nvPr/>
                </p:nvSpPr>
                <p:spPr bwMode="auto">
                  <a:xfrm>
                    <a:off x="998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5" name="Freeform 400"/>
                  <p:cNvSpPr>
                    <a:spLocks/>
                  </p:cNvSpPr>
                  <p:nvPr/>
                </p:nvSpPr>
                <p:spPr bwMode="auto">
                  <a:xfrm>
                    <a:off x="99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6" name="Freeform 401"/>
                  <p:cNvSpPr>
                    <a:spLocks/>
                  </p:cNvSpPr>
                  <p:nvPr/>
                </p:nvSpPr>
                <p:spPr bwMode="auto">
                  <a:xfrm>
                    <a:off x="100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7" name="Freeform 402"/>
                  <p:cNvSpPr>
                    <a:spLocks/>
                  </p:cNvSpPr>
                  <p:nvPr/>
                </p:nvSpPr>
                <p:spPr bwMode="auto">
                  <a:xfrm>
                    <a:off x="100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8" name="Freeform 403"/>
                  <p:cNvSpPr>
                    <a:spLocks/>
                  </p:cNvSpPr>
                  <p:nvPr/>
                </p:nvSpPr>
                <p:spPr bwMode="auto">
                  <a:xfrm>
                    <a:off x="100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9" name="Freeform 404"/>
                  <p:cNvSpPr>
                    <a:spLocks/>
                  </p:cNvSpPr>
                  <p:nvPr/>
                </p:nvSpPr>
                <p:spPr bwMode="auto">
                  <a:xfrm>
                    <a:off x="100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0" name="Freeform 405"/>
                  <p:cNvSpPr>
                    <a:spLocks/>
                  </p:cNvSpPr>
                  <p:nvPr/>
                </p:nvSpPr>
                <p:spPr bwMode="auto">
                  <a:xfrm>
                    <a:off x="1003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1" name="Freeform 406"/>
                  <p:cNvSpPr>
                    <a:spLocks/>
                  </p:cNvSpPr>
                  <p:nvPr/>
                </p:nvSpPr>
                <p:spPr bwMode="auto">
                  <a:xfrm>
                    <a:off x="100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2" name="Freeform 407"/>
                  <p:cNvSpPr>
                    <a:spLocks/>
                  </p:cNvSpPr>
                  <p:nvPr/>
                </p:nvSpPr>
                <p:spPr bwMode="auto">
                  <a:xfrm>
                    <a:off x="1005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3" name="Freeform 408"/>
                  <p:cNvSpPr>
                    <a:spLocks/>
                  </p:cNvSpPr>
                  <p:nvPr/>
                </p:nvSpPr>
                <p:spPr bwMode="auto">
                  <a:xfrm>
                    <a:off x="100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4" name="Freeform 409"/>
                  <p:cNvSpPr>
                    <a:spLocks/>
                  </p:cNvSpPr>
                  <p:nvPr/>
                </p:nvSpPr>
                <p:spPr bwMode="auto">
                  <a:xfrm>
                    <a:off x="100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5" name="Freeform 410"/>
                  <p:cNvSpPr>
                    <a:spLocks/>
                  </p:cNvSpPr>
                  <p:nvPr/>
                </p:nvSpPr>
                <p:spPr bwMode="auto">
                  <a:xfrm>
                    <a:off x="100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6" name="Freeform 411"/>
                  <p:cNvSpPr>
                    <a:spLocks/>
                  </p:cNvSpPr>
                  <p:nvPr/>
                </p:nvSpPr>
                <p:spPr bwMode="auto">
                  <a:xfrm>
                    <a:off x="100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7" name="Freeform 412"/>
                  <p:cNvSpPr>
                    <a:spLocks/>
                  </p:cNvSpPr>
                  <p:nvPr/>
                </p:nvSpPr>
                <p:spPr bwMode="auto">
                  <a:xfrm>
                    <a:off x="101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8" name="Freeform 413"/>
                  <p:cNvSpPr>
                    <a:spLocks/>
                  </p:cNvSpPr>
                  <p:nvPr/>
                </p:nvSpPr>
                <p:spPr bwMode="auto">
                  <a:xfrm>
                    <a:off x="101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9" name="Freeform 414"/>
                  <p:cNvSpPr>
                    <a:spLocks/>
                  </p:cNvSpPr>
                  <p:nvPr/>
                </p:nvSpPr>
                <p:spPr bwMode="auto">
                  <a:xfrm>
                    <a:off x="1012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0" name="Freeform 415"/>
                  <p:cNvSpPr>
                    <a:spLocks/>
                  </p:cNvSpPr>
                  <p:nvPr/>
                </p:nvSpPr>
                <p:spPr bwMode="auto">
                  <a:xfrm>
                    <a:off x="101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1" name="Freeform 416"/>
                  <p:cNvSpPr>
                    <a:spLocks/>
                  </p:cNvSpPr>
                  <p:nvPr/>
                </p:nvSpPr>
                <p:spPr bwMode="auto">
                  <a:xfrm>
                    <a:off x="101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2" name="Freeform 417"/>
                  <p:cNvSpPr>
                    <a:spLocks/>
                  </p:cNvSpPr>
                  <p:nvPr/>
                </p:nvSpPr>
                <p:spPr bwMode="auto">
                  <a:xfrm>
                    <a:off x="101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3" name="Freeform 418"/>
                  <p:cNvSpPr>
                    <a:spLocks/>
                  </p:cNvSpPr>
                  <p:nvPr/>
                </p:nvSpPr>
                <p:spPr bwMode="auto">
                  <a:xfrm>
                    <a:off x="101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4" name="Freeform 419"/>
                  <p:cNvSpPr>
                    <a:spLocks/>
                  </p:cNvSpPr>
                  <p:nvPr/>
                </p:nvSpPr>
                <p:spPr bwMode="auto">
                  <a:xfrm>
                    <a:off x="101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5" name="Freeform 420"/>
                  <p:cNvSpPr>
                    <a:spLocks/>
                  </p:cNvSpPr>
                  <p:nvPr/>
                </p:nvSpPr>
                <p:spPr bwMode="auto">
                  <a:xfrm>
                    <a:off x="101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6" name="Freeform 421"/>
                  <p:cNvSpPr>
                    <a:spLocks/>
                  </p:cNvSpPr>
                  <p:nvPr/>
                </p:nvSpPr>
                <p:spPr bwMode="auto">
                  <a:xfrm>
                    <a:off x="1019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7" name="Freeform 422"/>
                  <p:cNvSpPr>
                    <a:spLocks/>
                  </p:cNvSpPr>
                  <p:nvPr/>
                </p:nvSpPr>
                <p:spPr bwMode="auto">
                  <a:xfrm>
                    <a:off x="102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8" name="Freeform 423"/>
                  <p:cNvSpPr>
                    <a:spLocks/>
                  </p:cNvSpPr>
                  <p:nvPr/>
                </p:nvSpPr>
                <p:spPr bwMode="auto">
                  <a:xfrm>
                    <a:off x="102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9" name="Freeform 424"/>
                  <p:cNvSpPr>
                    <a:spLocks/>
                  </p:cNvSpPr>
                  <p:nvPr/>
                </p:nvSpPr>
                <p:spPr bwMode="auto">
                  <a:xfrm>
                    <a:off x="102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0" name="Freeform 425"/>
                  <p:cNvSpPr>
                    <a:spLocks/>
                  </p:cNvSpPr>
                  <p:nvPr/>
                </p:nvSpPr>
                <p:spPr bwMode="auto">
                  <a:xfrm>
                    <a:off x="102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1" name="Freeform 426"/>
                  <p:cNvSpPr>
                    <a:spLocks/>
                  </p:cNvSpPr>
                  <p:nvPr/>
                </p:nvSpPr>
                <p:spPr bwMode="auto">
                  <a:xfrm>
                    <a:off x="102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2" name="Freeform 427"/>
                  <p:cNvSpPr>
                    <a:spLocks/>
                  </p:cNvSpPr>
                  <p:nvPr/>
                </p:nvSpPr>
                <p:spPr bwMode="auto">
                  <a:xfrm>
                    <a:off x="102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3" name="Freeform 428"/>
                  <p:cNvSpPr>
                    <a:spLocks/>
                  </p:cNvSpPr>
                  <p:nvPr/>
                </p:nvSpPr>
                <p:spPr bwMode="auto">
                  <a:xfrm>
                    <a:off x="102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4" name="Freeform 429"/>
                  <p:cNvSpPr>
                    <a:spLocks/>
                  </p:cNvSpPr>
                  <p:nvPr/>
                </p:nvSpPr>
                <p:spPr bwMode="auto">
                  <a:xfrm>
                    <a:off x="102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5" name="Freeform 430"/>
                  <p:cNvSpPr>
                    <a:spLocks/>
                  </p:cNvSpPr>
                  <p:nvPr/>
                </p:nvSpPr>
                <p:spPr bwMode="auto">
                  <a:xfrm>
                    <a:off x="102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6" name="Freeform 431"/>
                  <p:cNvSpPr>
                    <a:spLocks/>
                  </p:cNvSpPr>
                  <p:nvPr/>
                </p:nvSpPr>
                <p:spPr bwMode="auto">
                  <a:xfrm>
                    <a:off x="102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7" name="Freeform 432"/>
                  <p:cNvSpPr>
                    <a:spLocks/>
                  </p:cNvSpPr>
                  <p:nvPr/>
                </p:nvSpPr>
                <p:spPr bwMode="auto">
                  <a:xfrm>
                    <a:off x="103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8" name="Freeform 433"/>
                  <p:cNvSpPr>
                    <a:spLocks/>
                  </p:cNvSpPr>
                  <p:nvPr/>
                </p:nvSpPr>
                <p:spPr bwMode="auto">
                  <a:xfrm>
                    <a:off x="103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9" name="Freeform 434"/>
                  <p:cNvSpPr>
                    <a:spLocks/>
                  </p:cNvSpPr>
                  <p:nvPr/>
                </p:nvSpPr>
                <p:spPr bwMode="auto">
                  <a:xfrm>
                    <a:off x="103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0" name="Freeform 435"/>
                  <p:cNvSpPr>
                    <a:spLocks/>
                  </p:cNvSpPr>
                  <p:nvPr/>
                </p:nvSpPr>
                <p:spPr bwMode="auto">
                  <a:xfrm>
                    <a:off x="1032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1" name="Freeform 436"/>
                  <p:cNvSpPr>
                    <a:spLocks/>
                  </p:cNvSpPr>
                  <p:nvPr/>
                </p:nvSpPr>
                <p:spPr bwMode="auto">
                  <a:xfrm>
                    <a:off x="103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2" name="Freeform 437"/>
                  <p:cNvSpPr>
                    <a:spLocks/>
                  </p:cNvSpPr>
                  <p:nvPr/>
                </p:nvSpPr>
                <p:spPr bwMode="auto">
                  <a:xfrm>
                    <a:off x="1034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3" name="Freeform 438"/>
                  <p:cNvSpPr>
                    <a:spLocks/>
                  </p:cNvSpPr>
                  <p:nvPr/>
                </p:nvSpPr>
                <p:spPr bwMode="auto">
                  <a:xfrm>
                    <a:off x="103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4" name="Freeform 439"/>
                  <p:cNvSpPr>
                    <a:spLocks/>
                  </p:cNvSpPr>
                  <p:nvPr/>
                </p:nvSpPr>
                <p:spPr bwMode="auto">
                  <a:xfrm>
                    <a:off x="103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5" name="Freeform 440"/>
                  <p:cNvSpPr>
                    <a:spLocks/>
                  </p:cNvSpPr>
                  <p:nvPr/>
                </p:nvSpPr>
                <p:spPr bwMode="auto">
                  <a:xfrm>
                    <a:off x="103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6" name="Freeform 441"/>
                  <p:cNvSpPr>
                    <a:spLocks/>
                  </p:cNvSpPr>
                  <p:nvPr/>
                </p:nvSpPr>
                <p:spPr bwMode="auto">
                  <a:xfrm>
                    <a:off x="103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7" name="Freeform 442"/>
                  <p:cNvSpPr>
                    <a:spLocks/>
                  </p:cNvSpPr>
                  <p:nvPr/>
                </p:nvSpPr>
                <p:spPr bwMode="auto">
                  <a:xfrm>
                    <a:off x="1039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8" name="Freeform 443"/>
                  <p:cNvSpPr>
                    <a:spLocks/>
                  </p:cNvSpPr>
                  <p:nvPr/>
                </p:nvSpPr>
                <p:spPr bwMode="auto">
                  <a:xfrm>
                    <a:off x="104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9" name="Freeform 444"/>
                  <p:cNvSpPr>
                    <a:spLocks/>
                  </p:cNvSpPr>
                  <p:nvPr/>
                </p:nvSpPr>
                <p:spPr bwMode="auto">
                  <a:xfrm>
                    <a:off x="104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0" name="Freeform 445"/>
                  <p:cNvSpPr>
                    <a:spLocks/>
                  </p:cNvSpPr>
                  <p:nvPr/>
                </p:nvSpPr>
                <p:spPr bwMode="auto">
                  <a:xfrm>
                    <a:off x="104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1" name="Freeform 446"/>
                  <p:cNvSpPr>
                    <a:spLocks/>
                  </p:cNvSpPr>
                  <p:nvPr/>
                </p:nvSpPr>
                <p:spPr bwMode="auto">
                  <a:xfrm>
                    <a:off x="104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2" name="Freeform 447"/>
                  <p:cNvSpPr>
                    <a:spLocks/>
                  </p:cNvSpPr>
                  <p:nvPr/>
                </p:nvSpPr>
                <p:spPr bwMode="auto">
                  <a:xfrm>
                    <a:off x="104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3" name="Freeform 448"/>
                  <p:cNvSpPr>
                    <a:spLocks/>
                  </p:cNvSpPr>
                  <p:nvPr/>
                </p:nvSpPr>
                <p:spPr bwMode="auto">
                  <a:xfrm>
                    <a:off x="104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4" name="Freeform 449"/>
                  <p:cNvSpPr>
                    <a:spLocks/>
                  </p:cNvSpPr>
                  <p:nvPr/>
                </p:nvSpPr>
                <p:spPr bwMode="auto">
                  <a:xfrm>
                    <a:off x="104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5" name="Freeform 450"/>
                  <p:cNvSpPr>
                    <a:spLocks/>
                  </p:cNvSpPr>
                  <p:nvPr/>
                </p:nvSpPr>
                <p:spPr bwMode="auto">
                  <a:xfrm>
                    <a:off x="104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6" name="Freeform 451"/>
                  <p:cNvSpPr>
                    <a:spLocks/>
                  </p:cNvSpPr>
                  <p:nvPr/>
                </p:nvSpPr>
                <p:spPr bwMode="auto">
                  <a:xfrm>
                    <a:off x="104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7" name="Freeform 452"/>
                  <p:cNvSpPr>
                    <a:spLocks/>
                  </p:cNvSpPr>
                  <p:nvPr/>
                </p:nvSpPr>
                <p:spPr bwMode="auto">
                  <a:xfrm>
                    <a:off x="104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8" name="Freeform 453"/>
                  <p:cNvSpPr>
                    <a:spLocks/>
                  </p:cNvSpPr>
                  <p:nvPr/>
                </p:nvSpPr>
                <p:spPr bwMode="auto">
                  <a:xfrm>
                    <a:off x="105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9" name="Freeform 454"/>
                  <p:cNvSpPr>
                    <a:spLocks/>
                  </p:cNvSpPr>
                  <p:nvPr/>
                </p:nvSpPr>
                <p:spPr bwMode="auto">
                  <a:xfrm>
                    <a:off x="105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0" name="Freeform 455"/>
                  <p:cNvSpPr>
                    <a:spLocks/>
                  </p:cNvSpPr>
                  <p:nvPr/>
                </p:nvSpPr>
                <p:spPr bwMode="auto">
                  <a:xfrm>
                    <a:off x="105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1" name="Freeform 456"/>
                  <p:cNvSpPr>
                    <a:spLocks/>
                  </p:cNvSpPr>
                  <p:nvPr/>
                </p:nvSpPr>
                <p:spPr bwMode="auto">
                  <a:xfrm>
                    <a:off x="1053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2" name="Freeform 457"/>
                  <p:cNvSpPr>
                    <a:spLocks/>
                  </p:cNvSpPr>
                  <p:nvPr/>
                </p:nvSpPr>
                <p:spPr bwMode="auto">
                  <a:xfrm>
                    <a:off x="105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3" name="Freeform 458"/>
                  <p:cNvSpPr>
                    <a:spLocks/>
                  </p:cNvSpPr>
                  <p:nvPr/>
                </p:nvSpPr>
                <p:spPr bwMode="auto">
                  <a:xfrm>
                    <a:off x="105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4" name="Freeform 459"/>
                  <p:cNvSpPr>
                    <a:spLocks/>
                  </p:cNvSpPr>
                  <p:nvPr/>
                </p:nvSpPr>
                <p:spPr bwMode="auto">
                  <a:xfrm>
                    <a:off x="105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0" name="Group 661"/>
                <p:cNvGrpSpPr>
                  <a:grpSpLocks/>
                </p:cNvGrpSpPr>
                <p:nvPr/>
              </p:nvGrpSpPr>
              <p:grpSpPr bwMode="auto">
                <a:xfrm>
                  <a:off x="1057" y="2246"/>
                  <a:ext cx="194" cy="1"/>
                  <a:chOff x="1057" y="2246"/>
                  <a:chExt cx="194" cy="1"/>
                </a:xfrm>
              </p:grpSpPr>
              <p:sp>
                <p:nvSpPr>
                  <p:cNvPr id="6795" name="Freeform 461"/>
                  <p:cNvSpPr>
                    <a:spLocks/>
                  </p:cNvSpPr>
                  <p:nvPr/>
                </p:nvSpPr>
                <p:spPr bwMode="auto">
                  <a:xfrm>
                    <a:off x="105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6" name="Freeform 462"/>
                  <p:cNvSpPr>
                    <a:spLocks/>
                  </p:cNvSpPr>
                  <p:nvPr/>
                </p:nvSpPr>
                <p:spPr bwMode="auto">
                  <a:xfrm>
                    <a:off x="105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7" name="Freeform 463"/>
                  <p:cNvSpPr>
                    <a:spLocks/>
                  </p:cNvSpPr>
                  <p:nvPr/>
                </p:nvSpPr>
                <p:spPr bwMode="auto">
                  <a:xfrm>
                    <a:off x="105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8" name="Freeform 464"/>
                  <p:cNvSpPr>
                    <a:spLocks/>
                  </p:cNvSpPr>
                  <p:nvPr/>
                </p:nvSpPr>
                <p:spPr bwMode="auto">
                  <a:xfrm>
                    <a:off x="1060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9" name="Freeform 465"/>
                  <p:cNvSpPr>
                    <a:spLocks/>
                  </p:cNvSpPr>
                  <p:nvPr/>
                </p:nvSpPr>
                <p:spPr bwMode="auto">
                  <a:xfrm>
                    <a:off x="106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0" name="Freeform 466"/>
                  <p:cNvSpPr>
                    <a:spLocks/>
                  </p:cNvSpPr>
                  <p:nvPr/>
                </p:nvSpPr>
                <p:spPr bwMode="auto">
                  <a:xfrm>
                    <a:off x="106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1" name="Freeform 467"/>
                  <p:cNvSpPr>
                    <a:spLocks/>
                  </p:cNvSpPr>
                  <p:nvPr/>
                </p:nvSpPr>
                <p:spPr bwMode="auto">
                  <a:xfrm>
                    <a:off x="106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2" name="Freeform 468"/>
                  <p:cNvSpPr>
                    <a:spLocks/>
                  </p:cNvSpPr>
                  <p:nvPr/>
                </p:nvSpPr>
                <p:spPr bwMode="auto">
                  <a:xfrm>
                    <a:off x="1063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3" name="Freeform 469"/>
                  <p:cNvSpPr>
                    <a:spLocks/>
                  </p:cNvSpPr>
                  <p:nvPr/>
                </p:nvSpPr>
                <p:spPr bwMode="auto">
                  <a:xfrm>
                    <a:off x="1064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4" name="Freeform 470"/>
                  <p:cNvSpPr>
                    <a:spLocks/>
                  </p:cNvSpPr>
                  <p:nvPr/>
                </p:nvSpPr>
                <p:spPr bwMode="auto">
                  <a:xfrm>
                    <a:off x="1065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5" name="Freeform 471"/>
                  <p:cNvSpPr>
                    <a:spLocks/>
                  </p:cNvSpPr>
                  <p:nvPr/>
                </p:nvSpPr>
                <p:spPr bwMode="auto">
                  <a:xfrm>
                    <a:off x="106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6" name="Freeform 472"/>
                  <p:cNvSpPr>
                    <a:spLocks/>
                  </p:cNvSpPr>
                  <p:nvPr/>
                </p:nvSpPr>
                <p:spPr bwMode="auto">
                  <a:xfrm>
                    <a:off x="1067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7" name="Freeform 473"/>
                  <p:cNvSpPr>
                    <a:spLocks/>
                  </p:cNvSpPr>
                  <p:nvPr/>
                </p:nvSpPr>
                <p:spPr bwMode="auto">
                  <a:xfrm>
                    <a:off x="106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8" name="Freeform 474"/>
                  <p:cNvSpPr>
                    <a:spLocks/>
                  </p:cNvSpPr>
                  <p:nvPr/>
                </p:nvSpPr>
                <p:spPr bwMode="auto">
                  <a:xfrm>
                    <a:off x="106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9" name="Freeform 475"/>
                  <p:cNvSpPr>
                    <a:spLocks/>
                  </p:cNvSpPr>
                  <p:nvPr/>
                </p:nvSpPr>
                <p:spPr bwMode="auto">
                  <a:xfrm>
                    <a:off x="107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0" name="Freeform 476"/>
                  <p:cNvSpPr>
                    <a:spLocks/>
                  </p:cNvSpPr>
                  <p:nvPr/>
                </p:nvSpPr>
                <p:spPr bwMode="auto">
                  <a:xfrm>
                    <a:off x="107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1" name="Freeform 477"/>
                  <p:cNvSpPr>
                    <a:spLocks/>
                  </p:cNvSpPr>
                  <p:nvPr/>
                </p:nvSpPr>
                <p:spPr bwMode="auto">
                  <a:xfrm>
                    <a:off x="107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2" name="Freeform 478"/>
                  <p:cNvSpPr>
                    <a:spLocks/>
                  </p:cNvSpPr>
                  <p:nvPr/>
                </p:nvSpPr>
                <p:spPr bwMode="auto">
                  <a:xfrm>
                    <a:off x="1073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3" name="Freeform 479"/>
                  <p:cNvSpPr>
                    <a:spLocks/>
                  </p:cNvSpPr>
                  <p:nvPr/>
                </p:nvSpPr>
                <p:spPr bwMode="auto">
                  <a:xfrm>
                    <a:off x="107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4" name="Freeform 480"/>
                  <p:cNvSpPr>
                    <a:spLocks/>
                  </p:cNvSpPr>
                  <p:nvPr/>
                </p:nvSpPr>
                <p:spPr bwMode="auto">
                  <a:xfrm>
                    <a:off x="107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5" name="Freeform 481"/>
                  <p:cNvSpPr>
                    <a:spLocks/>
                  </p:cNvSpPr>
                  <p:nvPr/>
                </p:nvSpPr>
                <p:spPr bwMode="auto">
                  <a:xfrm>
                    <a:off x="107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6" name="Freeform 482"/>
                  <p:cNvSpPr>
                    <a:spLocks/>
                  </p:cNvSpPr>
                  <p:nvPr/>
                </p:nvSpPr>
                <p:spPr bwMode="auto">
                  <a:xfrm>
                    <a:off x="107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7" name="Freeform 483"/>
                  <p:cNvSpPr>
                    <a:spLocks/>
                  </p:cNvSpPr>
                  <p:nvPr/>
                </p:nvSpPr>
                <p:spPr bwMode="auto">
                  <a:xfrm>
                    <a:off x="107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8" name="Freeform 484"/>
                  <p:cNvSpPr>
                    <a:spLocks/>
                  </p:cNvSpPr>
                  <p:nvPr/>
                </p:nvSpPr>
                <p:spPr bwMode="auto">
                  <a:xfrm>
                    <a:off x="107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9" name="Freeform 485"/>
                  <p:cNvSpPr>
                    <a:spLocks/>
                  </p:cNvSpPr>
                  <p:nvPr/>
                </p:nvSpPr>
                <p:spPr bwMode="auto">
                  <a:xfrm>
                    <a:off x="1080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0" name="Freeform 486"/>
                  <p:cNvSpPr>
                    <a:spLocks/>
                  </p:cNvSpPr>
                  <p:nvPr/>
                </p:nvSpPr>
                <p:spPr bwMode="auto">
                  <a:xfrm>
                    <a:off x="108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1" name="Freeform 487"/>
                  <p:cNvSpPr>
                    <a:spLocks/>
                  </p:cNvSpPr>
                  <p:nvPr/>
                </p:nvSpPr>
                <p:spPr bwMode="auto">
                  <a:xfrm>
                    <a:off x="108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2" name="Freeform 488"/>
                  <p:cNvSpPr>
                    <a:spLocks/>
                  </p:cNvSpPr>
                  <p:nvPr/>
                </p:nvSpPr>
                <p:spPr bwMode="auto">
                  <a:xfrm>
                    <a:off x="108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3" name="Freeform 489"/>
                  <p:cNvSpPr>
                    <a:spLocks/>
                  </p:cNvSpPr>
                  <p:nvPr/>
                </p:nvSpPr>
                <p:spPr bwMode="auto">
                  <a:xfrm>
                    <a:off x="108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4" name="Freeform 490"/>
                  <p:cNvSpPr>
                    <a:spLocks/>
                  </p:cNvSpPr>
                  <p:nvPr/>
                </p:nvSpPr>
                <p:spPr bwMode="auto">
                  <a:xfrm>
                    <a:off x="108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5" name="Freeform 491"/>
                  <p:cNvSpPr>
                    <a:spLocks/>
                  </p:cNvSpPr>
                  <p:nvPr/>
                </p:nvSpPr>
                <p:spPr bwMode="auto">
                  <a:xfrm>
                    <a:off x="108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6" name="Freeform 492"/>
                  <p:cNvSpPr>
                    <a:spLocks/>
                  </p:cNvSpPr>
                  <p:nvPr/>
                </p:nvSpPr>
                <p:spPr bwMode="auto">
                  <a:xfrm>
                    <a:off x="1087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7" name="Freeform 493"/>
                  <p:cNvSpPr>
                    <a:spLocks/>
                  </p:cNvSpPr>
                  <p:nvPr/>
                </p:nvSpPr>
                <p:spPr bwMode="auto">
                  <a:xfrm>
                    <a:off x="108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8" name="Freeform 494"/>
                  <p:cNvSpPr>
                    <a:spLocks/>
                  </p:cNvSpPr>
                  <p:nvPr/>
                </p:nvSpPr>
                <p:spPr bwMode="auto">
                  <a:xfrm>
                    <a:off x="108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9" name="Freeform 495"/>
                  <p:cNvSpPr>
                    <a:spLocks/>
                  </p:cNvSpPr>
                  <p:nvPr/>
                </p:nvSpPr>
                <p:spPr bwMode="auto">
                  <a:xfrm>
                    <a:off x="109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0" name="Freeform 496"/>
                  <p:cNvSpPr>
                    <a:spLocks/>
                  </p:cNvSpPr>
                  <p:nvPr/>
                </p:nvSpPr>
                <p:spPr bwMode="auto">
                  <a:xfrm>
                    <a:off x="109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1" name="Freeform 497"/>
                  <p:cNvSpPr>
                    <a:spLocks/>
                  </p:cNvSpPr>
                  <p:nvPr/>
                </p:nvSpPr>
                <p:spPr bwMode="auto">
                  <a:xfrm>
                    <a:off x="109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2" name="Freeform 498"/>
                  <p:cNvSpPr>
                    <a:spLocks/>
                  </p:cNvSpPr>
                  <p:nvPr/>
                </p:nvSpPr>
                <p:spPr bwMode="auto">
                  <a:xfrm>
                    <a:off x="109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3" name="Freeform 499"/>
                  <p:cNvSpPr>
                    <a:spLocks/>
                  </p:cNvSpPr>
                  <p:nvPr/>
                </p:nvSpPr>
                <p:spPr bwMode="auto">
                  <a:xfrm>
                    <a:off x="1093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4" name="Freeform 500"/>
                  <p:cNvSpPr>
                    <a:spLocks/>
                  </p:cNvSpPr>
                  <p:nvPr/>
                </p:nvSpPr>
                <p:spPr bwMode="auto">
                  <a:xfrm>
                    <a:off x="109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5" name="Freeform 501"/>
                  <p:cNvSpPr>
                    <a:spLocks/>
                  </p:cNvSpPr>
                  <p:nvPr/>
                </p:nvSpPr>
                <p:spPr bwMode="auto">
                  <a:xfrm>
                    <a:off x="109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6" name="Freeform 502"/>
                  <p:cNvSpPr>
                    <a:spLocks/>
                  </p:cNvSpPr>
                  <p:nvPr/>
                </p:nvSpPr>
                <p:spPr bwMode="auto">
                  <a:xfrm>
                    <a:off x="109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7" name="Freeform 503"/>
                  <p:cNvSpPr>
                    <a:spLocks/>
                  </p:cNvSpPr>
                  <p:nvPr/>
                </p:nvSpPr>
                <p:spPr bwMode="auto">
                  <a:xfrm>
                    <a:off x="109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8" name="Freeform 504"/>
                  <p:cNvSpPr>
                    <a:spLocks/>
                  </p:cNvSpPr>
                  <p:nvPr/>
                </p:nvSpPr>
                <p:spPr bwMode="auto">
                  <a:xfrm>
                    <a:off x="109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9" name="Freeform 505"/>
                  <p:cNvSpPr>
                    <a:spLocks/>
                  </p:cNvSpPr>
                  <p:nvPr/>
                </p:nvSpPr>
                <p:spPr bwMode="auto">
                  <a:xfrm>
                    <a:off x="1099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0" name="Freeform 506"/>
                  <p:cNvSpPr>
                    <a:spLocks/>
                  </p:cNvSpPr>
                  <p:nvPr/>
                </p:nvSpPr>
                <p:spPr bwMode="auto">
                  <a:xfrm>
                    <a:off x="1100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1" name="Freeform 507"/>
                  <p:cNvSpPr>
                    <a:spLocks/>
                  </p:cNvSpPr>
                  <p:nvPr/>
                </p:nvSpPr>
                <p:spPr bwMode="auto">
                  <a:xfrm>
                    <a:off x="110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2" name="Freeform 508"/>
                  <p:cNvSpPr>
                    <a:spLocks/>
                  </p:cNvSpPr>
                  <p:nvPr/>
                </p:nvSpPr>
                <p:spPr bwMode="auto">
                  <a:xfrm>
                    <a:off x="110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3" name="Freeform 509"/>
                  <p:cNvSpPr>
                    <a:spLocks/>
                  </p:cNvSpPr>
                  <p:nvPr/>
                </p:nvSpPr>
                <p:spPr bwMode="auto">
                  <a:xfrm>
                    <a:off x="110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4" name="Freeform 510"/>
                  <p:cNvSpPr>
                    <a:spLocks/>
                  </p:cNvSpPr>
                  <p:nvPr/>
                </p:nvSpPr>
                <p:spPr bwMode="auto">
                  <a:xfrm>
                    <a:off x="110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5" name="Freeform 511"/>
                  <p:cNvSpPr>
                    <a:spLocks/>
                  </p:cNvSpPr>
                  <p:nvPr/>
                </p:nvSpPr>
                <p:spPr bwMode="auto">
                  <a:xfrm>
                    <a:off x="110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6" name="Freeform 512"/>
                  <p:cNvSpPr>
                    <a:spLocks/>
                  </p:cNvSpPr>
                  <p:nvPr/>
                </p:nvSpPr>
                <p:spPr bwMode="auto">
                  <a:xfrm>
                    <a:off x="110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7" name="Freeform 513"/>
                  <p:cNvSpPr>
                    <a:spLocks/>
                  </p:cNvSpPr>
                  <p:nvPr/>
                </p:nvSpPr>
                <p:spPr bwMode="auto">
                  <a:xfrm>
                    <a:off x="1107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8" name="Freeform 514"/>
                  <p:cNvSpPr>
                    <a:spLocks/>
                  </p:cNvSpPr>
                  <p:nvPr/>
                </p:nvSpPr>
                <p:spPr bwMode="auto">
                  <a:xfrm>
                    <a:off x="110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9" name="Freeform 515"/>
                  <p:cNvSpPr>
                    <a:spLocks/>
                  </p:cNvSpPr>
                  <p:nvPr/>
                </p:nvSpPr>
                <p:spPr bwMode="auto">
                  <a:xfrm>
                    <a:off x="110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0" name="Freeform 516"/>
                  <p:cNvSpPr>
                    <a:spLocks/>
                  </p:cNvSpPr>
                  <p:nvPr/>
                </p:nvSpPr>
                <p:spPr bwMode="auto">
                  <a:xfrm>
                    <a:off x="111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1" name="Freeform 517"/>
                  <p:cNvSpPr>
                    <a:spLocks/>
                  </p:cNvSpPr>
                  <p:nvPr/>
                </p:nvSpPr>
                <p:spPr bwMode="auto">
                  <a:xfrm>
                    <a:off x="111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2" name="Freeform 518"/>
                  <p:cNvSpPr>
                    <a:spLocks/>
                  </p:cNvSpPr>
                  <p:nvPr/>
                </p:nvSpPr>
                <p:spPr bwMode="auto">
                  <a:xfrm>
                    <a:off x="111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3" name="Freeform 519"/>
                  <p:cNvSpPr>
                    <a:spLocks/>
                  </p:cNvSpPr>
                  <p:nvPr/>
                </p:nvSpPr>
                <p:spPr bwMode="auto">
                  <a:xfrm>
                    <a:off x="111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4" name="Freeform 520"/>
                  <p:cNvSpPr>
                    <a:spLocks/>
                  </p:cNvSpPr>
                  <p:nvPr/>
                </p:nvSpPr>
                <p:spPr bwMode="auto">
                  <a:xfrm>
                    <a:off x="1114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5" name="Freeform 521"/>
                  <p:cNvSpPr>
                    <a:spLocks/>
                  </p:cNvSpPr>
                  <p:nvPr/>
                </p:nvSpPr>
                <p:spPr bwMode="auto">
                  <a:xfrm>
                    <a:off x="111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6" name="Freeform 522"/>
                  <p:cNvSpPr>
                    <a:spLocks/>
                  </p:cNvSpPr>
                  <p:nvPr/>
                </p:nvSpPr>
                <p:spPr bwMode="auto">
                  <a:xfrm>
                    <a:off x="111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7" name="Freeform 523"/>
                  <p:cNvSpPr>
                    <a:spLocks/>
                  </p:cNvSpPr>
                  <p:nvPr/>
                </p:nvSpPr>
                <p:spPr bwMode="auto">
                  <a:xfrm>
                    <a:off x="111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8" name="Freeform 524"/>
                  <p:cNvSpPr>
                    <a:spLocks/>
                  </p:cNvSpPr>
                  <p:nvPr/>
                </p:nvSpPr>
                <p:spPr bwMode="auto">
                  <a:xfrm>
                    <a:off x="111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9" name="Freeform 525"/>
                  <p:cNvSpPr>
                    <a:spLocks/>
                  </p:cNvSpPr>
                  <p:nvPr/>
                </p:nvSpPr>
                <p:spPr bwMode="auto">
                  <a:xfrm>
                    <a:off x="111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0" name="Freeform 526"/>
                  <p:cNvSpPr>
                    <a:spLocks/>
                  </p:cNvSpPr>
                  <p:nvPr/>
                </p:nvSpPr>
                <p:spPr bwMode="auto">
                  <a:xfrm>
                    <a:off x="112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1" name="Freeform 527"/>
                  <p:cNvSpPr>
                    <a:spLocks/>
                  </p:cNvSpPr>
                  <p:nvPr/>
                </p:nvSpPr>
                <p:spPr bwMode="auto">
                  <a:xfrm>
                    <a:off x="1121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2" name="Freeform 528"/>
                  <p:cNvSpPr>
                    <a:spLocks/>
                  </p:cNvSpPr>
                  <p:nvPr/>
                </p:nvSpPr>
                <p:spPr bwMode="auto">
                  <a:xfrm>
                    <a:off x="112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3" name="Freeform 529"/>
                  <p:cNvSpPr>
                    <a:spLocks/>
                  </p:cNvSpPr>
                  <p:nvPr/>
                </p:nvSpPr>
                <p:spPr bwMode="auto">
                  <a:xfrm>
                    <a:off x="112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4" name="Freeform 530"/>
                  <p:cNvSpPr>
                    <a:spLocks/>
                  </p:cNvSpPr>
                  <p:nvPr/>
                </p:nvSpPr>
                <p:spPr bwMode="auto">
                  <a:xfrm>
                    <a:off x="112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5" name="Freeform 531"/>
                  <p:cNvSpPr>
                    <a:spLocks/>
                  </p:cNvSpPr>
                  <p:nvPr/>
                </p:nvSpPr>
                <p:spPr bwMode="auto">
                  <a:xfrm>
                    <a:off x="1124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6" name="Freeform 532"/>
                  <p:cNvSpPr>
                    <a:spLocks/>
                  </p:cNvSpPr>
                  <p:nvPr/>
                </p:nvSpPr>
                <p:spPr bwMode="auto">
                  <a:xfrm>
                    <a:off x="112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7" name="Freeform 533"/>
                  <p:cNvSpPr>
                    <a:spLocks/>
                  </p:cNvSpPr>
                  <p:nvPr/>
                </p:nvSpPr>
                <p:spPr bwMode="auto">
                  <a:xfrm>
                    <a:off x="112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8" name="Freeform 534"/>
                  <p:cNvSpPr>
                    <a:spLocks/>
                  </p:cNvSpPr>
                  <p:nvPr/>
                </p:nvSpPr>
                <p:spPr bwMode="auto">
                  <a:xfrm>
                    <a:off x="1127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9" name="Freeform 535"/>
                  <p:cNvSpPr>
                    <a:spLocks/>
                  </p:cNvSpPr>
                  <p:nvPr/>
                </p:nvSpPr>
                <p:spPr bwMode="auto">
                  <a:xfrm>
                    <a:off x="112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0" name="Freeform 536"/>
                  <p:cNvSpPr>
                    <a:spLocks/>
                  </p:cNvSpPr>
                  <p:nvPr/>
                </p:nvSpPr>
                <p:spPr bwMode="auto">
                  <a:xfrm>
                    <a:off x="112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1" name="Freeform 537"/>
                  <p:cNvSpPr>
                    <a:spLocks/>
                  </p:cNvSpPr>
                  <p:nvPr/>
                </p:nvSpPr>
                <p:spPr bwMode="auto">
                  <a:xfrm>
                    <a:off x="113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2" name="Freeform 538"/>
                  <p:cNvSpPr>
                    <a:spLocks/>
                  </p:cNvSpPr>
                  <p:nvPr/>
                </p:nvSpPr>
                <p:spPr bwMode="auto">
                  <a:xfrm>
                    <a:off x="113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3" name="Freeform 539"/>
                  <p:cNvSpPr>
                    <a:spLocks/>
                  </p:cNvSpPr>
                  <p:nvPr/>
                </p:nvSpPr>
                <p:spPr bwMode="auto">
                  <a:xfrm>
                    <a:off x="113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4" name="Freeform 540"/>
                  <p:cNvSpPr>
                    <a:spLocks/>
                  </p:cNvSpPr>
                  <p:nvPr/>
                </p:nvSpPr>
                <p:spPr bwMode="auto">
                  <a:xfrm>
                    <a:off x="113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5" name="Freeform 541"/>
                  <p:cNvSpPr>
                    <a:spLocks/>
                  </p:cNvSpPr>
                  <p:nvPr/>
                </p:nvSpPr>
                <p:spPr bwMode="auto">
                  <a:xfrm>
                    <a:off x="1134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6" name="Freeform 542"/>
                  <p:cNvSpPr>
                    <a:spLocks/>
                  </p:cNvSpPr>
                  <p:nvPr/>
                </p:nvSpPr>
                <p:spPr bwMode="auto">
                  <a:xfrm>
                    <a:off x="113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7" name="Freeform 543"/>
                  <p:cNvSpPr>
                    <a:spLocks/>
                  </p:cNvSpPr>
                  <p:nvPr/>
                </p:nvSpPr>
                <p:spPr bwMode="auto">
                  <a:xfrm>
                    <a:off x="113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8" name="Freeform 544"/>
                  <p:cNvSpPr>
                    <a:spLocks/>
                  </p:cNvSpPr>
                  <p:nvPr/>
                </p:nvSpPr>
                <p:spPr bwMode="auto">
                  <a:xfrm>
                    <a:off x="113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9" name="Freeform 545"/>
                  <p:cNvSpPr>
                    <a:spLocks/>
                  </p:cNvSpPr>
                  <p:nvPr/>
                </p:nvSpPr>
                <p:spPr bwMode="auto">
                  <a:xfrm>
                    <a:off x="113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0" name="Freeform 546"/>
                  <p:cNvSpPr>
                    <a:spLocks/>
                  </p:cNvSpPr>
                  <p:nvPr/>
                </p:nvSpPr>
                <p:spPr bwMode="auto">
                  <a:xfrm>
                    <a:off x="113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1" name="Freeform 547"/>
                  <p:cNvSpPr>
                    <a:spLocks/>
                  </p:cNvSpPr>
                  <p:nvPr/>
                </p:nvSpPr>
                <p:spPr bwMode="auto">
                  <a:xfrm>
                    <a:off x="114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2" name="Freeform 548"/>
                  <p:cNvSpPr>
                    <a:spLocks/>
                  </p:cNvSpPr>
                  <p:nvPr/>
                </p:nvSpPr>
                <p:spPr bwMode="auto">
                  <a:xfrm>
                    <a:off x="1141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3" name="Freeform 549"/>
                  <p:cNvSpPr>
                    <a:spLocks/>
                  </p:cNvSpPr>
                  <p:nvPr/>
                </p:nvSpPr>
                <p:spPr bwMode="auto">
                  <a:xfrm>
                    <a:off x="114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4" name="Freeform 550"/>
                  <p:cNvSpPr>
                    <a:spLocks/>
                  </p:cNvSpPr>
                  <p:nvPr/>
                </p:nvSpPr>
                <p:spPr bwMode="auto">
                  <a:xfrm>
                    <a:off x="114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5" name="Freeform 551"/>
                  <p:cNvSpPr>
                    <a:spLocks/>
                  </p:cNvSpPr>
                  <p:nvPr/>
                </p:nvSpPr>
                <p:spPr bwMode="auto">
                  <a:xfrm>
                    <a:off x="114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6" name="Freeform 552"/>
                  <p:cNvSpPr>
                    <a:spLocks/>
                  </p:cNvSpPr>
                  <p:nvPr/>
                </p:nvSpPr>
                <p:spPr bwMode="auto">
                  <a:xfrm>
                    <a:off x="114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7" name="Freeform 553"/>
                  <p:cNvSpPr>
                    <a:spLocks/>
                  </p:cNvSpPr>
                  <p:nvPr/>
                </p:nvSpPr>
                <p:spPr bwMode="auto">
                  <a:xfrm>
                    <a:off x="114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8" name="Freeform 554"/>
                  <p:cNvSpPr>
                    <a:spLocks/>
                  </p:cNvSpPr>
                  <p:nvPr/>
                </p:nvSpPr>
                <p:spPr bwMode="auto">
                  <a:xfrm>
                    <a:off x="114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9" name="Freeform 555"/>
                  <p:cNvSpPr>
                    <a:spLocks/>
                  </p:cNvSpPr>
                  <p:nvPr/>
                </p:nvSpPr>
                <p:spPr bwMode="auto">
                  <a:xfrm>
                    <a:off x="1148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0" name="Freeform 556"/>
                  <p:cNvSpPr>
                    <a:spLocks/>
                  </p:cNvSpPr>
                  <p:nvPr/>
                </p:nvSpPr>
                <p:spPr bwMode="auto">
                  <a:xfrm>
                    <a:off x="114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1" name="Freeform 557"/>
                  <p:cNvSpPr>
                    <a:spLocks/>
                  </p:cNvSpPr>
                  <p:nvPr/>
                </p:nvSpPr>
                <p:spPr bwMode="auto">
                  <a:xfrm>
                    <a:off x="115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2" name="Freeform 558"/>
                  <p:cNvSpPr>
                    <a:spLocks/>
                  </p:cNvSpPr>
                  <p:nvPr/>
                </p:nvSpPr>
                <p:spPr bwMode="auto">
                  <a:xfrm>
                    <a:off x="115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3" name="Freeform 559"/>
                  <p:cNvSpPr>
                    <a:spLocks/>
                  </p:cNvSpPr>
                  <p:nvPr/>
                </p:nvSpPr>
                <p:spPr bwMode="auto">
                  <a:xfrm>
                    <a:off x="115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4" name="Freeform 560"/>
                  <p:cNvSpPr>
                    <a:spLocks/>
                  </p:cNvSpPr>
                  <p:nvPr/>
                </p:nvSpPr>
                <p:spPr bwMode="auto">
                  <a:xfrm>
                    <a:off x="115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5" name="Freeform 561"/>
                  <p:cNvSpPr>
                    <a:spLocks/>
                  </p:cNvSpPr>
                  <p:nvPr/>
                </p:nvSpPr>
                <p:spPr bwMode="auto">
                  <a:xfrm>
                    <a:off x="1153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6" name="Freeform 562"/>
                  <p:cNvSpPr>
                    <a:spLocks/>
                  </p:cNvSpPr>
                  <p:nvPr/>
                </p:nvSpPr>
                <p:spPr bwMode="auto">
                  <a:xfrm>
                    <a:off x="1154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7" name="Freeform 563"/>
                  <p:cNvSpPr>
                    <a:spLocks/>
                  </p:cNvSpPr>
                  <p:nvPr/>
                </p:nvSpPr>
                <p:spPr bwMode="auto">
                  <a:xfrm>
                    <a:off x="115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8" name="Freeform 564"/>
                  <p:cNvSpPr>
                    <a:spLocks/>
                  </p:cNvSpPr>
                  <p:nvPr/>
                </p:nvSpPr>
                <p:spPr bwMode="auto">
                  <a:xfrm>
                    <a:off x="115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9" name="Freeform 565"/>
                  <p:cNvSpPr>
                    <a:spLocks/>
                  </p:cNvSpPr>
                  <p:nvPr/>
                </p:nvSpPr>
                <p:spPr bwMode="auto">
                  <a:xfrm>
                    <a:off x="1157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0" name="Freeform 566"/>
                  <p:cNvSpPr>
                    <a:spLocks/>
                  </p:cNvSpPr>
                  <p:nvPr/>
                </p:nvSpPr>
                <p:spPr bwMode="auto">
                  <a:xfrm>
                    <a:off x="115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1" name="Freeform 567"/>
                  <p:cNvSpPr>
                    <a:spLocks/>
                  </p:cNvSpPr>
                  <p:nvPr/>
                </p:nvSpPr>
                <p:spPr bwMode="auto">
                  <a:xfrm>
                    <a:off x="115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2" name="Freeform 568"/>
                  <p:cNvSpPr>
                    <a:spLocks/>
                  </p:cNvSpPr>
                  <p:nvPr/>
                </p:nvSpPr>
                <p:spPr bwMode="auto">
                  <a:xfrm>
                    <a:off x="116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3" name="Freeform 569"/>
                  <p:cNvSpPr>
                    <a:spLocks/>
                  </p:cNvSpPr>
                  <p:nvPr/>
                </p:nvSpPr>
                <p:spPr bwMode="auto">
                  <a:xfrm>
                    <a:off x="1161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4" name="Freeform 570"/>
                  <p:cNvSpPr>
                    <a:spLocks/>
                  </p:cNvSpPr>
                  <p:nvPr/>
                </p:nvSpPr>
                <p:spPr bwMode="auto">
                  <a:xfrm>
                    <a:off x="116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5" name="Freeform 571"/>
                  <p:cNvSpPr>
                    <a:spLocks/>
                  </p:cNvSpPr>
                  <p:nvPr/>
                </p:nvSpPr>
                <p:spPr bwMode="auto">
                  <a:xfrm>
                    <a:off x="116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6" name="Freeform 572"/>
                  <p:cNvSpPr>
                    <a:spLocks/>
                  </p:cNvSpPr>
                  <p:nvPr/>
                </p:nvSpPr>
                <p:spPr bwMode="auto">
                  <a:xfrm>
                    <a:off x="116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7" name="Freeform 573"/>
                  <p:cNvSpPr>
                    <a:spLocks/>
                  </p:cNvSpPr>
                  <p:nvPr/>
                </p:nvSpPr>
                <p:spPr bwMode="auto">
                  <a:xfrm>
                    <a:off x="116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8" name="Freeform 574"/>
                  <p:cNvSpPr>
                    <a:spLocks/>
                  </p:cNvSpPr>
                  <p:nvPr/>
                </p:nvSpPr>
                <p:spPr bwMode="auto">
                  <a:xfrm>
                    <a:off x="116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9" name="Freeform 575"/>
                  <p:cNvSpPr>
                    <a:spLocks/>
                  </p:cNvSpPr>
                  <p:nvPr/>
                </p:nvSpPr>
                <p:spPr bwMode="auto">
                  <a:xfrm>
                    <a:off x="1167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0" name="Freeform 576"/>
                  <p:cNvSpPr>
                    <a:spLocks/>
                  </p:cNvSpPr>
                  <p:nvPr/>
                </p:nvSpPr>
                <p:spPr bwMode="auto">
                  <a:xfrm>
                    <a:off x="116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1" name="Freeform 577"/>
                  <p:cNvSpPr>
                    <a:spLocks/>
                  </p:cNvSpPr>
                  <p:nvPr/>
                </p:nvSpPr>
                <p:spPr bwMode="auto">
                  <a:xfrm>
                    <a:off x="116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2" name="Freeform 578"/>
                  <p:cNvSpPr>
                    <a:spLocks/>
                  </p:cNvSpPr>
                  <p:nvPr/>
                </p:nvSpPr>
                <p:spPr bwMode="auto">
                  <a:xfrm>
                    <a:off x="117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3" name="Freeform 579"/>
                  <p:cNvSpPr>
                    <a:spLocks/>
                  </p:cNvSpPr>
                  <p:nvPr/>
                </p:nvSpPr>
                <p:spPr bwMode="auto">
                  <a:xfrm>
                    <a:off x="117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4" name="Freeform 580"/>
                  <p:cNvSpPr>
                    <a:spLocks/>
                  </p:cNvSpPr>
                  <p:nvPr/>
                </p:nvSpPr>
                <p:spPr bwMode="auto">
                  <a:xfrm>
                    <a:off x="117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5" name="Freeform 581"/>
                  <p:cNvSpPr>
                    <a:spLocks/>
                  </p:cNvSpPr>
                  <p:nvPr/>
                </p:nvSpPr>
                <p:spPr bwMode="auto">
                  <a:xfrm>
                    <a:off x="117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6" name="Freeform 582"/>
                  <p:cNvSpPr>
                    <a:spLocks/>
                  </p:cNvSpPr>
                  <p:nvPr/>
                </p:nvSpPr>
                <p:spPr bwMode="auto">
                  <a:xfrm>
                    <a:off x="117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7" name="Freeform 583"/>
                  <p:cNvSpPr>
                    <a:spLocks/>
                  </p:cNvSpPr>
                  <p:nvPr/>
                </p:nvSpPr>
                <p:spPr bwMode="auto">
                  <a:xfrm>
                    <a:off x="1175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8" name="Freeform 584"/>
                  <p:cNvSpPr>
                    <a:spLocks/>
                  </p:cNvSpPr>
                  <p:nvPr/>
                </p:nvSpPr>
                <p:spPr bwMode="auto">
                  <a:xfrm>
                    <a:off x="117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9" name="Freeform 585"/>
                  <p:cNvSpPr>
                    <a:spLocks/>
                  </p:cNvSpPr>
                  <p:nvPr/>
                </p:nvSpPr>
                <p:spPr bwMode="auto">
                  <a:xfrm>
                    <a:off x="117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0" name="Freeform 586"/>
                  <p:cNvSpPr>
                    <a:spLocks/>
                  </p:cNvSpPr>
                  <p:nvPr/>
                </p:nvSpPr>
                <p:spPr bwMode="auto">
                  <a:xfrm>
                    <a:off x="117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1" name="Freeform 587"/>
                  <p:cNvSpPr>
                    <a:spLocks/>
                  </p:cNvSpPr>
                  <p:nvPr/>
                </p:nvSpPr>
                <p:spPr bwMode="auto">
                  <a:xfrm>
                    <a:off x="117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2" name="Freeform 588"/>
                  <p:cNvSpPr>
                    <a:spLocks/>
                  </p:cNvSpPr>
                  <p:nvPr/>
                </p:nvSpPr>
                <p:spPr bwMode="auto">
                  <a:xfrm>
                    <a:off x="118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3" name="Freeform 589"/>
                  <p:cNvSpPr>
                    <a:spLocks/>
                  </p:cNvSpPr>
                  <p:nvPr/>
                </p:nvSpPr>
                <p:spPr bwMode="auto">
                  <a:xfrm>
                    <a:off x="118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4" name="Freeform 590"/>
                  <p:cNvSpPr>
                    <a:spLocks/>
                  </p:cNvSpPr>
                  <p:nvPr/>
                </p:nvSpPr>
                <p:spPr bwMode="auto">
                  <a:xfrm>
                    <a:off x="1182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5" name="Freeform 591"/>
                  <p:cNvSpPr>
                    <a:spLocks/>
                  </p:cNvSpPr>
                  <p:nvPr/>
                </p:nvSpPr>
                <p:spPr bwMode="auto">
                  <a:xfrm>
                    <a:off x="118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6" name="Freeform 592"/>
                  <p:cNvSpPr>
                    <a:spLocks/>
                  </p:cNvSpPr>
                  <p:nvPr/>
                </p:nvSpPr>
                <p:spPr bwMode="auto">
                  <a:xfrm>
                    <a:off x="118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7" name="Freeform 593"/>
                  <p:cNvSpPr>
                    <a:spLocks/>
                  </p:cNvSpPr>
                  <p:nvPr/>
                </p:nvSpPr>
                <p:spPr bwMode="auto">
                  <a:xfrm>
                    <a:off x="118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8" name="Freeform 594"/>
                  <p:cNvSpPr>
                    <a:spLocks/>
                  </p:cNvSpPr>
                  <p:nvPr/>
                </p:nvSpPr>
                <p:spPr bwMode="auto">
                  <a:xfrm>
                    <a:off x="118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9" name="Freeform 595"/>
                  <p:cNvSpPr>
                    <a:spLocks/>
                  </p:cNvSpPr>
                  <p:nvPr/>
                </p:nvSpPr>
                <p:spPr bwMode="auto">
                  <a:xfrm>
                    <a:off x="118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0" name="Freeform 596"/>
                  <p:cNvSpPr>
                    <a:spLocks/>
                  </p:cNvSpPr>
                  <p:nvPr/>
                </p:nvSpPr>
                <p:spPr bwMode="auto">
                  <a:xfrm>
                    <a:off x="118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1" name="Freeform 597"/>
                  <p:cNvSpPr>
                    <a:spLocks/>
                  </p:cNvSpPr>
                  <p:nvPr/>
                </p:nvSpPr>
                <p:spPr bwMode="auto">
                  <a:xfrm>
                    <a:off x="1188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2" name="Freeform 598"/>
                  <p:cNvSpPr>
                    <a:spLocks/>
                  </p:cNvSpPr>
                  <p:nvPr/>
                </p:nvSpPr>
                <p:spPr bwMode="auto">
                  <a:xfrm>
                    <a:off x="118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3" name="Freeform 599"/>
                  <p:cNvSpPr>
                    <a:spLocks/>
                  </p:cNvSpPr>
                  <p:nvPr/>
                </p:nvSpPr>
                <p:spPr bwMode="auto">
                  <a:xfrm>
                    <a:off x="1190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4" name="Freeform 600"/>
                  <p:cNvSpPr>
                    <a:spLocks/>
                  </p:cNvSpPr>
                  <p:nvPr/>
                </p:nvSpPr>
                <p:spPr bwMode="auto">
                  <a:xfrm>
                    <a:off x="119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5" name="Freeform 601"/>
                  <p:cNvSpPr>
                    <a:spLocks/>
                  </p:cNvSpPr>
                  <p:nvPr/>
                </p:nvSpPr>
                <p:spPr bwMode="auto">
                  <a:xfrm>
                    <a:off x="119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6" name="Freeform 602"/>
                  <p:cNvSpPr>
                    <a:spLocks/>
                  </p:cNvSpPr>
                  <p:nvPr/>
                </p:nvSpPr>
                <p:spPr bwMode="auto">
                  <a:xfrm>
                    <a:off x="119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7" name="Freeform 603"/>
                  <p:cNvSpPr>
                    <a:spLocks/>
                  </p:cNvSpPr>
                  <p:nvPr/>
                </p:nvSpPr>
                <p:spPr bwMode="auto">
                  <a:xfrm>
                    <a:off x="119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8" name="Freeform 604"/>
                  <p:cNvSpPr>
                    <a:spLocks/>
                  </p:cNvSpPr>
                  <p:nvPr/>
                </p:nvSpPr>
                <p:spPr bwMode="auto">
                  <a:xfrm>
                    <a:off x="1195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9" name="Freeform 605"/>
                  <p:cNvSpPr>
                    <a:spLocks/>
                  </p:cNvSpPr>
                  <p:nvPr/>
                </p:nvSpPr>
                <p:spPr bwMode="auto">
                  <a:xfrm>
                    <a:off x="119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0" name="Freeform 606"/>
                  <p:cNvSpPr>
                    <a:spLocks/>
                  </p:cNvSpPr>
                  <p:nvPr/>
                </p:nvSpPr>
                <p:spPr bwMode="auto">
                  <a:xfrm>
                    <a:off x="119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1" name="Freeform 607"/>
                  <p:cNvSpPr>
                    <a:spLocks/>
                  </p:cNvSpPr>
                  <p:nvPr/>
                </p:nvSpPr>
                <p:spPr bwMode="auto">
                  <a:xfrm>
                    <a:off x="119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2" name="Freeform 608"/>
                  <p:cNvSpPr>
                    <a:spLocks/>
                  </p:cNvSpPr>
                  <p:nvPr/>
                </p:nvSpPr>
                <p:spPr bwMode="auto">
                  <a:xfrm>
                    <a:off x="119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3" name="Freeform 609"/>
                  <p:cNvSpPr>
                    <a:spLocks/>
                  </p:cNvSpPr>
                  <p:nvPr/>
                </p:nvSpPr>
                <p:spPr bwMode="auto">
                  <a:xfrm>
                    <a:off x="120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4" name="Freeform 610"/>
                  <p:cNvSpPr>
                    <a:spLocks/>
                  </p:cNvSpPr>
                  <p:nvPr/>
                </p:nvSpPr>
                <p:spPr bwMode="auto">
                  <a:xfrm>
                    <a:off x="1201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1 h 1"/>
                      <a:gd name="T4" fmla="*/ 7 w 7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5" name="Freeform 611"/>
                  <p:cNvSpPr>
                    <a:spLocks/>
                  </p:cNvSpPr>
                  <p:nvPr/>
                </p:nvSpPr>
                <p:spPr bwMode="auto">
                  <a:xfrm>
                    <a:off x="120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6" name="Freeform 612"/>
                  <p:cNvSpPr>
                    <a:spLocks/>
                  </p:cNvSpPr>
                  <p:nvPr/>
                </p:nvSpPr>
                <p:spPr bwMode="auto">
                  <a:xfrm>
                    <a:off x="120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7" name="Freeform 613"/>
                  <p:cNvSpPr>
                    <a:spLocks/>
                  </p:cNvSpPr>
                  <p:nvPr/>
                </p:nvSpPr>
                <p:spPr bwMode="auto">
                  <a:xfrm>
                    <a:off x="120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8" name="Freeform 614"/>
                  <p:cNvSpPr>
                    <a:spLocks/>
                  </p:cNvSpPr>
                  <p:nvPr/>
                </p:nvSpPr>
                <p:spPr bwMode="auto">
                  <a:xfrm>
                    <a:off x="120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9" name="Freeform 615"/>
                  <p:cNvSpPr>
                    <a:spLocks/>
                  </p:cNvSpPr>
                  <p:nvPr/>
                </p:nvSpPr>
                <p:spPr bwMode="auto">
                  <a:xfrm>
                    <a:off x="120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0" name="Freeform 616"/>
                  <p:cNvSpPr>
                    <a:spLocks/>
                  </p:cNvSpPr>
                  <p:nvPr/>
                </p:nvSpPr>
                <p:spPr bwMode="auto">
                  <a:xfrm>
                    <a:off x="120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1" name="Freeform 617"/>
                  <p:cNvSpPr>
                    <a:spLocks/>
                  </p:cNvSpPr>
                  <p:nvPr/>
                </p:nvSpPr>
                <p:spPr bwMode="auto">
                  <a:xfrm>
                    <a:off x="120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2" name="Freeform 618"/>
                  <p:cNvSpPr>
                    <a:spLocks/>
                  </p:cNvSpPr>
                  <p:nvPr/>
                </p:nvSpPr>
                <p:spPr bwMode="auto">
                  <a:xfrm>
                    <a:off x="1209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3" name="Freeform 619"/>
                  <p:cNvSpPr>
                    <a:spLocks/>
                  </p:cNvSpPr>
                  <p:nvPr/>
                </p:nvSpPr>
                <p:spPr bwMode="auto">
                  <a:xfrm>
                    <a:off x="121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4" name="Freeform 620"/>
                  <p:cNvSpPr>
                    <a:spLocks/>
                  </p:cNvSpPr>
                  <p:nvPr/>
                </p:nvSpPr>
                <p:spPr bwMode="auto">
                  <a:xfrm>
                    <a:off x="121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5" name="Freeform 621"/>
                  <p:cNvSpPr>
                    <a:spLocks/>
                  </p:cNvSpPr>
                  <p:nvPr/>
                </p:nvSpPr>
                <p:spPr bwMode="auto">
                  <a:xfrm>
                    <a:off x="121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6" name="Freeform 622"/>
                  <p:cNvSpPr>
                    <a:spLocks/>
                  </p:cNvSpPr>
                  <p:nvPr/>
                </p:nvSpPr>
                <p:spPr bwMode="auto">
                  <a:xfrm>
                    <a:off x="121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7" name="Freeform 623"/>
                  <p:cNvSpPr>
                    <a:spLocks/>
                  </p:cNvSpPr>
                  <p:nvPr/>
                </p:nvSpPr>
                <p:spPr bwMode="auto">
                  <a:xfrm>
                    <a:off x="121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8" name="Freeform 624"/>
                  <p:cNvSpPr>
                    <a:spLocks/>
                  </p:cNvSpPr>
                  <p:nvPr/>
                </p:nvSpPr>
                <p:spPr bwMode="auto">
                  <a:xfrm>
                    <a:off x="1214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9" name="Freeform 625"/>
                  <p:cNvSpPr>
                    <a:spLocks/>
                  </p:cNvSpPr>
                  <p:nvPr/>
                </p:nvSpPr>
                <p:spPr bwMode="auto">
                  <a:xfrm>
                    <a:off x="1215" y="2246"/>
                    <a:ext cx="2" cy="1"/>
                  </a:xfrm>
                  <a:custGeom>
                    <a:avLst/>
                    <a:gdLst>
                      <a:gd name="T0" fmla="*/ 0 w 7"/>
                      <a:gd name="T1" fmla="*/ 1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1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0" name="Freeform 626"/>
                  <p:cNvSpPr>
                    <a:spLocks/>
                  </p:cNvSpPr>
                  <p:nvPr/>
                </p:nvSpPr>
                <p:spPr bwMode="auto">
                  <a:xfrm>
                    <a:off x="121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1" name="Freeform 627"/>
                  <p:cNvSpPr>
                    <a:spLocks/>
                  </p:cNvSpPr>
                  <p:nvPr/>
                </p:nvSpPr>
                <p:spPr bwMode="auto">
                  <a:xfrm>
                    <a:off x="1217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2" name="Freeform 628"/>
                  <p:cNvSpPr>
                    <a:spLocks/>
                  </p:cNvSpPr>
                  <p:nvPr/>
                </p:nvSpPr>
                <p:spPr bwMode="auto">
                  <a:xfrm>
                    <a:off x="121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3" name="Freeform 629"/>
                  <p:cNvSpPr>
                    <a:spLocks/>
                  </p:cNvSpPr>
                  <p:nvPr/>
                </p:nvSpPr>
                <p:spPr bwMode="auto">
                  <a:xfrm>
                    <a:off x="121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4" name="Freeform 630"/>
                  <p:cNvSpPr>
                    <a:spLocks/>
                  </p:cNvSpPr>
                  <p:nvPr/>
                </p:nvSpPr>
                <p:spPr bwMode="auto">
                  <a:xfrm>
                    <a:off x="122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5" name="Freeform 631"/>
                  <p:cNvSpPr>
                    <a:spLocks/>
                  </p:cNvSpPr>
                  <p:nvPr/>
                </p:nvSpPr>
                <p:spPr bwMode="auto">
                  <a:xfrm>
                    <a:off x="122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6" name="Freeform 632"/>
                  <p:cNvSpPr>
                    <a:spLocks/>
                  </p:cNvSpPr>
                  <p:nvPr/>
                </p:nvSpPr>
                <p:spPr bwMode="auto">
                  <a:xfrm>
                    <a:off x="1222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7" name="Freeform 633"/>
                  <p:cNvSpPr>
                    <a:spLocks/>
                  </p:cNvSpPr>
                  <p:nvPr/>
                </p:nvSpPr>
                <p:spPr bwMode="auto">
                  <a:xfrm>
                    <a:off x="122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8" name="Freeform 634"/>
                  <p:cNvSpPr>
                    <a:spLocks/>
                  </p:cNvSpPr>
                  <p:nvPr/>
                </p:nvSpPr>
                <p:spPr bwMode="auto">
                  <a:xfrm>
                    <a:off x="122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9" name="Freeform 635"/>
                  <p:cNvSpPr>
                    <a:spLocks/>
                  </p:cNvSpPr>
                  <p:nvPr/>
                </p:nvSpPr>
                <p:spPr bwMode="auto">
                  <a:xfrm>
                    <a:off x="122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0" name="Freeform 636"/>
                  <p:cNvSpPr>
                    <a:spLocks/>
                  </p:cNvSpPr>
                  <p:nvPr/>
                </p:nvSpPr>
                <p:spPr bwMode="auto">
                  <a:xfrm>
                    <a:off x="122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1" name="Freeform 637"/>
                  <p:cNvSpPr>
                    <a:spLocks/>
                  </p:cNvSpPr>
                  <p:nvPr/>
                </p:nvSpPr>
                <p:spPr bwMode="auto">
                  <a:xfrm>
                    <a:off x="122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2" name="Freeform 638"/>
                  <p:cNvSpPr>
                    <a:spLocks/>
                  </p:cNvSpPr>
                  <p:nvPr/>
                </p:nvSpPr>
                <p:spPr bwMode="auto">
                  <a:xfrm>
                    <a:off x="122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3" name="Freeform 639"/>
                  <p:cNvSpPr>
                    <a:spLocks/>
                  </p:cNvSpPr>
                  <p:nvPr/>
                </p:nvSpPr>
                <p:spPr bwMode="auto">
                  <a:xfrm>
                    <a:off x="1229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4" name="Freeform 640"/>
                  <p:cNvSpPr>
                    <a:spLocks/>
                  </p:cNvSpPr>
                  <p:nvPr/>
                </p:nvSpPr>
                <p:spPr bwMode="auto">
                  <a:xfrm>
                    <a:off x="123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5" name="Freeform 641"/>
                  <p:cNvSpPr>
                    <a:spLocks/>
                  </p:cNvSpPr>
                  <p:nvPr/>
                </p:nvSpPr>
                <p:spPr bwMode="auto">
                  <a:xfrm>
                    <a:off x="123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6" name="Freeform 642"/>
                  <p:cNvSpPr>
                    <a:spLocks/>
                  </p:cNvSpPr>
                  <p:nvPr/>
                </p:nvSpPr>
                <p:spPr bwMode="auto">
                  <a:xfrm>
                    <a:off x="123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7" name="Freeform 643"/>
                  <p:cNvSpPr>
                    <a:spLocks/>
                  </p:cNvSpPr>
                  <p:nvPr/>
                </p:nvSpPr>
                <p:spPr bwMode="auto">
                  <a:xfrm>
                    <a:off x="123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8" name="Freeform 644"/>
                  <p:cNvSpPr>
                    <a:spLocks/>
                  </p:cNvSpPr>
                  <p:nvPr/>
                </p:nvSpPr>
                <p:spPr bwMode="auto">
                  <a:xfrm>
                    <a:off x="123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9" name="Freeform 645"/>
                  <p:cNvSpPr>
                    <a:spLocks/>
                  </p:cNvSpPr>
                  <p:nvPr/>
                </p:nvSpPr>
                <p:spPr bwMode="auto">
                  <a:xfrm>
                    <a:off x="123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0" name="Freeform 646"/>
                  <p:cNvSpPr>
                    <a:spLocks/>
                  </p:cNvSpPr>
                  <p:nvPr/>
                </p:nvSpPr>
                <p:spPr bwMode="auto">
                  <a:xfrm>
                    <a:off x="123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1" name="Freeform 647"/>
                  <p:cNvSpPr>
                    <a:spLocks/>
                  </p:cNvSpPr>
                  <p:nvPr/>
                </p:nvSpPr>
                <p:spPr bwMode="auto">
                  <a:xfrm>
                    <a:off x="123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2" name="Freeform 648"/>
                  <p:cNvSpPr>
                    <a:spLocks/>
                  </p:cNvSpPr>
                  <p:nvPr/>
                </p:nvSpPr>
                <p:spPr bwMode="auto">
                  <a:xfrm>
                    <a:off x="123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3" name="Freeform 649"/>
                  <p:cNvSpPr>
                    <a:spLocks/>
                  </p:cNvSpPr>
                  <p:nvPr/>
                </p:nvSpPr>
                <p:spPr bwMode="auto">
                  <a:xfrm>
                    <a:off x="123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4" name="Freeform 650"/>
                  <p:cNvSpPr>
                    <a:spLocks/>
                  </p:cNvSpPr>
                  <p:nvPr/>
                </p:nvSpPr>
                <p:spPr bwMode="auto">
                  <a:xfrm>
                    <a:off x="124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5" name="Freeform 651"/>
                  <p:cNvSpPr>
                    <a:spLocks/>
                  </p:cNvSpPr>
                  <p:nvPr/>
                </p:nvSpPr>
                <p:spPr bwMode="auto">
                  <a:xfrm>
                    <a:off x="124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6" name="Freeform 652"/>
                  <p:cNvSpPr>
                    <a:spLocks/>
                  </p:cNvSpPr>
                  <p:nvPr/>
                </p:nvSpPr>
                <p:spPr bwMode="auto">
                  <a:xfrm>
                    <a:off x="124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7" name="Freeform 653"/>
                  <p:cNvSpPr>
                    <a:spLocks/>
                  </p:cNvSpPr>
                  <p:nvPr/>
                </p:nvSpPr>
                <p:spPr bwMode="auto">
                  <a:xfrm>
                    <a:off x="1243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8" name="Freeform 654"/>
                  <p:cNvSpPr>
                    <a:spLocks/>
                  </p:cNvSpPr>
                  <p:nvPr/>
                </p:nvSpPr>
                <p:spPr bwMode="auto">
                  <a:xfrm>
                    <a:off x="124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9" name="Freeform 655"/>
                  <p:cNvSpPr>
                    <a:spLocks/>
                  </p:cNvSpPr>
                  <p:nvPr/>
                </p:nvSpPr>
                <p:spPr bwMode="auto">
                  <a:xfrm>
                    <a:off x="124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0" name="Freeform 656"/>
                  <p:cNvSpPr>
                    <a:spLocks/>
                  </p:cNvSpPr>
                  <p:nvPr/>
                </p:nvSpPr>
                <p:spPr bwMode="auto">
                  <a:xfrm>
                    <a:off x="124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1" name="Freeform 657"/>
                  <p:cNvSpPr>
                    <a:spLocks/>
                  </p:cNvSpPr>
                  <p:nvPr/>
                </p:nvSpPr>
                <p:spPr bwMode="auto">
                  <a:xfrm>
                    <a:off x="124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2" name="Freeform 658"/>
                  <p:cNvSpPr>
                    <a:spLocks/>
                  </p:cNvSpPr>
                  <p:nvPr/>
                </p:nvSpPr>
                <p:spPr bwMode="auto">
                  <a:xfrm>
                    <a:off x="1247" y="2246"/>
                    <a:ext cx="2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3" name="Freeform 659"/>
                  <p:cNvSpPr>
                    <a:spLocks/>
                  </p:cNvSpPr>
                  <p:nvPr/>
                </p:nvSpPr>
                <p:spPr bwMode="auto">
                  <a:xfrm>
                    <a:off x="124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4" name="Freeform 660"/>
                  <p:cNvSpPr>
                    <a:spLocks/>
                  </p:cNvSpPr>
                  <p:nvPr/>
                </p:nvSpPr>
                <p:spPr bwMode="auto">
                  <a:xfrm>
                    <a:off x="1249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1" name="Group 862"/>
                <p:cNvGrpSpPr>
                  <a:grpSpLocks/>
                </p:cNvGrpSpPr>
                <p:nvPr/>
              </p:nvGrpSpPr>
              <p:grpSpPr bwMode="auto">
                <a:xfrm>
                  <a:off x="1250" y="2246"/>
                  <a:ext cx="194" cy="1"/>
                  <a:chOff x="1250" y="2246"/>
                  <a:chExt cx="194" cy="1"/>
                </a:xfrm>
              </p:grpSpPr>
              <p:sp>
                <p:nvSpPr>
                  <p:cNvPr id="6595" name="Freeform 662"/>
                  <p:cNvSpPr>
                    <a:spLocks/>
                  </p:cNvSpPr>
                  <p:nvPr/>
                </p:nvSpPr>
                <p:spPr bwMode="auto">
                  <a:xfrm>
                    <a:off x="1250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6" name="Freeform 663"/>
                  <p:cNvSpPr>
                    <a:spLocks/>
                  </p:cNvSpPr>
                  <p:nvPr/>
                </p:nvSpPr>
                <p:spPr bwMode="auto">
                  <a:xfrm>
                    <a:off x="125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7" name="Freeform 664"/>
                  <p:cNvSpPr>
                    <a:spLocks/>
                  </p:cNvSpPr>
                  <p:nvPr/>
                </p:nvSpPr>
                <p:spPr bwMode="auto">
                  <a:xfrm>
                    <a:off x="125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8" name="Freeform 665"/>
                  <p:cNvSpPr>
                    <a:spLocks/>
                  </p:cNvSpPr>
                  <p:nvPr/>
                </p:nvSpPr>
                <p:spPr bwMode="auto">
                  <a:xfrm>
                    <a:off x="125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9" name="Freeform 666"/>
                  <p:cNvSpPr>
                    <a:spLocks/>
                  </p:cNvSpPr>
                  <p:nvPr/>
                </p:nvSpPr>
                <p:spPr bwMode="auto">
                  <a:xfrm>
                    <a:off x="125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0" name="Freeform 667"/>
                  <p:cNvSpPr>
                    <a:spLocks/>
                  </p:cNvSpPr>
                  <p:nvPr/>
                </p:nvSpPr>
                <p:spPr bwMode="auto">
                  <a:xfrm>
                    <a:off x="125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1" name="Freeform 668"/>
                  <p:cNvSpPr>
                    <a:spLocks/>
                  </p:cNvSpPr>
                  <p:nvPr/>
                </p:nvSpPr>
                <p:spPr bwMode="auto">
                  <a:xfrm>
                    <a:off x="125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2" name="Freeform 669"/>
                  <p:cNvSpPr>
                    <a:spLocks/>
                  </p:cNvSpPr>
                  <p:nvPr/>
                </p:nvSpPr>
                <p:spPr bwMode="auto">
                  <a:xfrm>
                    <a:off x="125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3" name="Freeform 670"/>
                  <p:cNvSpPr>
                    <a:spLocks/>
                  </p:cNvSpPr>
                  <p:nvPr/>
                </p:nvSpPr>
                <p:spPr bwMode="auto">
                  <a:xfrm>
                    <a:off x="125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4" name="Freeform 671"/>
                  <p:cNvSpPr>
                    <a:spLocks/>
                  </p:cNvSpPr>
                  <p:nvPr/>
                </p:nvSpPr>
                <p:spPr bwMode="auto">
                  <a:xfrm>
                    <a:off x="125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5" name="Freeform 672"/>
                  <p:cNvSpPr>
                    <a:spLocks/>
                  </p:cNvSpPr>
                  <p:nvPr/>
                </p:nvSpPr>
                <p:spPr bwMode="auto">
                  <a:xfrm>
                    <a:off x="126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6" name="Freeform 673"/>
                  <p:cNvSpPr>
                    <a:spLocks/>
                  </p:cNvSpPr>
                  <p:nvPr/>
                </p:nvSpPr>
                <p:spPr bwMode="auto">
                  <a:xfrm>
                    <a:off x="126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7" name="Freeform 674"/>
                  <p:cNvSpPr>
                    <a:spLocks/>
                  </p:cNvSpPr>
                  <p:nvPr/>
                </p:nvSpPr>
                <p:spPr bwMode="auto">
                  <a:xfrm>
                    <a:off x="126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8" name="Freeform 675"/>
                  <p:cNvSpPr>
                    <a:spLocks/>
                  </p:cNvSpPr>
                  <p:nvPr/>
                </p:nvSpPr>
                <p:spPr bwMode="auto">
                  <a:xfrm>
                    <a:off x="1263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9" name="Freeform 676"/>
                  <p:cNvSpPr>
                    <a:spLocks/>
                  </p:cNvSpPr>
                  <p:nvPr/>
                </p:nvSpPr>
                <p:spPr bwMode="auto">
                  <a:xfrm>
                    <a:off x="126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0" name="Freeform 677"/>
                  <p:cNvSpPr>
                    <a:spLocks/>
                  </p:cNvSpPr>
                  <p:nvPr/>
                </p:nvSpPr>
                <p:spPr bwMode="auto">
                  <a:xfrm>
                    <a:off x="126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1" name="Freeform 678"/>
                  <p:cNvSpPr>
                    <a:spLocks/>
                  </p:cNvSpPr>
                  <p:nvPr/>
                </p:nvSpPr>
                <p:spPr bwMode="auto">
                  <a:xfrm>
                    <a:off x="126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2" name="Freeform 679"/>
                  <p:cNvSpPr>
                    <a:spLocks/>
                  </p:cNvSpPr>
                  <p:nvPr/>
                </p:nvSpPr>
                <p:spPr bwMode="auto">
                  <a:xfrm>
                    <a:off x="126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3" name="Freeform 680"/>
                  <p:cNvSpPr>
                    <a:spLocks/>
                  </p:cNvSpPr>
                  <p:nvPr/>
                </p:nvSpPr>
                <p:spPr bwMode="auto">
                  <a:xfrm>
                    <a:off x="126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4" name="Freeform 681"/>
                  <p:cNvSpPr>
                    <a:spLocks/>
                  </p:cNvSpPr>
                  <p:nvPr/>
                </p:nvSpPr>
                <p:spPr bwMode="auto">
                  <a:xfrm>
                    <a:off x="1269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5" name="Freeform 682"/>
                  <p:cNvSpPr>
                    <a:spLocks/>
                  </p:cNvSpPr>
                  <p:nvPr/>
                </p:nvSpPr>
                <p:spPr bwMode="auto">
                  <a:xfrm>
                    <a:off x="127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6" name="Freeform 683"/>
                  <p:cNvSpPr>
                    <a:spLocks/>
                  </p:cNvSpPr>
                  <p:nvPr/>
                </p:nvSpPr>
                <p:spPr bwMode="auto">
                  <a:xfrm>
                    <a:off x="127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7" name="Freeform 684"/>
                  <p:cNvSpPr>
                    <a:spLocks/>
                  </p:cNvSpPr>
                  <p:nvPr/>
                </p:nvSpPr>
                <p:spPr bwMode="auto">
                  <a:xfrm>
                    <a:off x="127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8" name="Freeform 685"/>
                  <p:cNvSpPr>
                    <a:spLocks/>
                  </p:cNvSpPr>
                  <p:nvPr/>
                </p:nvSpPr>
                <p:spPr bwMode="auto">
                  <a:xfrm>
                    <a:off x="127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9" name="Freeform 686"/>
                  <p:cNvSpPr>
                    <a:spLocks/>
                  </p:cNvSpPr>
                  <p:nvPr/>
                </p:nvSpPr>
                <p:spPr bwMode="auto">
                  <a:xfrm>
                    <a:off x="127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0" name="Freeform 687"/>
                  <p:cNvSpPr>
                    <a:spLocks/>
                  </p:cNvSpPr>
                  <p:nvPr/>
                </p:nvSpPr>
                <p:spPr bwMode="auto">
                  <a:xfrm>
                    <a:off x="127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1" name="Freeform 688"/>
                  <p:cNvSpPr>
                    <a:spLocks/>
                  </p:cNvSpPr>
                  <p:nvPr/>
                </p:nvSpPr>
                <p:spPr bwMode="auto">
                  <a:xfrm>
                    <a:off x="127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2" name="Freeform 689"/>
                  <p:cNvSpPr>
                    <a:spLocks/>
                  </p:cNvSpPr>
                  <p:nvPr/>
                </p:nvSpPr>
                <p:spPr bwMode="auto">
                  <a:xfrm>
                    <a:off x="1276" y="2246"/>
                    <a:ext cx="2" cy="1"/>
                  </a:xfrm>
                  <a:custGeom>
                    <a:avLst/>
                    <a:gdLst>
                      <a:gd name="T0" fmla="*/ 0 w 7"/>
                      <a:gd name="T1" fmla="*/ 1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1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3" name="Freeform 690"/>
                  <p:cNvSpPr>
                    <a:spLocks/>
                  </p:cNvSpPr>
                  <p:nvPr/>
                </p:nvSpPr>
                <p:spPr bwMode="auto">
                  <a:xfrm>
                    <a:off x="127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4" name="Freeform 691"/>
                  <p:cNvSpPr>
                    <a:spLocks/>
                  </p:cNvSpPr>
                  <p:nvPr/>
                </p:nvSpPr>
                <p:spPr bwMode="auto">
                  <a:xfrm>
                    <a:off x="127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5" name="Freeform 692"/>
                  <p:cNvSpPr>
                    <a:spLocks/>
                  </p:cNvSpPr>
                  <p:nvPr/>
                </p:nvSpPr>
                <p:spPr bwMode="auto">
                  <a:xfrm>
                    <a:off x="127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6" name="Freeform 693"/>
                  <p:cNvSpPr>
                    <a:spLocks/>
                  </p:cNvSpPr>
                  <p:nvPr/>
                </p:nvSpPr>
                <p:spPr bwMode="auto">
                  <a:xfrm>
                    <a:off x="1280" y="2246"/>
                    <a:ext cx="2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7" name="Freeform 694"/>
                  <p:cNvSpPr>
                    <a:spLocks/>
                  </p:cNvSpPr>
                  <p:nvPr/>
                </p:nvSpPr>
                <p:spPr bwMode="auto">
                  <a:xfrm>
                    <a:off x="128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8" name="Freeform 695"/>
                  <p:cNvSpPr>
                    <a:spLocks/>
                  </p:cNvSpPr>
                  <p:nvPr/>
                </p:nvSpPr>
                <p:spPr bwMode="auto">
                  <a:xfrm>
                    <a:off x="128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9" name="Freeform 696"/>
                  <p:cNvSpPr>
                    <a:spLocks/>
                  </p:cNvSpPr>
                  <p:nvPr/>
                </p:nvSpPr>
                <p:spPr bwMode="auto">
                  <a:xfrm>
                    <a:off x="1283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1 h 1"/>
                      <a:gd name="T4" fmla="*/ 7 w 7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0" name="Freeform 697"/>
                  <p:cNvSpPr>
                    <a:spLocks/>
                  </p:cNvSpPr>
                  <p:nvPr/>
                </p:nvSpPr>
                <p:spPr bwMode="auto">
                  <a:xfrm>
                    <a:off x="128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1" name="Freeform 698"/>
                  <p:cNvSpPr>
                    <a:spLocks/>
                  </p:cNvSpPr>
                  <p:nvPr/>
                </p:nvSpPr>
                <p:spPr bwMode="auto">
                  <a:xfrm>
                    <a:off x="128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2" name="Freeform 699"/>
                  <p:cNvSpPr>
                    <a:spLocks/>
                  </p:cNvSpPr>
                  <p:nvPr/>
                </p:nvSpPr>
                <p:spPr bwMode="auto">
                  <a:xfrm>
                    <a:off x="128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3" name="Freeform 700"/>
                  <p:cNvSpPr>
                    <a:spLocks/>
                  </p:cNvSpPr>
                  <p:nvPr/>
                </p:nvSpPr>
                <p:spPr bwMode="auto">
                  <a:xfrm>
                    <a:off x="128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4" name="Freeform 701"/>
                  <p:cNvSpPr>
                    <a:spLocks/>
                  </p:cNvSpPr>
                  <p:nvPr/>
                </p:nvSpPr>
                <p:spPr bwMode="auto">
                  <a:xfrm>
                    <a:off x="128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5" name="Freeform 702"/>
                  <p:cNvSpPr>
                    <a:spLocks/>
                  </p:cNvSpPr>
                  <p:nvPr/>
                </p:nvSpPr>
                <p:spPr bwMode="auto">
                  <a:xfrm>
                    <a:off x="128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6" name="Freeform 703"/>
                  <p:cNvSpPr>
                    <a:spLocks/>
                  </p:cNvSpPr>
                  <p:nvPr/>
                </p:nvSpPr>
                <p:spPr bwMode="auto">
                  <a:xfrm>
                    <a:off x="1290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7" name="Freeform 704"/>
                  <p:cNvSpPr>
                    <a:spLocks/>
                  </p:cNvSpPr>
                  <p:nvPr/>
                </p:nvSpPr>
                <p:spPr bwMode="auto">
                  <a:xfrm>
                    <a:off x="129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8" name="Freeform 705"/>
                  <p:cNvSpPr>
                    <a:spLocks/>
                  </p:cNvSpPr>
                  <p:nvPr/>
                </p:nvSpPr>
                <p:spPr bwMode="auto">
                  <a:xfrm>
                    <a:off x="129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9" name="Freeform 706"/>
                  <p:cNvSpPr>
                    <a:spLocks/>
                  </p:cNvSpPr>
                  <p:nvPr/>
                </p:nvSpPr>
                <p:spPr bwMode="auto">
                  <a:xfrm>
                    <a:off x="129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0" name="Freeform 707"/>
                  <p:cNvSpPr>
                    <a:spLocks/>
                  </p:cNvSpPr>
                  <p:nvPr/>
                </p:nvSpPr>
                <p:spPr bwMode="auto">
                  <a:xfrm>
                    <a:off x="129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1" name="Freeform 708"/>
                  <p:cNvSpPr>
                    <a:spLocks/>
                  </p:cNvSpPr>
                  <p:nvPr/>
                </p:nvSpPr>
                <p:spPr bwMode="auto">
                  <a:xfrm>
                    <a:off x="129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2" name="Freeform 709"/>
                  <p:cNvSpPr>
                    <a:spLocks/>
                  </p:cNvSpPr>
                  <p:nvPr/>
                </p:nvSpPr>
                <p:spPr bwMode="auto">
                  <a:xfrm>
                    <a:off x="129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3" name="Freeform 710"/>
                  <p:cNvSpPr>
                    <a:spLocks/>
                  </p:cNvSpPr>
                  <p:nvPr/>
                </p:nvSpPr>
                <p:spPr bwMode="auto">
                  <a:xfrm>
                    <a:off x="1297" y="2246"/>
                    <a:ext cx="1" cy="1"/>
                  </a:xfrm>
                  <a:custGeom>
                    <a:avLst/>
                    <a:gdLst>
                      <a:gd name="T0" fmla="*/ 0 w 7"/>
                      <a:gd name="T1" fmla="*/ 1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1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4" name="Freeform 711"/>
                  <p:cNvSpPr>
                    <a:spLocks/>
                  </p:cNvSpPr>
                  <p:nvPr/>
                </p:nvSpPr>
                <p:spPr bwMode="auto">
                  <a:xfrm>
                    <a:off x="129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5" name="Freeform 712"/>
                  <p:cNvSpPr>
                    <a:spLocks/>
                  </p:cNvSpPr>
                  <p:nvPr/>
                </p:nvSpPr>
                <p:spPr bwMode="auto">
                  <a:xfrm>
                    <a:off x="129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6" name="Freeform 713"/>
                  <p:cNvSpPr>
                    <a:spLocks/>
                  </p:cNvSpPr>
                  <p:nvPr/>
                </p:nvSpPr>
                <p:spPr bwMode="auto">
                  <a:xfrm>
                    <a:off x="130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7" name="Freeform 714"/>
                  <p:cNvSpPr>
                    <a:spLocks/>
                  </p:cNvSpPr>
                  <p:nvPr/>
                </p:nvSpPr>
                <p:spPr bwMode="auto">
                  <a:xfrm>
                    <a:off x="130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8" name="Freeform 715"/>
                  <p:cNvSpPr>
                    <a:spLocks/>
                  </p:cNvSpPr>
                  <p:nvPr/>
                </p:nvSpPr>
                <p:spPr bwMode="auto">
                  <a:xfrm>
                    <a:off x="130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9" name="Freeform 716"/>
                  <p:cNvSpPr>
                    <a:spLocks/>
                  </p:cNvSpPr>
                  <p:nvPr/>
                </p:nvSpPr>
                <p:spPr bwMode="auto">
                  <a:xfrm>
                    <a:off x="1303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0" name="Freeform 717"/>
                  <p:cNvSpPr>
                    <a:spLocks/>
                  </p:cNvSpPr>
                  <p:nvPr/>
                </p:nvSpPr>
                <p:spPr bwMode="auto">
                  <a:xfrm>
                    <a:off x="130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1" name="Freeform 718"/>
                  <p:cNvSpPr>
                    <a:spLocks/>
                  </p:cNvSpPr>
                  <p:nvPr/>
                </p:nvSpPr>
                <p:spPr bwMode="auto">
                  <a:xfrm>
                    <a:off x="130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2" name="Freeform 719"/>
                  <p:cNvSpPr>
                    <a:spLocks/>
                  </p:cNvSpPr>
                  <p:nvPr/>
                </p:nvSpPr>
                <p:spPr bwMode="auto">
                  <a:xfrm>
                    <a:off x="130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3" name="Freeform 720"/>
                  <p:cNvSpPr>
                    <a:spLocks/>
                  </p:cNvSpPr>
                  <p:nvPr/>
                </p:nvSpPr>
                <p:spPr bwMode="auto">
                  <a:xfrm>
                    <a:off x="130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4" name="Freeform 721"/>
                  <p:cNvSpPr>
                    <a:spLocks/>
                  </p:cNvSpPr>
                  <p:nvPr/>
                </p:nvSpPr>
                <p:spPr bwMode="auto">
                  <a:xfrm>
                    <a:off x="1307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5" name="Freeform 722"/>
                  <p:cNvSpPr>
                    <a:spLocks/>
                  </p:cNvSpPr>
                  <p:nvPr/>
                </p:nvSpPr>
                <p:spPr bwMode="auto">
                  <a:xfrm>
                    <a:off x="130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6" name="Freeform 723"/>
                  <p:cNvSpPr>
                    <a:spLocks/>
                  </p:cNvSpPr>
                  <p:nvPr/>
                </p:nvSpPr>
                <p:spPr bwMode="auto">
                  <a:xfrm>
                    <a:off x="130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7" name="Freeform 724"/>
                  <p:cNvSpPr>
                    <a:spLocks/>
                  </p:cNvSpPr>
                  <p:nvPr/>
                </p:nvSpPr>
                <p:spPr bwMode="auto">
                  <a:xfrm>
                    <a:off x="1310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8" name="Freeform 725"/>
                  <p:cNvSpPr>
                    <a:spLocks/>
                  </p:cNvSpPr>
                  <p:nvPr/>
                </p:nvSpPr>
                <p:spPr bwMode="auto">
                  <a:xfrm>
                    <a:off x="131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9" name="Freeform 726"/>
                  <p:cNvSpPr>
                    <a:spLocks/>
                  </p:cNvSpPr>
                  <p:nvPr/>
                </p:nvSpPr>
                <p:spPr bwMode="auto">
                  <a:xfrm>
                    <a:off x="131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0" name="Freeform 727"/>
                  <p:cNvSpPr>
                    <a:spLocks/>
                  </p:cNvSpPr>
                  <p:nvPr/>
                </p:nvSpPr>
                <p:spPr bwMode="auto">
                  <a:xfrm>
                    <a:off x="131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1" name="Freeform 728"/>
                  <p:cNvSpPr>
                    <a:spLocks/>
                  </p:cNvSpPr>
                  <p:nvPr/>
                </p:nvSpPr>
                <p:spPr bwMode="auto">
                  <a:xfrm>
                    <a:off x="131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2" name="Freeform 729"/>
                  <p:cNvSpPr>
                    <a:spLocks/>
                  </p:cNvSpPr>
                  <p:nvPr/>
                </p:nvSpPr>
                <p:spPr bwMode="auto">
                  <a:xfrm>
                    <a:off x="131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3" name="Freeform 730"/>
                  <p:cNvSpPr>
                    <a:spLocks/>
                  </p:cNvSpPr>
                  <p:nvPr/>
                </p:nvSpPr>
                <p:spPr bwMode="auto">
                  <a:xfrm>
                    <a:off x="131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4" name="Freeform 731"/>
                  <p:cNvSpPr>
                    <a:spLocks/>
                  </p:cNvSpPr>
                  <p:nvPr/>
                </p:nvSpPr>
                <p:spPr bwMode="auto">
                  <a:xfrm>
                    <a:off x="1317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5" name="Freeform 732"/>
                  <p:cNvSpPr>
                    <a:spLocks/>
                  </p:cNvSpPr>
                  <p:nvPr/>
                </p:nvSpPr>
                <p:spPr bwMode="auto">
                  <a:xfrm>
                    <a:off x="131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6" name="Freeform 733"/>
                  <p:cNvSpPr>
                    <a:spLocks/>
                  </p:cNvSpPr>
                  <p:nvPr/>
                </p:nvSpPr>
                <p:spPr bwMode="auto">
                  <a:xfrm>
                    <a:off x="131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7" name="Freeform 734"/>
                  <p:cNvSpPr>
                    <a:spLocks/>
                  </p:cNvSpPr>
                  <p:nvPr/>
                </p:nvSpPr>
                <p:spPr bwMode="auto">
                  <a:xfrm>
                    <a:off x="132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8" name="Freeform 735"/>
                  <p:cNvSpPr>
                    <a:spLocks/>
                  </p:cNvSpPr>
                  <p:nvPr/>
                </p:nvSpPr>
                <p:spPr bwMode="auto">
                  <a:xfrm>
                    <a:off x="132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9" name="Freeform 736"/>
                  <p:cNvSpPr>
                    <a:spLocks/>
                  </p:cNvSpPr>
                  <p:nvPr/>
                </p:nvSpPr>
                <p:spPr bwMode="auto">
                  <a:xfrm>
                    <a:off x="132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0" name="Freeform 737"/>
                  <p:cNvSpPr>
                    <a:spLocks/>
                  </p:cNvSpPr>
                  <p:nvPr/>
                </p:nvSpPr>
                <p:spPr bwMode="auto">
                  <a:xfrm>
                    <a:off x="132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1" name="Freeform 738"/>
                  <p:cNvSpPr>
                    <a:spLocks/>
                  </p:cNvSpPr>
                  <p:nvPr/>
                </p:nvSpPr>
                <p:spPr bwMode="auto">
                  <a:xfrm>
                    <a:off x="1324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2" name="Freeform 739"/>
                  <p:cNvSpPr>
                    <a:spLocks/>
                  </p:cNvSpPr>
                  <p:nvPr/>
                </p:nvSpPr>
                <p:spPr bwMode="auto">
                  <a:xfrm>
                    <a:off x="132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3" name="Freeform 740"/>
                  <p:cNvSpPr>
                    <a:spLocks/>
                  </p:cNvSpPr>
                  <p:nvPr/>
                </p:nvSpPr>
                <p:spPr bwMode="auto">
                  <a:xfrm>
                    <a:off x="132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4" name="Freeform 741"/>
                  <p:cNvSpPr>
                    <a:spLocks/>
                  </p:cNvSpPr>
                  <p:nvPr/>
                </p:nvSpPr>
                <p:spPr bwMode="auto">
                  <a:xfrm>
                    <a:off x="132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5" name="Freeform 742"/>
                  <p:cNvSpPr>
                    <a:spLocks/>
                  </p:cNvSpPr>
                  <p:nvPr/>
                </p:nvSpPr>
                <p:spPr bwMode="auto">
                  <a:xfrm>
                    <a:off x="132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6" name="Freeform 743"/>
                  <p:cNvSpPr>
                    <a:spLocks/>
                  </p:cNvSpPr>
                  <p:nvPr/>
                </p:nvSpPr>
                <p:spPr bwMode="auto">
                  <a:xfrm>
                    <a:off x="132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7" name="Freeform 744"/>
                  <p:cNvSpPr>
                    <a:spLocks/>
                  </p:cNvSpPr>
                  <p:nvPr/>
                </p:nvSpPr>
                <p:spPr bwMode="auto">
                  <a:xfrm>
                    <a:off x="133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8" name="Freeform 745"/>
                  <p:cNvSpPr>
                    <a:spLocks/>
                  </p:cNvSpPr>
                  <p:nvPr/>
                </p:nvSpPr>
                <p:spPr bwMode="auto">
                  <a:xfrm>
                    <a:off x="1331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9" name="Freeform 746"/>
                  <p:cNvSpPr>
                    <a:spLocks/>
                  </p:cNvSpPr>
                  <p:nvPr/>
                </p:nvSpPr>
                <p:spPr bwMode="auto">
                  <a:xfrm>
                    <a:off x="133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0" name="Freeform 747"/>
                  <p:cNvSpPr>
                    <a:spLocks/>
                  </p:cNvSpPr>
                  <p:nvPr/>
                </p:nvSpPr>
                <p:spPr bwMode="auto">
                  <a:xfrm>
                    <a:off x="133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1" name="Freeform 748"/>
                  <p:cNvSpPr>
                    <a:spLocks/>
                  </p:cNvSpPr>
                  <p:nvPr/>
                </p:nvSpPr>
                <p:spPr bwMode="auto">
                  <a:xfrm>
                    <a:off x="133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2" name="Freeform 749"/>
                  <p:cNvSpPr>
                    <a:spLocks/>
                  </p:cNvSpPr>
                  <p:nvPr/>
                </p:nvSpPr>
                <p:spPr bwMode="auto">
                  <a:xfrm>
                    <a:off x="133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3" name="Freeform 750"/>
                  <p:cNvSpPr>
                    <a:spLocks/>
                  </p:cNvSpPr>
                  <p:nvPr/>
                </p:nvSpPr>
                <p:spPr bwMode="auto">
                  <a:xfrm>
                    <a:off x="133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4" name="Freeform 751"/>
                  <p:cNvSpPr>
                    <a:spLocks/>
                  </p:cNvSpPr>
                  <p:nvPr/>
                </p:nvSpPr>
                <p:spPr bwMode="auto">
                  <a:xfrm>
                    <a:off x="133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5" name="Freeform 752"/>
                  <p:cNvSpPr>
                    <a:spLocks/>
                  </p:cNvSpPr>
                  <p:nvPr/>
                </p:nvSpPr>
                <p:spPr bwMode="auto">
                  <a:xfrm>
                    <a:off x="1337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6" name="Freeform 753"/>
                  <p:cNvSpPr>
                    <a:spLocks/>
                  </p:cNvSpPr>
                  <p:nvPr/>
                </p:nvSpPr>
                <p:spPr bwMode="auto">
                  <a:xfrm>
                    <a:off x="133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7" name="Freeform 754"/>
                  <p:cNvSpPr>
                    <a:spLocks/>
                  </p:cNvSpPr>
                  <p:nvPr/>
                </p:nvSpPr>
                <p:spPr bwMode="auto">
                  <a:xfrm>
                    <a:off x="133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8" name="Freeform 755"/>
                  <p:cNvSpPr>
                    <a:spLocks/>
                  </p:cNvSpPr>
                  <p:nvPr/>
                </p:nvSpPr>
                <p:spPr bwMode="auto">
                  <a:xfrm>
                    <a:off x="1340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9" name="Freeform 756"/>
                  <p:cNvSpPr>
                    <a:spLocks/>
                  </p:cNvSpPr>
                  <p:nvPr/>
                </p:nvSpPr>
                <p:spPr bwMode="auto">
                  <a:xfrm>
                    <a:off x="134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0" name="Freeform 757"/>
                  <p:cNvSpPr>
                    <a:spLocks/>
                  </p:cNvSpPr>
                  <p:nvPr/>
                </p:nvSpPr>
                <p:spPr bwMode="auto">
                  <a:xfrm>
                    <a:off x="134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1" name="Freeform 758"/>
                  <p:cNvSpPr>
                    <a:spLocks/>
                  </p:cNvSpPr>
                  <p:nvPr/>
                </p:nvSpPr>
                <p:spPr bwMode="auto">
                  <a:xfrm>
                    <a:off x="134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2" name="Freeform 759"/>
                  <p:cNvSpPr>
                    <a:spLocks/>
                  </p:cNvSpPr>
                  <p:nvPr/>
                </p:nvSpPr>
                <p:spPr bwMode="auto">
                  <a:xfrm>
                    <a:off x="1344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3" name="Freeform 760"/>
                  <p:cNvSpPr>
                    <a:spLocks/>
                  </p:cNvSpPr>
                  <p:nvPr/>
                </p:nvSpPr>
                <p:spPr bwMode="auto">
                  <a:xfrm>
                    <a:off x="134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4" name="Freeform 761"/>
                  <p:cNvSpPr>
                    <a:spLocks/>
                  </p:cNvSpPr>
                  <p:nvPr/>
                </p:nvSpPr>
                <p:spPr bwMode="auto">
                  <a:xfrm>
                    <a:off x="134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5" name="Freeform 762"/>
                  <p:cNvSpPr>
                    <a:spLocks/>
                  </p:cNvSpPr>
                  <p:nvPr/>
                </p:nvSpPr>
                <p:spPr bwMode="auto">
                  <a:xfrm>
                    <a:off x="134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6" name="Freeform 763"/>
                  <p:cNvSpPr>
                    <a:spLocks/>
                  </p:cNvSpPr>
                  <p:nvPr/>
                </p:nvSpPr>
                <p:spPr bwMode="auto">
                  <a:xfrm>
                    <a:off x="134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7" name="Freeform 764"/>
                  <p:cNvSpPr>
                    <a:spLocks/>
                  </p:cNvSpPr>
                  <p:nvPr/>
                </p:nvSpPr>
                <p:spPr bwMode="auto">
                  <a:xfrm>
                    <a:off x="134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8" name="Freeform 765"/>
                  <p:cNvSpPr>
                    <a:spLocks/>
                  </p:cNvSpPr>
                  <p:nvPr/>
                </p:nvSpPr>
                <p:spPr bwMode="auto">
                  <a:xfrm>
                    <a:off x="135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9" name="Freeform 766"/>
                  <p:cNvSpPr>
                    <a:spLocks/>
                  </p:cNvSpPr>
                  <p:nvPr/>
                </p:nvSpPr>
                <p:spPr bwMode="auto">
                  <a:xfrm>
                    <a:off x="1351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0" name="Freeform 767"/>
                  <p:cNvSpPr>
                    <a:spLocks/>
                  </p:cNvSpPr>
                  <p:nvPr/>
                </p:nvSpPr>
                <p:spPr bwMode="auto">
                  <a:xfrm>
                    <a:off x="135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1" name="Freeform 768"/>
                  <p:cNvSpPr>
                    <a:spLocks/>
                  </p:cNvSpPr>
                  <p:nvPr/>
                </p:nvSpPr>
                <p:spPr bwMode="auto">
                  <a:xfrm>
                    <a:off x="135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2" name="Freeform 769"/>
                  <p:cNvSpPr>
                    <a:spLocks/>
                  </p:cNvSpPr>
                  <p:nvPr/>
                </p:nvSpPr>
                <p:spPr bwMode="auto">
                  <a:xfrm>
                    <a:off x="135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3" name="Freeform 770"/>
                  <p:cNvSpPr>
                    <a:spLocks/>
                  </p:cNvSpPr>
                  <p:nvPr/>
                </p:nvSpPr>
                <p:spPr bwMode="auto">
                  <a:xfrm>
                    <a:off x="135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4" name="Freeform 771"/>
                  <p:cNvSpPr>
                    <a:spLocks/>
                  </p:cNvSpPr>
                  <p:nvPr/>
                </p:nvSpPr>
                <p:spPr bwMode="auto">
                  <a:xfrm>
                    <a:off x="135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5" name="Freeform 772"/>
                  <p:cNvSpPr>
                    <a:spLocks/>
                  </p:cNvSpPr>
                  <p:nvPr/>
                </p:nvSpPr>
                <p:spPr bwMode="auto">
                  <a:xfrm>
                    <a:off x="135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6" name="Freeform 773"/>
                  <p:cNvSpPr>
                    <a:spLocks/>
                  </p:cNvSpPr>
                  <p:nvPr/>
                </p:nvSpPr>
                <p:spPr bwMode="auto">
                  <a:xfrm>
                    <a:off x="1358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7" name="Freeform 774"/>
                  <p:cNvSpPr>
                    <a:spLocks/>
                  </p:cNvSpPr>
                  <p:nvPr/>
                </p:nvSpPr>
                <p:spPr bwMode="auto">
                  <a:xfrm>
                    <a:off x="135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8" name="Freeform 775"/>
                  <p:cNvSpPr>
                    <a:spLocks/>
                  </p:cNvSpPr>
                  <p:nvPr/>
                </p:nvSpPr>
                <p:spPr bwMode="auto">
                  <a:xfrm>
                    <a:off x="136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9" name="Freeform 776"/>
                  <p:cNvSpPr>
                    <a:spLocks/>
                  </p:cNvSpPr>
                  <p:nvPr/>
                </p:nvSpPr>
                <p:spPr bwMode="auto">
                  <a:xfrm>
                    <a:off x="136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0" name="Freeform 777"/>
                  <p:cNvSpPr>
                    <a:spLocks/>
                  </p:cNvSpPr>
                  <p:nvPr/>
                </p:nvSpPr>
                <p:spPr bwMode="auto">
                  <a:xfrm>
                    <a:off x="136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1" name="Freeform 778"/>
                  <p:cNvSpPr>
                    <a:spLocks/>
                  </p:cNvSpPr>
                  <p:nvPr/>
                </p:nvSpPr>
                <p:spPr bwMode="auto">
                  <a:xfrm>
                    <a:off x="136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2" name="Freeform 779"/>
                  <p:cNvSpPr>
                    <a:spLocks/>
                  </p:cNvSpPr>
                  <p:nvPr/>
                </p:nvSpPr>
                <p:spPr bwMode="auto">
                  <a:xfrm>
                    <a:off x="136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3" name="Freeform 780"/>
                  <p:cNvSpPr>
                    <a:spLocks/>
                  </p:cNvSpPr>
                  <p:nvPr/>
                </p:nvSpPr>
                <p:spPr bwMode="auto">
                  <a:xfrm>
                    <a:off x="1365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4" name="Freeform 781"/>
                  <p:cNvSpPr>
                    <a:spLocks/>
                  </p:cNvSpPr>
                  <p:nvPr/>
                </p:nvSpPr>
                <p:spPr bwMode="auto">
                  <a:xfrm>
                    <a:off x="136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5" name="Freeform 782"/>
                  <p:cNvSpPr>
                    <a:spLocks/>
                  </p:cNvSpPr>
                  <p:nvPr/>
                </p:nvSpPr>
                <p:spPr bwMode="auto">
                  <a:xfrm>
                    <a:off x="136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6" name="Freeform 783"/>
                  <p:cNvSpPr>
                    <a:spLocks/>
                  </p:cNvSpPr>
                  <p:nvPr/>
                </p:nvSpPr>
                <p:spPr bwMode="auto">
                  <a:xfrm>
                    <a:off x="136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7" name="Freeform 784"/>
                  <p:cNvSpPr>
                    <a:spLocks/>
                  </p:cNvSpPr>
                  <p:nvPr/>
                </p:nvSpPr>
                <p:spPr bwMode="auto">
                  <a:xfrm>
                    <a:off x="136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8" name="Freeform 785"/>
                  <p:cNvSpPr>
                    <a:spLocks/>
                  </p:cNvSpPr>
                  <p:nvPr/>
                </p:nvSpPr>
                <p:spPr bwMode="auto">
                  <a:xfrm>
                    <a:off x="136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9" name="Freeform 786"/>
                  <p:cNvSpPr>
                    <a:spLocks/>
                  </p:cNvSpPr>
                  <p:nvPr/>
                </p:nvSpPr>
                <p:spPr bwMode="auto">
                  <a:xfrm>
                    <a:off x="1370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0" name="Freeform 787"/>
                  <p:cNvSpPr>
                    <a:spLocks/>
                  </p:cNvSpPr>
                  <p:nvPr/>
                </p:nvSpPr>
                <p:spPr bwMode="auto">
                  <a:xfrm>
                    <a:off x="137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1" name="Freeform 788"/>
                  <p:cNvSpPr>
                    <a:spLocks/>
                  </p:cNvSpPr>
                  <p:nvPr/>
                </p:nvSpPr>
                <p:spPr bwMode="auto">
                  <a:xfrm>
                    <a:off x="137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2" name="Freeform 789"/>
                  <p:cNvSpPr>
                    <a:spLocks/>
                  </p:cNvSpPr>
                  <p:nvPr/>
                </p:nvSpPr>
                <p:spPr bwMode="auto">
                  <a:xfrm>
                    <a:off x="1373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3" name="Freeform 790"/>
                  <p:cNvSpPr>
                    <a:spLocks/>
                  </p:cNvSpPr>
                  <p:nvPr/>
                </p:nvSpPr>
                <p:spPr bwMode="auto">
                  <a:xfrm>
                    <a:off x="137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4" name="Freeform 791"/>
                  <p:cNvSpPr>
                    <a:spLocks/>
                  </p:cNvSpPr>
                  <p:nvPr/>
                </p:nvSpPr>
                <p:spPr bwMode="auto">
                  <a:xfrm>
                    <a:off x="137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5" name="Freeform 792"/>
                  <p:cNvSpPr>
                    <a:spLocks/>
                  </p:cNvSpPr>
                  <p:nvPr/>
                </p:nvSpPr>
                <p:spPr bwMode="auto">
                  <a:xfrm>
                    <a:off x="137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6" name="Freeform 793"/>
                  <p:cNvSpPr>
                    <a:spLocks/>
                  </p:cNvSpPr>
                  <p:nvPr/>
                </p:nvSpPr>
                <p:spPr bwMode="auto">
                  <a:xfrm>
                    <a:off x="137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7" name="Freeform 794"/>
                  <p:cNvSpPr>
                    <a:spLocks/>
                  </p:cNvSpPr>
                  <p:nvPr/>
                </p:nvSpPr>
                <p:spPr bwMode="auto">
                  <a:xfrm>
                    <a:off x="1378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8" name="Freeform 795"/>
                  <p:cNvSpPr>
                    <a:spLocks/>
                  </p:cNvSpPr>
                  <p:nvPr/>
                </p:nvSpPr>
                <p:spPr bwMode="auto">
                  <a:xfrm>
                    <a:off x="137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9" name="Freeform 796"/>
                  <p:cNvSpPr>
                    <a:spLocks/>
                  </p:cNvSpPr>
                  <p:nvPr/>
                </p:nvSpPr>
                <p:spPr bwMode="auto">
                  <a:xfrm>
                    <a:off x="138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0" name="Freeform 797"/>
                  <p:cNvSpPr>
                    <a:spLocks/>
                  </p:cNvSpPr>
                  <p:nvPr/>
                </p:nvSpPr>
                <p:spPr bwMode="auto">
                  <a:xfrm>
                    <a:off x="138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1" name="Freeform 798"/>
                  <p:cNvSpPr>
                    <a:spLocks/>
                  </p:cNvSpPr>
                  <p:nvPr/>
                </p:nvSpPr>
                <p:spPr bwMode="auto">
                  <a:xfrm>
                    <a:off x="138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2" name="Freeform 799"/>
                  <p:cNvSpPr>
                    <a:spLocks/>
                  </p:cNvSpPr>
                  <p:nvPr/>
                </p:nvSpPr>
                <p:spPr bwMode="auto">
                  <a:xfrm>
                    <a:off x="138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3" name="Freeform 800"/>
                  <p:cNvSpPr>
                    <a:spLocks/>
                  </p:cNvSpPr>
                  <p:nvPr/>
                </p:nvSpPr>
                <p:spPr bwMode="auto">
                  <a:xfrm>
                    <a:off x="138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4" name="Freeform 801"/>
                  <p:cNvSpPr>
                    <a:spLocks/>
                  </p:cNvSpPr>
                  <p:nvPr/>
                </p:nvSpPr>
                <p:spPr bwMode="auto">
                  <a:xfrm>
                    <a:off x="1385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5" name="Freeform 802"/>
                  <p:cNvSpPr>
                    <a:spLocks/>
                  </p:cNvSpPr>
                  <p:nvPr/>
                </p:nvSpPr>
                <p:spPr bwMode="auto">
                  <a:xfrm>
                    <a:off x="138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6" name="Freeform 803"/>
                  <p:cNvSpPr>
                    <a:spLocks/>
                  </p:cNvSpPr>
                  <p:nvPr/>
                </p:nvSpPr>
                <p:spPr bwMode="auto">
                  <a:xfrm>
                    <a:off x="138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7" name="Freeform 804"/>
                  <p:cNvSpPr>
                    <a:spLocks/>
                  </p:cNvSpPr>
                  <p:nvPr/>
                </p:nvSpPr>
                <p:spPr bwMode="auto">
                  <a:xfrm>
                    <a:off x="138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8" name="Freeform 805"/>
                  <p:cNvSpPr>
                    <a:spLocks/>
                  </p:cNvSpPr>
                  <p:nvPr/>
                </p:nvSpPr>
                <p:spPr bwMode="auto">
                  <a:xfrm>
                    <a:off x="138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9" name="Freeform 806"/>
                  <p:cNvSpPr>
                    <a:spLocks/>
                  </p:cNvSpPr>
                  <p:nvPr/>
                </p:nvSpPr>
                <p:spPr bwMode="auto">
                  <a:xfrm>
                    <a:off x="139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0" name="Freeform 807"/>
                  <p:cNvSpPr>
                    <a:spLocks/>
                  </p:cNvSpPr>
                  <p:nvPr/>
                </p:nvSpPr>
                <p:spPr bwMode="auto">
                  <a:xfrm>
                    <a:off x="139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1" name="Freeform 808"/>
                  <p:cNvSpPr>
                    <a:spLocks/>
                  </p:cNvSpPr>
                  <p:nvPr/>
                </p:nvSpPr>
                <p:spPr bwMode="auto">
                  <a:xfrm>
                    <a:off x="1392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2" name="Freeform 809"/>
                  <p:cNvSpPr>
                    <a:spLocks/>
                  </p:cNvSpPr>
                  <p:nvPr/>
                </p:nvSpPr>
                <p:spPr bwMode="auto">
                  <a:xfrm>
                    <a:off x="139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3" name="Freeform 810"/>
                  <p:cNvSpPr>
                    <a:spLocks/>
                  </p:cNvSpPr>
                  <p:nvPr/>
                </p:nvSpPr>
                <p:spPr bwMode="auto">
                  <a:xfrm>
                    <a:off x="139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4" name="Freeform 811"/>
                  <p:cNvSpPr>
                    <a:spLocks/>
                  </p:cNvSpPr>
                  <p:nvPr/>
                </p:nvSpPr>
                <p:spPr bwMode="auto">
                  <a:xfrm>
                    <a:off x="139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5" name="Freeform 812"/>
                  <p:cNvSpPr>
                    <a:spLocks/>
                  </p:cNvSpPr>
                  <p:nvPr/>
                </p:nvSpPr>
                <p:spPr bwMode="auto">
                  <a:xfrm>
                    <a:off x="139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6" name="Freeform 813"/>
                  <p:cNvSpPr>
                    <a:spLocks/>
                  </p:cNvSpPr>
                  <p:nvPr/>
                </p:nvSpPr>
                <p:spPr bwMode="auto">
                  <a:xfrm>
                    <a:off x="139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7" name="Freeform 814"/>
                  <p:cNvSpPr>
                    <a:spLocks/>
                  </p:cNvSpPr>
                  <p:nvPr/>
                </p:nvSpPr>
                <p:spPr bwMode="auto">
                  <a:xfrm>
                    <a:off x="1397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8" name="Freeform 815"/>
                  <p:cNvSpPr>
                    <a:spLocks/>
                  </p:cNvSpPr>
                  <p:nvPr/>
                </p:nvSpPr>
                <p:spPr bwMode="auto">
                  <a:xfrm>
                    <a:off x="1398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9" name="Freeform 816"/>
                  <p:cNvSpPr>
                    <a:spLocks/>
                  </p:cNvSpPr>
                  <p:nvPr/>
                </p:nvSpPr>
                <p:spPr bwMode="auto">
                  <a:xfrm>
                    <a:off x="140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0" name="Freeform 817"/>
                  <p:cNvSpPr>
                    <a:spLocks/>
                  </p:cNvSpPr>
                  <p:nvPr/>
                </p:nvSpPr>
                <p:spPr bwMode="auto">
                  <a:xfrm>
                    <a:off x="140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1" name="Freeform 818"/>
                  <p:cNvSpPr>
                    <a:spLocks/>
                  </p:cNvSpPr>
                  <p:nvPr/>
                </p:nvSpPr>
                <p:spPr bwMode="auto">
                  <a:xfrm>
                    <a:off x="140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2" name="Freeform 819"/>
                  <p:cNvSpPr>
                    <a:spLocks/>
                  </p:cNvSpPr>
                  <p:nvPr/>
                </p:nvSpPr>
                <p:spPr bwMode="auto">
                  <a:xfrm>
                    <a:off x="140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3" name="Freeform 820"/>
                  <p:cNvSpPr>
                    <a:spLocks/>
                  </p:cNvSpPr>
                  <p:nvPr/>
                </p:nvSpPr>
                <p:spPr bwMode="auto">
                  <a:xfrm>
                    <a:off x="140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4" name="Freeform 821"/>
                  <p:cNvSpPr>
                    <a:spLocks/>
                  </p:cNvSpPr>
                  <p:nvPr/>
                </p:nvSpPr>
                <p:spPr bwMode="auto">
                  <a:xfrm>
                    <a:off x="1404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5" name="Freeform 822"/>
                  <p:cNvSpPr>
                    <a:spLocks/>
                  </p:cNvSpPr>
                  <p:nvPr/>
                </p:nvSpPr>
                <p:spPr bwMode="auto">
                  <a:xfrm>
                    <a:off x="140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6" name="Freeform 823"/>
                  <p:cNvSpPr>
                    <a:spLocks/>
                  </p:cNvSpPr>
                  <p:nvPr/>
                </p:nvSpPr>
                <p:spPr bwMode="auto">
                  <a:xfrm>
                    <a:off x="140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7" name="Freeform 824"/>
                  <p:cNvSpPr>
                    <a:spLocks/>
                  </p:cNvSpPr>
                  <p:nvPr/>
                </p:nvSpPr>
                <p:spPr bwMode="auto">
                  <a:xfrm>
                    <a:off x="140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8" name="Freeform 825"/>
                  <p:cNvSpPr>
                    <a:spLocks/>
                  </p:cNvSpPr>
                  <p:nvPr/>
                </p:nvSpPr>
                <p:spPr bwMode="auto">
                  <a:xfrm>
                    <a:off x="140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9" name="Freeform 826"/>
                  <p:cNvSpPr>
                    <a:spLocks/>
                  </p:cNvSpPr>
                  <p:nvPr/>
                </p:nvSpPr>
                <p:spPr bwMode="auto">
                  <a:xfrm>
                    <a:off x="140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0" name="Freeform 827"/>
                  <p:cNvSpPr>
                    <a:spLocks/>
                  </p:cNvSpPr>
                  <p:nvPr/>
                </p:nvSpPr>
                <p:spPr bwMode="auto">
                  <a:xfrm>
                    <a:off x="141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1" name="Freeform 828"/>
                  <p:cNvSpPr>
                    <a:spLocks/>
                  </p:cNvSpPr>
                  <p:nvPr/>
                </p:nvSpPr>
                <p:spPr bwMode="auto">
                  <a:xfrm>
                    <a:off x="141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2" name="Freeform 829"/>
                  <p:cNvSpPr>
                    <a:spLocks/>
                  </p:cNvSpPr>
                  <p:nvPr/>
                </p:nvSpPr>
                <p:spPr bwMode="auto">
                  <a:xfrm>
                    <a:off x="1412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3" name="Freeform 830"/>
                  <p:cNvSpPr>
                    <a:spLocks/>
                  </p:cNvSpPr>
                  <p:nvPr/>
                </p:nvSpPr>
                <p:spPr bwMode="auto">
                  <a:xfrm>
                    <a:off x="141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4" name="Freeform 831"/>
                  <p:cNvSpPr>
                    <a:spLocks/>
                  </p:cNvSpPr>
                  <p:nvPr/>
                </p:nvSpPr>
                <p:spPr bwMode="auto">
                  <a:xfrm>
                    <a:off x="141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5" name="Freeform 832"/>
                  <p:cNvSpPr>
                    <a:spLocks/>
                  </p:cNvSpPr>
                  <p:nvPr/>
                </p:nvSpPr>
                <p:spPr bwMode="auto">
                  <a:xfrm>
                    <a:off x="141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6" name="Freeform 833"/>
                  <p:cNvSpPr>
                    <a:spLocks/>
                  </p:cNvSpPr>
                  <p:nvPr/>
                </p:nvSpPr>
                <p:spPr bwMode="auto">
                  <a:xfrm>
                    <a:off x="141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7" name="Freeform 834"/>
                  <p:cNvSpPr>
                    <a:spLocks/>
                  </p:cNvSpPr>
                  <p:nvPr/>
                </p:nvSpPr>
                <p:spPr bwMode="auto">
                  <a:xfrm>
                    <a:off x="141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8" name="Freeform 835"/>
                  <p:cNvSpPr>
                    <a:spLocks/>
                  </p:cNvSpPr>
                  <p:nvPr/>
                </p:nvSpPr>
                <p:spPr bwMode="auto">
                  <a:xfrm>
                    <a:off x="141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9" name="Freeform 836"/>
                  <p:cNvSpPr>
                    <a:spLocks/>
                  </p:cNvSpPr>
                  <p:nvPr/>
                </p:nvSpPr>
                <p:spPr bwMode="auto">
                  <a:xfrm>
                    <a:off x="1419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0" name="Freeform 837"/>
                  <p:cNvSpPr>
                    <a:spLocks/>
                  </p:cNvSpPr>
                  <p:nvPr/>
                </p:nvSpPr>
                <p:spPr bwMode="auto">
                  <a:xfrm>
                    <a:off x="142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1" name="Freeform 838"/>
                  <p:cNvSpPr>
                    <a:spLocks/>
                  </p:cNvSpPr>
                  <p:nvPr/>
                </p:nvSpPr>
                <p:spPr bwMode="auto">
                  <a:xfrm>
                    <a:off x="142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2" name="Freeform 839"/>
                  <p:cNvSpPr>
                    <a:spLocks/>
                  </p:cNvSpPr>
                  <p:nvPr/>
                </p:nvSpPr>
                <p:spPr bwMode="auto">
                  <a:xfrm>
                    <a:off x="142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3" name="Freeform 840"/>
                  <p:cNvSpPr>
                    <a:spLocks/>
                  </p:cNvSpPr>
                  <p:nvPr/>
                </p:nvSpPr>
                <p:spPr bwMode="auto">
                  <a:xfrm>
                    <a:off x="142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4" name="Freeform 841"/>
                  <p:cNvSpPr>
                    <a:spLocks/>
                  </p:cNvSpPr>
                  <p:nvPr/>
                </p:nvSpPr>
                <p:spPr bwMode="auto">
                  <a:xfrm>
                    <a:off x="142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5" name="Freeform 842"/>
                  <p:cNvSpPr>
                    <a:spLocks/>
                  </p:cNvSpPr>
                  <p:nvPr/>
                </p:nvSpPr>
                <p:spPr bwMode="auto">
                  <a:xfrm>
                    <a:off x="142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6" name="Freeform 843"/>
                  <p:cNvSpPr>
                    <a:spLocks/>
                  </p:cNvSpPr>
                  <p:nvPr/>
                </p:nvSpPr>
                <p:spPr bwMode="auto">
                  <a:xfrm>
                    <a:off x="142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7" name="Freeform 844"/>
                  <p:cNvSpPr>
                    <a:spLocks/>
                  </p:cNvSpPr>
                  <p:nvPr/>
                </p:nvSpPr>
                <p:spPr bwMode="auto">
                  <a:xfrm>
                    <a:off x="142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8" name="Freeform 845"/>
                  <p:cNvSpPr>
                    <a:spLocks/>
                  </p:cNvSpPr>
                  <p:nvPr/>
                </p:nvSpPr>
                <p:spPr bwMode="auto">
                  <a:xfrm>
                    <a:off x="142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9" name="Freeform 846"/>
                  <p:cNvSpPr>
                    <a:spLocks/>
                  </p:cNvSpPr>
                  <p:nvPr/>
                </p:nvSpPr>
                <p:spPr bwMode="auto">
                  <a:xfrm>
                    <a:off x="142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0" name="Freeform 847"/>
                  <p:cNvSpPr>
                    <a:spLocks/>
                  </p:cNvSpPr>
                  <p:nvPr/>
                </p:nvSpPr>
                <p:spPr bwMode="auto">
                  <a:xfrm>
                    <a:off x="142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1" name="Freeform 848"/>
                  <p:cNvSpPr>
                    <a:spLocks/>
                  </p:cNvSpPr>
                  <p:nvPr/>
                </p:nvSpPr>
                <p:spPr bwMode="auto">
                  <a:xfrm>
                    <a:off x="1430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2" name="Freeform 849"/>
                  <p:cNvSpPr>
                    <a:spLocks/>
                  </p:cNvSpPr>
                  <p:nvPr/>
                </p:nvSpPr>
                <p:spPr bwMode="auto">
                  <a:xfrm>
                    <a:off x="143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3" name="Freeform 850"/>
                  <p:cNvSpPr>
                    <a:spLocks/>
                  </p:cNvSpPr>
                  <p:nvPr/>
                </p:nvSpPr>
                <p:spPr bwMode="auto">
                  <a:xfrm>
                    <a:off x="1432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4" name="Freeform 851"/>
                  <p:cNvSpPr>
                    <a:spLocks/>
                  </p:cNvSpPr>
                  <p:nvPr/>
                </p:nvSpPr>
                <p:spPr bwMode="auto">
                  <a:xfrm>
                    <a:off x="1433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5" name="Freeform 852"/>
                  <p:cNvSpPr>
                    <a:spLocks/>
                  </p:cNvSpPr>
                  <p:nvPr/>
                </p:nvSpPr>
                <p:spPr bwMode="auto">
                  <a:xfrm>
                    <a:off x="1434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6" name="Freeform 853"/>
                  <p:cNvSpPr>
                    <a:spLocks/>
                  </p:cNvSpPr>
                  <p:nvPr/>
                </p:nvSpPr>
                <p:spPr bwMode="auto">
                  <a:xfrm>
                    <a:off x="143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7" name="Freeform 854"/>
                  <p:cNvSpPr>
                    <a:spLocks/>
                  </p:cNvSpPr>
                  <p:nvPr/>
                </p:nvSpPr>
                <p:spPr bwMode="auto">
                  <a:xfrm>
                    <a:off x="143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8" name="Freeform 855"/>
                  <p:cNvSpPr>
                    <a:spLocks/>
                  </p:cNvSpPr>
                  <p:nvPr/>
                </p:nvSpPr>
                <p:spPr bwMode="auto">
                  <a:xfrm>
                    <a:off x="143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9" name="Freeform 856"/>
                  <p:cNvSpPr>
                    <a:spLocks/>
                  </p:cNvSpPr>
                  <p:nvPr/>
                </p:nvSpPr>
                <p:spPr bwMode="auto">
                  <a:xfrm>
                    <a:off x="143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0" name="Freeform 857"/>
                  <p:cNvSpPr>
                    <a:spLocks/>
                  </p:cNvSpPr>
                  <p:nvPr/>
                </p:nvSpPr>
                <p:spPr bwMode="auto">
                  <a:xfrm>
                    <a:off x="1439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1" name="Freeform 858"/>
                  <p:cNvSpPr>
                    <a:spLocks/>
                  </p:cNvSpPr>
                  <p:nvPr/>
                </p:nvSpPr>
                <p:spPr bwMode="auto">
                  <a:xfrm>
                    <a:off x="144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2" name="Freeform 859"/>
                  <p:cNvSpPr>
                    <a:spLocks/>
                  </p:cNvSpPr>
                  <p:nvPr/>
                </p:nvSpPr>
                <p:spPr bwMode="auto">
                  <a:xfrm>
                    <a:off x="144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3" name="Freeform 860"/>
                  <p:cNvSpPr>
                    <a:spLocks/>
                  </p:cNvSpPr>
                  <p:nvPr/>
                </p:nvSpPr>
                <p:spPr bwMode="auto">
                  <a:xfrm>
                    <a:off x="144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4" name="Freeform 861"/>
                  <p:cNvSpPr>
                    <a:spLocks/>
                  </p:cNvSpPr>
                  <p:nvPr/>
                </p:nvSpPr>
                <p:spPr bwMode="auto">
                  <a:xfrm>
                    <a:off x="144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2" name="Group 1063"/>
                <p:cNvGrpSpPr>
                  <a:grpSpLocks/>
                </p:cNvGrpSpPr>
                <p:nvPr/>
              </p:nvGrpSpPr>
              <p:grpSpPr bwMode="auto">
                <a:xfrm>
                  <a:off x="1444" y="2246"/>
                  <a:ext cx="194" cy="1"/>
                  <a:chOff x="1444" y="2246"/>
                  <a:chExt cx="194" cy="1"/>
                </a:xfrm>
              </p:grpSpPr>
              <p:sp>
                <p:nvSpPr>
                  <p:cNvPr id="6395" name="Freeform 863"/>
                  <p:cNvSpPr>
                    <a:spLocks/>
                  </p:cNvSpPr>
                  <p:nvPr/>
                </p:nvSpPr>
                <p:spPr bwMode="auto">
                  <a:xfrm>
                    <a:off x="144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6" name="Freeform 864"/>
                  <p:cNvSpPr>
                    <a:spLocks/>
                  </p:cNvSpPr>
                  <p:nvPr/>
                </p:nvSpPr>
                <p:spPr bwMode="auto">
                  <a:xfrm>
                    <a:off x="144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7" name="Freeform 865"/>
                  <p:cNvSpPr>
                    <a:spLocks/>
                  </p:cNvSpPr>
                  <p:nvPr/>
                </p:nvSpPr>
                <p:spPr bwMode="auto">
                  <a:xfrm>
                    <a:off x="144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8" name="Freeform 866"/>
                  <p:cNvSpPr>
                    <a:spLocks/>
                  </p:cNvSpPr>
                  <p:nvPr/>
                </p:nvSpPr>
                <p:spPr bwMode="auto">
                  <a:xfrm>
                    <a:off x="144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9" name="Freeform 867"/>
                  <p:cNvSpPr>
                    <a:spLocks/>
                  </p:cNvSpPr>
                  <p:nvPr/>
                </p:nvSpPr>
                <p:spPr bwMode="auto">
                  <a:xfrm>
                    <a:off x="144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0" name="Freeform 868"/>
                  <p:cNvSpPr>
                    <a:spLocks/>
                  </p:cNvSpPr>
                  <p:nvPr/>
                </p:nvSpPr>
                <p:spPr bwMode="auto">
                  <a:xfrm>
                    <a:off x="144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1" name="Freeform 869"/>
                  <p:cNvSpPr>
                    <a:spLocks/>
                  </p:cNvSpPr>
                  <p:nvPr/>
                </p:nvSpPr>
                <p:spPr bwMode="auto">
                  <a:xfrm>
                    <a:off x="145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2" name="Freeform 870"/>
                  <p:cNvSpPr>
                    <a:spLocks/>
                  </p:cNvSpPr>
                  <p:nvPr/>
                </p:nvSpPr>
                <p:spPr bwMode="auto">
                  <a:xfrm>
                    <a:off x="145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3" name="Freeform 871"/>
                  <p:cNvSpPr>
                    <a:spLocks/>
                  </p:cNvSpPr>
                  <p:nvPr/>
                </p:nvSpPr>
                <p:spPr bwMode="auto">
                  <a:xfrm>
                    <a:off x="145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4" name="Freeform 872"/>
                  <p:cNvSpPr>
                    <a:spLocks/>
                  </p:cNvSpPr>
                  <p:nvPr/>
                </p:nvSpPr>
                <p:spPr bwMode="auto">
                  <a:xfrm>
                    <a:off x="1453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5" name="Freeform 873"/>
                  <p:cNvSpPr>
                    <a:spLocks/>
                  </p:cNvSpPr>
                  <p:nvPr/>
                </p:nvSpPr>
                <p:spPr bwMode="auto">
                  <a:xfrm>
                    <a:off x="145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6" name="Freeform 874"/>
                  <p:cNvSpPr>
                    <a:spLocks/>
                  </p:cNvSpPr>
                  <p:nvPr/>
                </p:nvSpPr>
                <p:spPr bwMode="auto">
                  <a:xfrm>
                    <a:off x="145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7" name="Freeform 875"/>
                  <p:cNvSpPr>
                    <a:spLocks/>
                  </p:cNvSpPr>
                  <p:nvPr/>
                </p:nvSpPr>
                <p:spPr bwMode="auto">
                  <a:xfrm>
                    <a:off x="145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8" name="Freeform 876"/>
                  <p:cNvSpPr>
                    <a:spLocks/>
                  </p:cNvSpPr>
                  <p:nvPr/>
                </p:nvSpPr>
                <p:spPr bwMode="auto">
                  <a:xfrm>
                    <a:off x="145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9" name="Freeform 877"/>
                  <p:cNvSpPr>
                    <a:spLocks/>
                  </p:cNvSpPr>
                  <p:nvPr/>
                </p:nvSpPr>
                <p:spPr bwMode="auto">
                  <a:xfrm>
                    <a:off x="145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0" name="Freeform 878"/>
                  <p:cNvSpPr>
                    <a:spLocks/>
                  </p:cNvSpPr>
                  <p:nvPr/>
                </p:nvSpPr>
                <p:spPr bwMode="auto">
                  <a:xfrm>
                    <a:off x="145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1" name="Freeform 879"/>
                  <p:cNvSpPr>
                    <a:spLocks/>
                  </p:cNvSpPr>
                  <p:nvPr/>
                </p:nvSpPr>
                <p:spPr bwMode="auto">
                  <a:xfrm>
                    <a:off x="1459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2" name="Freeform 880"/>
                  <p:cNvSpPr>
                    <a:spLocks/>
                  </p:cNvSpPr>
                  <p:nvPr/>
                </p:nvSpPr>
                <p:spPr bwMode="auto">
                  <a:xfrm>
                    <a:off x="146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3" name="Freeform 881"/>
                  <p:cNvSpPr>
                    <a:spLocks/>
                  </p:cNvSpPr>
                  <p:nvPr/>
                </p:nvSpPr>
                <p:spPr bwMode="auto">
                  <a:xfrm>
                    <a:off x="146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4" name="Freeform 882"/>
                  <p:cNvSpPr>
                    <a:spLocks/>
                  </p:cNvSpPr>
                  <p:nvPr/>
                </p:nvSpPr>
                <p:spPr bwMode="auto">
                  <a:xfrm>
                    <a:off x="146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5" name="Freeform 883"/>
                  <p:cNvSpPr>
                    <a:spLocks/>
                  </p:cNvSpPr>
                  <p:nvPr/>
                </p:nvSpPr>
                <p:spPr bwMode="auto">
                  <a:xfrm>
                    <a:off x="1463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6" name="Freeform 884"/>
                  <p:cNvSpPr>
                    <a:spLocks/>
                  </p:cNvSpPr>
                  <p:nvPr/>
                </p:nvSpPr>
                <p:spPr bwMode="auto">
                  <a:xfrm>
                    <a:off x="146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7" name="Freeform 885"/>
                  <p:cNvSpPr>
                    <a:spLocks/>
                  </p:cNvSpPr>
                  <p:nvPr/>
                </p:nvSpPr>
                <p:spPr bwMode="auto">
                  <a:xfrm>
                    <a:off x="146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8" name="Freeform 886"/>
                  <p:cNvSpPr>
                    <a:spLocks/>
                  </p:cNvSpPr>
                  <p:nvPr/>
                </p:nvSpPr>
                <p:spPr bwMode="auto">
                  <a:xfrm>
                    <a:off x="1466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9" name="Freeform 887"/>
                  <p:cNvSpPr>
                    <a:spLocks/>
                  </p:cNvSpPr>
                  <p:nvPr/>
                </p:nvSpPr>
                <p:spPr bwMode="auto">
                  <a:xfrm>
                    <a:off x="146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0" name="Freeform 888"/>
                  <p:cNvSpPr>
                    <a:spLocks/>
                  </p:cNvSpPr>
                  <p:nvPr/>
                </p:nvSpPr>
                <p:spPr bwMode="auto">
                  <a:xfrm>
                    <a:off x="146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1" name="Freeform 889"/>
                  <p:cNvSpPr>
                    <a:spLocks/>
                  </p:cNvSpPr>
                  <p:nvPr/>
                </p:nvSpPr>
                <p:spPr bwMode="auto">
                  <a:xfrm>
                    <a:off x="146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2" name="Freeform 890"/>
                  <p:cNvSpPr>
                    <a:spLocks/>
                  </p:cNvSpPr>
                  <p:nvPr/>
                </p:nvSpPr>
                <p:spPr bwMode="auto">
                  <a:xfrm>
                    <a:off x="147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3" name="Freeform 891"/>
                  <p:cNvSpPr>
                    <a:spLocks/>
                  </p:cNvSpPr>
                  <p:nvPr/>
                </p:nvSpPr>
                <p:spPr bwMode="auto">
                  <a:xfrm>
                    <a:off x="147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4" name="Freeform 892"/>
                  <p:cNvSpPr>
                    <a:spLocks/>
                  </p:cNvSpPr>
                  <p:nvPr/>
                </p:nvSpPr>
                <p:spPr bwMode="auto">
                  <a:xfrm>
                    <a:off x="1472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5" name="Freeform 893"/>
                  <p:cNvSpPr>
                    <a:spLocks/>
                  </p:cNvSpPr>
                  <p:nvPr/>
                </p:nvSpPr>
                <p:spPr bwMode="auto">
                  <a:xfrm>
                    <a:off x="147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6" name="Freeform 894"/>
                  <p:cNvSpPr>
                    <a:spLocks/>
                  </p:cNvSpPr>
                  <p:nvPr/>
                </p:nvSpPr>
                <p:spPr bwMode="auto">
                  <a:xfrm>
                    <a:off x="147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7" name="Freeform 895"/>
                  <p:cNvSpPr>
                    <a:spLocks/>
                  </p:cNvSpPr>
                  <p:nvPr/>
                </p:nvSpPr>
                <p:spPr bwMode="auto">
                  <a:xfrm>
                    <a:off x="147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8" name="Freeform 896"/>
                  <p:cNvSpPr>
                    <a:spLocks/>
                  </p:cNvSpPr>
                  <p:nvPr/>
                </p:nvSpPr>
                <p:spPr bwMode="auto">
                  <a:xfrm>
                    <a:off x="147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9" name="Freeform 897"/>
                  <p:cNvSpPr>
                    <a:spLocks/>
                  </p:cNvSpPr>
                  <p:nvPr/>
                </p:nvSpPr>
                <p:spPr bwMode="auto">
                  <a:xfrm>
                    <a:off x="147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0" name="Freeform 898"/>
                  <p:cNvSpPr>
                    <a:spLocks/>
                  </p:cNvSpPr>
                  <p:nvPr/>
                </p:nvSpPr>
                <p:spPr bwMode="auto">
                  <a:xfrm>
                    <a:off x="147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1" name="Freeform 899"/>
                  <p:cNvSpPr>
                    <a:spLocks/>
                  </p:cNvSpPr>
                  <p:nvPr/>
                </p:nvSpPr>
                <p:spPr bwMode="auto">
                  <a:xfrm>
                    <a:off x="147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2" name="Freeform 900"/>
                  <p:cNvSpPr>
                    <a:spLocks/>
                  </p:cNvSpPr>
                  <p:nvPr/>
                </p:nvSpPr>
                <p:spPr bwMode="auto">
                  <a:xfrm>
                    <a:off x="1480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3" name="Freeform 901"/>
                  <p:cNvSpPr>
                    <a:spLocks/>
                  </p:cNvSpPr>
                  <p:nvPr/>
                </p:nvSpPr>
                <p:spPr bwMode="auto">
                  <a:xfrm>
                    <a:off x="148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4" name="Freeform 902"/>
                  <p:cNvSpPr>
                    <a:spLocks/>
                  </p:cNvSpPr>
                  <p:nvPr/>
                </p:nvSpPr>
                <p:spPr bwMode="auto">
                  <a:xfrm>
                    <a:off x="148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5" name="Freeform 903"/>
                  <p:cNvSpPr>
                    <a:spLocks/>
                  </p:cNvSpPr>
                  <p:nvPr/>
                </p:nvSpPr>
                <p:spPr bwMode="auto">
                  <a:xfrm>
                    <a:off x="148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6" name="Freeform 904"/>
                  <p:cNvSpPr>
                    <a:spLocks/>
                  </p:cNvSpPr>
                  <p:nvPr/>
                </p:nvSpPr>
                <p:spPr bwMode="auto">
                  <a:xfrm>
                    <a:off x="148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7" name="Freeform 905"/>
                  <p:cNvSpPr>
                    <a:spLocks/>
                  </p:cNvSpPr>
                  <p:nvPr/>
                </p:nvSpPr>
                <p:spPr bwMode="auto">
                  <a:xfrm>
                    <a:off x="148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8" name="Freeform 906"/>
                  <p:cNvSpPr>
                    <a:spLocks/>
                  </p:cNvSpPr>
                  <p:nvPr/>
                </p:nvSpPr>
                <p:spPr bwMode="auto">
                  <a:xfrm>
                    <a:off x="148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9" name="Freeform 907"/>
                  <p:cNvSpPr>
                    <a:spLocks/>
                  </p:cNvSpPr>
                  <p:nvPr/>
                </p:nvSpPr>
                <p:spPr bwMode="auto">
                  <a:xfrm>
                    <a:off x="1487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0" name="Freeform 908"/>
                  <p:cNvSpPr>
                    <a:spLocks/>
                  </p:cNvSpPr>
                  <p:nvPr/>
                </p:nvSpPr>
                <p:spPr bwMode="auto">
                  <a:xfrm>
                    <a:off x="148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1" name="Freeform 909"/>
                  <p:cNvSpPr>
                    <a:spLocks/>
                  </p:cNvSpPr>
                  <p:nvPr/>
                </p:nvSpPr>
                <p:spPr bwMode="auto">
                  <a:xfrm>
                    <a:off x="148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2" name="Freeform 910"/>
                  <p:cNvSpPr>
                    <a:spLocks/>
                  </p:cNvSpPr>
                  <p:nvPr/>
                </p:nvSpPr>
                <p:spPr bwMode="auto">
                  <a:xfrm>
                    <a:off x="149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3" name="Freeform 911"/>
                  <p:cNvSpPr>
                    <a:spLocks/>
                  </p:cNvSpPr>
                  <p:nvPr/>
                </p:nvSpPr>
                <p:spPr bwMode="auto">
                  <a:xfrm>
                    <a:off x="149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4" name="Freeform 912"/>
                  <p:cNvSpPr>
                    <a:spLocks/>
                  </p:cNvSpPr>
                  <p:nvPr/>
                </p:nvSpPr>
                <p:spPr bwMode="auto">
                  <a:xfrm>
                    <a:off x="149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5" name="Freeform 913"/>
                  <p:cNvSpPr>
                    <a:spLocks/>
                  </p:cNvSpPr>
                  <p:nvPr/>
                </p:nvSpPr>
                <p:spPr bwMode="auto">
                  <a:xfrm>
                    <a:off x="149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6" name="Freeform 914"/>
                  <p:cNvSpPr>
                    <a:spLocks/>
                  </p:cNvSpPr>
                  <p:nvPr/>
                </p:nvSpPr>
                <p:spPr bwMode="auto">
                  <a:xfrm>
                    <a:off x="1493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7" name="Freeform 915"/>
                  <p:cNvSpPr>
                    <a:spLocks/>
                  </p:cNvSpPr>
                  <p:nvPr/>
                </p:nvSpPr>
                <p:spPr bwMode="auto">
                  <a:xfrm>
                    <a:off x="1494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8" name="Freeform 916"/>
                  <p:cNvSpPr>
                    <a:spLocks/>
                  </p:cNvSpPr>
                  <p:nvPr/>
                </p:nvSpPr>
                <p:spPr bwMode="auto">
                  <a:xfrm>
                    <a:off x="149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9" name="Freeform 917"/>
                  <p:cNvSpPr>
                    <a:spLocks/>
                  </p:cNvSpPr>
                  <p:nvPr/>
                </p:nvSpPr>
                <p:spPr bwMode="auto">
                  <a:xfrm>
                    <a:off x="149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0" name="Freeform 918"/>
                  <p:cNvSpPr>
                    <a:spLocks/>
                  </p:cNvSpPr>
                  <p:nvPr/>
                </p:nvSpPr>
                <p:spPr bwMode="auto">
                  <a:xfrm>
                    <a:off x="149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1" name="Freeform 919"/>
                  <p:cNvSpPr>
                    <a:spLocks/>
                  </p:cNvSpPr>
                  <p:nvPr/>
                </p:nvSpPr>
                <p:spPr bwMode="auto">
                  <a:xfrm>
                    <a:off x="149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2" name="Freeform 920"/>
                  <p:cNvSpPr>
                    <a:spLocks/>
                  </p:cNvSpPr>
                  <p:nvPr/>
                </p:nvSpPr>
                <p:spPr bwMode="auto">
                  <a:xfrm>
                    <a:off x="149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3" name="Freeform 921"/>
                  <p:cNvSpPr>
                    <a:spLocks/>
                  </p:cNvSpPr>
                  <p:nvPr/>
                </p:nvSpPr>
                <p:spPr bwMode="auto">
                  <a:xfrm>
                    <a:off x="1500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4" name="Freeform 922"/>
                  <p:cNvSpPr>
                    <a:spLocks/>
                  </p:cNvSpPr>
                  <p:nvPr/>
                </p:nvSpPr>
                <p:spPr bwMode="auto">
                  <a:xfrm>
                    <a:off x="150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5" name="Freeform 923"/>
                  <p:cNvSpPr>
                    <a:spLocks/>
                  </p:cNvSpPr>
                  <p:nvPr/>
                </p:nvSpPr>
                <p:spPr bwMode="auto">
                  <a:xfrm>
                    <a:off x="150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6" name="Freeform 924"/>
                  <p:cNvSpPr>
                    <a:spLocks/>
                  </p:cNvSpPr>
                  <p:nvPr/>
                </p:nvSpPr>
                <p:spPr bwMode="auto">
                  <a:xfrm>
                    <a:off x="150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7" name="Freeform 925"/>
                  <p:cNvSpPr>
                    <a:spLocks/>
                  </p:cNvSpPr>
                  <p:nvPr/>
                </p:nvSpPr>
                <p:spPr bwMode="auto">
                  <a:xfrm>
                    <a:off x="150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8" name="Freeform 926"/>
                  <p:cNvSpPr>
                    <a:spLocks/>
                  </p:cNvSpPr>
                  <p:nvPr/>
                </p:nvSpPr>
                <p:spPr bwMode="auto">
                  <a:xfrm>
                    <a:off x="150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9" name="Freeform 927"/>
                  <p:cNvSpPr>
                    <a:spLocks/>
                  </p:cNvSpPr>
                  <p:nvPr/>
                </p:nvSpPr>
                <p:spPr bwMode="auto">
                  <a:xfrm>
                    <a:off x="150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0" name="Freeform 928"/>
                  <p:cNvSpPr>
                    <a:spLocks/>
                  </p:cNvSpPr>
                  <p:nvPr/>
                </p:nvSpPr>
                <p:spPr bwMode="auto">
                  <a:xfrm>
                    <a:off x="150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1" name="Freeform 929"/>
                  <p:cNvSpPr>
                    <a:spLocks/>
                  </p:cNvSpPr>
                  <p:nvPr/>
                </p:nvSpPr>
                <p:spPr bwMode="auto">
                  <a:xfrm>
                    <a:off x="150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2" name="Freeform 930"/>
                  <p:cNvSpPr>
                    <a:spLocks/>
                  </p:cNvSpPr>
                  <p:nvPr/>
                </p:nvSpPr>
                <p:spPr bwMode="auto">
                  <a:xfrm>
                    <a:off x="150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3" name="Freeform 931"/>
                  <p:cNvSpPr>
                    <a:spLocks/>
                  </p:cNvSpPr>
                  <p:nvPr/>
                </p:nvSpPr>
                <p:spPr bwMode="auto">
                  <a:xfrm>
                    <a:off x="151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4" name="Freeform 932"/>
                  <p:cNvSpPr>
                    <a:spLocks/>
                  </p:cNvSpPr>
                  <p:nvPr/>
                </p:nvSpPr>
                <p:spPr bwMode="auto">
                  <a:xfrm>
                    <a:off x="151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5" name="Freeform 933"/>
                  <p:cNvSpPr>
                    <a:spLocks/>
                  </p:cNvSpPr>
                  <p:nvPr/>
                </p:nvSpPr>
                <p:spPr bwMode="auto">
                  <a:xfrm>
                    <a:off x="151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6" name="Freeform 934"/>
                  <p:cNvSpPr>
                    <a:spLocks/>
                  </p:cNvSpPr>
                  <p:nvPr/>
                </p:nvSpPr>
                <p:spPr bwMode="auto">
                  <a:xfrm>
                    <a:off x="151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7" name="Freeform 935"/>
                  <p:cNvSpPr>
                    <a:spLocks/>
                  </p:cNvSpPr>
                  <p:nvPr/>
                </p:nvSpPr>
                <p:spPr bwMode="auto">
                  <a:xfrm>
                    <a:off x="1514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8" name="Freeform 936"/>
                  <p:cNvSpPr>
                    <a:spLocks/>
                  </p:cNvSpPr>
                  <p:nvPr/>
                </p:nvSpPr>
                <p:spPr bwMode="auto">
                  <a:xfrm>
                    <a:off x="151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9" name="Freeform 937"/>
                  <p:cNvSpPr>
                    <a:spLocks/>
                  </p:cNvSpPr>
                  <p:nvPr/>
                </p:nvSpPr>
                <p:spPr bwMode="auto">
                  <a:xfrm>
                    <a:off x="151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0" name="Freeform 938"/>
                  <p:cNvSpPr>
                    <a:spLocks/>
                  </p:cNvSpPr>
                  <p:nvPr/>
                </p:nvSpPr>
                <p:spPr bwMode="auto">
                  <a:xfrm>
                    <a:off x="151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1" name="Freeform 939"/>
                  <p:cNvSpPr>
                    <a:spLocks/>
                  </p:cNvSpPr>
                  <p:nvPr/>
                </p:nvSpPr>
                <p:spPr bwMode="auto">
                  <a:xfrm>
                    <a:off x="151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2" name="Freeform 940"/>
                  <p:cNvSpPr>
                    <a:spLocks/>
                  </p:cNvSpPr>
                  <p:nvPr/>
                </p:nvSpPr>
                <p:spPr bwMode="auto">
                  <a:xfrm>
                    <a:off x="151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3" name="Freeform 941"/>
                  <p:cNvSpPr>
                    <a:spLocks/>
                  </p:cNvSpPr>
                  <p:nvPr/>
                </p:nvSpPr>
                <p:spPr bwMode="auto">
                  <a:xfrm>
                    <a:off x="151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4" name="Freeform 942"/>
                  <p:cNvSpPr>
                    <a:spLocks/>
                  </p:cNvSpPr>
                  <p:nvPr/>
                </p:nvSpPr>
                <p:spPr bwMode="auto">
                  <a:xfrm>
                    <a:off x="1520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5" name="Freeform 943"/>
                  <p:cNvSpPr>
                    <a:spLocks/>
                  </p:cNvSpPr>
                  <p:nvPr/>
                </p:nvSpPr>
                <p:spPr bwMode="auto">
                  <a:xfrm>
                    <a:off x="152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6" name="Freeform 944"/>
                  <p:cNvSpPr>
                    <a:spLocks/>
                  </p:cNvSpPr>
                  <p:nvPr/>
                </p:nvSpPr>
                <p:spPr bwMode="auto">
                  <a:xfrm>
                    <a:off x="152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7" name="Freeform 945"/>
                  <p:cNvSpPr>
                    <a:spLocks/>
                  </p:cNvSpPr>
                  <p:nvPr/>
                </p:nvSpPr>
                <p:spPr bwMode="auto">
                  <a:xfrm>
                    <a:off x="1523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8" name="Freeform 946"/>
                  <p:cNvSpPr>
                    <a:spLocks/>
                  </p:cNvSpPr>
                  <p:nvPr/>
                </p:nvSpPr>
                <p:spPr bwMode="auto">
                  <a:xfrm>
                    <a:off x="1524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9" name="Freeform 947"/>
                  <p:cNvSpPr>
                    <a:spLocks/>
                  </p:cNvSpPr>
                  <p:nvPr/>
                </p:nvSpPr>
                <p:spPr bwMode="auto">
                  <a:xfrm>
                    <a:off x="152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0" name="Freeform 948"/>
                  <p:cNvSpPr>
                    <a:spLocks/>
                  </p:cNvSpPr>
                  <p:nvPr/>
                </p:nvSpPr>
                <p:spPr bwMode="auto">
                  <a:xfrm>
                    <a:off x="152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1" name="Freeform 949"/>
                  <p:cNvSpPr>
                    <a:spLocks/>
                  </p:cNvSpPr>
                  <p:nvPr/>
                </p:nvSpPr>
                <p:spPr bwMode="auto">
                  <a:xfrm>
                    <a:off x="1527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2" name="Freeform 950"/>
                  <p:cNvSpPr>
                    <a:spLocks/>
                  </p:cNvSpPr>
                  <p:nvPr/>
                </p:nvSpPr>
                <p:spPr bwMode="auto">
                  <a:xfrm>
                    <a:off x="152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3" name="Freeform 951"/>
                  <p:cNvSpPr>
                    <a:spLocks/>
                  </p:cNvSpPr>
                  <p:nvPr/>
                </p:nvSpPr>
                <p:spPr bwMode="auto">
                  <a:xfrm>
                    <a:off x="152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4" name="Freeform 952"/>
                  <p:cNvSpPr>
                    <a:spLocks/>
                  </p:cNvSpPr>
                  <p:nvPr/>
                </p:nvSpPr>
                <p:spPr bwMode="auto">
                  <a:xfrm>
                    <a:off x="153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5" name="Freeform 953"/>
                  <p:cNvSpPr>
                    <a:spLocks/>
                  </p:cNvSpPr>
                  <p:nvPr/>
                </p:nvSpPr>
                <p:spPr bwMode="auto">
                  <a:xfrm>
                    <a:off x="153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6" name="Freeform 954"/>
                  <p:cNvSpPr>
                    <a:spLocks/>
                  </p:cNvSpPr>
                  <p:nvPr/>
                </p:nvSpPr>
                <p:spPr bwMode="auto">
                  <a:xfrm>
                    <a:off x="153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7" name="Freeform 955"/>
                  <p:cNvSpPr>
                    <a:spLocks/>
                  </p:cNvSpPr>
                  <p:nvPr/>
                </p:nvSpPr>
                <p:spPr bwMode="auto">
                  <a:xfrm>
                    <a:off x="153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8" name="Freeform 956"/>
                  <p:cNvSpPr>
                    <a:spLocks/>
                  </p:cNvSpPr>
                  <p:nvPr/>
                </p:nvSpPr>
                <p:spPr bwMode="auto">
                  <a:xfrm>
                    <a:off x="1534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9" name="Freeform 957"/>
                  <p:cNvSpPr>
                    <a:spLocks/>
                  </p:cNvSpPr>
                  <p:nvPr/>
                </p:nvSpPr>
                <p:spPr bwMode="auto">
                  <a:xfrm>
                    <a:off x="153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0" name="Freeform 958"/>
                  <p:cNvSpPr>
                    <a:spLocks/>
                  </p:cNvSpPr>
                  <p:nvPr/>
                </p:nvSpPr>
                <p:spPr bwMode="auto">
                  <a:xfrm>
                    <a:off x="153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1" name="Freeform 959"/>
                  <p:cNvSpPr>
                    <a:spLocks/>
                  </p:cNvSpPr>
                  <p:nvPr/>
                </p:nvSpPr>
                <p:spPr bwMode="auto">
                  <a:xfrm>
                    <a:off x="153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2" name="Freeform 960"/>
                  <p:cNvSpPr>
                    <a:spLocks/>
                  </p:cNvSpPr>
                  <p:nvPr/>
                </p:nvSpPr>
                <p:spPr bwMode="auto">
                  <a:xfrm>
                    <a:off x="153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3" name="Freeform 961"/>
                  <p:cNvSpPr>
                    <a:spLocks/>
                  </p:cNvSpPr>
                  <p:nvPr/>
                </p:nvSpPr>
                <p:spPr bwMode="auto">
                  <a:xfrm>
                    <a:off x="153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4" name="Freeform 962"/>
                  <p:cNvSpPr>
                    <a:spLocks/>
                  </p:cNvSpPr>
                  <p:nvPr/>
                </p:nvSpPr>
                <p:spPr bwMode="auto">
                  <a:xfrm>
                    <a:off x="154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5" name="Freeform 963"/>
                  <p:cNvSpPr>
                    <a:spLocks/>
                  </p:cNvSpPr>
                  <p:nvPr/>
                </p:nvSpPr>
                <p:spPr bwMode="auto">
                  <a:xfrm>
                    <a:off x="1541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6" name="Freeform 964"/>
                  <p:cNvSpPr>
                    <a:spLocks/>
                  </p:cNvSpPr>
                  <p:nvPr/>
                </p:nvSpPr>
                <p:spPr bwMode="auto">
                  <a:xfrm>
                    <a:off x="154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7" name="Freeform 965"/>
                  <p:cNvSpPr>
                    <a:spLocks/>
                  </p:cNvSpPr>
                  <p:nvPr/>
                </p:nvSpPr>
                <p:spPr bwMode="auto">
                  <a:xfrm>
                    <a:off x="154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8" name="Freeform 966"/>
                  <p:cNvSpPr>
                    <a:spLocks/>
                  </p:cNvSpPr>
                  <p:nvPr/>
                </p:nvSpPr>
                <p:spPr bwMode="auto">
                  <a:xfrm>
                    <a:off x="154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9" name="Freeform 967"/>
                  <p:cNvSpPr>
                    <a:spLocks/>
                  </p:cNvSpPr>
                  <p:nvPr/>
                </p:nvSpPr>
                <p:spPr bwMode="auto">
                  <a:xfrm>
                    <a:off x="154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0" name="Freeform 968"/>
                  <p:cNvSpPr>
                    <a:spLocks/>
                  </p:cNvSpPr>
                  <p:nvPr/>
                </p:nvSpPr>
                <p:spPr bwMode="auto">
                  <a:xfrm>
                    <a:off x="154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1" name="Freeform 969"/>
                  <p:cNvSpPr>
                    <a:spLocks/>
                  </p:cNvSpPr>
                  <p:nvPr/>
                </p:nvSpPr>
                <p:spPr bwMode="auto">
                  <a:xfrm>
                    <a:off x="154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2" name="Freeform 970"/>
                  <p:cNvSpPr>
                    <a:spLocks/>
                  </p:cNvSpPr>
                  <p:nvPr/>
                </p:nvSpPr>
                <p:spPr bwMode="auto">
                  <a:xfrm>
                    <a:off x="1548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3" name="Freeform 971"/>
                  <p:cNvSpPr>
                    <a:spLocks/>
                  </p:cNvSpPr>
                  <p:nvPr/>
                </p:nvSpPr>
                <p:spPr bwMode="auto">
                  <a:xfrm>
                    <a:off x="154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4" name="Freeform 972"/>
                  <p:cNvSpPr>
                    <a:spLocks/>
                  </p:cNvSpPr>
                  <p:nvPr/>
                </p:nvSpPr>
                <p:spPr bwMode="auto">
                  <a:xfrm>
                    <a:off x="155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5" name="Freeform 973"/>
                  <p:cNvSpPr>
                    <a:spLocks/>
                  </p:cNvSpPr>
                  <p:nvPr/>
                </p:nvSpPr>
                <p:spPr bwMode="auto">
                  <a:xfrm>
                    <a:off x="155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6" name="Freeform 974"/>
                  <p:cNvSpPr>
                    <a:spLocks/>
                  </p:cNvSpPr>
                  <p:nvPr/>
                </p:nvSpPr>
                <p:spPr bwMode="auto">
                  <a:xfrm>
                    <a:off x="155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7" name="Freeform 975"/>
                  <p:cNvSpPr>
                    <a:spLocks/>
                  </p:cNvSpPr>
                  <p:nvPr/>
                </p:nvSpPr>
                <p:spPr bwMode="auto">
                  <a:xfrm>
                    <a:off x="155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8" name="Freeform 976"/>
                  <p:cNvSpPr>
                    <a:spLocks/>
                  </p:cNvSpPr>
                  <p:nvPr/>
                </p:nvSpPr>
                <p:spPr bwMode="auto">
                  <a:xfrm>
                    <a:off x="1553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9" name="Freeform 977"/>
                  <p:cNvSpPr>
                    <a:spLocks/>
                  </p:cNvSpPr>
                  <p:nvPr/>
                </p:nvSpPr>
                <p:spPr bwMode="auto">
                  <a:xfrm>
                    <a:off x="1554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0" name="Freeform 978"/>
                  <p:cNvSpPr>
                    <a:spLocks/>
                  </p:cNvSpPr>
                  <p:nvPr/>
                </p:nvSpPr>
                <p:spPr bwMode="auto">
                  <a:xfrm>
                    <a:off x="155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1" name="Freeform 979"/>
                  <p:cNvSpPr>
                    <a:spLocks/>
                  </p:cNvSpPr>
                  <p:nvPr/>
                </p:nvSpPr>
                <p:spPr bwMode="auto">
                  <a:xfrm>
                    <a:off x="155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2" name="Freeform 980"/>
                  <p:cNvSpPr>
                    <a:spLocks/>
                  </p:cNvSpPr>
                  <p:nvPr/>
                </p:nvSpPr>
                <p:spPr bwMode="auto">
                  <a:xfrm>
                    <a:off x="155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3" name="Freeform 981"/>
                  <p:cNvSpPr>
                    <a:spLocks/>
                  </p:cNvSpPr>
                  <p:nvPr/>
                </p:nvSpPr>
                <p:spPr bwMode="auto">
                  <a:xfrm>
                    <a:off x="155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4" name="Freeform 982"/>
                  <p:cNvSpPr>
                    <a:spLocks/>
                  </p:cNvSpPr>
                  <p:nvPr/>
                </p:nvSpPr>
                <p:spPr bwMode="auto">
                  <a:xfrm>
                    <a:off x="155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5" name="Freeform 983"/>
                  <p:cNvSpPr>
                    <a:spLocks/>
                  </p:cNvSpPr>
                  <p:nvPr/>
                </p:nvSpPr>
                <p:spPr bwMode="auto">
                  <a:xfrm>
                    <a:off x="156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6" name="Freeform 984"/>
                  <p:cNvSpPr>
                    <a:spLocks/>
                  </p:cNvSpPr>
                  <p:nvPr/>
                </p:nvSpPr>
                <p:spPr bwMode="auto">
                  <a:xfrm>
                    <a:off x="1561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7" name="Freeform 985"/>
                  <p:cNvSpPr>
                    <a:spLocks/>
                  </p:cNvSpPr>
                  <p:nvPr/>
                </p:nvSpPr>
                <p:spPr bwMode="auto">
                  <a:xfrm>
                    <a:off x="156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8" name="Freeform 986"/>
                  <p:cNvSpPr>
                    <a:spLocks/>
                  </p:cNvSpPr>
                  <p:nvPr/>
                </p:nvSpPr>
                <p:spPr bwMode="auto">
                  <a:xfrm>
                    <a:off x="156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9" name="Freeform 987"/>
                  <p:cNvSpPr>
                    <a:spLocks/>
                  </p:cNvSpPr>
                  <p:nvPr/>
                </p:nvSpPr>
                <p:spPr bwMode="auto">
                  <a:xfrm>
                    <a:off x="156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0" name="Freeform 988"/>
                  <p:cNvSpPr>
                    <a:spLocks/>
                  </p:cNvSpPr>
                  <p:nvPr/>
                </p:nvSpPr>
                <p:spPr bwMode="auto">
                  <a:xfrm>
                    <a:off x="156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1" name="Freeform 989"/>
                  <p:cNvSpPr>
                    <a:spLocks/>
                  </p:cNvSpPr>
                  <p:nvPr/>
                </p:nvSpPr>
                <p:spPr bwMode="auto">
                  <a:xfrm>
                    <a:off x="156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2" name="Freeform 990"/>
                  <p:cNvSpPr>
                    <a:spLocks/>
                  </p:cNvSpPr>
                  <p:nvPr/>
                </p:nvSpPr>
                <p:spPr bwMode="auto">
                  <a:xfrm>
                    <a:off x="156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3" name="Freeform 991"/>
                  <p:cNvSpPr>
                    <a:spLocks/>
                  </p:cNvSpPr>
                  <p:nvPr/>
                </p:nvSpPr>
                <p:spPr bwMode="auto">
                  <a:xfrm>
                    <a:off x="1568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4" name="Freeform 992"/>
                  <p:cNvSpPr>
                    <a:spLocks/>
                  </p:cNvSpPr>
                  <p:nvPr/>
                </p:nvSpPr>
                <p:spPr bwMode="auto">
                  <a:xfrm>
                    <a:off x="156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5" name="Freeform 993"/>
                  <p:cNvSpPr>
                    <a:spLocks/>
                  </p:cNvSpPr>
                  <p:nvPr/>
                </p:nvSpPr>
                <p:spPr bwMode="auto">
                  <a:xfrm>
                    <a:off x="157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6" name="Freeform 994"/>
                  <p:cNvSpPr>
                    <a:spLocks/>
                  </p:cNvSpPr>
                  <p:nvPr/>
                </p:nvSpPr>
                <p:spPr bwMode="auto">
                  <a:xfrm>
                    <a:off x="157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7" name="Freeform 995"/>
                  <p:cNvSpPr>
                    <a:spLocks/>
                  </p:cNvSpPr>
                  <p:nvPr/>
                </p:nvSpPr>
                <p:spPr bwMode="auto">
                  <a:xfrm>
                    <a:off x="157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8" name="Freeform 996"/>
                  <p:cNvSpPr>
                    <a:spLocks/>
                  </p:cNvSpPr>
                  <p:nvPr/>
                </p:nvSpPr>
                <p:spPr bwMode="auto">
                  <a:xfrm>
                    <a:off x="157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9" name="Freeform 997"/>
                  <p:cNvSpPr>
                    <a:spLocks/>
                  </p:cNvSpPr>
                  <p:nvPr/>
                </p:nvSpPr>
                <p:spPr bwMode="auto">
                  <a:xfrm>
                    <a:off x="1574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0" name="Freeform 998"/>
                  <p:cNvSpPr>
                    <a:spLocks/>
                  </p:cNvSpPr>
                  <p:nvPr/>
                </p:nvSpPr>
                <p:spPr bwMode="auto">
                  <a:xfrm>
                    <a:off x="157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1" name="Freeform 999"/>
                  <p:cNvSpPr>
                    <a:spLocks/>
                  </p:cNvSpPr>
                  <p:nvPr/>
                </p:nvSpPr>
                <p:spPr bwMode="auto">
                  <a:xfrm>
                    <a:off x="157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2" name="Freeform 1000"/>
                  <p:cNvSpPr>
                    <a:spLocks/>
                  </p:cNvSpPr>
                  <p:nvPr/>
                </p:nvSpPr>
                <p:spPr bwMode="auto">
                  <a:xfrm>
                    <a:off x="157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3" name="Freeform 1001"/>
                  <p:cNvSpPr>
                    <a:spLocks/>
                  </p:cNvSpPr>
                  <p:nvPr/>
                </p:nvSpPr>
                <p:spPr bwMode="auto">
                  <a:xfrm>
                    <a:off x="157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4" name="Freeform 1002"/>
                  <p:cNvSpPr>
                    <a:spLocks/>
                  </p:cNvSpPr>
                  <p:nvPr/>
                </p:nvSpPr>
                <p:spPr bwMode="auto">
                  <a:xfrm>
                    <a:off x="157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5" name="Freeform 1003"/>
                  <p:cNvSpPr>
                    <a:spLocks/>
                  </p:cNvSpPr>
                  <p:nvPr/>
                </p:nvSpPr>
                <p:spPr bwMode="auto">
                  <a:xfrm>
                    <a:off x="158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6" name="Freeform 1004"/>
                  <p:cNvSpPr>
                    <a:spLocks/>
                  </p:cNvSpPr>
                  <p:nvPr/>
                </p:nvSpPr>
                <p:spPr bwMode="auto">
                  <a:xfrm>
                    <a:off x="158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7" name="Freeform 1005"/>
                  <p:cNvSpPr>
                    <a:spLocks/>
                  </p:cNvSpPr>
                  <p:nvPr/>
                </p:nvSpPr>
                <p:spPr bwMode="auto">
                  <a:xfrm>
                    <a:off x="1581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8" name="Freeform 1006"/>
                  <p:cNvSpPr>
                    <a:spLocks/>
                  </p:cNvSpPr>
                  <p:nvPr/>
                </p:nvSpPr>
                <p:spPr bwMode="auto">
                  <a:xfrm>
                    <a:off x="158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9" name="Freeform 1007"/>
                  <p:cNvSpPr>
                    <a:spLocks/>
                  </p:cNvSpPr>
                  <p:nvPr/>
                </p:nvSpPr>
                <p:spPr bwMode="auto">
                  <a:xfrm>
                    <a:off x="158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0" name="Freeform 1008"/>
                  <p:cNvSpPr>
                    <a:spLocks/>
                  </p:cNvSpPr>
                  <p:nvPr/>
                </p:nvSpPr>
                <p:spPr bwMode="auto">
                  <a:xfrm>
                    <a:off x="1584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1" name="Freeform 1009"/>
                  <p:cNvSpPr>
                    <a:spLocks/>
                  </p:cNvSpPr>
                  <p:nvPr/>
                </p:nvSpPr>
                <p:spPr bwMode="auto">
                  <a:xfrm>
                    <a:off x="158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2" name="Freeform 1010"/>
                  <p:cNvSpPr>
                    <a:spLocks/>
                  </p:cNvSpPr>
                  <p:nvPr/>
                </p:nvSpPr>
                <p:spPr bwMode="auto">
                  <a:xfrm>
                    <a:off x="158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3" name="Freeform 1011"/>
                  <p:cNvSpPr>
                    <a:spLocks/>
                  </p:cNvSpPr>
                  <p:nvPr/>
                </p:nvSpPr>
                <p:spPr bwMode="auto">
                  <a:xfrm>
                    <a:off x="158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4" name="Freeform 1012"/>
                  <p:cNvSpPr>
                    <a:spLocks/>
                  </p:cNvSpPr>
                  <p:nvPr/>
                </p:nvSpPr>
                <p:spPr bwMode="auto">
                  <a:xfrm>
                    <a:off x="1588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5" name="Freeform 1013"/>
                  <p:cNvSpPr>
                    <a:spLocks/>
                  </p:cNvSpPr>
                  <p:nvPr/>
                </p:nvSpPr>
                <p:spPr bwMode="auto">
                  <a:xfrm>
                    <a:off x="158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6" name="Freeform 1014"/>
                  <p:cNvSpPr>
                    <a:spLocks/>
                  </p:cNvSpPr>
                  <p:nvPr/>
                </p:nvSpPr>
                <p:spPr bwMode="auto">
                  <a:xfrm>
                    <a:off x="159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7" name="Freeform 1015"/>
                  <p:cNvSpPr>
                    <a:spLocks/>
                  </p:cNvSpPr>
                  <p:nvPr/>
                </p:nvSpPr>
                <p:spPr bwMode="auto">
                  <a:xfrm>
                    <a:off x="159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8" name="Freeform 1016"/>
                  <p:cNvSpPr>
                    <a:spLocks/>
                  </p:cNvSpPr>
                  <p:nvPr/>
                </p:nvSpPr>
                <p:spPr bwMode="auto">
                  <a:xfrm>
                    <a:off x="159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9" name="Freeform 1017"/>
                  <p:cNvSpPr>
                    <a:spLocks/>
                  </p:cNvSpPr>
                  <p:nvPr/>
                </p:nvSpPr>
                <p:spPr bwMode="auto">
                  <a:xfrm>
                    <a:off x="159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0" name="Freeform 1018"/>
                  <p:cNvSpPr>
                    <a:spLocks/>
                  </p:cNvSpPr>
                  <p:nvPr/>
                </p:nvSpPr>
                <p:spPr bwMode="auto">
                  <a:xfrm>
                    <a:off x="159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1" name="Freeform 1019"/>
                  <p:cNvSpPr>
                    <a:spLocks/>
                  </p:cNvSpPr>
                  <p:nvPr/>
                </p:nvSpPr>
                <p:spPr bwMode="auto">
                  <a:xfrm>
                    <a:off x="1595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2" name="Freeform 1020"/>
                  <p:cNvSpPr>
                    <a:spLocks/>
                  </p:cNvSpPr>
                  <p:nvPr/>
                </p:nvSpPr>
                <p:spPr bwMode="auto">
                  <a:xfrm>
                    <a:off x="159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3" name="Freeform 1021"/>
                  <p:cNvSpPr>
                    <a:spLocks/>
                  </p:cNvSpPr>
                  <p:nvPr/>
                </p:nvSpPr>
                <p:spPr bwMode="auto">
                  <a:xfrm>
                    <a:off x="159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4" name="Freeform 1022"/>
                  <p:cNvSpPr>
                    <a:spLocks/>
                  </p:cNvSpPr>
                  <p:nvPr/>
                </p:nvSpPr>
                <p:spPr bwMode="auto">
                  <a:xfrm>
                    <a:off x="159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5" name="Freeform 1023"/>
                  <p:cNvSpPr>
                    <a:spLocks/>
                  </p:cNvSpPr>
                  <p:nvPr/>
                </p:nvSpPr>
                <p:spPr bwMode="auto">
                  <a:xfrm>
                    <a:off x="159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6" name="Freeform 1024"/>
                  <p:cNvSpPr>
                    <a:spLocks/>
                  </p:cNvSpPr>
                  <p:nvPr/>
                </p:nvSpPr>
                <p:spPr bwMode="auto">
                  <a:xfrm>
                    <a:off x="160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7" name="Freeform 1025"/>
                  <p:cNvSpPr>
                    <a:spLocks/>
                  </p:cNvSpPr>
                  <p:nvPr/>
                </p:nvSpPr>
                <p:spPr bwMode="auto">
                  <a:xfrm>
                    <a:off x="160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8" name="Freeform 1026"/>
                  <p:cNvSpPr>
                    <a:spLocks/>
                  </p:cNvSpPr>
                  <p:nvPr/>
                </p:nvSpPr>
                <p:spPr bwMode="auto">
                  <a:xfrm>
                    <a:off x="1602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9" name="Freeform 1027"/>
                  <p:cNvSpPr>
                    <a:spLocks/>
                  </p:cNvSpPr>
                  <p:nvPr/>
                </p:nvSpPr>
                <p:spPr bwMode="auto">
                  <a:xfrm>
                    <a:off x="160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0" name="Freeform 1028"/>
                  <p:cNvSpPr>
                    <a:spLocks/>
                  </p:cNvSpPr>
                  <p:nvPr/>
                </p:nvSpPr>
                <p:spPr bwMode="auto">
                  <a:xfrm>
                    <a:off x="160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1" name="Freeform 1029"/>
                  <p:cNvSpPr>
                    <a:spLocks/>
                  </p:cNvSpPr>
                  <p:nvPr/>
                </p:nvSpPr>
                <p:spPr bwMode="auto">
                  <a:xfrm>
                    <a:off x="160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2" name="Freeform 1030"/>
                  <p:cNvSpPr>
                    <a:spLocks/>
                  </p:cNvSpPr>
                  <p:nvPr/>
                </p:nvSpPr>
                <p:spPr bwMode="auto">
                  <a:xfrm>
                    <a:off x="160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3" name="Freeform 1031"/>
                  <p:cNvSpPr>
                    <a:spLocks/>
                  </p:cNvSpPr>
                  <p:nvPr/>
                </p:nvSpPr>
                <p:spPr bwMode="auto">
                  <a:xfrm>
                    <a:off x="160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4" name="Freeform 1032"/>
                  <p:cNvSpPr>
                    <a:spLocks/>
                  </p:cNvSpPr>
                  <p:nvPr/>
                </p:nvSpPr>
                <p:spPr bwMode="auto">
                  <a:xfrm>
                    <a:off x="1608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5" name="Freeform 1033"/>
                  <p:cNvSpPr>
                    <a:spLocks/>
                  </p:cNvSpPr>
                  <p:nvPr/>
                </p:nvSpPr>
                <p:spPr bwMode="auto">
                  <a:xfrm>
                    <a:off x="160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6" name="Freeform 1034"/>
                  <p:cNvSpPr>
                    <a:spLocks/>
                  </p:cNvSpPr>
                  <p:nvPr/>
                </p:nvSpPr>
                <p:spPr bwMode="auto">
                  <a:xfrm>
                    <a:off x="161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7" name="Freeform 1035"/>
                  <p:cNvSpPr>
                    <a:spLocks/>
                  </p:cNvSpPr>
                  <p:nvPr/>
                </p:nvSpPr>
                <p:spPr bwMode="auto">
                  <a:xfrm>
                    <a:off x="161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8" name="Freeform 1036"/>
                  <p:cNvSpPr>
                    <a:spLocks/>
                  </p:cNvSpPr>
                  <p:nvPr/>
                </p:nvSpPr>
                <p:spPr bwMode="auto">
                  <a:xfrm>
                    <a:off x="161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9" name="Freeform 1037"/>
                  <p:cNvSpPr>
                    <a:spLocks/>
                  </p:cNvSpPr>
                  <p:nvPr/>
                </p:nvSpPr>
                <p:spPr bwMode="auto">
                  <a:xfrm>
                    <a:off x="161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0" name="Freeform 1038"/>
                  <p:cNvSpPr>
                    <a:spLocks/>
                  </p:cNvSpPr>
                  <p:nvPr/>
                </p:nvSpPr>
                <p:spPr bwMode="auto">
                  <a:xfrm>
                    <a:off x="1613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1" name="Freeform 1039"/>
                  <p:cNvSpPr>
                    <a:spLocks/>
                  </p:cNvSpPr>
                  <p:nvPr/>
                </p:nvSpPr>
                <p:spPr bwMode="auto">
                  <a:xfrm>
                    <a:off x="1614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2" name="Freeform 1040"/>
                  <p:cNvSpPr>
                    <a:spLocks/>
                  </p:cNvSpPr>
                  <p:nvPr/>
                </p:nvSpPr>
                <p:spPr bwMode="auto">
                  <a:xfrm>
                    <a:off x="1615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3" name="Freeform 1041"/>
                  <p:cNvSpPr>
                    <a:spLocks/>
                  </p:cNvSpPr>
                  <p:nvPr/>
                </p:nvSpPr>
                <p:spPr bwMode="auto">
                  <a:xfrm>
                    <a:off x="161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4" name="Freeform 1042"/>
                  <p:cNvSpPr>
                    <a:spLocks/>
                  </p:cNvSpPr>
                  <p:nvPr/>
                </p:nvSpPr>
                <p:spPr bwMode="auto">
                  <a:xfrm>
                    <a:off x="1617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5" name="Freeform 1043"/>
                  <p:cNvSpPr>
                    <a:spLocks/>
                  </p:cNvSpPr>
                  <p:nvPr/>
                </p:nvSpPr>
                <p:spPr bwMode="auto">
                  <a:xfrm>
                    <a:off x="161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6" name="Freeform 1044"/>
                  <p:cNvSpPr>
                    <a:spLocks/>
                  </p:cNvSpPr>
                  <p:nvPr/>
                </p:nvSpPr>
                <p:spPr bwMode="auto">
                  <a:xfrm>
                    <a:off x="161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7" name="Freeform 1045"/>
                  <p:cNvSpPr>
                    <a:spLocks/>
                  </p:cNvSpPr>
                  <p:nvPr/>
                </p:nvSpPr>
                <p:spPr bwMode="auto">
                  <a:xfrm>
                    <a:off x="162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8" name="Freeform 1046"/>
                  <p:cNvSpPr>
                    <a:spLocks/>
                  </p:cNvSpPr>
                  <p:nvPr/>
                </p:nvSpPr>
                <p:spPr bwMode="auto">
                  <a:xfrm>
                    <a:off x="162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9" name="Freeform 1047"/>
                  <p:cNvSpPr>
                    <a:spLocks/>
                  </p:cNvSpPr>
                  <p:nvPr/>
                </p:nvSpPr>
                <p:spPr bwMode="auto">
                  <a:xfrm>
                    <a:off x="1622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0" name="Freeform 1048"/>
                  <p:cNvSpPr>
                    <a:spLocks/>
                  </p:cNvSpPr>
                  <p:nvPr/>
                </p:nvSpPr>
                <p:spPr bwMode="auto">
                  <a:xfrm>
                    <a:off x="162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1" name="Freeform 1049"/>
                  <p:cNvSpPr>
                    <a:spLocks/>
                  </p:cNvSpPr>
                  <p:nvPr/>
                </p:nvSpPr>
                <p:spPr bwMode="auto">
                  <a:xfrm>
                    <a:off x="162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2" name="Freeform 1050"/>
                  <p:cNvSpPr>
                    <a:spLocks/>
                  </p:cNvSpPr>
                  <p:nvPr/>
                </p:nvSpPr>
                <p:spPr bwMode="auto">
                  <a:xfrm>
                    <a:off x="162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3" name="Freeform 1051"/>
                  <p:cNvSpPr>
                    <a:spLocks/>
                  </p:cNvSpPr>
                  <p:nvPr/>
                </p:nvSpPr>
                <p:spPr bwMode="auto">
                  <a:xfrm>
                    <a:off x="162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4" name="Freeform 1052"/>
                  <p:cNvSpPr>
                    <a:spLocks/>
                  </p:cNvSpPr>
                  <p:nvPr/>
                </p:nvSpPr>
                <p:spPr bwMode="auto">
                  <a:xfrm>
                    <a:off x="162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5" name="Freeform 1053"/>
                  <p:cNvSpPr>
                    <a:spLocks/>
                  </p:cNvSpPr>
                  <p:nvPr/>
                </p:nvSpPr>
                <p:spPr bwMode="auto">
                  <a:xfrm>
                    <a:off x="162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6" name="Freeform 1054"/>
                  <p:cNvSpPr>
                    <a:spLocks/>
                  </p:cNvSpPr>
                  <p:nvPr/>
                </p:nvSpPr>
                <p:spPr bwMode="auto">
                  <a:xfrm>
                    <a:off x="1629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7" name="Freeform 1055"/>
                  <p:cNvSpPr>
                    <a:spLocks/>
                  </p:cNvSpPr>
                  <p:nvPr/>
                </p:nvSpPr>
                <p:spPr bwMode="auto">
                  <a:xfrm>
                    <a:off x="163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8" name="Freeform 1056"/>
                  <p:cNvSpPr>
                    <a:spLocks/>
                  </p:cNvSpPr>
                  <p:nvPr/>
                </p:nvSpPr>
                <p:spPr bwMode="auto">
                  <a:xfrm>
                    <a:off x="163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9" name="Freeform 1057"/>
                  <p:cNvSpPr>
                    <a:spLocks/>
                  </p:cNvSpPr>
                  <p:nvPr/>
                </p:nvSpPr>
                <p:spPr bwMode="auto">
                  <a:xfrm>
                    <a:off x="163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0" name="Freeform 1058"/>
                  <p:cNvSpPr>
                    <a:spLocks/>
                  </p:cNvSpPr>
                  <p:nvPr/>
                </p:nvSpPr>
                <p:spPr bwMode="auto">
                  <a:xfrm>
                    <a:off x="163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1" name="Freeform 1059"/>
                  <p:cNvSpPr>
                    <a:spLocks/>
                  </p:cNvSpPr>
                  <p:nvPr/>
                </p:nvSpPr>
                <p:spPr bwMode="auto">
                  <a:xfrm>
                    <a:off x="163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2" name="Freeform 1060"/>
                  <p:cNvSpPr>
                    <a:spLocks/>
                  </p:cNvSpPr>
                  <p:nvPr/>
                </p:nvSpPr>
                <p:spPr bwMode="auto">
                  <a:xfrm>
                    <a:off x="163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3" name="Freeform 1061"/>
                  <p:cNvSpPr>
                    <a:spLocks/>
                  </p:cNvSpPr>
                  <p:nvPr/>
                </p:nvSpPr>
                <p:spPr bwMode="auto">
                  <a:xfrm>
                    <a:off x="163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4" name="Freeform 1062"/>
                  <p:cNvSpPr>
                    <a:spLocks/>
                  </p:cNvSpPr>
                  <p:nvPr/>
                </p:nvSpPr>
                <p:spPr bwMode="auto">
                  <a:xfrm>
                    <a:off x="163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49" name="Group 1264"/>
                <p:cNvGrpSpPr>
                  <a:grpSpLocks/>
                </p:cNvGrpSpPr>
                <p:nvPr/>
              </p:nvGrpSpPr>
              <p:grpSpPr bwMode="auto">
                <a:xfrm>
                  <a:off x="1638" y="2246"/>
                  <a:ext cx="193" cy="1"/>
                  <a:chOff x="1638" y="2246"/>
                  <a:chExt cx="193" cy="1"/>
                </a:xfrm>
              </p:grpSpPr>
              <p:sp>
                <p:nvSpPr>
                  <p:cNvPr id="6195" name="Freeform 1064"/>
                  <p:cNvSpPr>
                    <a:spLocks/>
                  </p:cNvSpPr>
                  <p:nvPr/>
                </p:nvSpPr>
                <p:spPr bwMode="auto">
                  <a:xfrm>
                    <a:off x="163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6" name="Freeform 1065"/>
                  <p:cNvSpPr>
                    <a:spLocks/>
                  </p:cNvSpPr>
                  <p:nvPr/>
                </p:nvSpPr>
                <p:spPr bwMode="auto">
                  <a:xfrm>
                    <a:off x="163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7" name="Freeform 1066"/>
                  <p:cNvSpPr>
                    <a:spLocks/>
                  </p:cNvSpPr>
                  <p:nvPr/>
                </p:nvSpPr>
                <p:spPr bwMode="auto">
                  <a:xfrm>
                    <a:off x="164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8" name="Freeform 1067"/>
                  <p:cNvSpPr>
                    <a:spLocks/>
                  </p:cNvSpPr>
                  <p:nvPr/>
                </p:nvSpPr>
                <p:spPr bwMode="auto">
                  <a:xfrm>
                    <a:off x="164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9" name="Freeform 1068"/>
                  <p:cNvSpPr>
                    <a:spLocks/>
                  </p:cNvSpPr>
                  <p:nvPr/>
                </p:nvSpPr>
                <p:spPr bwMode="auto">
                  <a:xfrm>
                    <a:off x="164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0" name="Freeform 1069"/>
                  <p:cNvSpPr>
                    <a:spLocks/>
                  </p:cNvSpPr>
                  <p:nvPr/>
                </p:nvSpPr>
                <p:spPr bwMode="auto">
                  <a:xfrm>
                    <a:off x="1642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1" name="Freeform 1070"/>
                  <p:cNvSpPr>
                    <a:spLocks/>
                  </p:cNvSpPr>
                  <p:nvPr/>
                </p:nvSpPr>
                <p:spPr bwMode="auto">
                  <a:xfrm>
                    <a:off x="164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2" name="Freeform 1071"/>
                  <p:cNvSpPr>
                    <a:spLocks/>
                  </p:cNvSpPr>
                  <p:nvPr/>
                </p:nvSpPr>
                <p:spPr bwMode="auto">
                  <a:xfrm>
                    <a:off x="164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3" name="Freeform 1072"/>
                  <p:cNvSpPr>
                    <a:spLocks/>
                  </p:cNvSpPr>
                  <p:nvPr/>
                </p:nvSpPr>
                <p:spPr bwMode="auto">
                  <a:xfrm>
                    <a:off x="164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4" name="Freeform 1073"/>
                  <p:cNvSpPr>
                    <a:spLocks/>
                  </p:cNvSpPr>
                  <p:nvPr/>
                </p:nvSpPr>
                <p:spPr bwMode="auto">
                  <a:xfrm>
                    <a:off x="164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5" name="Freeform 1074"/>
                  <p:cNvSpPr>
                    <a:spLocks/>
                  </p:cNvSpPr>
                  <p:nvPr/>
                </p:nvSpPr>
                <p:spPr bwMode="auto">
                  <a:xfrm>
                    <a:off x="164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6" name="Freeform 1075"/>
                  <p:cNvSpPr>
                    <a:spLocks/>
                  </p:cNvSpPr>
                  <p:nvPr/>
                </p:nvSpPr>
                <p:spPr bwMode="auto">
                  <a:xfrm>
                    <a:off x="164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7" name="Freeform 1076"/>
                  <p:cNvSpPr>
                    <a:spLocks/>
                  </p:cNvSpPr>
                  <p:nvPr/>
                </p:nvSpPr>
                <p:spPr bwMode="auto">
                  <a:xfrm>
                    <a:off x="1649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8" name="Freeform 1077"/>
                  <p:cNvSpPr>
                    <a:spLocks/>
                  </p:cNvSpPr>
                  <p:nvPr/>
                </p:nvSpPr>
                <p:spPr bwMode="auto">
                  <a:xfrm>
                    <a:off x="165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9" name="Freeform 1078"/>
                  <p:cNvSpPr>
                    <a:spLocks/>
                  </p:cNvSpPr>
                  <p:nvPr/>
                </p:nvSpPr>
                <p:spPr bwMode="auto">
                  <a:xfrm>
                    <a:off x="165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0" name="Freeform 1079"/>
                  <p:cNvSpPr>
                    <a:spLocks/>
                  </p:cNvSpPr>
                  <p:nvPr/>
                </p:nvSpPr>
                <p:spPr bwMode="auto">
                  <a:xfrm>
                    <a:off x="165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1" name="Freeform 1080"/>
                  <p:cNvSpPr>
                    <a:spLocks/>
                  </p:cNvSpPr>
                  <p:nvPr/>
                </p:nvSpPr>
                <p:spPr bwMode="auto">
                  <a:xfrm>
                    <a:off x="165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2" name="Freeform 1081"/>
                  <p:cNvSpPr>
                    <a:spLocks/>
                  </p:cNvSpPr>
                  <p:nvPr/>
                </p:nvSpPr>
                <p:spPr bwMode="auto">
                  <a:xfrm>
                    <a:off x="165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3" name="Freeform 1082"/>
                  <p:cNvSpPr>
                    <a:spLocks/>
                  </p:cNvSpPr>
                  <p:nvPr/>
                </p:nvSpPr>
                <p:spPr bwMode="auto">
                  <a:xfrm>
                    <a:off x="165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4" name="Freeform 1083"/>
                  <p:cNvSpPr>
                    <a:spLocks/>
                  </p:cNvSpPr>
                  <p:nvPr/>
                </p:nvSpPr>
                <p:spPr bwMode="auto">
                  <a:xfrm>
                    <a:off x="165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5" name="Freeform 1084"/>
                  <p:cNvSpPr>
                    <a:spLocks/>
                  </p:cNvSpPr>
                  <p:nvPr/>
                </p:nvSpPr>
                <p:spPr bwMode="auto">
                  <a:xfrm>
                    <a:off x="165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6" name="Freeform 1085"/>
                  <p:cNvSpPr>
                    <a:spLocks/>
                  </p:cNvSpPr>
                  <p:nvPr/>
                </p:nvSpPr>
                <p:spPr bwMode="auto">
                  <a:xfrm>
                    <a:off x="165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7" name="Freeform 1086"/>
                  <p:cNvSpPr>
                    <a:spLocks/>
                  </p:cNvSpPr>
                  <p:nvPr/>
                </p:nvSpPr>
                <p:spPr bwMode="auto">
                  <a:xfrm>
                    <a:off x="165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8" name="Freeform 1087"/>
                  <p:cNvSpPr>
                    <a:spLocks/>
                  </p:cNvSpPr>
                  <p:nvPr/>
                </p:nvSpPr>
                <p:spPr bwMode="auto">
                  <a:xfrm>
                    <a:off x="166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9" name="Freeform 1088"/>
                  <p:cNvSpPr>
                    <a:spLocks/>
                  </p:cNvSpPr>
                  <p:nvPr/>
                </p:nvSpPr>
                <p:spPr bwMode="auto">
                  <a:xfrm>
                    <a:off x="166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0" name="Freeform 1089"/>
                  <p:cNvSpPr>
                    <a:spLocks/>
                  </p:cNvSpPr>
                  <p:nvPr/>
                </p:nvSpPr>
                <p:spPr bwMode="auto">
                  <a:xfrm>
                    <a:off x="166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1" name="Freeform 1090"/>
                  <p:cNvSpPr>
                    <a:spLocks/>
                  </p:cNvSpPr>
                  <p:nvPr/>
                </p:nvSpPr>
                <p:spPr bwMode="auto">
                  <a:xfrm>
                    <a:off x="1663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2" name="Freeform 1091"/>
                  <p:cNvSpPr>
                    <a:spLocks/>
                  </p:cNvSpPr>
                  <p:nvPr/>
                </p:nvSpPr>
                <p:spPr bwMode="auto">
                  <a:xfrm>
                    <a:off x="166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3" name="Freeform 1092"/>
                  <p:cNvSpPr>
                    <a:spLocks/>
                  </p:cNvSpPr>
                  <p:nvPr/>
                </p:nvSpPr>
                <p:spPr bwMode="auto">
                  <a:xfrm>
                    <a:off x="166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4" name="Freeform 1093"/>
                  <p:cNvSpPr>
                    <a:spLocks/>
                  </p:cNvSpPr>
                  <p:nvPr/>
                </p:nvSpPr>
                <p:spPr bwMode="auto">
                  <a:xfrm>
                    <a:off x="166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5" name="Freeform 1094"/>
                  <p:cNvSpPr>
                    <a:spLocks/>
                  </p:cNvSpPr>
                  <p:nvPr/>
                </p:nvSpPr>
                <p:spPr bwMode="auto">
                  <a:xfrm>
                    <a:off x="166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6" name="Freeform 1095"/>
                  <p:cNvSpPr>
                    <a:spLocks/>
                  </p:cNvSpPr>
                  <p:nvPr/>
                </p:nvSpPr>
                <p:spPr bwMode="auto">
                  <a:xfrm>
                    <a:off x="166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7" name="Freeform 1096"/>
                  <p:cNvSpPr>
                    <a:spLocks/>
                  </p:cNvSpPr>
                  <p:nvPr/>
                </p:nvSpPr>
                <p:spPr bwMode="auto">
                  <a:xfrm>
                    <a:off x="166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8" name="Freeform 1097"/>
                  <p:cNvSpPr>
                    <a:spLocks/>
                  </p:cNvSpPr>
                  <p:nvPr/>
                </p:nvSpPr>
                <p:spPr bwMode="auto">
                  <a:xfrm>
                    <a:off x="1670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9" name="Freeform 1098"/>
                  <p:cNvSpPr>
                    <a:spLocks/>
                  </p:cNvSpPr>
                  <p:nvPr/>
                </p:nvSpPr>
                <p:spPr bwMode="auto">
                  <a:xfrm>
                    <a:off x="167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0" name="Freeform 1099"/>
                  <p:cNvSpPr>
                    <a:spLocks/>
                  </p:cNvSpPr>
                  <p:nvPr/>
                </p:nvSpPr>
                <p:spPr bwMode="auto">
                  <a:xfrm>
                    <a:off x="167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1" name="Freeform 1100"/>
                  <p:cNvSpPr>
                    <a:spLocks/>
                  </p:cNvSpPr>
                  <p:nvPr/>
                </p:nvSpPr>
                <p:spPr bwMode="auto">
                  <a:xfrm>
                    <a:off x="167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2" name="Freeform 1101"/>
                  <p:cNvSpPr>
                    <a:spLocks/>
                  </p:cNvSpPr>
                  <p:nvPr/>
                </p:nvSpPr>
                <p:spPr bwMode="auto">
                  <a:xfrm>
                    <a:off x="167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3" name="Freeform 1102"/>
                  <p:cNvSpPr>
                    <a:spLocks/>
                  </p:cNvSpPr>
                  <p:nvPr/>
                </p:nvSpPr>
                <p:spPr bwMode="auto">
                  <a:xfrm>
                    <a:off x="1674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4" name="Freeform 1103"/>
                  <p:cNvSpPr>
                    <a:spLocks/>
                  </p:cNvSpPr>
                  <p:nvPr/>
                </p:nvSpPr>
                <p:spPr bwMode="auto">
                  <a:xfrm>
                    <a:off x="1675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5" name="Freeform 1104"/>
                  <p:cNvSpPr>
                    <a:spLocks/>
                  </p:cNvSpPr>
                  <p:nvPr/>
                </p:nvSpPr>
                <p:spPr bwMode="auto">
                  <a:xfrm>
                    <a:off x="167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6" name="Freeform 1105"/>
                  <p:cNvSpPr>
                    <a:spLocks/>
                  </p:cNvSpPr>
                  <p:nvPr/>
                </p:nvSpPr>
                <p:spPr bwMode="auto">
                  <a:xfrm>
                    <a:off x="1677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7" name="Freeform 1106"/>
                  <p:cNvSpPr>
                    <a:spLocks/>
                  </p:cNvSpPr>
                  <p:nvPr/>
                </p:nvSpPr>
                <p:spPr bwMode="auto">
                  <a:xfrm>
                    <a:off x="167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8" name="Freeform 1107"/>
                  <p:cNvSpPr>
                    <a:spLocks/>
                  </p:cNvSpPr>
                  <p:nvPr/>
                </p:nvSpPr>
                <p:spPr bwMode="auto">
                  <a:xfrm>
                    <a:off x="167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9" name="Freeform 1108"/>
                  <p:cNvSpPr>
                    <a:spLocks/>
                  </p:cNvSpPr>
                  <p:nvPr/>
                </p:nvSpPr>
                <p:spPr bwMode="auto">
                  <a:xfrm>
                    <a:off x="168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0" name="Freeform 1109"/>
                  <p:cNvSpPr>
                    <a:spLocks/>
                  </p:cNvSpPr>
                  <p:nvPr/>
                </p:nvSpPr>
                <p:spPr bwMode="auto">
                  <a:xfrm>
                    <a:off x="168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1" name="Freeform 1110"/>
                  <p:cNvSpPr>
                    <a:spLocks/>
                  </p:cNvSpPr>
                  <p:nvPr/>
                </p:nvSpPr>
                <p:spPr bwMode="auto">
                  <a:xfrm>
                    <a:off x="168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2" name="Freeform 1111"/>
                  <p:cNvSpPr>
                    <a:spLocks/>
                  </p:cNvSpPr>
                  <p:nvPr/>
                </p:nvSpPr>
                <p:spPr bwMode="auto">
                  <a:xfrm>
                    <a:off x="1683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3" name="Freeform 1112"/>
                  <p:cNvSpPr>
                    <a:spLocks/>
                  </p:cNvSpPr>
                  <p:nvPr/>
                </p:nvSpPr>
                <p:spPr bwMode="auto">
                  <a:xfrm>
                    <a:off x="168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4" name="Freeform 1113"/>
                  <p:cNvSpPr>
                    <a:spLocks/>
                  </p:cNvSpPr>
                  <p:nvPr/>
                </p:nvSpPr>
                <p:spPr bwMode="auto">
                  <a:xfrm>
                    <a:off x="168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5" name="Freeform 1114"/>
                  <p:cNvSpPr>
                    <a:spLocks/>
                  </p:cNvSpPr>
                  <p:nvPr/>
                </p:nvSpPr>
                <p:spPr bwMode="auto">
                  <a:xfrm>
                    <a:off x="168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6" name="Freeform 1115"/>
                  <p:cNvSpPr>
                    <a:spLocks/>
                  </p:cNvSpPr>
                  <p:nvPr/>
                </p:nvSpPr>
                <p:spPr bwMode="auto">
                  <a:xfrm>
                    <a:off x="168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7" name="Freeform 1116"/>
                  <p:cNvSpPr>
                    <a:spLocks/>
                  </p:cNvSpPr>
                  <p:nvPr/>
                </p:nvSpPr>
                <p:spPr bwMode="auto">
                  <a:xfrm>
                    <a:off x="168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8" name="Freeform 1117"/>
                  <p:cNvSpPr>
                    <a:spLocks/>
                  </p:cNvSpPr>
                  <p:nvPr/>
                </p:nvSpPr>
                <p:spPr bwMode="auto">
                  <a:xfrm>
                    <a:off x="168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9" name="Freeform 1118"/>
                  <p:cNvSpPr>
                    <a:spLocks/>
                  </p:cNvSpPr>
                  <p:nvPr/>
                </p:nvSpPr>
                <p:spPr bwMode="auto">
                  <a:xfrm>
                    <a:off x="1690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0" name="Freeform 1119"/>
                  <p:cNvSpPr>
                    <a:spLocks/>
                  </p:cNvSpPr>
                  <p:nvPr/>
                </p:nvSpPr>
                <p:spPr bwMode="auto">
                  <a:xfrm>
                    <a:off x="169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1" name="Freeform 1120"/>
                  <p:cNvSpPr>
                    <a:spLocks/>
                  </p:cNvSpPr>
                  <p:nvPr/>
                </p:nvSpPr>
                <p:spPr bwMode="auto">
                  <a:xfrm>
                    <a:off x="169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2" name="Freeform 1121"/>
                  <p:cNvSpPr>
                    <a:spLocks/>
                  </p:cNvSpPr>
                  <p:nvPr/>
                </p:nvSpPr>
                <p:spPr bwMode="auto">
                  <a:xfrm>
                    <a:off x="169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3" name="Freeform 1122"/>
                  <p:cNvSpPr>
                    <a:spLocks/>
                  </p:cNvSpPr>
                  <p:nvPr/>
                </p:nvSpPr>
                <p:spPr bwMode="auto">
                  <a:xfrm>
                    <a:off x="169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4" name="Freeform 1123"/>
                  <p:cNvSpPr>
                    <a:spLocks/>
                  </p:cNvSpPr>
                  <p:nvPr/>
                </p:nvSpPr>
                <p:spPr bwMode="auto">
                  <a:xfrm>
                    <a:off x="169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5" name="Freeform 1124"/>
                  <p:cNvSpPr>
                    <a:spLocks/>
                  </p:cNvSpPr>
                  <p:nvPr/>
                </p:nvSpPr>
                <p:spPr bwMode="auto">
                  <a:xfrm>
                    <a:off x="169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6" name="Freeform 1125"/>
                  <p:cNvSpPr>
                    <a:spLocks/>
                  </p:cNvSpPr>
                  <p:nvPr/>
                </p:nvSpPr>
                <p:spPr bwMode="auto">
                  <a:xfrm>
                    <a:off x="1697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7" name="Freeform 1126"/>
                  <p:cNvSpPr>
                    <a:spLocks/>
                  </p:cNvSpPr>
                  <p:nvPr/>
                </p:nvSpPr>
                <p:spPr bwMode="auto">
                  <a:xfrm>
                    <a:off x="169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8" name="Freeform 1127"/>
                  <p:cNvSpPr>
                    <a:spLocks/>
                  </p:cNvSpPr>
                  <p:nvPr/>
                </p:nvSpPr>
                <p:spPr bwMode="auto">
                  <a:xfrm>
                    <a:off x="169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9" name="Freeform 1128"/>
                  <p:cNvSpPr>
                    <a:spLocks/>
                  </p:cNvSpPr>
                  <p:nvPr/>
                </p:nvSpPr>
                <p:spPr bwMode="auto">
                  <a:xfrm>
                    <a:off x="170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0" name="Freeform 1129"/>
                  <p:cNvSpPr>
                    <a:spLocks/>
                  </p:cNvSpPr>
                  <p:nvPr/>
                </p:nvSpPr>
                <p:spPr bwMode="auto">
                  <a:xfrm>
                    <a:off x="170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1" name="Freeform 1130"/>
                  <p:cNvSpPr>
                    <a:spLocks/>
                  </p:cNvSpPr>
                  <p:nvPr/>
                </p:nvSpPr>
                <p:spPr bwMode="auto">
                  <a:xfrm>
                    <a:off x="170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2" name="Freeform 1131"/>
                  <p:cNvSpPr>
                    <a:spLocks/>
                  </p:cNvSpPr>
                  <p:nvPr/>
                </p:nvSpPr>
                <p:spPr bwMode="auto">
                  <a:xfrm>
                    <a:off x="170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3" name="Freeform 1132"/>
                  <p:cNvSpPr>
                    <a:spLocks/>
                  </p:cNvSpPr>
                  <p:nvPr/>
                </p:nvSpPr>
                <p:spPr bwMode="auto">
                  <a:xfrm>
                    <a:off x="1703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4" name="Freeform 1133"/>
                  <p:cNvSpPr>
                    <a:spLocks/>
                  </p:cNvSpPr>
                  <p:nvPr/>
                </p:nvSpPr>
                <p:spPr bwMode="auto">
                  <a:xfrm>
                    <a:off x="170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5" name="Freeform 1134"/>
                  <p:cNvSpPr>
                    <a:spLocks/>
                  </p:cNvSpPr>
                  <p:nvPr/>
                </p:nvSpPr>
                <p:spPr bwMode="auto">
                  <a:xfrm>
                    <a:off x="170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6" name="Freeform 1135"/>
                  <p:cNvSpPr>
                    <a:spLocks/>
                  </p:cNvSpPr>
                  <p:nvPr/>
                </p:nvSpPr>
                <p:spPr bwMode="auto">
                  <a:xfrm>
                    <a:off x="170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7" name="Freeform 1136"/>
                  <p:cNvSpPr>
                    <a:spLocks/>
                  </p:cNvSpPr>
                  <p:nvPr/>
                </p:nvSpPr>
                <p:spPr bwMode="auto">
                  <a:xfrm>
                    <a:off x="1707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8" name="Freeform 1137"/>
                  <p:cNvSpPr>
                    <a:spLocks/>
                  </p:cNvSpPr>
                  <p:nvPr/>
                </p:nvSpPr>
                <p:spPr bwMode="auto">
                  <a:xfrm>
                    <a:off x="170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9" name="Freeform 1138"/>
                  <p:cNvSpPr>
                    <a:spLocks/>
                  </p:cNvSpPr>
                  <p:nvPr/>
                </p:nvSpPr>
                <p:spPr bwMode="auto">
                  <a:xfrm>
                    <a:off x="1709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0" name="Freeform 1139"/>
                  <p:cNvSpPr>
                    <a:spLocks/>
                  </p:cNvSpPr>
                  <p:nvPr/>
                </p:nvSpPr>
                <p:spPr bwMode="auto">
                  <a:xfrm>
                    <a:off x="1710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1" name="Freeform 1140"/>
                  <p:cNvSpPr>
                    <a:spLocks/>
                  </p:cNvSpPr>
                  <p:nvPr/>
                </p:nvSpPr>
                <p:spPr bwMode="auto">
                  <a:xfrm>
                    <a:off x="171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2" name="Freeform 1141"/>
                  <p:cNvSpPr>
                    <a:spLocks/>
                  </p:cNvSpPr>
                  <p:nvPr/>
                </p:nvSpPr>
                <p:spPr bwMode="auto">
                  <a:xfrm>
                    <a:off x="171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3" name="Freeform 1142"/>
                  <p:cNvSpPr>
                    <a:spLocks/>
                  </p:cNvSpPr>
                  <p:nvPr/>
                </p:nvSpPr>
                <p:spPr bwMode="auto">
                  <a:xfrm>
                    <a:off x="171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4" name="Freeform 1143"/>
                  <p:cNvSpPr>
                    <a:spLocks/>
                  </p:cNvSpPr>
                  <p:nvPr/>
                </p:nvSpPr>
                <p:spPr bwMode="auto">
                  <a:xfrm>
                    <a:off x="171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5" name="Freeform 1144"/>
                  <p:cNvSpPr>
                    <a:spLocks/>
                  </p:cNvSpPr>
                  <p:nvPr/>
                </p:nvSpPr>
                <p:spPr bwMode="auto">
                  <a:xfrm>
                    <a:off x="171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6" name="Freeform 1145"/>
                  <p:cNvSpPr>
                    <a:spLocks/>
                  </p:cNvSpPr>
                  <p:nvPr/>
                </p:nvSpPr>
                <p:spPr bwMode="auto">
                  <a:xfrm>
                    <a:off x="171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7" name="Freeform 1146"/>
                  <p:cNvSpPr>
                    <a:spLocks/>
                  </p:cNvSpPr>
                  <p:nvPr/>
                </p:nvSpPr>
                <p:spPr bwMode="auto">
                  <a:xfrm>
                    <a:off x="1717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8" name="Freeform 1147"/>
                  <p:cNvSpPr>
                    <a:spLocks/>
                  </p:cNvSpPr>
                  <p:nvPr/>
                </p:nvSpPr>
                <p:spPr bwMode="auto">
                  <a:xfrm>
                    <a:off x="171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9" name="Freeform 1148"/>
                  <p:cNvSpPr>
                    <a:spLocks/>
                  </p:cNvSpPr>
                  <p:nvPr/>
                </p:nvSpPr>
                <p:spPr bwMode="auto">
                  <a:xfrm>
                    <a:off x="171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0" name="Freeform 1149"/>
                  <p:cNvSpPr>
                    <a:spLocks/>
                  </p:cNvSpPr>
                  <p:nvPr/>
                </p:nvSpPr>
                <p:spPr bwMode="auto">
                  <a:xfrm>
                    <a:off x="172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1" name="Freeform 1150"/>
                  <p:cNvSpPr>
                    <a:spLocks/>
                  </p:cNvSpPr>
                  <p:nvPr/>
                </p:nvSpPr>
                <p:spPr bwMode="auto">
                  <a:xfrm>
                    <a:off x="172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2" name="Freeform 1151"/>
                  <p:cNvSpPr>
                    <a:spLocks/>
                  </p:cNvSpPr>
                  <p:nvPr/>
                </p:nvSpPr>
                <p:spPr bwMode="auto">
                  <a:xfrm>
                    <a:off x="172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3" name="Freeform 1152"/>
                  <p:cNvSpPr>
                    <a:spLocks/>
                  </p:cNvSpPr>
                  <p:nvPr/>
                </p:nvSpPr>
                <p:spPr bwMode="auto">
                  <a:xfrm>
                    <a:off x="172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4" name="Freeform 1153"/>
                  <p:cNvSpPr>
                    <a:spLocks/>
                  </p:cNvSpPr>
                  <p:nvPr/>
                </p:nvSpPr>
                <p:spPr bwMode="auto">
                  <a:xfrm>
                    <a:off x="1724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5" name="Freeform 1154"/>
                  <p:cNvSpPr>
                    <a:spLocks/>
                  </p:cNvSpPr>
                  <p:nvPr/>
                </p:nvSpPr>
                <p:spPr bwMode="auto">
                  <a:xfrm>
                    <a:off x="172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6" name="Freeform 1155"/>
                  <p:cNvSpPr>
                    <a:spLocks/>
                  </p:cNvSpPr>
                  <p:nvPr/>
                </p:nvSpPr>
                <p:spPr bwMode="auto">
                  <a:xfrm>
                    <a:off x="172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7" name="Freeform 1156"/>
                  <p:cNvSpPr>
                    <a:spLocks/>
                  </p:cNvSpPr>
                  <p:nvPr/>
                </p:nvSpPr>
                <p:spPr bwMode="auto">
                  <a:xfrm>
                    <a:off x="172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8" name="Freeform 1157"/>
                  <p:cNvSpPr>
                    <a:spLocks/>
                  </p:cNvSpPr>
                  <p:nvPr/>
                </p:nvSpPr>
                <p:spPr bwMode="auto">
                  <a:xfrm>
                    <a:off x="172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9" name="Freeform 1158"/>
                  <p:cNvSpPr>
                    <a:spLocks/>
                  </p:cNvSpPr>
                  <p:nvPr/>
                </p:nvSpPr>
                <p:spPr bwMode="auto">
                  <a:xfrm>
                    <a:off x="172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0" name="Freeform 1159"/>
                  <p:cNvSpPr>
                    <a:spLocks/>
                  </p:cNvSpPr>
                  <p:nvPr/>
                </p:nvSpPr>
                <p:spPr bwMode="auto">
                  <a:xfrm>
                    <a:off x="173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1" name="Freeform 1160"/>
                  <p:cNvSpPr>
                    <a:spLocks/>
                  </p:cNvSpPr>
                  <p:nvPr/>
                </p:nvSpPr>
                <p:spPr bwMode="auto">
                  <a:xfrm>
                    <a:off x="1731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2" name="Freeform 1161"/>
                  <p:cNvSpPr>
                    <a:spLocks/>
                  </p:cNvSpPr>
                  <p:nvPr/>
                </p:nvSpPr>
                <p:spPr bwMode="auto">
                  <a:xfrm>
                    <a:off x="173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3" name="Freeform 1162"/>
                  <p:cNvSpPr>
                    <a:spLocks/>
                  </p:cNvSpPr>
                  <p:nvPr/>
                </p:nvSpPr>
                <p:spPr bwMode="auto">
                  <a:xfrm>
                    <a:off x="173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4" name="Freeform 1163"/>
                  <p:cNvSpPr>
                    <a:spLocks/>
                  </p:cNvSpPr>
                  <p:nvPr/>
                </p:nvSpPr>
                <p:spPr bwMode="auto">
                  <a:xfrm>
                    <a:off x="173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5" name="Freeform 1164"/>
                  <p:cNvSpPr>
                    <a:spLocks/>
                  </p:cNvSpPr>
                  <p:nvPr/>
                </p:nvSpPr>
                <p:spPr bwMode="auto">
                  <a:xfrm>
                    <a:off x="173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6" name="Freeform 1165"/>
                  <p:cNvSpPr>
                    <a:spLocks/>
                  </p:cNvSpPr>
                  <p:nvPr/>
                </p:nvSpPr>
                <p:spPr bwMode="auto">
                  <a:xfrm>
                    <a:off x="173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7" name="Freeform 1166"/>
                  <p:cNvSpPr>
                    <a:spLocks/>
                  </p:cNvSpPr>
                  <p:nvPr/>
                </p:nvSpPr>
                <p:spPr bwMode="auto">
                  <a:xfrm>
                    <a:off x="173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8" name="Freeform 1167"/>
                  <p:cNvSpPr>
                    <a:spLocks/>
                  </p:cNvSpPr>
                  <p:nvPr/>
                </p:nvSpPr>
                <p:spPr bwMode="auto">
                  <a:xfrm>
                    <a:off x="1737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9" name="Freeform 1168"/>
                  <p:cNvSpPr>
                    <a:spLocks/>
                  </p:cNvSpPr>
                  <p:nvPr/>
                </p:nvSpPr>
                <p:spPr bwMode="auto">
                  <a:xfrm>
                    <a:off x="173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0" name="Freeform 1169"/>
                  <p:cNvSpPr>
                    <a:spLocks/>
                  </p:cNvSpPr>
                  <p:nvPr/>
                </p:nvSpPr>
                <p:spPr bwMode="auto">
                  <a:xfrm>
                    <a:off x="173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1" name="Freeform 1170"/>
                  <p:cNvSpPr>
                    <a:spLocks/>
                  </p:cNvSpPr>
                  <p:nvPr/>
                </p:nvSpPr>
                <p:spPr bwMode="auto">
                  <a:xfrm>
                    <a:off x="174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2" name="Freeform 1171"/>
                  <p:cNvSpPr>
                    <a:spLocks/>
                  </p:cNvSpPr>
                  <p:nvPr/>
                </p:nvSpPr>
                <p:spPr bwMode="auto">
                  <a:xfrm>
                    <a:off x="174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3" name="Freeform 1172"/>
                  <p:cNvSpPr>
                    <a:spLocks/>
                  </p:cNvSpPr>
                  <p:nvPr/>
                </p:nvSpPr>
                <p:spPr bwMode="auto">
                  <a:xfrm>
                    <a:off x="174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4" name="Freeform 1173"/>
                  <p:cNvSpPr>
                    <a:spLocks/>
                  </p:cNvSpPr>
                  <p:nvPr/>
                </p:nvSpPr>
                <p:spPr bwMode="auto">
                  <a:xfrm>
                    <a:off x="174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5" name="Freeform 1174"/>
                  <p:cNvSpPr>
                    <a:spLocks/>
                  </p:cNvSpPr>
                  <p:nvPr/>
                </p:nvSpPr>
                <p:spPr bwMode="auto">
                  <a:xfrm>
                    <a:off x="1744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6" name="Freeform 1175"/>
                  <p:cNvSpPr>
                    <a:spLocks/>
                  </p:cNvSpPr>
                  <p:nvPr/>
                </p:nvSpPr>
                <p:spPr bwMode="auto">
                  <a:xfrm>
                    <a:off x="174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7" name="Freeform 1176"/>
                  <p:cNvSpPr>
                    <a:spLocks/>
                  </p:cNvSpPr>
                  <p:nvPr/>
                </p:nvSpPr>
                <p:spPr bwMode="auto">
                  <a:xfrm>
                    <a:off x="174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8" name="Freeform 1177"/>
                  <p:cNvSpPr>
                    <a:spLocks/>
                  </p:cNvSpPr>
                  <p:nvPr/>
                </p:nvSpPr>
                <p:spPr bwMode="auto">
                  <a:xfrm>
                    <a:off x="174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9" name="Freeform 1178"/>
                  <p:cNvSpPr>
                    <a:spLocks/>
                  </p:cNvSpPr>
                  <p:nvPr/>
                </p:nvSpPr>
                <p:spPr bwMode="auto">
                  <a:xfrm>
                    <a:off x="174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0" name="Freeform 1179"/>
                  <p:cNvSpPr>
                    <a:spLocks/>
                  </p:cNvSpPr>
                  <p:nvPr/>
                </p:nvSpPr>
                <p:spPr bwMode="auto">
                  <a:xfrm>
                    <a:off x="174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1" name="Freeform 1180"/>
                  <p:cNvSpPr>
                    <a:spLocks/>
                  </p:cNvSpPr>
                  <p:nvPr/>
                </p:nvSpPr>
                <p:spPr bwMode="auto">
                  <a:xfrm>
                    <a:off x="175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2" name="Freeform 1181"/>
                  <p:cNvSpPr>
                    <a:spLocks/>
                  </p:cNvSpPr>
                  <p:nvPr/>
                </p:nvSpPr>
                <p:spPr bwMode="auto">
                  <a:xfrm>
                    <a:off x="1751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3" name="Freeform 1182"/>
                  <p:cNvSpPr>
                    <a:spLocks/>
                  </p:cNvSpPr>
                  <p:nvPr/>
                </p:nvSpPr>
                <p:spPr bwMode="auto">
                  <a:xfrm>
                    <a:off x="175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4" name="Freeform 1183"/>
                  <p:cNvSpPr>
                    <a:spLocks/>
                  </p:cNvSpPr>
                  <p:nvPr/>
                </p:nvSpPr>
                <p:spPr bwMode="auto">
                  <a:xfrm>
                    <a:off x="175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5" name="Freeform 1184"/>
                  <p:cNvSpPr>
                    <a:spLocks/>
                  </p:cNvSpPr>
                  <p:nvPr/>
                </p:nvSpPr>
                <p:spPr bwMode="auto">
                  <a:xfrm>
                    <a:off x="175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6" name="Freeform 1185"/>
                  <p:cNvSpPr>
                    <a:spLocks/>
                  </p:cNvSpPr>
                  <p:nvPr/>
                </p:nvSpPr>
                <p:spPr bwMode="auto">
                  <a:xfrm>
                    <a:off x="175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7" name="Freeform 1186"/>
                  <p:cNvSpPr>
                    <a:spLocks/>
                  </p:cNvSpPr>
                  <p:nvPr/>
                </p:nvSpPr>
                <p:spPr bwMode="auto">
                  <a:xfrm>
                    <a:off x="175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8" name="Freeform 1187"/>
                  <p:cNvSpPr>
                    <a:spLocks/>
                  </p:cNvSpPr>
                  <p:nvPr/>
                </p:nvSpPr>
                <p:spPr bwMode="auto">
                  <a:xfrm>
                    <a:off x="175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9" name="Freeform 1188"/>
                  <p:cNvSpPr>
                    <a:spLocks/>
                  </p:cNvSpPr>
                  <p:nvPr/>
                </p:nvSpPr>
                <p:spPr bwMode="auto">
                  <a:xfrm>
                    <a:off x="1758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0" name="Freeform 1189"/>
                  <p:cNvSpPr>
                    <a:spLocks/>
                  </p:cNvSpPr>
                  <p:nvPr/>
                </p:nvSpPr>
                <p:spPr bwMode="auto">
                  <a:xfrm>
                    <a:off x="175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1" name="Freeform 1190"/>
                  <p:cNvSpPr>
                    <a:spLocks/>
                  </p:cNvSpPr>
                  <p:nvPr/>
                </p:nvSpPr>
                <p:spPr bwMode="auto">
                  <a:xfrm>
                    <a:off x="176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2" name="Freeform 1191"/>
                  <p:cNvSpPr>
                    <a:spLocks/>
                  </p:cNvSpPr>
                  <p:nvPr/>
                </p:nvSpPr>
                <p:spPr bwMode="auto">
                  <a:xfrm>
                    <a:off x="176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3" name="Freeform 1192"/>
                  <p:cNvSpPr>
                    <a:spLocks/>
                  </p:cNvSpPr>
                  <p:nvPr/>
                </p:nvSpPr>
                <p:spPr bwMode="auto">
                  <a:xfrm>
                    <a:off x="176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4" name="Freeform 1193"/>
                  <p:cNvSpPr>
                    <a:spLocks/>
                  </p:cNvSpPr>
                  <p:nvPr/>
                </p:nvSpPr>
                <p:spPr bwMode="auto">
                  <a:xfrm>
                    <a:off x="176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5" name="Freeform 1194"/>
                  <p:cNvSpPr>
                    <a:spLocks/>
                  </p:cNvSpPr>
                  <p:nvPr/>
                </p:nvSpPr>
                <p:spPr bwMode="auto">
                  <a:xfrm>
                    <a:off x="176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6" name="Freeform 1195"/>
                  <p:cNvSpPr>
                    <a:spLocks/>
                  </p:cNvSpPr>
                  <p:nvPr/>
                </p:nvSpPr>
                <p:spPr bwMode="auto">
                  <a:xfrm>
                    <a:off x="1764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7" name="Freeform 1196"/>
                  <p:cNvSpPr>
                    <a:spLocks/>
                  </p:cNvSpPr>
                  <p:nvPr/>
                </p:nvSpPr>
                <p:spPr bwMode="auto">
                  <a:xfrm>
                    <a:off x="176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8" name="Freeform 1197"/>
                  <p:cNvSpPr>
                    <a:spLocks/>
                  </p:cNvSpPr>
                  <p:nvPr/>
                </p:nvSpPr>
                <p:spPr bwMode="auto">
                  <a:xfrm>
                    <a:off x="176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9" name="Freeform 1198"/>
                  <p:cNvSpPr>
                    <a:spLocks/>
                  </p:cNvSpPr>
                  <p:nvPr/>
                </p:nvSpPr>
                <p:spPr bwMode="auto">
                  <a:xfrm>
                    <a:off x="1767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0" name="Freeform 1199"/>
                  <p:cNvSpPr>
                    <a:spLocks/>
                  </p:cNvSpPr>
                  <p:nvPr/>
                </p:nvSpPr>
                <p:spPr bwMode="auto">
                  <a:xfrm>
                    <a:off x="176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1" name="Freeform 1200"/>
                  <p:cNvSpPr>
                    <a:spLocks/>
                  </p:cNvSpPr>
                  <p:nvPr/>
                </p:nvSpPr>
                <p:spPr bwMode="auto">
                  <a:xfrm>
                    <a:off x="176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2" name="Freeform 1201"/>
                  <p:cNvSpPr>
                    <a:spLocks/>
                  </p:cNvSpPr>
                  <p:nvPr/>
                </p:nvSpPr>
                <p:spPr bwMode="auto">
                  <a:xfrm>
                    <a:off x="177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3" name="Freeform 1202"/>
                  <p:cNvSpPr>
                    <a:spLocks/>
                  </p:cNvSpPr>
                  <p:nvPr/>
                </p:nvSpPr>
                <p:spPr bwMode="auto">
                  <a:xfrm>
                    <a:off x="1771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4" name="Freeform 1203"/>
                  <p:cNvSpPr>
                    <a:spLocks/>
                  </p:cNvSpPr>
                  <p:nvPr/>
                </p:nvSpPr>
                <p:spPr bwMode="auto">
                  <a:xfrm>
                    <a:off x="177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5" name="Freeform 1204"/>
                  <p:cNvSpPr>
                    <a:spLocks/>
                  </p:cNvSpPr>
                  <p:nvPr/>
                </p:nvSpPr>
                <p:spPr bwMode="auto">
                  <a:xfrm>
                    <a:off x="177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6" name="Freeform 1205"/>
                  <p:cNvSpPr>
                    <a:spLocks/>
                  </p:cNvSpPr>
                  <p:nvPr/>
                </p:nvSpPr>
                <p:spPr bwMode="auto">
                  <a:xfrm>
                    <a:off x="177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7" name="Freeform 1206"/>
                  <p:cNvSpPr>
                    <a:spLocks/>
                  </p:cNvSpPr>
                  <p:nvPr/>
                </p:nvSpPr>
                <p:spPr bwMode="auto">
                  <a:xfrm>
                    <a:off x="177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8" name="Freeform 1207"/>
                  <p:cNvSpPr>
                    <a:spLocks/>
                  </p:cNvSpPr>
                  <p:nvPr/>
                </p:nvSpPr>
                <p:spPr bwMode="auto">
                  <a:xfrm>
                    <a:off x="177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9" name="Freeform 1208"/>
                  <p:cNvSpPr>
                    <a:spLocks/>
                  </p:cNvSpPr>
                  <p:nvPr/>
                </p:nvSpPr>
                <p:spPr bwMode="auto">
                  <a:xfrm>
                    <a:off x="1777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0" name="Freeform 1209"/>
                  <p:cNvSpPr>
                    <a:spLocks/>
                  </p:cNvSpPr>
                  <p:nvPr/>
                </p:nvSpPr>
                <p:spPr bwMode="auto">
                  <a:xfrm>
                    <a:off x="177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1" name="Freeform 1210"/>
                  <p:cNvSpPr>
                    <a:spLocks/>
                  </p:cNvSpPr>
                  <p:nvPr/>
                </p:nvSpPr>
                <p:spPr bwMode="auto">
                  <a:xfrm>
                    <a:off x="177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2" name="Freeform 1211"/>
                  <p:cNvSpPr>
                    <a:spLocks/>
                  </p:cNvSpPr>
                  <p:nvPr/>
                </p:nvSpPr>
                <p:spPr bwMode="auto">
                  <a:xfrm>
                    <a:off x="178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3" name="Freeform 1212"/>
                  <p:cNvSpPr>
                    <a:spLocks/>
                  </p:cNvSpPr>
                  <p:nvPr/>
                </p:nvSpPr>
                <p:spPr bwMode="auto">
                  <a:xfrm>
                    <a:off x="178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4" name="Freeform 1213"/>
                  <p:cNvSpPr>
                    <a:spLocks/>
                  </p:cNvSpPr>
                  <p:nvPr/>
                </p:nvSpPr>
                <p:spPr bwMode="auto">
                  <a:xfrm>
                    <a:off x="178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5" name="Freeform 1214"/>
                  <p:cNvSpPr>
                    <a:spLocks/>
                  </p:cNvSpPr>
                  <p:nvPr/>
                </p:nvSpPr>
                <p:spPr bwMode="auto">
                  <a:xfrm>
                    <a:off x="178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6" name="Freeform 1215"/>
                  <p:cNvSpPr>
                    <a:spLocks/>
                  </p:cNvSpPr>
                  <p:nvPr/>
                </p:nvSpPr>
                <p:spPr bwMode="auto">
                  <a:xfrm>
                    <a:off x="178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7" name="Freeform 1216"/>
                  <p:cNvSpPr>
                    <a:spLocks/>
                  </p:cNvSpPr>
                  <p:nvPr/>
                </p:nvSpPr>
                <p:spPr bwMode="auto">
                  <a:xfrm>
                    <a:off x="1785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8" name="Freeform 1217"/>
                  <p:cNvSpPr>
                    <a:spLocks/>
                  </p:cNvSpPr>
                  <p:nvPr/>
                </p:nvSpPr>
                <p:spPr bwMode="auto">
                  <a:xfrm>
                    <a:off x="178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9" name="Freeform 1218"/>
                  <p:cNvSpPr>
                    <a:spLocks/>
                  </p:cNvSpPr>
                  <p:nvPr/>
                </p:nvSpPr>
                <p:spPr bwMode="auto">
                  <a:xfrm>
                    <a:off x="178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0" name="Freeform 1219"/>
                  <p:cNvSpPr>
                    <a:spLocks/>
                  </p:cNvSpPr>
                  <p:nvPr/>
                </p:nvSpPr>
                <p:spPr bwMode="auto">
                  <a:xfrm>
                    <a:off x="178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1" name="Freeform 1220"/>
                  <p:cNvSpPr>
                    <a:spLocks/>
                  </p:cNvSpPr>
                  <p:nvPr/>
                </p:nvSpPr>
                <p:spPr bwMode="auto">
                  <a:xfrm>
                    <a:off x="178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2" name="Freeform 1221"/>
                  <p:cNvSpPr>
                    <a:spLocks/>
                  </p:cNvSpPr>
                  <p:nvPr/>
                </p:nvSpPr>
                <p:spPr bwMode="auto">
                  <a:xfrm>
                    <a:off x="179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3" name="Freeform 1222"/>
                  <p:cNvSpPr>
                    <a:spLocks/>
                  </p:cNvSpPr>
                  <p:nvPr/>
                </p:nvSpPr>
                <p:spPr bwMode="auto">
                  <a:xfrm>
                    <a:off x="179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4" name="Freeform 1223"/>
                  <p:cNvSpPr>
                    <a:spLocks/>
                  </p:cNvSpPr>
                  <p:nvPr/>
                </p:nvSpPr>
                <p:spPr bwMode="auto">
                  <a:xfrm>
                    <a:off x="1792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5" name="Freeform 1224"/>
                  <p:cNvSpPr>
                    <a:spLocks/>
                  </p:cNvSpPr>
                  <p:nvPr/>
                </p:nvSpPr>
                <p:spPr bwMode="auto">
                  <a:xfrm>
                    <a:off x="179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6" name="Freeform 1225"/>
                  <p:cNvSpPr>
                    <a:spLocks/>
                  </p:cNvSpPr>
                  <p:nvPr/>
                </p:nvSpPr>
                <p:spPr bwMode="auto">
                  <a:xfrm>
                    <a:off x="179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7" name="Freeform 1226"/>
                  <p:cNvSpPr>
                    <a:spLocks/>
                  </p:cNvSpPr>
                  <p:nvPr/>
                </p:nvSpPr>
                <p:spPr bwMode="auto">
                  <a:xfrm>
                    <a:off x="179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8" name="Freeform 1227"/>
                  <p:cNvSpPr>
                    <a:spLocks/>
                  </p:cNvSpPr>
                  <p:nvPr/>
                </p:nvSpPr>
                <p:spPr bwMode="auto">
                  <a:xfrm>
                    <a:off x="179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9" name="Freeform 1228"/>
                  <p:cNvSpPr>
                    <a:spLocks/>
                  </p:cNvSpPr>
                  <p:nvPr/>
                </p:nvSpPr>
                <p:spPr bwMode="auto">
                  <a:xfrm>
                    <a:off x="179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0" name="Freeform 1229"/>
                  <p:cNvSpPr>
                    <a:spLocks/>
                  </p:cNvSpPr>
                  <p:nvPr/>
                </p:nvSpPr>
                <p:spPr bwMode="auto">
                  <a:xfrm>
                    <a:off x="1797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1" name="Freeform 1230"/>
                  <p:cNvSpPr>
                    <a:spLocks/>
                  </p:cNvSpPr>
                  <p:nvPr/>
                </p:nvSpPr>
                <p:spPr bwMode="auto">
                  <a:xfrm>
                    <a:off x="1798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2" name="Freeform 1231"/>
                  <p:cNvSpPr>
                    <a:spLocks/>
                  </p:cNvSpPr>
                  <p:nvPr/>
                </p:nvSpPr>
                <p:spPr bwMode="auto">
                  <a:xfrm>
                    <a:off x="179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3" name="Freeform 1232"/>
                  <p:cNvSpPr>
                    <a:spLocks/>
                  </p:cNvSpPr>
                  <p:nvPr/>
                </p:nvSpPr>
                <p:spPr bwMode="auto">
                  <a:xfrm>
                    <a:off x="1800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4" name="Freeform 1233"/>
                  <p:cNvSpPr>
                    <a:spLocks/>
                  </p:cNvSpPr>
                  <p:nvPr/>
                </p:nvSpPr>
                <p:spPr bwMode="auto">
                  <a:xfrm>
                    <a:off x="180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5" name="Freeform 1234"/>
                  <p:cNvSpPr>
                    <a:spLocks/>
                  </p:cNvSpPr>
                  <p:nvPr/>
                </p:nvSpPr>
                <p:spPr bwMode="auto">
                  <a:xfrm>
                    <a:off x="180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6" name="Freeform 1235"/>
                  <p:cNvSpPr>
                    <a:spLocks/>
                  </p:cNvSpPr>
                  <p:nvPr/>
                </p:nvSpPr>
                <p:spPr bwMode="auto">
                  <a:xfrm>
                    <a:off x="180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7" name="Freeform 1236"/>
                  <p:cNvSpPr>
                    <a:spLocks/>
                  </p:cNvSpPr>
                  <p:nvPr/>
                </p:nvSpPr>
                <p:spPr bwMode="auto">
                  <a:xfrm>
                    <a:off x="180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8" name="Freeform 1237"/>
                  <p:cNvSpPr>
                    <a:spLocks/>
                  </p:cNvSpPr>
                  <p:nvPr/>
                </p:nvSpPr>
                <p:spPr bwMode="auto">
                  <a:xfrm>
                    <a:off x="1805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9" name="Freeform 1238"/>
                  <p:cNvSpPr>
                    <a:spLocks/>
                  </p:cNvSpPr>
                  <p:nvPr/>
                </p:nvSpPr>
                <p:spPr bwMode="auto">
                  <a:xfrm>
                    <a:off x="180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0" name="Freeform 1239"/>
                  <p:cNvSpPr>
                    <a:spLocks/>
                  </p:cNvSpPr>
                  <p:nvPr/>
                </p:nvSpPr>
                <p:spPr bwMode="auto">
                  <a:xfrm>
                    <a:off x="180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1" name="Freeform 1240"/>
                  <p:cNvSpPr>
                    <a:spLocks/>
                  </p:cNvSpPr>
                  <p:nvPr/>
                </p:nvSpPr>
                <p:spPr bwMode="auto">
                  <a:xfrm>
                    <a:off x="180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2" name="Freeform 1241"/>
                  <p:cNvSpPr>
                    <a:spLocks/>
                  </p:cNvSpPr>
                  <p:nvPr/>
                </p:nvSpPr>
                <p:spPr bwMode="auto">
                  <a:xfrm>
                    <a:off x="180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3" name="Freeform 1242"/>
                  <p:cNvSpPr>
                    <a:spLocks/>
                  </p:cNvSpPr>
                  <p:nvPr/>
                </p:nvSpPr>
                <p:spPr bwMode="auto">
                  <a:xfrm>
                    <a:off x="181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4" name="Freeform 1243"/>
                  <p:cNvSpPr>
                    <a:spLocks/>
                  </p:cNvSpPr>
                  <p:nvPr/>
                </p:nvSpPr>
                <p:spPr bwMode="auto">
                  <a:xfrm>
                    <a:off x="1811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5" name="Freeform 1244"/>
                  <p:cNvSpPr>
                    <a:spLocks/>
                  </p:cNvSpPr>
                  <p:nvPr/>
                </p:nvSpPr>
                <p:spPr bwMode="auto">
                  <a:xfrm>
                    <a:off x="181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6" name="Freeform 1245"/>
                  <p:cNvSpPr>
                    <a:spLocks/>
                  </p:cNvSpPr>
                  <p:nvPr/>
                </p:nvSpPr>
                <p:spPr bwMode="auto">
                  <a:xfrm>
                    <a:off x="181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7" name="Freeform 1246"/>
                  <p:cNvSpPr>
                    <a:spLocks/>
                  </p:cNvSpPr>
                  <p:nvPr/>
                </p:nvSpPr>
                <p:spPr bwMode="auto">
                  <a:xfrm>
                    <a:off x="181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8" name="Freeform 1247"/>
                  <p:cNvSpPr>
                    <a:spLocks/>
                  </p:cNvSpPr>
                  <p:nvPr/>
                </p:nvSpPr>
                <p:spPr bwMode="auto">
                  <a:xfrm>
                    <a:off x="181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9" name="Freeform 1248"/>
                  <p:cNvSpPr>
                    <a:spLocks/>
                  </p:cNvSpPr>
                  <p:nvPr/>
                </p:nvSpPr>
                <p:spPr bwMode="auto">
                  <a:xfrm>
                    <a:off x="181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0" name="Freeform 1249"/>
                  <p:cNvSpPr>
                    <a:spLocks/>
                  </p:cNvSpPr>
                  <p:nvPr/>
                </p:nvSpPr>
                <p:spPr bwMode="auto">
                  <a:xfrm>
                    <a:off x="181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1" name="Freeform 1250"/>
                  <p:cNvSpPr>
                    <a:spLocks/>
                  </p:cNvSpPr>
                  <p:nvPr/>
                </p:nvSpPr>
                <p:spPr bwMode="auto">
                  <a:xfrm>
                    <a:off x="181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2" name="Freeform 1251"/>
                  <p:cNvSpPr>
                    <a:spLocks/>
                  </p:cNvSpPr>
                  <p:nvPr/>
                </p:nvSpPr>
                <p:spPr bwMode="auto">
                  <a:xfrm>
                    <a:off x="1819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3" name="Freeform 1252"/>
                  <p:cNvSpPr>
                    <a:spLocks/>
                  </p:cNvSpPr>
                  <p:nvPr/>
                </p:nvSpPr>
                <p:spPr bwMode="auto">
                  <a:xfrm>
                    <a:off x="182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4" name="Freeform 1253"/>
                  <p:cNvSpPr>
                    <a:spLocks/>
                  </p:cNvSpPr>
                  <p:nvPr/>
                </p:nvSpPr>
                <p:spPr bwMode="auto">
                  <a:xfrm>
                    <a:off x="182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5" name="Freeform 1254"/>
                  <p:cNvSpPr>
                    <a:spLocks/>
                  </p:cNvSpPr>
                  <p:nvPr/>
                </p:nvSpPr>
                <p:spPr bwMode="auto">
                  <a:xfrm>
                    <a:off x="182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6" name="Freeform 1255"/>
                  <p:cNvSpPr>
                    <a:spLocks/>
                  </p:cNvSpPr>
                  <p:nvPr/>
                </p:nvSpPr>
                <p:spPr bwMode="auto">
                  <a:xfrm>
                    <a:off x="182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7" name="Freeform 1256"/>
                  <p:cNvSpPr>
                    <a:spLocks/>
                  </p:cNvSpPr>
                  <p:nvPr/>
                </p:nvSpPr>
                <p:spPr bwMode="auto">
                  <a:xfrm>
                    <a:off x="182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8" name="Freeform 1257"/>
                  <p:cNvSpPr>
                    <a:spLocks/>
                  </p:cNvSpPr>
                  <p:nvPr/>
                </p:nvSpPr>
                <p:spPr bwMode="auto">
                  <a:xfrm>
                    <a:off x="182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9" name="Freeform 1258"/>
                  <p:cNvSpPr>
                    <a:spLocks/>
                  </p:cNvSpPr>
                  <p:nvPr/>
                </p:nvSpPr>
                <p:spPr bwMode="auto">
                  <a:xfrm>
                    <a:off x="1825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0" name="Freeform 1259"/>
                  <p:cNvSpPr>
                    <a:spLocks/>
                  </p:cNvSpPr>
                  <p:nvPr/>
                </p:nvSpPr>
                <p:spPr bwMode="auto">
                  <a:xfrm>
                    <a:off x="182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1" name="Freeform 1260"/>
                  <p:cNvSpPr>
                    <a:spLocks/>
                  </p:cNvSpPr>
                  <p:nvPr/>
                </p:nvSpPr>
                <p:spPr bwMode="auto">
                  <a:xfrm>
                    <a:off x="182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2" name="Freeform 1261"/>
                  <p:cNvSpPr>
                    <a:spLocks/>
                  </p:cNvSpPr>
                  <p:nvPr/>
                </p:nvSpPr>
                <p:spPr bwMode="auto">
                  <a:xfrm>
                    <a:off x="182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3" name="Freeform 1262"/>
                  <p:cNvSpPr>
                    <a:spLocks/>
                  </p:cNvSpPr>
                  <p:nvPr/>
                </p:nvSpPr>
                <p:spPr bwMode="auto">
                  <a:xfrm>
                    <a:off x="182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4" name="Freeform 1263"/>
                  <p:cNvSpPr>
                    <a:spLocks/>
                  </p:cNvSpPr>
                  <p:nvPr/>
                </p:nvSpPr>
                <p:spPr bwMode="auto">
                  <a:xfrm>
                    <a:off x="183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0" name="Group 1465"/>
                <p:cNvGrpSpPr>
                  <a:grpSpLocks/>
                </p:cNvGrpSpPr>
                <p:nvPr/>
              </p:nvGrpSpPr>
              <p:grpSpPr bwMode="auto">
                <a:xfrm>
                  <a:off x="1831" y="2246"/>
                  <a:ext cx="194" cy="1"/>
                  <a:chOff x="1831" y="2246"/>
                  <a:chExt cx="194" cy="1"/>
                </a:xfrm>
              </p:grpSpPr>
              <p:sp>
                <p:nvSpPr>
                  <p:cNvPr id="5995" name="Freeform 1265"/>
                  <p:cNvSpPr>
                    <a:spLocks/>
                  </p:cNvSpPr>
                  <p:nvPr/>
                </p:nvSpPr>
                <p:spPr bwMode="auto">
                  <a:xfrm>
                    <a:off x="183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6" name="Freeform 1266"/>
                  <p:cNvSpPr>
                    <a:spLocks/>
                  </p:cNvSpPr>
                  <p:nvPr/>
                </p:nvSpPr>
                <p:spPr bwMode="auto">
                  <a:xfrm>
                    <a:off x="1832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7" name="Freeform 1267"/>
                  <p:cNvSpPr>
                    <a:spLocks/>
                  </p:cNvSpPr>
                  <p:nvPr/>
                </p:nvSpPr>
                <p:spPr bwMode="auto">
                  <a:xfrm>
                    <a:off x="183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8" name="Freeform 1268"/>
                  <p:cNvSpPr>
                    <a:spLocks/>
                  </p:cNvSpPr>
                  <p:nvPr/>
                </p:nvSpPr>
                <p:spPr bwMode="auto">
                  <a:xfrm>
                    <a:off x="183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9" name="Freeform 1269"/>
                  <p:cNvSpPr>
                    <a:spLocks/>
                  </p:cNvSpPr>
                  <p:nvPr/>
                </p:nvSpPr>
                <p:spPr bwMode="auto">
                  <a:xfrm>
                    <a:off x="183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0" name="Freeform 1270"/>
                  <p:cNvSpPr>
                    <a:spLocks/>
                  </p:cNvSpPr>
                  <p:nvPr/>
                </p:nvSpPr>
                <p:spPr bwMode="auto">
                  <a:xfrm>
                    <a:off x="183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1" name="Freeform 1271"/>
                  <p:cNvSpPr>
                    <a:spLocks/>
                  </p:cNvSpPr>
                  <p:nvPr/>
                </p:nvSpPr>
                <p:spPr bwMode="auto">
                  <a:xfrm>
                    <a:off x="183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2" name="Freeform 1272"/>
                  <p:cNvSpPr>
                    <a:spLocks/>
                  </p:cNvSpPr>
                  <p:nvPr/>
                </p:nvSpPr>
                <p:spPr bwMode="auto">
                  <a:xfrm>
                    <a:off x="183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3" name="Freeform 1273"/>
                  <p:cNvSpPr>
                    <a:spLocks/>
                  </p:cNvSpPr>
                  <p:nvPr/>
                </p:nvSpPr>
                <p:spPr bwMode="auto">
                  <a:xfrm>
                    <a:off x="1839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4" name="Freeform 1274"/>
                  <p:cNvSpPr>
                    <a:spLocks/>
                  </p:cNvSpPr>
                  <p:nvPr/>
                </p:nvSpPr>
                <p:spPr bwMode="auto">
                  <a:xfrm>
                    <a:off x="184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5" name="Freeform 1275"/>
                  <p:cNvSpPr>
                    <a:spLocks/>
                  </p:cNvSpPr>
                  <p:nvPr/>
                </p:nvSpPr>
                <p:spPr bwMode="auto">
                  <a:xfrm>
                    <a:off x="184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6" name="Freeform 1276"/>
                  <p:cNvSpPr>
                    <a:spLocks/>
                  </p:cNvSpPr>
                  <p:nvPr/>
                </p:nvSpPr>
                <p:spPr bwMode="auto">
                  <a:xfrm>
                    <a:off x="184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7" name="Freeform 1277"/>
                  <p:cNvSpPr>
                    <a:spLocks/>
                  </p:cNvSpPr>
                  <p:nvPr/>
                </p:nvSpPr>
                <p:spPr bwMode="auto">
                  <a:xfrm>
                    <a:off x="184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8" name="Freeform 1278"/>
                  <p:cNvSpPr>
                    <a:spLocks/>
                  </p:cNvSpPr>
                  <p:nvPr/>
                </p:nvSpPr>
                <p:spPr bwMode="auto">
                  <a:xfrm>
                    <a:off x="184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9" name="Freeform 1279"/>
                  <p:cNvSpPr>
                    <a:spLocks/>
                  </p:cNvSpPr>
                  <p:nvPr/>
                </p:nvSpPr>
                <p:spPr bwMode="auto">
                  <a:xfrm>
                    <a:off x="184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0" name="Freeform 1280"/>
                  <p:cNvSpPr>
                    <a:spLocks/>
                  </p:cNvSpPr>
                  <p:nvPr/>
                </p:nvSpPr>
                <p:spPr bwMode="auto">
                  <a:xfrm>
                    <a:off x="184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1" name="Freeform 1281"/>
                  <p:cNvSpPr>
                    <a:spLocks/>
                  </p:cNvSpPr>
                  <p:nvPr/>
                </p:nvSpPr>
                <p:spPr bwMode="auto">
                  <a:xfrm>
                    <a:off x="184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2" name="Freeform 1282"/>
                  <p:cNvSpPr>
                    <a:spLocks/>
                  </p:cNvSpPr>
                  <p:nvPr/>
                </p:nvSpPr>
                <p:spPr bwMode="auto">
                  <a:xfrm>
                    <a:off x="184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3" name="Freeform 1283"/>
                  <p:cNvSpPr>
                    <a:spLocks/>
                  </p:cNvSpPr>
                  <p:nvPr/>
                </p:nvSpPr>
                <p:spPr bwMode="auto">
                  <a:xfrm>
                    <a:off x="184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4" name="Freeform 1284"/>
                  <p:cNvSpPr>
                    <a:spLocks/>
                  </p:cNvSpPr>
                  <p:nvPr/>
                </p:nvSpPr>
                <p:spPr bwMode="auto">
                  <a:xfrm>
                    <a:off x="185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5" name="Freeform 1285"/>
                  <p:cNvSpPr>
                    <a:spLocks/>
                  </p:cNvSpPr>
                  <p:nvPr/>
                </p:nvSpPr>
                <p:spPr bwMode="auto">
                  <a:xfrm>
                    <a:off x="185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6" name="Freeform 1286"/>
                  <p:cNvSpPr>
                    <a:spLocks/>
                  </p:cNvSpPr>
                  <p:nvPr/>
                </p:nvSpPr>
                <p:spPr bwMode="auto">
                  <a:xfrm>
                    <a:off x="185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7" name="Freeform 1287"/>
                  <p:cNvSpPr>
                    <a:spLocks/>
                  </p:cNvSpPr>
                  <p:nvPr/>
                </p:nvSpPr>
                <p:spPr bwMode="auto">
                  <a:xfrm>
                    <a:off x="1853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8" name="Freeform 1288"/>
                  <p:cNvSpPr>
                    <a:spLocks/>
                  </p:cNvSpPr>
                  <p:nvPr/>
                </p:nvSpPr>
                <p:spPr bwMode="auto">
                  <a:xfrm>
                    <a:off x="185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9" name="Freeform 1289"/>
                  <p:cNvSpPr>
                    <a:spLocks/>
                  </p:cNvSpPr>
                  <p:nvPr/>
                </p:nvSpPr>
                <p:spPr bwMode="auto">
                  <a:xfrm>
                    <a:off x="185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0" name="Freeform 1290"/>
                  <p:cNvSpPr>
                    <a:spLocks/>
                  </p:cNvSpPr>
                  <p:nvPr/>
                </p:nvSpPr>
                <p:spPr bwMode="auto">
                  <a:xfrm>
                    <a:off x="185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1" name="Freeform 1291"/>
                  <p:cNvSpPr>
                    <a:spLocks/>
                  </p:cNvSpPr>
                  <p:nvPr/>
                </p:nvSpPr>
                <p:spPr bwMode="auto">
                  <a:xfrm>
                    <a:off x="185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2" name="Freeform 1292"/>
                  <p:cNvSpPr>
                    <a:spLocks/>
                  </p:cNvSpPr>
                  <p:nvPr/>
                </p:nvSpPr>
                <p:spPr bwMode="auto">
                  <a:xfrm>
                    <a:off x="1857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3" name="Freeform 1293"/>
                  <p:cNvSpPr>
                    <a:spLocks/>
                  </p:cNvSpPr>
                  <p:nvPr/>
                </p:nvSpPr>
                <p:spPr bwMode="auto">
                  <a:xfrm>
                    <a:off x="185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4" name="Freeform 1294"/>
                  <p:cNvSpPr>
                    <a:spLocks/>
                  </p:cNvSpPr>
                  <p:nvPr/>
                </p:nvSpPr>
                <p:spPr bwMode="auto">
                  <a:xfrm>
                    <a:off x="1859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5" name="Freeform 1295"/>
                  <p:cNvSpPr>
                    <a:spLocks/>
                  </p:cNvSpPr>
                  <p:nvPr/>
                </p:nvSpPr>
                <p:spPr bwMode="auto">
                  <a:xfrm>
                    <a:off x="1860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6" name="Freeform 1296"/>
                  <p:cNvSpPr>
                    <a:spLocks/>
                  </p:cNvSpPr>
                  <p:nvPr/>
                </p:nvSpPr>
                <p:spPr bwMode="auto">
                  <a:xfrm>
                    <a:off x="186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7" name="Freeform 1297"/>
                  <p:cNvSpPr>
                    <a:spLocks/>
                  </p:cNvSpPr>
                  <p:nvPr/>
                </p:nvSpPr>
                <p:spPr bwMode="auto">
                  <a:xfrm>
                    <a:off x="186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8" name="Freeform 1298"/>
                  <p:cNvSpPr>
                    <a:spLocks/>
                  </p:cNvSpPr>
                  <p:nvPr/>
                </p:nvSpPr>
                <p:spPr bwMode="auto">
                  <a:xfrm>
                    <a:off x="186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9" name="Freeform 1299"/>
                  <p:cNvSpPr>
                    <a:spLocks/>
                  </p:cNvSpPr>
                  <p:nvPr/>
                </p:nvSpPr>
                <p:spPr bwMode="auto">
                  <a:xfrm>
                    <a:off x="186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30" name="Freeform 1300"/>
                  <p:cNvSpPr>
                    <a:spLocks/>
                  </p:cNvSpPr>
                  <p:nvPr/>
                </p:nvSpPr>
                <p:spPr bwMode="auto">
                  <a:xfrm>
                    <a:off x="186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31" name="Freeform 1301"/>
                  <p:cNvSpPr>
                    <a:spLocks/>
                  </p:cNvSpPr>
                  <p:nvPr/>
                </p:nvSpPr>
                <p:spPr bwMode="auto">
                  <a:xfrm>
                    <a:off x="186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32" name="Freeform 1302"/>
                  <p:cNvSpPr>
                    <a:spLocks/>
                  </p:cNvSpPr>
                  <p:nvPr/>
                </p:nvSpPr>
                <p:spPr bwMode="auto">
                  <a:xfrm>
                    <a:off x="186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33" name="Freeform 1303"/>
                  <p:cNvSpPr>
                    <a:spLocks/>
                  </p:cNvSpPr>
                  <p:nvPr/>
                </p:nvSpPr>
                <p:spPr bwMode="auto">
                  <a:xfrm>
                    <a:off x="186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34" name="Freeform 1304"/>
                  <p:cNvSpPr>
                    <a:spLocks/>
                  </p:cNvSpPr>
                  <p:nvPr/>
                </p:nvSpPr>
                <p:spPr bwMode="auto">
                  <a:xfrm>
                    <a:off x="186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35" name="Freeform 1305"/>
                  <p:cNvSpPr>
                    <a:spLocks/>
                  </p:cNvSpPr>
                  <p:nvPr/>
                </p:nvSpPr>
                <p:spPr bwMode="auto">
                  <a:xfrm>
                    <a:off x="187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36" name="Freeform 1306"/>
                  <p:cNvSpPr>
                    <a:spLocks/>
                  </p:cNvSpPr>
                  <p:nvPr/>
                </p:nvSpPr>
                <p:spPr bwMode="auto">
                  <a:xfrm>
                    <a:off x="187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37" name="Freeform 1307"/>
                  <p:cNvSpPr>
                    <a:spLocks/>
                  </p:cNvSpPr>
                  <p:nvPr/>
                </p:nvSpPr>
                <p:spPr bwMode="auto">
                  <a:xfrm>
                    <a:off x="187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38" name="Freeform 1308"/>
                  <p:cNvSpPr>
                    <a:spLocks/>
                  </p:cNvSpPr>
                  <p:nvPr/>
                </p:nvSpPr>
                <p:spPr bwMode="auto">
                  <a:xfrm>
                    <a:off x="1873" y="2246"/>
                    <a:ext cx="1" cy="1"/>
                  </a:xfrm>
                  <a:custGeom>
                    <a:avLst/>
                    <a:gdLst>
                      <a:gd name="T0" fmla="*/ 0 w 7"/>
                      <a:gd name="T1" fmla="*/ 1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1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39" name="Freeform 1309"/>
                  <p:cNvSpPr>
                    <a:spLocks/>
                  </p:cNvSpPr>
                  <p:nvPr/>
                </p:nvSpPr>
                <p:spPr bwMode="auto">
                  <a:xfrm>
                    <a:off x="187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40" name="Freeform 1310"/>
                  <p:cNvSpPr>
                    <a:spLocks/>
                  </p:cNvSpPr>
                  <p:nvPr/>
                </p:nvSpPr>
                <p:spPr bwMode="auto">
                  <a:xfrm>
                    <a:off x="187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41" name="Freeform 1311"/>
                  <p:cNvSpPr>
                    <a:spLocks/>
                  </p:cNvSpPr>
                  <p:nvPr/>
                </p:nvSpPr>
                <p:spPr bwMode="auto">
                  <a:xfrm>
                    <a:off x="187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42" name="Freeform 1312"/>
                  <p:cNvSpPr>
                    <a:spLocks/>
                  </p:cNvSpPr>
                  <p:nvPr/>
                </p:nvSpPr>
                <p:spPr bwMode="auto">
                  <a:xfrm>
                    <a:off x="187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43" name="Freeform 1313"/>
                  <p:cNvSpPr>
                    <a:spLocks/>
                  </p:cNvSpPr>
                  <p:nvPr/>
                </p:nvSpPr>
                <p:spPr bwMode="auto">
                  <a:xfrm>
                    <a:off x="187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44" name="Freeform 1314"/>
                  <p:cNvSpPr>
                    <a:spLocks/>
                  </p:cNvSpPr>
                  <p:nvPr/>
                </p:nvSpPr>
                <p:spPr bwMode="auto">
                  <a:xfrm>
                    <a:off x="1879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45" name="Freeform 1315"/>
                  <p:cNvSpPr>
                    <a:spLocks/>
                  </p:cNvSpPr>
                  <p:nvPr/>
                </p:nvSpPr>
                <p:spPr bwMode="auto">
                  <a:xfrm>
                    <a:off x="188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46" name="Freeform 1316"/>
                  <p:cNvSpPr>
                    <a:spLocks/>
                  </p:cNvSpPr>
                  <p:nvPr/>
                </p:nvSpPr>
                <p:spPr bwMode="auto">
                  <a:xfrm>
                    <a:off x="188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47" name="Freeform 1317"/>
                  <p:cNvSpPr>
                    <a:spLocks/>
                  </p:cNvSpPr>
                  <p:nvPr/>
                </p:nvSpPr>
                <p:spPr bwMode="auto">
                  <a:xfrm>
                    <a:off x="188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48" name="Freeform 1318"/>
                  <p:cNvSpPr>
                    <a:spLocks/>
                  </p:cNvSpPr>
                  <p:nvPr/>
                </p:nvSpPr>
                <p:spPr bwMode="auto">
                  <a:xfrm>
                    <a:off x="188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49" name="Freeform 1319"/>
                  <p:cNvSpPr>
                    <a:spLocks/>
                  </p:cNvSpPr>
                  <p:nvPr/>
                </p:nvSpPr>
                <p:spPr bwMode="auto">
                  <a:xfrm>
                    <a:off x="188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50" name="Freeform 1320"/>
                  <p:cNvSpPr>
                    <a:spLocks/>
                  </p:cNvSpPr>
                  <p:nvPr/>
                </p:nvSpPr>
                <p:spPr bwMode="auto">
                  <a:xfrm>
                    <a:off x="188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51" name="Freeform 1321"/>
                  <p:cNvSpPr>
                    <a:spLocks/>
                  </p:cNvSpPr>
                  <p:nvPr/>
                </p:nvSpPr>
                <p:spPr bwMode="auto">
                  <a:xfrm>
                    <a:off x="188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52" name="Freeform 1322"/>
                  <p:cNvSpPr>
                    <a:spLocks/>
                  </p:cNvSpPr>
                  <p:nvPr/>
                </p:nvSpPr>
                <p:spPr bwMode="auto">
                  <a:xfrm>
                    <a:off x="1886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53" name="Freeform 1323"/>
                  <p:cNvSpPr>
                    <a:spLocks/>
                  </p:cNvSpPr>
                  <p:nvPr/>
                </p:nvSpPr>
                <p:spPr bwMode="auto">
                  <a:xfrm>
                    <a:off x="188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54" name="Freeform 1324"/>
                  <p:cNvSpPr>
                    <a:spLocks/>
                  </p:cNvSpPr>
                  <p:nvPr/>
                </p:nvSpPr>
                <p:spPr bwMode="auto">
                  <a:xfrm>
                    <a:off x="188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55" name="Freeform 1325"/>
                  <p:cNvSpPr>
                    <a:spLocks/>
                  </p:cNvSpPr>
                  <p:nvPr/>
                </p:nvSpPr>
                <p:spPr bwMode="auto">
                  <a:xfrm>
                    <a:off x="188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56" name="Freeform 1326"/>
                  <p:cNvSpPr>
                    <a:spLocks/>
                  </p:cNvSpPr>
                  <p:nvPr/>
                </p:nvSpPr>
                <p:spPr bwMode="auto">
                  <a:xfrm>
                    <a:off x="1890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57" name="Freeform 1327"/>
                  <p:cNvSpPr>
                    <a:spLocks/>
                  </p:cNvSpPr>
                  <p:nvPr/>
                </p:nvSpPr>
                <p:spPr bwMode="auto">
                  <a:xfrm>
                    <a:off x="189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58" name="Freeform 1328"/>
                  <p:cNvSpPr>
                    <a:spLocks/>
                  </p:cNvSpPr>
                  <p:nvPr/>
                </p:nvSpPr>
                <p:spPr bwMode="auto">
                  <a:xfrm>
                    <a:off x="189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59" name="Freeform 1329"/>
                  <p:cNvSpPr>
                    <a:spLocks/>
                  </p:cNvSpPr>
                  <p:nvPr/>
                </p:nvSpPr>
                <p:spPr bwMode="auto">
                  <a:xfrm>
                    <a:off x="1893" y="2246"/>
                    <a:ext cx="2" cy="1"/>
                  </a:xfrm>
                  <a:custGeom>
                    <a:avLst/>
                    <a:gdLst>
                      <a:gd name="T0" fmla="*/ 0 w 7"/>
                      <a:gd name="T1" fmla="*/ 1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1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60" name="Freeform 1330"/>
                  <p:cNvSpPr>
                    <a:spLocks/>
                  </p:cNvSpPr>
                  <p:nvPr/>
                </p:nvSpPr>
                <p:spPr bwMode="auto">
                  <a:xfrm>
                    <a:off x="189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61" name="Freeform 1331"/>
                  <p:cNvSpPr>
                    <a:spLocks/>
                  </p:cNvSpPr>
                  <p:nvPr/>
                </p:nvSpPr>
                <p:spPr bwMode="auto">
                  <a:xfrm>
                    <a:off x="189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62" name="Freeform 1332"/>
                  <p:cNvSpPr>
                    <a:spLocks/>
                  </p:cNvSpPr>
                  <p:nvPr/>
                </p:nvSpPr>
                <p:spPr bwMode="auto">
                  <a:xfrm>
                    <a:off x="189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63" name="Freeform 1333"/>
                  <p:cNvSpPr>
                    <a:spLocks/>
                  </p:cNvSpPr>
                  <p:nvPr/>
                </p:nvSpPr>
                <p:spPr bwMode="auto">
                  <a:xfrm>
                    <a:off x="189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64" name="Freeform 1334"/>
                  <p:cNvSpPr>
                    <a:spLocks/>
                  </p:cNvSpPr>
                  <p:nvPr/>
                </p:nvSpPr>
                <p:spPr bwMode="auto">
                  <a:xfrm>
                    <a:off x="189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65" name="Freeform 1335"/>
                  <p:cNvSpPr>
                    <a:spLocks/>
                  </p:cNvSpPr>
                  <p:nvPr/>
                </p:nvSpPr>
                <p:spPr bwMode="auto">
                  <a:xfrm>
                    <a:off x="189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66" name="Freeform 1336"/>
                  <p:cNvSpPr>
                    <a:spLocks/>
                  </p:cNvSpPr>
                  <p:nvPr/>
                </p:nvSpPr>
                <p:spPr bwMode="auto">
                  <a:xfrm>
                    <a:off x="1900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67" name="Freeform 1337"/>
                  <p:cNvSpPr>
                    <a:spLocks/>
                  </p:cNvSpPr>
                  <p:nvPr/>
                </p:nvSpPr>
                <p:spPr bwMode="auto">
                  <a:xfrm>
                    <a:off x="190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68" name="Freeform 1338"/>
                  <p:cNvSpPr>
                    <a:spLocks/>
                  </p:cNvSpPr>
                  <p:nvPr/>
                </p:nvSpPr>
                <p:spPr bwMode="auto">
                  <a:xfrm>
                    <a:off x="190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69" name="Freeform 1339"/>
                  <p:cNvSpPr>
                    <a:spLocks/>
                  </p:cNvSpPr>
                  <p:nvPr/>
                </p:nvSpPr>
                <p:spPr bwMode="auto">
                  <a:xfrm>
                    <a:off x="190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70" name="Freeform 1340"/>
                  <p:cNvSpPr>
                    <a:spLocks/>
                  </p:cNvSpPr>
                  <p:nvPr/>
                </p:nvSpPr>
                <p:spPr bwMode="auto">
                  <a:xfrm>
                    <a:off x="190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71" name="Freeform 1341"/>
                  <p:cNvSpPr>
                    <a:spLocks/>
                  </p:cNvSpPr>
                  <p:nvPr/>
                </p:nvSpPr>
                <p:spPr bwMode="auto">
                  <a:xfrm>
                    <a:off x="190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72" name="Freeform 1342"/>
                  <p:cNvSpPr>
                    <a:spLocks/>
                  </p:cNvSpPr>
                  <p:nvPr/>
                </p:nvSpPr>
                <p:spPr bwMode="auto">
                  <a:xfrm>
                    <a:off x="190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73" name="Freeform 1343"/>
                  <p:cNvSpPr>
                    <a:spLocks/>
                  </p:cNvSpPr>
                  <p:nvPr/>
                </p:nvSpPr>
                <p:spPr bwMode="auto">
                  <a:xfrm>
                    <a:off x="1907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1 h 1"/>
                      <a:gd name="T4" fmla="*/ 7 w 7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1"/>
                        </a:lnTo>
                        <a:lnTo>
                          <a:pt x="7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74" name="Freeform 1344"/>
                  <p:cNvSpPr>
                    <a:spLocks/>
                  </p:cNvSpPr>
                  <p:nvPr/>
                </p:nvSpPr>
                <p:spPr bwMode="auto">
                  <a:xfrm>
                    <a:off x="190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75" name="Freeform 1345"/>
                  <p:cNvSpPr>
                    <a:spLocks/>
                  </p:cNvSpPr>
                  <p:nvPr/>
                </p:nvSpPr>
                <p:spPr bwMode="auto">
                  <a:xfrm>
                    <a:off x="190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76" name="Freeform 1346"/>
                  <p:cNvSpPr>
                    <a:spLocks/>
                  </p:cNvSpPr>
                  <p:nvPr/>
                </p:nvSpPr>
                <p:spPr bwMode="auto">
                  <a:xfrm>
                    <a:off x="191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77" name="Freeform 1347"/>
                  <p:cNvSpPr>
                    <a:spLocks/>
                  </p:cNvSpPr>
                  <p:nvPr/>
                </p:nvSpPr>
                <p:spPr bwMode="auto">
                  <a:xfrm>
                    <a:off x="191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78" name="Freeform 1348"/>
                  <p:cNvSpPr>
                    <a:spLocks/>
                  </p:cNvSpPr>
                  <p:nvPr/>
                </p:nvSpPr>
                <p:spPr bwMode="auto">
                  <a:xfrm>
                    <a:off x="191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79" name="Freeform 1349"/>
                  <p:cNvSpPr>
                    <a:spLocks/>
                  </p:cNvSpPr>
                  <p:nvPr/>
                </p:nvSpPr>
                <p:spPr bwMode="auto">
                  <a:xfrm>
                    <a:off x="1913" y="2246"/>
                    <a:ext cx="1" cy="1"/>
                  </a:xfrm>
                  <a:custGeom>
                    <a:avLst/>
                    <a:gdLst>
                      <a:gd name="T0" fmla="*/ 0 w 7"/>
                      <a:gd name="T1" fmla="*/ 1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1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80" name="Freeform 1350"/>
                  <p:cNvSpPr>
                    <a:spLocks/>
                  </p:cNvSpPr>
                  <p:nvPr/>
                </p:nvSpPr>
                <p:spPr bwMode="auto">
                  <a:xfrm>
                    <a:off x="191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81" name="Freeform 1351"/>
                  <p:cNvSpPr>
                    <a:spLocks/>
                  </p:cNvSpPr>
                  <p:nvPr/>
                </p:nvSpPr>
                <p:spPr bwMode="auto">
                  <a:xfrm>
                    <a:off x="191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82" name="Freeform 1352"/>
                  <p:cNvSpPr>
                    <a:spLocks/>
                  </p:cNvSpPr>
                  <p:nvPr/>
                </p:nvSpPr>
                <p:spPr bwMode="auto">
                  <a:xfrm>
                    <a:off x="191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83" name="Freeform 1353"/>
                  <p:cNvSpPr>
                    <a:spLocks/>
                  </p:cNvSpPr>
                  <p:nvPr/>
                </p:nvSpPr>
                <p:spPr bwMode="auto">
                  <a:xfrm>
                    <a:off x="191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84" name="Freeform 1354"/>
                  <p:cNvSpPr>
                    <a:spLocks/>
                  </p:cNvSpPr>
                  <p:nvPr/>
                </p:nvSpPr>
                <p:spPr bwMode="auto">
                  <a:xfrm>
                    <a:off x="191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85" name="Freeform 1355"/>
                  <p:cNvSpPr>
                    <a:spLocks/>
                  </p:cNvSpPr>
                  <p:nvPr/>
                </p:nvSpPr>
                <p:spPr bwMode="auto">
                  <a:xfrm>
                    <a:off x="1918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86" name="Freeform 1356"/>
                  <p:cNvSpPr>
                    <a:spLocks/>
                  </p:cNvSpPr>
                  <p:nvPr/>
                </p:nvSpPr>
                <p:spPr bwMode="auto">
                  <a:xfrm>
                    <a:off x="191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87" name="Freeform 1357"/>
                  <p:cNvSpPr>
                    <a:spLocks/>
                  </p:cNvSpPr>
                  <p:nvPr/>
                </p:nvSpPr>
                <p:spPr bwMode="auto">
                  <a:xfrm>
                    <a:off x="1920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88" name="Freeform 1358"/>
                  <p:cNvSpPr>
                    <a:spLocks/>
                  </p:cNvSpPr>
                  <p:nvPr/>
                </p:nvSpPr>
                <p:spPr bwMode="auto">
                  <a:xfrm>
                    <a:off x="192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89" name="Freeform 1359"/>
                  <p:cNvSpPr>
                    <a:spLocks/>
                  </p:cNvSpPr>
                  <p:nvPr/>
                </p:nvSpPr>
                <p:spPr bwMode="auto">
                  <a:xfrm>
                    <a:off x="192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90" name="Freeform 1360"/>
                  <p:cNvSpPr>
                    <a:spLocks/>
                  </p:cNvSpPr>
                  <p:nvPr/>
                </p:nvSpPr>
                <p:spPr bwMode="auto">
                  <a:xfrm>
                    <a:off x="192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91" name="Freeform 1361"/>
                  <p:cNvSpPr>
                    <a:spLocks/>
                  </p:cNvSpPr>
                  <p:nvPr/>
                </p:nvSpPr>
                <p:spPr bwMode="auto">
                  <a:xfrm>
                    <a:off x="192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92" name="Freeform 1362"/>
                  <p:cNvSpPr>
                    <a:spLocks/>
                  </p:cNvSpPr>
                  <p:nvPr/>
                </p:nvSpPr>
                <p:spPr bwMode="auto">
                  <a:xfrm>
                    <a:off x="192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93" name="Freeform 1363"/>
                  <p:cNvSpPr>
                    <a:spLocks/>
                  </p:cNvSpPr>
                  <p:nvPr/>
                </p:nvSpPr>
                <p:spPr bwMode="auto">
                  <a:xfrm>
                    <a:off x="192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94" name="Freeform 1364"/>
                  <p:cNvSpPr>
                    <a:spLocks/>
                  </p:cNvSpPr>
                  <p:nvPr/>
                </p:nvSpPr>
                <p:spPr bwMode="auto">
                  <a:xfrm>
                    <a:off x="1927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95" name="Freeform 1365"/>
                  <p:cNvSpPr>
                    <a:spLocks/>
                  </p:cNvSpPr>
                  <p:nvPr/>
                </p:nvSpPr>
                <p:spPr bwMode="auto">
                  <a:xfrm>
                    <a:off x="192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96" name="Freeform 1366"/>
                  <p:cNvSpPr>
                    <a:spLocks/>
                  </p:cNvSpPr>
                  <p:nvPr/>
                </p:nvSpPr>
                <p:spPr bwMode="auto">
                  <a:xfrm>
                    <a:off x="192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97" name="Freeform 1367"/>
                  <p:cNvSpPr>
                    <a:spLocks/>
                  </p:cNvSpPr>
                  <p:nvPr/>
                </p:nvSpPr>
                <p:spPr bwMode="auto">
                  <a:xfrm>
                    <a:off x="193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98" name="Freeform 1368"/>
                  <p:cNvSpPr>
                    <a:spLocks/>
                  </p:cNvSpPr>
                  <p:nvPr/>
                </p:nvSpPr>
                <p:spPr bwMode="auto">
                  <a:xfrm>
                    <a:off x="193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99" name="Freeform 1369"/>
                  <p:cNvSpPr>
                    <a:spLocks/>
                  </p:cNvSpPr>
                  <p:nvPr/>
                </p:nvSpPr>
                <p:spPr bwMode="auto">
                  <a:xfrm>
                    <a:off x="193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00" name="Freeform 1370"/>
                  <p:cNvSpPr>
                    <a:spLocks/>
                  </p:cNvSpPr>
                  <p:nvPr/>
                </p:nvSpPr>
                <p:spPr bwMode="auto">
                  <a:xfrm>
                    <a:off x="193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01" name="Freeform 1371"/>
                  <p:cNvSpPr>
                    <a:spLocks/>
                  </p:cNvSpPr>
                  <p:nvPr/>
                </p:nvSpPr>
                <p:spPr bwMode="auto">
                  <a:xfrm>
                    <a:off x="1934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02" name="Freeform 1372"/>
                  <p:cNvSpPr>
                    <a:spLocks/>
                  </p:cNvSpPr>
                  <p:nvPr/>
                </p:nvSpPr>
                <p:spPr bwMode="auto">
                  <a:xfrm>
                    <a:off x="193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03" name="Freeform 1373"/>
                  <p:cNvSpPr>
                    <a:spLocks/>
                  </p:cNvSpPr>
                  <p:nvPr/>
                </p:nvSpPr>
                <p:spPr bwMode="auto">
                  <a:xfrm>
                    <a:off x="193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04" name="Freeform 1374"/>
                  <p:cNvSpPr>
                    <a:spLocks/>
                  </p:cNvSpPr>
                  <p:nvPr/>
                </p:nvSpPr>
                <p:spPr bwMode="auto">
                  <a:xfrm>
                    <a:off x="193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05" name="Freeform 1375"/>
                  <p:cNvSpPr>
                    <a:spLocks/>
                  </p:cNvSpPr>
                  <p:nvPr/>
                </p:nvSpPr>
                <p:spPr bwMode="auto">
                  <a:xfrm>
                    <a:off x="193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06" name="Freeform 1376"/>
                  <p:cNvSpPr>
                    <a:spLocks/>
                  </p:cNvSpPr>
                  <p:nvPr/>
                </p:nvSpPr>
                <p:spPr bwMode="auto">
                  <a:xfrm>
                    <a:off x="193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07" name="Freeform 1377"/>
                  <p:cNvSpPr>
                    <a:spLocks/>
                  </p:cNvSpPr>
                  <p:nvPr/>
                </p:nvSpPr>
                <p:spPr bwMode="auto">
                  <a:xfrm>
                    <a:off x="194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08" name="Freeform 1378"/>
                  <p:cNvSpPr>
                    <a:spLocks/>
                  </p:cNvSpPr>
                  <p:nvPr/>
                </p:nvSpPr>
                <p:spPr bwMode="auto">
                  <a:xfrm>
                    <a:off x="1941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09" name="Freeform 1379"/>
                  <p:cNvSpPr>
                    <a:spLocks/>
                  </p:cNvSpPr>
                  <p:nvPr/>
                </p:nvSpPr>
                <p:spPr bwMode="auto">
                  <a:xfrm>
                    <a:off x="194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0" name="Freeform 1380"/>
                  <p:cNvSpPr>
                    <a:spLocks/>
                  </p:cNvSpPr>
                  <p:nvPr/>
                </p:nvSpPr>
                <p:spPr bwMode="auto">
                  <a:xfrm>
                    <a:off x="194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1" name="Freeform 1381"/>
                  <p:cNvSpPr>
                    <a:spLocks/>
                  </p:cNvSpPr>
                  <p:nvPr/>
                </p:nvSpPr>
                <p:spPr bwMode="auto">
                  <a:xfrm>
                    <a:off x="194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2" name="Freeform 1382"/>
                  <p:cNvSpPr>
                    <a:spLocks/>
                  </p:cNvSpPr>
                  <p:nvPr/>
                </p:nvSpPr>
                <p:spPr bwMode="auto">
                  <a:xfrm>
                    <a:off x="194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3" name="Freeform 1383"/>
                  <p:cNvSpPr>
                    <a:spLocks/>
                  </p:cNvSpPr>
                  <p:nvPr/>
                </p:nvSpPr>
                <p:spPr bwMode="auto">
                  <a:xfrm>
                    <a:off x="194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4" name="Freeform 1384"/>
                  <p:cNvSpPr>
                    <a:spLocks/>
                  </p:cNvSpPr>
                  <p:nvPr/>
                </p:nvSpPr>
                <p:spPr bwMode="auto">
                  <a:xfrm>
                    <a:off x="194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5" name="Freeform 1385"/>
                  <p:cNvSpPr>
                    <a:spLocks/>
                  </p:cNvSpPr>
                  <p:nvPr/>
                </p:nvSpPr>
                <p:spPr bwMode="auto">
                  <a:xfrm>
                    <a:off x="1947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6" name="Freeform 1386"/>
                  <p:cNvSpPr>
                    <a:spLocks/>
                  </p:cNvSpPr>
                  <p:nvPr/>
                </p:nvSpPr>
                <p:spPr bwMode="auto">
                  <a:xfrm>
                    <a:off x="194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7" name="Freeform 1387"/>
                  <p:cNvSpPr>
                    <a:spLocks/>
                  </p:cNvSpPr>
                  <p:nvPr/>
                </p:nvSpPr>
                <p:spPr bwMode="auto">
                  <a:xfrm>
                    <a:off x="195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8" name="Freeform 1388"/>
                  <p:cNvSpPr>
                    <a:spLocks/>
                  </p:cNvSpPr>
                  <p:nvPr/>
                </p:nvSpPr>
                <p:spPr bwMode="auto">
                  <a:xfrm>
                    <a:off x="1950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9" name="Freeform 1389"/>
                  <p:cNvSpPr>
                    <a:spLocks/>
                  </p:cNvSpPr>
                  <p:nvPr/>
                </p:nvSpPr>
                <p:spPr bwMode="auto">
                  <a:xfrm>
                    <a:off x="195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0" name="Freeform 1390"/>
                  <p:cNvSpPr>
                    <a:spLocks/>
                  </p:cNvSpPr>
                  <p:nvPr/>
                </p:nvSpPr>
                <p:spPr bwMode="auto">
                  <a:xfrm>
                    <a:off x="195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1" name="Freeform 1391"/>
                  <p:cNvSpPr>
                    <a:spLocks/>
                  </p:cNvSpPr>
                  <p:nvPr/>
                </p:nvSpPr>
                <p:spPr bwMode="auto">
                  <a:xfrm>
                    <a:off x="195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2" name="Freeform 1392"/>
                  <p:cNvSpPr>
                    <a:spLocks/>
                  </p:cNvSpPr>
                  <p:nvPr/>
                </p:nvSpPr>
                <p:spPr bwMode="auto">
                  <a:xfrm>
                    <a:off x="1954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3" name="Freeform 1393"/>
                  <p:cNvSpPr>
                    <a:spLocks/>
                  </p:cNvSpPr>
                  <p:nvPr/>
                </p:nvSpPr>
                <p:spPr bwMode="auto">
                  <a:xfrm>
                    <a:off x="195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4" name="Freeform 1394"/>
                  <p:cNvSpPr>
                    <a:spLocks/>
                  </p:cNvSpPr>
                  <p:nvPr/>
                </p:nvSpPr>
                <p:spPr bwMode="auto">
                  <a:xfrm>
                    <a:off x="195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5" name="Freeform 1395"/>
                  <p:cNvSpPr>
                    <a:spLocks/>
                  </p:cNvSpPr>
                  <p:nvPr/>
                </p:nvSpPr>
                <p:spPr bwMode="auto">
                  <a:xfrm>
                    <a:off x="195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6" name="Freeform 1396"/>
                  <p:cNvSpPr>
                    <a:spLocks/>
                  </p:cNvSpPr>
                  <p:nvPr/>
                </p:nvSpPr>
                <p:spPr bwMode="auto">
                  <a:xfrm>
                    <a:off x="195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7" name="Freeform 1397"/>
                  <p:cNvSpPr>
                    <a:spLocks/>
                  </p:cNvSpPr>
                  <p:nvPr/>
                </p:nvSpPr>
                <p:spPr bwMode="auto">
                  <a:xfrm>
                    <a:off x="195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8" name="Freeform 1398"/>
                  <p:cNvSpPr>
                    <a:spLocks/>
                  </p:cNvSpPr>
                  <p:nvPr/>
                </p:nvSpPr>
                <p:spPr bwMode="auto">
                  <a:xfrm>
                    <a:off x="196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9" name="Freeform 1399"/>
                  <p:cNvSpPr>
                    <a:spLocks/>
                  </p:cNvSpPr>
                  <p:nvPr/>
                </p:nvSpPr>
                <p:spPr bwMode="auto">
                  <a:xfrm>
                    <a:off x="1961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0" name="Freeform 1400"/>
                  <p:cNvSpPr>
                    <a:spLocks/>
                  </p:cNvSpPr>
                  <p:nvPr/>
                </p:nvSpPr>
                <p:spPr bwMode="auto">
                  <a:xfrm>
                    <a:off x="196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1" name="Freeform 1401"/>
                  <p:cNvSpPr>
                    <a:spLocks/>
                  </p:cNvSpPr>
                  <p:nvPr/>
                </p:nvSpPr>
                <p:spPr bwMode="auto">
                  <a:xfrm>
                    <a:off x="196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2" name="Freeform 1402"/>
                  <p:cNvSpPr>
                    <a:spLocks/>
                  </p:cNvSpPr>
                  <p:nvPr/>
                </p:nvSpPr>
                <p:spPr bwMode="auto">
                  <a:xfrm>
                    <a:off x="196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3" name="Freeform 1403"/>
                  <p:cNvSpPr>
                    <a:spLocks/>
                  </p:cNvSpPr>
                  <p:nvPr/>
                </p:nvSpPr>
                <p:spPr bwMode="auto">
                  <a:xfrm>
                    <a:off x="196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4" name="Freeform 1404"/>
                  <p:cNvSpPr>
                    <a:spLocks/>
                  </p:cNvSpPr>
                  <p:nvPr/>
                </p:nvSpPr>
                <p:spPr bwMode="auto">
                  <a:xfrm>
                    <a:off x="196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5" name="Freeform 1405"/>
                  <p:cNvSpPr>
                    <a:spLocks/>
                  </p:cNvSpPr>
                  <p:nvPr/>
                </p:nvSpPr>
                <p:spPr bwMode="auto">
                  <a:xfrm>
                    <a:off x="196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6" name="Freeform 1406"/>
                  <p:cNvSpPr>
                    <a:spLocks/>
                  </p:cNvSpPr>
                  <p:nvPr/>
                </p:nvSpPr>
                <p:spPr bwMode="auto">
                  <a:xfrm>
                    <a:off x="1968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7" name="Freeform 1407"/>
                  <p:cNvSpPr>
                    <a:spLocks/>
                  </p:cNvSpPr>
                  <p:nvPr/>
                </p:nvSpPr>
                <p:spPr bwMode="auto">
                  <a:xfrm>
                    <a:off x="196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8" name="Freeform 1408"/>
                  <p:cNvSpPr>
                    <a:spLocks/>
                  </p:cNvSpPr>
                  <p:nvPr/>
                </p:nvSpPr>
                <p:spPr bwMode="auto">
                  <a:xfrm>
                    <a:off x="197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9" name="Freeform 1409"/>
                  <p:cNvSpPr>
                    <a:spLocks/>
                  </p:cNvSpPr>
                  <p:nvPr/>
                </p:nvSpPr>
                <p:spPr bwMode="auto">
                  <a:xfrm>
                    <a:off x="197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0" name="Freeform 1410"/>
                  <p:cNvSpPr>
                    <a:spLocks/>
                  </p:cNvSpPr>
                  <p:nvPr/>
                </p:nvSpPr>
                <p:spPr bwMode="auto">
                  <a:xfrm>
                    <a:off x="197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1" name="Freeform 1411"/>
                  <p:cNvSpPr>
                    <a:spLocks/>
                  </p:cNvSpPr>
                  <p:nvPr/>
                </p:nvSpPr>
                <p:spPr bwMode="auto">
                  <a:xfrm>
                    <a:off x="197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2" name="Freeform 1412"/>
                  <p:cNvSpPr>
                    <a:spLocks/>
                  </p:cNvSpPr>
                  <p:nvPr/>
                </p:nvSpPr>
                <p:spPr bwMode="auto">
                  <a:xfrm>
                    <a:off x="197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3" name="Freeform 1413"/>
                  <p:cNvSpPr>
                    <a:spLocks/>
                  </p:cNvSpPr>
                  <p:nvPr/>
                </p:nvSpPr>
                <p:spPr bwMode="auto">
                  <a:xfrm>
                    <a:off x="1975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4" name="Freeform 1414"/>
                  <p:cNvSpPr>
                    <a:spLocks/>
                  </p:cNvSpPr>
                  <p:nvPr/>
                </p:nvSpPr>
                <p:spPr bwMode="auto">
                  <a:xfrm>
                    <a:off x="197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5" name="Freeform 1415"/>
                  <p:cNvSpPr>
                    <a:spLocks/>
                  </p:cNvSpPr>
                  <p:nvPr/>
                </p:nvSpPr>
                <p:spPr bwMode="auto">
                  <a:xfrm>
                    <a:off x="197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6" name="Freeform 1416"/>
                  <p:cNvSpPr>
                    <a:spLocks/>
                  </p:cNvSpPr>
                  <p:nvPr/>
                </p:nvSpPr>
                <p:spPr bwMode="auto">
                  <a:xfrm>
                    <a:off x="197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7" name="Freeform 1417"/>
                  <p:cNvSpPr>
                    <a:spLocks/>
                  </p:cNvSpPr>
                  <p:nvPr/>
                </p:nvSpPr>
                <p:spPr bwMode="auto">
                  <a:xfrm>
                    <a:off x="197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8" name="Freeform 1418"/>
                  <p:cNvSpPr>
                    <a:spLocks/>
                  </p:cNvSpPr>
                  <p:nvPr/>
                </p:nvSpPr>
                <p:spPr bwMode="auto">
                  <a:xfrm>
                    <a:off x="1979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9" name="Freeform 1419"/>
                  <p:cNvSpPr>
                    <a:spLocks/>
                  </p:cNvSpPr>
                  <p:nvPr/>
                </p:nvSpPr>
                <p:spPr bwMode="auto">
                  <a:xfrm>
                    <a:off x="1980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0" name="Freeform 1420"/>
                  <p:cNvSpPr>
                    <a:spLocks/>
                  </p:cNvSpPr>
                  <p:nvPr/>
                </p:nvSpPr>
                <p:spPr bwMode="auto">
                  <a:xfrm>
                    <a:off x="198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1" name="Freeform 1421"/>
                  <p:cNvSpPr>
                    <a:spLocks/>
                  </p:cNvSpPr>
                  <p:nvPr/>
                </p:nvSpPr>
                <p:spPr bwMode="auto">
                  <a:xfrm>
                    <a:off x="198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2" name="Freeform 1422"/>
                  <p:cNvSpPr>
                    <a:spLocks/>
                  </p:cNvSpPr>
                  <p:nvPr/>
                </p:nvSpPr>
                <p:spPr bwMode="auto">
                  <a:xfrm>
                    <a:off x="1983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3" name="Freeform 1423"/>
                  <p:cNvSpPr>
                    <a:spLocks/>
                  </p:cNvSpPr>
                  <p:nvPr/>
                </p:nvSpPr>
                <p:spPr bwMode="auto">
                  <a:xfrm>
                    <a:off x="198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4" name="Freeform 1424"/>
                  <p:cNvSpPr>
                    <a:spLocks/>
                  </p:cNvSpPr>
                  <p:nvPr/>
                </p:nvSpPr>
                <p:spPr bwMode="auto">
                  <a:xfrm>
                    <a:off x="198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5" name="Freeform 1425"/>
                  <p:cNvSpPr>
                    <a:spLocks/>
                  </p:cNvSpPr>
                  <p:nvPr/>
                </p:nvSpPr>
                <p:spPr bwMode="auto">
                  <a:xfrm>
                    <a:off x="198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6" name="Freeform 1426"/>
                  <p:cNvSpPr>
                    <a:spLocks/>
                  </p:cNvSpPr>
                  <p:nvPr/>
                </p:nvSpPr>
                <p:spPr bwMode="auto">
                  <a:xfrm>
                    <a:off x="198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7" name="Freeform 1427"/>
                  <p:cNvSpPr>
                    <a:spLocks/>
                  </p:cNvSpPr>
                  <p:nvPr/>
                </p:nvSpPr>
                <p:spPr bwMode="auto">
                  <a:xfrm>
                    <a:off x="1988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8" name="Freeform 1428"/>
                  <p:cNvSpPr>
                    <a:spLocks/>
                  </p:cNvSpPr>
                  <p:nvPr/>
                </p:nvSpPr>
                <p:spPr bwMode="auto">
                  <a:xfrm>
                    <a:off x="198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9" name="Freeform 1429"/>
                  <p:cNvSpPr>
                    <a:spLocks/>
                  </p:cNvSpPr>
                  <p:nvPr/>
                </p:nvSpPr>
                <p:spPr bwMode="auto">
                  <a:xfrm>
                    <a:off x="199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0" name="Freeform 1430"/>
                  <p:cNvSpPr>
                    <a:spLocks/>
                  </p:cNvSpPr>
                  <p:nvPr/>
                </p:nvSpPr>
                <p:spPr bwMode="auto">
                  <a:xfrm>
                    <a:off x="199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1" name="Freeform 1431"/>
                  <p:cNvSpPr>
                    <a:spLocks/>
                  </p:cNvSpPr>
                  <p:nvPr/>
                </p:nvSpPr>
                <p:spPr bwMode="auto">
                  <a:xfrm>
                    <a:off x="199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2" name="Freeform 1432"/>
                  <p:cNvSpPr>
                    <a:spLocks/>
                  </p:cNvSpPr>
                  <p:nvPr/>
                </p:nvSpPr>
                <p:spPr bwMode="auto">
                  <a:xfrm>
                    <a:off x="199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3" name="Freeform 1433"/>
                  <p:cNvSpPr>
                    <a:spLocks/>
                  </p:cNvSpPr>
                  <p:nvPr/>
                </p:nvSpPr>
                <p:spPr bwMode="auto">
                  <a:xfrm>
                    <a:off x="199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4" name="Freeform 1434"/>
                  <p:cNvSpPr>
                    <a:spLocks/>
                  </p:cNvSpPr>
                  <p:nvPr/>
                </p:nvSpPr>
                <p:spPr bwMode="auto">
                  <a:xfrm>
                    <a:off x="1995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5" name="Freeform 1435"/>
                  <p:cNvSpPr>
                    <a:spLocks/>
                  </p:cNvSpPr>
                  <p:nvPr/>
                </p:nvSpPr>
                <p:spPr bwMode="auto">
                  <a:xfrm>
                    <a:off x="199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6" name="Freeform 1436"/>
                  <p:cNvSpPr>
                    <a:spLocks/>
                  </p:cNvSpPr>
                  <p:nvPr/>
                </p:nvSpPr>
                <p:spPr bwMode="auto">
                  <a:xfrm>
                    <a:off x="199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7" name="Freeform 1437"/>
                  <p:cNvSpPr>
                    <a:spLocks/>
                  </p:cNvSpPr>
                  <p:nvPr/>
                </p:nvSpPr>
                <p:spPr bwMode="auto">
                  <a:xfrm>
                    <a:off x="199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8" name="Freeform 1438"/>
                  <p:cNvSpPr>
                    <a:spLocks/>
                  </p:cNvSpPr>
                  <p:nvPr/>
                </p:nvSpPr>
                <p:spPr bwMode="auto">
                  <a:xfrm>
                    <a:off x="199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9" name="Freeform 1439"/>
                  <p:cNvSpPr>
                    <a:spLocks/>
                  </p:cNvSpPr>
                  <p:nvPr/>
                </p:nvSpPr>
                <p:spPr bwMode="auto">
                  <a:xfrm>
                    <a:off x="200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0" name="Freeform 1440"/>
                  <p:cNvSpPr>
                    <a:spLocks/>
                  </p:cNvSpPr>
                  <p:nvPr/>
                </p:nvSpPr>
                <p:spPr bwMode="auto">
                  <a:xfrm>
                    <a:off x="200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1" name="Freeform 1441"/>
                  <p:cNvSpPr>
                    <a:spLocks/>
                  </p:cNvSpPr>
                  <p:nvPr/>
                </p:nvSpPr>
                <p:spPr bwMode="auto">
                  <a:xfrm>
                    <a:off x="2002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2" name="Freeform 1442"/>
                  <p:cNvSpPr>
                    <a:spLocks/>
                  </p:cNvSpPr>
                  <p:nvPr/>
                </p:nvSpPr>
                <p:spPr bwMode="auto">
                  <a:xfrm>
                    <a:off x="200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3" name="Freeform 1443"/>
                  <p:cNvSpPr>
                    <a:spLocks/>
                  </p:cNvSpPr>
                  <p:nvPr/>
                </p:nvSpPr>
                <p:spPr bwMode="auto">
                  <a:xfrm>
                    <a:off x="200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4" name="Freeform 1444"/>
                  <p:cNvSpPr>
                    <a:spLocks/>
                  </p:cNvSpPr>
                  <p:nvPr/>
                </p:nvSpPr>
                <p:spPr bwMode="auto">
                  <a:xfrm>
                    <a:off x="200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5" name="Freeform 1445"/>
                  <p:cNvSpPr>
                    <a:spLocks/>
                  </p:cNvSpPr>
                  <p:nvPr/>
                </p:nvSpPr>
                <p:spPr bwMode="auto">
                  <a:xfrm>
                    <a:off x="200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6" name="Freeform 1446"/>
                  <p:cNvSpPr>
                    <a:spLocks/>
                  </p:cNvSpPr>
                  <p:nvPr/>
                </p:nvSpPr>
                <p:spPr bwMode="auto">
                  <a:xfrm>
                    <a:off x="200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7" name="Freeform 1447"/>
                  <p:cNvSpPr>
                    <a:spLocks/>
                  </p:cNvSpPr>
                  <p:nvPr/>
                </p:nvSpPr>
                <p:spPr bwMode="auto">
                  <a:xfrm>
                    <a:off x="200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8" name="Freeform 1448"/>
                  <p:cNvSpPr>
                    <a:spLocks/>
                  </p:cNvSpPr>
                  <p:nvPr/>
                </p:nvSpPr>
                <p:spPr bwMode="auto">
                  <a:xfrm>
                    <a:off x="2008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9" name="Freeform 1449"/>
                  <p:cNvSpPr>
                    <a:spLocks/>
                  </p:cNvSpPr>
                  <p:nvPr/>
                </p:nvSpPr>
                <p:spPr bwMode="auto">
                  <a:xfrm>
                    <a:off x="201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0" name="Freeform 1450"/>
                  <p:cNvSpPr>
                    <a:spLocks/>
                  </p:cNvSpPr>
                  <p:nvPr/>
                </p:nvSpPr>
                <p:spPr bwMode="auto">
                  <a:xfrm>
                    <a:off x="201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1" name="Freeform 1451"/>
                  <p:cNvSpPr>
                    <a:spLocks/>
                  </p:cNvSpPr>
                  <p:nvPr/>
                </p:nvSpPr>
                <p:spPr bwMode="auto">
                  <a:xfrm>
                    <a:off x="201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2" name="Freeform 1452"/>
                  <p:cNvSpPr>
                    <a:spLocks/>
                  </p:cNvSpPr>
                  <p:nvPr/>
                </p:nvSpPr>
                <p:spPr bwMode="auto">
                  <a:xfrm>
                    <a:off x="201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3" name="Freeform 1453"/>
                  <p:cNvSpPr>
                    <a:spLocks/>
                  </p:cNvSpPr>
                  <p:nvPr/>
                </p:nvSpPr>
                <p:spPr bwMode="auto">
                  <a:xfrm>
                    <a:off x="201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4" name="Freeform 1454"/>
                  <p:cNvSpPr>
                    <a:spLocks/>
                  </p:cNvSpPr>
                  <p:nvPr/>
                </p:nvSpPr>
                <p:spPr bwMode="auto">
                  <a:xfrm>
                    <a:off x="2014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5" name="Freeform 1455"/>
                  <p:cNvSpPr>
                    <a:spLocks/>
                  </p:cNvSpPr>
                  <p:nvPr/>
                </p:nvSpPr>
                <p:spPr bwMode="auto">
                  <a:xfrm>
                    <a:off x="201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6" name="Freeform 1456"/>
                  <p:cNvSpPr>
                    <a:spLocks/>
                  </p:cNvSpPr>
                  <p:nvPr/>
                </p:nvSpPr>
                <p:spPr bwMode="auto">
                  <a:xfrm>
                    <a:off x="201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7" name="Freeform 1457"/>
                  <p:cNvSpPr>
                    <a:spLocks/>
                  </p:cNvSpPr>
                  <p:nvPr/>
                </p:nvSpPr>
                <p:spPr bwMode="auto">
                  <a:xfrm>
                    <a:off x="201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8" name="Freeform 1458"/>
                  <p:cNvSpPr>
                    <a:spLocks/>
                  </p:cNvSpPr>
                  <p:nvPr/>
                </p:nvSpPr>
                <p:spPr bwMode="auto">
                  <a:xfrm>
                    <a:off x="201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9" name="Freeform 1459"/>
                  <p:cNvSpPr>
                    <a:spLocks/>
                  </p:cNvSpPr>
                  <p:nvPr/>
                </p:nvSpPr>
                <p:spPr bwMode="auto">
                  <a:xfrm>
                    <a:off x="201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0" name="Freeform 1460"/>
                  <p:cNvSpPr>
                    <a:spLocks/>
                  </p:cNvSpPr>
                  <p:nvPr/>
                </p:nvSpPr>
                <p:spPr bwMode="auto">
                  <a:xfrm>
                    <a:off x="202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1" name="Freeform 1461"/>
                  <p:cNvSpPr>
                    <a:spLocks/>
                  </p:cNvSpPr>
                  <p:nvPr/>
                </p:nvSpPr>
                <p:spPr bwMode="auto">
                  <a:xfrm>
                    <a:off x="202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2" name="Freeform 1462"/>
                  <p:cNvSpPr>
                    <a:spLocks/>
                  </p:cNvSpPr>
                  <p:nvPr/>
                </p:nvSpPr>
                <p:spPr bwMode="auto">
                  <a:xfrm>
                    <a:off x="2022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3" name="Freeform 1463"/>
                  <p:cNvSpPr>
                    <a:spLocks/>
                  </p:cNvSpPr>
                  <p:nvPr/>
                </p:nvSpPr>
                <p:spPr bwMode="auto">
                  <a:xfrm>
                    <a:off x="202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4" name="Freeform 1464"/>
                  <p:cNvSpPr>
                    <a:spLocks/>
                  </p:cNvSpPr>
                  <p:nvPr/>
                </p:nvSpPr>
                <p:spPr bwMode="auto">
                  <a:xfrm>
                    <a:off x="202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1" name="Group 1666"/>
                <p:cNvGrpSpPr>
                  <a:grpSpLocks/>
                </p:cNvGrpSpPr>
                <p:nvPr/>
              </p:nvGrpSpPr>
              <p:grpSpPr bwMode="auto">
                <a:xfrm>
                  <a:off x="2025" y="2167"/>
                  <a:ext cx="194" cy="80"/>
                  <a:chOff x="2025" y="2167"/>
                  <a:chExt cx="194" cy="80"/>
                </a:xfrm>
              </p:grpSpPr>
              <p:sp>
                <p:nvSpPr>
                  <p:cNvPr id="5795" name="Freeform 1466"/>
                  <p:cNvSpPr>
                    <a:spLocks/>
                  </p:cNvSpPr>
                  <p:nvPr/>
                </p:nvSpPr>
                <p:spPr bwMode="auto">
                  <a:xfrm>
                    <a:off x="202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6" name="Freeform 1467"/>
                  <p:cNvSpPr>
                    <a:spLocks/>
                  </p:cNvSpPr>
                  <p:nvPr/>
                </p:nvSpPr>
                <p:spPr bwMode="auto">
                  <a:xfrm>
                    <a:off x="202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7" name="Freeform 1468"/>
                  <p:cNvSpPr>
                    <a:spLocks/>
                  </p:cNvSpPr>
                  <p:nvPr/>
                </p:nvSpPr>
                <p:spPr bwMode="auto">
                  <a:xfrm>
                    <a:off x="202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8" name="Freeform 1469"/>
                  <p:cNvSpPr>
                    <a:spLocks/>
                  </p:cNvSpPr>
                  <p:nvPr/>
                </p:nvSpPr>
                <p:spPr bwMode="auto">
                  <a:xfrm>
                    <a:off x="202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9" name="Freeform 1470"/>
                  <p:cNvSpPr>
                    <a:spLocks/>
                  </p:cNvSpPr>
                  <p:nvPr/>
                </p:nvSpPr>
                <p:spPr bwMode="auto">
                  <a:xfrm>
                    <a:off x="2029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0" name="Freeform 1471"/>
                  <p:cNvSpPr>
                    <a:spLocks/>
                  </p:cNvSpPr>
                  <p:nvPr/>
                </p:nvSpPr>
                <p:spPr bwMode="auto">
                  <a:xfrm>
                    <a:off x="203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1" name="Freeform 1472"/>
                  <p:cNvSpPr>
                    <a:spLocks/>
                  </p:cNvSpPr>
                  <p:nvPr/>
                </p:nvSpPr>
                <p:spPr bwMode="auto">
                  <a:xfrm>
                    <a:off x="203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2" name="Freeform 1473"/>
                  <p:cNvSpPr>
                    <a:spLocks/>
                  </p:cNvSpPr>
                  <p:nvPr/>
                </p:nvSpPr>
                <p:spPr bwMode="auto">
                  <a:xfrm>
                    <a:off x="203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3" name="Freeform 1474"/>
                  <p:cNvSpPr>
                    <a:spLocks/>
                  </p:cNvSpPr>
                  <p:nvPr/>
                </p:nvSpPr>
                <p:spPr bwMode="auto">
                  <a:xfrm>
                    <a:off x="203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4" name="Freeform 1475"/>
                  <p:cNvSpPr>
                    <a:spLocks/>
                  </p:cNvSpPr>
                  <p:nvPr/>
                </p:nvSpPr>
                <p:spPr bwMode="auto">
                  <a:xfrm>
                    <a:off x="203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5" name="Freeform 1476"/>
                  <p:cNvSpPr>
                    <a:spLocks/>
                  </p:cNvSpPr>
                  <p:nvPr/>
                </p:nvSpPr>
                <p:spPr bwMode="auto">
                  <a:xfrm>
                    <a:off x="203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6" name="Freeform 1477"/>
                  <p:cNvSpPr>
                    <a:spLocks/>
                  </p:cNvSpPr>
                  <p:nvPr/>
                </p:nvSpPr>
                <p:spPr bwMode="auto">
                  <a:xfrm>
                    <a:off x="203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7" name="Freeform 1478"/>
                  <p:cNvSpPr>
                    <a:spLocks/>
                  </p:cNvSpPr>
                  <p:nvPr/>
                </p:nvSpPr>
                <p:spPr bwMode="auto">
                  <a:xfrm>
                    <a:off x="203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8" name="Freeform 1479"/>
                  <p:cNvSpPr>
                    <a:spLocks/>
                  </p:cNvSpPr>
                  <p:nvPr/>
                </p:nvSpPr>
                <p:spPr bwMode="auto">
                  <a:xfrm>
                    <a:off x="203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9" name="Freeform 1480"/>
                  <p:cNvSpPr>
                    <a:spLocks/>
                  </p:cNvSpPr>
                  <p:nvPr/>
                </p:nvSpPr>
                <p:spPr bwMode="auto">
                  <a:xfrm>
                    <a:off x="203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0" name="Freeform 1481"/>
                  <p:cNvSpPr>
                    <a:spLocks/>
                  </p:cNvSpPr>
                  <p:nvPr/>
                </p:nvSpPr>
                <p:spPr bwMode="auto">
                  <a:xfrm>
                    <a:off x="204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1" name="Freeform 1482"/>
                  <p:cNvSpPr>
                    <a:spLocks/>
                  </p:cNvSpPr>
                  <p:nvPr/>
                </p:nvSpPr>
                <p:spPr bwMode="auto">
                  <a:xfrm>
                    <a:off x="2040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2" name="Freeform 1483"/>
                  <p:cNvSpPr>
                    <a:spLocks/>
                  </p:cNvSpPr>
                  <p:nvPr/>
                </p:nvSpPr>
                <p:spPr bwMode="auto">
                  <a:xfrm>
                    <a:off x="204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3" name="Freeform 1484"/>
                  <p:cNvSpPr>
                    <a:spLocks/>
                  </p:cNvSpPr>
                  <p:nvPr/>
                </p:nvSpPr>
                <p:spPr bwMode="auto">
                  <a:xfrm>
                    <a:off x="2042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4" name="Freeform 1485"/>
                  <p:cNvSpPr>
                    <a:spLocks/>
                  </p:cNvSpPr>
                  <p:nvPr/>
                </p:nvSpPr>
                <p:spPr bwMode="auto">
                  <a:xfrm>
                    <a:off x="2043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5" name="Freeform 1486"/>
                  <p:cNvSpPr>
                    <a:spLocks/>
                  </p:cNvSpPr>
                  <p:nvPr/>
                </p:nvSpPr>
                <p:spPr bwMode="auto">
                  <a:xfrm>
                    <a:off x="2044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6" name="Freeform 1487"/>
                  <p:cNvSpPr>
                    <a:spLocks/>
                  </p:cNvSpPr>
                  <p:nvPr/>
                </p:nvSpPr>
                <p:spPr bwMode="auto">
                  <a:xfrm>
                    <a:off x="204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7" name="Freeform 1488"/>
                  <p:cNvSpPr>
                    <a:spLocks/>
                  </p:cNvSpPr>
                  <p:nvPr/>
                </p:nvSpPr>
                <p:spPr bwMode="auto">
                  <a:xfrm>
                    <a:off x="204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8" name="Freeform 1489"/>
                  <p:cNvSpPr>
                    <a:spLocks/>
                  </p:cNvSpPr>
                  <p:nvPr/>
                </p:nvSpPr>
                <p:spPr bwMode="auto">
                  <a:xfrm>
                    <a:off x="204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9" name="Freeform 1490"/>
                  <p:cNvSpPr>
                    <a:spLocks/>
                  </p:cNvSpPr>
                  <p:nvPr/>
                </p:nvSpPr>
                <p:spPr bwMode="auto">
                  <a:xfrm>
                    <a:off x="204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0" name="Freeform 1491"/>
                  <p:cNvSpPr>
                    <a:spLocks/>
                  </p:cNvSpPr>
                  <p:nvPr/>
                </p:nvSpPr>
                <p:spPr bwMode="auto">
                  <a:xfrm>
                    <a:off x="2049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1" name="Freeform 1492"/>
                  <p:cNvSpPr>
                    <a:spLocks/>
                  </p:cNvSpPr>
                  <p:nvPr/>
                </p:nvSpPr>
                <p:spPr bwMode="auto">
                  <a:xfrm>
                    <a:off x="205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2" name="Freeform 1493"/>
                  <p:cNvSpPr>
                    <a:spLocks/>
                  </p:cNvSpPr>
                  <p:nvPr/>
                </p:nvSpPr>
                <p:spPr bwMode="auto">
                  <a:xfrm>
                    <a:off x="205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3" name="Freeform 1494"/>
                  <p:cNvSpPr>
                    <a:spLocks/>
                  </p:cNvSpPr>
                  <p:nvPr/>
                </p:nvSpPr>
                <p:spPr bwMode="auto">
                  <a:xfrm>
                    <a:off x="205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4" name="Freeform 1495"/>
                  <p:cNvSpPr>
                    <a:spLocks/>
                  </p:cNvSpPr>
                  <p:nvPr/>
                </p:nvSpPr>
                <p:spPr bwMode="auto">
                  <a:xfrm>
                    <a:off x="205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5" name="Freeform 1496"/>
                  <p:cNvSpPr>
                    <a:spLocks/>
                  </p:cNvSpPr>
                  <p:nvPr/>
                </p:nvSpPr>
                <p:spPr bwMode="auto">
                  <a:xfrm>
                    <a:off x="205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6" name="Freeform 1497"/>
                  <p:cNvSpPr>
                    <a:spLocks/>
                  </p:cNvSpPr>
                  <p:nvPr/>
                </p:nvSpPr>
                <p:spPr bwMode="auto">
                  <a:xfrm>
                    <a:off x="205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7" name="Freeform 1498"/>
                  <p:cNvSpPr>
                    <a:spLocks/>
                  </p:cNvSpPr>
                  <p:nvPr/>
                </p:nvSpPr>
                <p:spPr bwMode="auto">
                  <a:xfrm>
                    <a:off x="205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8" name="Freeform 1499"/>
                  <p:cNvSpPr>
                    <a:spLocks/>
                  </p:cNvSpPr>
                  <p:nvPr/>
                </p:nvSpPr>
                <p:spPr bwMode="auto">
                  <a:xfrm>
                    <a:off x="205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9" name="Freeform 1500"/>
                  <p:cNvSpPr>
                    <a:spLocks/>
                  </p:cNvSpPr>
                  <p:nvPr/>
                </p:nvSpPr>
                <p:spPr bwMode="auto">
                  <a:xfrm>
                    <a:off x="205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0" name="Freeform 1501"/>
                  <p:cNvSpPr>
                    <a:spLocks/>
                  </p:cNvSpPr>
                  <p:nvPr/>
                </p:nvSpPr>
                <p:spPr bwMode="auto">
                  <a:xfrm>
                    <a:off x="205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1" name="Freeform 1502"/>
                  <p:cNvSpPr>
                    <a:spLocks/>
                  </p:cNvSpPr>
                  <p:nvPr/>
                </p:nvSpPr>
                <p:spPr bwMode="auto">
                  <a:xfrm>
                    <a:off x="206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2" name="Freeform 1503"/>
                  <p:cNvSpPr>
                    <a:spLocks/>
                  </p:cNvSpPr>
                  <p:nvPr/>
                </p:nvSpPr>
                <p:spPr bwMode="auto">
                  <a:xfrm>
                    <a:off x="206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3" name="Freeform 1504"/>
                  <p:cNvSpPr>
                    <a:spLocks/>
                  </p:cNvSpPr>
                  <p:nvPr/>
                </p:nvSpPr>
                <p:spPr bwMode="auto">
                  <a:xfrm>
                    <a:off x="206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4" name="Freeform 1505"/>
                  <p:cNvSpPr>
                    <a:spLocks/>
                  </p:cNvSpPr>
                  <p:nvPr/>
                </p:nvSpPr>
                <p:spPr bwMode="auto">
                  <a:xfrm>
                    <a:off x="2063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5" name="Freeform 1506"/>
                  <p:cNvSpPr>
                    <a:spLocks/>
                  </p:cNvSpPr>
                  <p:nvPr/>
                </p:nvSpPr>
                <p:spPr bwMode="auto">
                  <a:xfrm>
                    <a:off x="206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6" name="Freeform 1507"/>
                  <p:cNvSpPr>
                    <a:spLocks/>
                  </p:cNvSpPr>
                  <p:nvPr/>
                </p:nvSpPr>
                <p:spPr bwMode="auto">
                  <a:xfrm>
                    <a:off x="206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7" name="Freeform 1508"/>
                  <p:cNvSpPr>
                    <a:spLocks/>
                  </p:cNvSpPr>
                  <p:nvPr/>
                </p:nvSpPr>
                <p:spPr bwMode="auto">
                  <a:xfrm>
                    <a:off x="206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8" name="Freeform 1509"/>
                  <p:cNvSpPr>
                    <a:spLocks/>
                  </p:cNvSpPr>
                  <p:nvPr/>
                </p:nvSpPr>
                <p:spPr bwMode="auto">
                  <a:xfrm>
                    <a:off x="206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9" name="Freeform 1510"/>
                  <p:cNvSpPr>
                    <a:spLocks/>
                  </p:cNvSpPr>
                  <p:nvPr/>
                </p:nvSpPr>
                <p:spPr bwMode="auto">
                  <a:xfrm>
                    <a:off x="206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0" name="Freeform 1511"/>
                  <p:cNvSpPr>
                    <a:spLocks/>
                  </p:cNvSpPr>
                  <p:nvPr/>
                </p:nvSpPr>
                <p:spPr bwMode="auto">
                  <a:xfrm>
                    <a:off x="206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1" name="Freeform 1512"/>
                  <p:cNvSpPr>
                    <a:spLocks/>
                  </p:cNvSpPr>
                  <p:nvPr/>
                </p:nvSpPr>
                <p:spPr bwMode="auto">
                  <a:xfrm>
                    <a:off x="2069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2" name="Freeform 1513"/>
                  <p:cNvSpPr>
                    <a:spLocks/>
                  </p:cNvSpPr>
                  <p:nvPr/>
                </p:nvSpPr>
                <p:spPr bwMode="auto">
                  <a:xfrm>
                    <a:off x="207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3" name="Freeform 1514"/>
                  <p:cNvSpPr>
                    <a:spLocks/>
                  </p:cNvSpPr>
                  <p:nvPr/>
                </p:nvSpPr>
                <p:spPr bwMode="auto">
                  <a:xfrm>
                    <a:off x="207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4" name="Freeform 1515"/>
                  <p:cNvSpPr>
                    <a:spLocks/>
                  </p:cNvSpPr>
                  <p:nvPr/>
                </p:nvSpPr>
                <p:spPr bwMode="auto">
                  <a:xfrm>
                    <a:off x="207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5" name="Freeform 1516"/>
                  <p:cNvSpPr>
                    <a:spLocks/>
                  </p:cNvSpPr>
                  <p:nvPr/>
                </p:nvSpPr>
                <p:spPr bwMode="auto">
                  <a:xfrm>
                    <a:off x="2073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6" name="Freeform 1517"/>
                  <p:cNvSpPr>
                    <a:spLocks/>
                  </p:cNvSpPr>
                  <p:nvPr/>
                </p:nvSpPr>
                <p:spPr bwMode="auto">
                  <a:xfrm>
                    <a:off x="207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7" name="Freeform 1518"/>
                  <p:cNvSpPr>
                    <a:spLocks/>
                  </p:cNvSpPr>
                  <p:nvPr/>
                </p:nvSpPr>
                <p:spPr bwMode="auto">
                  <a:xfrm>
                    <a:off x="207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8" name="Freeform 1519"/>
                  <p:cNvSpPr>
                    <a:spLocks/>
                  </p:cNvSpPr>
                  <p:nvPr/>
                </p:nvSpPr>
                <p:spPr bwMode="auto">
                  <a:xfrm>
                    <a:off x="2076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9" name="Freeform 1520"/>
                  <p:cNvSpPr>
                    <a:spLocks/>
                  </p:cNvSpPr>
                  <p:nvPr/>
                </p:nvSpPr>
                <p:spPr bwMode="auto">
                  <a:xfrm>
                    <a:off x="2077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0" name="Freeform 1521"/>
                  <p:cNvSpPr>
                    <a:spLocks/>
                  </p:cNvSpPr>
                  <p:nvPr/>
                </p:nvSpPr>
                <p:spPr bwMode="auto">
                  <a:xfrm>
                    <a:off x="207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1" name="Freeform 1522"/>
                  <p:cNvSpPr>
                    <a:spLocks/>
                  </p:cNvSpPr>
                  <p:nvPr/>
                </p:nvSpPr>
                <p:spPr bwMode="auto">
                  <a:xfrm>
                    <a:off x="207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2" name="Freeform 1523"/>
                  <p:cNvSpPr>
                    <a:spLocks/>
                  </p:cNvSpPr>
                  <p:nvPr/>
                </p:nvSpPr>
                <p:spPr bwMode="auto">
                  <a:xfrm>
                    <a:off x="208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3" name="Freeform 1524"/>
                  <p:cNvSpPr>
                    <a:spLocks/>
                  </p:cNvSpPr>
                  <p:nvPr/>
                </p:nvSpPr>
                <p:spPr bwMode="auto">
                  <a:xfrm>
                    <a:off x="208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4" name="Freeform 1525"/>
                  <p:cNvSpPr>
                    <a:spLocks/>
                  </p:cNvSpPr>
                  <p:nvPr/>
                </p:nvSpPr>
                <p:spPr bwMode="auto">
                  <a:xfrm>
                    <a:off x="2082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5" name="Freeform 1526"/>
                  <p:cNvSpPr>
                    <a:spLocks/>
                  </p:cNvSpPr>
                  <p:nvPr/>
                </p:nvSpPr>
                <p:spPr bwMode="auto">
                  <a:xfrm>
                    <a:off x="208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6" name="Freeform 1527"/>
                  <p:cNvSpPr>
                    <a:spLocks/>
                  </p:cNvSpPr>
                  <p:nvPr/>
                </p:nvSpPr>
                <p:spPr bwMode="auto">
                  <a:xfrm>
                    <a:off x="208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7" name="Freeform 1528"/>
                  <p:cNvSpPr>
                    <a:spLocks/>
                  </p:cNvSpPr>
                  <p:nvPr/>
                </p:nvSpPr>
                <p:spPr bwMode="auto">
                  <a:xfrm>
                    <a:off x="208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8" name="Freeform 1529"/>
                  <p:cNvSpPr>
                    <a:spLocks/>
                  </p:cNvSpPr>
                  <p:nvPr/>
                </p:nvSpPr>
                <p:spPr bwMode="auto">
                  <a:xfrm>
                    <a:off x="208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9" name="Freeform 1530"/>
                  <p:cNvSpPr>
                    <a:spLocks/>
                  </p:cNvSpPr>
                  <p:nvPr/>
                </p:nvSpPr>
                <p:spPr bwMode="auto">
                  <a:xfrm>
                    <a:off x="208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0" name="Freeform 1531"/>
                  <p:cNvSpPr>
                    <a:spLocks/>
                  </p:cNvSpPr>
                  <p:nvPr/>
                </p:nvSpPr>
                <p:spPr bwMode="auto">
                  <a:xfrm>
                    <a:off x="208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1" name="Freeform 1532"/>
                  <p:cNvSpPr>
                    <a:spLocks/>
                  </p:cNvSpPr>
                  <p:nvPr/>
                </p:nvSpPr>
                <p:spPr bwMode="auto">
                  <a:xfrm>
                    <a:off x="208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2" name="Freeform 1533"/>
                  <p:cNvSpPr>
                    <a:spLocks/>
                  </p:cNvSpPr>
                  <p:nvPr/>
                </p:nvSpPr>
                <p:spPr bwMode="auto">
                  <a:xfrm>
                    <a:off x="2090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3" name="Freeform 1534"/>
                  <p:cNvSpPr>
                    <a:spLocks/>
                  </p:cNvSpPr>
                  <p:nvPr/>
                </p:nvSpPr>
                <p:spPr bwMode="auto">
                  <a:xfrm>
                    <a:off x="209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4" name="Freeform 1535"/>
                  <p:cNvSpPr>
                    <a:spLocks/>
                  </p:cNvSpPr>
                  <p:nvPr/>
                </p:nvSpPr>
                <p:spPr bwMode="auto">
                  <a:xfrm>
                    <a:off x="209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5" name="Freeform 1536"/>
                  <p:cNvSpPr>
                    <a:spLocks/>
                  </p:cNvSpPr>
                  <p:nvPr/>
                </p:nvSpPr>
                <p:spPr bwMode="auto">
                  <a:xfrm>
                    <a:off x="209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6" name="Freeform 1537"/>
                  <p:cNvSpPr>
                    <a:spLocks/>
                  </p:cNvSpPr>
                  <p:nvPr/>
                </p:nvSpPr>
                <p:spPr bwMode="auto">
                  <a:xfrm>
                    <a:off x="209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7" name="Freeform 1538"/>
                  <p:cNvSpPr>
                    <a:spLocks/>
                  </p:cNvSpPr>
                  <p:nvPr/>
                </p:nvSpPr>
                <p:spPr bwMode="auto">
                  <a:xfrm>
                    <a:off x="209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8" name="Freeform 1539"/>
                  <p:cNvSpPr>
                    <a:spLocks/>
                  </p:cNvSpPr>
                  <p:nvPr/>
                </p:nvSpPr>
                <p:spPr bwMode="auto">
                  <a:xfrm>
                    <a:off x="209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9" name="Freeform 1540"/>
                  <p:cNvSpPr>
                    <a:spLocks/>
                  </p:cNvSpPr>
                  <p:nvPr/>
                </p:nvSpPr>
                <p:spPr bwMode="auto">
                  <a:xfrm>
                    <a:off x="2097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0" name="Freeform 1541"/>
                  <p:cNvSpPr>
                    <a:spLocks/>
                  </p:cNvSpPr>
                  <p:nvPr/>
                </p:nvSpPr>
                <p:spPr bwMode="auto">
                  <a:xfrm>
                    <a:off x="209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1" name="Freeform 1542"/>
                  <p:cNvSpPr>
                    <a:spLocks/>
                  </p:cNvSpPr>
                  <p:nvPr/>
                </p:nvSpPr>
                <p:spPr bwMode="auto">
                  <a:xfrm>
                    <a:off x="209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2" name="Freeform 1543"/>
                  <p:cNvSpPr>
                    <a:spLocks/>
                  </p:cNvSpPr>
                  <p:nvPr/>
                </p:nvSpPr>
                <p:spPr bwMode="auto">
                  <a:xfrm>
                    <a:off x="210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3" name="Freeform 1544"/>
                  <p:cNvSpPr>
                    <a:spLocks/>
                  </p:cNvSpPr>
                  <p:nvPr/>
                </p:nvSpPr>
                <p:spPr bwMode="auto">
                  <a:xfrm>
                    <a:off x="210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4" name="Freeform 1545"/>
                  <p:cNvSpPr>
                    <a:spLocks/>
                  </p:cNvSpPr>
                  <p:nvPr/>
                </p:nvSpPr>
                <p:spPr bwMode="auto">
                  <a:xfrm>
                    <a:off x="2101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5" name="Freeform 1546"/>
                  <p:cNvSpPr>
                    <a:spLocks/>
                  </p:cNvSpPr>
                  <p:nvPr/>
                </p:nvSpPr>
                <p:spPr bwMode="auto">
                  <a:xfrm>
                    <a:off x="2102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6" name="Freeform 1547"/>
                  <p:cNvSpPr>
                    <a:spLocks/>
                  </p:cNvSpPr>
                  <p:nvPr/>
                </p:nvSpPr>
                <p:spPr bwMode="auto">
                  <a:xfrm>
                    <a:off x="2103" y="2246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7" name="Freeform 1548"/>
                  <p:cNvSpPr>
                    <a:spLocks/>
                  </p:cNvSpPr>
                  <p:nvPr/>
                </p:nvSpPr>
                <p:spPr bwMode="auto">
                  <a:xfrm>
                    <a:off x="2104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8" name="Freeform 1549"/>
                  <p:cNvSpPr>
                    <a:spLocks/>
                  </p:cNvSpPr>
                  <p:nvPr/>
                </p:nvSpPr>
                <p:spPr bwMode="auto">
                  <a:xfrm>
                    <a:off x="2105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9" name="Freeform 1550"/>
                  <p:cNvSpPr>
                    <a:spLocks/>
                  </p:cNvSpPr>
                  <p:nvPr/>
                </p:nvSpPr>
                <p:spPr bwMode="auto">
                  <a:xfrm>
                    <a:off x="2106" y="2246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0" name="Freeform 1551"/>
                  <p:cNvSpPr>
                    <a:spLocks/>
                  </p:cNvSpPr>
                  <p:nvPr/>
                </p:nvSpPr>
                <p:spPr bwMode="auto">
                  <a:xfrm>
                    <a:off x="210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1" name="Freeform 1552"/>
                  <p:cNvSpPr>
                    <a:spLocks/>
                  </p:cNvSpPr>
                  <p:nvPr/>
                </p:nvSpPr>
                <p:spPr bwMode="auto">
                  <a:xfrm>
                    <a:off x="210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2" name="Freeform 1553"/>
                  <p:cNvSpPr>
                    <a:spLocks/>
                  </p:cNvSpPr>
                  <p:nvPr/>
                </p:nvSpPr>
                <p:spPr bwMode="auto">
                  <a:xfrm>
                    <a:off x="210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3" name="Freeform 1554"/>
                  <p:cNvSpPr>
                    <a:spLocks/>
                  </p:cNvSpPr>
                  <p:nvPr/>
                </p:nvSpPr>
                <p:spPr bwMode="auto">
                  <a:xfrm>
                    <a:off x="2110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4" name="Freeform 1555"/>
                  <p:cNvSpPr>
                    <a:spLocks/>
                  </p:cNvSpPr>
                  <p:nvPr/>
                </p:nvSpPr>
                <p:spPr bwMode="auto">
                  <a:xfrm>
                    <a:off x="211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5" name="Freeform 1556"/>
                  <p:cNvSpPr>
                    <a:spLocks/>
                  </p:cNvSpPr>
                  <p:nvPr/>
                </p:nvSpPr>
                <p:spPr bwMode="auto">
                  <a:xfrm>
                    <a:off x="211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6" name="Freeform 1557"/>
                  <p:cNvSpPr>
                    <a:spLocks/>
                  </p:cNvSpPr>
                  <p:nvPr/>
                </p:nvSpPr>
                <p:spPr bwMode="auto">
                  <a:xfrm>
                    <a:off x="211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7" name="Freeform 1558"/>
                  <p:cNvSpPr>
                    <a:spLocks/>
                  </p:cNvSpPr>
                  <p:nvPr/>
                </p:nvSpPr>
                <p:spPr bwMode="auto">
                  <a:xfrm>
                    <a:off x="2114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8" name="Freeform 1559"/>
                  <p:cNvSpPr>
                    <a:spLocks/>
                  </p:cNvSpPr>
                  <p:nvPr/>
                </p:nvSpPr>
                <p:spPr bwMode="auto">
                  <a:xfrm>
                    <a:off x="211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9" name="Freeform 1560"/>
                  <p:cNvSpPr>
                    <a:spLocks/>
                  </p:cNvSpPr>
                  <p:nvPr/>
                </p:nvSpPr>
                <p:spPr bwMode="auto">
                  <a:xfrm>
                    <a:off x="2116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0" name="Freeform 1561"/>
                  <p:cNvSpPr>
                    <a:spLocks/>
                  </p:cNvSpPr>
                  <p:nvPr/>
                </p:nvSpPr>
                <p:spPr bwMode="auto">
                  <a:xfrm>
                    <a:off x="211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1" name="Freeform 1562"/>
                  <p:cNvSpPr>
                    <a:spLocks/>
                  </p:cNvSpPr>
                  <p:nvPr/>
                </p:nvSpPr>
                <p:spPr bwMode="auto">
                  <a:xfrm>
                    <a:off x="211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2" name="Freeform 1563"/>
                  <p:cNvSpPr>
                    <a:spLocks/>
                  </p:cNvSpPr>
                  <p:nvPr/>
                </p:nvSpPr>
                <p:spPr bwMode="auto">
                  <a:xfrm>
                    <a:off x="211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3" name="Freeform 1564"/>
                  <p:cNvSpPr>
                    <a:spLocks/>
                  </p:cNvSpPr>
                  <p:nvPr/>
                </p:nvSpPr>
                <p:spPr bwMode="auto">
                  <a:xfrm>
                    <a:off x="212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4" name="Freeform 1565"/>
                  <p:cNvSpPr>
                    <a:spLocks/>
                  </p:cNvSpPr>
                  <p:nvPr/>
                </p:nvSpPr>
                <p:spPr bwMode="auto">
                  <a:xfrm>
                    <a:off x="2121" y="2246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5" name="Freeform 1566"/>
                  <p:cNvSpPr>
                    <a:spLocks/>
                  </p:cNvSpPr>
                  <p:nvPr/>
                </p:nvSpPr>
                <p:spPr bwMode="auto">
                  <a:xfrm>
                    <a:off x="2122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6" name="Freeform 1567"/>
                  <p:cNvSpPr>
                    <a:spLocks/>
                  </p:cNvSpPr>
                  <p:nvPr/>
                </p:nvSpPr>
                <p:spPr bwMode="auto">
                  <a:xfrm>
                    <a:off x="2123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7" name="Freeform 1568"/>
                  <p:cNvSpPr>
                    <a:spLocks/>
                  </p:cNvSpPr>
                  <p:nvPr/>
                </p:nvSpPr>
                <p:spPr bwMode="auto">
                  <a:xfrm>
                    <a:off x="2124" y="2246"/>
                    <a:ext cx="1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8" name="Freeform 1569"/>
                  <p:cNvSpPr>
                    <a:spLocks/>
                  </p:cNvSpPr>
                  <p:nvPr/>
                </p:nvSpPr>
                <p:spPr bwMode="auto">
                  <a:xfrm>
                    <a:off x="2125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9" name="Freeform 1570"/>
                  <p:cNvSpPr>
                    <a:spLocks/>
                  </p:cNvSpPr>
                  <p:nvPr/>
                </p:nvSpPr>
                <p:spPr bwMode="auto">
                  <a:xfrm>
                    <a:off x="2126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0" name="Freeform 1571"/>
                  <p:cNvSpPr>
                    <a:spLocks/>
                  </p:cNvSpPr>
                  <p:nvPr/>
                </p:nvSpPr>
                <p:spPr bwMode="auto">
                  <a:xfrm>
                    <a:off x="2127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1" name="Freeform 1572"/>
                  <p:cNvSpPr>
                    <a:spLocks/>
                  </p:cNvSpPr>
                  <p:nvPr/>
                </p:nvSpPr>
                <p:spPr bwMode="auto">
                  <a:xfrm>
                    <a:off x="2128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2" name="Freeform 1573"/>
                  <p:cNvSpPr>
                    <a:spLocks/>
                  </p:cNvSpPr>
                  <p:nvPr/>
                </p:nvSpPr>
                <p:spPr bwMode="auto">
                  <a:xfrm>
                    <a:off x="2129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3" name="Freeform 1574"/>
                  <p:cNvSpPr>
                    <a:spLocks/>
                  </p:cNvSpPr>
                  <p:nvPr/>
                </p:nvSpPr>
                <p:spPr bwMode="auto">
                  <a:xfrm>
                    <a:off x="2130" y="2246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4" name="Freeform 1575"/>
                  <p:cNvSpPr>
                    <a:spLocks/>
                  </p:cNvSpPr>
                  <p:nvPr/>
                </p:nvSpPr>
                <p:spPr bwMode="auto">
                  <a:xfrm>
                    <a:off x="2130" y="2245"/>
                    <a:ext cx="2" cy="1"/>
                  </a:xfrm>
                  <a:custGeom>
                    <a:avLst/>
                    <a:gdLst>
                      <a:gd name="T0" fmla="*/ 0 w 7"/>
                      <a:gd name="T1" fmla="*/ 1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1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5" name="Freeform 1576"/>
                  <p:cNvSpPr>
                    <a:spLocks/>
                  </p:cNvSpPr>
                  <p:nvPr/>
                </p:nvSpPr>
                <p:spPr bwMode="auto">
                  <a:xfrm>
                    <a:off x="2132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6" name="Freeform 1577"/>
                  <p:cNvSpPr>
                    <a:spLocks/>
                  </p:cNvSpPr>
                  <p:nvPr/>
                </p:nvSpPr>
                <p:spPr bwMode="auto">
                  <a:xfrm>
                    <a:off x="2133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7" name="Freeform 1578"/>
                  <p:cNvSpPr>
                    <a:spLocks/>
                  </p:cNvSpPr>
                  <p:nvPr/>
                </p:nvSpPr>
                <p:spPr bwMode="auto">
                  <a:xfrm>
                    <a:off x="2133" y="2245"/>
                    <a:ext cx="2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8" name="Freeform 1579"/>
                  <p:cNvSpPr>
                    <a:spLocks/>
                  </p:cNvSpPr>
                  <p:nvPr/>
                </p:nvSpPr>
                <p:spPr bwMode="auto">
                  <a:xfrm>
                    <a:off x="2134" y="2245"/>
                    <a:ext cx="2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9" name="Freeform 1580"/>
                  <p:cNvSpPr>
                    <a:spLocks/>
                  </p:cNvSpPr>
                  <p:nvPr/>
                </p:nvSpPr>
                <p:spPr bwMode="auto">
                  <a:xfrm>
                    <a:off x="2135" y="2245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0" name="Freeform 1581"/>
                  <p:cNvSpPr>
                    <a:spLocks/>
                  </p:cNvSpPr>
                  <p:nvPr/>
                </p:nvSpPr>
                <p:spPr bwMode="auto">
                  <a:xfrm>
                    <a:off x="2136" y="2245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1" name="Freeform 1582"/>
                  <p:cNvSpPr>
                    <a:spLocks/>
                  </p:cNvSpPr>
                  <p:nvPr/>
                </p:nvSpPr>
                <p:spPr bwMode="auto">
                  <a:xfrm>
                    <a:off x="2137" y="2245"/>
                    <a:ext cx="2" cy="1"/>
                  </a:xfrm>
                  <a:custGeom>
                    <a:avLst/>
                    <a:gdLst>
                      <a:gd name="T0" fmla="*/ 0 w 7"/>
                      <a:gd name="T1" fmla="*/ 0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0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2" name="Freeform 1583"/>
                  <p:cNvSpPr>
                    <a:spLocks/>
                  </p:cNvSpPr>
                  <p:nvPr/>
                </p:nvSpPr>
                <p:spPr bwMode="auto">
                  <a:xfrm>
                    <a:off x="2138" y="2245"/>
                    <a:ext cx="2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3" name="Freeform 1584"/>
                  <p:cNvSpPr>
                    <a:spLocks/>
                  </p:cNvSpPr>
                  <p:nvPr/>
                </p:nvSpPr>
                <p:spPr bwMode="auto">
                  <a:xfrm>
                    <a:off x="2139" y="2245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4" name="Freeform 1585"/>
                  <p:cNvSpPr>
                    <a:spLocks/>
                  </p:cNvSpPr>
                  <p:nvPr/>
                </p:nvSpPr>
                <p:spPr bwMode="auto">
                  <a:xfrm>
                    <a:off x="2140" y="2244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5" name="Freeform 1586"/>
                  <p:cNvSpPr>
                    <a:spLocks/>
                  </p:cNvSpPr>
                  <p:nvPr/>
                </p:nvSpPr>
                <p:spPr bwMode="auto">
                  <a:xfrm>
                    <a:off x="2141" y="2244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6" name="Freeform 1587"/>
                  <p:cNvSpPr>
                    <a:spLocks/>
                  </p:cNvSpPr>
                  <p:nvPr/>
                </p:nvSpPr>
                <p:spPr bwMode="auto">
                  <a:xfrm>
                    <a:off x="2142" y="2244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7" name="Freeform 1588"/>
                  <p:cNvSpPr>
                    <a:spLocks/>
                  </p:cNvSpPr>
                  <p:nvPr/>
                </p:nvSpPr>
                <p:spPr bwMode="auto">
                  <a:xfrm>
                    <a:off x="2143" y="2244"/>
                    <a:ext cx="1" cy="1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5 w 6"/>
                      <a:gd name="T3" fmla="*/ 0 h 1"/>
                      <a:gd name="T4" fmla="*/ 6 w 6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8" name="Freeform 1589"/>
                  <p:cNvSpPr>
                    <a:spLocks/>
                  </p:cNvSpPr>
                  <p:nvPr/>
                </p:nvSpPr>
                <p:spPr bwMode="auto">
                  <a:xfrm>
                    <a:off x="2144" y="2243"/>
                    <a:ext cx="1" cy="1"/>
                  </a:xfrm>
                  <a:custGeom>
                    <a:avLst/>
                    <a:gdLst>
                      <a:gd name="T0" fmla="*/ 0 w 7"/>
                      <a:gd name="T1" fmla="*/ 2 h 2"/>
                      <a:gd name="T2" fmla="*/ 6 w 7"/>
                      <a:gd name="T3" fmla="*/ 0 h 2"/>
                      <a:gd name="T4" fmla="*/ 7 w 7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2"/>
                      <a:gd name="T11" fmla="*/ 7 w 7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2">
                        <a:moveTo>
                          <a:pt x="0" y="2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9" name="Freeform 1590"/>
                  <p:cNvSpPr>
                    <a:spLocks/>
                  </p:cNvSpPr>
                  <p:nvPr/>
                </p:nvSpPr>
                <p:spPr bwMode="auto">
                  <a:xfrm>
                    <a:off x="2145" y="2243"/>
                    <a:ext cx="1" cy="1"/>
                  </a:xfrm>
                  <a:custGeom>
                    <a:avLst/>
                    <a:gdLst>
                      <a:gd name="T0" fmla="*/ 0 w 6"/>
                      <a:gd name="T1" fmla="*/ 2 h 2"/>
                      <a:gd name="T2" fmla="*/ 5 w 6"/>
                      <a:gd name="T3" fmla="*/ 0 h 2"/>
                      <a:gd name="T4" fmla="*/ 6 w 6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2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0" name="Freeform 1591"/>
                  <p:cNvSpPr>
                    <a:spLocks/>
                  </p:cNvSpPr>
                  <p:nvPr/>
                </p:nvSpPr>
                <p:spPr bwMode="auto">
                  <a:xfrm>
                    <a:off x="2146" y="2243"/>
                    <a:ext cx="1" cy="1"/>
                  </a:xfrm>
                  <a:custGeom>
                    <a:avLst/>
                    <a:gdLst>
                      <a:gd name="T0" fmla="*/ 0 w 6"/>
                      <a:gd name="T1" fmla="*/ 2 h 2"/>
                      <a:gd name="T2" fmla="*/ 5 w 6"/>
                      <a:gd name="T3" fmla="*/ 0 h 2"/>
                      <a:gd name="T4" fmla="*/ 6 w 6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2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1" name="Freeform 1592"/>
                  <p:cNvSpPr>
                    <a:spLocks/>
                  </p:cNvSpPr>
                  <p:nvPr/>
                </p:nvSpPr>
                <p:spPr bwMode="auto">
                  <a:xfrm>
                    <a:off x="2147" y="2242"/>
                    <a:ext cx="1" cy="1"/>
                  </a:xfrm>
                  <a:custGeom>
                    <a:avLst/>
                    <a:gdLst>
                      <a:gd name="T0" fmla="*/ 0 w 6"/>
                      <a:gd name="T1" fmla="*/ 2 h 2"/>
                      <a:gd name="T2" fmla="*/ 5 w 6"/>
                      <a:gd name="T3" fmla="*/ 0 h 2"/>
                      <a:gd name="T4" fmla="*/ 6 w 6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2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2" name="Freeform 1593"/>
                  <p:cNvSpPr>
                    <a:spLocks/>
                  </p:cNvSpPr>
                  <p:nvPr/>
                </p:nvSpPr>
                <p:spPr bwMode="auto">
                  <a:xfrm>
                    <a:off x="2148" y="2242"/>
                    <a:ext cx="1" cy="1"/>
                  </a:xfrm>
                  <a:custGeom>
                    <a:avLst/>
                    <a:gdLst>
                      <a:gd name="T0" fmla="*/ 0 w 6"/>
                      <a:gd name="T1" fmla="*/ 3 h 3"/>
                      <a:gd name="T2" fmla="*/ 5 w 6"/>
                      <a:gd name="T3" fmla="*/ 0 h 3"/>
                      <a:gd name="T4" fmla="*/ 6 w 6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3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3" name="Freeform 1594"/>
                  <p:cNvSpPr>
                    <a:spLocks/>
                  </p:cNvSpPr>
                  <p:nvPr/>
                </p:nvSpPr>
                <p:spPr bwMode="auto">
                  <a:xfrm>
                    <a:off x="2149" y="2241"/>
                    <a:ext cx="1" cy="1"/>
                  </a:xfrm>
                  <a:custGeom>
                    <a:avLst/>
                    <a:gdLst>
                      <a:gd name="T0" fmla="*/ 0 w 6"/>
                      <a:gd name="T1" fmla="*/ 4 h 4"/>
                      <a:gd name="T2" fmla="*/ 5 w 6"/>
                      <a:gd name="T3" fmla="*/ 0 h 4"/>
                      <a:gd name="T4" fmla="*/ 6 w 6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4"/>
                      <a:gd name="T11" fmla="*/ 6 w 6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4">
                        <a:moveTo>
                          <a:pt x="0" y="4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4" name="Freeform 1595"/>
                  <p:cNvSpPr>
                    <a:spLocks/>
                  </p:cNvSpPr>
                  <p:nvPr/>
                </p:nvSpPr>
                <p:spPr bwMode="auto">
                  <a:xfrm>
                    <a:off x="2150" y="2240"/>
                    <a:ext cx="1" cy="1"/>
                  </a:xfrm>
                  <a:custGeom>
                    <a:avLst/>
                    <a:gdLst>
                      <a:gd name="T0" fmla="*/ 0 w 6"/>
                      <a:gd name="T1" fmla="*/ 3 h 3"/>
                      <a:gd name="T2" fmla="*/ 5 w 6"/>
                      <a:gd name="T3" fmla="*/ 0 h 3"/>
                      <a:gd name="T4" fmla="*/ 6 w 6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3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5" name="Freeform 1596"/>
                  <p:cNvSpPr>
                    <a:spLocks/>
                  </p:cNvSpPr>
                  <p:nvPr/>
                </p:nvSpPr>
                <p:spPr bwMode="auto">
                  <a:xfrm>
                    <a:off x="2151" y="2240"/>
                    <a:ext cx="1" cy="1"/>
                  </a:xfrm>
                  <a:custGeom>
                    <a:avLst/>
                    <a:gdLst>
                      <a:gd name="T0" fmla="*/ 0 w 7"/>
                      <a:gd name="T1" fmla="*/ 4 h 4"/>
                      <a:gd name="T2" fmla="*/ 6 w 7"/>
                      <a:gd name="T3" fmla="*/ 0 h 4"/>
                      <a:gd name="T4" fmla="*/ 7 w 7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4"/>
                      <a:gd name="T11" fmla="*/ 7 w 7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4">
                        <a:moveTo>
                          <a:pt x="0" y="4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6" name="Freeform 1597"/>
                  <p:cNvSpPr>
                    <a:spLocks/>
                  </p:cNvSpPr>
                  <p:nvPr/>
                </p:nvSpPr>
                <p:spPr bwMode="auto">
                  <a:xfrm>
                    <a:off x="2152" y="2239"/>
                    <a:ext cx="1" cy="1"/>
                  </a:xfrm>
                  <a:custGeom>
                    <a:avLst/>
                    <a:gdLst>
                      <a:gd name="T0" fmla="*/ 0 w 6"/>
                      <a:gd name="T1" fmla="*/ 5 h 5"/>
                      <a:gd name="T2" fmla="*/ 5 w 6"/>
                      <a:gd name="T3" fmla="*/ 0 h 5"/>
                      <a:gd name="T4" fmla="*/ 6 w 6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5"/>
                      <a:gd name="T11" fmla="*/ 6 w 6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5">
                        <a:moveTo>
                          <a:pt x="0" y="5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7" name="Freeform 1598"/>
                  <p:cNvSpPr>
                    <a:spLocks/>
                  </p:cNvSpPr>
                  <p:nvPr/>
                </p:nvSpPr>
                <p:spPr bwMode="auto">
                  <a:xfrm>
                    <a:off x="2153" y="2238"/>
                    <a:ext cx="1" cy="1"/>
                  </a:xfrm>
                  <a:custGeom>
                    <a:avLst/>
                    <a:gdLst>
                      <a:gd name="T0" fmla="*/ 0 w 6"/>
                      <a:gd name="T1" fmla="*/ 6 h 6"/>
                      <a:gd name="T2" fmla="*/ 5 w 6"/>
                      <a:gd name="T3" fmla="*/ 0 h 6"/>
                      <a:gd name="T4" fmla="*/ 6 w 6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"/>
                      <a:gd name="T11" fmla="*/ 6 w 6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">
                        <a:moveTo>
                          <a:pt x="0" y="6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8" name="Freeform 1599"/>
                  <p:cNvSpPr>
                    <a:spLocks/>
                  </p:cNvSpPr>
                  <p:nvPr/>
                </p:nvSpPr>
                <p:spPr bwMode="auto">
                  <a:xfrm>
                    <a:off x="2154" y="2236"/>
                    <a:ext cx="1" cy="2"/>
                  </a:xfrm>
                  <a:custGeom>
                    <a:avLst/>
                    <a:gdLst>
                      <a:gd name="T0" fmla="*/ 0 w 6"/>
                      <a:gd name="T1" fmla="*/ 6 h 6"/>
                      <a:gd name="T2" fmla="*/ 5 w 6"/>
                      <a:gd name="T3" fmla="*/ 0 h 6"/>
                      <a:gd name="T4" fmla="*/ 6 w 6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"/>
                      <a:gd name="T11" fmla="*/ 6 w 6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">
                        <a:moveTo>
                          <a:pt x="0" y="6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9" name="Freeform 1600"/>
                  <p:cNvSpPr>
                    <a:spLocks/>
                  </p:cNvSpPr>
                  <p:nvPr/>
                </p:nvSpPr>
                <p:spPr bwMode="auto">
                  <a:xfrm>
                    <a:off x="2155" y="2235"/>
                    <a:ext cx="1" cy="1"/>
                  </a:xfrm>
                  <a:custGeom>
                    <a:avLst/>
                    <a:gdLst>
                      <a:gd name="T0" fmla="*/ 0 w 6"/>
                      <a:gd name="T1" fmla="*/ 6 h 6"/>
                      <a:gd name="T2" fmla="*/ 5 w 6"/>
                      <a:gd name="T3" fmla="*/ 0 h 6"/>
                      <a:gd name="T4" fmla="*/ 6 w 6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"/>
                      <a:gd name="T11" fmla="*/ 6 w 6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">
                        <a:moveTo>
                          <a:pt x="0" y="6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0" name="Freeform 1601"/>
                  <p:cNvSpPr>
                    <a:spLocks/>
                  </p:cNvSpPr>
                  <p:nvPr/>
                </p:nvSpPr>
                <p:spPr bwMode="auto">
                  <a:xfrm>
                    <a:off x="2156" y="2234"/>
                    <a:ext cx="1" cy="1"/>
                  </a:xfrm>
                  <a:custGeom>
                    <a:avLst/>
                    <a:gdLst>
                      <a:gd name="T0" fmla="*/ 0 w 6"/>
                      <a:gd name="T1" fmla="*/ 8 h 8"/>
                      <a:gd name="T2" fmla="*/ 5 w 6"/>
                      <a:gd name="T3" fmla="*/ 0 h 8"/>
                      <a:gd name="T4" fmla="*/ 6 w 6"/>
                      <a:gd name="T5" fmla="*/ 0 h 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8"/>
                      <a:gd name="T11" fmla="*/ 6 w 6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8">
                        <a:moveTo>
                          <a:pt x="0" y="8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1" name="Freeform 1602"/>
                  <p:cNvSpPr>
                    <a:spLocks/>
                  </p:cNvSpPr>
                  <p:nvPr/>
                </p:nvSpPr>
                <p:spPr bwMode="auto">
                  <a:xfrm>
                    <a:off x="2157" y="2232"/>
                    <a:ext cx="1" cy="2"/>
                  </a:xfrm>
                  <a:custGeom>
                    <a:avLst/>
                    <a:gdLst>
                      <a:gd name="T0" fmla="*/ 0 w 6"/>
                      <a:gd name="T1" fmla="*/ 8 h 8"/>
                      <a:gd name="T2" fmla="*/ 5 w 6"/>
                      <a:gd name="T3" fmla="*/ 0 h 8"/>
                      <a:gd name="T4" fmla="*/ 6 w 6"/>
                      <a:gd name="T5" fmla="*/ 0 h 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8"/>
                      <a:gd name="T11" fmla="*/ 6 w 6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8">
                        <a:moveTo>
                          <a:pt x="0" y="8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2" name="Freeform 1603"/>
                  <p:cNvSpPr>
                    <a:spLocks/>
                  </p:cNvSpPr>
                  <p:nvPr/>
                </p:nvSpPr>
                <p:spPr bwMode="auto">
                  <a:xfrm>
                    <a:off x="2158" y="2231"/>
                    <a:ext cx="1" cy="1"/>
                  </a:xfrm>
                  <a:custGeom>
                    <a:avLst/>
                    <a:gdLst>
                      <a:gd name="T0" fmla="*/ 0 w 7"/>
                      <a:gd name="T1" fmla="*/ 9 h 9"/>
                      <a:gd name="T2" fmla="*/ 6 w 7"/>
                      <a:gd name="T3" fmla="*/ 0 h 9"/>
                      <a:gd name="T4" fmla="*/ 7 w 7"/>
                      <a:gd name="T5" fmla="*/ 0 h 9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9"/>
                      <a:gd name="T11" fmla="*/ 7 w 7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9">
                        <a:moveTo>
                          <a:pt x="0" y="9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3" name="Freeform 1604"/>
                  <p:cNvSpPr>
                    <a:spLocks/>
                  </p:cNvSpPr>
                  <p:nvPr/>
                </p:nvSpPr>
                <p:spPr bwMode="auto">
                  <a:xfrm>
                    <a:off x="2159" y="2229"/>
                    <a:ext cx="1" cy="2"/>
                  </a:xfrm>
                  <a:custGeom>
                    <a:avLst/>
                    <a:gdLst>
                      <a:gd name="T0" fmla="*/ 0 w 6"/>
                      <a:gd name="T1" fmla="*/ 10 h 10"/>
                      <a:gd name="T2" fmla="*/ 5 w 6"/>
                      <a:gd name="T3" fmla="*/ 0 h 10"/>
                      <a:gd name="T4" fmla="*/ 6 w 6"/>
                      <a:gd name="T5" fmla="*/ 0 h 10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0"/>
                      <a:gd name="T11" fmla="*/ 6 w 6"/>
                      <a:gd name="T12" fmla="*/ 10 h 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0">
                        <a:moveTo>
                          <a:pt x="0" y="1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4" name="Freeform 1605"/>
                  <p:cNvSpPr>
                    <a:spLocks/>
                  </p:cNvSpPr>
                  <p:nvPr/>
                </p:nvSpPr>
                <p:spPr bwMode="auto">
                  <a:xfrm>
                    <a:off x="2160" y="2227"/>
                    <a:ext cx="1" cy="2"/>
                  </a:xfrm>
                  <a:custGeom>
                    <a:avLst/>
                    <a:gdLst>
                      <a:gd name="T0" fmla="*/ 0 w 6"/>
                      <a:gd name="T1" fmla="*/ 11 h 11"/>
                      <a:gd name="T2" fmla="*/ 5 w 6"/>
                      <a:gd name="T3" fmla="*/ 0 h 11"/>
                      <a:gd name="T4" fmla="*/ 6 w 6"/>
                      <a:gd name="T5" fmla="*/ 0 h 1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1"/>
                      <a:gd name="T11" fmla="*/ 6 w 6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1">
                        <a:moveTo>
                          <a:pt x="0" y="1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5" name="Freeform 1606"/>
                  <p:cNvSpPr>
                    <a:spLocks/>
                  </p:cNvSpPr>
                  <p:nvPr/>
                </p:nvSpPr>
                <p:spPr bwMode="auto">
                  <a:xfrm>
                    <a:off x="2161" y="2225"/>
                    <a:ext cx="1" cy="2"/>
                  </a:xfrm>
                  <a:custGeom>
                    <a:avLst/>
                    <a:gdLst>
                      <a:gd name="T0" fmla="*/ 0 w 6"/>
                      <a:gd name="T1" fmla="*/ 11 h 11"/>
                      <a:gd name="T2" fmla="*/ 5 w 6"/>
                      <a:gd name="T3" fmla="*/ 0 h 11"/>
                      <a:gd name="T4" fmla="*/ 6 w 6"/>
                      <a:gd name="T5" fmla="*/ 0 h 1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1"/>
                      <a:gd name="T11" fmla="*/ 6 w 6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1">
                        <a:moveTo>
                          <a:pt x="0" y="11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6" name="Freeform 1607"/>
                  <p:cNvSpPr>
                    <a:spLocks/>
                  </p:cNvSpPr>
                  <p:nvPr/>
                </p:nvSpPr>
                <p:spPr bwMode="auto">
                  <a:xfrm>
                    <a:off x="2162" y="2222"/>
                    <a:ext cx="1" cy="3"/>
                  </a:xfrm>
                  <a:custGeom>
                    <a:avLst/>
                    <a:gdLst>
                      <a:gd name="T0" fmla="*/ 0 w 6"/>
                      <a:gd name="T1" fmla="*/ 13 h 13"/>
                      <a:gd name="T2" fmla="*/ 5 w 6"/>
                      <a:gd name="T3" fmla="*/ 0 h 13"/>
                      <a:gd name="T4" fmla="*/ 6 w 6"/>
                      <a:gd name="T5" fmla="*/ 0 h 1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3"/>
                      <a:gd name="T11" fmla="*/ 6 w 6"/>
                      <a:gd name="T12" fmla="*/ 13 h 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3">
                        <a:moveTo>
                          <a:pt x="0" y="13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7" name="Freeform 1608"/>
                  <p:cNvSpPr>
                    <a:spLocks/>
                  </p:cNvSpPr>
                  <p:nvPr/>
                </p:nvSpPr>
                <p:spPr bwMode="auto">
                  <a:xfrm>
                    <a:off x="2162" y="2220"/>
                    <a:ext cx="2" cy="2"/>
                  </a:xfrm>
                  <a:custGeom>
                    <a:avLst/>
                    <a:gdLst>
                      <a:gd name="T0" fmla="*/ 0 w 6"/>
                      <a:gd name="T1" fmla="*/ 13 h 13"/>
                      <a:gd name="T2" fmla="*/ 5 w 6"/>
                      <a:gd name="T3" fmla="*/ 0 h 13"/>
                      <a:gd name="T4" fmla="*/ 6 w 6"/>
                      <a:gd name="T5" fmla="*/ 0 h 1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3"/>
                      <a:gd name="T11" fmla="*/ 6 w 6"/>
                      <a:gd name="T12" fmla="*/ 13 h 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3">
                        <a:moveTo>
                          <a:pt x="0" y="13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8" name="Freeform 1609"/>
                  <p:cNvSpPr>
                    <a:spLocks/>
                  </p:cNvSpPr>
                  <p:nvPr/>
                </p:nvSpPr>
                <p:spPr bwMode="auto">
                  <a:xfrm>
                    <a:off x="2163" y="2217"/>
                    <a:ext cx="2" cy="3"/>
                  </a:xfrm>
                  <a:custGeom>
                    <a:avLst/>
                    <a:gdLst>
                      <a:gd name="T0" fmla="*/ 0 w 6"/>
                      <a:gd name="T1" fmla="*/ 14 h 14"/>
                      <a:gd name="T2" fmla="*/ 5 w 6"/>
                      <a:gd name="T3" fmla="*/ 0 h 14"/>
                      <a:gd name="T4" fmla="*/ 6 w 6"/>
                      <a:gd name="T5" fmla="*/ 0 h 1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4"/>
                      <a:gd name="T11" fmla="*/ 6 w 6"/>
                      <a:gd name="T12" fmla="*/ 14 h 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4">
                        <a:moveTo>
                          <a:pt x="0" y="14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9" name="Freeform 1610"/>
                  <p:cNvSpPr>
                    <a:spLocks/>
                  </p:cNvSpPr>
                  <p:nvPr/>
                </p:nvSpPr>
                <p:spPr bwMode="auto">
                  <a:xfrm>
                    <a:off x="2164" y="2214"/>
                    <a:ext cx="2" cy="3"/>
                  </a:xfrm>
                  <a:custGeom>
                    <a:avLst/>
                    <a:gdLst>
                      <a:gd name="T0" fmla="*/ 0 w 7"/>
                      <a:gd name="T1" fmla="*/ 15 h 15"/>
                      <a:gd name="T2" fmla="*/ 6 w 7"/>
                      <a:gd name="T3" fmla="*/ 0 h 15"/>
                      <a:gd name="T4" fmla="*/ 7 w 7"/>
                      <a:gd name="T5" fmla="*/ 0 h 15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5"/>
                      <a:gd name="T11" fmla="*/ 7 w 7"/>
                      <a:gd name="T12" fmla="*/ 15 h 1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5">
                        <a:moveTo>
                          <a:pt x="0" y="15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0" name="Freeform 1611"/>
                  <p:cNvSpPr>
                    <a:spLocks/>
                  </p:cNvSpPr>
                  <p:nvPr/>
                </p:nvSpPr>
                <p:spPr bwMode="auto">
                  <a:xfrm>
                    <a:off x="2165" y="2211"/>
                    <a:ext cx="2" cy="3"/>
                  </a:xfrm>
                  <a:custGeom>
                    <a:avLst/>
                    <a:gdLst>
                      <a:gd name="T0" fmla="*/ 0 w 6"/>
                      <a:gd name="T1" fmla="*/ 16 h 16"/>
                      <a:gd name="T2" fmla="*/ 5 w 6"/>
                      <a:gd name="T3" fmla="*/ 0 h 16"/>
                      <a:gd name="T4" fmla="*/ 6 w 6"/>
                      <a:gd name="T5" fmla="*/ 0 h 1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6"/>
                      <a:gd name="T11" fmla="*/ 6 w 6"/>
                      <a:gd name="T12" fmla="*/ 16 h 1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6">
                        <a:moveTo>
                          <a:pt x="0" y="16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1" name="Freeform 1612"/>
                  <p:cNvSpPr>
                    <a:spLocks/>
                  </p:cNvSpPr>
                  <p:nvPr/>
                </p:nvSpPr>
                <p:spPr bwMode="auto">
                  <a:xfrm>
                    <a:off x="2166" y="2208"/>
                    <a:ext cx="2" cy="3"/>
                  </a:xfrm>
                  <a:custGeom>
                    <a:avLst/>
                    <a:gdLst>
                      <a:gd name="T0" fmla="*/ 0 w 6"/>
                      <a:gd name="T1" fmla="*/ 16 h 16"/>
                      <a:gd name="T2" fmla="*/ 5 w 6"/>
                      <a:gd name="T3" fmla="*/ 0 h 16"/>
                      <a:gd name="T4" fmla="*/ 6 w 6"/>
                      <a:gd name="T5" fmla="*/ 0 h 1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6"/>
                      <a:gd name="T11" fmla="*/ 6 w 6"/>
                      <a:gd name="T12" fmla="*/ 16 h 1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6">
                        <a:moveTo>
                          <a:pt x="0" y="16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2" name="Freeform 1613"/>
                  <p:cNvSpPr>
                    <a:spLocks/>
                  </p:cNvSpPr>
                  <p:nvPr/>
                </p:nvSpPr>
                <p:spPr bwMode="auto">
                  <a:xfrm>
                    <a:off x="2167" y="2205"/>
                    <a:ext cx="2" cy="3"/>
                  </a:xfrm>
                  <a:custGeom>
                    <a:avLst/>
                    <a:gdLst>
                      <a:gd name="T0" fmla="*/ 0 w 6"/>
                      <a:gd name="T1" fmla="*/ 17 h 17"/>
                      <a:gd name="T2" fmla="*/ 5 w 6"/>
                      <a:gd name="T3" fmla="*/ 0 h 17"/>
                      <a:gd name="T4" fmla="*/ 6 w 6"/>
                      <a:gd name="T5" fmla="*/ 0 h 1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7"/>
                      <a:gd name="T11" fmla="*/ 6 w 6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7">
                        <a:moveTo>
                          <a:pt x="0" y="17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3" name="Freeform 1614"/>
                  <p:cNvSpPr>
                    <a:spLocks/>
                  </p:cNvSpPr>
                  <p:nvPr/>
                </p:nvSpPr>
                <p:spPr bwMode="auto">
                  <a:xfrm>
                    <a:off x="2168" y="2202"/>
                    <a:ext cx="1" cy="3"/>
                  </a:xfrm>
                  <a:custGeom>
                    <a:avLst/>
                    <a:gdLst>
                      <a:gd name="T0" fmla="*/ 0 w 6"/>
                      <a:gd name="T1" fmla="*/ 17 h 17"/>
                      <a:gd name="T2" fmla="*/ 5 w 6"/>
                      <a:gd name="T3" fmla="*/ 0 h 17"/>
                      <a:gd name="T4" fmla="*/ 6 w 6"/>
                      <a:gd name="T5" fmla="*/ 0 h 1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7"/>
                      <a:gd name="T11" fmla="*/ 6 w 6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7">
                        <a:moveTo>
                          <a:pt x="0" y="17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4" name="Freeform 1615"/>
                  <p:cNvSpPr>
                    <a:spLocks/>
                  </p:cNvSpPr>
                  <p:nvPr/>
                </p:nvSpPr>
                <p:spPr bwMode="auto">
                  <a:xfrm>
                    <a:off x="2169" y="2198"/>
                    <a:ext cx="1" cy="4"/>
                  </a:xfrm>
                  <a:custGeom>
                    <a:avLst/>
                    <a:gdLst>
                      <a:gd name="T0" fmla="*/ 0 w 6"/>
                      <a:gd name="T1" fmla="*/ 18 h 18"/>
                      <a:gd name="T2" fmla="*/ 5 w 6"/>
                      <a:gd name="T3" fmla="*/ 0 h 18"/>
                      <a:gd name="T4" fmla="*/ 6 w 6"/>
                      <a:gd name="T5" fmla="*/ 0 h 1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8"/>
                      <a:gd name="T11" fmla="*/ 6 w 6"/>
                      <a:gd name="T12" fmla="*/ 18 h 1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8">
                        <a:moveTo>
                          <a:pt x="0" y="18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5" name="Freeform 1616"/>
                  <p:cNvSpPr>
                    <a:spLocks/>
                  </p:cNvSpPr>
                  <p:nvPr/>
                </p:nvSpPr>
                <p:spPr bwMode="auto">
                  <a:xfrm>
                    <a:off x="2170" y="2195"/>
                    <a:ext cx="1" cy="3"/>
                  </a:xfrm>
                  <a:custGeom>
                    <a:avLst/>
                    <a:gdLst>
                      <a:gd name="T0" fmla="*/ 0 w 6"/>
                      <a:gd name="T1" fmla="*/ 17 h 17"/>
                      <a:gd name="T2" fmla="*/ 5 w 6"/>
                      <a:gd name="T3" fmla="*/ 0 h 17"/>
                      <a:gd name="T4" fmla="*/ 6 w 6"/>
                      <a:gd name="T5" fmla="*/ 0 h 1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7"/>
                      <a:gd name="T11" fmla="*/ 6 w 6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7">
                        <a:moveTo>
                          <a:pt x="0" y="17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6" name="Freeform 1617"/>
                  <p:cNvSpPr>
                    <a:spLocks/>
                  </p:cNvSpPr>
                  <p:nvPr/>
                </p:nvSpPr>
                <p:spPr bwMode="auto">
                  <a:xfrm>
                    <a:off x="2171" y="2192"/>
                    <a:ext cx="1" cy="3"/>
                  </a:xfrm>
                  <a:custGeom>
                    <a:avLst/>
                    <a:gdLst>
                      <a:gd name="T0" fmla="*/ 0 w 7"/>
                      <a:gd name="T1" fmla="*/ 17 h 17"/>
                      <a:gd name="T2" fmla="*/ 6 w 7"/>
                      <a:gd name="T3" fmla="*/ 0 h 17"/>
                      <a:gd name="T4" fmla="*/ 7 w 7"/>
                      <a:gd name="T5" fmla="*/ 0 h 17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7"/>
                      <a:gd name="T11" fmla="*/ 7 w 7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7">
                        <a:moveTo>
                          <a:pt x="0" y="17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7" name="Freeform 1618"/>
                  <p:cNvSpPr>
                    <a:spLocks/>
                  </p:cNvSpPr>
                  <p:nvPr/>
                </p:nvSpPr>
                <p:spPr bwMode="auto">
                  <a:xfrm>
                    <a:off x="2172" y="2189"/>
                    <a:ext cx="1" cy="3"/>
                  </a:xfrm>
                  <a:custGeom>
                    <a:avLst/>
                    <a:gdLst>
                      <a:gd name="T0" fmla="*/ 0 w 6"/>
                      <a:gd name="T1" fmla="*/ 17 h 17"/>
                      <a:gd name="T2" fmla="*/ 5 w 6"/>
                      <a:gd name="T3" fmla="*/ 0 h 17"/>
                      <a:gd name="T4" fmla="*/ 6 w 6"/>
                      <a:gd name="T5" fmla="*/ 0 h 1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7"/>
                      <a:gd name="T11" fmla="*/ 6 w 6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7">
                        <a:moveTo>
                          <a:pt x="0" y="17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8" name="Freeform 1619"/>
                  <p:cNvSpPr>
                    <a:spLocks/>
                  </p:cNvSpPr>
                  <p:nvPr/>
                </p:nvSpPr>
                <p:spPr bwMode="auto">
                  <a:xfrm>
                    <a:off x="2173" y="2186"/>
                    <a:ext cx="1" cy="3"/>
                  </a:xfrm>
                  <a:custGeom>
                    <a:avLst/>
                    <a:gdLst>
                      <a:gd name="T0" fmla="*/ 0 w 6"/>
                      <a:gd name="T1" fmla="*/ 17 h 17"/>
                      <a:gd name="T2" fmla="*/ 5 w 6"/>
                      <a:gd name="T3" fmla="*/ 0 h 17"/>
                      <a:gd name="T4" fmla="*/ 6 w 6"/>
                      <a:gd name="T5" fmla="*/ 0 h 1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7"/>
                      <a:gd name="T11" fmla="*/ 6 w 6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7">
                        <a:moveTo>
                          <a:pt x="0" y="17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9" name="Freeform 1620"/>
                  <p:cNvSpPr>
                    <a:spLocks/>
                  </p:cNvSpPr>
                  <p:nvPr/>
                </p:nvSpPr>
                <p:spPr bwMode="auto">
                  <a:xfrm>
                    <a:off x="2174" y="2183"/>
                    <a:ext cx="1" cy="3"/>
                  </a:xfrm>
                  <a:custGeom>
                    <a:avLst/>
                    <a:gdLst>
                      <a:gd name="T0" fmla="*/ 0 w 6"/>
                      <a:gd name="T1" fmla="*/ 16 h 16"/>
                      <a:gd name="T2" fmla="*/ 5 w 6"/>
                      <a:gd name="T3" fmla="*/ 0 h 16"/>
                      <a:gd name="T4" fmla="*/ 6 w 6"/>
                      <a:gd name="T5" fmla="*/ 0 h 1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6"/>
                      <a:gd name="T11" fmla="*/ 6 w 6"/>
                      <a:gd name="T12" fmla="*/ 16 h 1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6">
                        <a:moveTo>
                          <a:pt x="0" y="16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0" name="Freeform 1621"/>
                  <p:cNvSpPr>
                    <a:spLocks/>
                  </p:cNvSpPr>
                  <p:nvPr/>
                </p:nvSpPr>
                <p:spPr bwMode="auto">
                  <a:xfrm>
                    <a:off x="2175" y="2180"/>
                    <a:ext cx="1" cy="3"/>
                  </a:xfrm>
                  <a:custGeom>
                    <a:avLst/>
                    <a:gdLst>
                      <a:gd name="T0" fmla="*/ 0 w 6"/>
                      <a:gd name="T1" fmla="*/ 15 h 15"/>
                      <a:gd name="T2" fmla="*/ 5 w 6"/>
                      <a:gd name="T3" fmla="*/ 0 h 15"/>
                      <a:gd name="T4" fmla="*/ 6 w 6"/>
                      <a:gd name="T5" fmla="*/ 0 h 1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5"/>
                      <a:gd name="T11" fmla="*/ 6 w 6"/>
                      <a:gd name="T12" fmla="*/ 15 h 1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5">
                        <a:moveTo>
                          <a:pt x="0" y="15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1" name="Freeform 1622"/>
                  <p:cNvSpPr>
                    <a:spLocks/>
                  </p:cNvSpPr>
                  <p:nvPr/>
                </p:nvSpPr>
                <p:spPr bwMode="auto">
                  <a:xfrm>
                    <a:off x="2176" y="2177"/>
                    <a:ext cx="1" cy="3"/>
                  </a:xfrm>
                  <a:custGeom>
                    <a:avLst/>
                    <a:gdLst>
                      <a:gd name="T0" fmla="*/ 0 w 6"/>
                      <a:gd name="T1" fmla="*/ 14 h 14"/>
                      <a:gd name="T2" fmla="*/ 5 w 6"/>
                      <a:gd name="T3" fmla="*/ 0 h 14"/>
                      <a:gd name="T4" fmla="*/ 6 w 6"/>
                      <a:gd name="T5" fmla="*/ 0 h 1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4"/>
                      <a:gd name="T11" fmla="*/ 6 w 6"/>
                      <a:gd name="T12" fmla="*/ 14 h 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4">
                        <a:moveTo>
                          <a:pt x="0" y="14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2" name="Freeform 1623"/>
                  <p:cNvSpPr>
                    <a:spLocks/>
                  </p:cNvSpPr>
                  <p:nvPr/>
                </p:nvSpPr>
                <p:spPr bwMode="auto">
                  <a:xfrm>
                    <a:off x="2177" y="2175"/>
                    <a:ext cx="1" cy="2"/>
                  </a:xfrm>
                  <a:custGeom>
                    <a:avLst/>
                    <a:gdLst>
                      <a:gd name="T0" fmla="*/ 0 w 6"/>
                      <a:gd name="T1" fmla="*/ 13 h 13"/>
                      <a:gd name="T2" fmla="*/ 5 w 6"/>
                      <a:gd name="T3" fmla="*/ 0 h 13"/>
                      <a:gd name="T4" fmla="*/ 6 w 6"/>
                      <a:gd name="T5" fmla="*/ 0 h 1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3"/>
                      <a:gd name="T11" fmla="*/ 6 w 6"/>
                      <a:gd name="T12" fmla="*/ 13 h 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3">
                        <a:moveTo>
                          <a:pt x="0" y="13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3" name="Freeform 1624"/>
                  <p:cNvSpPr>
                    <a:spLocks/>
                  </p:cNvSpPr>
                  <p:nvPr/>
                </p:nvSpPr>
                <p:spPr bwMode="auto">
                  <a:xfrm>
                    <a:off x="2178" y="2173"/>
                    <a:ext cx="1" cy="2"/>
                  </a:xfrm>
                  <a:custGeom>
                    <a:avLst/>
                    <a:gdLst>
                      <a:gd name="T0" fmla="*/ 0 w 7"/>
                      <a:gd name="T1" fmla="*/ 11 h 11"/>
                      <a:gd name="T2" fmla="*/ 6 w 7"/>
                      <a:gd name="T3" fmla="*/ 0 h 11"/>
                      <a:gd name="T4" fmla="*/ 7 w 7"/>
                      <a:gd name="T5" fmla="*/ 0 h 1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1"/>
                      <a:gd name="T11" fmla="*/ 7 w 7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1">
                        <a:moveTo>
                          <a:pt x="0" y="11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4" name="Freeform 1625"/>
                  <p:cNvSpPr>
                    <a:spLocks/>
                  </p:cNvSpPr>
                  <p:nvPr/>
                </p:nvSpPr>
                <p:spPr bwMode="auto">
                  <a:xfrm>
                    <a:off x="2179" y="2171"/>
                    <a:ext cx="1" cy="2"/>
                  </a:xfrm>
                  <a:custGeom>
                    <a:avLst/>
                    <a:gdLst>
                      <a:gd name="T0" fmla="*/ 0 w 6"/>
                      <a:gd name="T1" fmla="*/ 10 h 10"/>
                      <a:gd name="T2" fmla="*/ 5 w 6"/>
                      <a:gd name="T3" fmla="*/ 0 h 10"/>
                      <a:gd name="T4" fmla="*/ 6 w 6"/>
                      <a:gd name="T5" fmla="*/ 0 h 10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0"/>
                      <a:gd name="T11" fmla="*/ 6 w 6"/>
                      <a:gd name="T12" fmla="*/ 10 h 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0">
                        <a:moveTo>
                          <a:pt x="0" y="10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5" name="Freeform 1626"/>
                  <p:cNvSpPr>
                    <a:spLocks/>
                  </p:cNvSpPr>
                  <p:nvPr/>
                </p:nvSpPr>
                <p:spPr bwMode="auto">
                  <a:xfrm>
                    <a:off x="2180" y="2169"/>
                    <a:ext cx="1" cy="2"/>
                  </a:xfrm>
                  <a:custGeom>
                    <a:avLst/>
                    <a:gdLst>
                      <a:gd name="T0" fmla="*/ 0 w 6"/>
                      <a:gd name="T1" fmla="*/ 8 h 8"/>
                      <a:gd name="T2" fmla="*/ 5 w 6"/>
                      <a:gd name="T3" fmla="*/ 0 h 8"/>
                      <a:gd name="T4" fmla="*/ 6 w 6"/>
                      <a:gd name="T5" fmla="*/ 0 h 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8"/>
                      <a:gd name="T11" fmla="*/ 6 w 6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8">
                        <a:moveTo>
                          <a:pt x="0" y="8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6" name="Freeform 1627"/>
                  <p:cNvSpPr>
                    <a:spLocks/>
                  </p:cNvSpPr>
                  <p:nvPr/>
                </p:nvSpPr>
                <p:spPr bwMode="auto">
                  <a:xfrm>
                    <a:off x="2181" y="2168"/>
                    <a:ext cx="1" cy="1"/>
                  </a:xfrm>
                  <a:custGeom>
                    <a:avLst/>
                    <a:gdLst>
                      <a:gd name="T0" fmla="*/ 0 w 6"/>
                      <a:gd name="T1" fmla="*/ 6 h 6"/>
                      <a:gd name="T2" fmla="*/ 5 w 6"/>
                      <a:gd name="T3" fmla="*/ 0 h 6"/>
                      <a:gd name="T4" fmla="*/ 6 w 6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"/>
                      <a:gd name="T11" fmla="*/ 6 w 6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">
                        <a:moveTo>
                          <a:pt x="0" y="6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7" name="Freeform 1628"/>
                  <p:cNvSpPr>
                    <a:spLocks/>
                  </p:cNvSpPr>
                  <p:nvPr/>
                </p:nvSpPr>
                <p:spPr bwMode="auto">
                  <a:xfrm>
                    <a:off x="2182" y="2167"/>
                    <a:ext cx="1" cy="1"/>
                  </a:xfrm>
                  <a:custGeom>
                    <a:avLst/>
                    <a:gdLst>
                      <a:gd name="T0" fmla="*/ 0 w 6"/>
                      <a:gd name="T1" fmla="*/ 5 h 5"/>
                      <a:gd name="T2" fmla="*/ 5 w 6"/>
                      <a:gd name="T3" fmla="*/ 0 h 5"/>
                      <a:gd name="T4" fmla="*/ 6 w 6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5"/>
                      <a:gd name="T11" fmla="*/ 6 w 6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5">
                        <a:moveTo>
                          <a:pt x="0" y="5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8" name="Freeform 1629"/>
                  <p:cNvSpPr>
                    <a:spLocks/>
                  </p:cNvSpPr>
                  <p:nvPr/>
                </p:nvSpPr>
                <p:spPr bwMode="auto">
                  <a:xfrm>
                    <a:off x="2183" y="2167"/>
                    <a:ext cx="1" cy="1"/>
                  </a:xfrm>
                  <a:custGeom>
                    <a:avLst/>
                    <a:gdLst>
                      <a:gd name="T0" fmla="*/ 0 w 6"/>
                      <a:gd name="T1" fmla="*/ 2 h 2"/>
                      <a:gd name="T2" fmla="*/ 5 w 6"/>
                      <a:gd name="T3" fmla="*/ 0 h 2"/>
                      <a:gd name="T4" fmla="*/ 6 w 6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2"/>
                      <a:gd name="T11" fmla="*/ 6 w 6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2">
                        <a:moveTo>
                          <a:pt x="0" y="2"/>
                        </a:move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9" name="Freeform 1630"/>
                  <p:cNvSpPr>
                    <a:spLocks/>
                  </p:cNvSpPr>
                  <p:nvPr/>
                </p:nvSpPr>
                <p:spPr bwMode="auto">
                  <a:xfrm>
                    <a:off x="2184" y="2167"/>
                    <a:ext cx="1" cy="1"/>
                  </a:xfrm>
                  <a:custGeom>
                    <a:avLst/>
                    <a:gdLst>
                      <a:gd name="T0" fmla="*/ 0 w 7"/>
                      <a:gd name="T1" fmla="*/ 1 h 1"/>
                      <a:gd name="T2" fmla="*/ 6 w 7"/>
                      <a:gd name="T3" fmla="*/ 0 h 1"/>
                      <a:gd name="T4" fmla="*/ 7 w 7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"/>
                      <a:gd name="T11" fmla="*/ 7 w 7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">
                        <a:moveTo>
                          <a:pt x="0" y="1"/>
                        </a:moveTo>
                        <a:lnTo>
                          <a:pt x="6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0" name="Freeform 1631"/>
                  <p:cNvSpPr>
                    <a:spLocks/>
                  </p:cNvSpPr>
                  <p:nvPr/>
                </p:nvSpPr>
                <p:spPr bwMode="auto">
                  <a:xfrm>
                    <a:off x="2185" y="2167"/>
                    <a:ext cx="1" cy="1"/>
                  </a:xfrm>
                  <a:custGeom>
                    <a:avLst/>
                    <a:gdLst>
                      <a:gd name="T0" fmla="*/ 0 w 6"/>
                      <a:gd name="T1" fmla="*/ 0 h 1"/>
                      <a:gd name="T2" fmla="*/ 5 w 6"/>
                      <a:gd name="T3" fmla="*/ 1 h 1"/>
                      <a:gd name="T4" fmla="*/ 6 w 6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"/>
                      <a:gd name="T11" fmla="*/ 6 w 6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">
                        <a:moveTo>
                          <a:pt x="0" y="0"/>
                        </a:moveTo>
                        <a:lnTo>
                          <a:pt x="5" y="1"/>
                        </a:lnTo>
                        <a:lnTo>
                          <a:pt x="6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1" name="Freeform 1632"/>
                  <p:cNvSpPr>
                    <a:spLocks/>
                  </p:cNvSpPr>
                  <p:nvPr/>
                </p:nvSpPr>
                <p:spPr bwMode="auto">
                  <a:xfrm>
                    <a:off x="2186" y="2167"/>
                    <a:ext cx="1" cy="1"/>
                  </a:xfrm>
                  <a:custGeom>
                    <a:avLst/>
                    <a:gdLst>
                      <a:gd name="T0" fmla="*/ 0 w 6"/>
                      <a:gd name="T1" fmla="*/ 0 h 3"/>
                      <a:gd name="T2" fmla="*/ 5 w 6"/>
                      <a:gd name="T3" fmla="*/ 3 h 3"/>
                      <a:gd name="T4" fmla="*/ 6 w 6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3"/>
                      <a:gd name="T11" fmla="*/ 6 w 6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3">
                        <a:moveTo>
                          <a:pt x="0" y="0"/>
                        </a:moveTo>
                        <a:lnTo>
                          <a:pt x="5" y="3"/>
                        </a:lnTo>
                        <a:lnTo>
                          <a:pt x="6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2" name="Freeform 1633"/>
                  <p:cNvSpPr>
                    <a:spLocks/>
                  </p:cNvSpPr>
                  <p:nvPr/>
                </p:nvSpPr>
                <p:spPr bwMode="auto">
                  <a:xfrm>
                    <a:off x="2187" y="2167"/>
                    <a:ext cx="1" cy="1"/>
                  </a:xfrm>
                  <a:custGeom>
                    <a:avLst/>
                    <a:gdLst>
                      <a:gd name="T0" fmla="*/ 0 w 6"/>
                      <a:gd name="T1" fmla="*/ 0 h 5"/>
                      <a:gd name="T2" fmla="*/ 5 w 6"/>
                      <a:gd name="T3" fmla="*/ 5 h 5"/>
                      <a:gd name="T4" fmla="*/ 6 w 6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5"/>
                      <a:gd name="T11" fmla="*/ 6 w 6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5">
                        <a:moveTo>
                          <a:pt x="0" y="0"/>
                        </a:moveTo>
                        <a:lnTo>
                          <a:pt x="5" y="5"/>
                        </a:lnTo>
                        <a:lnTo>
                          <a:pt x="6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3" name="Freeform 1634"/>
                  <p:cNvSpPr>
                    <a:spLocks/>
                  </p:cNvSpPr>
                  <p:nvPr/>
                </p:nvSpPr>
                <p:spPr bwMode="auto">
                  <a:xfrm>
                    <a:off x="2188" y="2168"/>
                    <a:ext cx="1" cy="2"/>
                  </a:xfrm>
                  <a:custGeom>
                    <a:avLst/>
                    <a:gdLst>
                      <a:gd name="T0" fmla="*/ 0 w 6"/>
                      <a:gd name="T1" fmla="*/ 0 h 7"/>
                      <a:gd name="T2" fmla="*/ 5 w 6"/>
                      <a:gd name="T3" fmla="*/ 7 h 7"/>
                      <a:gd name="T4" fmla="*/ 6 w 6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7"/>
                      <a:gd name="T11" fmla="*/ 6 w 6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7">
                        <a:moveTo>
                          <a:pt x="0" y="0"/>
                        </a:moveTo>
                        <a:lnTo>
                          <a:pt x="5" y="7"/>
                        </a:lnTo>
                        <a:lnTo>
                          <a:pt x="6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4" name="Freeform 1635"/>
                  <p:cNvSpPr>
                    <a:spLocks/>
                  </p:cNvSpPr>
                  <p:nvPr/>
                </p:nvSpPr>
                <p:spPr bwMode="auto">
                  <a:xfrm>
                    <a:off x="2189" y="2170"/>
                    <a:ext cx="1" cy="1"/>
                  </a:xfrm>
                  <a:custGeom>
                    <a:avLst/>
                    <a:gdLst>
                      <a:gd name="T0" fmla="*/ 0 w 6"/>
                      <a:gd name="T1" fmla="*/ 0 h 9"/>
                      <a:gd name="T2" fmla="*/ 5 w 6"/>
                      <a:gd name="T3" fmla="*/ 9 h 9"/>
                      <a:gd name="T4" fmla="*/ 6 w 6"/>
                      <a:gd name="T5" fmla="*/ 9 h 9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9"/>
                      <a:gd name="T11" fmla="*/ 6 w 6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9">
                        <a:moveTo>
                          <a:pt x="0" y="0"/>
                        </a:moveTo>
                        <a:lnTo>
                          <a:pt x="5" y="9"/>
                        </a:lnTo>
                        <a:lnTo>
                          <a:pt x="6" y="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5" name="Freeform 1636"/>
                  <p:cNvSpPr>
                    <a:spLocks/>
                  </p:cNvSpPr>
                  <p:nvPr/>
                </p:nvSpPr>
                <p:spPr bwMode="auto">
                  <a:xfrm>
                    <a:off x="2190" y="2171"/>
                    <a:ext cx="1" cy="2"/>
                  </a:xfrm>
                  <a:custGeom>
                    <a:avLst/>
                    <a:gdLst>
                      <a:gd name="T0" fmla="*/ 0 w 6"/>
                      <a:gd name="T1" fmla="*/ 0 h 10"/>
                      <a:gd name="T2" fmla="*/ 5 w 6"/>
                      <a:gd name="T3" fmla="*/ 10 h 10"/>
                      <a:gd name="T4" fmla="*/ 6 w 6"/>
                      <a:gd name="T5" fmla="*/ 10 h 10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0"/>
                      <a:gd name="T11" fmla="*/ 6 w 6"/>
                      <a:gd name="T12" fmla="*/ 10 h 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0">
                        <a:moveTo>
                          <a:pt x="0" y="0"/>
                        </a:moveTo>
                        <a:lnTo>
                          <a:pt x="5" y="10"/>
                        </a:lnTo>
                        <a:lnTo>
                          <a:pt x="6" y="1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6" name="Freeform 1637"/>
                  <p:cNvSpPr>
                    <a:spLocks/>
                  </p:cNvSpPr>
                  <p:nvPr/>
                </p:nvSpPr>
                <p:spPr bwMode="auto">
                  <a:xfrm>
                    <a:off x="2191" y="2173"/>
                    <a:ext cx="1" cy="2"/>
                  </a:xfrm>
                  <a:custGeom>
                    <a:avLst/>
                    <a:gdLst>
                      <a:gd name="T0" fmla="*/ 0 w 6"/>
                      <a:gd name="T1" fmla="*/ 0 h 11"/>
                      <a:gd name="T2" fmla="*/ 5 w 6"/>
                      <a:gd name="T3" fmla="*/ 11 h 11"/>
                      <a:gd name="T4" fmla="*/ 6 w 6"/>
                      <a:gd name="T5" fmla="*/ 11 h 1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1"/>
                      <a:gd name="T11" fmla="*/ 6 w 6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1">
                        <a:moveTo>
                          <a:pt x="0" y="0"/>
                        </a:moveTo>
                        <a:lnTo>
                          <a:pt x="5" y="11"/>
                        </a:lnTo>
                        <a:lnTo>
                          <a:pt x="6" y="1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7" name="Freeform 1638"/>
                  <p:cNvSpPr>
                    <a:spLocks/>
                  </p:cNvSpPr>
                  <p:nvPr/>
                </p:nvSpPr>
                <p:spPr bwMode="auto">
                  <a:xfrm>
                    <a:off x="2191" y="2175"/>
                    <a:ext cx="2" cy="3"/>
                  </a:xfrm>
                  <a:custGeom>
                    <a:avLst/>
                    <a:gdLst>
                      <a:gd name="T0" fmla="*/ 0 w 7"/>
                      <a:gd name="T1" fmla="*/ 0 h 13"/>
                      <a:gd name="T2" fmla="*/ 6 w 7"/>
                      <a:gd name="T3" fmla="*/ 13 h 13"/>
                      <a:gd name="T4" fmla="*/ 7 w 7"/>
                      <a:gd name="T5" fmla="*/ 13 h 13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3"/>
                      <a:gd name="T11" fmla="*/ 7 w 7"/>
                      <a:gd name="T12" fmla="*/ 13 h 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3">
                        <a:moveTo>
                          <a:pt x="0" y="0"/>
                        </a:moveTo>
                        <a:lnTo>
                          <a:pt x="6" y="13"/>
                        </a:lnTo>
                        <a:lnTo>
                          <a:pt x="7" y="1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8" name="Freeform 1639"/>
                  <p:cNvSpPr>
                    <a:spLocks/>
                  </p:cNvSpPr>
                  <p:nvPr/>
                </p:nvSpPr>
                <p:spPr bwMode="auto">
                  <a:xfrm>
                    <a:off x="2193" y="2178"/>
                    <a:ext cx="1" cy="2"/>
                  </a:xfrm>
                  <a:custGeom>
                    <a:avLst/>
                    <a:gdLst>
                      <a:gd name="T0" fmla="*/ 0 w 6"/>
                      <a:gd name="T1" fmla="*/ 0 h 14"/>
                      <a:gd name="T2" fmla="*/ 5 w 6"/>
                      <a:gd name="T3" fmla="*/ 14 h 14"/>
                      <a:gd name="T4" fmla="*/ 6 w 6"/>
                      <a:gd name="T5" fmla="*/ 14 h 1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4"/>
                      <a:gd name="T11" fmla="*/ 6 w 6"/>
                      <a:gd name="T12" fmla="*/ 14 h 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4">
                        <a:moveTo>
                          <a:pt x="0" y="0"/>
                        </a:moveTo>
                        <a:lnTo>
                          <a:pt x="5" y="14"/>
                        </a:lnTo>
                        <a:lnTo>
                          <a:pt x="6" y="1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9" name="Freeform 1640"/>
                  <p:cNvSpPr>
                    <a:spLocks/>
                  </p:cNvSpPr>
                  <p:nvPr/>
                </p:nvSpPr>
                <p:spPr bwMode="auto">
                  <a:xfrm>
                    <a:off x="2194" y="2180"/>
                    <a:ext cx="1" cy="3"/>
                  </a:xfrm>
                  <a:custGeom>
                    <a:avLst/>
                    <a:gdLst>
                      <a:gd name="T0" fmla="*/ 0 w 6"/>
                      <a:gd name="T1" fmla="*/ 0 h 15"/>
                      <a:gd name="T2" fmla="*/ 5 w 6"/>
                      <a:gd name="T3" fmla="*/ 15 h 15"/>
                      <a:gd name="T4" fmla="*/ 6 w 6"/>
                      <a:gd name="T5" fmla="*/ 15 h 1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5"/>
                      <a:gd name="T11" fmla="*/ 6 w 6"/>
                      <a:gd name="T12" fmla="*/ 15 h 1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5">
                        <a:moveTo>
                          <a:pt x="0" y="0"/>
                        </a:moveTo>
                        <a:lnTo>
                          <a:pt x="5" y="15"/>
                        </a:lnTo>
                        <a:lnTo>
                          <a:pt x="6" y="1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0" name="Freeform 1641"/>
                  <p:cNvSpPr>
                    <a:spLocks/>
                  </p:cNvSpPr>
                  <p:nvPr/>
                </p:nvSpPr>
                <p:spPr bwMode="auto">
                  <a:xfrm>
                    <a:off x="2194" y="2183"/>
                    <a:ext cx="2" cy="3"/>
                  </a:xfrm>
                  <a:custGeom>
                    <a:avLst/>
                    <a:gdLst>
                      <a:gd name="T0" fmla="*/ 0 w 6"/>
                      <a:gd name="T1" fmla="*/ 0 h 16"/>
                      <a:gd name="T2" fmla="*/ 5 w 6"/>
                      <a:gd name="T3" fmla="*/ 16 h 16"/>
                      <a:gd name="T4" fmla="*/ 6 w 6"/>
                      <a:gd name="T5" fmla="*/ 16 h 1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6"/>
                      <a:gd name="T11" fmla="*/ 6 w 6"/>
                      <a:gd name="T12" fmla="*/ 16 h 1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6">
                        <a:moveTo>
                          <a:pt x="0" y="0"/>
                        </a:moveTo>
                        <a:lnTo>
                          <a:pt x="5" y="16"/>
                        </a:lnTo>
                        <a:lnTo>
                          <a:pt x="6" y="1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1" name="Freeform 1642"/>
                  <p:cNvSpPr>
                    <a:spLocks/>
                  </p:cNvSpPr>
                  <p:nvPr/>
                </p:nvSpPr>
                <p:spPr bwMode="auto">
                  <a:xfrm>
                    <a:off x="2195" y="2186"/>
                    <a:ext cx="2" cy="3"/>
                  </a:xfrm>
                  <a:custGeom>
                    <a:avLst/>
                    <a:gdLst>
                      <a:gd name="T0" fmla="*/ 0 w 6"/>
                      <a:gd name="T1" fmla="*/ 0 h 16"/>
                      <a:gd name="T2" fmla="*/ 5 w 6"/>
                      <a:gd name="T3" fmla="*/ 16 h 16"/>
                      <a:gd name="T4" fmla="*/ 6 w 6"/>
                      <a:gd name="T5" fmla="*/ 16 h 1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6"/>
                      <a:gd name="T11" fmla="*/ 6 w 6"/>
                      <a:gd name="T12" fmla="*/ 16 h 1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6">
                        <a:moveTo>
                          <a:pt x="0" y="0"/>
                        </a:moveTo>
                        <a:lnTo>
                          <a:pt x="5" y="16"/>
                        </a:lnTo>
                        <a:lnTo>
                          <a:pt x="6" y="1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2" name="Freeform 1643"/>
                  <p:cNvSpPr>
                    <a:spLocks/>
                  </p:cNvSpPr>
                  <p:nvPr/>
                </p:nvSpPr>
                <p:spPr bwMode="auto">
                  <a:xfrm>
                    <a:off x="2196" y="2189"/>
                    <a:ext cx="2" cy="3"/>
                  </a:xfrm>
                  <a:custGeom>
                    <a:avLst/>
                    <a:gdLst>
                      <a:gd name="T0" fmla="*/ 0 w 6"/>
                      <a:gd name="T1" fmla="*/ 0 h 17"/>
                      <a:gd name="T2" fmla="*/ 5 w 6"/>
                      <a:gd name="T3" fmla="*/ 17 h 17"/>
                      <a:gd name="T4" fmla="*/ 6 w 6"/>
                      <a:gd name="T5" fmla="*/ 17 h 1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7"/>
                      <a:gd name="T11" fmla="*/ 6 w 6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7">
                        <a:moveTo>
                          <a:pt x="0" y="0"/>
                        </a:moveTo>
                        <a:lnTo>
                          <a:pt x="5" y="17"/>
                        </a:lnTo>
                        <a:lnTo>
                          <a:pt x="6" y="1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3" name="Freeform 1644"/>
                  <p:cNvSpPr>
                    <a:spLocks/>
                  </p:cNvSpPr>
                  <p:nvPr/>
                </p:nvSpPr>
                <p:spPr bwMode="auto">
                  <a:xfrm>
                    <a:off x="2197" y="2192"/>
                    <a:ext cx="1" cy="4"/>
                  </a:xfrm>
                  <a:custGeom>
                    <a:avLst/>
                    <a:gdLst>
                      <a:gd name="T0" fmla="*/ 0 w 6"/>
                      <a:gd name="T1" fmla="*/ 0 h 18"/>
                      <a:gd name="T2" fmla="*/ 5 w 6"/>
                      <a:gd name="T3" fmla="*/ 18 h 18"/>
                      <a:gd name="T4" fmla="*/ 6 w 6"/>
                      <a:gd name="T5" fmla="*/ 18 h 18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8"/>
                      <a:gd name="T11" fmla="*/ 6 w 6"/>
                      <a:gd name="T12" fmla="*/ 18 h 1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8">
                        <a:moveTo>
                          <a:pt x="0" y="0"/>
                        </a:moveTo>
                        <a:lnTo>
                          <a:pt x="5" y="18"/>
                        </a:lnTo>
                        <a:lnTo>
                          <a:pt x="6" y="1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4" name="Freeform 1645"/>
                  <p:cNvSpPr>
                    <a:spLocks/>
                  </p:cNvSpPr>
                  <p:nvPr/>
                </p:nvSpPr>
                <p:spPr bwMode="auto">
                  <a:xfrm>
                    <a:off x="2198" y="2196"/>
                    <a:ext cx="2" cy="3"/>
                  </a:xfrm>
                  <a:custGeom>
                    <a:avLst/>
                    <a:gdLst>
                      <a:gd name="T0" fmla="*/ 0 w 7"/>
                      <a:gd name="T1" fmla="*/ 0 h 17"/>
                      <a:gd name="T2" fmla="*/ 6 w 7"/>
                      <a:gd name="T3" fmla="*/ 17 h 17"/>
                      <a:gd name="T4" fmla="*/ 7 w 7"/>
                      <a:gd name="T5" fmla="*/ 17 h 17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7"/>
                      <a:gd name="T11" fmla="*/ 7 w 7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7">
                        <a:moveTo>
                          <a:pt x="0" y="0"/>
                        </a:moveTo>
                        <a:lnTo>
                          <a:pt x="6" y="17"/>
                        </a:lnTo>
                        <a:lnTo>
                          <a:pt x="7" y="1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5" name="Freeform 1646"/>
                  <p:cNvSpPr>
                    <a:spLocks/>
                  </p:cNvSpPr>
                  <p:nvPr/>
                </p:nvSpPr>
                <p:spPr bwMode="auto">
                  <a:xfrm>
                    <a:off x="2199" y="2199"/>
                    <a:ext cx="2" cy="3"/>
                  </a:xfrm>
                  <a:custGeom>
                    <a:avLst/>
                    <a:gdLst>
                      <a:gd name="T0" fmla="*/ 0 w 6"/>
                      <a:gd name="T1" fmla="*/ 0 h 17"/>
                      <a:gd name="T2" fmla="*/ 5 w 6"/>
                      <a:gd name="T3" fmla="*/ 17 h 17"/>
                      <a:gd name="T4" fmla="*/ 6 w 6"/>
                      <a:gd name="T5" fmla="*/ 17 h 1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7"/>
                      <a:gd name="T11" fmla="*/ 6 w 6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7">
                        <a:moveTo>
                          <a:pt x="0" y="0"/>
                        </a:moveTo>
                        <a:lnTo>
                          <a:pt x="5" y="17"/>
                        </a:lnTo>
                        <a:lnTo>
                          <a:pt x="6" y="1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6" name="Freeform 1647"/>
                  <p:cNvSpPr>
                    <a:spLocks/>
                  </p:cNvSpPr>
                  <p:nvPr/>
                </p:nvSpPr>
                <p:spPr bwMode="auto">
                  <a:xfrm>
                    <a:off x="2200" y="2202"/>
                    <a:ext cx="1" cy="3"/>
                  </a:xfrm>
                  <a:custGeom>
                    <a:avLst/>
                    <a:gdLst>
                      <a:gd name="T0" fmla="*/ 0 w 6"/>
                      <a:gd name="T1" fmla="*/ 0 h 17"/>
                      <a:gd name="T2" fmla="*/ 5 w 6"/>
                      <a:gd name="T3" fmla="*/ 17 h 17"/>
                      <a:gd name="T4" fmla="*/ 6 w 6"/>
                      <a:gd name="T5" fmla="*/ 17 h 1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7"/>
                      <a:gd name="T11" fmla="*/ 6 w 6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7">
                        <a:moveTo>
                          <a:pt x="0" y="0"/>
                        </a:moveTo>
                        <a:lnTo>
                          <a:pt x="5" y="17"/>
                        </a:lnTo>
                        <a:lnTo>
                          <a:pt x="6" y="1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7" name="Freeform 1648"/>
                  <p:cNvSpPr>
                    <a:spLocks/>
                  </p:cNvSpPr>
                  <p:nvPr/>
                </p:nvSpPr>
                <p:spPr bwMode="auto">
                  <a:xfrm>
                    <a:off x="2201" y="2205"/>
                    <a:ext cx="1" cy="3"/>
                  </a:xfrm>
                  <a:custGeom>
                    <a:avLst/>
                    <a:gdLst>
                      <a:gd name="T0" fmla="*/ 0 w 6"/>
                      <a:gd name="T1" fmla="*/ 0 h 16"/>
                      <a:gd name="T2" fmla="*/ 5 w 6"/>
                      <a:gd name="T3" fmla="*/ 16 h 16"/>
                      <a:gd name="T4" fmla="*/ 6 w 6"/>
                      <a:gd name="T5" fmla="*/ 16 h 1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6"/>
                      <a:gd name="T11" fmla="*/ 6 w 6"/>
                      <a:gd name="T12" fmla="*/ 16 h 1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6">
                        <a:moveTo>
                          <a:pt x="0" y="0"/>
                        </a:moveTo>
                        <a:lnTo>
                          <a:pt x="5" y="16"/>
                        </a:lnTo>
                        <a:lnTo>
                          <a:pt x="6" y="1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8" name="Freeform 1649"/>
                  <p:cNvSpPr>
                    <a:spLocks/>
                  </p:cNvSpPr>
                  <p:nvPr/>
                </p:nvSpPr>
                <p:spPr bwMode="auto">
                  <a:xfrm>
                    <a:off x="2202" y="2208"/>
                    <a:ext cx="1" cy="3"/>
                  </a:xfrm>
                  <a:custGeom>
                    <a:avLst/>
                    <a:gdLst>
                      <a:gd name="T0" fmla="*/ 0 w 6"/>
                      <a:gd name="T1" fmla="*/ 0 h 16"/>
                      <a:gd name="T2" fmla="*/ 5 w 6"/>
                      <a:gd name="T3" fmla="*/ 16 h 16"/>
                      <a:gd name="T4" fmla="*/ 6 w 6"/>
                      <a:gd name="T5" fmla="*/ 16 h 1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6"/>
                      <a:gd name="T11" fmla="*/ 6 w 6"/>
                      <a:gd name="T12" fmla="*/ 16 h 1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6">
                        <a:moveTo>
                          <a:pt x="0" y="0"/>
                        </a:moveTo>
                        <a:lnTo>
                          <a:pt x="5" y="16"/>
                        </a:lnTo>
                        <a:lnTo>
                          <a:pt x="6" y="1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9" name="Freeform 1650"/>
                  <p:cNvSpPr>
                    <a:spLocks/>
                  </p:cNvSpPr>
                  <p:nvPr/>
                </p:nvSpPr>
                <p:spPr bwMode="auto">
                  <a:xfrm>
                    <a:off x="2203" y="2211"/>
                    <a:ext cx="1" cy="3"/>
                  </a:xfrm>
                  <a:custGeom>
                    <a:avLst/>
                    <a:gdLst>
                      <a:gd name="T0" fmla="*/ 0 w 6"/>
                      <a:gd name="T1" fmla="*/ 0 h 16"/>
                      <a:gd name="T2" fmla="*/ 5 w 6"/>
                      <a:gd name="T3" fmla="*/ 16 h 16"/>
                      <a:gd name="T4" fmla="*/ 6 w 6"/>
                      <a:gd name="T5" fmla="*/ 16 h 1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6"/>
                      <a:gd name="T11" fmla="*/ 6 w 6"/>
                      <a:gd name="T12" fmla="*/ 16 h 1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6">
                        <a:moveTo>
                          <a:pt x="0" y="0"/>
                        </a:moveTo>
                        <a:lnTo>
                          <a:pt x="5" y="16"/>
                        </a:lnTo>
                        <a:lnTo>
                          <a:pt x="6" y="1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0" name="Freeform 1651"/>
                  <p:cNvSpPr>
                    <a:spLocks/>
                  </p:cNvSpPr>
                  <p:nvPr/>
                </p:nvSpPr>
                <p:spPr bwMode="auto">
                  <a:xfrm>
                    <a:off x="2204" y="2214"/>
                    <a:ext cx="1" cy="3"/>
                  </a:xfrm>
                  <a:custGeom>
                    <a:avLst/>
                    <a:gdLst>
                      <a:gd name="T0" fmla="*/ 0 w 6"/>
                      <a:gd name="T1" fmla="*/ 0 h 14"/>
                      <a:gd name="T2" fmla="*/ 5 w 6"/>
                      <a:gd name="T3" fmla="*/ 14 h 14"/>
                      <a:gd name="T4" fmla="*/ 6 w 6"/>
                      <a:gd name="T5" fmla="*/ 14 h 1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4"/>
                      <a:gd name="T11" fmla="*/ 6 w 6"/>
                      <a:gd name="T12" fmla="*/ 14 h 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4">
                        <a:moveTo>
                          <a:pt x="0" y="0"/>
                        </a:moveTo>
                        <a:lnTo>
                          <a:pt x="5" y="14"/>
                        </a:lnTo>
                        <a:lnTo>
                          <a:pt x="6" y="1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1" name="Freeform 1652"/>
                  <p:cNvSpPr>
                    <a:spLocks/>
                  </p:cNvSpPr>
                  <p:nvPr/>
                </p:nvSpPr>
                <p:spPr bwMode="auto">
                  <a:xfrm>
                    <a:off x="2205" y="2217"/>
                    <a:ext cx="1" cy="3"/>
                  </a:xfrm>
                  <a:custGeom>
                    <a:avLst/>
                    <a:gdLst>
                      <a:gd name="T0" fmla="*/ 0 w 7"/>
                      <a:gd name="T1" fmla="*/ 0 h 14"/>
                      <a:gd name="T2" fmla="*/ 6 w 7"/>
                      <a:gd name="T3" fmla="*/ 14 h 14"/>
                      <a:gd name="T4" fmla="*/ 7 w 7"/>
                      <a:gd name="T5" fmla="*/ 14 h 14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14"/>
                      <a:gd name="T11" fmla="*/ 7 w 7"/>
                      <a:gd name="T12" fmla="*/ 14 h 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14">
                        <a:moveTo>
                          <a:pt x="0" y="0"/>
                        </a:moveTo>
                        <a:lnTo>
                          <a:pt x="6" y="14"/>
                        </a:lnTo>
                        <a:lnTo>
                          <a:pt x="7" y="1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2" name="Freeform 1653"/>
                  <p:cNvSpPr>
                    <a:spLocks/>
                  </p:cNvSpPr>
                  <p:nvPr/>
                </p:nvSpPr>
                <p:spPr bwMode="auto">
                  <a:xfrm>
                    <a:off x="2206" y="2220"/>
                    <a:ext cx="1" cy="2"/>
                  </a:xfrm>
                  <a:custGeom>
                    <a:avLst/>
                    <a:gdLst>
                      <a:gd name="T0" fmla="*/ 0 w 6"/>
                      <a:gd name="T1" fmla="*/ 0 h 14"/>
                      <a:gd name="T2" fmla="*/ 5 w 6"/>
                      <a:gd name="T3" fmla="*/ 14 h 14"/>
                      <a:gd name="T4" fmla="*/ 6 w 6"/>
                      <a:gd name="T5" fmla="*/ 14 h 14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4"/>
                      <a:gd name="T11" fmla="*/ 6 w 6"/>
                      <a:gd name="T12" fmla="*/ 14 h 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4">
                        <a:moveTo>
                          <a:pt x="0" y="0"/>
                        </a:moveTo>
                        <a:lnTo>
                          <a:pt x="5" y="14"/>
                        </a:lnTo>
                        <a:lnTo>
                          <a:pt x="6" y="1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3" name="Freeform 1654"/>
                  <p:cNvSpPr>
                    <a:spLocks/>
                  </p:cNvSpPr>
                  <p:nvPr/>
                </p:nvSpPr>
                <p:spPr bwMode="auto">
                  <a:xfrm>
                    <a:off x="2207" y="2222"/>
                    <a:ext cx="1" cy="3"/>
                  </a:xfrm>
                  <a:custGeom>
                    <a:avLst/>
                    <a:gdLst>
                      <a:gd name="T0" fmla="*/ 0 w 6"/>
                      <a:gd name="T1" fmla="*/ 0 h 12"/>
                      <a:gd name="T2" fmla="*/ 5 w 6"/>
                      <a:gd name="T3" fmla="*/ 12 h 12"/>
                      <a:gd name="T4" fmla="*/ 6 w 6"/>
                      <a:gd name="T5" fmla="*/ 12 h 12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2"/>
                      <a:gd name="T11" fmla="*/ 6 w 6"/>
                      <a:gd name="T12" fmla="*/ 12 h 1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2">
                        <a:moveTo>
                          <a:pt x="0" y="0"/>
                        </a:moveTo>
                        <a:lnTo>
                          <a:pt x="5" y="12"/>
                        </a:lnTo>
                        <a:lnTo>
                          <a:pt x="6" y="1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4" name="Freeform 1655"/>
                  <p:cNvSpPr>
                    <a:spLocks/>
                  </p:cNvSpPr>
                  <p:nvPr/>
                </p:nvSpPr>
                <p:spPr bwMode="auto">
                  <a:xfrm>
                    <a:off x="2208" y="2225"/>
                    <a:ext cx="1" cy="2"/>
                  </a:xfrm>
                  <a:custGeom>
                    <a:avLst/>
                    <a:gdLst>
                      <a:gd name="T0" fmla="*/ 0 w 6"/>
                      <a:gd name="T1" fmla="*/ 0 h 11"/>
                      <a:gd name="T2" fmla="*/ 5 w 6"/>
                      <a:gd name="T3" fmla="*/ 11 h 11"/>
                      <a:gd name="T4" fmla="*/ 6 w 6"/>
                      <a:gd name="T5" fmla="*/ 11 h 1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1"/>
                      <a:gd name="T11" fmla="*/ 6 w 6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1">
                        <a:moveTo>
                          <a:pt x="0" y="0"/>
                        </a:moveTo>
                        <a:lnTo>
                          <a:pt x="5" y="11"/>
                        </a:lnTo>
                        <a:lnTo>
                          <a:pt x="6" y="1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5" name="Freeform 1656"/>
                  <p:cNvSpPr>
                    <a:spLocks/>
                  </p:cNvSpPr>
                  <p:nvPr/>
                </p:nvSpPr>
                <p:spPr bwMode="auto">
                  <a:xfrm>
                    <a:off x="2209" y="2227"/>
                    <a:ext cx="1" cy="2"/>
                  </a:xfrm>
                  <a:custGeom>
                    <a:avLst/>
                    <a:gdLst>
                      <a:gd name="T0" fmla="*/ 0 w 6"/>
                      <a:gd name="T1" fmla="*/ 0 h 11"/>
                      <a:gd name="T2" fmla="*/ 5 w 6"/>
                      <a:gd name="T3" fmla="*/ 11 h 11"/>
                      <a:gd name="T4" fmla="*/ 6 w 6"/>
                      <a:gd name="T5" fmla="*/ 11 h 11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1"/>
                      <a:gd name="T11" fmla="*/ 6 w 6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1">
                        <a:moveTo>
                          <a:pt x="0" y="0"/>
                        </a:moveTo>
                        <a:lnTo>
                          <a:pt x="5" y="11"/>
                        </a:lnTo>
                        <a:lnTo>
                          <a:pt x="6" y="1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6" name="Freeform 1657"/>
                  <p:cNvSpPr>
                    <a:spLocks/>
                  </p:cNvSpPr>
                  <p:nvPr/>
                </p:nvSpPr>
                <p:spPr bwMode="auto">
                  <a:xfrm>
                    <a:off x="2210" y="2229"/>
                    <a:ext cx="1" cy="2"/>
                  </a:xfrm>
                  <a:custGeom>
                    <a:avLst/>
                    <a:gdLst>
                      <a:gd name="T0" fmla="*/ 0 w 6"/>
                      <a:gd name="T1" fmla="*/ 0 h 10"/>
                      <a:gd name="T2" fmla="*/ 5 w 6"/>
                      <a:gd name="T3" fmla="*/ 10 h 10"/>
                      <a:gd name="T4" fmla="*/ 6 w 6"/>
                      <a:gd name="T5" fmla="*/ 10 h 10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10"/>
                      <a:gd name="T11" fmla="*/ 6 w 6"/>
                      <a:gd name="T12" fmla="*/ 10 h 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10">
                        <a:moveTo>
                          <a:pt x="0" y="0"/>
                        </a:moveTo>
                        <a:lnTo>
                          <a:pt x="5" y="10"/>
                        </a:lnTo>
                        <a:lnTo>
                          <a:pt x="6" y="1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7" name="Freeform 1658"/>
                  <p:cNvSpPr>
                    <a:spLocks/>
                  </p:cNvSpPr>
                  <p:nvPr/>
                </p:nvSpPr>
                <p:spPr bwMode="auto">
                  <a:xfrm>
                    <a:off x="2211" y="2231"/>
                    <a:ext cx="1" cy="1"/>
                  </a:xfrm>
                  <a:custGeom>
                    <a:avLst/>
                    <a:gdLst>
                      <a:gd name="T0" fmla="*/ 0 w 6"/>
                      <a:gd name="T1" fmla="*/ 0 h 9"/>
                      <a:gd name="T2" fmla="*/ 5 w 6"/>
                      <a:gd name="T3" fmla="*/ 9 h 9"/>
                      <a:gd name="T4" fmla="*/ 6 w 6"/>
                      <a:gd name="T5" fmla="*/ 9 h 9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9"/>
                      <a:gd name="T11" fmla="*/ 6 w 6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9">
                        <a:moveTo>
                          <a:pt x="0" y="0"/>
                        </a:moveTo>
                        <a:lnTo>
                          <a:pt x="5" y="9"/>
                        </a:lnTo>
                        <a:lnTo>
                          <a:pt x="6" y="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8" name="Freeform 1659"/>
                  <p:cNvSpPr>
                    <a:spLocks/>
                  </p:cNvSpPr>
                  <p:nvPr/>
                </p:nvSpPr>
                <p:spPr bwMode="auto">
                  <a:xfrm>
                    <a:off x="2212" y="2232"/>
                    <a:ext cx="1" cy="2"/>
                  </a:xfrm>
                  <a:custGeom>
                    <a:avLst/>
                    <a:gdLst>
                      <a:gd name="T0" fmla="*/ 0 w 7"/>
                      <a:gd name="T1" fmla="*/ 0 h 8"/>
                      <a:gd name="T2" fmla="*/ 6 w 7"/>
                      <a:gd name="T3" fmla="*/ 8 h 8"/>
                      <a:gd name="T4" fmla="*/ 7 w 7"/>
                      <a:gd name="T5" fmla="*/ 8 h 8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8"/>
                      <a:gd name="T11" fmla="*/ 7 w 7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8">
                        <a:moveTo>
                          <a:pt x="0" y="0"/>
                        </a:moveTo>
                        <a:lnTo>
                          <a:pt x="6" y="8"/>
                        </a:lnTo>
                        <a:lnTo>
                          <a:pt x="7" y="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9" name="Freeform 1660"/>
                  <p:cNvSpPr>
                    <a:spLocks/>
                  </p:cNvSpPr>
                  <p:nvPr/>
                </p:nvSpPr>
                <p:spPr bwMode="auto">
                  <a:xfrm>
                    <a:off x="2213" y="2234"/>
                    <a:ext cx="1" cy="1"/>
                  </a:xfrm>
                  <a:custGeom>
                    <a:avLst/>
                    <a:gdLst>
                      <a:gd name="T0" fmla="*/ 0 w 6"/>
                      <a:gd name="T1" fmla="*/ 0 h 7"/>
                      <a:gd name="T2" fmla="*/ 5 w 6"/>
                      <a:gd name="T3" fmla="*/ 7 h 7"/>
                      <a:gd name="T4" fmla="*/ 6 w 6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7"/>
                      <a:gd name="T11" fmla="*/ 6 w 6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7">
                        <a:moveTo>
                          <a:pt x="0" y="0"/>
                        </a:moveTo>
                        <a:lnTo>
                          <a:pt x="5" y="7"/>
                        </a:lnTo>
                        <a:lnTo>
                          <a:pt x="6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0" name="Freeform 1661"/>
                  <p:cNvSpPr>
                    <a:spLocks/>
                  </p:cNvSpPr>
                  <p:nvPr/>
                </p:nvSpPr>
                <p:spPr bwMode="auto">
                  <a:xfrm>
                    <a:off x="2214" y="2235"/>
                    <a:ext cx="1" cy="1"/>
                  </a:xfrm>
                  <a:custGeom>
                    <a:avLst/>
                    <a:gdLst>
                      <a:gd name="T0" fmla="*/ 0 w 6"/>
                      <a:gd name="T1" fmla="*/ 0 h 7"/>
                      <a:gd name="T2" fmla="*/ 5 w 6"/>
                      <a:gd name="T3" fmla="*/ 7 h 7"/>
                      <a:gd name="T4" fmla="*/ 6 w 6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7"/>
                      <a:gd name="T11" fmla="*/ 6 w 6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7">
                        <a:moveTo>
                          <a:pt x="0" y="0"/>
                        </a:moveTo>
                        <a:lnTo>
                          <a:pt x="5" y="7"/>
                        </a:lnTo>
                        <a:lnTo>
                          <a:pt x="6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1" name="Freeform 1662"/>
                  <p:cNvSpPr>
                    <a:spLocks/>
                  </p:cNvSpPr>
                  <p:nvPr/>
                </p:nvSpPr>
                <p:spPr bwMode="auto">
                  <a:xfrm>
                    <a:off x="2215" y="2236"/>
                    <a:ext cx="1" cy="2"/>
                  </a:xfrm>
                  <a:custGeom>
                    <a:avLst/>
                    <a:gdLst>
                      <a:gd name="T0" fmla="*/ 0 w 6"/>
                      <a:gd name="T1" fmla="*/ 0 h 6"/>
                      <a:gd name="T2" fmla="*/ 5 w 6"/>
                      <a:gd name="T3" fmla="*/ 6 h 6"/>
                      <a:gd name="T4" fmla="*/ 6 w 6"/>
                      <a:gd name="T5" fmla="*/ 6 h 6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6"/>
                      <a:gd name="T11" fmla="*/ 6 w 6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6">
                        <a:moveTo>
                          <a:pt x="0" y="0"/>
                        </a:moveTo>
                        <a:lnTo>
                          <a:pt x="5" y="6"/>
                        </a:lnTo>
                        <a:lnTo>
                          <a:pt x="6" y="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2" name="Freeform 1663"/>
                  <p:cNvSpPr>
                    <a:spLocks/>
                  </p:cNvSpPr>
                  <p:nvPr/>
                </p:nvSpPr>
                <p:spPr bwMode="auto">
                  <a:xfrm>
                    <a:off x="2216" y="2238"/>
                    <a:ext cx="1" cy="1"/>
                  </a:xfrm>
                  <a:custGeom>
                    <a:avLst/>
                    <a:gdLst>
                      <a:gd name="T0" fmla="*/ 0 w 6"/>
                      <a:gd name="T1" fmla="*/ 0 h 5"/>
                      <a:gd name="T2" fmla="*/ 5 w 6"/>
                      <a:gd name="T3" fmla="*/ 5 h 5"/>
                      <a:gd name="T4" fmla="*/ 6 w 6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5"/>
                      <a:gd name="T11" fmla="*/ 6 w 6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5">
                        <a:moveTo>
                          <a:pt x="0" y="0"/>
                        </a:moveTo>
                        <a:lnTo>
                          <a:pt x="5" y="5"/>
                        </a:lnTo>
                        <a:lnTo>
                          <a:pt x="6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3" name="Freeform 1664"/>
                  <p:cNvSpPr>
                    <a:spLocks/>
                  </p:cNvSpPr>
                  <p:nvPr/>
                </p:nvSpPr>
                <p:spPr bwMode="auto">
                  <a:xfrm>
                    <a:off x="2217" y="2239"/>
                    <a:ext cx="1" cy="1"/>
                  </a:xfrm>
                  <a:custGeom>
                    <a:avLst/>
                    <a:gdLst>
                      <a:gd name="T0" fmla="*/ 0 w 6"/>
                      <a:gd name="T1" fmla="*/ 0 h 5"/>
                      <a:gd name="T2" fmla="*/ 5 w 6"/>
                      <a:gd name="T3" fmla="*/ 5 h 5"/>
                      <a:gd name="T4" fmla="*/ 6 w 6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6"/>
                      <a:gd name="T10" fmla="*/ 0 h 5"/>
                      <a:gd name="T11" fmla="*/ 6 w 6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" h="5">
                        <a:moveTo>
                          <a:pt x="0" y="0"/>
                        </a:moveTo>
                        <a:lnTo>
                          <a:pt x="5" y="5"/>
                        </a:lnTo>
                        <a:lnTo>
                          <a:pt x="6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4" name="Freeform 1665"/>
                  <p:cNvSpPr>
                    <a:spLocks/>
                  </p:cNvSpPr>
                  <p:nvPr/>
                </p:nvSpPr>
                <p:spPr bwMode="auto">
                  <a:xfrm>
                    <a:off x="2218" y="2240"/>
                    <a:ext cx="1" cy="1"/>
                  </a:xfrm>
                  <a:custGeom>
                    <a:avLst/>
                    <a:gdLst>
                      <a:gd name="T0" fmla="*/ 0 w 7"/>
                      <a:gd name="T1" fmla="*/ 0 h 4"/>
                      <a:gd name="T2" fmla="*/ 6 w 7"/>
                      <a:gd name="T3" fmla="*/ 4 h 4"/>
                      <a:gd name="T4" fmla="*/ 7 w 7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7"/>
                      <a:gd name="T10" fmla="*/ 0 h 4"/>
                      <a:gd name="T11" fmla="*/ 7 w 7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7" h="4">
                        <a:moveTo>
                          <a:pt x="0" y="0"/>
                        </a:moveTo>
                        <a:lnTo>
                          <a:pt x="6" y="4"/>
                        </a:lnTo>
                        <a:lnTo>
                          <a:pt x="7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677" name="Freeform 1667"/>
                <p:cNvSpPr>
                  <a:spLocks/>
                </p:cNvSpPr>
                <p:nvPr/>
              </p:nvSpPr>
              <p:spPr bwMode="auto">
                <a:xfrm>
                  <a:off x="2219" y="2240"/>
                  <a:ext cx="1" cy="1"/>
                </a:xfrm>
                <a:custGeom>
                  <a:avLst/>
                  <a:gdLst>
                    <a:gd name="T0" fmla="*/ 0 w 6"/>
                    <a:gd name="T1" fmla="*/ 0 h 4"/>
                    <a:gd name="T2" fmla="*/ 5 w 6"/>
                    <a:gd name="T3" fmla="*/ 4 h 4"/>
                    <a:gd name="T4" fmla="*/ 6 w 6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4"/>
                    <a:gd name="T11" fmla="*/ 6 w 6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4">
                      <a:moveTo>
                        <a:pt x="0" y="0"/>
                      </a:moveTo>
                      <a:lnTo>
                        <a:pt x="5" y="4"/>
                      </a:lnTo>
                      <a:lnTo>
                        <a:pt x="6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78" name="Freeform 1668"/>
                <p:cNvSpPr>
                  <a:spLocks/>
                </p:cNvSpPr>
                <p:nvPr/>
              </p:nvSpPr>
              <p:spPr bwMode="auto">
                <a:xfrm>
                  <a:off x="2220" y="2241"/>
                  <a:ext cx="1" cy="1"/>
                </a:xfrm>
                <a:custGeom>
                  <a:avLst/>
                  <a:gdLst>
                    <a:gd name="T0" fmla="*/ 0 w 6"/>
                    <a:gd name="T1" fmla="*/ 0 h 3"/>
                    <a:gd name="T2" fmla="*/ 5 w 6"/>
                    <a:gd name="T3" fmla="*/ 3 h 3"/>
                    <a:gd name="T4" fmla="*/ 6 w 6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3"/>
                    <a:gd name="T11" fmla="*/ 6 w 6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3">
                      <a:moveTo>
                        <a:pt x="0" y="0"/>
                      </a:moveTo>
                      <a:lnTo>
                        <a:pt x="5" y="3"/>
                      </a:lnTo>
                      <a:lnTo>
                        <a:pt x="6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79" name="Freeform 1669"/>
                <p:cNvSpPr>
                  <a:spLocks/>
                </p:cNvSpPr>
                <p:nvPr/>
              </p:nvSpPr>
              <p:spPr bwMode="auto">
                <a:xfrm>
                  <a:off x="2221" y="2242"/>
                  <a:ext cx="1" cy="1"/>
                </a:xfrm>
                <a:custGeom>
                  <a:avLst/>
                  <a:gdLst>
                    <a:gd name="T0" fmla="*/ 0 w 6"/>
                    <a:gd name="T1" fmla="*/ 0 h 3"/>
                    <a:gd name="T2" fmla="*/ 5 w 6"/>
                    <a:gd name="T3" fmla="*/ 3 h 3"/>
                    <a:gd name="T4" fmla="*/ 6 w 6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3"/>
                    <a:gd name="T11" fmla="*/ 6 w 6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3">
                      <a:moveTo>
                        <a:pt x="0" y="0"/>
                      </a:moveTo>
                      <a:lnTo>
                        <a:pt x="5" y="3"/>
                      </a:lnTo>
                      <a:lnTo>
                        <a:pt x="6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80" name="Freeform 1670"/>
                <p:cNvSpPr>
                  <a:spLocks/>
                </p:cNvSpPr>
                <p:nvPr/>
              </p:nvSpPr>
              <p:spPr bwMode="auto">
                <a:xfrm>
                  <a:off x="2222" y="2242"/>
                  <a:ext cx="1" cy="1"/>
                </a:xfrm>
                <a:custGeom>
                  <a:avLst/>
                  <a:gdLst>
                    <a:gd name="T0" fmla="*/ 0 w 6"/>
                    <a:gd name="T1" fmla="*/ 0 h 2"/>
                    <a:gd name="T2" fmla="*/ 5 w 6"/>
                    <a:gd name="T3" fmla="*/ 2 h 2"/>
                    <a:gd name="T4" fmla="*/ 6 w 6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2"/>
                    <a:gd name="T11" fmla="*/ 6 w 6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2">
                      <a:moveTo>
                        <a:pt x="0" y="0"/>
                      </a:moveTo>
                      <a:lnTo>
                        <a:pt x="5" y="2"/>
                      </a:lnTo>
                      <a:lnTo>
                        <a:pt x="6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81" name="Freeform 1671"/>
                <p:cNvSpPr>
                  <a:spLocks/>
                </p:cNvSpPr>
                <p:nvPr/>
              </p:nvSpPr>
              <p:spPr bwMode="auto">
                <a:xfrm>
                  <a:off x="2223" y="2243"/>
                  <a:ext cx="1" cy="1"/>
                </a:xfrm>
                <a:custGeom>
                  <a:avLst/>
                  <a:gdLst>
                    <a:gd name="T0" fmla="*/ 0 w 6"/>
                    <a:gd name="T1" fmla="*/ 0 h 2"/>
                    <a:gd name="T2" fmla="*/ 5 w 6"/>
                    <a:gd name="T3" fmla="*/ 2 h 2"/>
                    <a:gd name="T4" fmla="*/ 6 w 6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2"/>
                    <a:gd name="T11" fmla="*/ 6 w 6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2">
                      <a:moveTo>
                        <a:pt x="0" y="0"/>
                      </a:moveTo>
                      <a:lnTo>
                        <a:pt x="5" y="2"/>
                      </a:lnTo>
                      <a:lnTo>
                        <a:pt x="6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82" name="Freeform 1672"/>
                <p:cNvSpPr>
                  <a:spLocks/>
                </p:cNvSpPr>
                <p:nvPr/>
              </p:nvSpPr>
              <p:spPr bwMode="auto">
                <a:xfrm>
                  <a:off x="2223" y="2243"/>
                  <a:ext cx="2" cy="1"/>
                </a:xfrm>
                <a:custGeom>
                  <a:avLst/>
                  <a:gdLst>
                    <a:gd name="T0" fmla="*/ 0 w 6"/>
                    <a:gd name="T1" fmla="*/ 0 h 2"/>
                    <a:gd name="T2" fmla="*/ 5 w 6"/>
                    <a:gd name="T3" fmla="*/ 2 h 2"/>
                    <a:gd name="T4" fmla="*/ 6 w 6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2"/>
                    <a:gd name="T11" fmla="*/ 6 w 6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2">
                      <a:moveTo>
                        <a:pt x="0" y="0"/>
                      </a:moveTo>
                      <a:lnTo>
                        <a:pt x="5" y="2"/>
                      </a:lnTo>
                      <a:lnTo>
                        <a:pt x="6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83" name="Freeform 1673"/>
                <p:cNvSpPr>
                  <a:spLocks/>
                </p:cNvSpPr>
                <p:nvPr/>
              </p:nvSpPr>
              <p:spPr bwMode="auto">
                <a:xfrm>
                  <a:off x="2224" y="2243"/>
                  <a:ext cx="2" cy="1"/>
                </a:xfrm>
                <a:custGeom>
                  <a:avLst/>
                  <a:gdLst>
                    <a:gd name="T0" fmla="*/ 0 w 6"/>
                    <a:gd name="T1" fmla="*/ 0 h 2"/>
                    <a:gd name="T2" fmla="*/ 5 w 6"/>
                    <a:gd name="T3" fmla="*/ 2 h 2"/>
                    <a:gd name="T4" fmla="*/ 6 w 6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2"/>
                    <a:gd name="T11" fmla="*/ 6 w 6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2">
                      <a:moveTo>
                        <a:pt x="0" y="0"/>
                      </a:moveTo>
                      <a:lnTo>
                        <a:pt x="5" y="2"/>
                      </a:lnTo>
                      <a:lnTo>
                        <a:pt x="6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84" name="Freeform 1674"/>
                <p:cNvSpPr>
                  <a:spLocks/>
                </p:cNvSpPr>
                <p:nvPr/>
              </p:nvSpPr>
              <p:spPr bwMode="auto">
                <a:xfrm>
                  <a:off x="2225" y="2244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85" name="Freeform 1675"/>
                <p:cNvSpPr>
                  <a:spLocks/>
                </p:cNvSpPr>
                <p:nvPr/>
              </p:nvSpPr>
              <p:spPr bwMode="auto">
                <a:xfrm>
                  <a:off x="2226" y="2244"/>
                  <a:ext cx="2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1 h 1"/>
                    <a:gd name="T4" fmla="*/ 6 w 6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1"/>
                      </a:lnTo>
                      <a:lnTo>
                        <a:pt x="6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86" name="Freeform 1676"/>
                <p:cNvSpPr>
                  <a:spLocks/>
                </p:cNvSpPr>
                <p:nvPr/>
              </p:nvSpPr>
              <p:spPr bwMode="auto">
                <a:xfrm>
                  <a:off x="2227" y="2244"/>
                  <a:ext cx="2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1 h 1"/>
                    <a:gd name="T4" fmla="*/ 6 w 6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1"/>
                      </a:lnTo>
                      <a:lnTo>
                        <a:pt x="6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87" name="Freeform 1677"/>
                <p:cNvSpPr>
                  <a:spLocks/>
                </p:cNvSpPr>
                <p:nvPr/>
              </p:nvSpPr>
              <p:spPr bwMode="auto">
                <a:xfrm>
                  <a:off x="2228" y="2244"/>
                  <a:ext cx="2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1 h 1"/>
                    <a:gd name="T4" fmla="*/ 6 w 6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1"/>
                      </a:lnTo>
                      <a:lnTo>
                        <a:pt x="6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88" name="Freeform 1678"/>
                <p:cNvSpPr>
                  <a:spLocks/>
                </p:cNvSpPr>
                <p:nvPr/>
              </p:nvSpPr>
              <p:spPr bwMode="auto">
                <a:xfrm>
                  <a:off x="2229" y="2244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1 h 1"/>
                    <a:gd name="T4" fmla="*/ 6 w 6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1"/>
                      </a:lnTo>
                      <a:lnTo>
                        <a:pt x="6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89" name="Freeform 1679"/>
                <p:cNvSpPr>
                  <a:spLocks/>
                </p:cNvSpPr>
                <p:nvPr/>
              </p:nvSpPr>
              <p:spPr bwMode="auto">
                <a:xfrm>
                  <a:off x="2230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90" name="Freeform 1680"/>
                <p:cNvSpPr>
                  <a:spLocks/>
                </p:cNvSpPr>
                <p:nvPr/>
              </p:nvSpPr>
              <p:spPr bwMode="auto">
                <a:xfrm>
                  <a:off x="2231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1 h 1"/>
                    <a:gd name="T4" fmla="*/ 6 w 6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1"/>
                      </a:lnTo>
                      <a:lnTo>
                        <a:pt x="6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91" name="Freeform 1681"/>
                <p:cNvSpPr>
                  <a:spLocks/>
                </p:cNvSpPr>
                <p:nvPr/>
              </p:nvSpPr>
              <p:spPr bwMode="auto">
                <a:xfrm>
                  <a:off x="2232" y="2245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92" name="Freeform 1682"/>
                <p:cNvSpPr>
                  <a:spLocks/>
                </p:cNvSpPr>
                <p:nvPr/>
              </p:nvSpPr>
              <p:spPr bwMode="auto">
                <a:xfrm>
                  <a:off x="2233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1 h 1"/>
                    <a:gd name="T4" fmla="*/ 6 w 6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1"/>
                      </a:lnTo>
                      <a:lnTo>
                        <a:pt x="6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93" name="Freeform 1683"/>
                <p:cNvSpPr>
                  <a:spLocks/>
                </p:cNvSpPr>
                <p:nvPr/>
              </p:nvSpPr>
              <p:spPr bwMode="auto">
                <a:xfrm>
                  <a:off x="2234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94" name="Freeform 1684"/>
                <p:cNvSpPr>
                  <a:spLocks/>
                </p:cNvSpPr>
                <p:nvPr/>
              </p:nvSpPr>
              <p:spPr bwMode="auto">
                <a:xfrm>
                  <a:off x="2235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95" name="Freeform 1685"/>
                <p:cNvSpPr>
                  <a:spLocks/>
                </p:cNvSpPr>
                <p:nvPr/>
              </p:nvSpPr>
              <p:spPr bwMode="auto">
                <a:xfrm>
                  <a:off x="2236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96" name="Freeform 1686"/>
                <p:cNvSpPr>
                  <a:spLocks/>
                </p:cNvSpPr>
                <p:nvPr/>
              </p:nvSpPr>
              <p:spPr bwMode="auto">
                <a:xfrm>
                  <a:off x="2237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1 h 1"/>
                    <a:gd name="T4" fmla="*/ 6 w 6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1"/>
                      </a:lnTo>
                      <a:lnTo>
                        <a:pt x="6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97" name="Freeform 1687"/>
                <p:cNvSpPr>
                  <a:spLocks/>
                </p:cNvSpPr>
                <p:nvPr/>
              </p:nvSpPr>
              <p:spPr bwMode="auto">
                <a:xfrm>
                  <a:off x="2238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98" name="Freeform 1688"/>
                <p:cNvSpPr>
                  <a:spLocks/>
                </p:cNvSpPr>
                <p:nvPr/>
              </p:nvSpPr>
              <p:spPr bwMode="auto">
                <a:xfrm>
                  <a:off x="2239" y="2245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99" name="Freeform 1689"/>
                <p:cNvSpPr>
                  <a:spLocks/>
                </p:cNvSpPr>
                <p:nvPr/>
              </p:nvSpPr>
              <p:spPr bwMode="auto">
                <a:xfrm>
                  <a:off x="2240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00" name="Freeform 1690"/>
                <p:cNvSpPr>
                  <a:spLocks/>
                </p:cNvSpPr>
                <p:nvPr/>
              </p:nvSpPr>
              <p:spPr bwMode="auto">
                <a:xfrm>
                  <a:off x="2241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01" name="Freeform 1691"/>
                <p:cNvSpPr>
                  <a:spLocks/>
                </p:cNvSpPr>
                <p:nvPr/>
              </p:nvSpPr>
              <p:spPr bwMode="auto">
                <a:xfrm>
                  <a:off x="2242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02" name="Freeform 1692"/>
                <p:cNvSpPr>
                  <a:spLocks/>
                </p:cNvSpPr>
                <p:nvPr/>
              </p:nvSpPr>
              <p:spPr bwMode="auto">
                <a:xfrm>
                  <a:off x="2243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03" name="Freeform 1693"/>
                <p:cNvSpPr>
                  <a:spLocks/>
                </p:cNvSpPr>
                <p:nvPr/>
              </p:nvSpPr>
              <p:spPr bwMode="auto">
                <a:xfrm>
                  <a:off x="2244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04" name="Freeform 1694"/>
                <p:cNvSpPr>
                  <a:spLocks/>
                </p:cNvSpPr>
                <p:nvPr/>
              </p:nvSpPr>
              <p:spPr bwMode="auto">
                <a:xfrm>
                  <a:off x="2245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1 h 1"/>
                    <a:gd name="T4" fmla="*/ 6 w 6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1"/>
                      </a:lnTo>
                      <a:lnTo>
                        <a:pt x="6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05" name="Freeform 1695"/>
                <p:cNvSpPr>
                  <a:spLocks/>
                </p:cNvSpPr>
                <p:nvPr/>
              </p:nvSpPr>
              <p:spPr bwMode="auto">
                <a:xfrm>
                  <a:off x="2246" y="2245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06" name="Freeform 1696"/>
                <p:cNvSpPr>
                  <a:spLocks/>
                </p:cNvSpPr>
                <p:nvPr/>
              </p:nvSpPr>
              <p:spPr bwMode="auto">
                <a:xfrm>
                  <a:off x="2247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07" name="Freeform 1697"/>
                <p:cNvSpPr>
                  <a:spLocks/>
                </p:cNvSpPr>
                <p:nvPr/>
              </p:nvSpPr>
              <p:spPr bwMode="auto">
                <a:xfrm>
                  <a:off x="2248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08" name="Freeform 1698"/>
                <p:cNvSpPr>
                  <a:spLocks/>
                </p:cNvSpPr>
                <p:nvPr/>
              </p:nvSpPr>
              <p:spPr bwMode="auto">
                <a:xfrm>
                  <a:off x="2249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09" name="Freeform 1699"/>
                <p:cNvSpPr>
                  <a:spLocks/>
                </p:cNvSpPr>
                <p:nvPr/>
              </p:nvSpPr>
              <p:spPr bwMode="auto">
                <a:xfrm>
                  <a:off x="2250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10" name="Freeform 1700"/>
                <p:cNvSpPr>
                  <a:spLocks/>
                </p:cNvSpPr>
                <p:nvPr/>
              </p:nvSpPr>
              <p:spPr bwMode="auto">
                <a:xfrm>
                  <a:off x="2251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11" name="Freeform 1701"/>
                <p:cNvSpPr>
                  <a:spLocks/>
                </p:cNvSpPr>
                <p:nvPr/>
              </p:nvSpPr>
              <p:spPr bwMode="auto">
                <a:xfrm>
                  <a:off x="2252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12" name="Freeform 1702"/>
                <p:cNvSpPr>
                  <a:spLocks/>
                </p:cNvSpPr>
                <p:nvPr/>
              </p:nvSpPr>
              <p:spPr bwMode="auto">
                <a:xfrm>
                  <a:off x="2252" y="2245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13" name="Freeform 1703"/>
                <p:cNvSpPr>
                  <a:spLocks/>
                </p:cNvSpPr>
                <p:nvPr/>
              </p:nvSpPr>
              <p:spPr bwMode="auto">
                <a:xfrm>
                  <a:off x="2254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14" name="Freeform 1704"/>
                <p:cNvSpPr>
                  <a:spLocks/>
                </p:cNvSpPr>
                <p:nvPr/>
              </p:nvSpPr>
              <p:spPr bwMode="auto">
                <a:xfrm>
                  <a:off x="2255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15" name="Freeform 1705"/>
                <p:cNvSpPr>
                  <a:spLocks/>
                </p:cNvSpPr>
                <p:nvPr/>
              </p:nvSpPr>
              <p:spPr bwMode="auto">
                <a:xfrm>
                  <a:off x="2255" y="2245"/>
                  <a:ext cx="2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16" name="Freeform 1706"/>
                <p:cNvSpPr>
                  <a:spLocks/>
                </p:cNvSpPr>
                <p:nvPr/>
              </p:nvSpPr>
              <p:spPr bwMode="auto">
                <a:xfrm>
                  <a:off x="2256" y="2245"/>
                  <a:ext cx="2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17" name="Freeform 1707"/>
                <p:cNvSpPr>
                  <a:spLocks/>
                </p:cNvSpPr>
                <p:nvPr/>
              </p:nvSpPr>
              <p:spPr bwMode="auto">
                <a:xfrm>
                  <a:off x="2257" y="2245"/>
                  <a:ext cx="2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18" name="Freeform 1708"/>
                <p:cNvSpPr>
                  <a:spLocks/>
                </p:cNvSpPr>
                <p:nvPr/>
              </p:nvSpPr>
              <p:spPr bwMode="auto">
                <a:xfrm>
                  <a:off x="2258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19" name="Freeform 1709"/>
                <p:cNvSpPr>
                  <a:spLocks/>
                </p:cNvSpPr>
                <p:nvPr/>
              </p:nvSpPr>
              <p:spPr bwMode="auto">
                <a:xfrm>
                  <a:off x="2259" y="2245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20" name="Freeform 1710"/>
                <p:cNvSpPr>
                  <a:spLocks/>
                </p:cNvSpPr>
                <p:nvPr/>
              </p:nvSpPr>
              <p:spPr bwMode="auto">
                <a:xfrm>
                  <a:off x="2260" y="2245"/>
                  <a:ext cx="2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21" name="Freeform 1711"/>
                <p:cNvSpPr>
                  <a:spLocks/>
                </p:cNvSpPr>
                <p:nvPr/>
              </p:nvSpPr>
              <p:spPr bwMode="auto">
                <a:xfrm>
                  <a:off x="2261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22" name="Freeform 1712"/>
                <p:cNvSpPr>
                  <a:spLocks/>
                </p:cNvSpPr>
                <p:nvPr/>
              </p:nvSpPr>
              <p:spPr bwMode="auto">
                <a:xfrm>
                  <a:off x="2262" y="2245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1 h 1"/>
                    <a:gd name="T4" fmla="*/ 6 w 6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1"/>
                      </a:lnTo>
                      <a:lnTo>
                        <a:pt x="6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23" name="Freeform 1713"/>
                <p:cNvSpPr>
                  <a:spLocks/>
                </p:cNvSpPr>
                <p:nvPr/>
              </p:nvSpPr>
              <p:spPr bwMode="auto">
                <a:xfrm>
                  <a:off x="2263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24" name="Freeform 1714"/>
                <p:cNvSpPr>
                  <a:spLocks/>
                </p:cNvSpPr>
                <p:nvPr/>
              </p:nvSpPr>
              <p:spPr bwMode="auto">
                <a:xfrm>
                  <a:off x="2264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25" name="Freeform 1715"/>
                <p:cNvSpPr>
                  <a:spLocks/>
                </p:cNvSpPr>
                <p:nvPr/>
              </p:nvSpPr>
              <p:spPr bwMode="auto">
                <a:xfrm>
                  <a:off x="2265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26" name="Freeform 1716"/>
                <p:cNvSpPr>
                  <a:spLocks/>
                </p:cNvSpPr>
                <p:nvPr/>
              </p:nvSpPr>
              <p:spPr bwMode="auto">
                <a:xfrm>
                  <a:off x="2266" y="2246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27" name="Freeform 1717"/>
                <p:cNvSpPr>
                  <a:spLocks/>
                </p:cNvSpPr>
                <p:nvPr/>
              </p:nvSpPr>
              <p:spPr bwMode="auto">
                <a:xfrm>
                  <a:off x="2267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28" name="Freeform 1718"/>
                <p:cNvSpPr>
                  <a:spLocks/>
                </p:cNvSpPr>
                <p:nvPr/>
              </p:nvSpPr>
              <p:spPr bwMode="auto">
                <a:xfrm>
                  <a:off x="2268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29" name="Freeform 1719"/>
                <p:cNvSpPr>
                  <a:spLocks/>
                </p:cNvSpPr>
                <p:nvPr/>
              </p:nvSpPr>
              <p:spPr bwMode="auto">
                <a:xfrm>
                  <a:off x="2269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30" name="Freeform 1720"/>
                <p:cNvSpPr>
                  <a:spLocks/>
                </p:cNvSpPr>
                <p:nvPr/>
              </p:nvSpPr>
              <p:spPr bwMode="auto">
                <a:xfrm>
                  <a:off x="2270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31" name="Freeform 1721"/>
                <p:cNvSpPr>
                  <a:spLocks/>
                </p:cNvSpPr>
                <p:nvPr/>
              </p:nvSpPr>
              <p:spPr bwMode="auto">
                <a:xfrm>
                  <a:off x="2271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32" name="Freeform 1722"/>
                <p:cNvSpPr>
                  <a:spLocks/>
                </p:cNvSpPr>
                <p:nvPr/>
              </p:nvSpPr>
              <p:spPr bwMode="auto">
                <a:xfrm>
                  <a:off x="2272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33" name="Freeform 1723"/>
                <p:cNvSpPr>
                  <a:spLocks/>
                </p:cNvSpPr>
                <p:nvPr/>
              </p:nvSpPr>
              <p:spPr bwMode="auto">
                <a:xfrm>
                  <a:off x="2273" y="2246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34" name="Freeform 1724"/>
                <p:cNvSpPr>
                  <a:spLocks/>
                </p:cNvSpPr>
                <p:nvPr/>
              </p:nvSpPr>
              <p:spPr bwMode="auto">
                <a:xfrm>
                  <a:off x="2274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35" name="Freeform 1725"/>
                <p:cNvSpPr>
                  <a:spLocks/>
                </p:cNvSpPr>
                <p:nvPr/>
              </p:nvSpPr>
              <p:spPr bwMode="auto">
                <a:xfrm>
                  <a:off x="2275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36" name="Freeform 1726"/>
                <p:cNvSpPr>
                  <a:spLocks/>
                </p:cNvSpPr>
                <p:nvPr/>
              </p:nvSpPr>
              <p:spPr bwMode="auto">
                <a:xfrm>
                  <a:off x="2276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37" name="Freeform 1727"/>
                <p:cNvSpPr>
                  <a:spLocks/>
                </p:cNvSpPr>
                <p:nvPr/>
              </p:nvSpPr>
              <p:spPr bwMode="auto">
                <a:xfrm>
                  <a:off x="2277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38" name="Freeform 1728"/>
                <p:cNvSpPr>
                  <a:spLocks/>
                </p:cNvSpPr>
                <p:nvPr/>
              </p:nvSpPr>
              <p:spPr bwMode="auto">
                <a:xfrm>
                  <a:off x="2278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39" name="Freeform 1729"/>
                <p:cNvSpPr>
                  <a:spLocks/>
                </p:cNvSpPr>
                <p:nvPr/>
              </p:nvSpPr>
              <p:spPr bwMode="auto">
                <a:xfrm>
                  <a:off x="2279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40" name="Freeform 1730"/>
                <p:cNvSpPr>
                  <a:spLocks/>
                </p:cNvSpPr>
                <p:nvPr/>
              </p:nvSpPr>
              <p:spPr bwMode="auto">
                <a:xfrm>
                  <a:off x="2280" y="2246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41" name="Freeform 1731"/>
                <p:cNvSpPr>
                  <a:spLocks/>
                </p:cNvSpPr>
                <p:nvPr/>
              </p:nvSpPr>
              <p:spPr bwMode="auto">
                <a:xfrm>
                  <a:off x="2281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42" name="Freeform 1732"/>
                <p:cNvSpPr>
                  <a:spLocks/>
                </p:cNvSpPr>
                <p:nvPr/>
              </p:nvSpPr>
              <p:spPr bwMode="auto">
                <a:xfrm>
                  <a:off x="2282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43" name="Freeform 1733"/>
                <p:cNvSpPr>
                  <a:spLocks/>
                </p:cNvSpPr>
                <p:nvPr/>
              </p:nvSpPr>
              <p:spPr bwMode="auto">
                <a:xfrm>
                  <a:off x="2283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44" name="Freeform 1734"/>
                <p:cNvSpPr>
                  <a:spLocks/>
                </p:cNvSpPr>
                <p:nvPr/>
              </p:nvSpPr>
              <p:spPr bwMode="auto">
                <a:xfrm>
                  <a:off x="2284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45" name="Freeform 1735"/>
                <p:cNvSpPr>
                  <a:spLocks/>
                </p:cNvSpPr>
                <p:nvPr/>
              </p:nvSpPr>
              <p:spPr bwMode="auto">
                <a:xfrm>
                  <a:off x="2284" y="2246"/>
                  <a:ext cx="2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46" name="Freeform 1736"/>
                <p:cNvSpPr>
                  <a:spLocks/>
                </p:cNvSpPr>
                <p:nvPr/>
              </p:nvSpPr>
              <p:spPr bwMode="auto">
                <a:xfrm>
                  <a:off x="2285" y="2246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47" name="Freeform 1737"/>
                <p:cNvSpPr>
                  <a:spLocks/>
                </p:cNvSpPr>
                <p:nvPr/>
              </p:nvSpPr>
              <p:spPr bwMode="auto">
                <a:xfrm>
                  <a:off x="2287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48" name="Freeform 1738"/>
                <p:cNvSpPr>
                  <a:spLocks/>
                </p:cNvSpPr>
                <p:nvPr/>
              </p:nvSpPr>
              <p:spPr bwMode="auto">
                <a:xfrm>
                  <a:off x="2288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49" name="Freeform 1739"/>
                <p:cNvSpPr>
                  <a:spLocks/>
                </p:cNvSpPr>
                <p:nvPr/>
              </p:nvSpPr>
              <p:spPr bwMode="auto">
                <a:xfrm>
                  <a:off x="2288" y="2246"/>
                  <a:ext cx="2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0" name="Freeform 1740"/>
                <p:cNvSpPr>
                  <a:spLocks/>
                </p:cNvSpPr>
                <p:nvPr/>
              </p:nvSpPr>
              <p:spPr bwMode="auto">
                <a:xfrm>
                  <a:off x="2289" y="2246"/>
                  <a:ext cx="2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1" name="Freeform 1741"/>
                <p:cNvSpPr>
                  <a:spLocks/>
                </p:cNvSpPr>
                <p:nvPr/>
              </p:nvSpPr>
              <p:spPr bwMode="auto">
                <a:xfrm>
                  <a:off x="2290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2" name="Freeform 1742"/>
                <p:cNvSpPr>
                  <a:spLocks/>
                </p:cNvSpPr>
                <p:nvPr/>
              </p:nvSpPr>
              <p:spPr bwMode="auto">
                <a:xfrm>
                  <a:off x="2291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3" name="Freeform 1743"/>
                <p:cNvSpPr>
                  <a:spLocks/>
                </p:cNvSpPr>
                <p:nvPr/>
              </p:nvSpPr>
              <p:spPr bwMode="auto">
                <a:xfrm>
                  <a:off x="2292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4" name="Freeform 1744"/>
                <p:cNvSpPr>
                  <a:spLocks/>
                </p:cNvSpPr>
                <p:nvPr/>
              </p:nvSpPr>
              <p:spPr bwMode="auto">
                <a:xfrm>
                  <a:off x="2293" y="2246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5" name="Freeform 1745"/>
                <p:cNvSpPr>
                  <a:spLocks/>
                </p:cNvSpPr>
                <p:nvPr/>
              </p:nvSpPr>
              <p:spPr bwMode="auto">
                <a:xfrm>
                  <a:off x="2294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6" name="Freeform 1746"/>
                <p:cNvSpPr>
                  <a:spLocks/>
                </p:cNvSpPr>
                <p:nvPr/>
              </p:nvSpPr>
              <p:spPr bwMode="auto">
                <a:xfrm>
                  <a:off x="2295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7" name="Freeform 1747"/>
                <p:cNvSpPr>
                  <a:spLocks/>
                </p:cNvSpPr>
                <p:nvPr/>
              </p:nvSpPr>
              <p:spPr bwMode="auto">
                <a:xfrm>
                  <a:off x="2296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8" name="Freeform 1748"/>
                <p:cNvSpPr>
                  <a:spLocks/>
                </p:cNvSpPr>
                <p:nvPr/>
              </p:nvSpPr>
              <p:spPr bwMode="auto">
                <a:xfrm>
                  <a:off x="2297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9" name="Freeform 1749"/>
                <p:cNvSpPr>
                  <a:spLocks/>
                </p:cNvSpPr>
                <p:nvPr/>
              </p:nvSpPr>
              <p:spPr bwMode="auto">
                <a:xfrm>
                  <a:off x="2298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0" name="Freeform 1750"/>
                <p:cNvSpPr>
                  <a:spLocks/>
                </p:cNvSpPr>
                <p:nvPr/>
              </p:nvSpPr>
              <p:spPr bwMode="auto">
                <a:xfrm>
                  <a:off x="2299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1" name="Freeform 1751"/>
                <p:cNvSpPr>
                  <a:spLocks/>
                </p:cNvSpPr>
                <p:nvPr/>
              </p:nvSpPr>
              <p:spPr bwMode="auto">
                <a:xfrm>
                  <a:off x="2300" y="2246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2" name="Freeform 1752"/>
                <p:cNvSpPr>
                  <a:spLocks/>
                </p:cNvSpPr>
                <p:nvPr/>
              </p:nvSpPr>
              <p:spPr bwMode="auto">
                <a:xfrm>
                  <a:off x="2301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3" name="Freeform 1753"/>
                <p:cNvSpPr>
                  <a:spLocks/>
                </p:cNvSpPr>
                <p:nvPr/>
              </p:nvSpPr>
              <p:spPr bwMode="auto">
                <a:xfrm>
                  <a:off x="2302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4" name="Freeform 1754"/>
                <p:cNvSpPr>
                  <a:spLocks/>
                </p:cNvSpPr>
                <p:nvPr/>
              </p:nvSpPr>
              <p:spPr bwMode="auto">
                <a:xfrm>
                  <a:off x="2303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5" name="Freeform 1755"/>
                <p:cNvSpPr>
                  <a:spLocks/>
                </p:cNvSpPr>
                <p:nvPr/>
              </p:nvSpPr>
              <p:spPr bwMode="auto">
                <a:xfrm>
                  <a:off x="2304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6" name="Freeform 1756"/>
                <p:cNvSpPr>
                  <a:spLocks/>
                </p:cNvSpPr>
                <p:nvPr/>
              </p:nvSpPr>
              <p:spPr bwMode="auto">
                <a:xfrm>
                  <a:off x="2305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7" name="Freeform 1757"/>
                <p:cNvSpPr>
                  <a:spLocks/>
                </p:cNvSpPr>
                <p:nvPr/>
              </p:nvSpPr>
              <p:spPr bwMode="auto">
                <a:xfrm>
                  <a:off x="2306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8" name="Freeform 1758"/>
                <p:cNvSpPr>
                  <a:spLocks/>
                </p:cNvSpPr>
                <p:nvPr/>
              </p:nvSpPr>
              <p:spPr bwMode="auto">
                <a:xfrm>
                  <a:off x="2307" y="2246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9" name="Freeform 1759"/>
                <p:cNvSpPr>
                  <a:spLocks/>
                </p:cNvSpPr>
                <p:nvPr/>
              </p:nvSpPr>
              <p:spPr bwMode="auto">
                <a:xfrm>
                  <a:off x="2308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70" name="Freeform 1760"/>
                <p:cNvSpPr>
                  <a:spLocks/>
                </p:cNvSpPr>
                <p:nvPr/>
              </p:nvSpPr>
              <p:spPr bwMode="auto">
                <a:xfrm>
                  <a:off x="2309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71" name="Freeform 1761"/>
                <p:cNvSpPr>
                  <a:spLocks/>
                </p:cNvSpPr>
                <p:nvPr/>
              </p:nvSpPr>
              <p:spPr bwMode="auto">
                <a:xfrm>
                  <a:off x="2310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72" name="Freeform 1762"/>
                <p:cNvSpPr>
                  <a:spLocks/>
                </p:cNvSpPr>
                <p:nvPr/>
              </p:nvSpPr>
              <p:spPr bwMode="auto">
                <a:xfrm>
                  <a:off x="2311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73" name="Freeform 1763"/>
                <p:cNvSpPr>
                  <a:spLocks/>
                </p:cNvSpPr>
                <p:nvPr/>
              </p:nvSpPr>
              <p:spPr bwMode="auto">
                <a:xfrm>
                  <a:off x="2312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74" name="Freeform 1764"/>
                <p:cNvSpPr>
                  <a:spLocks/>
                </p:cNvSpPr>
                <p:nvPr/>
              </p:nvSpPr>
              <p:spPr bwMode="auto">
                <a:xfrm>
                  <a:off x="2313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75" name="Freeform 1765"/>
                <p:cNvSpPr>
                  <a:spLocks/>
                </p:cNvSpPr>
                <p:nvPr/>
              </p:nvSpPr>
              <p:spPr bwMode="auto">
                <a:xfrm>
                  <a:off x="2313" y="2246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76" name="Freeform 1766"/>
                <p:cNvSpPr>
                  <a:spLocks/>
                </p:cNvSpPr>
                <p:nvPr/>
              </p:nvSpPr>
              <p:spPr bwMode="auto">
                <a:xfrm>
                  <a:off x="2315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77" name="Freeform 1767"/>
                <p:cNvSpPr>
                  <a:spLocks/>
                </p:cNvSpPr>
                <p:nvPr/>
              </p:nvSpPr>
              <p:spPr bwMode="auto">
                <a:xfrm>
                  <a:off x="2316" y="2246"/>
                  <a:ext cx="1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78" name="Freeform 1768"/>
                <p:cNvSpPr>
                  <a:spLocks/>
                </p:cNvSpPr>
                <p:nvPr/>
              </p:nvSpPr>
              <p:spPr bwMode="auto">
                <a:xfrm>
                  <a:off x="2316" y="2246"/>
                  <a:ext cx="2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79" name="Freeform 1769"/>
                <p:cNvSpPr>
                  <a:spLocks/>
                </p:cNvSpPr>
                <p:nvPr/>
              </p:nvSpPr>
              <p:spPr bwMode="auto">
                <a:xfrm>
                  <a:off x="2317" y="2246"/>
                  <a:ext cx="2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80" name="Freeform 1770"/>
                <p:cNvSpPr>
                  <a:spLocks/>
                </p:cNvSpPr>
                <p:nvPr/>
              </p:nvSpPr>
              <p:spPr bwMode="auto">
                <a:xfrm>
                  <a:off x="2318" y="2246"/>
                  <a:ext cx="2" cy="1"/>
                </a:xfrm>
                <a:custGeom>
                  <a:avLst/>
                  <a:gdLst>
                    <a:gd name="T0" fmla="*/ 0 w 6"/>
                    <a:gd name="T1" fmla="*/ 0 h 1"/>
                    <a:gd name="T2" fmla="*/ 5 w 6"/>
                    <a:gd name="T3" fmla="*/ 0 h 1"/>
                    <a:gd name="T4" fmla="*/ 6 w 6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"/>
                    <a:gd name="T11" fmla="*/ 6 w 6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">
                      <a:moveTo>
                        <a:pt x="0" y="0"/>
                      </a:moveTo>
                      <a:lnTo>
                        <a:pt x="5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81" name="Freeform 1771"/>
                <p:cNvSpPr>
                  <a:spLocks/>
                </p:cNvSpPr>
                <p:nvPr/>
              </p:nvSpPr>
              <p:spPr bwMode="auto">
                <a:xfrm>
                  <a:off x="2319" y="2246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82" name="Freeform 1772"/>
                <p:cNvSpPr>
                  <a:spLocks/>
                </p:cNvSpPr>
                <p:nvPr/>
              </p:nvSpPr>
              <p:spPr bwMode="auto">
                <a:xfrm>
                  <a:off x="2320" y="2246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1"/>
                    <a:gd name="T11" fmla="*/ 1 w 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83" name="Rectangle 1773"/>
                <p:cNvSpPr>
                  <a:spLocks noChangeArrowheads="1"/>
                </p:cNvSpPr>
                <p:nvPr/>
              </p:nvSpPr>
              <p:spPr bwMode="auto">
                <a:xfrm>
                  <a:off x="528" y="2261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5784" name="Rectangle 1774"/>
                <p:cNvSpPr>
                  <a:spLocks noChangeArrowheads="1"/>
                </p:cNvSpPr>
                <p:nvPr/>
              </p:nvSpPr>
              <p:spPr bwMode="auto">
                <a:xfrm>
                  <a:off x="543" y="1962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5785" name="Rectangle 1775"/>
                <p:cNvSpPr>
                  <a:spLocks noChangeArrowheads="1"/>
                </p:cNvSpPr>
                <p:nvPr/>
              </p:nvSpPr>
              <p:spPr bwMode="auto">
                <a:xfrm>
                  <a:off x="543" y="1663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5786" name="Rectangle 1776"/>
                <p:cNvSpPr>
                  <a:spLocks noChangeArrowheads="1"/>
                </p:cNvSpPr>
                <p:nvPr/>
              </p:nvSpPr>
              <p:spPr bwMode="auto">
                <a:xfrm>
                  <a:off x="543" y="1364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5787" name="Rectangle 1777"/>
                <p:cNvSpPr>
                  <a:spLocks noChangeArrowheads="1"/>
                </p:cNvSpPr>
                <p:nvPr/>
              </p:nvSpPr>
              <p:spPr bwMode="auto">
                <a:xfrm>
                  <a:off x="681" y="2346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5788" name="Rectangle 1778"/>
                <p:cNvSpPr>
                  <a:spLocks noChangeArrowheads="1"/>
                </p:cNvSpPr>
                <p:nvPr/>
              </p:nvSpPr>
              <p:spPr bwMode="auto">
                <a:xfrm>
                  <a:off x="913" y="2346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5789" name="Rectangle 1779"/>
                <p:cNvSpPr>
                  <a:spLocks noChangeArrowheads="1"/>
                </p:cNvSpPr>
                <p:nvPr/>
              </p:nvSpPr>
              <p:spPr bwMode="auto">
                <a:xfrm>
                  <a:off x="1145" y="2346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5790" name="Rectangle 1780"/>
                <p:cNvSpPr>
                  <a:spLocks noChangeArrowheads="1"/>
                </p:cNvSpPr>
                <p:nvPr/>
              </p:nvSpPr>
              <p:spPr bwMode="auto">
                <a:xfrm>
                  <a:off x="1364" y="2346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5791" name="Rectangle 1781"/>
                <p:cNvSpPr>
                  <a:spLocks noChangeArrowheads="1"/>
                </p:cNvSpPr>
                <p:nvPr/>
              </p:nvSpPr>
              <p:spPr bwMode="auto">
                <a:xfrm>
                  <a:off x="1597" y="2346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5792" name="Rectangle 1782"/>
                <p:cNvSpPr>
                  <a:spLocks noChangeArrowheads="1"/>
                </p:cNvSpPr>
                <p:nvPr/>
              </p:nvSpPr>
              <p:spPr bwMode="auto">
                <a:xfrm>
                  <a:off x="1829" y="2346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5793" name="Rectangle 1783"/>
                <p:cNvSpPr>
                  <a:spLocks noChangeArrowheads="1"/>
                </p:cNvSpPr>
                <p:nvPr/>
              </p:nvSpPr>
              <p:spPr bwMode="auto">
                <a:xfrm>
                  <a:off x="2062" y="2346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5794" name="Rectangle 1784"/>
                <p:cNvSpPr>
                  <a:spLocks noChangeArrowheads="1"/>
                </p:cNvSpPr>
                <p:nvPr/>
              </p:nvSpPr>
              <p:spPr bwMode="auto">
                <a:xfrm>
                  <a:off x="2294" y="2346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49" name="AutoShape 1785"/>
              <p:cNvSpPr>
                <a:spLocks noChangeAspect="1" noChangeArrowheads="1" noTextEdit="1"/>
              </p:cNvSpPr>
              <p:nvPr/>
            </p:nvSpPr>
            <p:spPr bwMode="auto">
              <a:xfrm>
                <a:off x="4343400" y="1752600"/>
                <a:ext cx="2895600" cy="19367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2" name="Group 1987"/>
              <p:cNvGrpSpPr>
                <a:grpSpLocks/>
              </p:cNvGrpSpPr>
              <p:nvPr/>
            </p:nvGrpSpPr>
            <p:grpSpPr bwMode="auto">
              <a:xfrm>
                <a:off x="4343400" y="1752600"/>
                <a:ext cx="2895600" cy="1936750"/>
                <a:chOff x="2736" y="1104"/>
                <a:chExt cx="1824" cy="1220"/>
              </a:xfrm>
            </p:grpSpPr>
            <p:sp>
              <p:nvSpPr>
                <p:cNvPr id="5468" name="Rectangle 1787"/>
                <p:cNvSpPr>
                  <a:spLocks noChangeArrowheads="1"/>
                </p:cNvSpPr>
                <p:nvPr/>
              </p:nvSpPr>
              <p:spPr bwMode="auto">
                <a:xfrm>
                  <a:off x="2736" y="1104"/>
                  <a:ext cx="1824" cy="122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69" name="Freeform 1788"/>
                <p:cNvSpPr>
                  <a:spLocks/>
                </p:cNvSpPr>
                <p:nvPr/>
              </p:nvSpPr>
              <p:spPr bwMode="auto">
                <a:xfrm>
                  <a:off x="2893" y="2208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70" name="Freeform 1789"/>
                <p:cNvSpPr>
                  <a:spLocks/>
                </p:cNvSpPr>
                <p:nvPr/>
              </p:nvSpPr>
              <p:spPr bwMode="auto">
                <a:xfrm>
                  <a:off x="2893" y="1904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71" name="Freeform 1790"/>
                <p:cNvSpPr>
                  <a:spLocks/>
                </p:cNvSpPr>
                <p:nvPr/>
              </p:nvSpPr>
              <p:spPr bwMode="auto">
                <a:xfrm>
                  <a:off x="2893" y="1600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72" name="Freeform 1791"/>
                <p:cNvSpPr>
                  <a:spLocks/>
                </p:cNvSpPr>
                <p:nvPr/>
              </p:nvSpPr>
              <p:spPr bwMode="auto">
                <a:xfrm>
                  <a:off x="2893" y="1296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73" name="Freeform 1792"/>
                <p:cNvSpPr>
                  <a:spLocks/>
                </p:cNvSpPr>
                <p:nvPr/>
              </p:nvSpPr>
              <p:spPr bwMode="auto">
                <a:xfrm>
                  <a:off x="2881" y="2208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74" name="Freeform 1793"/>
                <p:cNvSpPr>
                  <a:spLocks/>
                </p:cNvSpPr>
                <p:nvPr/>
              </p:nvSpPr>
              <p:spPr bwMode="auto">
                <a:xfrm>
                  <a:off x="2881" y="1904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75" name="Freeform 1794"/>
                <p:cNvSpPr>
                  <a:spLocks/>
                </p:cNvSpPr>
                <p:nvPr/>
              </p:nvSpPr>
              <p:spPr bwMode="auto">
                <a:xfrm>
                  <a:off x="2881" y="1600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76" name="Freeform 1795"/>
                <p:cNvSpPr>
                  <a:spLocks/>
                </p:cNvSpPr>
                <p:nvPr/>
              </p:nvSpPr>
              <p:spPr bwMode="auto">
                <a:xfrm>
                  <a:off x="2881" y="1296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77" name="Freeform 1796"/>
                <p:cNvSpPr>
                  <a:spLocks/>
                </p:cNvSpPr>
                <p:nvPr/>
              </p:nvSpPr>
              <p:spPr bwMode="auto">
                <a:xfrm>
                  <a:off x="2904" y="2235"/>
                  <a:ext cx="1" cy="12"/>
                </a:xfrm>
                <a:custGeom>
                  <a:avLst/>
                  <a:gdLst>
                    <a:gd name="T0" fmla="*/ 0 w 1"/>
                    <a:gd name="T1" fmla="*/ 61 h 61"/>
                    <a:gd name="T2" fmla="*/ 0 w 1"/>
                    <a:gd name="T3" fmla="*/ 1 h 61"/>
                    <a:gd name="T4" fmla="*/ 0 w 1"/>
                    <a:gd name="T5" fmla="*/ 0 h 6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61"/>
                    <a:gd name="T11" fmla="*/ 1 w 1"/>
                    <a:gd name="T12" fmla="*/ 61 h 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61">
                      <a:moveTo>
                        <a:pt x="0" y="6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78" name="Freeform 1797"/>
                <p:cNvSpPr>
                  <a:spLocks/>
                </p:cNvSpPr>
                <p:nvPr/>
              </p:nvSpPr>
              <p:spPr bwMode="auto">
                <a:xfrm>
                  <a:off x="3413" y="2235"/>
                  <a:ext cx="1" cy="12"/>
                </a:xfrm>
                <a:custGeom>
                  <a:avLst/>
                  <a:gdLst>
                    <a:gd name="T0" fmla="*/ 0 w 1"/>
                    <a:gd name="T1" fmla="*/ 61 h 61"/>
                    <a:gd name="T2" fmla="*/ 0 w 1"/>
                    <a:gd name="T3" fmla="*/ 1 h 61"/>
                    <a:gd name="T4" fmla="*/ 0 w 1"/>
                    <a:gd name="T5" fmla="*/ 0 h 6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61"/>
                    <a:gd name="T11" fmla="*/ 1 w 1"/>
                    <a:gd name="T12" fmla="*/ 61 h 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61">
                      <a:moveTo>
                        <a:pt x="0" y="6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79" name="Freeform 1798"/>
                <p:cNvSpPr>
                  <a:spLocks/>
                </p:cNvSpPr>
                <p:nvPr/>
              </p:nvSpPr>
              <p:spPr bwMode="auto">
                <a:xfrm>
                  <a:off x="3922" y="2235"/>
                  <a:ext cx="1" cy="12"/>
                </a:xfrm>
                <a:custGeom>
                  <a:avLst/>
                  <a:gdLst>
                    <a:gd name="T0" fmla="*/ 0 w 1"/>
                    <a:gd name="T1" fmla="*/ 61 h 61"/>
                    <a:gd name="T2" fmla="*/ 0 w 1"/>
                    <a:gd name="T3" fmla="*/ 1 h 61"/>
                    <a:gd name="T4" fmla="*/ 0 w 1"/>
                    <a:gd name="T5" fmla="*/ 0 h 6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61"/>
                    <a:gd name="T11" fmla="*/ 1 w 1"/>
                    <a:gd name="T12" fmla="*/ 61 h 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61">
                      <a:moveTo>
                        <a:pt x="0" y="6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80" name="Freeform 1799"/>
                <p:cNvSpPr>
                  <a:spLocks/>
                </p:cNvSpPr>
                <p:nvPr/>
              </p:nvSpPr>
              <p:spPr bwMode="auto">
                <a:xfrm>
                  <a:off x="4431" y="2235"/>
                  <a:ext cx="1" cy="12"/>
                </a:xfrm>
                <a:custGeom>
                  <a:avLst/>
                  <a:gdLst>
                    <a:gd name="T0" fmla="*/ 0 w 1"/>
                    <a:gd name="T1" fmla="*/ 61 h 61"/>
                    <a:gd name="T2" fmla="*/ 0 w 1"/>
                    <a:gd name="T3" fmla="*/ 1 h 61"/>
                    <a:gd name="T4" fmla="*/ 0 w 1"/>
                    <a:gd name="T5" fmla="*/ 0 h 6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61"/>
                    <a:gd name="T11" fmla="*/ 1 w 1"/>
                    <a:gd name="T12" fmla="*/ 61 h 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61">
                      <a:moveTo>
                        <a:pt x="0" y="6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81" name="Freeform 1800"/>
                <p:cNvSpPr>
                  <a:spLocks/>
                </p:cNvSpPr>
                <p:nvPr/>
              </p:nvSpPr>
              <p:spPr bwMode="auto">
                <a:xfrm>
                  <a:off x="2904" y="2235"/>
                  <a:ext cx="1" cy="24"/>
                </a:xfrm>
                <a:custGeom>
                  <a:avLst/>
                  <a:gdLst>
                    <a:gd name="T0" fmla="*/ 0 w 1"/>
                    <a:gd name="T1" fmla="*/ 121 h 121"/>
                    <a:gd name="T2" fmla="*/ 0 w 1"/>
                    <a:gd name="T3" fmla="*/ 1 h 121"/>
                    <a:gd name="T4" fmla="*/ 0 w 1"/>
                    <a:gd name="T5" fmla="*/ 0 h 12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121"/>
                    <a:gd name="T11" fmla="*/ 1 w 1"/>
                    <a:gd name="T12" fmla="*/ 121 h 12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121">
                      <a:moveTo>
                        <a:pt x="0" y="12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82" name="Freeform 1801"/>
                <p:cNvSpPr>
                  <a:spLocks/>
                </p:cNvSpPr>
                <p:nvPr/>
              </p:nvSpPr>
              <p:spPr bwMode="auto">
                <a:xfrm>
                  <a:off x="3413" y="2235"/>
                  <a:ext cx="1" cy="24"/>
                </a:xfrm>
                <a:custGeom>
                  <a:avLst/>
                  <a:gdLst>
                    <a:gd name="T0" fmla="*/ 0 w 1"/>
                    <a:gd name="T1" fmla="*/ 121 h 121"/>
                    <a:gd name="T2" fmla="*/ 0 w 1"/>
                    <a:gd name="T3" fmla="*/ 1 h 121"/>
                    <a:gd name="T4" fmla="*/ 0 w 1"/>
                    <a:gd name="T5" fmla="*/ 0 h 12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121"/>
                    <a:gd name="T11" fmla="*/ 1 w 1"/>
                    <a:gd name="T12" fmla="*/ 121 h 12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121">
                      <a:moveTo>
                        <a:pt x="0" y="12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83" name="Freeform 1802"/>
                <p:cNvSpPr>
                  <a:spLocks/>
                </p:cNvSpPr>
                <p:nvPr/>
              </p:nvSpPr>
              <p:spPr bwMode="auto">
                <a:xfrm>
                  <a:off x="3922" y="2235"/>
                  <a:ext cx="1" cy="24"/>
                </a:xfrm>
                <a:custGeom>
                  <a:avLst/>
                  <a:gdLst>
                    <a:gd name="T0" fmla="*/ 0 w 1"/>
                    <a:gd name="T1" fmla="*/ 121 h 121"/>
                    <a:gd name="T2" fmla="*/ 0 w 1"/>
                    <a:gd name="T3" fmla="*/ 1 h 121"/>
                    <a:gd name="T4" fmla="*/ 0 w 1"/>
                    <a:gd name="T5" fmla="*/ 0 h 12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121"/>
                    <a:gd name="T11" fmla="*/ 1 w 1"/>
                    <a:gd name="T12" fmla="*/ 121 h 12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121">
                      <a:moveTo>
                        <a:pt x="0" y="12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84" name="Freeform 1803"/>
                <p:cNvSpPr>
                  <a:spLocks/>
                </p:cNvSpPr>
                <p:nvPr/>
              </p:nvSpPr>
              <p:spPr bwMode="auto">
                <a:xfrm>
                  <a:off x="4431" y="2235"/>
                  <a:ext cx="1" cy="24"/>
                </a:xfrm>
                <a:custGeom>
                  <a:avLst/>
                  <a:gdLst>
                    <a:gd name="T0" fmla="*/ 0 w 1"/>
                    <a:gd name="T1" fmla="*/ 121 h 121"/>
                    <a:gd name="T2" fmla="*/ 0 w 1"/>
                    <a:gd name="T3" fmla="*/ 1 h 121"/>
                    <a:gd name="T4" fmla="*/ 0 w 1"/>
                    <a:gd name="T5" fmla="*/ 0 h 12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121"/>
                    <a:gd name="T11" fmla="*/ 1 w 1"/>
                    <a:gd name="T12" fmla="*/ 121 h 12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121">
                      <a:moveTo>
                        <a:pt x="0" y="12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85" name="Freeform 1804"/>
                <p:cNvSpPr>
                  <a:spLocks/>
                </p:cNvSpPr>
                <p:nvPr/>
              </p:nvSpPr>
              <p:spPr bwMode="auto">
                <a:xfrm>
                  <a:off x="2904" y="1106"/>
                  <a:ext cx="1" cy="1102"/>
                </a:xfrm>
                <a:custGeom>
                  <a:avLst/>
                  <a:gdLst>
                    <a:gd name="T0" fmla="*/ 0 w 1"/>
                    <a:gd name="T1" fmla="*/ 5761 h 5761"/>
                    <a:gd name="T2" fmla="*/ 0 w 1"/>
                    <a:gd name="T3" fmla="*/ 1 h 5761"/>
                    <a:gd name="T4" fmla="*/ 0 w 1"/>
                    <a:gd name="T5" fmla="*/ 0 h 576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5761"/>
                    <a:gd name="T11" fmla="*/ 1 w 1"/>
                    <a:gd name="T12" fmla="*/ 5761 h 57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5761">
                      <a:moveTo>
                        <a:pt x="0" y="576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86" name="Freeform 1805"/>
                <p:cNvSpPr>
                  <a:spLocks/>
                </p:cNvSpPr>
                <p:nvPr/>
              </p:nvSpPr>
              <p:spPr bwMode="auto">
                <a:xfrm>
                  <a:off x="2904" y="2236"/>
                  <a:ext cx="1654" cy="1"/>
                </a:xfrm>
                <a:custGeom>
                  <a:avLst/>
                  <a:gdLst>
                    <a:gd name="T0" fmla="*/ 0 w 8641"/>
                    <a:gd name="T1" fmla="*/ 0 h 1"/>
                    <a:gd name="T2" fmla="*/ 8640 w 8641"/>
                    <a:gd name="T3" fmla="*/ 0 h 1"/>
                    <a:gd name="T4" fmla="*/ 8641 w 864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641"/>
                    <a:gd name="T10" fmla="*/ 0 h 1"/>
                    <a:gd name="T11" fmla="*/ 8641 w 864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641" h="1">
                      <a:moveTo>
                        <a:pt x="0" y="0"/>
                      </a:moveTo>
                      <a:lnTo>
                        <a:pt x="8640" y="0"/>
                      </a:lnTo>
                      <a:lnTo>
                        <a:pt x="864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87" name="Freeform 1806"/>
                <p:cNvSpPr>
                  <a:spLocks/>
                </p:cNvSpPr>
                <p:nvPr/>
              </p:nvSpPr>
              <p:spPr bwMode="auto">
                <a:xfrm>
                  <a:off x="2907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88" name="Freeform 1807"/>
                <p:cNvSpPr>
                  <a:spLocks/>
                </p:cNvSpPr>
                <p:nvPr/>
              </p:nvSpPr>
              <p:spPr bwMode="auto">
                <a:xfrm>
                  <a:off x="2909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89" name="Freeform 1808"/>
                <p:cNvSpPr>
                  <a:spLocks/>
                </p:cNvSpPr>
                <p:nvPr/>
              </p:nvSpPr>
              <p:spPr bwMode="auto">
                <a:xfrm>
                  <a:off x="2911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90" name="Freeform 1809"/>
                <p:cNvSpPr>
                  <a:spLocks/>
                </p:cNvSpPr>
                <p:nvPr/>
              </p:nvSpPr>
              <p:spPr bwMode="auto">
                <a:xfrm>
                  <a:off x="2913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91" name="Freeform 1810"/>
                <p:cNvSpPr>
                  <a:spLocks/>
                </p:cNvSpPr>
                <p:nvPr/>
              </p:nvSpPr>
              <p:spPr bwMode="auto">
                <a:xfrm>
                  <a:off x="2915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92" name="Freeform 1811"/>
                <p:cNvSpPr>
                  <a:spLocks/>
                </p:cNvSpPr>
                <p:nvPr/>
              </p:nvSpPr>
              <p:spPr bwMode="auto">
                <a:xfrm>
                  <a:off x="2917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93" name="Freeform 1812"/>
                <p:cNvSpPr>
                  <a:spLocks/>
                </p:cNvSpPr>
                <p:nvPr/>
              </p:nvSpPr>
              <p:spPr bwMode="auto">
                <a:xfrm>
                  <a:off x="2919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94" name="Freeform 1813"/>
                <p:cNvSpPr>
                  <a:spLocks/>
                </p:cNvSpPr>
                <p:nvPr/>
              </p:nvSpPr>
              <p:spPr bwMode="auto">
                <a:xfrm>
                  <a:off x="2921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95" name="Freeform 1814"/>
                <p:cNvSpPr>
                  <a:spLocks/>
                </p:cNvSpPr>
                <p:nvPr/>
              </p:nvSpPr>
              <p:spPr bwMode="auto">
                <a:xfrm>
                  <a:off x="2923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96" name="Freeform 1815"/>
                <p:cNvSpPr>
                  <a:spLocks/>
                </p:cNvSpPr>
                <p:nvPr/>
              </p:nvSpPr>
              <p:spPr bwMode="auto">
                <a:xfrm>
                  <a:off x="2925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97" name="Freeform 1816"/>
                <p:cNvSpPr>
                  <a:spLocks/>
                </p:cNvSpPr>
                <p:nvPr/>
              </p:nvSpPr>
              <p:spPr bwMode="auto">
                <a:xfrm>
                  <a:off x="2928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98" name="Freeform 1817"/>
                <p:cNvSpPr>
                  <a:spLocks/>
                </p:cNvSpPr>
                <p:nvPr/>
              </p:nvSpPr>
              <p:spPr bwMode="auto">
                <a:xfrm>
                  <a:off x="2930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99" name="Freeform 1818"/>
                <p:cNvSpPr>
                  <a:spLocks/>
                </p:cNvSpPr>
                <p:nvPr/>
              </p:nvSpPr>
              <p:spPr bwMode="auto">
                <a:xfrm>
                  <a:off x="2932" y="2169"/>
                  <a:ext cx="2" cy="1"/>
                </a:xfrm>
                <a:custGeom>
                  <a:avLst/>
                  <a:gdLst>
                    <a:gd name="T0" fmla="*/ 0 w 13"/>
                    <a:gd name="T1" fmla="*/ 1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1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00" name="Freeform 1819"/>
                <p:cNvSpPr>
                  <a:spLocks/>
                </p:cNvSpPr>
                <p:nvPr/>
              </p:nvSpPr>
              <p:spPr bwMode="auto">
                <a:xfrm>
                  <a:off x="2934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01" name="Freeform 1820"/>
                <p:cNvSpPr>
                  <a:spLocks/>
                </p:cNvSpPr>
                <p:nvPr/>
              </p:nvSpPr>
              <p:spPr bwMode="auto">
                <a:xfrm>
                  <a:off x="2936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02" name="Freeform 1821"/>
                <p:cNvSpPr>
                  <a:spLocks/>
                </p:cNvSpPr>
                <p:nvPr/>
              </p:nvSpPr>
              <p:spPr bwMode="auto">
                <a:xfrm>
                  <a:off x="2938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03" name="Freeform 1822"/>
                <p:cNvSpPr>
                  <a:spLocks/>
                </p:cNvSpPr>
                <p:nvPr/>
              </p:nvSpPr>
              <p:spPr bwMode="auto">
                <a:xfrm>
                  <a:off x="2940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04" name="Freeform 1823"/>
                <p:cNvSpPr>
                  <a:spLocks/>
                </p:cNvSpPr>
                <p:nvPr/>
              </p:nvSpPr>
              <p:spPr bwMode="auto">
                <a:xfrm>
                  <a:off x="2942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05" name="Freeform 1824"/>
                <p:cNvSpPr>
                  <a:spLocks/>
                </p:cNvSpPr>
                <p:nvPr/>
              </p:nvSpPr>
              <p:spPr bwMode="auto">
                <a:xfrm>
                  <a:off x="2945" y="2170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06" name="Freeform 1825"/>
                <p:cNvSpPr>
                  <a:spLocks/>
                </p:cNvSpPr>
                <p:nvPr/>
              </p:nvSpPr>
              <p:spPr bwMode="auto">
                <a:xfrm>
                  <a:off x="2947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07" name="Freeform 1826"/>
                <p:cNvSpPr>
                  <a:spLocks/>
                </p:cNvSpPr>
                <p:nvPr/>
              </p:nvSpPr>
              <p:spPr bwMode="auto">
                <a:xfrm>
                  <a:off x="2949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08" name="Freeform 1827"/>
                <p:cNvSpPr>
                  <a:spLocks/>
                </p:cNvSpPr>
                <p:nvPr/>
              </p:nvSpPr>
              <p:spPr bwMode="auto">
                <a:xfrm>
                  <a:off x="2951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09" name="Freeform 1828"/>
                <p:cNvSpPr>
                  <a:spLocks/>
                </p:cNvSpPr>
                <p:nvPr/>
              </p:nvSpPr>
              <p:spPr bwMode="auto">
                <a:xfrm>
                  <a:off x="2953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10" name="Freeform 1829"/>
                <p:cNvSpPr>
                  <a:spLocks/>
                </p:cNvSpPr>
                <p:nvPr/>
              </p:nvSpPr>
              <p:spPr bwMode="auto">
                <a:xfrm>
                  <a:off x="2955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11" name="Freeform 1830"/>
                <p:cNvSpPr>
                  <a:spLocks/>
                </p:cNvSpPr>
                <p:nvPr/>
              </p:nvSpPr>
              <p:spPr bwMode="auto">
                <a:xfrm>
                  <a:off x="2957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12" name="Freeform 1831"/>
                <p:cNvSpPr>
                  <a:spLocks/>
                </p:cNvSpPr>
                <p:nvPr/>
              </p:nvSpPr>
              <p:spPr bwMode="auto">
                <a:xfrm>
                  <a:off x="2959" y="2171"/>
                  <a:ext cx="3" cy="1"/>
                </a:xfrm>
                <a:custGeom>
                  <a:avLst/>
                  <a:gdLst>
                    <a:gd name="T0" fmla="*/ 0 w 13"/>
                    <a:gd name="T1" fmla="*/ 1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1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13" name="Freeform 1832"/>
                <p:cNvSpPr>
                  <a:spLocks/>
                </p:cNvSpPr>
                <p:nvPr/>
              </p:nvSpPr>
              <p:spPr bwMode="auto">
                <a:xfrm>
                  <a:off x="2962" y="2171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14" name="Freeform 1833"/>
                <p:cNvSpPr>
                  <a:spLocks/>
                </p:cNvSpPr>
                <p:nvPr/>
              </p:nvSpPr>
              <p:spPr bwMode="auto">
                <a:xfrm>
                  <a:off x="2964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15" name="Freeform 1834"/>
                <p:cNvSpPr>
                  <a:spLocks/>
                </p:cNvSpPr>
                <p:nvPr/>
              </p:nvSpPr>
              <p:spPr bwMode="auto">
                <a:xfrm>
                  <a:off x="2966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16" name="Freeform 1835"/>
                <p:cNvSpPr>
                  <a:spLocks/>
                </p:cNvSpPr>
                <p:nvPr/>
              </p:nvSpPr>
              <p:spPr bwMode="auto">
                <a:xfrm>
                  <a:off x="2968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17" name="Freeform 1836"/>
                <p:cNvSpPr>
                  <a:spLocks/>
                </p:cNvSpPr>
                <p:nvPr/>
              </p:nvSpPr>
              <p:spPr bwMode="auto">
                <a:xfrm>
                  <a:off x="2970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18" name="Freeform 1837"/>
                <p:cNvSpPr>
                  <a:spLocks/>
                </p:cNvSpPr>
                <p:nvPr/>
              </p:nvSpPr>
              <p:spPr bwMode="auto">
                <a:xfrm>
                  <a:off x="2972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19" name="Freeform 1838"/>
                <p:cNvSpPr>
                  <a:spLocks/>
                </p:cNvSpPr>
                <p:nvPr/>
              </p:nvSpPr>
              <p:spPr bwMode="auto">
                <a:xfrm>
                  <a:off x="2974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20" name="Freeform 1839"/>
                <p:cNvSpPr>
                  <a:spLocks/>
                </p:cNvSpPr>
                <p:nvPr/>
              </p:nvSpPr>
              <p:spPr bwMode="auto">
                <a:xfrm>
                  <a:off x="2976" y="2170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21" name="Freeform 1840"/>
                <p:cNvSpPr>
                  <a:spLocks/>
                </p:cNvSpPr>
                <p:nvPr/>
              </p:nvSpPr>
              <p:spPr bwMode="auto">
                <a:xfrm>
                  <a:off x="2978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22" name="Freeform 1841"/>
                <p:cNvSpPr>
                  <a:spLocks/>
                </p:cNvSpPr>
                <p:nvPr/>
              </p:nvSpPr>
              <p:spPr bwMode="auto">
                <a:xfrm>
                  <a:off x="2981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23" name="Freeform 1842"/>
                <p:cNvSpPr>
                  <a:spLocks/>
                </p:cNvSpPr>
                <p:nvPr/>
              </p:nvSpPr>
              <p:spPr bwMode="auto">
                <a:xfrm>
                  <a:off x="2983" y="2170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24" name="Freeform 1843"/>
                <p:cNvSpPr>
                  <a:spLocks/>
                </p:cNvSpPr>
                <p:nvPr/>
              </p:nvSpPr>
              <p:spPr bwMode="auto">
                <a:xfrm>
                  <a:off x="2985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25" name="Freeform 1844"/>
                <p:cNvSpPr>
                  <a:spLocks/>
                </p:cNvSpPr>
                <p:nvPr/>
              </p:nvSpPr>
              <p:spPr bwMode="auto">
                <a:xfrm>
                  <a:off x="2987" y="2171"/>
                  <a:ext cx="2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1 h 1"/>
                    <a:gd name="T4" fmla="*/ 13 w 13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1"/>
                      </a:lnTo>
                      <a:lnTo>
                        <a:pt x="13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26" name="Freeform 1845"/>
                <p:cNvSpPr>
                  <a:spLocks/>
                </p:cNvSpPr>
                <p:nvPr/>
              </p:nvSpPr>
              <p:spPr bwMode="auto">
                <a:xfrm>
                  <a:off x="2989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27" name="Freeform 1846"/>
                <p:cNvSpPr>
                  <a:spLocks/>
                </p:cNvSpPr>
                <p:nvPr/>
              </p:nvSpPr>
              <p:spPr bwMode="auto">
                <a:xfrm>
                  <a:off x="2991" y="2171"/>
                  <a:ext cx="3" cy="1"/>
                </a:xfrm>
                <a:custGeom>
                  <a:avLst/>
                  <a:gdLst>
                    <a:gd name="T0" fmla="*/ 0 w 12"/>
                    <a:gd name="T1" fmla="*/ 0 h 5"/>
                    <a:gd name="T2" fmla="*/ 11 w 12"/>
                    <a:gd name="T3" fmla="*/ 5 h 5"/>
                    <a:gd name="T4" fmla="*/ 12 w 12"/>
                    <a:gd name="T5" fmla="*/ 5 h 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5"/>
                    <a:gd name="T11" fmla="*/ 12 w 12"/>
                    <a:gd name="T12" fmla="*/ 5 h 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5">
                      <a:moveTo>
                        <a:pt x="0" y="0"/>
                      </a:moveTo>
                      <a:lnTo>
                        <a:pt x="11" y="5"/>
                      </a:lnTo>
                      <a:lnTo>
                        <a:pt x="12" y="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28" name="Freeform 1847"/>
                <p:cNvSpPr>
                  <a:spLocks/>
                </p:cNvSpPr>
                <p:nvPr/>
              </p:nvSpPr>
              <p:spPr bwMode="auto">
                <a:xfrm>
                  <a:off x="2993" y="2172"/>
                  <a:ext cx="3" cy="1"/>
                </a:xfrm>
                <a:custGeom>
                  <a:avLst/>
                  <a:gdLst>
                    <a:gd name="T0" fmla="*/ 0 w 12"/>
                    <a:gd name="T1" fmla="*/ 0 h 6"/>
                    <a:gd name="T2" fmla="*/ 11 w 12"/>
                    <a:gd name="T3" fmla="*/ 6 h 6"/>
                    <a:gd name="T4" fmla="*/ 12 w 12"/>
                    <a:gd name="T5" fmla="*/ 6 h 6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6"/>
                    <a:gd name="T11" fmla="*/ 12 w 12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6">
                      <a:moveTo>
                        <a:pt x="0" y="0"/>
                      </a:moveTo>
                      <a:lnTo>
                        <a:pt x="11" y="6"/>
                      </a:lnTo>
                      <a:lnTo>
                        <a:pt x="12" y="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29" name="Freeform 1848"/>
                <p:cNvSpPr>
                  <a:spLocks/>
                </p:cNvSpPr>
                <p:nvPr/>
              </p:nvSpPr>
              <p:spPr bwMode="auto">
                <a:xfrm>
                  <a:off x="2996" y="2172"/>
                  <a:ext cx="2" cy="1"/>
                </a:xfrm>
                <a:custGeom>
                  <a:avLst/>
                  <a:gdLst>
                    <a:gd name="T0" fmla="*/ 0 w 12"/>
                    <a:gd name="T1" fmla="*/ 4 h 4"/>
                    <a:gd name="T2" fmla="*/ 11 w 12"/>
                    <a:gd name="T3" fmla="*/ 0 h 4"/>
                    <a:gd name="T4" fmla="*/ 12 w 12"/>
                    <a:gd name="T5" fmla="*/ 0 h 4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"/>
                    <a:gd name="T11" fmla="*/ 12 w 12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">
                      <a:moveTo>
                        <a:pt x="0" y="4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30" name="Freeform 1849"/>
                <p:cNvSpPr>
                  <a:spLocks/>
                </p:cNvSpPr>
                <p:nvPr/>
              </p:nvSpPr>
              <p:spPr bwMode="auto">
                <a:xfrm>
                  <a:off x="2998" y="2169"/>
                  <a:ext cx="2" cy="3"/>
                </a:xfrm>
                <a:custGeom>
                  <a:avLst/>
                  <a:gdLst>
                    <a:gd name="T0" fmla="*/ 0 w 12"/>
                    <a:gd name="T1" fmla="*/ 15 h 15"/>
                    <a:gd name="T2" fmla="*/ 11 w 12"/>
                    <a:gd name="T3" fmla="*/ 0 h 15"/>
                    <a:gd name="T4" fmla="*/ 12 w 12"/>
                    <a:gd name="T5" fmla="*/ 0 h 1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5"/>
                    <a:gd name="T11" fmla="*/ 12 w 12"/>
                    <a:gd name="T12" fmla="*/ 15 h 1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5">
                      <a:moveTo>
                        <a:pt x="0" y="15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31" name="Freeform 1850"/>
                <p:cNvSpPr>
                  <a:spLocks/>
                </p:cNvSpPr>
                <p:nvPr/>
              </p:nvSpPr>
              <p:spPr bwMode="auto">
                <a:xfrm>
                  <a:off x="3000" y="2167"/>
                  <a:ext cx="2" cy="2"/>
                </a:xfrm>
                <a:custGeom>
                  <a:avLst/>
                  <a:gdLst>
                    <a:gd name="T0" fmla="*/ 0 w 12"/>
                    <a:gd name="T1" fmla="*/ 10 h 10"/>
                    <a:gd name="T2" fmla="*/ 11 w 12"/>
                    <a:gd name="T3" fmla="*/ 0 h 10"/>
                    <a:gd name="T4" fmla="*/ 12 w 12"/>
                    <a:gd name="T5" fmla="*/ 0 h 10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0"/>
                    <a:gd name="T11" fmla="*/ 12 w 12"/>
                    <a:gd name="T12" fmla="*/ 10 h 1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0">
                      <a:moveTo>
                        <a:pt x="0" y="1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32" name="Freeform 1851"/>
                <p:cNvSpPr>
                  <a:spLocks/>
                </p:cNvSpPr>
                <p:nvPr/>
              </p:nvSpPr>
              <p:spPr bwMode="auto">
                <a:xfrm>
                  <a:off x="3002" y="2167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33" name="Freeform 1852"/>
                <p:cNvSpPr>
                  <a:spLocks/>
                </p:cNvSpPr>
                <p:nvPr/>
              </p:nvSpPr>
              <p:spPr bwMode="auto">
                <a:xfrm>
                  <a:off x="3004" y="2168"/>
                  <a:ext cx="2" cy="1"/>
                </a:xfrm>
                <a:custGeom>
                  <a:avLst/>
                  <a:gdLst>
                    <a:gd name="T0" fmla="*/ 0 w 12"/>
                    <a:gd name="T1" fmla="*/ 0 h 8"/>
                    <a:gd name="T2" fmla="*/ 11 w 12"/>
                    <a:gd name="T3" fmla="*/ 8 h 8"/>
                    <a:gd name="T4" fmla="*/ 12 w 12"/>
                    <a:gd name="T5" fmla="*/ 8 h 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8"/>
                    <a:gd name="T11" fmla="*/ 12 w 12"/>
                    <a:gd name="T12" fmla="*/ 8 h 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8">
                      <a:moveTo>
                        <a:pt x="0" y="0"/>
                      </a:moveTo>
                      <a:lnTo>
                        <a:pt x="11" y="8"/>
                      </a:lnTo>
                      <a:lnTo>
                        <a:pt x="12" y="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34" name="Freeform 1853"/>
                <p:cNvSpPr>
                  <a:spLocks/>
                </p:cNvSpPr>
                <p:nvPr/>
              </p:nvSpPr>
              <p:spPr bwMode="auto">
                <a:xfrm>
                  <a:off x="3006" y="2169"/>
                  <a:ext cx="2" cy="1"/>
                </a:xfrm>
                <a:custGeom>
                  <a:avLst/>
                  <a:gdLst>
                    <a:gd name="T0" fmla="*/ 0 w 12"/>
                    <a:gd name="T1" fmla="*/ 0 h 4"/>
                    <a:gd name="T2" fmla="*/ 11 w 12"/>
                    <a:gd name="T3" fmla="*/ 4 h 4"/>
                    <a:gd name="T4" fmla="*/ 12 w 12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"/>
                    <a:gd name="T11" fmla="*/ 12 w 12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">
                      <a:moveTo>
                        <a:pt x="0" y="0"/>
                      </a:moveTo>
                      <a:lnTo>
                        <a:pt x="11" y="4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35" name="Freeform 1854"/>
                <p:cNvSpPr>
                  <a:spLocks/>
                </p:cNvSpPr>
                <p:nvPr/>
              </p:nvSpPr>
              <p:spPr bwMode="auto">
                <a:xfrm>
                  <a:off x="3008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36" name="Freeform 1855"/>
                <p:cNvSpPr>
                  <a:spLocks/>
                </p:cNvSpPr>
                <p:nvPr/>
              </p:nvSpPr>
              <p:spPr bwMode="auto">
                <a:xfrm>
                  <a:off x="3010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37" name="Freeform 1856"/>
                <p:cNvSpPr>
                  <a:spLocks/>
                </p:cNvSpPr>
                <p:nvPr/>
              </p:nvSpPr>
              <p:spPr bwMode="auto">
                <a:xfrm>
                  <a:off x="3012" y="2170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38" name="Freeform 1857"/>
                <p:cNvSpPr>
                  <a:spLocks/>
                </p:cNvSpPr>
                <p:nvPr/>
              </p:nvSpPr>
              <p:spPr bwMode="auto">
                <a:xfrm>
                  <a:off x="3014" y="2170"/>
                  <a:ext cx="3" cy="1"/>
                </a:xfrm>
                <a:custGeom>
                  <a:avLst/>
                  <a:gdLst>
                    <a:gd name="T0" fmla="*/ 0 w 13"/>
                    <a:gd name="T1" fmla="*/ 1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1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39" name="Freeform 1858"/>
                <p:cNvSpPr>
                  <a:spLocks/>
                </p:cNvSpPr>
                <p:nvPr/>
              </p:nvSpPr>
              <p:spPr bwMode="auto">
                <a:xfrm>
                  <a:off x="3017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40" name="Freeform 1859"/>
                <p:cNvSpPr>
                  <a:spLocks/>
                </p:cNvSpPr>
                <p:nvPr/>
              </p:nvSpPr>
              <p:spPr bwMode="auto">
                <a:xfrm>
                  <a:off x="3019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41" name="Freeform 1860"/>
                <p:cNvSpPr>
                  <a:spLocks/>
                </p:cNvSpPr>
                <p:nvPr/>
              </p:nvSpPr>
              <p:spPr bwMode="auto">
                <a:xfrm>
                  <a:off x="3021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42" name="Freeform 1861"/>
                <p:cNvSpPr>
                  <a:spLocks/>
                </p:cNvSpPr>
                <p:nvPr/>
              </p:nvSpPr>
              <p:spPr bwMode="auto">
                <a:xfrm>
                  <a:off x="3023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43" name="Freeform 1862"/>
                <p:cNvSpPr>
                  <a:spLocks/>
                </p:cNvSpPr>
                <p:nvPr/>
              </p:nvSpPr>
              <p:spPr bwMode="auto">
                <a:xfrm>
                  <a:off x="3025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44" name="Freeform 1863"/>
                <p:cNvSpPr>
                  <a:spLocks/>
                </p:cNvSpPr>
                <p:nvPr/>
              </p:nvSpPr>
              <p:spPr bwMode="auto">
                <a:xfrm>
                  <a:off x="3027" y="2169"/>
                  <a:ext cx="3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45" name="Freeform 1864"/>
                <p:cNvSpPr>
                  <a:spLocks/>
                </p:cNvSpPr>
                <p:nvPr/>
              </p:nvSpPr>
              <p:spPr bwMode="auto">
                <a:xfrm>
                  <a:off x="3029" y="2169"/>
                  <a:ext cx="3" cy="10"/>
                </a:xfrm>
                <a:custGeom>
                  <a:avLst/>
                  <a:gdLst>
                    <a:gd name="T0" fmla="*/ 0 w 12"/>
                    <a:gd name="T1" fmla="*/ 0 h 48"/>
                    <a:gd name="T2" fmla="*/ 11 w 12"/>
                    <a:gd name="T3" fmla="*/ 48 h 48"/>
                    <a:gd name="T4" fmla="*/ 12 w 12"/>
                    <a:gd name="T5" fmla="*/ 48 h 4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8"/>
                    <a:gd name="T11" fmla="*/ 12 w 12"/>
                    <a:gd name="T12" fmla="*/ 48 h 4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8">
                      <a:moveTo>
                        <a:pt x="0" y="0"/>
                      </a:moveTo>
                      <a:lnTo>
                        <a:pt x="11" y="48"/>
                      </a:lnTo>
                      <a:lnTo>
                        <a:pt x="12" y="4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46" name="Freeform 1865"/>
                <p:cNvSpPr>
                  <a:spLocks/>
                </p:cNvSpPr>
                <p:nvPr/>
              </p:nvSpPr>
              <p:spPr bwMode="auto">
                <a:xfrm>
                  <a:off x="3031" y="2179"/>
                  <a:ext cx="2" cy="29"/>
                </a:xfrm>
                <a:custGeom>
                  <a:avLst/>
                  <a:gdLst>
                    <a:gd name="T0" fmla="*/ 0 w 6"/>
                    <a:gd name="T1" fmla="*/ 0 h 155"/>
                    <a:gd name="T2" fmla="*/ 5 w 6"/>
                    <a:gd name="T3" fmla="*/ 155 h 155"/>
                    <a:gd name="T4" fmla="*/ 6 w 6"/>
                    <a:gd name="T5" fmla="*/ 155 h 155"/>
                    <a:gd name="T6" fmla="*/ 0 60000 65536"/>
                    <a:gd name="T7" fmla="*/ 0 60000 65536"/>
                    <a:gd name="T8" fmla="*/ 0 60000 65536"/>
                    <a:gd name="T9" fmla="*/ 0 w 6"/>
                    <a:gd name="T10" fmla="*/ 0 h 155"/>
                    <a:gd name="T11" fmla="*/ 6 w 6"/>
                    <a:gd name="T12" fmla="*/ 155 h 15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" h="155">
                      <a:moveTo>
                        <a:pt x="0" y="0"/>
                      </a:moveTo>
                      <a:lnTo>
                        <a:pt x="5" y="155"/>
                      </a:lnTo>
                      <a:lnTo>
                        <a:pt x="6" y="15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47" name="Freeform 1866"/>
                <p:cNvSpPr>
                  <a:spLocks/>
                </p:cNvSpPr>
                <p:nvPr/>
              </p:nvSpPr>
              <p:spPr bwMode="auto">
                <a:xfrm>
                  <a:off x="3050" y="2206"/>
                  <a:ext cx="1" cy="2"/>
                </a:xfrm>
                <a:custGeom>
                  <a:avLst/>
                  <a:gdLst>
                    <a:gd name="T0" fmla="*/ 0 w 2"/>
                    <a:gd name="T1" fmla="*/ 10 h 10"/>
                    <a:gd name="T2" fmla="*/ 1 w 2"/>
                    <a:gd name="T3" fmla="*/ 0 h 10"/>
                    <a:gd name="T4" fmla="*/ 2 w 2"/>
                    <a:gd name="T5" fmla="*/ 0 h 10"/>
                    <a:gd name="T6" fmla="*/ 0 60000 65536"/>
                    <a:gd name="T7" fmla="*/ 0 60000 65536"/>
                    <a:gd name="T8" fmla="*/ 0 60000 65536"/>
                    <a:gd name="T9" fmla="*/ 0 w 2"/>
                    <a:gd name="T10" fmla="*/ 0 h 10"/>
                    <a:gd name="T11" fmla="*/ 2 w 2"/>
                    <a:gd name="T12" fmla="*/ 10 h 1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" h="10">
                      <a:moveTo>
                        <a:pt x="0" y="10"/>
                      </a:moveTo>
                      <a:lnTo>
                        <a:pt x="1" y="0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48" name="Freeform 1867"/>
                <p:cNvSpPr>
                  <a:spLocks/>
                </p:cNvSpPr>
                <p:nvPr/>
              </p:nvSpPr>
              <p:spPr bwMode="auto">
                <a:xfrm>
                  <a:off x="3051" y="2196"/>
                  <a:ext cx="2" cy="10"/>
                </a:xfrm>
                <a:custGeom>
                  <a:avLst/>
                  <a:gdLst>
                    <a:gd name="T0" fmla="*/ 0 w 12"/>
                    <a:gd name="T1" fmla="*/ 55 h 55"/>
                    <a:gd name="T2" fmla="*/ 11 w 12"/>
                    <a:gd name="T3" fmla="*/ 0 h 55"/>
                    <a:gd name="T4" fmla="*/ 12 w 12"/>
                    <a:gd name="T5" fmla="*/ 0 h 5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55"/>
                    <a:gd name="T11" fmla="*/ 12 w 12"/>
                    <a:gd name="T12" fmla="*/ 55 h 5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55">
                      <a:moveTo>
                        <a:pt x="0" y="55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49" name="Freeform 1868"/>
                <p:cNvSpPr>
                  <a:spLocks/>
                </p:cNvSpPr>
                <p:nvPr/>
              </p:nvSpPr>
              <p:spPr bwMode="auto">
                <a:xfrm>
                  <a:off x="3053" y="2189"/>
                  <a:ext cx="2" cy="7"/>
                </a:xfrm>
                <a:custGeom>
                  <a:avLst/>
                  <a:gdLst>
                    <a:gd name="T0" fmla="*/ 0 w 12"/>
                    <a:gd name="T1" fmla="*/ 37 h 37"/>
                    <a:gd name="T2" fmla="*/ 11 w 12"/>
                    <a:gd name="T3" fmla="*/ 0 h 37"/>
                    <a:gd name="T4" fmla="*/ 12 w 12"/>
                    <a:gd name="T5" fmla="*/ 0 h 37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7"/>
                    <a:gd name="T11" fmla="*/ 12 w 12"/>
                    <a:gd name="T12" fmla="*/ 37 h 3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7">
                      <a:moveTo>
                        <a:pt x="0" y="37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50" name="Freeform 1869"/>
                <p:cNvSpPr>
                  <a:spLocks/>
                </p:cNvSpPr>
                <p:nvPr/>
              </p:nvSpPr>
              <p:spPr bwMode="auto">
                <a:xfrm>
                  <a:off x="3055" y="2184"/>
                  <a:ext cx="2" cy="5"/>
                </a:xfrm>
                <a:custGeom>
                  <a:avLst/>
                  <a:gdLst>
                    <a:gd name="T0" fmla="*/ 0 w 12"/>
                    <a:gd name="T1" fmla="*/ 25 h 25"/>
                    <a:gd name="T2" fmla="*/ 11 w 12"/>
                    <a:gd name="T3" fmla="*/ 0 h 25"/>
                    <a:gd name="T4" fmla="*/ 12 w 12"/>
                    <a:gd name="T5" fmla="*/ 0 h 2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5"/>
                    <a:gd name="T11" fmla="*/ 12 w 12"/>
                    <a:gd name="T12" fmla="*/ 25 h 2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5">
                      <a:moveTo>
                        <a:pt x="0" y="25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51" name="Freeform 1870"/>
                <p:cNvSpPr>
                  <a:spLocks/>
                </p:cNvSpPr>
                <p:nvPr/>
              </p:nvSpPr>
              <p:spPr bwMode="auto">
                <a:xfrm>
                  <a:off x="3057" y="2181"/>
                  <a:ext cx="2" cy="3"/>
                </a:xfrm>
                <a:custGeom>
                  <a:avLst/>
                  <a:gdLst>
                    <a:gd name="T0" fmla="*/ 0 w 12"/>
                    <a:gd name="T1" fmla="*/ 14 h 14"/>
                    <a:gd name="T2" fmla="*/ 11 w 12"/>
                    <a:gd name="T3" fmla="*/ 0 h 14"/>
                    <a:gd name="T4" fmla="*/ 12 w 12"/>
                    <a:gd name="T5" fmla="*/ 0 h 14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4"/>
                    <a:gd name="T11" fmla="*/ 12 w 12"/>
                    <a:gd name="T12" fmla="*/ 14 h 1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4">
                      <a:moveTo>
                        <a:pt x="0" y="14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52" name="Freeform 1871"/>
                <p:cNvSpPr>
                  <a:spLocks/>
                </p:cNvSpPr>
                <p:nvPr/>
              </p:nvSpPr>
              <p:spPr bwMode="auto">
                <a:xfrm>
                  <a:off x="3059" y="2181"/>
                  <a:ext cx="2" cy="4"/>
                </a:xfrm>
                <a:custGeom>
                  <a:avLst/>
                  <a:gdLst>
                    <a:gd name="T0" fmla="*/ 0 w 12"/>
                    <a:gd name="T1" fmla="*/ 0 h 22"/>
                    <a:gd name="T2" fmla="*/ 11 w 12"/>
                    <a:gd name="T3" fmla="*/ 22 h 22"/>
                    <a:gd name="T4" fmla="*/ 12 w 12"/>
                    <a:gd name="T5" fmla="*/ 22 h 2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2"/>
                    <a:gd name="T11" fmla="*/ 12 w 12"/>
                    <a:gd name="T12" fmla="*/ 22 h 2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2">
                      <a:moveTo>
                        <a:pt x="0" y="0"/>
                      </a:moveTo>
                      <a:lnTo>
                        <a:pt x="11" y="22"/>
                      </a:lnTo>
                      <a:lnTo>
                        <a:pt x="12" y="2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53" name="Freeform 1872"/>
                <p:cNvSpPr>
                  <a:spLocks/>
                </p:cNvSpPr>
                <p:nvPr/>
              </p:nvSpPr>
              <p:spPr bwMode="auto">
                <a:xfrm>
                  <a:off x="3061" y="2185"/>
                  <a:ext cx="2" cy="23"/>
                </a:xfrm>
                <a:custGeom>
                  <a:avLst/>
                  <a:gdLst>
                    <a:gd name="T0" fmla="*/ 0 w 10"/>
                    <a:gd name="T1" fmla="*/ 0 h 119"/>
                    <a:gd name="T2" fmla="*/ 9 w 10"/>
                    <a:gd name="T3" fmla="*/ 119 h 119"/>
                    <a:gd name="T4" fmla="*/ 10 w 10"/>
                    <a:gd name="T5" fmla="*/ 119 h 119"/>
                    <a:gd name="T6" fmla="*/ 0 60000 65536"/>
                    <a:gd name="T7" fmla="*/ 0 60000 65536"/>
                    <a:gd name="T8" fmla="*/ 0 60000 65536"/>
                    <a:gd name="T9" fmla="*/ 0 w 10"/>
                    <a:gd name="T10" fmla="*/ 0 h 119"/>
                    <a:gd name="T11" fmla="*/ 10 w 10"/>
                    <a:gd name="T12" fmla="*/ 119 h 11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0" h="119">
                      <a:moveTo>
                        <a:pt x="0" y="0"/>
                      </a:moveTo>
                      <a:lnTo>
                        <a:pt x="9" y="119"/>
                      </a:lnTo>
                      <a:lnTo>
                        <a:pt x="10" y="11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54" name="Freeform 1873"/>
                <p:cNvSpPr>
                  <a:spLocks/>
                </p:cNvSpPr>
                <p:nvPr/>
              </p:nvSpPr>
              <p:spPr bwMode="auto">
                <a:xfrm>
                  <a:off x="3072" y="1903"/>
                  <a:ext cx="2" cy="305"/>
                </a:xfrm>
                <a:custGeom>
                  <a:avLst/>
                  <a:gdLst>
                    <a:gd name="T0" fmla="*/ 0 w 11"/>
                    <a:gd name="T1" fmla="*/ 1595 h 1595"/>
                    <a:gd name="T2" fmla="*/ 10 w 11"/>
                    <a:gd name="T3" fmla="*/ 0 h 1595"/>
                    <a:gd name="T4" fmla="*/ 11 w 11"/>
                    <a:gd name="T5" fmla="*/ 0 h 1595"/>
                    <a:gd name="T6" fmla="*/ 0 60000 65536"/>
                    <a:gd name="T7" fmla="*/ 0 60000 65536"/>
                    <a:gd name="T8" fmla="*/ 0 60000 65536"/>
                    <a:gd name="T9" fmla="*/ 0 w 11"/>
                    <a:gd name="T10" fmla="*/ 0 h 1595"/>
                    <a:gd name="T11" fmla="*/ 11 w 11"/>
                    <a:gd name="T12" fmla="*/ 1595 h 159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1" h="1595">
                      <a:moveTo>
                        <a:pt x="0" y="1595"/>
                      </a:moveTo>
                      <a:lnTo>
                        <a:pt x="10" y="0"/>
                      </a:lnTo>
                      <a:lnTo>
                        <a:pt x="11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55" name="Freeform 1874"/>
                <p:cNvSpPr>
                  <a:spLocks/>
                </p:cNvSpPr>
                <p:nvPr/>
              </p:nvSpPr>
              <p:spPr bwMode="auto">
                <a:xfrm>
                  <a:off x="3074" y="1767"/>
                  <a:ext cx="2" cy="136"/>
                </a:xfrm>
                <a:custGeom>
                  <a:avLst/>
                  <a:gdLst>
                    <a:gd name="T0" fmla="*/ 0 w 12"/>
                    <a:gd name="T1" fmla="*/ 708 h 708"/>
                    <a:gd name="T2" fmla="*/ 11 w 12"/>
                    <a:gd name="T3" fmla="*/ 0 h 708"/>
                    <a:gd name="T4" fmla="*/ 12 w 12"/>
                    <a:gd name="T5" fmla="*/ 0 h 70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708"/>
                    <a:gd name="T11" fmla="*/ 12 w 12"/>
                    <a:gd name="T12" fmla="*/ 708 h 70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708">
                      <a:moveTo>
                        <a:pt x="0" y="708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56" name="Freeform 1875"/>
                <p:cNvSpPr>
                  <a:spLocks/>
                </p:cNvSpPr>
                <p:nvPr/>
              </p:nvSpPr>
              <p:spPr bwMode="auto">
                <a:xfrm>
                  <a:off x="3076" y="1767"/>
                  <a:ext cx="2" cy="154"/>
                </a:xfrm>
                <a:custGeom>
                  <a:avLst/>
                  <a:gdLst>
                    <a:gd name="T0" fmla="*/ 0 w 12"/>
                    <a:gd name="T1" fmla="*/ 0 h 802"/>
                    <a:gd name="T2" fmla="*/ 11 w 12"/>
                    <a:gd name="T3" fmla="*/ 802 h 802"/>
                    <a:gd name="T4" fmla="*/ 12 w 12"/>
                    <a:gd name="T5" fmla="*/ 802 h 80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802"/>
                    <a:gd name="T11" fmla="*/ 12 w 12"/>
                    <a:gd name="T12" fmla="*/ 802 h 8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802">
                      <a:moveTo>
                        <a:pt x="0" y="0"/>
                      </a:moveTo>
                      <a:lnTo>
                        <a:pt x="11" y="802"/>
                      </a:lnTo>
                      <a:lnTo>
                        <a:pt x="12" y="80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57" name="Freeform 1876"/>
                <p:cNvSpPr>
                  <a:spLocks/>
                </p:cNvSpPr>
                <p:nvPr/>
              </p:nvSpPr>
              <p:spPr bwMode="auto">
                <a:xfrm>
                  <a:off x="3078" y="1921"/>
                  <a:ext cx="2" cy="135"/>
                </a:xfrm>
                <a:custGeom>
                  <a:avLst/>
                  <a:gdLst>
                    <a:gd name="T0" fmla="*/ 0 w 12"/>
                    <a:gd name="T1" fmla="*/ 0 h 703"/>
                    <a:gd name="T2" fmla="*/ 11 w 12"/>
                    <a:gd name="T3" fmla="*/ 703 h 703"/>
                    <a:gd name="T4" fmla="*/ 12 w 12"/>
                    <a:gd name="T5" fmla="*/ 703 h 70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703"/>
                    <a:gd name="T11" fmla="*/ 12 w 12"/>
                    <a:gd name="T12" fmla="*/ 703 h 70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703">
                      <a:moveTo>
                        <a:pt x="0" y="0"/>
                      </a:moveTo>
                      <a:lnTo>
                        <a:pt x="11" y="703"/>
                      </a:lnTo>
                      <a:lnTo>
                        <a:pt x="12" y="70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58" name="Freeform 1877"/>
                <p:cNvSpPr>
                  <a:spLocks/>
                </p:cNvSpPr>
                <p:nvPr/>
              </p:nvSpPr>
              <p:spPr bwMode="auto">
                <a:xfrm>
                  <a:off x="3080" y="2007"/>
                  <a:ext cx="3" cy="49"/>
                </a:xfrm>
                <a:custGeom>
                  <a:avLst/>
                  <a:gdLst>
                    <a:gd name="T0" fmla="*/ 0 w 12"/>
                    <a:gd name="T1" fmla="*/ 256 h 256"/>
                    <a:gd name="T2" fmla="*/ 11 w 12"/>
                    <a:gd name="T3" fmla="*/ 0 h 256"/>
                    <a:gd name="T4" fmla="*/ 12 w 12"/>
                    <a:gd name="T5" fmla="*/ 0 h 256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56"/>
                    <a:gd name="T11" fmla="*/ 12 w 12"/>
                    <a:gd name="T12" fmla="*/ 256 h 25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56">
                      <a:moveTo>
                        <a:pt x="0" y="256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59" name="Freeform 1878"/>
                <p:cNvSpPr>
                  <a:spLocks/>
                </p:cNvSpPr>
                <p:nvPr/>
              </p:nvSpPr>
              <p:spPr bwMode="auto">
                <a:xfrm>
                  <a:off x="3082" y="1726"/>
                  <a:ext cx="3" cy="281"/>
                </a:xfrm>
                <a:custGeom>
                  <a:avLst/>
                  <a:gdLst>
                    <a:gd name="T0" fmla="*/ 0 w 12"/>
                    <a:gd name="T1" fmla="*/ 1468 h 1468"/>
                    <a:gd name="T2" fmla="*/ 11 w 12"/>
                    <a:gd name="T3" fmla="*/ 0 h 1468"/>
                    <a:gd name="T4" fmla="*/ 12 w 12"/>
                    <a:gd name="T5" fmla="*/ 0 h 146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468"/>
                    <a:gd name="T11" fmla="*/ 12 w 12"/>
                    <a:gd name="T12" fmla="*/ 1468 h 14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468">
                      <a:moveTo>
                        <a:pt x="0" y="1468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60" name="Freeform 1879"/>
                <p:cNvSpPr>
                  <a:spLocks/>
                </p:cNvSpPr>
                <p:nvPr/>
              </p:nvSpPr>
              <p:spPr bwMode="auto">
                <a:xfrm>
                  <a:off x="3084" y="1388"/>
                  <a:ext cx="3" cy="338"/>
                </a:xfrm>
                <a:custGeom>
                  <a:avLst/>
                  <a:gdLst>
                    <a:gd name="T0" fmla="*/ 0 w 12"/>
                    <a:gd name="T1" fmla="*/ 1763 h 1763"/>
                    <a:gd name="T2" fmla="*/ 11 w 12"/>
                    <a:gd name="T3" fmla="*/ 0 h 1763"/>
                    <a:gd name="T4" fmla="*/ 12 w 12"/>
                    <a:gd name="T5" fmla="*/ 0 h 176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763"/>
                    <a:gd name="T11" fmla="*/ 12 w 12"/>
                    <a:gd name="T12" fmla="*/ 1763 h 176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763">
                      <a:moveTo>
                        <a:pt x="0" y="1763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61" name="Freeform 1880"/>
                <p:cNvSpPr>
                  <a:spLocks/>
                </p:cNvSpPr>
                <p:nvPr/>
              </p:nvSpPr>
              <p:spPr bwMode="auto">
                <a:xfrm>
                  <a:off x="3087" y="1373"/>
                  <a:ext cx="2" cy="15"/>
                </a:xfrm>
                <a:custGeom>
                  <a:avLst/>
                  <a:gdLst>
                    <a:gd name="T0" fmla="*/ 0 w 12"/>
                    <a:gd name="T1" fmla="*/ 79 h 79"/>
                    <a:gd name="T2" fmla="*/ 11 w 12"/>
                    <a:gd name="T3" fmla="*/ 0 h 79"/>
                    <a:gd name="T4" fmla="*/ 12 w 12"/>
                    <a:gd name="T5" fmla="*/ 0 h 79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79"/>
                    <a:gd name="T11" fmla="*/ 12 w 12"/>
                    <a:gd name="T12" fmla="*/ 79 h 7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79">
                      <a:moveTo>
                        <a:pt x="0" y="79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62" name="Freeform 1881"/>
                <p:cNvSpPr>
                  <a:spLocks/>
                </p:cNvSpPr>
                <p:nvPr/>
              </p:nvSpPr>
              <p:spPr bwMode="auto">
                <a:xfrm>
                  <a:off x="3089" y="1373"/>
                  <a:ext cx="2" cy="306"/>
                </a:xfrm>
                <a:custGeom>
                  <a:avLst/>
                  <a:gdLst>
                    <a:gd name="T0" fmla="*/ 0 w 12"/>
                    <a:gd name="T1" fmla="*/ 0 h 1599"/>
                    <a:gd name="T2" fmla="*/ 11 w 12"/>
                    <a:gd name="T3" fmla="*/ 1599 h 1599"/>
                    <a:gd name="T4" fmla="*/ 12 w 12"/>
                    <a:gd name="T5" fmla="*/ 1599 h 1599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599"/>
                    <a:gd name="T11" fmla="*/ 12 w 12"/>
                    <a:gd name="T12" fmla="*/ 1599 h 159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599">
                      <a:moveTo>
                        <a:pt x="0" y="0"/>
                      </a:moveTo>
                      <a:lnTo>
                        <a:pt x="11" y="1599"/>
                      </a:lnTo>
                      <a:lnTo>
                        <a:pt x="12" y="159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63" name="Freeform 1882"/>
                <p:cNvSpPr>
                  <a:spLocks/>
                </p:cNvSpPr>
                <p:nvPr/>
              </p:nvSpPr>
              <p:spPr bwMode="auto">
                <a:xfrm>
                  <a:off x="3091" y="1679"/>
                  <a:ext cx="2" cy="287"/>
                </a:xfrm>
                <a:custGeom>
                  <a:avLst/>
                  <a:gdLst>
                    <a:gd name="T0" fmla="*/ 0 w 12"/>
                    <a:gd name="T1" fmla="*/ 0 h 1498"/>
                    <a:gd name="T2" fmla="*/ 11 w 12"/>
                    <a:gd name="T3" fmla="*/ 1498 h 1498"/>
                    <a:gd name="T4" fmla="*/ 12 w 12"/>
                    <a:gd name="T5" fmla="*/ 1498 h 149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498"/>
                    <a:gd name="T11" fmla="*/ 12 w 12"/>
                    <a:gd name="T12" fmla="*/ 1498 h 149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498">
                      <a:moveTo>
                        <a:pt x="0" y="0"/>
                      </a:moveTo>
                      <a:lnTo>
                        <a:pt x="11" y="1498"/>
                      </a:lnTo>
                      <a:lnTo>
                        <a:pt x="12" y="149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64" name="Freeform 1883"/>
                <p:cNvSpPr>
                  <a:spLocks/>
                </p:cNvSpPr>
                <p:nvPr/>
              </p:nvSpPr>
              <p:spPr bwMode="auto">
                <a:xfrm>
                  <a:off x="3093" y="1966"/>
                  <a:ext cx="2" cy="131"/>
                </a:xfrm>
                <a:custGeom>
                  <a:avLst/>
                  <a:gdLst>
                    <a:gd name="T0" fmla="*/ 0 w 12"/>
                    <a:gd name="T1" fmla="*/ 0 h 688"/>
                    <a:gd name="T2" fmla="*/ 11 w 12"/>
                    <a:gd name="T3" fmla="*/ 688 h 688"/>
                    <a:gd name="T4" fmla="*/ 12 w 12"/>
                    <a:gd name="T5" fmla="*/ 688 h 68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688"/>
                    <a:gd name="T11" fmla="*/ 12 w 12"/>
                    <a:gd name="T12" fmla="*/ 688 h 68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688">
                      <a:moveTo>
                        <a:pt x="0" y="0"/>
                      </a:moveTo>
                      <a:lnTo>
                        <a:pt x="11" y="688"/>
                      </a:lnTo>
                      <a:lnTo>
                        <a:pt x="12" y="68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65" name="Freeform 1884"/>
                <p:cNvSpPr>
                  <a:spLocks/>
                </p:cNvSpPr>
                <p:nvPr/>
              </p:nvSpPr>
              <p:spPr bwMode="auto">
                <a:xfrm>
                  <a:off x="3095" y="2097"/>
                  <a:ext cx="2" cy="43"/>
                </a:xfrm>
                <a:custGeom>
                  <a:avLst/>
                  <a:gdLst>
                    <a:gd name="T0" fmla="*/ 0 w 12"/>
                    <a:gd name="T1" fmla="*/ 0 h 225"/>
                    <a:gd name="T2" fmla="*/ 11 w 12"/>
                    <a:gd name="T3" fmla="*/ 225 h 225"/>
                    <a:gd name="T4" fmla="*/ 12 w 12"/>
                    <a:gd name="T5" fmla="*/ 225 h 22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25"/>
                    <a:gd name="T11" fmla="*/ 12 w 12"/>
                    <a:gd name="T12" fmla="*/ 225 h 22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25">
                      <a:moveTo>
                        <a:pt x="0" y="0"/>
                      </a:moveTo>
                      <a:lnTo>
                        <a:pt x="11" y="225"/>
                      </a:lnTo>
                      <a:lnTo>
                        <a:pt x="12" y="22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66" name="Freeform 1885"/>
                <p:cNvSpPr>
                  <a:spLocks/>
                </p:cNvSpPr>
                <p:nvPr/>
              </p:nvSpPr>
              <p:spPr bwMode="auto">
                <a:xfrm>
                  <a:off x="3097" y="2140"/>
                  <a:ext cx="3" cy="15"/>
                </a:xfrm>
                <a:custGeom>
                  <a:avLst/>
                  <a:gdLst>
                    <a:gd name="T0" fmla="*/ 0 w 13"/>
                    <a:gd name="T1" fmla="*/ 0 h 75"/>
                    <a:gd name="T2" fmla="*/ 12 w 13"/>
                    <a:gd name="T3" fmla="*/ 75 h 75"/>
                    <a:gd name="T4" fmla="*/ 13 w 13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75"/>
                    <a:gd name="T11" fmla="*/ 13 w 13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75">
                      <a:moveTo>
                        <a:pt x="0" y="0"/>
                      </a:moveTo>
                      <a:lnTo>
                        <a:pt x="12" y="75"/>
                      </a:lnTo>
                      <a:lnTo>
                        <a:pt x="13" y="7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67" name="Freeform 1886"/>
                <p:cNvSpPr>
                  <a:spLocks/>
                </p:cNvSpPr>
                <p:nvPr/>
              </p:nvSpPr>
              <p:spPr bwMode="auto">
                <a:xfrm>
                  <a:off x="3099" y="2155"/>
                  <a:ext cx="3" cy="6"/>
                </a:xfrm>
                <a:custGeom>
                  <a:avLst/>
                  <a:gdLst>
                    <a:gd name="T0" fmla="*/ 0 w 12"/>
                    <a:gd name="T1" fmla="*/ 0 h 32"/>
                    <a:gd name="T2" fmla="*/ 11 w 12"/>
                    <a:gd name="T3" fmla="*/ 32 h 32"/>
                    <a:gd name="T4" fmla="*/ 12 w 12"/>
                    <a:gd name="T5" fmla="*/ 32 h 3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2"/>
                    <a:gd name="T11" fmla="*/ 12 w 12"/>
                    <a:gd name="T12" fmla="*/ 32 h 3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2">
                      <a:moveTo>
                        <a:pt x="0" y="0"/>
                      </a:moveTo>
                      <a:lnTo>
                        <a:pt x="11" y="32"/>
                      </a:lnTo>
                      <a:lnTo>
                        <a:pt x="12" y="3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68" name="Freeform 1887"/>
                <p:cNvSpPr>
                  <a:spLocks/>
                </p:cNvSpPr>
                <p:nvPr/>
              </p:nvSpPr>
              <p:spPr bwMode="auto">
                <a:xfrm>
                  <a:off x="3102" y="2161"/>
                  <a:ext cx="2" cy="3"/>
                </a:xfrm>
                <a:custGeom>
                  <a:avLst/>
                  <a:gdLst>
                    <a:gd name="T0" fmla="*/ 0 w 12"/>
                    <a:gd name="T1" fmla="*/ 0 h 18"/>
                    <a:gd name="T2" fmla="*/ 11 w 12"/>
                    <a:gd name="T3" fmla="*/ 18 h 18"/>
                    <a:gd name="T4" fmla="*/ 12 w 12"/>
                    <a:gd name="T5" fmla="*/ 18 h 1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8"/>
                    <a:gd name="T11" fmla="*/ 12 w 12"/>
                    <a:gd name="T12" fmla="*/ 18 h 1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8">
                      <a:moveTo>
                        <a:pt x="0" y="0"/>
                      </a:moveTo>
                      <a:lnTo>
                        <a:pt x="11" y="18"/>
                      </a:lnTo>
                      <a:lnTo>
                        <a:pt x="12" y="1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69" name="Freeform 1888"/>
                <p:cNvSpPr>
                  <a:spLocks/>
                </p:cNvSpPr>
                <p:nvPr/>
              </p:nvSpPr>
              <p:spPr bwMode="auto">
                <a:xfrm>
                  <a:off x="3104" y="2164"/>
                  <a:ext cx="2" cy="3"/>
                </a:xfrm>
                <a:custGeom>
                  <a:avLst/>
                  <a:gdLst>
                    <a:gd name="T0" fmla="*/ 0 w 12"/>
                    <a:gd name="T1" fmla="*/ 0 h 11"/>
                    <a:gd name="T2" fmla="*/ 11 w 12"/>
                    <a:gd name="T3" fmla="*/ 11 h 11"/>
                    <a:gd name="T4" fmla="*/ 12 w 12"/>
                    <a:gd name="T5" fmla="*/ 11 h 1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1"/>
                    <a:gd name="T11" fmla="*/ 12 w 12"/>
                    <a:gd name="T12" fmla="*/ 11 h 1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1">
                      <a:moveTo>
                        <a:pt x="0" y="0"/>
                      </a:moveTo>
                      <a:lnTo>
                        <a:pt x="11" y="11"/>
                      </a:lnTo>
                      <a:lnTo>
                        <a:pt x="12" y="1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70" name="Freeform 1889"/>
                <p:cNvSpPr>
                  <a:spLocks/>
                </p:cNvSpPr>
                <p:nvPr/>
              </p:nvSpPr>
              <p:spPr bwMode="auto">
                <a:xfrm>
                  <a:off x="3106" y="2167"/>
                  <a:ext cx="2" cy="1"/>
                </a:xfrm>
                <a:custGeom>
                  <a:avLst/>
                  <a:gdLst>
                    <a:gd name="T0" fmla="*/ 0 w 12"/>
                    <a:gd name="T1" fmla="*/ 0 h 8"/>
                    <a:gd name="T2" fmla="*/ 11 w 12"/>
                    <a:gd name="T3" fmla="*/ 8 h 8"/>
                    <a:gd name="T4" fmla="*/ 12 w 12"/>
                    <a:gd name="T5" fmla="*/ 8 h 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8"/>
                    <a:gd name="T11" fmla="*/ 12 w 12"/>
                    <a:gd name="T12" fmla="*/ 8 h 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8">
                      <a:moveTo>
                        <a:pt x="0" y="0"/>
                      </a:moveTo>
                      <a:lnTo>
                        <a:pt x="11" y="8"/>
                      </a:lnTo>
                      <a:lnTo>
                        <a:pt x="12" y="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71" name="Freeform 1890"/>
                <p:cNvSpPr>
                  <a:spLocks/>
                </p:cNvSpPr>
                <p:nvPr/>
              </p:nvSpPr>
              <p:spPr bwMode="auto">
                <a:xfrm>
                  <a:off x="3108" y="2168"/>
                  <a:ext cx="2" cy="1"/>
                </a:xfrm>
                <a:custGeom>
                  <a:avLst/>
                  <a:gdLst>
                    <a:gd name="T0" fmla="*/ 0 w 12"/>
                    <a:gd name="T1" fmla="*/ 0 h 5"/>
                    <a:gd name="T2" fmla="*/ 11 w 12"/>
                    <a:gd name="T3" fmla="*/ 5 h 5"/>
                    <a:gd name="T4" fmla="*/ 12 w 12"/>
                    <a:gd name="T5" fmla="*/ 5 h 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5"/>
                    <a:gd name="T11" fmla="*/ 12 w 12"/>
                    <a:gd name="T12" fmla="*/ 5 h 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5">
                      <a:moveTo>
                        <a:pt x="0" y="0"/>
                      </a:moveTo>
                      <a:lnTo>
                        <a:pt x="11" y="5"/>
                      </a:lnTo>
                      <a:lnTo>
                        <a:pt x="12" y="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72" name="Freeform 1891"/>
                <p:cNvSpPr>
                  <a:spLocks/>
                </p:cNvSpPr>
                <p:nvPr/>
              </p:nvSpPr>
              <p:spPr bwMode="auto">
                <a:xfrm>
                  <a:off x="3110" y="2169"/>
                  <a:ext cx="2" cy="1"/>
                </a:xfrm>
                <a:custGeom>
                  <a:avLst/>
                  <a:gdLst>
                    <a:gd name="T0" fmla="*/ 0 w 12"/>
                    <a:gd name="T1" fmla="*/ 0 h 4"/>
                    <a:gd name="T2" fmla="*/ 11 w 12"/>
                    <a:gd name="T3" fmla="*/ 4 h 4"/>
                    <a:gd name="T4" fmla="*/ 12 w 12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"/>
                    <a:gd name="T11" fmla="*/ 12 w 12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">
                      <a:moveTo>
                        <a:pt x="0" y="0"/>
                      </a:moveTo>
                      <a:lnTo>
                        <a:pt x="11" y="4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73" name="Freeform 1892"/>
                <p:cNvSpPr>
                  <a:spLocks/>
                </p:cNvSpPr>
                <p:nvPr/>
              </p:nvSpPr>
              <p:spPr bwMode="auto">
                <a:xfrm>
                  <a:off x="3112" y="2170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74" name="Freeform 1893"/>
                <p:cNvSpPr>
                  <a:spLocks/>
                </p:cNvSpPr>
                <p:nvPr/>
              </p:nvSpPr>
              <p:spPr bwMode="auto">
                <a:xfrm>
                  <a:off x="3114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75" name="Freeform 1894"/>
                <p:cNvSpPr>
                  <a:spLocks/>
                </p:cNvSpPr>
                <p:nvPr/>
              </p:nvSpPr>
              <p:spPr bwMode="auto">
                <a:xfrm>
                  <a:off x="3116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76" name="Freeform 1895"/>
                <p:cNvSpPr>
                  <a:spLocks/>
                </p:cNvSpPr>
                <p:nvPr/>
              </p:nvSpPr>
              <p:spPr bwMode="auto">
                <a:xfrm>
                  <a:off x="3118" y="2170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77" name="Freeform 1896"/>
                <p:cNvSpPr>
                  <a:spLocks/>
                </p:cNvSpPr>
                <p:nvPr/>
              </p:nvSpPr>
              <p:spPr bwMode="auto">
                <a:xfrm>
                  <a:off x="3120" y="2170"/>
                  <a:ext cx="3" cy="1"/>
                </a:xfrm>
                <a:custGeom>
                  <a:avLst/>
                  <a:gdLst>
                    <a:gd name="T0" fmla="*/ 0 w 12"/>
                    <a:gd name="T1" fmla="*/ 3 h 3"/>
                    <a:gd name="T2" fmla="*/ 11 w 12"/>
                    <a:gd name="T3" fmla="*/ 0 h 3"/>
                    <a:gd name="T4" fmla="*/ 12 w 12"/>
                    <a:gd name="T5" fmla="*/ 0 h 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"/>
                    <a:gd name="T11" fmla="*/ 12 w 12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">
                      <a:moveTo>
                        <a:pt x="0" y="3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78" name="Freeform 1897"/>
                <p:cNvSpPr>
                  <a:spLocks/>
                </p:cNvSpPr>
                <p:nvPr/>
              </p:nvSpPr>
              <p:spPr bwMode="auto">
                <a:xfrm>
                  <a:off x="3123" y="2169"/>
                  <a:ext cx="2" cy="1"/>
                </a:xfrm>
                <a:custGeom>
                  <a:avLst/>
                  <a:gdLst>
                    <a:gd name="T0" fmla="*/ 0 w 12"/>
                    <a:gd name="T1" fmla="*/ 3 h 3"/>
                    <a:gd name="T2" fmla="*/ 11 w 12"/>
                    <a:gd name="T3" fmla="*/ 0 h 3"/>
                    <a:gd name="T4" fmla="*/ 12 w 12"/>
                    <a:gd name="T5" fmla="*/ 0 h 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"/>
                    <a:gd name="T11" fmla="*/ 12 w 12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">
                      <a:moveTo>
                        <a:pt x="0" y="3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79" name="Freeform 1898"/>
                <p:cNvSpPr>
                  <a:spLocks/>
                </p:cNvSpPr>
                <p:nvPr/>
              </p:nvSpPr>
              <p:spPr bwMode="auto">
                <a:xfrm>
                  <a:off x="3125" y="2169"/>
                  <a:ext cx="2" cy="1"/>
                </a:xfrm>
                <a:custGeom>
                  <a:avLst/>
                  <a:gdLst>
                    <a:gd name="T0" fmla="*/ 0 w 13"/>
                    <a:gd name="T1" fmla="*/ 2 h 2"/>
                    <a:gd name="T2" fmla="*/ 12 w 13"/>
                    <a:gd name="T3" fmla="*/ 0 h 2"/>
                    <a:gd name="T4" fmla="*/ 13 w 13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2"/>
                    <a:gd name="T11" fmla="*/ 13 w 13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2">
                      <a:moveTo>
                        <a:pt x="0" y="2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80" name="Freeform 1899"/>
                <p:cNvSpPr>
                  <a:spLocks/>
                </p:cNvSpPr>
                <p:nvPr/>
              </p:nvSpPr>
              <p:spPr bwMode="auto">
                <a:xfrm>
                  <a:off x="3127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81" name="Freeform 1900"/>
                <p:cNvSpPr>
                  <a:spLocks/>
                </p:cNvSpPr>
                <p:nvPr/>
              </p:nvSpPr>
              <p:spPr bwMode="auto">
                <a:xfrm>
                  <a:off x="3129" y="2168"/>
                  <a:ext cx="2" cy="1"/>
                </a:xfrm>
                <a:custGeom>
                  <a:avLst/>
                  <a:gdLst>
                    <a:gd name="T0" fmla="*/ 0 w 12"/>
                    <a:gd name="T1" fmla="*/ 3 h 3"/>
                    <a:gd name="T2" fmla="*/ 11 w 12"/>
                    <a:gd name="T3" fmla="*/ 0 h 3"/>
                    <a:gd name="T4" fmla="*/ 12 w 12"/>
                    <a:gd name="T5" fmla="*/ 0 h 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"/>
                    <a:gd name="T11" fmla="*/ 12 w 12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">
                      <a:moveTo>
                        <a:pt x="0" y="3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82" name="Freeform 1901"/>
                <p:cNvSpPr>
                  <a:spLocks/>
                </p:cNvSpPr>
                <p:nvPr/>
              </p:nvSpPr>
              <p:spPr bwMode="auto">
                <a:xfrm>
                  <a:off x="3131" y="2166"/>
                  <a:ext cx="2" cy="2"/>
                </a:xfrm>
                <a:custGeom>
                  <a:avLst/>
                  <a:gdLst>
                    <a:gd name="T0" fmla="*/ 0 w 12"/>
                    <a:gd name="T1" fmla="*/ 13 h 13"/>
                    <a:gd name="T2" fmla="*/ 11 w 12"/>
                    <a:gd name="T3" fmla="*/ 0 h 13"/>
                    <a:gd name="T4" fmla="*/ 12 w 12"/>
                    <a:gd name="T5" fmla="*/ 0 h 1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3"/>
                    <a:gd name="T11" fmla="*/ 12 w 12"/>
                    <a:gd name="T12" fmla="*/ 13 h 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3">
                      <a:moveTo>
                        <a:pt x="0" y="13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83" name="Freeform 1902"/>
                <p:cNvSpPr>
                  <a:spLocks/>
                </p:cNvSpPr>
                <p:nvPr/>
              </p:nvSpPr>
              <p:spPr bwMode="auto">
                <a:xfrm>
                  <a:off x="3133" y="2159"/>
                  <a:ext cx="3" cy="7"/>
                </a:xfrm>
                <a:custGeom>
                  <a:avLst/>
                  <a:gdLst>
                    <a:gd name="T0" fmla="*/ 0 w 12"/>
                    <a:gd name="T1" fmla="*/ 36 h 36"/>
                    <a:gd name="T2" fmla="*/ 11 w 12"/>
                    <a:gd name="T3" fmla="*/ 0 h 36"/>
                    <a:gd name="T4" fmla="*/ 12 w 12"/>
                    <a:gd name="T5" fmla="*/ 0 h 36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6"/>
                    <a:gd name="T11" fmla="*/ 12 w 12"/>
                    <a:gd name="T12" fmla="*/ 36 h 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6">
                      <a:moveTo>
                        <a:pt x="0" y="36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84" name="Freeform 1903"/>
                <p:cNvSpPr>
                  <a:spLocks/>
                </p:cNvSpPr>
                <p:nvPr/>
              </p:nvSpPr>
              <p:spPr bwMode="auto">
                <a:xfrm>
                  <a:off x="3135" y="2141"/>
                  <a:ext cx="3" cy="18"/>
                </a:xfrm>
                <a:custGeom>
                  <a:avLst/>
                  <a:gdLst>
                    <a:gd name="T0" fmla="*/ 0 w 12"/>
                    <a:gd name="T1" fmla="*/ 91 h 91"/>
                    <a:gd name="T2" fmla="*/ 11 w 12"/>
                    <a:gd name="T3" fmla="*/ 0 h 91"/>
                    <a:gd name="T4" fmla="*/ 12 w 12"/>
                    <a:gd name="T5" fmla="*/ 0 h 9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91"/>
                    <a:gd name="T11" fmla="*/ 12 w 12"/>
                    <a:gd name="T12" fmla="*/ 91 h 9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91">
                      <a:moveTo>
                        <a:pt x="0" y="9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85" name="Freeform 1904"/>
                <p:cNvSpPr>
                  <a:spLocks/>
                </p:cNvSpPr>
                <p:nvPr/>
              </p:nvSpPr>
              <p:spPr bwMode="auto">
                <a:xfrm>
                  <a:off x="3138" y="2098"/>
                  <a:ext cx="2" cy="43"/>
                </a:xfrm>
                <a:custGeom>
                  <a:avLst/>
                  <a:gdLst>
                    <a:gd name="T0" fmla="*/ 0 w 12"/>
                    <a:gd name="T1" fmla="*/ 225 h 225"/>
                    <a:gd name="T2" fmla="*/ 11 w 12"/>
                    <a:gd name="T3" fmla="*/ 0 h 225"/>
                    <a:gd name="T4" fmla="*/ 12 w 12"/>
                    <a:gd name="T5" fmla="*/ 0 h 22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25"/>
                    <a:gd name="T11" fmla="*/ 12 w 12"/>
                    <a:gd name="T12" fmla="*/ 225 h 22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25">
                      <a:moveTo>
                        <a:pt x="0" y="225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86" name="Freeform 1905"/>
                <p:cNvSpPr>
                  <a:spLocks/>
                </p:cNvSpPr>
                <p:nvPr/>
              </p:nvSpPr>
              <p:spPr bwMode="auto">
                <a:xfrm>
                  <a:off x="3140" y="1998"/>
                  <a:ext cx="2" cy="100"/>
                </a:xfrm>
                <a:custGeom>
                  <a:avLst/>
                  <a:gdLst>
                    <a:gd name="T0" fmla="*/ 0 w 12"/>
                    <a:gd name="T1" fmla="*/ 525 h 525"/>
                    <a:gd name="T2" fmla="*/ 11 w 12"/>
                    <a:gd name="T3" fmla="*/ 0 h 525"/>
                    <a:gd name="T4" fmla="*/ 12 w 12"/>
                    <a:gd name="T5" fmla="*/ 0 h 52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525"/>
                    <a:gd name="T11" fmla="*/ 12 w 12"/>
                    <a:gd name="T12" fmla="*/ 525 h 52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525">
                      <a:moveTo>
                        <a:pt x="0" y="525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87" name="Freeform 1906"/>
                <p:cNvSpPr>
                  <a:spLocks/>
                </p:cNvSpPr>
                <p:nvPr/>
              </p:nvSpPr>
              <p:spPr bwMode="auto">
                <a:xfrm>
                  <a:off x="3142" y="1803"/>
                  <a:ext cx="2" cy="195"/>
                </a:xfrm>
                <a:custGeom>
                  <a:avLst/>
                  <a:gdLst>
                    <a:gd name="T0" fmla="*/ 0 w 12"/>
                    <a:gd name="T1" fmla="*/ 1017 h 1017"/>
                    <a:gd name="T2" fmla="*/ 11 w 12"/>
                    <a:gd name="T3" fmla="*/ 0 h 1017"/>
                    <a:gd name="T4" fmla="*/ 12 w 12"/>
                    <a:gd name="T5" fmla="*/ 0 h 1017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017"/>
                    <a:gd name="T11" fmla="*/ 12 w 12"/>
                    <a:gd name="T12" fmla="*/ 1017 h 101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017">
                      <a:moveTo>
                        <a:pt x="0" y="1017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88" name="Freeform 1907"/>
                <p:cNvSpPr>
                  <a:spLocks/>
                </p:cNvSpPr>
                <p:nvPr/>
              </p:nvSpPr>
              <p:spPr bwMode="auto">
                <a:xfrm>
                  <a:off x="3144" y="1546"/>
                  <a:ext cx="2" cy="257"/>
                </a:xfrm>
                <a:custGeom>
                  <a:avLst/>
                  <a:gdLst>
                    <a:gd name="T0" fmla="*/ 0 w 12"/>
                    <a:gd name="T1" fmla="*/ 1341 h 1341"/>
                    <a:gd name="T2" fmla="*/ 11 w 12"/>
                    <a:gd name="T3" fmla="*/ 0 h 1341"/>
                    <a:gd name="T4" fmla="*/ 12 w 12"/>
                    <a:gd name="T5" fmla="*/ 0 h 134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341"/>
                    <a:gd name="T11" fmla="*/ 12 w 12"/>
                    <a:gd name="T12" fmla="*/ 1341 h 13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341">
                      <a:moveTo>
                        <a:pt x="0" y="134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89" name="Freeform 1908"/>
                <p:cNvSpPr>
                  <a:spLocks/>
                </p:cNvSpPr>
                <p:nvPr/>
              </p:nvSpPr>
              <p:spPr bwMode="auto">
                <a:xfrm>
                  <a:off x="3146" y="1384"/>
                  <a:ext cx="2" cy="162"/>
                </a:xfrm>
                <a:custGeom>
                  <a:avLst/>
                  <a:gdLst>
                    <a:gd name="T0" fmla="*/ 0 w 12"/>
                    <a:gd name="T1" fmla="*/ 849 h 849"/>
                    <a:gd name="T2" fmla="*/ 11 w 12"/>
                    <a:gd name="T3" fmla="*/ 0 h 849"/>
                    <a:gd name="T4" fmla="*/ 12 w 12"/>
                    <a:gd name="T5" fmla="*/ 0 h 849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849"/>
                    <a:gd name="T11" fmla="*/ 12 w 12"/>
                    <a:gd name="T12" fmla="*/ 849 h 84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849">
                      <a:moveTo>
                        <a:pt x="0" y="849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90" name="Freeform 1909"/>
                <p:cNvSpPr>
                  <a:spLocks/>
                </p:cNvSpPr>
                <p:nvPr/>
              </p:nvSpPr>
              <p:spPr bwMode="auto">
                <a:xfrm>
                  <a:off x="3148" y="1384"/>
                  <a:ext cx="2" cy="68"/>
                </a:xfrm>
                <a:custGeom>
                  <a:avLst/>
                  <a:gdLst>
                    <a:gd name="T0" fmla="*/ 0 w 12"/>
                    <a:gd name="T1" fmla="*/ 0 h 354"/>
                    <a:gd name="T2" fmla="*/ 11 w 12"/>
                    <a:gd name="T3" fmla="*/ 354 h 354"/>
                    <a:gd name="T4" fmla="*/ 12 w 12"/>
                    <a:gd name="T5" fmla="*/ 354 h 354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54"/>
                    <a:gd name="T11" fmla="*/ 12 w 12"/>
                    <a:gd name="T12" fmla="*/ 354 h 35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54">
                      <a:moveTo>
                        <a:pt x="0" y="0"/>
                      </a:moveTo>
                      <a:lnTo>
                        <a:pt x="11" y="354"/>
                      </a:lnTo>
                      <a:lnTo>
                        <a:pt x="12" y="35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91" name="Freeform 1910"/>
                <p:cNvSpPr>
                  <a:spLocks/>
                </p:cNvSpPr>
                <p:nvPr/>
              </p:nvSpPr>
              <p:spPr bwMode="auto">
                <a:xfrm>
                  <a:off x="3150" y="1452"/>
                  <a:ext cx="2" cy="237"/>
                </a:xfrm>
                <a:custGeom>
                  <a:avLst/>
                  <a:gdLst>
                    <a:gd name="T0" fmla="*/ 0 w 12"/>
                    <a:gd name="T1" fmla="*/ 0 h 1241"/>
                    <a:gd name="T2" fmla="*/ 11 w 12"/>
                    <a:gd name="T3" fmla="*/ 1241 h 1241"/>
                    <a:gd name="T4" fmla="*/ 12 w 12"/>
                    <a:gd name="T5" fmla="*/ 1241 h 124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241"/>
                    <a:gd name="T11" fmla="*/ 12 w 12"/>
                    <a:gd name="T12" fmla="*/ 1241 h 12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241">
                      <a:moveTo>
                        <a:pt x="0" y="0"/>
                      </a:moveTo>
                      <a:lnTo>
                        <a:pt x="11" y="1241"/>
                      </a:lnTo>
                      <a:lnTo>
                        <a:pt x="12" y="124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92" name="Freeform 1911"/>
                <p:cNvSpPr>
                  <a:spLocks/>
                </p:cNvSpPr>
                <p:nvPr/>
              </p:nvSpPr>
              <p:spPr bwMode="auto">
                <a:xfrm>
                  <a:off x="3152" y="1689"/>
                  <a:ext cx="3" cy="234"/>
                </a:xfrm>
                <a:custGeom>
                  <a:avLst/>
                  <a:gdLst>
                    <a:gd name="T0" fmla="*/ 0 w 13"/>
                    <a:gd name="T1" fmla="*/ 0 h 1222"/>
                    <a:gd name="T2" fmla="*/ 12 w 13"/>
                    <a:gd name="T3" fmla="*/ 1222 h 1222"/>
                    <a:gd name="T4" fmla="*/ 13 w 13"/>
                    <a:gd name="T5" fmla="*/ 1222 h 1222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222"/>
                    <a:gd name="T11" fmla="*/ 13 w 13"/>
                    <a:gd name="T12" fmla="*/ 1222 h 122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222">
                      <a:moveTo>
                        <a:pt x="0" y="0"/>
                      </a:moveTo>
                      <a:lnTo>
                        <a:pt x="12" y="1222"/>
                      </a:lnTo>
                      <a:lnTo>
                        <a:pt x="13" y="122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93" name="Freeform 1912"/>
                <p:cNvSpPr>
                  <a:spLocks/>
                </p:cNvSpPr>
                <p:nvPr/>
              </p:nvSpPr>
              <p:spPr bwMode="auto">
                <a:xfrm>
                  <a:off x="3155" y="1923"/>
                  <a:ext cx="2" cy="140"/>
                </a:xfrm>
                <a:custGeom>
                  <a:avLst/>
                  <a:gdLst>
                    <a:gd name="T0" fmla="*/ 0 w 12"/>
                    <a:gd name="T1" fmla="*/ 0 h 733"/>
                    <a:gd name="T2" fmla="*/ 11 w 12"/>
                    <a:gd name="T3" fmla="*/ 733 h 733"/>
                    <a:gd name="T4" fmla="*/ 12 w 12"/>
                    <a:gd name="T5" fmla="*/ 733 h 73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733"/>
                    <a:gd name="T11" fmla="*/ 12 w 12"/>
                    <a:gd name="T12" fmla="*/ 733 h 7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733">
                      <a:moveTo>
                        <a:pt x="0" y="0"/>
                      </a:moveTo>
                      <a:lnTo>
                        <a:pt x="11" y="733"/>
                      </a:lnTo>
                      <a:lnTo>
                        <a:pt x="12" y="73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94" name="Freeform 1913"/>
                <p:cNvSpPr>
                  <a:spLocks/>
                </p:cNvSpPr>
                <p:nvPr/>
              </p:nvSpPr>
              <p:spPr bwMode="auto">
                <a:xfrm>
                  <a:off x="3157" y="2063"/>
                  <a:ext cx="2" cy="62"/>
                </a:xfrm>
                <a:custGeom>
                  <a:avLst/>
                  <a:gdLst>
                    <a:gd name="T0" fmla="*/ 0 w 12"/>
                    <a:gd name="T1" fmla="*/ 0 h 321"/>
                    <a:gd name="T2" fmla="*/ 11 w 12"/>
                    <a:gd name="T3" fmla="*/ 321 h 321"/>
                    <a:gd name="T4" fmla="*/ 12 w 12"/>
                    <a:gd name="T5" fmla="*/ 321 h 32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21"/>
                    <a:gd name="T11" fmla="*/ 12 w 12"/>
                    <a:gd name="T12" fmla="*/ 321 h 32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21">
                      <a:moveTo>
                        <a:pt x="0" y="0"/>
                      </a:moveTo>
                      <a:lnTo>
                        <a:pt x="11" y="321"/>
                      </a:lnTo>
                      <a:lnTo>
                        <a:pt x="12" y="32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95" name="Freeform 1914"/>
                <p:cNvSpPr>
                  <a:spLocks/>
                </p:cNvSpPr>
                <p:nvPr/>
              </p:nvSpPr>
              <p:spPr bwMode="auto">
                <a:xfrm>
                  <a:off x="3159" y="2125"/>
                  <a:ext cx="2" cy="23"/>
                </a:xfrm>
                <a:custGeom>
                  <a:avLst/>
                  <a:gdLst>
                    <a:gd name="T0" fmla="*/ 0 w 12"/>
                    <a:gd name="T1" fmla="*/ 0 h 122"/>
                    <a:gd name="T2" fmla="*/ 11 w 12"/>
                    <a:gd name="T3" fmla="*/ 122 h 122"/>
                    <a:gd name="T4" fmla="*/ 12 w 12"/>
                    <a:gd name="T5" fmla="*/ 122 h 12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22"/>
                    <a:gd name="T11" fmla="*/ 12 w 12"/>
                    <a:gd name="T12" fmla="*/ 122 h 12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22">
                      <a:moveTo>
                        <a:pt x="0" y="0"/>
                      </a:moveTo>
                      <a:lnTo>
                        <a:pt x="11" y="122"/>
                      </a:lnTo>
                      <a:lnTo>
                        <a:pt x="12" y="12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96" name="Freeform 1915"/>
                <p:cNvSpPr>
                  <a:spLocks/>
                </p:cNvSpPr>
                <p:nvPr/>
              </p:nvSpPr>
              <p:spPr bwMode="auto">
                <a:xfrm>
                  <a:off x="3161" y="2148"/>
                  <a:ext cx="2" cy="9"/>
                </a:xfrm>
                <a:custGeom>
                  <a:avLst/>
                  <a:gdLst>
                    <a:gd name="T0" fmla="*/ 0 w 12"/>
                    <a:gd name="T1" fmla="*/ 0 h 48"/>
                    <a:gd name="T2" fmla="*/ 11 w 12"/>
                    <a:gd name="T3" fmla="*/ 48 h 48"/>
                    <a:gd name="T4" fmla="*/ 12 w 12"/>
                    <a:gd name="T5" fmla="*/ 48 h 4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8"/>
                    <a:gd name="T11" fmla="*/ 12 w 12"/>
                    <a:gd name="T12" fmla="*/ 48 h 4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8">
                      <a:moveTo>
                        <a:pt x="0" y="0"/>
                      </a:moveTo>
                      <a:lnTo>
                        <a:pt x="11" y="48"/>
                      </a:lnTo>
                      <a:lnTo>
                        <a:pt x="12" y="4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97" name="Freeform 1916"/>
                <p:cNvSpPr>
                  <a:spLocks/>
                </p:cNvSpPr>
                <p:nvPr/>
              </p:nvSpPr>
              <p:spPr bwMode="auto">
                <a:xfrm>
                  <a:off x="3163" y="2157"/>
                  <a:ext cx="2" cy="5"/>
                </a:xfrm>
                <a:custGeom>
                  <a:avLst/>
                  <a:gdLst>
                    <a:gd name="T0" fmla="*/ 0 w 12"/>
                    <a:gd name="T1" fmla="*/ 0 h 23"/>
                    <a:gd name="T2" fmla="*/ 11 w 12"/>
                    <a:gd name="T3" fmla="*/ 23 h 23"/>
                    <a:gd name="T4" fmla="*/ 12 w 12"/>
                    <a:gd name="T5" fmla="*/ 23 h 2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3"/>
                    <a:gd name="T11" fmla="*/ 12 w 12"/>
                    <a:gd name="T12" fmla="*/ 23 h 2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3">
                      <a:moveTo>
                        <a:pt x="0" y="0"/>
                      </a:moveTo>
                      <a:lnTo>
                        <a:pt x="11" y="23"/>
                      </a:lnTo>
                      <a:lnTo>
                        <a:pt x="12" y="2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98" name="Freeform 1917"/>
                <p:cNvSpPr>
                  <a:spLocks/>
                </p:cNvSpPr>
                <p:nvPr/>
              </p:nvSpPr>
              <p:spPr bwMode="auto">
                <a:xfrm>
                  <a:off x="3165" y="2162"/>
                  <a:ext cx="2" cy="2"/>
                </a:xfrm>
                <a:custGeom>
                  <a:avLst/>
                  <a:gdLst>
                    <a:gd name="T0" fmla="*/ 0 w 12"/>
                    <a:gd name="T1" fmla="*/ 0 h 13"/>
                    <a:gd name="T2" fmla="*/ 11 w 12"/>
                    <a:gd name="T3" fmla="*/ 13 h 13"/>
                    <a:gd name="T4" fmla="*/ 12 w 12"/>
                    <a:gd name="T5" fmla="*/ 13 h 1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3"/>
                    <a:gd name="T11" fmla="*/ 12 w 12"/>
                    <a:gd name="T12" fmla="*/ 13 h 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3">
                      <a:moveTo>
                        <a:pt x="0" y="0"/>
                      </a:moveTo>
                      <a:lnTo>
                        <a:pt x="11" y="13"/>
                      </a:lnTo>
                      <a:lnTo>
                        <a:pt x="12" y="1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99" name="Freeform 1918"/>
                <p:cNvSpPr>
                  <a:spLocks/>
                </p:cNvSpPr>
                <p:nvPr/>
              </p:nvSpPr>
              <p:spPr bwMode="auto">
                <a:xfrm>
                  <a:off x="3167" y="2164"/>
                  <a:ext cx="2" cy="2"/>
                </a:xfrm>
                <a:custGeom>
                  <a:avLst/>
                  <a:gdLst>
                    <a:gd name="T0" fmla="*/ 0 w 12"/>
                    <a:gd name="T1" fmla="*/ 0 h 9"/>
                    <a:gd name="T2" fmla="*/ 11 w 12"/>
                    <a:gd name="T3" fmla="*/ 9 h 9"/>
                    <a:gd name="T4" fmla="*/ 12 w 12"/>
                    <a:gd name="T5" fmla="*/ 9 h 9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9"/>
                    <a:gd name="T11" fmla="*/ 12 w 12"/>
                    <a:gd name="T12" fmla="*/ 9 h 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9">
                      <a:moveTo>
                        <a:pt x="0" y="0"/>
                      </a:moveTo>
                      <a:lnTo>
                        <a:pt x="11" y="9"/>
                      </a:lnTo>
                      <a:lnTo>
                        <a:pt x="12" y="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00" name="Freeform 1919"/>
                <p:cNvSpPr>
                  <a:spLocks/>
                </p:cNvSpPr>
                <p:nvPr/>
              </p:nvSpPr>
              <p:spPr bwMode="auto">
                <a:xfrm>
                  <a:off x="3169" y="2166"/>
                  <a:ext cx="3" cy="1"/>
                </a:xfrm>
                <a:custGeom>
                  <a:avLst/>
                  <a:gdLst>
                    <a:gd name="T0" fmla="*/ 0 w 12"/>
                    <a:gd name="T1" fmla="*/ 0 h 6"/>
                    <a:gd name="T2" fmla="*/ 11 w 12"/>
                    <a:gd name="T3" fmla="*/ 6 h 6"/>
                    <a:gd name="T4" fmla="*/ 12 w 12"/>
                    <a:gd name="T5" fmla="*/ 6 h 6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6"/>
                    <a:gd name="T11" fmla="*/ 12 w 12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6">
                      <a:moveTo>
                        <a:pt x="0" y="0"/>
                      </a:moveTo>
                      <a:lnTo>
                        <a:pt x="11" y="6"/>
                      </a:lnTo>
                      <a:lnTo>
                        <a:pt x="12" y="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01" name="Freeform 1920"/>
                <p:cNvSpPr>
                  <a:spLocks/>
                </p:cNvSpPr>
                <p:nvPr/>
              </p:nvSpPr>
              <p:spPr bwMode="auto">
                <a:xfrm>
                  <a:off x="3171" y="2167"/>
                  <a:ext cx="3" cy="1"/>
                </a:xfrm>
                <a:custGeom>
                  <a:avLst/>
                  <a:gdLst>
                    <a:gd name="T0" fmla="*/ 0 w 12"/>
                    <a:gd name="T1" fmla="*/ 0 h 4"/>
                    <a:gd name="T2" fmla="*/ 11 w 12"/>
                    <a:gd name="T3" fmla="*/ 4 h 4"/>
                    <a:gd name="T4" fmla="*/ 12 w 12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"/>
                    <a:gd name="T11" fmla="*/ 12 w 12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">
                      <a:moveTo>
                        <a:pt x="0" y="0"/>
                      </a:moveTo>
                      <a:lnTo>
                        <a:pt x="11" y="4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02" name="Freeform 1921"/>
                <p:cNvSpPr>
                  <a:spLocks/>
                </p:cNvSpPr>
                <p:nvPr/>
              </p:nvSpPr>
              <p:spPr bwMode="auto">
                <a:xfrm>
                  <a:off x="3173" y="2168"/>
                  <a:ext cx="3" cy="1"/>
                </a:xfrm>
                <a:custGeom>
                  <a:avLst/>
                  <a:gdLst>
                    <a:gd name="T0" fmla="*/ 0 w 12"/>
                    <a:gd name="T1" fmla="*/ 0 h 3"/>
                    <a:gd name="T2" fmla="*/ 11 w 12"/>
                    <a:gd name="T3" fmla="*/ 3 h 3"/>
                    <a:gd name="T4" fmla="*/ 12 w 12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"/>
                    <a:gd name="T11" fmla="*/ 12 w 12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">
                      <a:moveTo>
                        <a:pt x="0" y="0"/>
                      </a:moveTo>
                      <a:lnTo>
                        <a:pt x="11" y="3"/>
                      </a:lnTo>
                      <a:lnTo>
                        <a:pt x="12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03" name="Freeform 1922"/>
                <p:cNvSpPr>
                  <a:spLocks/>
                </p:cNvSpPr>
                <p:nvPr/>
              </p:nvSpPr>
              <p:spPr bwMode="auto">
                <a:xfrm>
                  <a:off x="3176" y="2168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04" name="Freeform 1923"/>
                <p:cNvSpPr>
                  <a:spLocks/>
                </p:cNvSpPr>
                <p:nvPr/>
              </p:nvSpPr>
              <p:spPr bwMode="auto">
                <a:xfrm>
                  <a:off x="3178" y="2169"/>
                  <a:ext cx="2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1 h 1"/>
                    <a:gd name="T4" fmla="*/ 13 w 13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1"/>
                      </a:lnTo>
                      <a:lnTo>
                        <a:pt x="13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05" name="Freeform 1924"/>
                <p:cNvSpPr>
                  <a:spLocks/>
                </p:cNvSpPr>
                <p:nvPr/>
              </p:nvSpPr>
              <p:spPr bwMode="auto">
                <a:xfrm>
                  <a:off x="3180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06" name="Freeform 1925"/>
                <p:cNvSpPr>
                  <a:spLocks/>
                </p:cNvSpPr>
                <p:nvPr/>
              </p:nvSpPr>
              <p:spPr bwMode="auto">
                <a:xfrm>
                  <a:off x="3182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07" name="Freeform 1926"/>
                <p:cNvSpPr>
                  <a:spLocks/>
                </p:cNvSpPr>
                <p:nvPr/>
              </p:nvSpPr>
              <p:spPr bwMode="auto">
                <a:xfrm>
                  <a:off x="3184" y="2168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08" name="Freeform 1927"/>
                <p:cNvSpPr>
                  <a:spLocks/>
                </p:cNvSpPr>
                <p:nvPr/>
              </p:nvSpPr>
              <p:spPr bwMode="auto">
                <a:xfrm>
                  <a:off x="3186" y="2168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09" name="Freeform 1928"/>
                <p:cNvSpPr>
                  <a:spLocks/>
                </p:cNvSpPr>
                <p:nvPr/>
              </p:nvSpPr>
              <p:spPr bwMode="auto">
                <a:xfrm>
                  <a:off x="3188" y="2168"/>
                  <a:ext cx="3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10" name="Freeform 1929"/>
                <p:cNvSpPr>
                  <a:spLocks/>
                </p:cNvSpPr>
                <p:nvPr/>
              </p:nvSpPr>
              <p:spPr bwMode="auto">
                <a:xfrm>
                  <a:off x="3191" y="2168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11" name="Freeform 1930"/>
                <p:cNvSpPr>
                  <a:spLocks/>
                </p:cNvSpPr>
                <p:nvPr/>
              </p:nvSpPr>
              <p:spPr bwMode="auto">
                <a:xfrm>
                  <a:off x="3193" y="2167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12" name="Freeform 1931"/>
                <p:cNvSpPr>
                  <a:spLocks/>
                </p:cNvSpPr>
                <p:nvPr/>
              </p:nvSpPr>
              <p:spPr bwMode="auto">
                <a:xfrm>
                  <a:off x="3195" y="2167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13" name="Freeform 1932"/>
                <p:cNvSpPr>
                  <a:spLocks/>
                </p:cNvSpPr>
                <p:nvPr/>
              </p:nvSpPr>
              <p:spPr bwMode="auto">
                <a:xfrm>
                  <a:off x="3197" y="2167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14" name="Freeform 1933"/>
                <p:cNvSpPr>
                  <a:spLocks/>
                </p:cNvSpPr>
                <p:nvPr/>
              </p:nvSpPr>
              <p:spPr bwMode="auto">
                <a:xfrm>
                  <a:off x="3199" y="2168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15" name="Freeform 1934"/>
                <p:cNvSpPr>
                  <a:spLocks/>
                </p:cNvSpPr>
                <p:nvPr/>
              </p:nvSpPr>
              <p:spPr bwMode="auto">
                <a:xfrm>
                  <a:off x="3201" y="2168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16" name="Freeform 1935"/>
                <p:cNvSpPr>
                  <a:spLocks/>
                </p:cNvSpPr>
                <p:nvPr/>
              </p:nvSpPr>
              <p:spPr bwMode="auto">
                <a:xfrm>
                  <a:off x="3203" y="2168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17" name="Freeform 1936"/>
                <p:cNvSpPr>
                  <a:spLocks/>
                </p:cNvSpPr>
                <p:nvPr/>
              </p:nvSpPr>
              <p:spPr bwMode="auto">
                <a:xfrm>
                  <a:off x="3205" y="2168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18" name="Freeform 1937"/>
                <p:cNvSpPr>
                  <a:spLocks/>
                </p:cNvSpPr>
                <p:nvPr/>
              </p:nvSpPr>
              <p:spPr bwMode="auto">
                <a:xfrm>
                  <a:off x="3207" y="2169"/>
                  <a:ext cx="3" cy="1"/>
                </a:xfrm>
                <a:custGeom>
                  <a:avLst/>
                  <a:gdLst>
                    <a:gd name="T0" fmla="*/ 0 w 13"/>
                    <a:gd name="T1" fmla="*/ 0 h 2"/>
                    <a:gd name="T2" fmla="*/ 12 w 13"/>
                    <a:gd name="T3" fmla="*/ 2 h 2"/>
                    <a:gd name="T4" fmla="*/ 13 w 13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2"/>
                    <a:gd name="T11" fmla="*/ 13 w 13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2">
                      <a:moveTo>
                        <a:pt x="0" y="0"/>
                      </a:moveTo>
                      <a:lnTo>
                        <a:pt x="12" y="2"/>
                      </a:lnTo>
                      <a:lnTo>
                        <a:pt x="13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19" name="Freeform 1938"/>
                <p:cNvSpPr>
                  <a:spLocks/>
                </p:cNvSpPr>
                <p:nvPr/>
              </p:nvSpPr>
              <p:spPr bwMode="auto">
                <a:xfrm>
                  <a:off x="3210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20" name="Freeform 1939"/>
                <p:cNvSpPr>
                  <a:spLocks/>
                </p:cNvSpPr>
                <p:nvPr/>
              </p:nvSpPr>
              <p:spPr bwMode="auto">
                <a:xfrm>
                  <a:off x="3212" y="2169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21" name="Freeform 1940"/>
                <p:cNvSpPr>
                  <a:spLocks/>
                </p:cNvSpPr>
                <p:nvPr/>
              </p:nvSpPr>
              <p:spPr bwMode="auto">
                <a:xfrm>
                  <a:off x="3214" y="2170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22" name="Freeform 1941"/>
                <p:cNvSpPr>
                  <a:spLocks/>
                </p:cNvSpPr>
                <p:nvPr/>
              </p:nvSpPr>
              <p:spPr bwMode="auto">
                <a:xfrm>
                  <a:off x="3216" y="2170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23" name="Freeform 1942"/>
                <p:cNvSpPr>
                  <a:spLocks/>
                </p:cNvSpPr>
                <p:nvPr/>
              </p:nvSpPr>
              <p:spPr bwMode="auto">
                <a:xfrm>
                  <a:off x="3218" y="2170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24" name="Freeform 1943"/>
                <p:cNvSpPr>
                  <a:spLocks/>
                </p:cNvSpPr>
                <p:nvPr/>
              </p:nvSpPr>
              <p:spPr bwMode="auto">
                <a:xfrm>
                  <a:off x="3220" y="2171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25" name="Freeform 1944"/>
                <p:cNvSpPr>
                  <a:spLocks/>
                </p:cNvSpPr>
                <p:nvPr/>
              </p:nvSpPr>
              <p:spPr bwMode="auto">
                <a:xfrm>
                  <a:off x="3222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26" name="Freeform 1945"/>
                <p:cNvSpPr>
                  <a:spLocks/>
                </p:cNvSpPr>
                <p:nvPr/>
              </p:nvSpPr>
              <p:spPr bwMode="auto">
                <a:xfrm>
                  <a:off x="3224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27" name="Freeform 1946"/>
                <p:cNvSpPr>
                  <a:spLocks/>
                </p:cNvSpPr>
                <p:nvPr/>
              </p:nvSpPr>
              <p:spPr bwMode="auto">
                <a:xfrm>
                  <a:off x="3226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28" name="Freeform 1947"/>
                <p:cNvSpPr>
                  <a:spLocks/>
                </p:cNvSpPr>
                <p:nvPr/>
              </p:nvSpPr>
              <p:spPr bwMode="auto">
                <a:xfrm>
                  <a:off x="3229" y="2171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29" name="Freeform 1948"/>
                <p:cNvSpPr>
                  <a:spLocks/>
                </p:cNvSpPr>
                <p:nvPr/>
              </p:nvSpPr>
              <p:spPr bwMode="auto">
                <a:xfrm>
                  <a:off x="3231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30" name="Freeform 1949"/>
                <p:cNvSpPr>
                  <a:spLocks/>
                </p:cNvSpPr>
                <p:nvPr/>
              </p:nvSpPr>
              <p:spPr bwMode="auto">
                <a:xfrm>
                  <a:off x="3233" y="2171"/>
                  <a:ext cx="2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31" name="Freeform 1950"/>
                <p:cNvSpPr>
                  <a:spLocks/>
                </p:cNvSpPr>
                <p:nvPr/>
              </p:nvSpPr>
              <p:spPr bwMode="auto">
                <a:xfrm>
                  <a:off x="3235" y="2171"/>
                  <a:ext cx="2" cy="1"/>
                </a:xfrm>
                <a:custGeom>
                  <a:avLst/>
                  <a:gdLst>
                    <a:gd name="T0" fmla="*/ 0 w 13"/>
                    <a:gd name="T1" fmla="*/ 1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1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32" name="Freeform 1951"/>
                <p:cNvSpPr>
                  <a:spLocks/>
                </p:cNvSpPr>
                <p:nvPr/>
              </p:nvSpPr>
              <p:spPr bwMode="auto">
                <a:xfrm>
                  <a:off x="3237" y="2170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33" name="Freeform 1952"/>
                <p:cNvSpPr>
                  <a:spLocks/>
                </p:cNvSpPr>
                <p:nvPr/>
              </p:nvSpPr>
              <p:spPr bwMode="auto">
                <a:xfrm>
                  <a:off x="3239" y="2170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34" name="Freeform 1953"/>
                <p:cNvSpPr>
                  <a:spLocks/>
                </p:cNvSpPr>
                <p:nvPr/>
              </p:nvSpPr>
              <p:spPr bwMode="auto">
                <a:xfrm>
                  <a:off x="3241" y="2170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35" name="Freeform 1954"/>
                <p:cNvSpPr>
                  <a:spLocks/>
                </p:cNvSpPr>
                <p:nvPr/>
              </p:nvSpPr>
              <p:spPr bwMode="auto">
                <a:xfrm>
                  <a:off x="3244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36" name="Freeform 1955"/>
                <p:cNvSpPr>
                  <a:spLocks/>
                </p:cNvSpPr>
                <p:nvPr/>
              </p:nvSpPr>
              <p:spPr bwMode="auto">
                <a:xfrm>
                  <a:off x="3246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37" name="Freeform 1956"/>
                <p:cNvSpPr>
                  <a:spLocks/>
                </p:cNvSpPr>
                <p:nvPr/>
              </p:nvSpPr>
              <p:spPr bwMode="auto">
                <a:xfrm>
                  <a:off x="3248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38" name="Freeform 1957"/>
                <p:cNvSpPr>
                  <a:spLocks/>
                </p:cNvSpPr>
                <p:nvPr/>
              </p:nvSpPr>
              <p:spPr bwMode="auto">
                <a:xfrm>
                  <a:off x="3250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39" name="Freeform 1958"/>
                <p:cNvSpPr>
                  <a:spLocks/>
                </p:cNvSpPr>
                <p:nvPr/>
              </p:nvSpPr>
              <p:spPr bwMode="auto">
                <a:xfrm>
                  <a:off x="3252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40" name="Freeform 1959"/>
                <p:cNvSpPr>
                  <a:spLocks/>
                </p:cNvSpPr>
                <p:nvPr/>
              </p:nvSpPr>
              <p:spPr bwMode="auto">
                <a:xfrm>
                  <a:off x="3254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41" name="Freeform 1960"/>
                <p:cNvSpPr>
                  <a:spLocks/>
                </p:cNvSpPr>
                <p:nvPr/>
              </p:nvSpPr>
              <p:spPr bwMode="auto">
                <a:xfrm>
                  <a:off x="3256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42" name="Freeform 1961"/>
                <p:cNvSpPr>
                  <a:spLocks/>
                </p:cNvSpPr>
                <p:nvPr/>
              </p:nvSpPr>
              <p:spPr bwMode="auto">
                <a:xfrm>
                  <a:off x="3258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43" name="Freeform 1962"/>
                <p:cNvSpPr>
                  <a:spLocks/>
                </p:cNvSpPr>
                <p:nvPr/>
              </p:nvSpPr>
              <p:spPr bwMode="auto">
                <a:xfrm>
                  <a:off x="3260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44" name="Freeform 1963"/>
                <p:cNvSpPr>
                  <a:spLocks/>
                </p:cNvSpPr>
                <p:nvPr/>
              </p:nvSpPr>
              <p:spPr bwMode="auto">
                <a:xfrm>
                  <a:off x="3262" y="2170"/>
                  <a:ext cx="3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1 h 1"/>
                    <a:gd name="T4" fmla="*/ 13 w 13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1"/>
                      </a:lnTo>
                      <a:lnTo>
                        <a:pt x="13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45" name="Freeform 1964"/>
                <p:cNvSpPr>
                  <a:spLocks/>
                </p:cNvSpPr>
                <p:nvPr/>
              </p:nvSpPr>
              <p:spPr bwMode="auto">
                <a:xfrm>
                  <a:off x="3265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46" name="Freeform 1965"/>
                <p:cNvSpPr>
                  <a:spLocks/>
                </p:cNvSpPr>
                <p:nvPr/>
              </p:nvSpPr>
              <p:spPr bwMode="auto">
                <a:xfrm>
                  <a:off x="3267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47" name="Freeform 1966"/>
                <p:cNvSpPr>
                  <a:spLocks/>
                </p:cNvSpPr>
                <p:nvPr/>
              </p:nvSpPr>
              <p:spPr bwMode="auto">
                <a:xfrm>
                  <a:off x="3269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48" name="Freeform 1967"/>
                <p:cNvSpPr>
                  <a:spLocks/>
                </p:cNvSpPr>
                <p:nvPr/>
              </p:nvSpPr>
              <p:spPr bwMode="auto">
                <a:xfrm>
                  <a:off x="3271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49" name="Freeform 1968"/>
                <p:cNvSpPr>
                  <a:spLocks/>
                </p:cNvSpPr>
                <p:nvPr/>
              </p:nvSpPr>
              <p:spPr bwMode="auto">
                <a:xfrm>
                  <a:off x="3273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50" name="Freeform 1969"/>
                <p:cNvSpPr>
                  <a:spLocks/>
                </p:cNvSpPr>
                <p:nvPr/>
              </p:nvSpPr>
              <p:spPr bwMode="auto">
                <a:xfrm>
                  <a:off x="3275" y="2169"/>
                  <a:ext cx="3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51" name="Freeform 1970"/>
                <p:cNvSpPr>
                  <a:spLocks/>
                </p:cNvSpPr>
                <p:nvPr/>
              </p:nvSpPr>
              <p:spPr bwMode="auto">
                <a:xfrm>
                  <a:off x="3277" y="2169"/>
                  <a:ext cx="3" cy="1"/>
                </a:xfrm>
                <a:custGeom>
                  <a:avLst/>
                  <a:gdLst>
                    <a:gd name="T0" fmla="*/ 0 w 12"/>
                    <a:gd name="T1" fmla="*/ 3 h 3"/>
                    <a:gd name="T2" fmla="*/ 11 w 12"/>
                    <a:gd name="T3" fmla="*/ 0 h 3"/>
                    <a:gd name="T4" fmla="*/ 12 w 12"/>
                    <a:gd name="T5" fmla="*/ 0 h 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"/>
                    <a:gd name="T11" fmla="*/ 12 w 12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">
                      <a:moveTo>
                        <a:pt x="0" y="3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52" name="Freeform 1971"/>
                <p:cNvSpPr>
                  <a:spLocks/>
                </p:cNvSpPr>
                <p:nvPr/>
              </p:nvSpPr>
              <p:spPr bwMode="auto">
                <a:xfrm>
                  <a:off x="3280" y="2168"/>
                  <a:ext cx="2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53" name="Freeform 1972"/>
                <p:cNvSpPr>
                  <a:spLocks/>
                </p:cNvSpPr>
                <p:nvPr/>
              </p:nvSpPr>
              <p:spPr bwMode="auto">
                <a:xfrm>
                  <a:off x="3282" y="2168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54" name="Freeform 1973"/>
                <p:cNvSpPr>
                  <a:spLocks/>
                </p:cNvSpPr>
                <p:nvPr/>
              </p:nvSpPr>
              <p:spPr bwMode="auto">
                <a:xfrm>
                  <a:off x="3284" y="2168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55" name="Freeform 1974"/>
                <p:cNvSpPr>
                  <a:spLocks/>
                </p:cNvSpPr>
                <p:nvPr/>
              </p:nvSpPr>
              <p:spPr bwMode="auto">
                <a:xfrm>
                  <a:off x="3286" y="2168"/>
                  <a:ext cx="2" cy="1"/>
                </a:xfrm>
                <a:custGeom>
                  <a:avLst/>
                  <a:gdLst>
                    <a:gd name="T0" fmla="*/ 0 w 12"/>
                    <a:gd name="T1" fmla="*/ 0 h 3"/>
                    <a:gd name="T2" fmla="*/ 11 w 12"/>
                    <a:gd name="T3" fmla="*/ 3 h 3"/>
                    <a:gd name="T4" fmla="*/ 12 w 12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"/>
                    <a:gd name="T11" fmla="*/ 12 w 12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">
                      <a:moveTo>
                        <a:pt x="0" y="0"/>
                      </a:moveTo>
                      <a:lnTo>
                        <a:pt x="11" y="3"/>
                      </a:lnTo>
                      <a:lnTo>
                        <a:pt x="12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56" name="Freeform 1975"/>
                <p:cNvSpPr>
                  <a:spLocks/>
                </p:cNvSpPr>
                <p:nvPr/>
              </p:nvSpPr>
              <p:spPr bwMode="auto">
                <a:xfrm>
                  <a:off x="3288" y="2169"/>
                  <a:ext cx="2" cy="1"/>
                </a:xfrm>
                <a:custGeom>
                  <a:avLst/>
                  <a:gdLst>
                    <a:gd name="T0" fmla="*/ 0 w 12"/>
                    <a:gd name="T1" fmla="*/ 0 h 3"/>
                    <a:gd name="T2" fmla="*/ 11 w 12"/>
                    <a:gd name="T3" fmla="*/ 3 h 3"/>
                    <a:gd name="T4" fmla="*/ 12 w 12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"/>
                    <a:gd name="T11" fmla="*/ 12 w 12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">
                      <a:moveTo>
                        <a:pt x="0" y="0"/>
                      </a:moveTo>
                      <a:lnTo>
                        <a:pt x="11" y="3"/>
                      </a:lnTo>
                      <a:lnTo>
                        <a:pt x="12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57" name="Freeform 1976"/>
                <p:cNvSpPr>
                  <a:spLocks/>
                </p:cNvSpPr>
                <p:nvPr/>
              </p:nvSpPr>
              <p:spPr bwMode="auto">
                <a:xfrm>
                  <a:off x="3290" y="2169"/>
                  <a:ext cx="3" cy="1"/>
                </a:xfrm>
                <a:custGeom>
                  <a:avLst/>
                  <a:gdLst>
                    <a:gd name="T0" fmla="*/ 0 w 13"/>
                    <a:gd name="T1" fmla="*/ 0 h 2"/>
                    <a:gd name="T2" fmla="*/ 12 w 13"/>
                    <a:gd name="T3" fmla="*/ 2 h 2"/>
                    <a:gd name="T4" fmla="*/ 13 w 13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2"/>
                    <a:gd name="T11" fmla="*/ 13 w 13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2">
                      <a:moveTo>
                        <a:pt x="0" y="0"/>
                      </a:moveTo>
                      <a:lnTo>
                        <a:pt x="12" y="2"/>
                      </a:lnTo>
                      <a:lnTo>
                        <a:pt x="13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58" name="Freeform 1977"/>
                <p:cNvSpPr>
                  <a:spLocks/>
                </p:cNvSpPr>
                <p:nvPr/>
              </p:nvSpPr>
              <p:spPr bwMode="auto">
                <a:xfrm>
                  <a:off x="3292" y="2170"/>
                  <a:ext cx="3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59" name="Freeform 1978"/>
                <p:cNvSpPr>
                  <a:spLocks/>
                </p:cNvSpPr>
                <p:nvPr/>
              </p:nvSpPr>
              <p:spPr bwMode="auto">
                <a:xfrm>
                  <a:off x="3294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60" name="Freeform 1979"/>
                <p:cNvSpPr>
                  <a:spLocks/>
                </p:cNvSpPr>
                <p:nvPr/>
              </p:nvSpPr>
              <p:spPr bwMode="auto">
                <a:xfrm>
                  <a:off x="3297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61" name="Freeform 1980"/>
                <p:cNvSpPr>
                  <a:spLocks/>
                </p:cNvSpPr>
                <p:nvPr/>
              </p:nvSpPr>
              <p:spPr bwMode="auto">
                <a:xfrm>
                  <a:off x="3299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62" name="Freeform 1981"/>
                <p:cNvSpPr>
                  <a:spLocks/>
                </p:cNvSpPr>
                <p:nvPr/>
              </p:nvSpPr>
              <p:spPr bwMode="auto">
                <a:xfrm>
                  <a:off x="3301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63" name="Freeform 1982"/>
                <p:cNvSpPr>
                  <a:spLocks/>
                </p:cNvSpPr>
                <p:nvPr/>
              </p:nvSpPr>
              <p:spPr bwMode="auto">
                <a:xfrm>
                  <a:off x="3303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64" name="Freeform 1983"/>
                <p:cNvSpPr>
                  <a:spLocks/>
                </p:cNvSpPr>
                <p:nvPr/>
              </p:nvSpPr>
              <p:spPr bwMode="auto">
                <a:xfrm>
                  <a:off x="3305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65" name="Freeform 1984"/>
                <p:cNvSpPr>
                  <a:spLocks/>
                </p:cNvSpPr>
                <p:nvPr/>
              </p:nvSpPr>
              <p:spPr bwMode="auto">
                <a:xfrm>
                  <a:off x="3307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66" name="Freeform 1985"/>
                <p:cNvSpPr>
                  <a:spLocks/>
                </p:cNvSpPr>
                <p:nvPr/>
              </p:nvSpPr>
              <p:spPr bwMode="auto">
                <a:xfrm>
                  <a:off x="3309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67" name="Freeform 1986"/>
                <p:cNvSpPr>
                  <a:spLocks/>
                </p:cNvSpPr>
                <p:nvPr/>
              </p:nvSpPr>
              <p:spPr bwMode="auto">
                <a:xfrm>
                  <a:off x="3311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3" name="Group 2188"/>
              <p:cNvGrpSpPr>
                <a:grpSpLocks/>
              </p:cNvGrpSpPr>
              <p:nvPr/>
            </p:nvGrpSpPr>
            <p:grpSpPr bwMode="auto">
              <a:xfrm>
                <a:off x="5259388" y="1865313"/>
                <a:ext cx="674687" cy="1581150"/>
                <a:chOff x="3313" y="1175"/>
                <a:chExt cx="425" cy="996"/>
              </a:xfrm>
            </p:grpSpPr>
            <p:sp>
              <p:nvSpPr>
                <p:cNvPr id="5268" name="Freeform 1988"/>
                <p:cNvSpPr>
                  <a:spLocks/>
                </p:cNvSpPr>
                <p:nvPr/>
              </p:nvSpPr>
              <p:spPr bwMode="auto">
                <a:xfrm>
                  <a:off x="3313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69" name="Freeform 1989"/>
                <p:cNvSpPr>
                  <a:spLocks/>
                </p:cNvSpPr>
                <p:nvPr/>
              </p:nvSpPr>
              <p:spPr bwMode="auto">
                <a:xfrm>
                  <a:off x="3315" y="2170"/>
                  <a:ext cx="3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70" name="Freeform 1990"/>
                <p:cNvSpPr>
                  <a:spLocks/>
                </p:cNvSpPr>
                <p:nvPr/>
              </p:nvSpPr>
              <p:spPr bwMode="auto">
                <a:xfrm>
                  <a:off x="3318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71" name="Freeform 1991"/>
                <p:cNvSpPr>
                  <a:spLocks/>
                </p:cNvSpPr>
                <p:nvPr/>
              </p:nvSpPr>
              <p:spPr bwMode="auto">
                <a:xfrm>
                  <a:off x="3320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72" name="Freeform 1992"/>
                <p:cNvSpPr>
                  <a:spLocks/>
                </p:cNvSpPr>
                <p:nvPr/>
              </p:nvSpPr>
              <p:spPr bwMode="auto">
                <a:xfrm>
                  <a:off x="3322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73" name="Freeform 1993"/>
                <p:cNvSpPr>
                  <a:spLocks/>
                </p:cNvSpPr>
                <p:nvPr/>
              </p:nvSpPr>
              <p:spPr bwMode="auto">
                <a:xfrm>
                  <a:off x="3324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74" name="Freeform 1994"/>
                <p:cNvSpPr>
                  <a:spLocks/>
                </p:cNvSpPr>
                <p:nvPr/>
              </p:nvSpPr>
              <p:spPr bwMode="auto">
                <a:xfrm>
                  <a:off x="3326" y="2170"/>
                  <a:ext cx="2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75" name="Freeform 1995"/>
                <p:cNvSpPr>
                  <a:spLocks/>
                </p:cNvSpPr>
                <p:nvPr/>
              </p:nvSpPr>
              <p:spPr bwMode="auto">
                <a:xfrm>
                  <a:off x="3328" y="2169"/>
                  <a:ext cx="3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76" name="Freeform 1996"/>
                <p:cNvSpPr>
                  <a:spLocks/>
                </p:cNvSpPr>
                <p:nvPr/>
              </p:nvSpPr>
              <p:spPr bwMode="auto">
                <a:xfrm>
                  <a:off x="3330" y="2169"/>
                  <a:ext cx="3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77" name="Freeform 1997"/>
                <p:cNvSpPr>
                  <a:spLocks/>
                </p:cNvSpPr>
                <p:nvPr/>
              </p:nvSpPr>
              <p:spPr bwMode="auto">
                <a:xfrm>
                  <a:off x="3333" y="2168"/>
                  <a:ext cx="2" cy="1"/>
                </a:xfrm>
                <a:custGeom>
                  <a:avLst/>
                  <a:gdLst>
                    <a:gd name="T0" fmla="*/ 0 w 12"/>
                    <a:gd name="T1" fmla="*/ 4 h 4"/>
                    <a:gd name="T2" fmla="*/ 11 w 12"/>
                    <a:gd name="T3" fmla="*/ 0 h 4"/>
                    <a:gd name="T4" fmla="*/ 12 w 12"/>
                    <a:gd name="T5" fmla="*/ 0 h 4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"/>
                    <a:gd name="T11" fmla="*/ 12 w 12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">
                      <a:moveTo>
                        <a:pt x="0" y="4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78" name="Freeform 1998"/>
                <p:cNvSpPr>
                  <a:spLocks/>
                </p:cNvSpPr>
                <p:nvPr/>
              </p:nvSpPr>
              <p:spPr bwMode="auto">
                <a:xfrm>
                  <a:off x="3335" y="2167"/>
                  <a:ext cx="2" cy="1"/>
                </a:xfrm>
                <a:custGeom>
                  <a:avLst/>
                  <a:gdLst>
                    <a:gd name="T0" fmla="*/ 0 w 12"/>
                    <a:gd name="T1" fmla="*/ 6 h 6"/>
                    <a:gd name="T2" fmla="*/ 11 w 12"/>
                    <a:gd name="T3" fmla="*/ 0 h 6"/>
                    <a:gd name="T4" fmla="*/ 12 w 12"/>
                    <a:gd name="T5" fmla="*/ 0 h 6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6"/>
                    <a:gd name="T11" fmla="*/ 12 w 12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6">
                      <a:moveTo>
                        <a:pt x="0" y="6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79" name="Freeform 1999"/>
                <p:cNvSpPr>
                  <a:spLocks/>
                </p:cNvSpPr>
                <p:nvPr/>
              </p:nvSpPr>
              <p:spPr bwMode="auto">
                <a:xfrm>
                  <a:off x="3337" y="2165"/>
                  <a:ext cx="2" cy="2"/>
                </a:xfrm>
                <a:custGeom>
                  <a:avLst/>
                  <a:gdLst>
                    <a:gd name="T0" fmla="*/ 0 w 12"/>
                    <a:gd name="T1" fmla="*/ 9 h 9"/>
                    <a:gd name="T2" fmla="*/ 11 w 12"/>
                    <a:gd name="T3" fmla="*/ 0 h 9"/>
                    <a:gd name="T4" fmla="*/ 12 w 12"/>
                    <a:gd name="T5" fmla="*/ 0 h 9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9"/>
                    <a:gd name="T11" fmla="*/ 12 w 12"/>
                    <a:gd name="T12" fmla="*/ 9 h 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9">
                      <a:moveTo>
                        <a:pt x="0" y="9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0" name="Freeform 2000"/>
                <p:cNvSpPr>
                  <a:spLocks/>
                </p:cNvSpPr>
                <p:nvPr/>
              </p:nvSpPr>
              <p:spPr bwMode="auto">
                <a:xfrm>
                  <a:off x="3339" y="2162"/>
                  <a:ext cx="2" cy="3"/>
                </a:xfrm>
                <a:custGeom>
                  <a:avLst/>
                  <a:gdLst>
                    <a:gd name="T0" fmla="*/ 0 w 12"/>
                    <a:gd name="T1" fmla="*/ 16 h 16"/>
                    <a:gd name="T2" fmla="*/ 11 w 12"/>
                    <a:gd name="T3" fmla="*/ 0 h 16"/>
                    <a:gd name="T4" fmla="*/ 12 w 12"/>
                    <a:gd name="T5" fmla="*/ 0 h 16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6"/>
                    <a:gd name="T11" fmla="*/ 12 w 12"/>
                    <a:gd name="T12" fmla="*/ 16 h 1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6">
                      <a:moveTo>
                        <a:pt x="0" y="16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1" name="Freeform 2001"/>
                <p:cNvSpPr>
                  <a:spLocks/>
                </p:cNvSpPr>
                <p:nvPr/>
              </p:nvSpPr>
              <p:spPr bwMode="auto">
                <a:xfrm>
                  <a:off x="3341" y="2156"/>
                  <a:ext cx="2" cy="6"/>
                </a:xfrm>
                <a:custGeom>
                  <a:avLst/>
                  <a:gdLst>
                    <a:gd name="T0" fmla="*/ 0 w 12"/>
                    <a:gd name="T1" fmla="*/ 33 h 33"/>
                    <a:gd name="T2" fmla="*/ 11 w 12"/>
                    <a:gd name="T3" fmla="*/ 0 h 33"/>
                    <a:gd name="T4" fmla="*/ 12 w 12"/>
                    <a:gd name="T5" fmla="*/ 0 h 3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3"/>
                    <a:gd name="T11" fmla="*/ 12 w 12"/>
                    <a:gd name="T12" fmla="*/ 33 h 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3">
                      <a:moveTo>
                        <a:pt x="0" y="33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2" name="Freeform 2002"/>
                <p:cNvSpPr>
                  <a:spLocks/>
                </p:cNvSpPr>
                <p:nvPr/>
              </p:nvSpPr>
              <p:spPr bwMode="auto">
                <a:xfrm>
                  <a:off x="3343" y="2142"/>
                  <a:ext cx="2" cy="14"/>
                </a:xfrm>
                <a:custGeom>
                  <a:avLst/>
                  <a:gdLst>
                    <a:gd name="T0" fmla="*/ 0 w 12"/>
                    <a:gd name="T1" fmla="*/ 71 h 71"/>
                    <a:gd name="T2" fmla="*/ 11 w 12"/>
                    <a:gd name="T3" fmla="*/ 0 h 71"/>
                    <a:gd name="T4" fmla="*/ 12 w 12"/>
                    <a:gd name="T5" fmla="*/ 0 h 7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71"/>
                    <a:gd name="T11" fmla="*/ 12 w 12"/>
                    <a:gd name="T12" fmla="*/ 71 h 7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71">
                      <a:moveTo>
                        <a:pt x="0" y="7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3" name="Freeform 2003"/>
                <p:cNvSpPr>
                  <a:spLocks/>
                </p:cNvSpPr>
                <p:nvPr/>
              </p:nvSpPr>
              <p:spPr bwMode="auto">
                <a:xfrm>
                  <a:off x="3345" y="2112"/>
                  <a:ext cx="3" cy="30"/>
                </a:xfrm>
                <a:custGeom>
                  <a:avLst/>
                  <a:gdLst>
                    <a:gd name="T0" fmla="*/ 0 w 13"/>
                    <a:gd name="T1" fmla="*/ 160 h 160"/>
                    <a:gd name="T2" fmla="*/ 12 w 13"/>
                    <a:gd name="T3" fmla="*/ 0 h 160"/>
                    <a:gd name="T4" fmla="*/ 13 w 13"/>
                    <a:gd name="T5" fmla="*/ 0 h 160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60"/>
                    <a:gd name="T11" fmla="*/ 13 w 13"/>
                    <a:gd name="T12" fmla="*/ 160 h 16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60">
                      <a:moveTo>
                        <a:pt x="0" y="160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4" name="Freeform 2004"/>
                <p:cNvSpPr>
                  <a:spLocks/>
                </p:cNvSpPr>
                <p:nvPr/>
              </p:nvSpPr>
              <p:spPr bwMode="auto">
                <a:xfrm>
                  <a:off x="3347" y="2045"/>
                  <a:ext cx="3" cy="67"/>
                </a:xfrm>
                <a:custGeom>
                  <a:avLst/>
                  <a:gdLst>
                    <a:gd name="T0" fmla="*/ 0 w 12"/>
                    <a:gd name="T1" fmla="*/ 350 h 350"/>
                    <a:gd name="T2" fmla="*/ 11 w 12"/>
                    <a:gd name="T3" fmla="*/ 0 h 350"/>
                    <a:gd name="T4" fmla="*/ 12 w 12"/>
                    <a:gd name="T5" fmla="*/ 0 h 350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50"/>
                    <a:gd name="T11" fmla="*/ 12 w 12"/>
                    <a:gd name="T12" fmla="*/ 350 h 35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50">
                      <a:moveTo>
                        <a:pt x="0" y="35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5" name="Freeform 2005"/>
                <p:cNvSpPr>
                  <a:spLocks/>
                </p:cNvSpPr>
                <p:nvPr/>
              </p:nvSpPr>
              <p:spPr bwMode="auto">
                <a:xfrm>
                  <a:off x="3350" y="1915"/>
                  <a:ext cx="2" cy="130"/>
                </a:xfrm>
                <a:custGeom>
                  <a:avLst/>
                  <a:gdLst>
                    <a:gd name="T0" fmla="*/ 0 w 12"/>
                    <a:gd name="T1" fmla="*/ 677 h 677"/>
                    <a:gd name="T2" fmla="*/ 11 w 12"/>
                    <a:gd name="T3" fmla="*/ 0 h 677"/>
                    <a:gd name="T4" fmla="*/ 12 w 12"/>
                    <a:gd name="T5" fmla="*/ 0 h 677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677"/>
                    <a:gd name="T11" fmla="*/ 12 w 12"/>
                    <a:gd name="T12" fmla="*/ 677 h 67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677">
                      <a:moveTo>
                        <a:pt x="0" y="677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6" name="Freeform 2006"/>
                <p:cNvSpPr>
                  <a:spLocks/>
                </p:cNvSpPr>
                <p:nvPr/>
              </p:nvSpPr>
              <p:spPr bwMode="auto">
                <a:xfrm>
                  <a:off x="3352" y="1711"/>
                  <a:ext cx="2" cy="204"/>
                </a:xfrm>
                <a:custGeom>
                  <a:avLst/>
                  <a:gdLst>
                    <a:gd name="T0" fmla="*/ 0 w 12"/>
                    <a:gd name="T1" fmla="*/ 1068 h 1068"/>
                    <a:gd name="T2" fmla="*/ 11 w 12"/>
                    <a:gd name="T3" fmla="*/ 0 h 1068"/>
                    <a:gd name="T4" fmla="*/ 12 w 12"/>
                    <a:gd name="T5" fmla="*/ 0 h 106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068"/>
                    <a:gd name="T11" fmla="*/ 12 w 12"/>
                    <a:gd name="T12" fmla="*/ 1068 h 10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068">
                      <a:moveTo>
                        <a:pt x="0" y="1068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7" name="Freeform 2007"/>
                <p:cNvSpPr>
                  <a:spLocks/>
                </p:cNvSpPr>
                <p:nvPr/>
              </p:nvSpPr>
              <p:spPr bwMode="auto">
                <a:xfrm>
                  <a:off x="3354" y="1466"/>
                  <a:ext cx="2" cy="245"/>
                </a:xfrm>
                <a:custGeom>
                  <a:avLst/>
                  <a:gdLst>
                    <a:gd name="T0" fmla="*/ 0 w 12"/>
                    <a:gd name="T1" fmla="*/ 1277 h 1277"/>
                    <a:gd name="T2" fmla="*/ 11 w 12"/>
                    <a:gd name="T3" fmla="*/ 0 h 1277"/>
                    <a:gd name="T4" fmla="*/ 12 w 12"/>
                    <a:gd name="T5" fmla="*/ 0 h 1277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277"/>
                    <a:gd name="T11" fmla="*/ 12 w 12"/>
                    <a:gd name="T12" fmla="*/ 1277 h 127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277">
                      <a:moveTo>
                        <a:pt x="0" y="1277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8" name="Freeform 2008"/>
                <p:cNvSpPr>
                  <a:spLocks/>
                </p:cNvSpPr>
                <p:nvPr/>
              </p:nvSpPr>
              <p:spPr bwMode="auto">
                <a:xfrm>
                  <a:off x="3356" y="1262"/>
                  <a:ext cx="2" cy="204"/>
                </a:xfrm>
                <a:custGeom>
                  <a:avLst/>
                  <a:gdLst>
                    <a:gd name="T0" fmla="*/ 0 w 12"/>
                    <a:gd name="T1" fmla="*/ 1065 h 1065"/>
                    <a:gd name="T2" fmla="*/ 11 w 12"/>
                    <a:gd name="T3" fmla="*/ 0 h 1065"/>
                    <a:gd name="T4" fmla="*/ 12 w 12"/>
                    <a:gd name="T5" fmla="*/ 0 h 106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065"/>
                    <a:gd name="T11" fmla="*/ 12 w 12"/>
                    <a:gd name="T12" fmla="*/ 1065 h 106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065">
                      <a:moveTo>
                        <a:pt x="0" y="1065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9" name="Freeform 2009"/>
                <p:cNvSpPr>
                  <a:spLocks/>
                </p:cNvSpPr>
                <p:nvPr/>
              </p:nvSpPr>
              <p:spPr bwMode="auto">
                <a:xfrm>
                  <a:off x="3358" y="1175"/>
                  <a:ext cx="2" cy="87"/>
                </a:xfrm>
                <a:custGeom>
                  <a:avLst/>
                  <a:gdLst>
                    <a:gd name="T0" fmla="*/ 0 w 12"/>
                    <a:gd name="T1" fmla="*/ 458 h 458"/>
                    <a:gd name="T2" fmla="*/ 11 w 12"/>
                    <a:gd name="T3" fmla="*/ 0 h 458"/>
                    <a:gd name="T4" fmla="*/ 12 w 12"/>
                    <a:gd name="T5" fmla="*/ 0 h 45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58"/>
                    <a:gd name="T11" fmla="*/ 12 w 12"/>
                    <a:gd name="T12" fmla="*/ 458 h 45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58">
                      <a:moveTo>
                        <a:pt x="0" y="458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90" name="Freeform 2010"/>
                <p:cNvSpPr>
                  <a:spLocks/>
                </p:cNvSpPr>
                <p:nvPr/>
              </p:nvSpPr>
              <p:spPr bwMode="auto">
                <a:xfrm>
                  <a:off x="3360" y="1175"/>
                  <a:ext cx="2" cy="46"/>
                </a:xfrm>
                <a:custGeom>
                  <a:avLst/>
                  <a:gdLst>
                    <a:gd name="T0" fmla="*/ 0 w 12"/>
                    <a:gd name="T1" fmla="*/ 0 h 239"/>
                    <a:gd name="T2" fmla="*/ 11 w 12"/>
                    <a:gd name="T3" fmla="*/ 239 h 239"/>
                    <a:gd name="T4" fmla="*/ 12 w 12"/>
                    <a:gd name="T5" fmla="*/ 239 h 239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39"/>
                    <a:gd name="T11" fmla="*/ 12 w 12"/>
                    <a:gd name="T12" fmla="*/ 239 h 2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39">
                      <a:moveTo>
                        <a:pt x="0" y="0"/>
                      </a:moveTo>
                      <a:lnTo>
                        <a:pt x="11" y="239"/>
                      </a:lnTo>
                      <a:lnTo>
                        <a:pt x="12" y="23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91" name="Freeform 2011"/>
                <p:cNvSpPr>
                  <a:spLocks/>
                </p:cNvSpPr>
                <p:nvPr/>
              </p:nvSpPr>
              <p:spPr bwMode="auto">
                <a:xfrm>
                  <a:off x="3362" y="1221"/>
                  <a:ext cx="2" cy="139"/>
                </a:xfrm>
                <a:custGeom>
                  <a:avLst/>
                  <a:gdLst>
                    <a:gd name="T0" fmla="*/ 0 w 12"/>
                    <a:gd name="T1" fmla="*/ 0 h 731"/>
                    <a:gd name="T2" fmla="*/ 11 w 12"/>
                    <a:gd name="T3" fmla="*/ 731 h 731"/>
                    <a:gd name="T4" fmla="*/ 12 w 12"/>
                    <a:gd name="T5" fmla="*/ 731 h 73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731"/>
                    <a:gd name="T11" fmla="*/ 12 w 12"/>
                    <a:gd name="T12" fmla="*/ 731 h 73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731">
                      <a:moveTo>
                        <a:pt x="0" y="0"/>
                      </a:moveTo>
                      <a:lnTo>
                        <a:pt x="11" y="731"/>
                      </a:lnTo>
                      <a:lnTo>
                        <a:pt x="12" y="73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92" name="Freeform 2012"/>
                <p:cNvSpPr>
                  <a:spLocks/>
                </p:cNvSpPr>
                <p:nvPr/>
              </p:nvSpPr>
              <p:spPr bwMode="auto">
                <a:xfrm>
                  <a:off x="3364" y="1360"/>
                  <a:ext cx="3" cy="177"/>
                </a:xfrm>
                <a:custGeom>
                  <a:avLst/>
                  <a:gdLst>
                    <a:gd name="T0" fmla="*/ 0 w 12"/>
                    <a:gd name="T1" fmla="*/ 0 h 923"/>
                    <a:gd name="T2" fmla="*/ 11 w 12"/>
                    <a:gd name="T3" fmla="*/ 923 h 923"/>
                    <a:gd name="T4" fmla="*/ 12 w 12"/>
                    <a:gd name="T5" fmla="*/ 923 h 92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923"/>
                    <a:gd name="T11" fmla="*/ 12 w 12"/>
                    <a:gd name="T12" fmla="*/ 923 h 92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923">
                      <a:moveTo>
                        <a:pt x="0" y="0"/>
                      </a:moveTo>
                      <a:lnTo>
                        <a:pt x="11" y="923"/>
                      </a:lnTo>
                      <a:lnTo>
                        <a:pt x="12" y="92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93" name="Freeform 2013"/>
                <p:cNvSpPr>
                  <a:spLocks/>
                </p:cNvSpPr>
                <p:nvPr/>
              </p:nvSpPr>
              <p:spPr bwMode="auto">
                <a:xfrm>
                  <a:off x="3366" y="1537"/>
                  <a:ext cx="3" cy="169"/>
                </a:xfrm>
                <a:custGeom>
                  <a:avLst/>
                  <a:gdLst>
                    <a:gd name="T0" fmla="*/ 0 w 12"/>
                    <a:gd name="T1" fmla="*/ 0 h 885"/>
                    <a:gd name="T2" fmla="*/ 11 w 12"/>
                    <a:gd name="T3" fmla="*/ 885 h 885"/>
                    <a:gd name="T4" fmla="*/ 12 w 12"/>
                    <a:gd name="T5" fmla="*/ 885 h 88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885"/>
                    <a:gd name="T11" fmla="*/ 12 w 12"/>
                    <a:gd name="T12" fmla="*/ 885 h 88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885">
                      <a:moveTo>
                        <a:pt x="0" y="0"/>
                      </a:moveTo>
                      <a:lnTo>
                        <a:pt x="11" y="885"/>
                      </a:lnTo>
                      <a:lnTo>
                        <a:pt x="12" y="88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94" name="Freeform 2014"/>
                <p:cNvSpPr>
                  <a:spLocks/>
                </p:cNvSpPr>
                <p:nvPr/>
              </p:nvSpPr>
              <p:spPr bwMode="auto">
                <a:xfrm>
                  <a:off x="3368" y="1706"/>
                  <a:ext cx="3" cy="142"/>
                </a:xfrm>
                <a:custGeom>
                  <a:avLst/>
                  <a:gdLst>
                    <a:gd name="T0" fmla="*/ 0 w 12"/>
                    <a:gd name="T1" fmla="*/ 0 h 738"/>
                    <a:gd name="T2" fmla="*/ 11 w 12"/>
                    <a:gd name="T3" fmla="*/ 738 h 738"/>
                    <a:gd name="T4" fmla="*/ 12 w 12"/>
                    <a:gd name="T5" fmla="*/ 738 h 73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738"/>
                    <a:gd name="T11" fmla="*/ 12 w 12"/>
                    <a:gd name="T12" fmla="*/ 738 h 7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738">
                      <a:moveTo>
                        <a:pt x="0" y="0"/>
                      </a:moveTo>
                      <a:lnTo>
                        <a:pt x="11" y="738"/>
                      </a:lnTo>
                      <a:lnTo>
                        <a:pt x="12" y="73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95" name="Freeform 2015"/>
                <p:cNvSpPr>
                  <a:spLocks/>
                </p:cNvSpPr>
                <p:nvPr/>
              </p:nvSpPr>
              <p:spPr bwMode="auto">
                <a:xfrm>
                  <a:off x="3371" y="1848"/>
                  <a:ext cx="2" cy="108"/>
                </a:xfrm>
                <a:custGeom>
                  <a:avLst/>
                  <a:gdLst>
                    <a:gd name="T0" fmla="*/ 0 w 12"/>
                    <a:gd name="T1" fmla="*/ 0 h 565"/>
                    <a:gd name="T2" fmla="*/ 11 w 12"/>
                    <a:gd name="T3" fmla="*/ 565 h 565"/>
                    <a:gd name="T4" fmla="*/ 12 w 12"/>
                    <a:gd name="T5" fmla="*/ 565 h 56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565"/>
                    <a:gd name="T11" fmla="*/ 12 w 12"/>
                    <a:gd name="T12" fmla="*/ 565 h 56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565">
                      <a:moveTo>
                        <a:pt x="0" y="0"/>
                      </a:moveTo>
                      <a:lnTo>
                        <a:pt x="11" y="565"/>
                      </a:lnTo>
                      <a:lnTo>
                        <a:pt x="12" y="56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96" name="Freeform 2016"/>
                <p:cNvSpPr>
                  <a:spLocks/>
                </p:cNvSpPr>
                <p:nvPr/>
              </p:nvSpPr>
              <p:spPr bwMode="auto">
                <a:xfrm>
                  <a:off x="3373" y="1956"/>
                  <a:ext cx="2" cy="77"/>
                </a:xfrm>
                <a:custGeom>
                  <a:avLst/>
                  <a:gdLst>
                    <a:gd name="T0" fmla="*/ 0 w 13"/>
                    <a:gd name="T1" fmla="*/ 0 h 405"/>
                    <a:gd name="T2" fmla="*/ 12 w 13"/>
                    <a:gd name="T3" fmla="*/ 405 h 405"/>
                    <a:gd name="T4" fmla="*/ 13 w 13"/>
                    <a:gd name="T5" fmla="*/ 405 h 405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405"/>
                    <a:gd name="T11" fmla="*/ 13 w 13"/>
                    <a:gd name="T12" fmla="*/ 405 h 40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405">
                      <a:moveTo>
                        <a:pt x="0" y="0"/>
                      </a:moveTo>
                      <a:lnTo>
                        <a:pt x="12" y="405"/>
                      </a:lnTo>
                      <a:lnTo>
                        <a:pt x="13" y="40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97" name="Freeform 2017"/>
                <p:cNvSpPr>
                  <a:spLocks/>
                </p:cNvSpPr>
                <p:nvPr/>
              </p:nvSpPr>
              <p:spPr bwMode="auto">
                <a:xfrm>
                  <a:off x="3375" y="2033"/>
                  <a:ext cx="2" cy="53"/>
                </a:xfrm>
                <a:custGeom>
                  <a:avLst/>
                  <a:gdLst>
                    <a:gd name="T0" fmla="*/ 0 w 12"/>
                    <a:gd name="T1" fmla="*/ 0 h 273"/>
                    <a:gd name="T2" fmla="*/ 11 w 12"/>
                    <a:gd name="T3" fmla="*/ 273 h 273"/>
                    <a:gd name="T4" fmla="*/ 12 w 12"/>
                    <a:gd name="T5" fmla="*/ 273 h 27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73"/>
                    <a:gd name="T11" fmla="*/ 12 w 12"/>
                    <a:gd name="T12" fmla="*/ 273 h 27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73">
                      <a:moveTo>
                        <a:pt x="0" y="0"/>
                      </a:moveTo>
                      <a:lnTo>
                        <a:pt x="11" y="273"/>
                      </a:lnTo>
                      <a:lnTo>
                        <a:pt x="12" y="27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98" name="Freeform 2018"/>
                <p:cNvSpPr>
                  <a:spLocks/>
                </p:cNvSpPr>
                <p:nvPr/>
              </p:nvSpPr>
              <p:spPr bwMode="auto">
                <a:xfrm>
                  <a:off x="3377" y="2086"/>
                  <a:ext cx="2" cy="33"/>
                </a:xfrm>
                <a:custGeom>
                  <a:avLst/>
                  <a:gdLst>
                    <a:gd name="T0" fmla="*/ 0 w 12"/>
                    <a:gd name="T1" fmla="*/ 0 h 173"/>
                    <a:gd name="T2" fmla="*/ 11 w 12"/>
                    <a:gd name="T3" fmla="*/ 173 h 173"/>
                    <a:gd name="T4" fmla="*/ 12 w 12"/>
                    <a:gd name="T5" fmla="*/ 173 h 17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73"/>
                    <a:gd name="T11" fmla="*/ 12 w 12"/>
                    <a:gd name="T12" fmla="*/ 173 h 17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73">
                      <a:moveTo>
                        <a:pt x="0" y="0"/>
                      </a:moveTo>
                      <a:lnTo>
                        <a:pt x="11" y="173"/>
                      </a:lnTo>
                      <a:lnTo>
                        <a:pt x="12" y="17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99" name="Freeform 2019"/>
                <p:cNvSpPr>
                  <a:spLocks/>
                </p:cNvSpPr>
                <p:nvPr/>
              </p:nvSpPr>
              <p:spPr bwMode="auto">
                <a:xfrm>
                  <a:off x="3379" y="2119"/>
                  <a:ext cx="3" cy="19"/>
                </a:xfrm>
                <a:custGeom>
                  <a:avLst/>
                  <a:gdLst>
                    <a:gd name="T0" fmla="*/ 0 w 12"/>
                    <a:gd name="T1" fmla="*/ 0 h 103"/>
                    <a:gd name="T2" fmla="*/ 11 w 12"/>
                    <a:gd name="T3" fmla="*/ 103 h 103"/>
                    <a:gd name="T4" fmla="*/ 12 w 12"/>
                    <a:gd name="T5" fmla="*/ 103 h 10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03"/>
                    <a:gd name="T11" fmla="*/ 12 w 12"/>
                    <a:gd name="T12" fmla="*/ 103 h 10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03">
                      <a:moveTo>
                        <a:pt x="0" y="0"/>
                      </a:moveTo>
                      <a:lnTo>
                        <a:pt x="11" y="103"/>
                      </a:lnTo>
                      <a:lnTo>
                        <a:pt x="12" y="10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00" name="Freeform 2020"/>
                <p:cNvSpPr>
                  <a:spLocks/>
                </p:cNvSpPr>
                <p:nvPr/>
              </p:nvSpPr>
              <p:spPr bwMode="auto">
                <a:xfrm>
                  <a:off x="3381" y="2138"/>
                  <a:ext cx="3" cy="11"/>
                </a:xfrm>
                <a:custGeom>
                  <a:avLst/>
                  <a:gdLst>
                    <a:gd name="T0" fmla="*/ 0 w 12"/>
                    <a:gd name="T1" fmla="*/ 0 h 58"/>
                    <a:gd name="T2" fmla="*/ 11 w 12"/>
                    <a:gd name="T3" fmla="*/ 58 h 58"/>
                    <a:gd name="T4" fmla="*/ 12 w 12"/>
                    <a:gd name="T5" fmla="*/ 58 h 5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58"/>
                    <a:gd name="T11" fmla="*/ 12 w 12"/>
                    <a:gd name="T12" fmla="*/ 58 h 5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58">
                      <a:moveTo>
                        <a:pt x="0" y="0"/>
                      </a:moveTo>
                      <a:lnTo>
                        <a:pt x="11" y="58"/>
                      </a:lnTo>
                      <a:lnTo>
                        <a:pt x="12" y="5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01" name="Freeform 2021"/>
                <p:cNvSpPr>
                  <a:spLocks/>
                </p:cNvSpPr>
                <p:nvPr/>
              </p:nvSpPr>
              <p:spPr bwMode="auto">
                <a:xfrm>
                  <a:off x="3383" y="2149"/>
                  <a:ext cx="3" cy="7"/>
                </a:xfrm>
                <a:custGeom>
                  <a:avLst/>
                  <a:gdLst>
                    <a:gd name="T0" fmla="*/ 0 w 12"/>
                    <a:gd name="T1" fmla="*/ 0 h 33"/>
                    <a:gd name="T2" fmla="*/ 11 w 12"/>
                    <a:gd name="T3" fmla="*/ 33 h 33"/>
                    <a:gd name="T4" fmla="*/ 12 w 12"/>
                    <a:gd name="T5" fmla="*/ 33 h 3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3"/>
                    <a:gd name="T11" fmla="*/ 12 w 12"/>
                    <a:gd name="T12" fmla="*/ 33 h 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3">
                      <a:moveTo>
                        <a:pt x="0" y="0"/>
                      </a:moveTo>
                      <a:lnTo>
                        <a:pt x="11" y="33"/>
                      </a:lnTo>
                      <a:lnTo>
                        <a:pt x="12" y="3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02" name="Freeform 2022"/>
                <p:cNvSpPr>
                  <a:spLocks/>
                </p:cNvSpPr>
                <p:nvPr/>
              </p:nvSpPr>
              <p:spPr bwMode="auto">
                <a:xfrm>
                  <a:off x="3386" y="2156"/>
                  <a:ext cx="2" cy="3"/>
                </a:xfrm>
                <a:custGeom>
                  <a:avLst/>
                  <a:gdLst>
                    <a:gd name="T0" fmla="*/ 0 w 12"/>
                    <a:gd name="T1" fmla="*/ 0 h 19"/>
                    <a:gd name="T2" fmla="*/ 11 w 12"/>
                    <a:gd name="T3" fmla="*/ 19 h 19"/>
                    <a:gd name="T4" fmla="*/ 12 w 12"/>
                    <a:gd name="T5" fmla="*/ 19 h 19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9"/>
                    <a:gd name="T11" fmla="*/ 12 w 12"/>
                    <a:gd name="T12" fmla="*/ 19 h 1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9">
                      <a:moveTo>
                        <a:pt x="0" y="0"/>
                      </a:moveTo>
                      <a:lnTo>
                        <a:pt x="11" y="19"/>
                      </a:lnTo>
                      <a:lnTo>
                        <a:pt x="12" y="1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03" name="Freeform 2023"/>
                <p:cNvSpPr>
                  <a:spLocks/>
                </p:cNvSpPr>
                <p:nvPr/>
              </p:nvSpPr>
              <p:spPr bwMode="auto">
                <a:xfrm>
                  <a:off x="3388" y="2159"/>
                  <a:ext cx="2" cy="3"/>
                </a:xfrm>
                <a:custGeom>
                  <a:avLst/>
                  <a:gdLst>
                    <a:gd name="T0" fmla="*/ 0 w 12"/>
                    <a:gd name="T1" fmla="*/ 0 h 12"/>
                    <a:gd name="T2" fmla="*/ 11 w 12"/>
                    <a:gd name="T3" fmla="*/ 12 h 12"/>
                    <a:gd name="T4" fmla="*/ 12 w 12"/>
                    <a:gd name="T5" fmla="*/ 12 h 1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2"/>
                    <a:gd name="T11" fmla="*/ 12 w 12"/>
                    <a:gd name="T12" fmla="*/ 12 h 1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2">
                      <a:moveTo>
                        <a:pt x="0" y="0"/>
                      </a:moveTo>
                      <a:lnTo>
                        <a:pt x="11" y="12"/>
                      </a:lnTo>
                      <a:lnTo>
                        <a:pt x="12" y="1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04" name="Freeform 2024"/>
                <p:cNvSpPr>
                  <a:spLocks/>
                </p:cNvSpPr>
                <p:nvPr/>
              </p:nvSpPr>
              <p:spPr bwMode="auto">
                <a:xfrm>
                  <a:off x="3390" y="2162"/>
                  <a:ext cx="2" cy="1"/>
                </a:xfrm>
                <a:custGeom>
                  <a:avLst/>
                  <a:gdLst>
                    <a:gd name="T0" fmla="*/ 0 w 12"/>
                    <a:gd name="T1" fmla="*/ 0 h 7"/>
                    <a:gd name="T2" fmla="*/ 11 w 12"/>
                    <a:gd name="T3" fmla="*/ 7 h 7"/>
                    <a:gd name="T4" fmla="*/ 12 w 12"/>
                    <a:gd name="T5" fmla="*/ 7 h 7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7"/>
                    <a:gd name="T11" fmla="*/ 12 w 12"/>
                    <a:gd name="T12" fmla="*/ 7 h 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7">
                      <a:moveTo>
                        <a:pt x="0" y="0"/>
                      </a:moveTo>
                      <a:lnTo>
                        <a:pt x="11" y="7"/>
                      </a:lnTo>
                      <a:lnTo>
                        <a:pt x="12" y="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05" name="Freeform 2025"/>
                <p:cNvSpPr>
                  <a:spLocks/>
                </p:cNvSpPr>
                <p:nvPr/>
              </p:nvSpPr>
              <p:spPr bwMode="auto">
                <a:xfrm>
                  <a:off x="3392" y="2163"/>
                  <a:ext cx="2" cy="1"/>
                </a:xfrm>
                <a:custGeom>
                  <a:avLst/>
                  <a:gdLst>
                    <a:gd name="T0" fmla="*/ 0 w 12"/>
                    <a:gd name="T1" fmla="*/ 0 h 6"/>
                    <a:gd name="T2" fmla="*/ 11 w 12"/>
                    <a:gd name="T3" fmla="*/ 6 h 6"/>
                    <a:gd name="T4" fmla="*/ 12 w 12"/>
                    <a:gd name="T5" fmla="*/ 6 h 6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6"/>
                    <a:gd name="T11" fmla="*/ 12 w 12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6">
                      <a:moveTo>
                        <a:pt x="0" y="0"/>
                      </a:moveTo>
                      <a:lnTo>
                        <a:pt x="11" y="6"/>
                      </a:lnTo>
                      <a:lnTo>
                        <a:pt x="12" y="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06" name="Freeform 2026"/>
                <p:cNvSpPr>
                  <a:spLocks/>
                </p:cNvSpPr>
                <p:nvPr/>
              </p:nvSpPr>
              <p:spPr bwMode="auto">
                <a:xfrm>
                  <a:off x="3394" y="2164"/>
                  <a:ext cx="2" cy="1"/>
                </a:xfrm>
                <a:custGeom>
                  <a:avLst/>
                  <a:gdLst>
                    <a:gd name="T0" fmla="*/ 0 w 12"/>
                    <a:gd name="T1" fmla="*/ 0 h 4"/>
                    <a:gd name="T2" fmla="*/ 11 w 12"/>
                    <a:gd name="T3" fmla="*/ 4 h 4"/>
                    <a:gd name="T4" fmla="*/ 12 w 12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"/>
                    <a:gd name="T11" fmla="*/ 12 w 12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">
                      <a:moveTo>
                        <a:pt x="0" y="0"/>
                      </a:moveTo>
                      <a:lnTo>
                        <a:pt x="11" y="4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07" name="Freeform 2027"/>
                <p:cNvSpPr>
                  <a:spLocks/>
                </p:cNvSpPr>
                <p:nvPr/>
              </p:nvSpPr>
              <p:spPr bwMode="auto">
                <a:xfrm>
                  <a:off x="3396" y="2165"/>
                  <a:ext cx="2" cy="1"/>
                </a:xfrm>
                <a:custGeom>
                  <a:avLst/>
                  <a:gdLst>
                    <a:gd name="T0" fmla="*/ 0 w 12"/>
                    <a:gd name="T1" fmla="*/ 0 h 3"/>
                    <a:gd name="T2" fmla="*/ 11 w 12"/>
                    <a:gd name="T3" fmla="*/ 3 h 3"/>
                    <a:gd name="T4" fmla="*/ 12 w 12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"/>
                    <a:gd name="T11" fmla="*/ 12 w 12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">
                      <a:moveTo>
                        <a:pt x="0" y="0"/>
                      </a:moveTo>
                      <a:lnTo>
                        <a:pt x="11" y="3"/>
                      </a:lnTo>
                      <a:lnTo>
                        <a:pt x="12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08" name="Freeform 2028"/>
                <p:cNvSpPr>
                  <a:spLocks/>
                </p:cNvSpPr>
                <p:nvPr/>
              </p:nvSpPr>
              <p:spPr bwMode="auto">
                <a:xfrm>
                  <a:off x="3398" y="2166"/>
                  <a:ext cx="2" cy="1"/>
                </a:xfrm>
                <a:custGeom>
                  <a:avLst/>
                  <a:gdLst>
                    <a:gd name="T0" fmla="*/ 0 w 12"/>
                    <a:gd name="T1" fmla="*/ 0 h 3"/>
                    <a:gd name="T2" fmla="*/ 11 w 12"/>
                    <a:gd name="T3" fmla="*/ 3 h 3"/>
                    <a:gd name="T4" fmla="*/ 12 w 12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"/>
                    <a:gd name="T11" fmla="*/ 12 w 12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">
                      <a:moveTo>
                        <a:pt x="0" y="0"/>
                      </a:moveTo>
                      <a:lnTo>
                        <a:pt x="11" y="3"/>
                      </a:lnTo>
                      <a:lnTo>
                        <a:pt x="12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09" name="Freeform 2029"/>
                <p:cNvSpPr>
                  <a:spLocks/>
                </p:cNvSpPr>
                <p:nvPr/>
              </p:nvSpPr>
              <p:spPr bwMode="auto">
                <a:xfrm>
                  <a:off x="3400" y="2166"/>
                  <a:ext cx="3" cy="1"/>
                </a:xfrm>
                <a:custGeom>
                  <a:avLst/>
                  <a:gdLst>
                    <a:gd name="T0" fmla="*/ 0 w 13"/>
                    <a:gd name="T1" fmla="*/ 0 h 2"/>
                    <a:gd name="T2" fmla="*/ 12 w 13"/>
                    <a:gd name="T3" fmla="*/ 2 h 2"/>
                    <a:gd name="T4" fmla="*/ 13 w 13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2"/>
                    <a:gd name="T11" fmla="*/ 13 w 13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2">
                      <a:moveTo>
                        <a:pt x="0" y="0"/>
                      </a:moveTo>
                      <a:lnTo>
                        <a:pt x="12" y="2"/>
                      </a:lnTo>
                      <a:lnTo>
                        <a:pt x="13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10" name="Freeform 2030"/>
                <p:cNvSpPr>
                  <a:spLocks/>
                </p:cNvSpPr>
                <p:nvPr/>
              </p:nvSpPr>
              <p:spPr bwMode="auto">
                <a:xfrm>
                  <a:off x="3403" y="2167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11" name="Freeform 2031"/>
                <p:cNvSpPr>
                  <a:spLocks/>
                </p:cNvSpPr>
                <p:nvPr/>
              </p:nvSpPr>
              <p:spPr bwMode="auto">
                <a:xfrm>
                  <a:off x="3405" y="2167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12" name="Freeform 2032"/>
                <p:cNvSpPr>
                  <a:spLocks/>
                </p:cNvSpPr>
                <p:nvPr/>
              </p:nvSpPr>
              <p:spPr bwMode="auto">
                <a:xfrm>
                  <a:off x="3407" y="2167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13" name="Freeform 2033"/>
                <p:cNvSpPr>
                  <a:spLocks/>
                </p:cNvSpPr>
                <p:nvPr/>
              </p:nvSpPr>
              <p:spPr bwMode="auto">
                <a:xfrm>
                  <a:off x="3409" y="2167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14" name="Freeform 2034"/>
                <p:cNvSpPr>
                  <a:spLocks/>
                </p:cNvSpPr>
                <p:nvPr/>
              </p:nvSpPr>
              <p:spPr bwMode="auto">
                <a:xfrm>
                  <a:off x="3411" y="2167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15" name="Freeform 2035"/>
                <p:cNvSpPr>
                  <a:spLocks/>
                </p:cNvSpPr>
                <p:nvPr/>
              </p:nvSpPr>
              <p:spPr bwMode="auto">
                <a:xfrm>
                  <a:off x="3413" y="2167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16" name="Freeform 2036"/>
                <p:cNvSpPr>
                  <a:spLocks/>
                </p:cNvSpPr>
                <p:nvPr/>
              </p:nvSpPr>
              <p:spPr bwMode="auto">
                <a:xfrm>
                  <a:off x="3415" y="2167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17" name="Freeform 2037"/>
                <p:cNvSpPr>
                  <a:spLocks/>
                </p:cNvSpPr>
                <p:nvPr/>
              </p:nvSpPr>
              <p:spPr bwMode="auto">
                <a:xfrm>
                  <a:off x="3417" y="2168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18" name="Freeform 2038"/>
                <p:cNvSpPr>
                  <a:spLocks/>
                </p:cNvSpPr>
                <p:nvPr/>
              </p:nvSpPr>
              <p:spPr bwMode="auto">
                <a:xfrm>
                  <a:off x="3419" y="2168"/>
                  <a:ext cx="3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19" name="Freeform 2039"/>
                <p:cNvSpPr>
                  <a:spLocks/>
                </p:cNvSpPr>
                <p:nvPr/>
              </p:nvSpPr>
              <p:spPr bwMode="auto">
                <a:xfrm>
                  <a:off x="3422" y="2168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20" name="Freeform 2040"/>
                <p:cNvSpPr>
                  <a:spLocks/>
                </p:cNvSpPr>
                <p:nvPr/>
              </p:nvSpPr>
              <p:spPr bwMode="auto">
                <a:xfrm>
                  <a:off x="3424" y="2168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21" name="Freeform 2041"/>
                <p:cNvSpPr>
                  <a:spLocks/>
                </p:cNvSpPr>
                <p:nvPr/>
              </p:nvSpPr>
              <p:spPr bwMode="auto">
                <a:xfrm>
                  <a:off x="3426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22" name="Freeform 2042"/>
                <p:cNvSpPr>
                  <a:spLocks/>
                </p:cNvSpPr>
                <p:nvPr/>
              </p:nvSpPr>
              <p:spPr bwMode="auto">
                <a:xfrm>
                  <a:off x="3428" y="2169"/>
                  <a:ext cx="2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1 h 1"/>
                    <a:gd name="T4" fmla="*/ 13 w 13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1"/>
                      </a:lnTo>
                      <a:lnTo>
                        <a:pt x="13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23" name="Freeform 2043"/>
                <p:cNvSpPr>
                  <a:spLocks/>
                </p:cNvSpPr>
                <p:nvPr/>
              </p:nvSpPr>
              <p:spPr bwMode="auto">
                <a:xfrm>
                  <a:off x="3430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24" name="Freeform 2044"/>
                <p:cNvSpPr>
                  <a:spLocks/>
                </p:cNvSpPr>
                <p:nvPr/>
              </p:nvSpPr>
              <p:spPr bwMode="auto">
                <a:xfrm>
                  <a:off x="3432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25" name="Freeform 2045"/>
                <p:cNvSpPr>
                  <a:spLocks/>
                </p:cNvSpPr>
                <p:nvPr/>
              </p:nvSpPr>
              <p:spPr bwMode="auto">
                <a:xfrm>
                  <a:off x="3434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26" name="Freeform 2046"/>
                <p:cNvSpPr>
                  <a:spLocks/>
                </p:cNvSpPr>
                <p:nvPr/>
              </p:nvSpPr>
              <p:spPr bwMode="auto">
                <a:xfrm>
                  <a:off x="3436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27" name="Freeform 2047"/>
                <p:cNvSpPr>
                  <a:spLocks/>
                </p:cNvSpPr>
                <p:nvPr/>
              </p:nvSpPr>
              <p:spPr bwMode="auto">
                <a:xfrm>
                  <a:off x="3439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28" name="Freeform 2048"/>
                <p:cNvSpPr>
                  <a:spLocks/>
                </p:cNvSpPr>
                <p:nvPr/>
              </p:nvSpPr>
              <p:spPr bwMode="auto">
                <a:xfrm>
                  <a:off x="3441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29" name="Freeform 2049"/>
                <p:cNvSpPr>
                  <a:spLocks/>
                </p:cNvSpPr>
                <p:nvPr/>
              </p:nvSpPr>
              <p:spPr bwMode="auto">
                <a:xfrm>
                  <a:off x="3443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30" name="Freeform 2050"/>
                <p:cNvSpPr>
                  <a:spLocks/>
                </p:cNvSpPr>
                <p:nvPr/>
              </p:nvSpPr>
              <p:spPr bwMode="auto">
                <a:xfrm>
                  <a:off x="3445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31" name="Freeform 2051"/>
                <p:cNvSpPr>
                  <a:spLocks/>
                </p:cNvSpPr>
                <p:nvPr/>
              </p:nvSpPr>
              <p:spPr bwMode="auto">
                <a:xfrm>
                  <a:off x="3447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32" name="Freeform 2052"/>
                <p:cNvSpPr>
                  <a:spLocks/>
                </p:cNvSpPr>
                <p:nvPr/>
              </p:nvSpPr>
              <p:spPr bwMode="auto">
                <a:xfrm>
                  <a:off x="3449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33" name="Freeform 2053"/>
                <p:cNvSpPr>
                  <a:spLocks/>
                </p:cNvSpPr>
                <p:nvPr/>
              </p:nvSpPr>
              <p:spPr bwMode="auto">
                <a:xfrm>
                  <a:off x="3451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34" name="Freeform 2054"/>
                <p:cNvSpPr>
                  <a:spLocks/>
                </p:cNvSpPr>
                <p:nvPr/>
              </p:nvSpPr>
              <p:spPr bwMode="auto">
                <a:xfrm>
                  <a:off x="3453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35" name="Freeform 2055"/>
                <p:cNvSpPr>
                  <a:spLocks/>
                </p:cNvSpPr>
                <p:nvPr/>
              </p:nvSpPr>
              <p:spPr bwMode="auto">
                <a:xfrm>
                  <a:off x="3455" y="2169"/>
                  <a:ext cx="3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36" name="Freeform 2056"/>
                <p:cNvSpPr>
                  <a:spLocks/>
                </p:cNvSpPr>
                <p:nvPr/>
              </p:nvSpPr>
              <p:spPr bwMode="auto">
                <a:xfrm>
                  <a:off x="3458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37" name="Freeform 2057"/>
                <p:cNvSpPr>
                  <a:spLocks/>
                </p:cNvSpPr>
                <p:nvPr/>
              </p:nvSpPr>
              <p:spPr bwMode="auto">
                <a:xfrm>
                  <a:off x="3460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38" name="Freeform 2058"/>
                <p:cNvSpPr>
                  <a:spLocks/>
                </p:cNvSpPr>
                <p:nvPr/>
              </p:nvSpPr>
              <p:spPr bwMode="auto">
                <a:xfrm>
                  <a:off x="3462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39" name="Freeform 2059"/>
                <p:cNvSpPr>
                  <a:spLocks/>
                </p:cNvSpPr>
                <p:nvPr/>
              </p:nvSpPr>
              <p:spPr bwMode="auto">
                <a:xfrm>
                  <a:off x="3464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40" name="Freeform 2060"/>
                <p:cNvSpPr>
                  <a:spLocks/>
                </p:cNvSpPr>
                <p:nvPr/>
              </p:nvSpPr>
              <p:spPr bwMode="auto">
                <a:xfrm>
                  <a:off x="3466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41" name="Freeform 2061"/>
                <p:cNvSpPr>
                  <a:spLocks/>
                </p:cNvSpPr>
                <p:nvPr/>
              </p:nvSpPr>
              <p:spPr bwMode="auto">
                <a:xfrm>
                  <a:off x="3468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42" name="Freeform 2062"/>
                <p:cNvSpPr>
                  <a:spLocks/>
                </p:cNvSpPr>
                <p:nvPr/>
              </p:nvSpPr>
              <p:spPr bwMode="auto">
                <a:xfrm>
                  <a:off x="3470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43" name="Freeform 2063"/>
                <p:cNvSpPr>
                  <a:spLocks/>
                </p:cNvSpPr>
                <p:nvPr/>
              </p:nvSpPr>
              <p:spPr bwMode="auto">
                <a:xfrm>
                  <a:off x="3472" y="2169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44" name="Freeform 2064"/>
                <p:cNvSpPr>
                  <a:spLocks/>
                </p:cNvSpPr>
                <p:nvPr/>
              </p:nvSpPr>
              <p:spPr bwMode="auto">
                <a:xfrm>
                  <a:off x="3475" y="2168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45" name="Freeform 2065"/>
                <p:cNvSpPr>
                  <a:spLocks/>
                </p:cNvSpPr>
                <p:nvPr/>
              </p:nvSpPr>
              <p:spPr bwMode="auto">
                <a:xfrm>
                  <a:off x="3477" y="2168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46" name="Freeform 2066"/>
                <p:cNvSpPr>
                  <a:spLocks/>
                </p:cNvSpPr>
                <p:nvPr/>
              </p:nvSpPr>
              <p:spPr bwMode="auto">
                <a:xfrm>
                  <a:off x="3479" y="2168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47" name="Freeform 2067"/>
                <p:cNvSpPr>
                  <a:spLocks/>
                </p:cNvSpPr>
                <p:nvPr/>
              </p:nvSpPr>
              <p:spPr bwMode="auto">
                <a:xfrm>
                  <a:off x="3481" y="2168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48" name="Freeform 2068"/>
                <p:cNvSpPr>
                  <a:spLocks/>
                </p:cNvSpPr>
                <p:nvPr/>
              </p:nvSpPr>
              <p:spPr bwMode="auto">
                <a:xfrm>
                  <a:off x="3483" y="2168"/>
                  <a:ext cx="2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49" name="Freeform 2069"/>
                <p:cNvSpPr>
                  <a:spLocks/>
                </p:cNvSpPr>
                <p:nvPr/>
              </p:nvSpPr>
              <p:spPr bwMode="auto">
                <a:xfrm>
                  <a:off x="3485" y="2168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50" name="Freeform 2070"/>
                <p:cNvSpPr>
                  <a:spLocks/>
                </p:cNvSpPr>
                <p:nvPr/>
              </p:nvSpPr>
              <p:spPr bwMode="auto">
                <a:xfrm>
                  <a:off x="3487" y="2168"/>
                  <a:ext cx="3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51" name="Freeform 2071"/>
                <p:cNvSpPr>
                  <a:spLocks/>
                </p:cNvSpPr>
                <p:nvPr/>
              </p:nvSpPr>
              <p:spPr bwMode="auto">
                <a:xfrm>
                  <a:off x="3489" y="2168"/>
                  <a:ext cx="3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52" name="Freeform 2072"/>
                <p:cNvSpPr>
                  <a:spLocks/>
                </p:cNvSpPr>
                <p:nvPr/>
              </p:nvSpPr>
              <p:spPr bwMode="auto">
                <a:xfrm>
                  <a:off x="3492" y="2169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53" name="Freeform 2073"/>
                <p:cNvSpPr>
                  <a:spLocks/>
                </p:cNvSpPr>
                <p:nvPr/>
              </p:nvSpPr>
              <p:spPr bwMode="auto">
                <a:xfrm>
                  <a:off x="3494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54" name="Freeform 2074"/>
                <p:cNvSpPr>
                  <a:spLocks/>
                </p:cNvSpPr>
                <p:nvPr/>
              </p:nvSpPr>
              <p:spPr bwMode="auto">
                <a:xfrm>
                  <a:off x="3496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55" name="Freeform 2075"/>
                <p:cNvSpPr>
                  <a:spLocks/>
                </p:cNvSpPr>
                <p:nvPr/>
              </p:nvSpPr>
              <p:spPr bwMode="auto">
                <a:xfrm>
                  <a:off x="3498" y="2169"/>
                  <a:ext cx="2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56" name="Freeform 2076"/>
                <p:cNvSpPr>
                  <a:spLocks/>
                </p:cNvSpPr>
                <p:nvPr/>
              </p:nvSpPr>
              <p:spPr bwMode="auto">
                <a:xfrm>
                  <a:off x="3500" y="2168"/>
                  <a:ext cx="2" cy="1"/>
                </a:xfrm>
                <a:custGeom>
                  <a:avLst/>
                  <a:gdLst>
                    <a:gd name="T0" fmla="*/ 0 w 12"/>
                    <a:gd name="T1" fmla="*/ 4 h 4"/>
                    <a:gd name="T2" fmla="*/ 11 w 12"/>
                    <a:gd name="T3" fmla="*/ 0 h 4"/>
                    <a:gd name="T4" fmla="*/ 12 w 12"/>
                    <a:gd name="T5" fmla="*/ 0 h 4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"/>
                    <a:gd name="T11" fmla="*/ 12 w 12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">
                      <a:moveTo>
                        <a:pt x="0" y="4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57" name="Freeform 2077"/>
                <p:cNvSpPr>
                  <a:spLocks/>
                </p:cNvSpPr>
                <p:nvPr/>
              </p:nvSpPr>
              <p:spPr bwMode="auto">
                <a:xfrm>
                  <a:off x="3502" y="2167"/>
                  <a:ext cx="2" cy="1"/>
                </a:xfrm>
                <a:custGeom>
                  <a:avLst/>
                  <a:gdLst>
                    <a:gd name="T0" fmla="*/ 0 w 12"/>
                    <a:gd name="T1" fmla="*/ 6 h 6"/>
                    <a:gd name="T2" fmla="*/ 11 w 12"/>
                    <a:gd name="T3" fmla="*/ 0 h 6"/>
                    <a:gd name="T4" fmla="*/ 12 w 12"/>
                    <a:gd name="T5" fmla="*/ 0 h 6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6"/>
                    <a:gd name="T11" fmla="*/ 12 w 12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6">
                      <a:moveTo>
                        <a:pt x="0" y="6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58" name="Freeform 2078"/>
                <p:cNvSpPr>
                  <a:spLocks/>
                </p:cNvSpPr>
                <p:nvPr/>
              </p:nvSpPr>
              <p:spPr bwMode="auto">
                <a:xfrm>
                  <a:off x="3504" y="2165"/>
                  <a:ext cx="2" cy="2"/>
                </a:xfrm>
                <a:custGeom>
                  <a:avLst/>
                  <a:gdLst>
                    <a:gd name="T0" fmla="*/ 0 w 12"/>
                    <a:gd name="T1" fmla="*/ 11 h 11"/>
                    <a:gd name="T2" fmla="*/ 11 w 12"/>
                    <a:gd name="T3" fmla="*/ 0 h 11"/>
                    <a:gd name="T4" fmla="*/ 12 w 12"/>
                    <a:gd name="T5" fmla="*/ 0 h 1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1"/>
                    <a:gd name="T11" fmla="*/ 12 w 12"/>
                    <a:gd name="T12" fmla="*/ 11 h 1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1">
                      <a:moveTo>
                        <a:pt x="0" y="1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59" name="Freeform 2079"/>
                <p:cNvSpPr>
                  <a:spLocks/>
                </p:cNvSpPr>
                <p:nvPr/>
              </p:nvSpPr>
              <p:spPr bwMode="auto">
                <a:xfrm>
                  <a:off x="3506" y="2162"/>
                  <a:ext cx="3" cy="3"/>
                </a:xfrm>
                <a:custGeom>
                  <a:avLst/>
                  <a:gdLst>
                    <a:gd name="T0" fmla="*/ 0 w 12"/>
                    <a:gd name="T1" fmla="*/ 17 h 17"/>
                    <a:gd name="T2" fmla="*/ 11 w 12"/>
                    <a:gd name="T3" fmla="*/ 0 h 17"/>
                    <a:gd name="T4" fmla="*/ 12 w 12"/>
                    <a:gd name="T5" fmla="*/ 0 h 17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7"/>
                    <a:gd name="T11" fmla="*/ 12 w 12"/>
                    <a:gd name="T12" fmla="*/ 17 h 1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7">
                      <a:moveTo>
                        <a:pt x="0" y="17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60" name="Freeform 2080"/>
                <p:cNvSpPr>
                  <a:spLocks/>
                </p:cNvSpPr>
                <p:nvPr/>
              </p:nvSpPr>
              <p:spPr bwMode="auto">
                <a:xfrm>
                  <a:off x="3508" y="2156"/>
                  <a:ext cx="3" cy="6"/>
                </a:xfrm>
                <a:custGeom>
                  <a:avLst/>
                  <a:gdLst>
                    <a:gd name="T0" fmla="*/ 0 w 12"/>
                    <a:gd name="T1" fmla="*/ 29 h 29"/>
                    <a:gd name="T2" fmla="*/ 11 w 12"/>
                    <a:gd name="T3" fmla="*/ 0 h 29"/>
                    <a:gd name="T4" fmla="*/ 12 w 12"/>
                    <a:gd name="T5" fmla="*/ 0 h 29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9"/>
                    <a:gd name="T11" fmla="*/ 12 w 12"/>
                    <a:gd name="T12" fmla="*/ 29 h 2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9">
                      <a:moveTo>
                        <a:pt x="0" y="29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61" name="Freeform 2081"/>
                <p:cNvSpPr>
                  <a:spLocks/>
                </p:cNvSpPr>
                <p:nvPr/>
              </p:nvSpPr>
              <p:spPr bwMode="auto">
                <a:xfrm>
                  <a:off x="3510" y="2146"/>
                  <a:ext cx="3" cy="10"/>
                </a:xfrm>
                <a:custGeom>
                  <a:avLst/>
                  <a:gdLst>
                    <a:gd name="T0" fmla="*/ 0 w 13"/>
                    <a:gd name="T1" fmla="*/ 51 h 51"/>
                    <a:gd name="T2" fmla="*/ 12 w 13"/>
                    <a:gd name="T3" fmla="*/ 0 h 51"/>
                    <a:gd name="T4" fmla="*/ 13 w 13"/>
                    <a:gd name="T5" fmla="*/ 0 h 5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51"/>
                    <a:gd name="T11" fmla="*/ 13 w 13"/>
                    <a:gd name="T12" fmla="*/ 51 h 5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51">
                      <a:moveTo>
                        <a:pt x="0" y="51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62" name="Freeform 2082"/>
                <p:cNvSpPr>
                  <a:spLocks/>
                </p:cNvSpPr>
                <p:nvPr/>
              </p:nvSpPr>
              <p:spPr bwMode="auto">
                <a:xfrm>
                  <a:off x="3513" y="2128"/>
                  <a:ext cx="2" cy="18"/>
                </a:xfrm>
                <a:custGeom>
                  <a:avLst/>
                  <a:gdLst>
                    <a:gd name="T0" fmla="*/ 0 w 12"/>
                    <a:gd name="T1" fmla="*/ 96 h 96"/>
                    <a:gd name="T2" fmla="*/ 11 w 12"/>
                    <a:gd name="T3" fmla="*/ 0 h 96"/>
                    <a:gd name="T4" fmla="*/ 12 w 12"/>
                    <a:gd name="T5" fmla="*/ 0 h 96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96"/>
                    <a:gd name="T11" fmla="*/ 12 w 12"/>
                    <a:gd name="T12" fmla="*/ 96 h 9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96">
                      <a:moveTo>
                        <a:pt x="0" y="96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63" name="Freeform 2083"/>
                <p:cNvSpPr>
                  <a:spLocks/>
                </p:cNvSpPr>
                <p:nvPr/>
              </p:nvSpPr>
              <p:spPr bwMode="auto">
                <a:xfrm>
                  <a:off x="3515" y="2094"/>
                  <a:ext cx="2" cy="34"/>
                </a:xfrm>
                <a:custGeom>
                  <a:avLst/>
                  <a:gdLst>
                    <a:gd name="T0" fmla="*/ 0 w 12"/>
                    <a:gd name="T1" fmla="*/ 179 h 179"/>
                    <a:gd name="T2" fmla="*/ 11 w 12"/>
                    <a:gd name="T3" fmla="*/ 0 h 179"/>
                    <a:gd name="T4" fmla="*/ 12 w 12"/>
                    <a:gd name="T5" fmla="*/ 0 h 179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79"/>
                    <a:gd name="T11" fmla="*/ 12 w 12"/>
                    <a:gd name="T12" fmla="*/ 179 h 17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79">
                      <a:moveTo>
                        <a:pt x="0" y="179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64" name="Freeform 2084"/>
                <p:cNvSpPr>
                  <a:spLocks/>
                </p:cNvSpPr>
                <p:nvPr/>
              </p:nvSpPr>
              <p:spPr bwMode="auto">
                <a:xfrm>
                  <a:off x="3517" y="2035"/>
                  <a:ext cx="2" cy="59"/>
                </a:xfrm>
                <a:custGeom>
                  <a:avLst/>
                  <a:gdLst>
                    <a:gd name="T0" fmla="*/ 0 w 12"/>
                    <a:gd name="T1" fmla="*/ 306 h 306"/>
                    <a:gd name="T2" fmla="*/ 11 w 12"/>
                    <a:gd name="T3" fmla="*/ 0 h 306"/>
                    <a:gd name="T4" fmla="*/ 12 w 12"/>
                    <a:gd name="T5" fmla="*/ 0 h 306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06"/>
                    <a:gd name="T11" fmla="*/ 12 w 12"/>
                    <a:gd name="T12" fmla="*/ 306 h 30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06">
                      <a:moveTo>
                        <a:pt x="0" y="306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65" name="Freeform 2085"/>
                <p:cNvSpPr>
                  <a:spLocks/>
                </p:cNvSpPr>
                <p:nvPr/>
              </p:nvSpPr>
              <p:spPr bwMode="auto">
                <a:xfrm>
                  <a:off x="3519" y="1948"/>
                  <a:ext cx="2" cy="87"/>
                </a:xfrm>
                <a:custGeom>
                  <a:avLst/>
                  <a:gdLst>
                    <a:gd name="T0" fmla="*/ 0 w 12"/>
                    <a:gd name="T1" fmla="*/ 455 h 455"/>
                    <a:gd name="T2" fmla="*/ 11 w 12"/>
                    <a:gd name="T3" fmla="*/ 0 h 455"/>
                    <a:gd name="T4" fmla="*/ 12 w 12"/>
                    <a:gd name="T5" fmla="*/ 0 h 45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55"/>
                    <a:gd name="T11" fmla="*/ 12 w 12"/>
                    <a:gd name="T12" fmla="*/ 455 h 45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55">
                      <a:moveTo>
                        <a:pt x="0" y="455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66" name="Freeform 2086"/>
                <p:cNvSpPr>
                  <a:spLocks/>
                </p:cNvSpPr>
                <p:nvPr/>
              </p:nvSpPr>
              <p:spPr bwMode="auto">
                <a:xfrm>
                  <a:off x="3521" y="1841"/>
                  <a:ext cx="3" cy="107"/>
                </a:xfrm>
                <a:custGeom>
                  <a:avLst/>
                  <a:gdLst>
                    <a:gd name="T0" fmla="*/ 0 w 12"/>
                    <a:gd name="T1" fmla="*/ 562 h 562"/>
                    <a:gd name="T2" fmla="*/ 11 w 12"/>
                    <a:gd name="T3" fmla="*/ 0 h 562"/>
                    <a:gd name="T4" fmla="*/ 12 w 12"/>
                    <a:gd name="T5" fmla="*/ 0 h 56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562"/>
                    <a:gd name="T11" fmla="*/ 12 w 12"/>
                    <a:gd name="T12" fmla="*/ 562 h 56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562">
                      <a:moveTo>
                        <a:pt x="0" y="56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67" name="Freeform 2087"/>
                <p:cNvSpPr>
                  <a:spLocks/>
                </p:cNvSpPr>
                <p:nvPr/>
              </p:nvSpPr>
              <p:spPr bwMode="auto">
                <a:xfrm>
                  <a:off x="3523" y="1737"/>
                  <a:ext cx="3" cy="104"/>
                </a:xfrm>
                <a:custGeom>
                  <a:avLst/>
                  <a:gdLst>
                    <a:gd name="T0" fmla="*/ 0 w 12"/>
                    <a:gd name="T1" fmla="*/ 543 h 543"/>
                    <a:gd name="T2" fmla="*/ 11 w 12"/>
                    <a:gd name="T3" fmla="*/ 0 h 543"/>
                    <a:gd name="T4" fmla="*/ 12 w 12"/>
                    <a:gd name="T5" fmla="*/ 0 h 54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543"/>
                    <a:gd name="T11" fmla="*/ 12 w 12"/>
                    <a:gd name="T12" fmla="*/ 543 h 54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543">
                      <a:moveTo>
                        <a:pt x="0" y="543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68" name="Freeform 2088"/>
                <p:cNvSpPr>
                  <a:spLocks/>
                </p:cNvSpPr>
                <p:nvPr/>
              </p:nvSpPr>
              <p:spPr bwMode="auto">
                <a:xfrm>
                  <a:off x="3525" y="1665"/>
                  <a:ext cx="3" cy="72"/>
                </a:xfrm>
                <a:custGeom>
                  <a:avLst/>
                  <a:gdLst>
                    <a:gd name="T0" fmla="*/ 0 w 12"/>
                    <a:gd name="T1" fmla="*/ 373 h 373"/>
                    <a:gd name="T2" fmla="*/ 11 w 12"/>
                    <a:gd name="T3" fmla="*/ 0 h 373"/>
                    <a:gd name="T4" fmla="*/ 12 w 12"/>
                    <a:gd name="T5" fmla="*/ 0 h 37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73"/>
                    <a:gd name="T11" fmla="*/ 12 w 12"/>
                    <a:gd name="T12" fmla="*/ 373 h 37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73">
                      <a:moveTo>
                        <a:pt x="0" y="373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69" name="Freeform 2089"/>
                <p:cNvSpPr>
                  <a:spLocks/>
                </p:cNvSpPr>
                <p:nvPr/>
              </p:nvSpPr>
              <p:spPr bwMode="auto">
                <a:xfrm>
                  <a:off x="3528" y="1643"/>
                  <a:ext cx="2" cy="22"/>
                </a:xfrm>
                <a:custGeom>
                  <a:avLst/>
                  <a:gdLst>
                    <a:gd name="T0" fmla="*/ 0 w 12"/>
                    <a:gd name="T1" fmla="*/ 115 h 115"/>
                    <a:gd name="T2" fmla="*/ 11 w 12"/>
                    <a:gd name="T3" fmla="*/ 0 h 115"/>
                    <a:gd name="T4" fmla="*/ 12 w 12"/>
                    <a:gd name="T5" fmla="*/ 0 h 11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15"/>
                    <a:gd name="T11" fmla="*/ 12 w 12"/>
                    <a:gd name="T12" fmla="*/ 115 h 11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15">
                      <a:moveTo>
                        <a:pt x="0" y="115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70" name="Freeform 2090"/>
                <p:cNvSpPr>
                  <a:spLocks/>
                </p:cNvSpPr>
                <p:nvPr/>
              </p:nvSpPr>
              <p:spPr bwMode="auto">
                <a:xfrm>
                  <a:off x="3530" y="1643"/>
                  <a:ext cx="2" cy="27"/>
                </a:xfrm>
                <a:custGeom>
                  <a:avLst/>
                  <a:gdLst>
                    <a:gd name="T0" fmla="*/ 0 w 12"/>
                    <a:gd name="T1" fmla="*/ 0 h 138"/>
                    <a:gd name="T2" fmla="*/ 11 w 12"/>
                    <a:gd name="T3" fmla="*/ 138 h 138"/>
                    <a:gd name="T4" fmla="*/ 12 w 12"/>
                    <a:gd name="T5" fmla="*/ 138 h 13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38"/>
                    <a:gd name="T11" fmla="*/ 12 w 12"/>
                    <a:gd name="T12" fmla="*/ 138 h 1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38">
                      <a:moveTo>
                        <a:pt x="0" y="0"/>
                      </a:moveTo>
                      <a:lnTo>
                        <a:pt x="11" y="138"/>
                      </a:lnTo>
                      <a:lnTo>
                        <a:pt x="12" y="13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71" name="Freeform 2091"/>
                <p:cNvSpPr>
                  <a:spLocks/>
                </p:cNvSpPr>
                <p:nvPr/>
              </p:nvSpPr>
              <p:spPr bwMode="auto">
                <a:xfrm>
                  <a:off x="3532" y="1670"/>
                  <a:ext cx="2" cy="61"/>
                </a:xfrm>
                <a:custGeom>
                  <a:avLst/>
                  <a:gdLst>
                    <a:gd name="T0" fmla="*/ 0 w 12"/>
                    <a:gd name="T1" fmla="*/ 0 h 318"/>
                    <a:gd name="T2" fmla="*/ 11 w 12"/>
                    <a:gd name="T3" fmla="*/ 318 h 318"/>
                    <a:gd name="T4" fmla="*/ 12 w 12"/>
                    <a:gd name="T5" fmla="*/ 318 h 318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18"/>
                    <a:gd name="T11" fmla="*/ 12 w 12"/>
                    <a:gd name="T12" fmla="*/ 318 h 31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18">
                      <a:moveTo>
                        <a:pt x="0" y="0"/>
                      </a:moveTo>
                      <a:lnTo>
                        <a:pt x="11" y="318"/>
                      </a:lnTo>
                      <a:lnTo>
                        <a:pt x="12" y="31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72" name="Freeform 2092"/>
                <p:cNvSpPr>
                  <a:spLocks/>
                </p:cNvSpPr>
                <p:nvPr/>
              </p:nvSpPr>
              <p:spPr bwMode="auto">
                <a:xfrm>
                  <a:off x="3534" y="1731"/>
                  <a:ext cx="2" cy="78"/>
                </a:xfrm>
                <a:custGeom>
                  <a:avLst/>
                  <a:gdLst>
                    <a:gd name="T0" fmla="*/ 0 w 12"/>
                    <a:gd name="T1" fmla="*/ 0 h 411"/>
                    <a:gd name="T2" fmla="*/ 11 w 12"/>
                    <a:gd name="T3" fmla="*/ 411 h 411"/>
                    <a:gd name="T4" fmla="*/ 12 w 12"/>
                    <a:gd name="T5" fmla="*/ 411 h 41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11"/>
                    <a:gd name="T11" fmla="*/ 12 w 12"/>
                    <a:gd name="T12" fmla="*/ 411 h 41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11">
                      <a:moveTo>
                        <a:pt x="0" y="0"/>
                      </a:moveTo>
                      <a:lnTo>
                        <a:pt x="11" y="411"/>
                      </a:lnTo>
                      <a:lnTo>
                        <a:pt x="12" y="41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73" name="Freeform 2093"/>
                <p:cNvSpPr>
                  <a:spLocks/>
                </p:cNvSpPr>
                <p:nvPr/>
              </p:nvSpPr>
              <p:spPr bwMode="auto">
                <a:xfrm>
                  <a:off x="3536" y="1809"/>
                  <a:ext cx="2" cy="82"/>
                </a:xfrm>
                <a:custGeom>
                  <a:avLst/>
                  <a:gdLst>
                    <a:gd name="T0" fmla="*/ 0 w 12"/>
                    <a:gd name="T1" fmla="*/ 0 h 425"/>
                    <a:gd name="T2" fmla="*/ 11 w 12"/>
                    <a:gd name="T3" fmla="*/ 425 h 425"/>
                    <a:gd name="T4" fmla="*/ 12 w 12"/>
                    <a:gd name="T5" fmla="*/ 425 h 42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25"/>
                    <a:gd name="T11" fmla="*/ 12 w 12"/>
                    <a:gd name="T12" fmla="*/ 425 h 42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25">
                      <a:moveTo>
                        <a:pt x="0" y="0"/>
                      </a:moveTo>
                      <a:lnTo>
                        <a:pt x="11" y="425"/>
                      </a:lnTo>
                      <a:lnTo>
                        <a:pt x="12" y="42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74" name="Freeform 2094"/>
                <p:cNvSpPr>
                  <a:spLocks/>
                </p:cNvSpPr>
                <p:nvPr/>
              </p:nvSpPr>
              <p:spPr bwMode="auto">
                <a:xfrm>
                  <a:off x="3538" y="1891"/>
                  <a:ext cx="3" cy="74"/>
                </a:xfrm>
                <a:custGeom>
                  <a:avLst/>
                  <a:gdLst>
                    <a:gd name="T0" fmla="*/ 0 w 13"/>
                    <a:gd name="T1" fmla="*/ 0 h 387"/>
                    <a:gd name="T2" fmla="*/ 12 w 13"/>
                    <a:gd name="T3" fmla="*/ 387 h 387"/>
                    <a:gd name="T4" fmla="*/ 13 w 13"/>
                    <a:gd name="T5" fmla="*/ 387 h 387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387"/>
                    <a:gd name="T11" fmla="*/ 13 w 13"/>
                    <a:gd name="T12" fmla="*/ 387 h 38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387">
                      <a:moveTo>
                        <a:pt x="0" y="0"/>
                      </a:moveTo>
                      <a:lnTo>
                        <a:pt x="12" y="387"/>
                      </a:lnTo>
                      <a:lnTo>
                        <a:pt x="13" y="38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75" name="Freeform 2095"/>
                <p:cNvSpPr>
                  <a:spLocks/>
                </p:cNvSpPr>
                <p:nvPr/>
              </p:nvSpPr>
              <p:spPr bwMode="auto">
                <a:xfrm>
                  <a:off x="3540" y="1965"/>
                  <a:ext cx="3" cy="61"/>
                </a:xfrm>
                <a:custGeom>
                  <a:avLst/>
                  <a:gdLst>
                    <a:gd name="T0" fmla="*/ 0 w 12"/>
                    <a:gd name="T1" fmla="*/ 0 h 320"/>
                    <a:gd name="T2" fmla="*/ 11 w 12"/>
                    <a:gd name="T3" fmla="*/ 320 h 320"/>
                    <a:gd name="T4" fmla="*/ 12 w 12"/>
                    <a:gd name="T5" fmla="*/ 320 h 320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20"/>
                    <a:gd name="T11" fmla="*/ 12 w 12"/>
                    <a:gd name="T12" fmla="*/ 320 h 32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20">
                      <a:moveTo>
                        <a:pt x="0" y="0"/>
                      </a:moveTo>
                      <a:lnTo>
                        <a:pt x="11" y="320"/>
                      </a:lnTo>
                      <a:lnTo>
                        <a:pt x="12" y="32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76" name="Freeform 2096"/>
                <p:cNvSpPr>
                  <a:spLocks/>
                </p:cNvSpPr>
                <p:nvPr/>
              </p:nvSpPr>
              <p:spPr bwMode="auto">
                <a:xfrm>
                  <a:off x="3542" y="2026"/>
                  <a:ext cx="3" cy="46"/>
                </a:xfrm>
                <a:custGeom>
                  <a:avLst/>
                  <a:gdLst>
                    <a:gd name="T0" fmla="*/ 0 w 12"/>
                    <a:gd name="T1" fmla="*/ 0 h 243"/>
                    <a:gd name="T2" fmla="*/ 11 w 12"/>
                    <a:gd name="T3" fmla="*/ 243 h 243"/>
                    <a:gd name="T4" fmla="*/ 12 w 12"/>
                    <a:gd name="T5" fmla="*/ 243 h 24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43"/>
                    <a:gd name="T11" fmla="*/ 12 w 12"/>
                    <a:gd name="T12" fmla="*/ 243 h 24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43">
                      <a:moveTo>
                        <a:pt x="0" y="0"/>
                      </a:moveTo>
                      <a:lnTo>
                        <a:pt x="11" y="243"/>
                      </a:lnTo>
                      <a:lnTo>
                        <a:pt x="12" y="24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77" name="Freeform 2097"/>
                <p:cNvSpPr>
                  <a:spLocks/>
                </p:cNvSpPr>
                <p:nvPr/>
              </p:nvSpPr>
              <p:spPr bwMode="auto">
                <a:xfrm>
                  <a:off x="3545" y="2072"/>
                  <a:ext cx="2" cy="32"/>
                </a:xfrm>
                <a:custGeom>
                  <a:avLst/>
                  <a:gdLst>
                    <a:gd name="T0" fmla="*/ 0 w 12"/>
                    <a:gd name="T1" fmla="*/ 0 h 167"/>
                    <a:gd name="T2" fmla="*/ 11 w 12"/>
                    <a:gd name="T3" fmla="*/ 167 h 167"/>
                    <a:gd name="T4" fmla="*/ 12 w 12"/>
                    <a:gd name="T5" fmla="*/ 167 h 167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67"/>
                    <a:gd name="T11" fmla="*/ 12 w 12"/>
                    <a:gd name="T12" fmla="*/ 167 h 16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67">
                      <a:moveTo>
                        <a:pt x="0" y="0"/>
                      </a:moveTo>
                      <a:lnTo>
                        <a:pt x="11" y="167"/>
                      </a:lnTo>
                      <a:lnTo>
                        <a:pt x="12" y="16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78" name="Freeform 2098"/>
                <p:cNvSpPr>
                  <a:spLocks/>
                </p:cNvSpPr>
                <p:nvPr/>
              </p:nvSpPr>
              <p:spPr bwMode="auto">
                <a:xfrm>
                  <a:off x="3547" y="2104"/>
                  <a:ext cx="2" cy="20"/>
                </a:xfrm>
                <a:custGeom>
                  <a:avLst/>
                  <a:gdLst>
                    <a:gd name="T0" fmla="*/ 0 w 12"/>
                    <a:gd name="T1" fmla="*/ 0 h 104"/>
                    <a:gd name="T2" fmla="*/ 11 w 12"/>
                    <a:gd name="T3" fmla="*/ 104 h 104"/>
                    <a:gd name="T4" fmla="*/ 12 w 12"/>
                    <a:gd name="T5" fmla="*/ 104 h 104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04"/>
                    <a:gd name="T11" fmla="*/ 12 w 12"/>
                    <a:gd name="T12" fmla="*/ 104 h 10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04">
                      <a:moveTo>
                        <a:pt x="0" y="0"/>
                      </a:moveTo>
                      <a:lnTo>
                        <a:pt x="11" y="104"/>
                      </a:lnTo>
                      <a:lnTo>
                        <a:pt x="12" y="10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79" name="Freeform 2099"/>
                <p:cNvSpPr>
                  <a:spLocks/>
                </p:cNvSpPr>
                <p:nvPr/>
              </p:nvSpPr>
              <p:spPr bwMode="auto">
                <a:xfrm>
                  <a:off x="3549" y="2124"/>
                  <a:ext cx="2" cy="10"/>
                </a:xfrm>
                <a:custGeom>
                  <a:avLst/>
                  <a:gdLst>
                    <a:gd name="T0" fmla="*/ 0 w 12"/>
                    <a:gd name="T1" fmla="*/ 0 h 52"/>
                    <a:gd name="T2" fmla="*/ 11 w 12"/>
                    <a:gd name="T3" fmla="*/ 52 h 52"/>
                    <a:gd name="T4" fmla="*/ 12 w 12"/>
                    <a:gd name="T5" fmla="*/ 52 h 5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52"/>
                    <a:gd name="T11" fmla="*/ 12 w 12"/>
                    <a:gd name="T12" fmla="*/ 52 h 5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52">
                      <a:moveTo>
                        <a:pt x="0" y="0"/>
                      </a:moveTo>
                      <a:lnTo>
                        <a:pt x="11" y="52"/>
                      </a:lnTo>
                      <a:lnTo>
                        <a:pt x="12" y="5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80" name="Freeform 2100"/>
                <p:cNvSpPr>
                  <a:spLocks/>
                </p:cNvSpPr>
                <p:nvPr/>
              </p:nvSpPr>
              <p:spPr bwMode="auto">
                <a:xfrm>
                  <a:off x="3551" y="2134"/>
                  <a:ext cx="2" cy="2"/>
                </a:xfrm>
                <a:custGeom>
                  <a:avLst/>
                  <a:gdLst>
                    <a:gd name="T0" fmla="*/ 0 w 12"/>
                    <a:gd name="T1" fmla="*/ 0 h 10"/>
                    <a:gd name="T2" fmla="*/ 11 w 12"/>
                    <a:gd name="T3" fmla="*/ 10 h 10"/>
                    <a:gd name="T4" fmla="*/ 12 w 12"/>
                    <a:gd name="T5" fmla="*/ 10 h 10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0"/>
                    <a:gd name="T11" fmla="*/ 12 w 12"/>
                    <a:gd name="T12" fmla="*/ 10 h 1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0">
                      <a:moveTo>
                        <a:pt x="0" y="0"/>
                      </a:moveTo>
                      <a:lnTo>
                        <a:pt x="11" y="10"/>
                      </a:lnTo>
                      <a:lnTo>
                        <a:pt x="12" y="1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81" name="Freeform 2101"/>
                <p:cNvSpPr>
                  <a:spLocks/>
                </p:cNvSpPr>
                <p:nvPr/>
              </p:nvSpPr>
              <p:spPr bwMode="auto">
                <a:xfrm>
                  <a:off x="3553" y="2130"/>
                  <a:ext cx="2" cy="6"/>
                </a:xfrm>
                <a:custGeom>
                  <a:avLst/>
                  <a:gdLst>
                    <a:gd name="T0" fmla="*/ 0 w 12"/>
                    <a:gd name="T1" fmla="*/ 31 h 31"/>
                    <a:gd name="T2" fmla="*/ 11 w 12"/>
                    <a:gd name="T3" fmla="*/ 0 h 31"/>
                    <a:gd name="T4" fmla="*/ 12 w 12"/>
                    <a:gd name="T5" fmla="*/ 0 h 3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1"/>
                    <a:gd name="T11" fmla="*/ 12 w 12"/>
                    <a:gd name="T12" fmla="*/ 31 h 3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1">
                      <a:moveTo>
                        <a:pt x="0" y="3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82" name="Freeform 2102"/>
                <p:cNvSpPr>
                  <a:spLocks/>
                </p:cNvSpPr>
                <p:nvPr/>
              </p:nvSpPr>
              <p:spPr bwMode="auto">
                <a:xfrm>
                  <a:off x="3555" y="2114"/>
                  <a:ext cx="2" cy="16"/>
                </a:xfrm>
                <a:custGeom>
                  <a:avLst/>
                  <a:gdLst>
                    <a:gd name="T0" fmla="*/ 0 w 12"/>
                    <a:gd name="T1" fmla="*/ 83 h 83"/>
                    <a:gd name="T2" fmla="*/ 11 w 12"/>
                    <a:gd name="T3" fmla="*/ 0 h 83"/>
                    <a:gd name="T4" fmla="*/ 12 w 12"/>
                    <a:gd name="T5" fmla="*/ 0 h 8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83"/>
                    <a:gd name="T11" fmla="*/ 12 w 12"/>
                    <a:gd name="T12" fmla="*/ 83 h 8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83">
                      <a:moveTo>
                        <a:pt x="0" y="83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83" name="Freeform 2103"/>
                <p:cNvSpPr>
                  <a:spLocks/>
                </p:cNvSpPr>
                <p:nvPr/>
              </p:nvSpPr>
              <p:spPr bwMode="auto">
                <a:xfrm>
                  <a:off x="3557" y="2083"/>
                  <a:ext cx="2" cy="31"/>
                </a:xfrm>
                <a:custGeom>
                  <a:avLst/>
                  <a:gdLst>
                    <a:gd name="T0" fmla="*/ 0 w 12"/>
                    <a:gd name="T1" fmla="*/ 163 h 163"/>
                    <a:gd name="T2" fmla="*/ 11 w 12"/>
                    <a:gd name="T3" fmla="*/ 0 h 163"/>
                    <a:gd name="T4" fmla="*/ 12 w 12"/>
                    <a:gd name="T5" fmla="*/ 0 h 16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63"/>
                    <a:gd name="T11" fmla="*/ 12 w 12"/>
                    <a:gd name="T12" fmla="*/ 163 h 16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63">
                      <a:moveTo>
                        <a:pt x="0" y="163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84" name="Freeform 2104"/>
                <p:cNvSpPr>
                  <a:spLocks/>
                </p:cNvSpPr>
                <p:nvPr/>
              </p:nvSpPr>
              <p:spPr bwMode="auto">
                <a:xfrm>
                  <a:off x="3559" y="2028"/>
                  <a:ext cx="3" cy="55"/>
                </a:xfrm>
                <a:custGeom>
                  <a:avLst/>
                  <a:gdLst>
                    <a:gd name="T0" fmla="*/ 0 w 12"/>
                    <a:gd name="T1" fmla="*/ 289 h 289"/>
                    <a:gd name="T2" fmla="*/ 11 w 12"/>
                    <a:gd name="T3" fmla="*/ 0 h 289"/>
                    <a:gd name="T4" fmla="*/ 12 w 12"/>
                    <a:gd name="T5" fmla="*/ 0 h 289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89"/>
                    <a:gd name="T11" fmla="*/ 12 w 12"/>
                    <a:gd name="T12" fmla="*/ 289 h 28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89">
                      <a:moveTo>
                        <a:pt x="0" y="289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85" name="Freeform 2105"/>
                <p:cNvSpPr>
                  <a:spLocks/>
                </p:cNvSpPr>
                <p:nvPr/>
              </p:nvSpPr>
              <p:spPr bwMode="auto">
                <a:xfrm>
                  <a:off x="3561" y="1939"/>
                  <a:ext cx="3" cy="89"/>
                </a:xfrm>
                <a:custGeom>
                  <a:avLst/>
                  <a:gdLst>
                    <a:gd name="T0" fmla="*/ 0 w 12"/>
                    <a:gd name="T1" fmla="*/ 462 h 462"/>
                    <a:gd name="T2" fmla="*/ 11 w 12"/>
                    <a:gd name="T3" fmla="*/ 0 h 462"/>
                    <a:gd name="T4" fmla="*/ 12 w 12"/>
                    <a:gd name="T5" fmla="*/ 0 h 46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62"/>
                    <a:gd name="T11" fmla="*/ 12 w 12"/>
                    <a:gd name="T12" fmla="*/ 462 h 46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62">
                      <a:moveTo>
                        <a:pt x="0" y="46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86" name="Freeform 2106"/>
                <p:cNvSpPr>
                  <a:spLocks/>
                </p:cNvSpPr>
                <p:nvPr/>
              </p:nvSpPr>
              <p:spPr bwMode="auto">
                <a:xfrm>
                  <a:off x="3564" y="1816"/>
                  <a:ext cx="2" cy="123"/>
                </a:xfrm>
                <a:custGeom>
                  <a:avLst/>
                  <a:gdLst>
                    <a:gd name="T0" fmla="*/ 0 w 12"/>
                    <a:gd name="T1" fmla="*/ 642 h 642"/>
                    <a:gd name="T2" fmla="*/ 11 w 12"/>
                    <a:gd name="T3" fmla="*/ 0 h 642"/>
                    <a:gd name="T4" fmla="*/ 12 w 12"/>
                    <a:gd name="T5" fmla="*/ 0 h 64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642"/>
                    <a:gd name="T11" fmla="*/ 12 w 12"/>
                    <a:gd name="T12" fmla="*/ 642 h 64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642">
                      <a:moveTo>
                        <a:pt x="0" y="64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87" name="Freeform 2107"/>
                <p:cNvSpPr>
                  <a:spLocks/>
                </p:cNvSpPr>
                <p:nvPr/>
              </p:nvSpPr>
              <p:spPr bwMode="auto">
                <a:xfrm>
                  <a:off x="3566" y="1673"/>
                  <a:ext cx="2" cy="143"/>
                </a:xfrm>
                <a:custGeom>
                  <a:avLst/>
                  <a:gdLst>
                    <a:gd name="T0" fmla="*/ 0 w 13"/>
                    <a:gd name="T1" fmla="*/ 748 h 748"/>
                    <a:gd name="T2" fmla="*/ 12 w 13"/>
                    <a:gd name="T3" fmla="*/ 0 h 748"/>
                    <a:gd name="T4" fmla="*/ 13 w 13"/>
                    <a:gd name="T5" fmla="*/ 0 h 748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748"/>
                    <a:gd name="T11" fmla="*/ 13 w 13"/>
                    <a:gd name="T12" fmla="*/ 748 h 74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748">
                      <a:moveTo>
                        <a:pt x="0" y="748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88" name="Freeform 2108"/>
                <p:cNvSpPr>
                  <a:spLocks/>
                </p:cNvSpPr>
                <p:nvPr/>
              </p:nvSpPr>
              <p:spPr bwMode="auto">
                <a:xfrm>
                  <a:off x="3568" y="1539"/>
                  <a:ext cx="2" cy="134"/>
                </a:xfrm>
                <a:custGeom>
                  <a:avLst/>
                  <a:gdLst>
                    <a:gd name="T0" fmla="*/ 0 w 12"/>
                    <a:gd name="T1" fmla="*/ 703 h 703"/>
                    <a:gd name="T2" fmla="*/ 11 w 12"/>
                    <a:gd name="T3" fmla="*/ 0 h 703"/>
                    <a:gd name="T4" fmla="*/ 12 w 12"/>
                    <a:gd name="T5" fmla="*/ 0 h 70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703"/>
                    <a:gd name="T11" fmla="*/ 12 w 12"/>
                    <a:gd name="T12" fmla="*/ 703 h 70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703">
                      <a:moveTo>
                        <a:pt x="0" y="703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89" name="Freeform 2109"/>
                <p:cNvSpPr>
                  <a:spLocks/>
                </p:cNvSpPr>
                <p:nvPr/>
              </p:nvSpPr>
              <p:spPr bwMode="auto">
                <a:xfrm>
                  <a:off x="3570" y="1445"/>
                  <a:ext cx="2" cy="94"/>
                </a:xfrm>
                <a:custGeom>
                  <a:avLst/>
                  <a:gdLst>
                    <a:gd name="T0" fmla="*/ 0 w 12"/>
                    <a:gd name="T1" fmla="*/ 489 h 489"/>
                    <a:gd name="T2" fmla="*/ 11 w 12"/>
                    <a:gd name="T3" fmla="*/ 0 h 489"/>
                    <a:gd name="T4" fmla="*/ 12 w 12"/>
                    <a:gd name="T5" fmla="*/ 0 h 489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89"/>
                    <a:gd name="T11" fmla="*/ 12 w 12"/>
                    <a:gd name="T12" fmla="*/ 489 h 48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89">
                      <a:moveTo>
                        <a:pt x="0" y="489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90" name="Freeform 2110"/>
                <p:cNvSpPr>
                  <a:spLocks/>
                </p:cNvSpPr>
                <p:nvPr/>
              </p:nvSpPr>
              <p:spPr bwMode="auto">
                <a:xfrm>
                  <a:off x="3572" y="1410"/>
                  <a:ext cx="2" cy="35"/>
                </a:xfrm>
                <a:custGeom>
                  <a:avLst/>
                  <a:gdLst>
                    <a:gd name="T0" fmla="*/ 0 w 12"/>
                    <a:gd name="T1" fmla="*/ 182 h 182"/>
                    <a:gd name="T2" fmla="*/ 11 w 12"/>
                    <a:gd name="T3" fmla="*/ 0 h 182"/>
                    <a:gd name="T4" fmla="*/ 12 w 12"/>
                    <a:gd name="T5" fmla="*/ 0 h 18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82"/>
                    <a:gd name="T11" fmla="*/ 12 w 12"/>
                    <a:gd name="T12" fmla="*/ 182 h 18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82">
                      <a:moveTo>
                        <a:pt x="0" y="18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91" name="Freeform 2111"/>
                <p:cNvSpPr>
                  <a:spLocks/>
                </p:cNvSpPr>
                <p:nvPr/>
              </p:nvSpPr>
              <p:spPr bwMode="auto">
                <a:xfrm>
                  <a:off x="3574" y="1410"/>
                  <a:ext cx="3" cy="24"/>
                </a:xfrm>
                <a:custGeom>
                  <a:avLst/>
                  <a:gdLst>
                    <a:gd name="T0" fmla="*/ 0 w 12"/>
                    <a:gd name="T1" fmla="*/ 0 h 124"/>
                    <a:gd name="T2" fmla="*/ 11 w 12"/>
                    <a:gd name="T3" fmla="*/ 124 h 124"/>
                    <a:gd name="T4" fmla="*/ 12 w 12"/>
                    <a:gd name="T5" fmla="*/ 124 h 124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24"/>
                    <a:gd name="T11" fmla="*/ 12 w 12"/>
                    <a:gd name="T12" fmla="*/ 124 h 12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24">
                      <a:moveTo>
                        <a:pt x="0" y="0"/>
                      </a:moveTo>
                      <a:lnTo>
                        <a:pt x="11" y="124"/>
                      </a:lnTo>
                      <a:lnTo>
                        <a:pt x="12" y="12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92" name="Freeform 2112"/>
                <p:cNvSpPr>
                  <a:spLocks/>
                </p:cNvSpPr>
                <p:nvPr/>
              </p:nvSpPr>
              <p:spPr bwMode="auto">
                <a:xfrm>
                  <a:off x="3576" y="1434"/>
                  <a:ext cx="3" cy="68"/>
                </a:xfrm>
                <a:custGeom>
                  <a:avLst/>
                  <a:gdLst>
                    <a:gd name="T0" fmla="*/ 0 w 12"/>
                    <a:gd name="T1" fmla="*/ 0 h 356"/>
                    <a:gd name="T2" fmla="*/ 11 w 12"/>
                    <a:gd name="T3" fmla="*/ 356 h 356"/>
                    <a:gd name="T4" fmla="*/ 12 w 12"/>
                    <a:gd name="T5" fmla="*/ 356 h 356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56"/>
                    <a:gd name="T11" fmla="*/ 12 w 12"/>
                    <a:gd name="T12" fmla="*/ 356 h 35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56">
                      <a:moveTo>
                        <a:pt x="0" y="0"/>
                      </a:moveTo>
                      <a:lnTo>
                        <a:pt x="11" y="356"/>
                      </a:lnTo>
                      <a:lnTo>
                        <a:pt x="12" y="35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93" name="Freeform 2113"/>
                <p:cNvSpPr>
                  <a:spLocks/>
                </p:cNvSpPr>
                <p:nvPr/>
              </p:nvSpPr>
              <p:spPr bwMode="auto">
                <a:xfrm>
                  <a:off x="3578" y="1502"/>
                  <a:ext cx="3" cy="95"/>
                </a:xfrm>
                <a:custGeom>
                  <a:avLst/>
                  <a:gdLst>
                    <a:gd name="T0" fmla="*/ 0 w 12"/>
                    <a:gd name="T1" fmla="*/ 0 h 494"/>
                    <a:gd name="T2" fmla="*/ 11 w 12"/>
                    <a:gd name="T3" fmla="*/ 494 h 494"/>
                    <a:gd name="T4" fmla="*/ 12 w 12"/>
                    <a:gd name="T5" fmla="*/ 494 h 494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94"/>
                    <a:gd name="T11" fmla="*/ 12 w 12"/>
                    <a:gd name="T12" fmla="*/ 494 h 49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94">
                      <a:moveTo>
                        <a:pt x="0" y="0"/>
                      </a:moveTo>
                      <a:lnTo>
                        <a:pt x="11" y="494"/>
                      </a:lnTo>
                      <a:lnTo>
                        <a:pt x="12" y="49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94" name="Freeform 2114"/>
                <p:cNvSpPr>
                  <a:spLocks/>
                </p:cNvSpPr>
                <p:nvPr/>
              </p:nvSpPr>
              <p:spPr bwMode="auto">
                <a:xfrm>
                  <a:off x="3581" y="1597"/>
                  <a:ext cx="2" cy="104"/>
                </a:xfrm>
                <a:custGeom>
                  <a:avLst/>
                  <a:gdLst>
                    <a:gd name="T0" fmla="*/ 0 w 12"/>
                    <a:gd name="T1" fmla="*/ 0 h 544"/>
                    <a:gd name="T2" fmla="*/ 11 w 12"/>
                    <a:gd name="T3" fmla="*/ 544 h 544"/>
                    <a:gd name="T4" fmla="*/ 12 w 12"/>
                    <a:gd name="T5" fmla="*/ 544 h 544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544"/>
                    <a:gd name="T11" fmla="*/ 12 w 12"/>
                    <a:gd name="T12" fmla="*/ 544 h 54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544">
                      <a:moveTo>
                        <a:pt x="0" y="0"/>
                      </a:moveTo>
                      <a:lnTo>
                        <a:pt x="11" y="544"/>
                      </a:lnTo>
                      <a:lnTo>
                        <a:pt x="12" y="54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95" name="Freeform 2115"/>
                <p:cNvSpPr>
                  <a:spLocks/>
                </p:cNvSpPr>
                <p:nvPr/>
              </p:nvSpPr>
              <p:spPr bwMode="auto">
                <a:xfrm>
                  <a:off x="3583" y="1701"/>
                  <a:ext cx="2" cy="101"/>
                </a:xfrm>
                <a:custGeom>
                  <a:avLst/>
                  <a:gdLst>
                    <a:gd name="T0" fmla="*/ 0 w 12"/>
                    <a:gd name="T1" fmla="*/ 0 h 530"/>
                    <a:gd name="T2" fmla="*/ 11 w 12"/>
                    <a:gd name="T3" fmla="*/ 530 h 530"/>
                    <a:gd name="T4" fmla="*/ 12 w 12"/>
                    <a:gd name="T5" fmla="*/ 530 h 530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530"/>
                    <a:gd name="T11" fmla="*/ 12 w 12"/>
                    <a:gd name="T12" fmla="*/ 530 h 53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530">
                      <a:moveTo>
                        <a:pt x="0" y="0"/>
                      </a:moveTo>
                      <a:lnTo>
                        <a:pt x="11" y="530"/>
                      </a:lnTo>
                      <a:lnTo>
                        <a:pt x="12" y="53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96" name="Freeform 2116"/>
                <p:cNvSpPr>
                  <a:spLocks/>
                </p:cNvSpPr>
                <p:nvPr/>
              </p:nvSpPr>
              <p:spPr bwMode="auto">
                <a:xfrm>
                  <a:off x="3585" y="1802"/>
                  <a:ext cx="2" cy="91"/>
                </a:xfrm>
                <a:custGeom>
                  <a:avLst/>
                  <a:gdLst>
                    <a:gd name="T0" fmla="*/ 0 w 12"/>
                    <a:gd name="T1" fmla="*/ 0 h 475"/>
                    <a:gd name="T2" fmla="*/ 11 w 12"/>
                    <a:gd name="T3" fmla="*/ 475 h 475"/>
                    <a:gd name="T4" fmla="*/ 12 w 12"/>
                    <a:gd name="T5" fmla="*/ 475 h 47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75"/>
                    <a:gd name="T11" fmla="*/ 12 w 12"/>
                    <a:gd name="T12" fmla="*/ 475 h 4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75">
                      <a:moveTo>
                        <a:pt x="0" y="0"/>
                      </a:moveTo>
                      <a:lnTo>
                        <a:pt x="11" y="475"/>
                      </a:lnTo>
                      <a:lnTo>
                        <a:pt x="12" y="47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97" name="Freeform 2117"/>
                <p:cNvSpPr>
                  <a:spLocks/>
                </p:cNvSpPr>
                <p:nvPr/>
              </p:nvSpPr>
              <p:spPr bwMode="auto">
                <a:xfrm>
                  <a:off x="3587" y="1893"/>
                  <a:ext cx="2" cy="76"/>
                </a:xfrm>
                <a:custGeom>
                  <a:avLst/>
                  <a:gdLst>
                    <a:gd name="T0" fmla="*/ 0 w 12"/>
                    <a:gd name="T1" fmla="*/ 0 h 397"/>
                    <a:gd name="T2" fmla="*/ 11 w 12"/>
                    <a:gd name="T3" fmla="*/ 397 h 397"/>
                    <a:gd name="T4" fmla="*/ 12 w 12"/>
                    <a:gd name="T5" fmla="*/ 397 h 397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97"/>
                    <a:gd name="T11" fmla="*/ 12 w 12"/>
                    <a:gd name="T12" fmla="*/ 397 h 39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97">
                      <a:moveTo>
                        <a:pt x="0" y="0"/>
                      </a:moveTo>
                      <a:lnTo>
                        <a:pt x="11" y="397"/>
                      </a:lnTo>
                      <a:lnTo>
                        <a:pt x="12" y="39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98" name="Freeform 2118"/>
                <p:cNvSpPr>
                  <a:spLocks/>
                </p:cNvSpPr>
                <p:nvPr/>
              </p:nvSpPr>
              <p:spPr bwMode="auto">
                <a:xfrm>
                  <a:off x="3589" y="1969"/>
                  <a:ext cx="2" cy="60"/>
                </a:xfrm>
                <a:custGeom>
                  <a:avLst/>
                  <a:gdLst>
                    <a:gd name="T0" fmla="*/ 0 w 12"/>
                    <a:gd name="T1" fmla="*/ 0 h 312"/>
                    <a:gd name="T2" fmla="*/ 11 w 12"/>
                    <a:gd name="T3" fmla="*/ 312 h 312"/>
                    <a:gd name="T4" fmla="*/ 12 w 12"/>
                    <a:gd name="T5" fmla="*/ 312 h 31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12"/>
                    <a:gd name="T11" fmla="*/ 12 w 12"/>
                    <a:gd name="T12" fmla="*/ 312 h 31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12">
                      <a:moveTo>
                        <a:pt x="0" y="0"/>
                      </a:moveTo>
                      <a:lnTo>
                        <a:pt x="11" y="312"/>
                      </a:lnTo>
                      <a:lnTo>
                        <a:pt x="12" y="31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99" name="Freeform 2119"/>
                <p:cNvSpPr>
                  <a:spLocks/>
                </p:cNvSpPr>
                <p:nvPr/>
              </p:nvSpPr>
              <p:spPr bwMode="auto">
                <a:xfrm>
                  <a:off x="3591" y="2029"/>
                  <a:ext cx="3" cy="44"/>
                </a:xfrm>
                <a:custGeom>
                  <a:avLst/>
                  <a:gdLst>
                    <a:gd name="T0" fmla="*/ 0 w 13"/>
                    <a:gd name="T1" fmla="*/ 0 h 232"/>
                    <a:gd name="T2" fmla="*/ 12 w 13"/>
                    <a:gd name="T3" fmla="*/ 232 h 232"/>
                    <a:gd name="T4" fmla="*/ 13 w 13"/>
                    <a:gd name="T5" fmla="*/ 232 h 232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232"/>
                    <a:gd name="T11" fmla="*/ 13 w 13"/>
                    <a:gd name="T12" fmla="*/ 232 h 23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232">
                      <a:moveTo>
                        <a:pt x="0" y="0"/>
                      </a:moveTo>
                      <a:lnTo>
                        <a:pt x="12" y="232"/>
                      </a:lnTo>
                      <a:lnTo>
                        <a:pt x="13" y="23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00" name="Freeform 2120"/>
                <p:cNvSpPr>
                  <a:spLocks/>
                </p:cNvSpPr>
                <p:nvPr/>
              </p:nvSpPr>
              <p:spPr bwMode="auto">
                <a:xfrm>
                  <a:off x="3593" y="2073"/>
                  <a:ext cx="3" cy="32"/>
                </a:xfrm>
                <a:custGeom>
                  <a:avLst/>
                  <a:gdLst>
                    <a:gd name="T0" fmla="*/ 0 w 12"/>
                    <a:gd name="T1" fmla="*/ 0 h 165"/>
                    <a:gd name="T2" fmla="*/ 11 w 12"/>
                    <a:gd name="T3" fmla="*/ 165 h 165"/>
                    <a:gd name="T4" fmla="*/ 12 w 12"/>
                    <a:gd name="T5" fmla="*/ 165 h 16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65"/>
                    <a:gd name="T11" fmla="*/ 12 w 12"/>
                    <a:gd name="T12" fmla="*/ 165 h 16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65">
                      <a:moveTo>
                        <a:pt x="0" y="0"/>
                      </a:moveTo>
                      <a:lnTo>
                        <a:pt x="11" y="165"/>
                      </a:lnTo>
                      <a:lnTo>
                        <a:pt x="12" y="16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01" name="Freeform 2121"/>
                <p:cNvSpPr>
                  <a:spLocks/>
                </p:cNvSpPr>
                <p:nvPr/>
              </p:nvSpPr>
              <p:spPr bwMode="auto">
                <a:xfrm>
                  <a:off x="3595" y="2105"/>
                  <a:ext cx="3" cy="21"/>
                </a:xfrm>
                <a:custGeom>
                  <a:avLst/>
                  <a:gdLst>
                    <a:gd name="T0" fmla="*/ 0 w 12"/>
                    <a:gd name="T1" fmla="*/ 0 h 111"/>
                    <a:gd name="T2" fmla="*/ 11 w 12"/>
                    <a:gd name="T3" fmla="*/ 111 h 111"/>
                    <a:gd name="T4" fmla="*/ 12 w 12"/>
                    <a:gd name="T5" fmla="*/ 111 h 11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11"/>
                    <a:gd name="T11" fmla="*/ 12 w 12"/>
                    <a:gd name="T12" fmla="*/ 111 h 11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11">
                      <a:moveTo>
                        <a:pt x="0" y="0"/>
                      </a:moveTo>
                      <a:lnTo>
                        <a:pt x="11" y="111"/>
                      </a:lnTo>
                      <a:lnTo>
                        <a:pt x="12" y="11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02" name="Freeform 2122"/>
                <p:cNvSpPr>
                  <a:spLocks/>
                </p:cNvSpPr>
                <p:nvPr/>
              </p:nvSpPr>
              <p:spPr bwMode="auto">
                <a:xfrm>
                  <a:off x="3598" y="2126"/>
                  <a:ext cx="2" cy="14"/>
                </a:xfrm>
                <a:custGeom>
                  <a:avLst/>
                  <a:gdLst>
                    <a:gd name="T0" fmla="*/ 0 w 12"/>
                    <a:gd name="T1" fmla="*/ 0 h 72"/>
                    <a:gd name="T2" fmla="*/ 11 w 12"/>
                    <a:gd name="T3" fmla="*/ 72 h 72"/>
                    <a:gd name="T4" fmla="*/ 12 w 12"/>
                    <a:gd name="T5" fmla="*/ 72 h 7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72"/>
                    <a:gd name="T11" fmla="*/ 12 w 12"/>
                    <a:gd name="T12" fmla="*/ 72 h 7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72">
                      <a:moveTo>
                        <a:pt x="0" y="0"/>
                      </a:moveTo>
                      <a:lnTo>
                        <a:pt x="11" y="72"/>
                      </a:lnTo>
                      <a:lnTo>
                        <a:pt x="12" y="7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03" name="Freeform 2123"/>
                <p:cNvSpPr>
                  <a:spLocks/>
                </p:cNvSpPr>
                <p:nvPr/>
              </p:nvSpPr>
              <p:spPr bwMode="auto">
                <a:xfrm>
                  <a:off x="3600" y="2140"/>
                  <a:ext cx="2" cy="9"/>
                </a:xfrm>
                <a:custGeom>
                  <a:avLst/>
                  <a:gdLst>
                    <a:gd name="T0" fmla="*/ 0 w 12"/>
                    <a:gd name="T1" fmla="*/ 0 h 46"/>
                    <a:gd name="T2" fmla="*/ 11 w 12"/>
                    <a:gd name="T3" fmla="*/ 46 h 46"/>
                    <a:gd name="T4" fmla="*/ 12 w 12"/>
                    <a:gd name="T5" fmla="*/ 46 h 46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46"/>
                    <a:gd name="T11" fmla="*/ 12 w 12"/>
                    <a:gd name="T12" fmla="*/ 46 h 4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46">
                      <a:moveTo>
                        <a:pt x="0" y="0"/>
                      </a:moveTo>
                      <a:lnTo>
                        <a:pt x="11" y="46"/>
                      </a:lnTo>
                      <a:lnTo>
                        <a:pt x="12" y="4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04" name="Freeform 2124"/>
                <p:cNvSpPr>
                  <a:spLocks/>
                </p:cNvSpPr>
                <p:nvPr/>
              </p:nvSpPr>
              <p:spPr bwMode="auto">
                <a:xfrm>
                  <a:off x="3602" y="2149"/>
                  <a:ext cx="2" cy="5"/>
                </a:xfrm>
                <a:custGeom>
                  <a:avLst/>
                  <a:gdLst>
                    <a:gd name="T0" fmla="*/ 0 w 12"/>
                    <a:gd name="T1" fmla="*/ 0 h 30"/>
                    <a:gd name="T2" fmla="*/ 11 w 12"/>
                    <a:gd name="T3" fmla="*/ 30 h 30"/>
                    <a:gd name="T4" fmla="*/ 12 w 12"/>
                    <a:gd name="T5" fmla="*/ 30 h 30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0"/>
                    <a:gd name="T11" fmla="*/ 12 w 12"/>
                    <a:gd name="T12" fmla="*/ 30 h 3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0">
                      <a:moveTo>
                        <a:pt x="0" y="0"/>
                      </a:moveTo>
                      <a:lnTo>
                        <a:pt x="11" y="30"/>
                      </a:lnTo>
                      <a:lnTo>
                        <a:pt x="12" y="3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05" name="Freeform 2125"/>
                <p:cNvSpPr>
                  <a:spLocks/>
                </p:cNvSpPr>
                <p:nvPr/>
              </p:nvSpPr>
              <p:spPr bwMode="auto">
                <a:xfrm>
                  <a:off x="3604" y="2154"/>
                  <a:ext cx="2" cy="4"/>
                </a:xfrm>
                <a:custGeom>
                  <a:avLst/>
                  <a:gdLst>
                    <a:gd name="T0" fmla="*/ 0 w 12"/>
                    <a:gd name="T1" fmla="*/ 0 h 19"/>
                    <a:gd name="T2" fmla="*/ 11 w 12"/>
                    <a:gd name="T3" fmla="*/ 19 h 19"/>
                    <a:gd name="T4" fmla="*/ 12 w 12"/>
                    <a:gd name="T5" fmla="*/ 19 h 19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9"/>
                    <a:gd name="T11" fmla="*/ 12 w 12"/>
                    <a:gd name="T12" fmla="*/ 19 h 1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9">
                      <a:moveTo>
                        <a:pt x="0" y="0"/>
                      </a:moveTo>
                      <a:lnTo>
                        <a:pt x="11" y="19"/>
                      </a:lnTo>
                      <a:lnTo>
                        <a:pt x="12" y="1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06" name="Freeform 2126"/>
                <p:cNvSpPr>
                  <a:spLocks/>
                </p:cNvSpPr>
                <p:nvPr/>
              </p:nvSpPr>
              <p:spPr bwMode="auto">
                <a:xfrm>
                  <a:off x="3606" y="2158"/>
                  <a:ext cx="2" cy="3"/>
                </a:xfrm>
                <a:custGeom>
                  <a:avLst/>
                  <a:gdLst>
                    <a:gd name="T0" fmla="*/ 0 w 12"/>
                    <a:gd name="T1" fmla="*/ 0 h 14"/>
                    <a:gd name="T2" fmla="*/ 11 w 12"/>
                    <a:gd name="T3" fmla="*/ 14 h 14"/>
                    <a:gd name="T4" fmla="*/ 12 w 12"/>
                    <a:gd name="T5" fmla="*/ 14 h 14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4"/>
                    <a:gd name="T11" fmla="*/ 12 w 12"/>
                    <a:gd name="T12" fmla="*/ 14 h 1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4">
                      <a:moveTo>
                        <a:pt x="0" y="0"/>
                      </a:moveTo>
                      <a:lnTo>
                        <a:pt x="11" y="14"/>
                      </a:lnTo>
                      <a:lnTo>
                        <a:pt x="12" y="1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07" name="Freeform 2127"/>
                <p:cNvSpPr>
                  <a:spLocks/>
                </p:cNvSpPr>
                <p:nvPr/>
              </p:nvSpPr>
              <p:spPr bwMode="auto">
                <a:xfrm>
                  <a:off x="3608" y="2161"/>
                  <a:ext cx="2" cy="1"/>
                </a:xfrm>
                <a:custGeom>
                  <a:avLst/>
                  <a:gdLst>
                    <a:gd name="T0" fmla="*/ 0 w 12"/>
                    <a:gd name="T1" fmla="*/ 0 h 9"/>
                    <a:gd name="T2" fmla="*/ 11 w 12"/>
                    <a:gd name="T3" fmla="*/ 9 h 9"/>
                    <a:gd name="T4" fmla="*/ 12 w 12"/>
                    <a:gd name="T5" fmla="*/ 9 h 9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9"/>
                    <a:gd name="T11" fmla="*/ 12 w 12"/>
                    <a:gd name="T12" fmla="*/ 9 h 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9">
                      <a:moveTo>
                        <a:pt x="0" y="0"/>
                      </a:moveTo>
                      <a:lnTo>
                        <a:pt x="11" y="9"/>
                      </a:lnTo>
                      <a:lnTo>
                        <a:pt x="12" y="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08" name="Freeform 2128"/>
                <p:cNvSpPr>
                  <a:spLocks/>
                </p:cNvSpPr>
                <p:nvPr/>
              </p:nvSpPr>
              <p:spPr bwMode="auto">
                <a:xfrm>
                  <a:off x="3610" y="2162"/>
                  <a:ext cx="2" cy="2"/>
                </a:xfrm>
                <a:custGeom>
                  <a:avLst/>
                  <a:gdLst>
                    <a:gd name="T0" fmla="*/ 0 w 12"/>
                    <a:gd name="T1" fmla="*/ 0 h 7"/>
                    <a:gd name="T2" fmla="*/ 11 w 12"/>
                    <a:gd name="T3" fmla="*/ 7 h 7"/>
                    <a:gd name="T4" fmla="*/ 12 w 12"/>
                    <a:gd name="T5" fmla="*/ 7 h 7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7"/>
                    <a:gd name="T11" fmla="*/ 12 w 12"/>
                    <a:gd name="T12" fmla="*/ 7 h 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7">
                      <a:moveTo>
                        <a:pt x="0" y="0"/>
                      </a:moveTo>
                      <a:lnTo>
                        <a:pt x="11" y="7"/>
                      </a:lnTo>
                      <a:lnTo>
                        <a:pt x="12" y="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09" name="Freeform 2129"/>
                <p:cNvSpPr>
                  <a:spLocks/>
                </p:cNvSpPr>
                <p:nvPr/>
              </p:nvSpPr>
              <p:spPr bwMode="auto">
                <a:xfrm>
                  <a:off x="3612" y="2164"/>
                  <a:ext cx="3" cy="1"/>
                </a:xfrm>
                <a:custGeom>
                  <a:avLst/>
                  <a:gdLst>
                    <a:gd name="T0" fmla="*/ 0 w 12"/>
                    <a:gd name="T1" fmla="*/ 0 h 5"/>
                    <a:gd name="T2" fmla="*/ 11 w 12"/>
                    <a:gd name="T3" fmla="*/ 5 h 5"/>
                    <a:gd name="T4" fmla="*/ 12 w 12"/>
                    <a:gd name="T5" fmla="*/ 5 h 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5"/>
                    <a:gd name="T11" fmla="*/ 12 w 12"/>
                    <a:gd name="T12" fmla="*/ 5 h 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5">
                      <a:moveTo>
                        <a:pt x="0" y="0"/>
                      </a:moveTo>
                      <a:lnTo>
                        <a:pt x="11" y="5"/>
                      </a:lnTo>
                      <a:lnTo>
                        <a:pt x="12" y="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10" name="Freeform 2130"/>
                <p:cNvSpPr>
                  <a:spLocks/>
                </p:cNvSpPr>
                <p:nvPr/>
              </p:nvSpPr>
              <p:spPr bwMode="auto">
                <a:xfrm>
                  <a:off x="3614" y="2165"/>
                  <a:ext cx="3" cy="1"/>
                </a:xfrm>
                <a:custGeom>
                  <a:avLst/>
                  <a:gdLst>
                    <a:gd name="T0" fmla="*/ 0 w 12"/>
                    <a:gd name="T1" fmla="*/ 0 h 5"/>
                    <a:gd name="T2" fmla="*/ 11 w 12"/>
                    <a:gd name="T3" fmla="*/ 5 h 5"/>
                    <a:gd name="T4" fmla="*/ 12 w 12"/>
                    <a:gd name="T5" fmla="*/ 5 h 5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5"/>
                    <a:gd name="T11" fmla="*/ 12 w 12"/>
                    <a:gd name="T12" fmla="*/ 5 h 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5">
                      <a:moveTo>
                        <a:pt x="0" y="0"/>
                      </a:moveTo>
                      <a:lnTo>
                        <a:pt x="11" y="5"/>
                      </a:lnTo>
                      <a:lnTo>
                        <a:pt x="12" y="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11" name="Freeform 2131"/>
                <p:cNvSpPr>
                  <a:spLocks/>
                </p:cNvSpPr>
                <p:nvPr/>
              </p:nvSpPr>
              <p:spPr bwMode="auto">
                <a:xfrm>
                  <a:off x="3617" y="2166"/>
                  <a:ext cx="2" cy="1"/>
                </a:xfrm>
                <a:custGeom>
                  <a:avLst/>
                  <a:gdLst>
                    <a:gd name="T0" fmla="*/ 0 w 12"/>
                    <a:gd name="T1" fmla="*/ 0 h 3"/>
                    <a:gd name="T2" fmla="*/ 11 w 12"/>
                    <a:gd name="T3" fmla="*/ 3 h 3"/>
                    <a:gd name="T4" fmla="*/ 12 w 12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"/>
                    <a:gd name="T11" fmla="*/ 12 w 12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">
                      <a:moveTo>
                        <a:pt x="0" y="0"/>
                      </a:moveTo>
                      <a:lnTo>
                        <a:pt x="11" y="3"/>
                      </a:lnTo>
                      <a:lnTo>
                        <a:pt x="12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12" name="Freeform 2132"/>
                <p:cNvSpPr>
                  <a:spLocks/>
                </p:cNvSpPr>
                <p:nvPr/>
              </p:nvSpPr>
              <p:spPr bwMode="auto">
                <a:xfrm>
                  <a:off x="3619" y="2166"/>
                  <a:ext cx="2" cy="1"/>
                </a:xfrm>
                <a:custGeom>
                  <a:avLst/>
                  <a:gdLst>
                    <a:gd name="T0" fmla="*/ 0 w 12"/>
                    <a:gd name="T1" fmla="*/ 0 h 3"/>
                    <a:gd name="T2" fmla="*/ 11 w 12"/>
                    <a:gd name="T3" fmla="*/ 3 h 3"/>
                    <a:gd name="T4" fmla="*/ 12 w 12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"/>
                    <a:gd name="T11" fmla="*/ 12 w 12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">
                      <a:moveTo>
                        <a:pt x="0" y="0"/>
                      </a:moveTo>
                      <a:lnTo>
                        <a:pt x="11" y="3"/>
                      </a:lnTo>
                      <a:lnTo>
                        <a:pt x="12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13" name="Freeform 2133"/>
                <p:cNvSpPr>
                  <a:spLocks/>
                </p:cNvSpPr>
                <p:nvPr/>
              </p:nvSpPr>
              <p:spPr bwMode="auto">
                <a:xfrm>
                  <a:off x="3621" y="2167"/>
                  <a:ext cx="2" cy="1"/>
                </a:xfrm>
                <a:custGeom>
                  <a:avLst/>
                  <a:gdLst>
                    <a:gd name="T0" fmla="*/ 0 w 13"/>
                    <a:gd name="T1" fmla="*/ 0 h 3"/>
                    <a:gd name="T2" fmla="*/ 12 w 13"/>
                    <a:gd name="T3" fmla="*/ 3 h 3"/>
                    <a:gd name="T4" fmla="*/ 13 w 13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3"/>
                    <a:gd name="T11" fmla="*/ 13 w 13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3">
                      <a:moveTo>
                        <a:pt x="0" y="0"/>
                      </a:moveTo>
                      <a:lnTo>
                        <a:pt x="12" y="3"/>
                      </a:lnTo>
                      <a:lnTo>
                        <a:pt x="13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14" name="Freeform 2134"/>
                <p:cNvSpPr>
                  <a:spLocks/>
                </p:cNvSpPr>
                <p:nvPr/>
              </p:nvSpPr>
              <p:spPr bwMode="auto">
                <a:xfrm>
                  <a:off x="3623" y="2167"/>
                  <a:ext cx="2" cy="1"/>
                </a:xfrm>
                <a:custGeom>
                  <a:avLst/>
                  <a:gdLst>
                    <a:gd name="T0" fmla="*/ 0 w 12"/>
                    <a:gd name="T1" fmla="*/ 0 h 3"/>
                    <a:gd name="T2" fmla="*/ 11 w 12"/>
                    <a:gd name="T3" fmla="*/ 3 h 3"/>
                    <a:gd name="T4" fmla="*/ 12 w 12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3"/>
                    <a:gd name="T11" fmla="*/ 12 w 12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3">
                      <a:moveTo>
                        <a:pt x="0" y="0"/>
                      </a:moveTo>
                      <a:lnTo>
                        <a:pt x="11" y="3"/>
                      </a:lnTo>
                      <a:lnTo>
                        <a:pt x="12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15" name="Freeform 2135"/>
                <p:cNvSpPr>
                  <a:spLocks/>
                </p:cNvSpPr>
                <p:nvPr/>
              </p:nvSpPr>
              <p:spPr bwMode="auto">
                <a:xfrm>
                  <a:off x="3625" y="2168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16" name="Freeform 2136"/>
                <p:cNvSpPr>
                  <a:spLocks/>
                </p:cNvSpPr>
                <p:nvPr/>
              </p:nvSpPr>
              <p:spPr bwMode="auto">
                <a:xfrm>
                  <a:off x="3627" y="2168"/>
                  <a:ext cx="3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17" name="Freeform 2137"/>
                <p:cNvSpPr>
                  <a:spLocks/>
                </p:cNvSpPr>
                <p:nvPr/>
              </p:nvSpPr>
              <p:spPr bwMode="auto">
                <a:xfrm>
                  <a:off x="3629" y="2169"/>
                  <a:ext cx="3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18" name="Freeform 2138"/>
                <p:cNvSpPr>
                  <a:spLocks/>
                </p:cNvSpPr>
                <p:nvPr/>
              </p:nvSpPr>
              <p:spPr bwMode="auto">
                <a:xfrm>
                  <a:off x="3631" y="2169"/>
                  <a:ext cx="3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19" name="Freeform 2139"/>
                <p:cNvSpPr>
                  <a:spLocks/>
                </p:cNvSpPr>
                <p:nvPr/>
              </p:nvSpPr>
              <p:spPr bwMode="auto">
                <a:xfrm>
                  <a:off x="3634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20" name="Freeform 2140"/>
                <p:cNvSpPr>
                  <a:spLocks/>
                </p:cNvSpPr>
                <p:nvPr/>
              </p:nvSpPr>
              <p:spPr bwMode="auto">
                <a:xfrm>
                  <a:off x="3636" y="2170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21" name="Freeform 2141"/>
                <p:cNvSpPr>
                  <a:spLocks/>
                </p:cNvSpPr>
                <p:nvPr/>
              </p:nvSpPr>
              <p:spPr bwMode="auto">
                <a:xfrm>
                  <a:off x="3638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22" name="Freeform 2142"/>
                <p:cNvSpPr>
                  <a:spLocks/>
                </p:cNvSpPr>
                <p:nvPr/>
              </p:nvSpPr>
              <p:spPr bwMode="auto">
                <a:xfrm>
                  <a:off x="3640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23" name="Freeform 2143"/>
                <p:cNvSpPr>
                  <a:spLocks/>
                </p:cNvSpPr>
                <p:nvPr/>
              </p:nvSpPr>
              <p:spPr bwMode="auto">
                <a:xfrm>
                  <a:off x="3642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24" name="Freeform 2144"/>
                <p:cNvSpPr>
                  <a:spLocks/>
                </p:cNvSpPr>
                <p:nvPr/>
              </p:nvSpPr>
              <p:spPr bwMode="auto">
                <a:xfrm>
                  <a:off x="3644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25" name="Freeform 2145"/>
                <p:cNvSpPr>
                  <a:spLocks/>
                </p:cNvSpPr>
                <p:nvPr/>
              </p:nvSpPr>
              <p:spPr bwMode="auto">
                <a:xfrm>
                  <a:off x="3646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26" name="Freeform 2146"/>
                <p:cNvSpPr>
                  <a:spLocks/>
                </p:cNvSpPr>
                <p:nvPr/>
              </p:nvSpPr>
              <p:spPr bwMode="auto">
                <a:xfrm>
                  <a:off x="3648" y="2170"/>
                  <a:ext cx="3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27" name="Freeform 2147"/>
                <p:cNvSpPr>
                  <a:spLocks/>
                </p:cNvSpPr>
                <p:nvPr/>
              </p:nvSpPr>
              <p:spPr bwMode="auto">
                <a:xfrm>
                  <a:off x="3651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28" name="Freeform 2148"/>
                <p:cNvSpPr>
                  <a:spLocks/>
                </p:cNvSpPr>
                <p:nvPr/>
              </p:nvSpPr>
              <p:spPr bwMode="auto">
                <a:xfrm>
                  <a:off x="3653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29" name="Freeform 2149"/>
                <p:cNvSpPr>
                  <a:spLocks/>
                </p:cNvSpPr>
                <p:nvPr/>
              </p:nvSpPr>
              <p:spPr bwMode="auto">
                <a:xfrm>
                  <a:off x="3655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30" name="Freeform 2150"/>
                <p:cNvSpPr>
                  <a:spLocks/>
                </p:cNvSpPr>
                <p:nvPr/>
              </p:nvSpPr>
              <p:spPr bwMode="auto">
                <a:xfrm>
                  <a:off x="3657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31" name="Freeform 2151"/>
                <p:cNvSpPr>
                  <a:spLocks/>
                </p:cNvSpPr>
                <p:nvPr/>
              </p:nvSpPr>
              <p:spPr bwMode="auto">
                <a:xfrm>
                  <a:off x="3659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32" name="Freeform 2152"/>
                <p:cNvSpPr>
                  <a:spLocks/>
                </p:cNvSpPr>
                <p:nvPr/>
              </p:nvSpPr>
              <p:spPr bwMode="auto">
                <a:xfrm>
                  <a:off x="3661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33" name="Freeform 2153"/>
                <p:cNvSpPr>
                  <a:spLocks/>
                </p:cNvSpPr>
                <p:nvPr/>
              </p:nvSpPr>
              <p:spPr bwMode="auto">
                <a:xfrm>
                  <a:off x="3663" y="2169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34" name="Freeform 2154"/>
                <p:cNvSpPr>
                  <a:spLocks/>
                </p:cNvSpPr>
                <p:nvPr/>
              </p:nvSpPr>
              <p:spPr bwMode="auto">
                <a:xfrm>
                  <a:off x="3665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35" name="Freeform 2155"/>
                <p:cNvSpPr>
                  <a:spLocks/>
                </p:cNvSpPr>
                <p:nvPr/>
              </p:nvSpPr>
              <p:spPr bwMode="auto">
                <a:xfrm>
                  <a:off x="3667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36" name="Freeform 2156"/>
                <p:cNvSpPr>
                  <a:spLocks/>
                </p:cNvSpPr>
                <p:nvPr/>
              </p:nvSpPr>
              <p:spPr bwMode="auto">
                <a:xfrm>
                  <a:off x="3670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37" name="Freeform 2157"/>
                <p:cNvSpPr>
                  <a:spLocks/>
                </p:cNvSpPr>
                <p:nvPr/>
              </p:nvSpPr>
              <p:spPr bwMode="auto">
                <a:xfrm>
                  <a:off x="3672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38" name="Freeform 2158"/>
                <p:cNvSpPr>
                  <a:spLocks/>
                </p:cNvSpPr>
                <p:nvPr/>
              </p:nvSpPr>
              <p:spPr bwMode="auto">
                <a:xfrm>
                  <a:off x="3674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39" name="Freeform 2159"/>
                <p:cNvSpPr>
                  <a:spLocks/>
                </p:cNvSpPr>
                <p:nvPr/>
              </p:nvSpPr>
              <p:spPr bwMode="auto">
                <a:xfrm>
                  <a:off x="3676" y="2170"/>
                  <a:ext cx="2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40" name="Freeform 2160"/>
                <p:cNvSpPr>
                  <a:spLocks/>
                </p:cNvSpPr>
                <p:nvPr/>
              </p:nvSpPr>
              <p:spPr bwMode="auto">
                <a:xfrm>
                  <a:off x="3678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41" name="Freeform 2161"/>
                <p:cNvSpPr>
                  <a:spLocks/>
                </p:cNvSpPr>
                <p:nvPr/>
              </p:nvSpPr>
              <p:spPr bwMode="auto">
                <a:xfrm>
                  <a:off x="3680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42" name="Freeform 2162"/>
                <p:cNvSpPr>
                  <a:spLocks/>
                </p:cNvSpPr>
                <p:nvPr/>
              </p:nvSpPr>
              <p:spPr bwMode="auto">
                <a:xfrm>
                  <a:off x="3682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43" name="Freeform 2163"/>
                <p:cNvSpPr>
                  <a:spLocks/>
                </p:cNvSpPr>
                <p:nvPr/>
              </p:nvSpPr>
              <p:spPr bwMode="auto">
                <a:xfrm>
                  <a:off x="3684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44" name="Freeform 2164"/>
                <p:cNvSpPr>
                  <a:spLocks/>
                </p:cNvSpPr>
                <p:nvPr/>
              </p:nvSpPr>
              <p:spPr bwMode="auto">
                <a:xfrm>
                  <a:off x="3687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45" name="Freeform 2165"/>
                <p:cNvSpPr>
                  <a:spLocks/>
                </p:cNvSpPr>
                <p:nvPr/>
              </p:nvSpPr>
              <p:spPr bwMode="auto">
                <a:xfrm>
                  <a:off x="3689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46" name="Freeform 2166"/>
                <p:cNvSpPr>
                  <a:spLocks/>
                </p:cNvSpPr>
                <p:nvPr/>
              </p:nvSpPr>
              <p:spPr bwMode="auto">
                <a:xfrm>
                  <a:off x="3691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47" name="Freeform 2167"/>
                <p:cNvSpPr>
                  <a:spLocks/>
                </p:cNvSpPr>
                <p:nvPr/>
              </p:nvSpPr>
              <p:spPr bwMode="auto">
                <a:xfrm>
                  <a:off x="3693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48" name="Freeform 2168"/>
                <p:cNvSpPr>
                  <a:spLocks/>
                </p:cNvSpPr>
                <p:nvPr/>
              </p:nvSpPr>
              <p:spPr bwMode="auto">
                <a:xfrm>
                  <a:off x="3695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49" name="Freeform 2169"/>
                <p:cNvSpPr>
                  <a:spLocks/>
                </p:cNvSpPr>
                <p:nvPr/>
              </p:nvSpPr>
              <p:spPr bwMode="auto">
                <a:xfrm>
                  <a:off x="3697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50" name="Freeform 2170"/>
                <p:cNvSpPr>
                  <a:spLocks/>
                </p:cNvSpPr>
                <p:nvPr/>
              </p:nvSpPr>
              <p:spPr bwMode="auto">
                <a:xfrm>
                  <a:off x="3699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51" name="Freeform 2171"/>
                <p:cNvSpPr>
                  <a:spLocks/>
                </p:cNvSpPr>
                <p:nvPr/>
              </p:nvSpPr>
              <p:spPr bwMode="auto">
                <a:xfrm>
                  <a:off x="3701" y="2169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52" name="Freeform 2172"/>
                <p:cNvSpPr>
                  <a:spLocks/>
                </p:cNvSpPr>
                <p:nvPr/>
              </p:nvSpPr>
              <p:spPr bwMode="auto">
                <a:xfrm>
                  <a:off x="3703" y="2169"/>
                  <a:ext cx="3" cy="1"/>
                </a:xfrm>
                <a:custGeom>
                  <a:avLst/>
                  <a:gdLst>
                    <a:gd name="T0" fmla="*/ 0 w 13"/>
                    <a:gd name="T1" fmla="*/ 1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1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53" name="Freeform 2173"/>
                <p:cNvSpPr>
                  <a:spLocks/>
                </p:cNvSpPr>
                <p:nvPr/>
              </p:nvSpPr>
              <p:spPr bwMode="auto">
                <a:xfrm>
                  <a:off x="3706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54" name="Freeform 2174"/>
                <p:cNvSpPr>
                  <a:spLocks/>
                </p:cNvSpPr>
                <p:nvPr/>
              </p:nvSpPr>
              <p:spPr bwMode="auto">
                <a:xfrm>
                  <a:off x="3708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55" name="Freeform 2175"/>
                <p:cNvSpPr>
                  <a:spLocks/>
                </p:cNvSpPr>
                <p:nvPr/>
              </p:nvSpPr>
              <p:spPr bwMode="auto">
                <a:xfrm>
                  <a:off x="3710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56" name="Freeform 2176"/>
                <p:cNvSpPr>
                  <a:spLocks/>
                </p:cNvSpPr>
                <p:nvPr/>
              </p:nvSpPr>
              <p:spPr bwMode="auto">
                <a:xfrm>
                  <a:off x="3712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57" name="Freeform 2177"/>
                <p:cNvSpPr>
                  <a:spLocks/>
                </p:cNvSpPr>
                <p:nvPr/>
              </p:nvSpPr>
              <p:spPr bwMode="auto">
                <a:xfrm>
                  <a:off x="3714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58" name="Freeform 2178"/>
                <p:cNvSpPr>
                  <a:spLocks/>
                </p:cNvSpPr>
                <p:nvPr/>
              </p:nvSpPr>
              <p:spPr bwMode="auto">
                <a:xfrm>
                  <a:off x="3716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59" name="Freeform 2179"/>
                <p:cNvSpPr>
                  <a:spLocks/>
                </p:cNvSpPr>
                <p:nvPr/>
              </p:nvSpPr>
              <p:spPr bwMode="auto">
                <a:xfrm>
                  <a:off x="3718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60" name="Freeform 2180"/>
                <p:cNvSpPr>
                  <a:spLocks/>
                </p:cNvSpPr>
                <p:nvPr/>
              </p:nvSpPr>
              <p:spPr bwMode="auto">
                <a:xfrm>
                  <a:off x="3720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61" name="Freeform 2181"/>
                <p:cNvSpPr>
                  <a:spLocks/>
                </p:cNvSpPr>
                <p:nvPr/>
              </p:nvSpPr>
              <p:spPr bwMode="auto">
                <a:xfrm>
                  <a:off x="3723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62" name="Freeform 2182"/>
                <p:cNvSpPr>
                  <a:spLocks/>
                </p:cNvSpPr>
                <p:nvPr/>
              </p:nvSpPr>
              <p:spPr bwMode="auto">
                <a:xfrm>
                  <a:off x="3725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63" name="Freeform 2183"/>
                <p:cNvSpPr>
                  <a:spLocks/>
                </p:cNvSpPr>
                <p:nvPr/>
              </p:nvSpPr>
              <p:spPr bwMode="auto">
                <a:xfrm>
                  <a:off x="3727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64" name="Freeform 2184"/>
                <p:cNvSpPr>
                  <a:spLocks/>
                </p:cNvSpPr>
                <p:nvPr/>
              </p:nvSpPr>
              <p:spPr bwMode="auto">
                <a:xfrm>
                  <a:off x="3729" y="2169"/>
                  <a:ext cx="2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1 h 1"/>
                    <a:gd name="T4" fmla="*/ 13 w 13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1"/>
                      </a:lnTo>
                      <a:lnTo>
                        <a:pt x="13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65" name="Freeform 2185"/>
                <p:cNvSpPr>
                  <a:spLocks/>
                </p:cNvSpPr>
                <p:nvPr/>
              </p:nvSpPr>
              <p:spPr bwMode="auto">
                <a:xfrm>
                  <a:off x="3731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66" name="Freeform 2186"/>
                <p:cNvSpPr>
                  <a:spLocks/>
                </p:cNvSpPr>
                <p:nvPr/>
              </p:nvSpPr>
              <p:spPr bwMode="auto">
                <a:xfrm>
                  <a:off x="3733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67" name="Freeform 2187"/>
                <p:cNvSpPr>
                  <a:spLocks/>
                </p:cNvSpPr>
                <p:nvPr/>
              </p:nvSpPr>
              <p:spPr bwMode="auto">
                <a:xfrm>
                  <a:off x="3735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4" name="Group 2389"/>
              <p:cNvGrpSpPr>
                <a:grpSpLocks/>
              </p:cNvGrpSpPr>
              <p:nvPr/>
            </p:nvGrpSpPr>
            <p:grpSpPr bwMode="auto">
              <a:xfrm>
                <a:off x="5932488" y="3441700"/>
                <a:ext cx="674687" cy="7938"/>
                <a:chOff x="3737" y="2168"/>
                <a:chExt cx="425" cy="5"/>
              </a:xfrm>
            </p:grpSpPr>
            <p:sp>
              <p:nvSpPr>
                <p:cNvPr id="5068" name="Freeform 2189"/>
                <p:cNvSpPr>
                  <a:spLocks/>
                </p:cNvSpPr>
                <p:nvPr/>
              </p:nvSpPr>
              <p:spPr bwMode="auto">
                <a:xfrm>
                  <a:off x="3737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69" name="Freeform 2190"/>
                <p:cNvSpPr>
                  <a:spLocks/>
                </p:cNvSpPr>
                <p:nvPr/>
              </p:nvSpPr>
              <p:spPr bwMode="auto">
                <a:xfrm>
                  <a:off x="3740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70" name="Freeform 2191"/>
                <p:cNvSpPr>
                  <a:spLocks/>
                </p:cNvSpPr>
                <p:nvPr/>
              </p:nvSpPr>
              <p:spPr bwMode="auto">
                <a:xfrm>
                  <a:off x="3742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71" name="Freeform 2192"/>
                <p:cNvSpPr>
                  <a:spLocks/>
                </p:cNvSpPr>
                <p:nvPr/>
              </p:nvSpPr>
              <p:spPr bwMode="auto">
                <a:xfrm>
                  <a:off x="3744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72" name="Freeform 2193"/>
                <p:cNvSpPr>
                  <a:spLocks/>
                </p:cNvSpPr>
                <p:nvPr/>
              </p:nvSpPr>
              <p:spPr bwMode="auto">
                <a:xfrm>
                  <a:off x="3746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73" name="Freeform 2194"/>
                <p:cNvSpPr>
                  <a:spLocks/>
                </p:cNvSpPr>
                <p:nvPr/>
              </p:nvSpPr>
              <p:spPr bwMode="auto">
                <a:xfrm>
                  <a:off x="3748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74" name="Freeform 2195"/>
                <p:cNvSpPr>
                  <a:spLocks/>
                </p:cNvSpPr>
                <p:nvPr/>
              </p:nvSpPr>
              <p:spPr bwMode="auto">
                <a:xfrm>
                  <a:off x="3750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75" name="Freeform 2196"/>
                <p:cNvSpPr>
                  <a:spLocks/>
                </p:cNvSpPr>
                <p:nvPr/>
              </p:nvSpPr>
              <p:spPr bwMode="auto">
                <a:xfrm>
                  <a:off x="3752" y="2170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76" name="Freeform 2197"/>
                <p:cNvSpPr>
                  <a:spLocks/>
                </p:cNvSpPr>
                <p:nvPr/>
              </p:nvSpPr>
              <p:spPr bwMode="auto">
                <a:xfrm>
                  <a:off x="3754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77" name="Freeform 2198"/>
                <p:cNvSpPr>
                  <a:spLocks/>
                </p:cNvSpPr>
                <p:nvPr/>
              </p:nvSpPr>
              <p:spPr bwMode="auto">
                <a:xfrm>
                  <a:off x="3756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78" name="Freeform 2199"/>
                <p:cNvSpPr>
                  <a:spLocks/>
                </p:cNvSpPr>
                <p:nvPr/>
              </p:nvSpPr>
              <p:spPr bwMode="auto">
                <a:xfrm>
                  <a:off x="3759" y="2170"/>
                  <a:ext cx="2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1 h 1"/>
                    <a:gd name="T4" fmla="*/ 13 w 13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1"/>
                      </a:lnTo>
                      <a:lnTo>
                        <a:pt x="13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79" name="Freeform 2200"/>
                <p:cNvSpPr>
                  <a:spLocks/>
                </p:cNvSpPr>
                <p:nvPr/>
              </p:nvSpPr>
              <p:spPr bwMode="auto">
                <a:xfrm>
                  <a:off x="3761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80" name="Freeform 2201"/>
                <p:cNvSpPr>
                  <a:spLocks/>
                </p:cNvSpPr>
                <p:nvPr/>
              </p:nvSpPr>
              <p:spPr bwMode="auto">
                <a:xfrm>
                  <a:off x="3763" y="2170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81" name="Freeform 2202"/>
                <p:cNvSpPr>
                  <a:spLocks/>
                </p:cNvSpPr>
                <p:nvPr/>
              </p:nvSpPr>
              <p:spPr bwMode="auto">
                <a:xfrm>
                  <a:off x="3765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82" name="Freeform 2203"/>
                <p:cNvSpPr>
                  <a:spLocks/>
                </p:cNvSpPr>
                <p:nvPr/>
              </p:nvSpPr>
              <p:spPr bwMode="auto">
                <a:xfrm>
                  <a:off x="3767" y="2171"/>
                  <a:ext cx="2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83" name="Freeform 2204"/>
                <p:cNvSpPr>
                  <a:spLocks/>
                </p:cNvSpPr>
                <p:nvPr/>
              </p:nvSpPr>
              <p:spPr bwMode="auto">
                <a:xfrm>
                  <a:off x="3769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84" name="Freeform 2205"/>
                <p:cNvSpPr>
                  <a:spLocks/>
                </p:cNvSpPr>
                <p:nvPr/>
              </p:nvSpPr>
              <p:spPr bwMode="auto">
                <a:xfrm>
                  <a:off x="3771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85" name="Freeform 2206"/>
                <p:cNvSpPr>
                  <a:spLocks/>
                </p:cNvSpPr>
                <p:nvPr/>
              </p:nvSpPr>
              <p:spPr bwMode="auto">
                <a:xfrm>
                  <a:off x="3773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86" name="Freeform 2207"/>
                <p:cNvSpPr>
                  <a:spLocks/>
                </p:cNvSpPr>
                <p:nvPr/>
              </p:nvSpPr>
              <p:spPr bwMode="auto">
                <a:xfrm>
                  <a:off x="3776" y="2171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87" name="Freeform 2208"/>
                <p:cNvSpPr>
                  <a:spLocks/>
                </p:cNvSpPr>
                <p:nvPr/>
              </p:nvSpPr>
              <p:spPr bwMode="auto">
                <a:xfrm>
                  <a:off x="3778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88" name="Freeform 2209"/>
                <p:cNvSpPr>
                  <a:spLocks/>
                </p:cNvSpPr>
                <p:nvPr/>
              </p:nvSpPr>
              <p:spPr bwMode="auto">
                <a:xfrm>
                  <a:off x="3780" y="2171"/>
                  <a:ext cx="2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89" name="Freeform 2210"/>
                <p:cNvSpPr>
                  <a:spLocks/>
                </p:cNvSpPr>
                <p:nvPr/>
              </p:nvSpPr>
              <p:spPr bwMode="auto">
                <a:xfrm>
                  <a:off x="3782" y="2171"/>
                  <a:ext cx="2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90" name="Freeform 2211"/>
                <p:cNvSpPr>
                  <a:spLocks/>
                </p:cNvSpPr>
                <p:nvPr/>
              </p:nvSpPr>
              <p:spPr bwMode="auto">
                <a:xfrm>
                  <a:off x="3784" y="2170"/>
                  <a:ext cx="2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91" name="Freeform 2212"/>
                <p:cNvSpPr>
                  <a:spLocks/>
                </p:cNvSpPr>
                <p:nvPr/>
              </p:nvSpPr>
              <p:spPr bwMode="auto">
                <a:xfrm>
                  <a:off x="3786" y="2170"/>
                  <a:ext cx="3" cy="1"/>
                </a:xfrm>
                <a:custGeom>
                  <a:avLst/>
                  <a:gdLst>
                    <a:gd name="T0" fmla="*/ 0 w 13"/>
                    <a:gd name="T1" fmla="*/ 2 h 2"/>
                    <a:gd name="T2" fmla="*/ 12 w 13"/>
                    <a:gd name="T3" fmla="*/ 0 h 2"/>
                    <a:gd name="T4" fmla="*/ 13 w 13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2"/>
                    <a:gd name="T11" fmla="*/ 13 w 13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2">
                      <a:moveTo>
                        <a:pt x="0" y="2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92" name="Freeform 2213"/>
                <p:cNvSpPr>
                  <a:spLocks/>
                </p:cNvSpPr>
                <p:nvPr/>
              </p:nvSpPr>
              <p:spPr bwMode="auto">
                <a:xfrm>
                  <a:off x="3788" y="2170"/>
                  <a:ext cx="3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93" name="Freeform 2214"/>
                <p:cNvSpPr>
                  <a:spLocks/>
                </p:cNvSpPr>
                <p:nvPr/>
              </p:nvSpPr>
              <p:spPr bwMode="auto">
                <a:xfrm>
                  <a:off x="3790" y="2169"/>
                  <a:ext cx="3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94" name="Freeform 2215"/>
                <p:cNvSpPr>
                  <a:spLocks/>
                </p:cNvSpPr>
                <p:nvPr/>
              </p:nvSpPr>
              <p:spPr bwMode="auto">
                <a:xfrm>
                  <a:off x="3793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95" name="Freeform 2216"/>
                <p:cNvSpPr>
                  <a:spLocks/>
                </p:cNvSpPr>
                <p:nvPr/>
              </p:nvSpPr>
              <p:spPr bwMode="auto">
                <a:xfrm>
                  <a:off x="3795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96" name="Freeform 2217"/>
                <p:cNvSpPr>
                  <a:spLocks/>
                </p:cNvSpPr>
                <p:nvPr/>
              </p:nvSpPr>
              <p:spPr bwMode="auto">
                <a:xfrm>
                  <a:off x="3797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97" name="Freeform 2218"/>
                <p:cNvSpPr>
                  <a:spLocks/>
                </p:cNvSpPr>
                <p:nvPr/>
              </p:nvSpPr>
              <p:spPr bwMode="auto">
                <a:xfrm>
                  <a:off x="3799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98" name="Freeform 2219"/>
                <p:cNvSpPr>
                  <a:spLocks/>
                </p:cNvSpPr>
                <p:nvPr/>
              </p:nvSpPr>
              <p:spPr bwMode="auto">
                <a:xfrm>
                  <a:off x="3801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99" name="Freeform 2220"/>
                <p:cNvSpPr>
                  <a:spLocks/>
                </p:cNvSpPr>
                <p:nvPr/>
              </p:nvSpPr>
              <p:spPr bwMode="auto">
                <a:xfrm>
                  <a:off x="3803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00" name="Freeform 2221"/>
                <p:cNvSpPr>
                  <a:spLocks/>
                </p:cNvSpPr>
                <p:nvPr/>
              </p:nvSpPr>
              <p:spPr bwMode="auto">
                <a:xfrm>
                  <a:off x="3805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01" name="Freeform 2222"/>
                <p:cNvSpPr>
                  <a:spLocks/>
                </p:cNvSpPr>
                <p:nvPr/>
              </p:nvSpPr>
              <p:spPr bwMode="auto">
                <a:xfrm>
                  <a:off x="3807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02" name="Freeform 2223"/>
                <p:cNvSpPr>
                  <a:spLocks/>
                </p:cNvSpPr>
                <p:nvPr/>
              </p:nvSpPr>
              <p:spPr bwMode="auto">
                <a:xfrm>
                  <a:off x="3809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03" name="Freeform 2224"/>
                <p:cNvSpPr>
                  <a:spLocks/>
                </p:cNvSpPr>
                <p:nvPr/>
              </p:nvSpPr>
              <p:spPr bwMode="auto">
                <a:xfrm>
                  <a:off x="3812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04" name="Freeform 2225"/>
                <p:cNvSpPr>
                  <a:spLocks/>
                </p:cNvSpPr>
                <p:nvPr/>
              </p:nvSpPr>
              <p:spPr bwMode="auto">
                <a:xfrm>
                  <a:off x="3814" y="2169"/>
                  <a:ext cx="2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05" name="Freeform 2226"/>
                <p:cNvSpPr>
                  <a:spLocks/>
                </p:cNvSpPr>
                <p:nvPr/>
              </p:nvSpPr>
              <p:spPr bwMode="auto">
                <a:xfrm>
                  <a:off x="3816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06" name="Freeform 2227"/>
                <p:cNvSpPr>
                  <a:spLocks/>
                </p:cNvSpPr>
                <p:nvPr/>
              </p:nvSpPr>
              <p:spPr bwMode="auto">
                <a:xfrm>
                  <a:off x="3818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07" name="Freeform 2228"/>
                <p:cNvSpPr>
                  <a:spLocks/>
                </p:cNvSpPr>
                <p:nvPr/>
              </p:nvSpPr>
              <p:spPr bwMode="auto">
                <a:xfrm>
                  <a:off x="3820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08" name="Freeform 2229"/>
                <p:cNvSpPr>
                  <a:spLocks/>
                </p:cNvSpPr>
                <p:nvPr/>
              </p:nvSpPr>
              <p:spPr bwMode="auto">
                <a:xfrm>
                  <a:off x="3822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09" name="Freeform 2230"/>
                <p:cNvSpPr>
                  <a:spLocks/>
                </p:cNvSpPr>
                <p:nvPr/>
              </p:nvSpPr>
              <p:spPr bwMode="auto">
                <a:xfrm>
                  <a:off x="3824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10" name="Freeform 2231"/>
                <p:cNvSpPr>
                  <a:spLocks/>
                </p:cNvSpPr>
                <p:nvPr/>
              </p:nvSpPr>
              <p:spPr bwMode="auto">
                <a:xfrm>
                  <a:off x="3826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11" name="Freeform 2232"/>
                <p:cNvSpPr>
                  <a:spLocks/>
                </p:cNvSpPr>
                <p:nvPr/>
              </p:nvSpPr>
              <p:spPr bwMode="auto">
                <a:xfrm>
                  <a:off x="3829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12" name="Freeform 2233"/>
                <p:cNvSpPr>
                  <a:spLocks/>
                </p:cNvSpPr>
                <p:nvPr/>
              </p:nvSpPr>
              <p:spPr bwMode="auto">
                <a:xfrm>
                  <a:off x="3831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13" name="Freeform 2234"/>
                <p:cNvSpPr>
                  <a:spLocks/>
                </p:cNvSpPr>
                <p:nvPr/>
              </p:nvSpPr>
              <p:spPr bwMode="auto">
                <a:xfrm>
                  <a:off x="3833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14" name="Freeform 2235"/>
                <p:cNvSpPr>
                  <a:spLocks/>
                </p:cNvSpPr>
                <p:nvPr/>
              </p:nvSpPr>
              <p:spPr bwMode="auto">
                <a:xfrm>
                  <a:off x="3835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15" name="Freeform 2236"/>
                <p:cNvSpPr>
                  <a:spLocks/>
                </p:cNvSpPr>
                <p:nvPr/>
              </p:nvSpPr>
              <p:spPr bwMode="auto">
                <a:xfrm>
                  <a:off x="3837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16" name="Freeform 2237"/>
                <p:cNvSpPr>
                  <a:spLocks/>
                </p:cNvSpPr>
                <p:nvPr/>
              </p:nvSpPr>
              <p:spPr bwMode="auto">
                <a:xfrm>
                  <a:off x="3839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17" name="Freeform 2238"/>
                <p:cNvSpPr>
                  <a:spLocks/>
                </p:cNvSpPr>
                <p:nvPr/>
              </p:nvSpPr>
              <p:spPr bwMode="auto">
                <a:xfrm>
                  <a:off x="3841" y="2170"/>
                  <a:ext cx="3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18" name="Freeform 2239"/>
                <p:cNvSpPr>
                  <a:spLocks/>
                </p:cNvSpPr>
                <p:nvPr/>
              </p:nvSpPr>
              <p:spPr bwMode="auto">
                <a:xfrm>
                  <a:off x="3843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19" name="Freeform 2240"/>
                <p:cNvSpPr>
                  <a:spLocks/>
                </p:cNvSpPr>
                <p:nvPr/>
              </p:nvSpPr>
              <p:spPr bwMode="auto">
                <a:xfrm>
                  <a:off x="3846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0" name="Freeform 2241"/>
                <p:cNvSpPr>
                  <a:spLocks/>
                </p:cNvSpPr>
                <p:nvPr/>
              </p:nvSpPr>
              <p:spPr bwMode="auto">
                <a:xfrm>
                  <a:off x="3848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1" name="Freeform 2242"/>
                <p:cNvSpPr>
                  <a:spLocks/>
                </p:cNvSpPr>
                <p:nvPr/>
              </p:nvSpPr>
              <p:spPr bwMode="auto">
                <a:xfrm>
                  <a:off x="3850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2" name="Freeform 2243"/>
                <p:cNvSpPr>
                  <a:spLocks/>
                </p:cNvSpPr>
                <p:nvPr/>
              </p:nvSpPr>
              <p:spPr bwMode="auto">
                <a:xfrm>
                  <a:off x="3852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3" name="Freeform 2244"/>
                <p:cNvSpPr>
                  <a:spLocks/>
                </p:cNvSpPr>
                <p:nvPr/>
              </p:nvSpPr>
              <p:spPr bwMode="auto">
                <a:xfrm>
                  <a:off x="3854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4" name="Freeform 2245"/>
                <p:cNvSpPr>
                  <a:spLocks/>
                </p:cNvSpPr>
                <p:nvPr/>
              </p:nvSpPr>
              <p:spPr bwMode="auto">
                <a:xfrm>
                  <a:off x="3856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5" name="Freeform 2246"/>
                <p:cNvSpPr>
                  <a:spLocks/>
                </p:cNvSpPr>
                <p:nvPr/>
              </p:nvSpPr>
              <p:spPr bwMode="auto">
                <a:xfrm>
                  <a:off x="3858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6" name="Freeform 2247"/>
                <p:cNvSpPr>
                  <a:spLocks/>
                </p:cNvSpPr>
                <p:nvPr/>
              </p:nvSpPr>
              <p:spPr bwMode="auto">
                <a:xfrm>
                  <a:off x="3860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7" name="Freeform 2248"/>
                <p:cNvSpPr>
                  <a:spLocks/>
                </p:cNvSpPr>
                <p:nvPr/>
              </p:nvSpPr>
              <p:spPr bwMode="auto">
                <a:xfrm>
                  <a:off x="3862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8" name="Freeform 2249"/>
                <p:cNvSpPr>
                  <a:spLocks/>
                </p:cNvSpPr>
                <p:nvPr/>
              </p:nvSpPr>
              <p:spPr bwMode="auto">
                <a:xfrm>
                  <a:off x="3865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9" name="Freeform 2250"/>
                <p:cNvSpPr>
                  <a:spLocks/>
                </p:cNvSpPr>
                <p:nvPr/>
              </p:nvSpPr>
              <p:spPr bwMode="auto">
                <a:xfrm>
                  <a:off x="3867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30" name="Freeform 2251"/>
                <p:cNvSpPr>
                  <a:spLocks/>
                </p:cNvSpPr>
                <p:nvPr/>
              </p:nvSpPr>
              <p:spPr bwMode="auto">
                <a:xfrm>
                  <a:off x="3869" y="2170"/>
                  <a:ext cx="2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31" name="Freeform 2252"/>
                <p:cNvSpPr>
                  <a:spLocks/>
                </p:cNvSpPr>
                <p:nvPr/>
              </p:nvSpPr>
              <p:spPr bwMode="auto">
                <a:xfrm>
                  <a:off x="3871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32" name="Freeform 2253"/>
                <p:cNvSpPr>
                  <a:spLocks/>
                </p:cNvSpPr>
                <p:nvPr/>
              </p:nvSpPr>
              <p:spPr bwMode="auto">
                <a:xfrm>
                  <a:off x="3873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33" name="Freeform 2254"/>
                <p:cNvSpPr>
                  <a:spLocks/>
                </p:cNvSpPr>
                <p:nvPr/>
              </p:nvSpPr>
              <p:spPr bwMode="auto">
                <a:xfrm>
                  <a:off x="3875" y="2170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34" name="Freeform 2255"/>
                <p:cNvSpPr>
                  <a:spLocks/>
                </p:cNvSpPr>
                <p:nvPr/>
              </p:nvSpPr>
              <p:spPr bwMode="auto">
                <a:xfrm>
                  <a:off x="3877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35" name="Freeform 2256"/>
                <p:cNvSpPr>
                  <a:spLocks/>
                </p:cNvSpPr>
                <p:nvPr/>
              </p:nvSpPr>
              <p:spPr bwMode="auto">
                <a:xfrm>
                  <a:off x="3879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36" name="Freeform 2257"/>
                <p:cNvSpPr>
                  <a:spLocks/>
                </p:cNvSpPr>
                <p:nvPr/>
              </p:nvSpPr>
              <p:spPr bwMode="auto">
                <a:xfrm>
                  <a:off x="3882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37" name="Freeform 2258"/>
                <p:cNvSpPr>
                  <a:spLocks/>
                </p:cNvSpPr>
                <p:nvPr/>
              </p:nvSpPr>
              <p:spPr bwMode="auto">
                <a:xfrm>
                  <a:off x="3884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38" name="Freeform 2259"/>
                <p:cNvSpPr>
                  <a:spLocks/>
                </p:cNvSpPr>
                <p:nvPr/>
              </p:nvSpPr>
              <p:spPr bwMode="auto">
                <a:xfrm>
                  <a:off x="3886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39" name="Freeform 2260"/>
                <p:cNvSpPr>
                  <a:spLocks/>
                </p:cNvSpPr>
                <p:nvPr/>
              </p:nvSpPr>
              <p:spPr bwMode="auto">
                <a:xfrm>
                  <a:off x="3888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40" name="Freeform 2261"/>
                <p:cNvSpPr>
                  <a:spLocks/>
                </p:cNvSpPr>
                <p:nvPr/>
              </p:nvSpPr>
              <p:spPr bwMode="auto">
                <a:xfrm>
                  <a:off x="3890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41" name="Freeform 2262"/>
                <p:cNvSpPr>
                  <a:spLocks/>
                </p:cNvSpPr>
                <p:nvPr/>
              </p:nvSpPr>
              <p:spPr bwMode="auto">
                <a:xfrm>
                  <a:off x="3892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42" name="Freeform 2263"/>
                <p:cNvSpPr>
                  <a:spLocks/>
                </p:cNvSpPr>
                <p:nvPr/>
              </p:nvSpPr>
              <p:spPr bwMode="auto">
                <a:xfrm>
                  <a:off x="3894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43" name="Freeform 2264"/>
                <p:cNvSpPr>
                  <a:spLocks/>
                </p:cNvSpPr>
                <p:nvPr/>
              </p:nvSpPr>
              <p:spPr bwMode="auto">
                <a:xfrm>
                  <a:off x="3896" y="2170"/>
                  <a:ext cx="3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44" name="Freeform 2265"/>
                <p:cNvSpPr>
                  <a:spLocks/>
                </p:cNvSpPr>
                <p:nvPr/>
              </p:nvSpPr>
              <p:spPr bwMode="auto">
                <a:xfrm>
                  <a:off x="3899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45" name="Freeform 2266"/>
                <p:cNvSpPr>
                  <a:spLocks/>
                </p:cNvSpPr>
                <p:nvPr/>
              </p:nvSpPr>
              <p:spPr bwMode="auto">
                <a:xfrm>
                  <a:off x="3901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46" name="Freeform 2267"/>
                <p:cNvSpPr>
                  <a:spLocks/>
                </p:cNvSpPr>
                <p:nvPr/>
              </p:nvSpPr>
              <p:spPr bwMode="auto">
                <a:xfrm>
                  <a:off x="3903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47" name="Freeform 2268"/>
                <p:cNvSpPr>
                  <a:spLocks/>
                </p:cNvSpPr>
                <p:nvPr/>
              </p:nvSpPr>
              <p:spPr bwMode="auto">
                <a:xfrm>
                  <a:off x="3905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48" name="Freeform 2269"/>
                <p:cNvSpPr>
                  <a:spLocks/>
                </p:cNvSpPr>
                <p:nvPr/>
              </p:nvSpPr>
              <p:spPr bwMode="auto">
                <a:xfrm>
                  <a:off x="3907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49" name="Freeform 2270"/>
                <p:cNvSpPr>
                  <a:spLocks/>
                </p:cNvSpPr>
                <p:nvPr/>
              </p:nvSpPr>
              <p:spPr bwMode="auto">
                <a:xfrm>
                  <a:off x="3909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0" name="Freeform 2271"/>
                <p:cNvSpPr>
                  <a:spLocks/>
                </p:cNvSpPr>
                <p:nvPr/>
              </p:nvSpPr>
              <p:spPr bwMode="auto">
                <a:xfrm>
                  <a:off x="3911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1" name="Freeform 2272"/>
                <p:cNvSpPr>
                  <a:spLocks/>
                </p:cNvSpPr>
                <p:nvPr/>
              </p:nvSpPr>
              <p:spPr bwMode="auto">
                <a:xfrm>
                  <a:off x="3913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2" name="Freeform 2273"/>
                <p:cNvSpPr>
                  <a:spLocks/>
                </p:cNvSpPr>
                <p:nvPr/>
              </p:nvSpPr>
              <p:spPr bwMode="auto">
                <a:xfrm>
                  <a:off x="3915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3" name="Freeform 2274"/>
                <p:cNvSpPr>
                  <a:spLocks/>
                </p:cNvSpPr>
                <p:nvPr/>
              </p:nvSpPr>
              <p:spPr bwMode="auto">
                <a:xfrm>
                  <a:off x="3918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4" name="Freeform 2275"/>
                <p:cNvSpPr>
                  <a:spLocks/>
                </p:cNvSpPr>
                <p:nvPr/>
              </p:nvSpPr>
              <p:spPr bwMode="auto">
                <a:xfrm>
                  <a:off x="3920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5" name="Freeform 2276"/>
                <p:cNvSpPr>
                  <a:spLocks/>
                </p:cNvSpPr>
                <p:nvPr/>
              </p:nvSpPr>
              <p:spPr bwMode="auto">
                <a:xfrm>
                  <a:off x="3922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6" name="Freeform 2277"/>
                <p:cNvSpPr>
                  <a:spLocks/>
                </p:cNvSpPr>
                <p:nvPr/>
              </p:nvSpPr>
              <p:spPr bwMode="auto">
                <a:xfrm>
                  <a:off x="3924" y="2171"/>
                  <a:ext cx="2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7" name="Freeform 2278"/>
                <p:cNvSpPr>
                  <a:spLocks/>
                </p:cNvSpPr>
                <p:nvPr/>
              </p:nvSpPr>
              <p:spPr bwMode="auto">
                <a:xfrm>
                  <a:off x="3926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8" name="Freeform 2279"/>
                <p:cNvSpPr>
                  <a:spLocks/>
                </p:cNvSpPr>
                <p:nvPr/>
              </p:nvSpPr>
              <p:spPr bwMode="auto">
                <a:xfrm>
                  <a:off x="3928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9" name="Freeform 2280"/>
                <p:cNvSpPr>
                  <a:spLocks/>
                </p:cNvSpPr>
                <p:nvPr/>
              </p:nvSpPr>
              <p:spPr bwMode="auto">
                <a:xfrm>
                  <a:off x="3930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0" name="Freeform 2281"/>
                <p:cNvSpPr>
                  <a:spLocks/>
                </p:cNvSpPr>
                <p:nvPr/>
              </p:nvSpPr>
              <p:spPr bwMode="auto">
                <a:xfrm>
                  <a:off x="3932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1" name="Freeform 2282"/>
                <p:cNvSpPr>
                  <a:spLocks/>
                </p:cNvSpPr>
                <p:nvPr/>
              </p:nvSpPr>
              <p:spPr bwMode="auto">
                <a:xfrm>
                  <a:off x="3935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2" name="Freeform 2283"/>
                <p:cNvSpPr>
                  <a:spLocks/>
                </p:cNvSpPr>
                <p:nvPr/>
              </p:nvSpPr>
              <p:spPr bwMode="auto">
                <a:xfrm>
                  <a:off x="3937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3" name="Freeform 2284"/>
                <p:cNvSpPr>
                  <a:spLocks/>
                </p:cNvSpPr>
                <p:nvPr/>
              </p:nvSpPr>
              <p:spPr bwMode="auto">
                <a:xfrm>
                  <a:off x="3939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4" name="Freeform 2285"/>
                <p:cNvSpPr>
                  <a:spLocks/>
                </p:cNvSpPr>
                <p:nvPr/>
              </p:nvSpPr>
              <p:spPr bwMode="auto">
                <a:xfrm>
                  <a:off x="3941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5" name="Freeform 2286"/>
                <p:cNvSpPr>
                  <a:spLocks/>
                </p:cNvSpPr>
                <p:nvPr/>
              </p:nvSpPr>
              <p:spPr bwMode="auto">
                <a:xfrm>
                  <a:off x="3943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6" name="Freeform 2287"/>
                <p:cNvSpPr>
                  <a:spLocks/>
                </p:cNvSpPr>
                <p:nvPr/>
              </p:nvSpPr>
              <p:spPr bwMode="auto">
                <a:xfrm>
                  <a:off x="3945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7" name="Freeform 2288"/>
                <p:cNvSpPr>
                  <a:spLocks/>
                </p:cNvSpPr>
                <p:nvPr/>
              </p:nvSpPr>
              <p:spPr bwMode="auto">
                <a:xfrm>
                  <a:off x="3947" y="2171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8" name="Freeform 2289"/>
                <p:cNvSpPr>
                  <a:spLocks/>
                </p:cNvSpPr>
                <p:nvPr/>
              </p:nvSpPr>
              <p:spPr bwMode="auto">
                <a:xfrm>
                  <a:off x="3949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9" name="Freeform 2290"/>
                <p:cNvSpPr>
                  <a:spLocks/>
                </p:cNvSpPr>
                <p:nvPr/>
              </p:nvSpPr>
              <p:spPr bwMode="auto">
                <a:xfrm>
                  <a:off x="3951" y="2171"/>
                  <a:ext cx="3" cy="1"/>
                </a:xfrm>
                <a:custGeom>
                  <a:avLst/>
                  <a:gdLst>
                    <a:gd name="T0" fmla="*/ 0 w 13"/>
                    <a:gd name="T1" fmla="*/ 1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1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0" name="Freeform 2291"/>
                <p:cNvSpPr>
                  <a:spLocks/>
                </p:cNvSpPr>
                <p:nvPr/>
              </p:nvSpPr>
              <p:spPr bwMode="auto">
                <a:xfrm>
                  <a:off x="3954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1" name="Freeform 2292"/>
                <p:cNvSpPr>
                  <a:spLocks/>
                </p:cNvSpPr>
                <p:nvPr/>
              </p:nvSpPr>
              <p:spPr bwMode="auto">
                <a:xfrm>
                  <a:off x="3956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2" name="Freeform 2293"/>
                <p:cNvSpPr>
                  <a:spLocks/>
                </p:cNvSpPr>
                <p:nvPr/>
              </p:nvSpPr>
              <p:spPr bwMode="auto">
                <a:xfrm>
                  <a:off x="3958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3" name="Freeform 2294"/>
                <p:cNvSpPr>
                  <a:spLocks/>
                </p:cNvSpPr>
                <p:nvPr/>
              </p:nvSpPr>
              <p:spPr bwMode="auto">
                <a:xfrm>
                  <a:off x="3960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4" name="Freeform 2295"/>
                <p:cNvSpPr>
                  <a:spLocks/>
                </p:cNvSpPr>
                <p:nvPr/>
              </p:nvSpPr>
              <p:spPr bwMode="auto">
                <a:xfrm>
                  <a:off x="3962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5" name="Freeform 2296"/>
                <p:cNvSpPr>
                  <a:spLocks/>
                </p:cNvSpPr>
                <p:nvPr/>
              </p:nvSpPr>
              <p:spPr bwMode="auto">
                <a:xfrm>
                  <a:off x="3964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6" name="Freeform 2297"/>
                <p:cNvSpPr>
                  <a:spLocks/>
                </p:cNvSpPr>
                <p:nvPr/>
              </p:nvSpPr>
              <p:spPr bwMode="auto">
                <a:xfrm>
                  <a:off x="3966" y="2169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7" name="Freeform 2298"/>
                <p:cNvSpPr>
                  <a:spLocks/>
                </p:cNvSpPr>
                <p:nvPr/>
              </p:nvSpPr>
              <p:spPr bwMode="auto">
                <a:xfrm>
                  <a:off x="3968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8" name="Freeform 2299"/>
                <p:cNvSpPr>
                  <a:spLocks/>
                </p:cNvSpPr>
                <p:nvPr/>
              </p:nvSpPr>
              <p:spPr bwMode="auto">
                <a:xfrm>
                  <a:off x="3971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9" name="Freeform 2300"/>
                <p:cNvSpPr>
                  <a:spLocks/>
                </p:cNvSpPr>
                <p:nvPr/>
              </p:nvSpPr>
              <p:spPr bwMode="auto">
                <a:xfrm>
                  <a:off x="3973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0" name="Freeform 2301"/>
                <p:cNvSpPr>
                  <a:spLocks/>
                </p:cNvSpPr>
                <p:nvPr/>
              </p:nvSpPr>
              <p:spPr bwMode="auto">
                <a:xfrm>
                  <a:off x="3975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1" name="Freeform 2302"/>
                <p:cNvSpPr>
                  <a:spLocks/>
                </p:cNvSpPr>
                <p:nvPr/>
              </p:nvSpPr>
              <p:spPr bwMode="auto">
                <a:xfrm>
                  <a:off x="3977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2" name="Freeform 2303"/>
                <p:cNvSpPr>
                  <a:spLocks/>
                </p:cNvSpPr>
                <p:nvPr/>
              </p:nvSpPr>
              <p:spPr bwMode="auto">
                <a:xfrm>
                  <a:off x="3979" y="2170"/>
                  <a:ext cx="2" cy="1"/>
                </a:xfrm>
                <a:custGeom>
                  <a:avLst/>
                  <a:gdLst>
                    <a:gd name="T0" fmla="*/ 0 w 13"/>
                    <a:gd name="T1" fmla="*/ 0 h 2"/>
                    <a:gd name="T2" fmla="*/ 12 w 13"/>
                    <a:gd name="T3" fmla="*/ 2 h 2"/>
                    <a:gd name="T4" fmla="*/ 13 w 13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2"/>
                    <a:gd name="T11" fmla="*/ 13 w 13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2">
                      <a:moveTo>
                        <a:pt x="0" y="0"/>
                      </a:moveTo>
                      <a:lnTo>
                        <a:pt x="12" y="2"/>
                      </a:lnTo>
                      <a:lnTo>
                        <a:pt x="13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3" name="Freeform 2304"/>
                <p:cNvSpPr>
                  <a:spLocks/>
                </p:cNvSpPr>
                <p:nvPr/>
              </p:nvSpPr>
              <p:spPr bwMode="auto">
                <a:xfrm>
                  <a:off x="3981" y="2171"/>
                  <a:ext cx="3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4" name="Freeform 2305"/>
                <p:cNvSpPr>
                  <a:spLocks/>
                </p:cNvSpPr>
                <p:nvPr/>
              </p:nvSpPr>
              <p:spPr bwMode="auto">
                <a:xfrm>
                  <a:off x="3983" y="2171"/>
                  <a:ext cx="3" cy="1"/>
                </a:xfrm>
                <a:custGeom>
                  <a:avLst/>
                  <a:gdLst>
                    <a:gd name="T0" fmla="*/ 0 w 12"/>
                    <a:gd name="T1" fmla="*/ 0 h 2"/>
                    <a:gd name="T2" fmla="*/ 11 w 12"/>
                    <a:gd name="T3" fmla="*/ 2 h 2"/>
                    <a:gd name="T4" fmla="*/ 12 w 12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0"/>
                      </a:moveTo>
                      <a:lnTo>
                        <a:pt x="11" y="2"/>
                      </a:lnTo>
                      <a:lnTo>
                        <a:pt x="12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5" name="Freeform 2306"/>
                <p:cNvSpPr>
                  <a:spLocks/>
                </p:cNvSpPr>
                <p:nvPr/>
              </p:nvSpPr>
              <p:spPr bwMode="auto">
                <a:xfrm>
                  <a:off x="3985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6" name="Freeform 2307"/>
                <p:cNvSpPr>
                  <a:spLocks/>
                </p:cNvSpPr>
                <p:nvPr/>
              </p:nvSpPr>
              <p:spPr bwMode="auto">
                <a:xfrm>
                  <a:off x="3988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7" name="Freeform 2308"/>
                <p:cNvSpPr>
                  <a:spLocks/>
                </p:cNvSpPr>
                <p:nvPr/>
              </p:nvSpPr>
              <p:spPr bwMode="auto">
                <a:xfrm>
                  <a:off x="3990" y="2172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8" name="Freeform 2309"/>
                <p:cNvSpPr>
                  <a:spLocks/>
                </p:cNvSpPr>
                <p:nvPr/>
              </p:nvSpPr>
              <p:spPr bwMode="auto">
                <a:xfrm>
                  <a:off x="3992" y="2172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9" name="Freeform 2310"/>
                <p:cNvSpPr>
                  <a:spLocks/>
                </p:cNvSpPr>
                <p:nvPr/>
              </p:nvSpPr>
              <p:spPr bwMode="auto">
                <a:xfrm>
                  <a:off x="3994" y="2172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0" name="Freeform 2311"/>
                <p:cNvSpPr>
                  <a:spLocks/>
                </p:cNvSpPr>
                <p:nvPr/>
              </p:nvSpPr>
              <p:spPr bwMode="auto">
                <a:xfrm>
                  <a:off x="3996" y="2171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1" name="Freeform 2312"/>
                <p:cNvSpPr>
                  <a:spLocks/>
                </p:cNvSpPr>
                <p:nvPr/>
              </p:nvSpPr>
              <p:spPr bwMode="auto">
                <a:xfrm>
                  <a:off x="3998" y="2171"/>
                  <a:ext cx="2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2" name="Freeform 2313"/>
                <p:cNvSpPr>
                  <a:spLocks/>
                </p:cNvSpPr>
                <p:nvPr/>
              </p:nvSpPr>
              <p:spPr bwMode="auto">
                <a:xfrm>
                  <a:off x="4000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3" name="Freeform 2314"/>
                <p:cNvSpPr>
                  <a:spLocks/>
                </p:cNvSpPr>
                <p:nvPr/>
              </p:nvSpPr>
              <p:spPr bwMode="auto">
                <a:xfrm>
                  <a:off x="4002" y="2171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4" name="Freeform 2315"/>
                <p:cNvSpPr>
                  <a:spLocks/>
                </p:cNvSpPr>
                <p:nvPr/>
              </p:nvSpPr>
              <p:spPr bwMode="auto">
                <a:xfrm>
                  <a:off x="4004" y="2171"/>
                  <a:ext cx="3" cy="1"/>
                </a:xfrm>
                <a:custGeom>
                  <a:avLst/>
                  <a:gdLst>
                    <a:gd name="T0" fmla="*/ 0 w 13"/>
                    <a:gd name="T1" fmla="*/ 1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1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5" name="Freeform 2316"/>
                <p:cNvSpPr>
                  <a:spLocks/>
                </p:cNvSpPr>
                <p:nvPr/>
              </p:nvSpPr>
              <p:spPr bwMode="auto">
                <a:xfrm>
                  <a:off x="4007" y="2171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6" name="Freeform 2317"/>
                <p:cNvSpPr>
                  <a:spLocks/>
                </p:cNvSpPr>
                <p:nvPr/>
              </p:nvSpPr>
              <p:spPr bwMode="auto">
                <a:xfrm>
                  <a:off x="4009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7" name="Freeform 2318"/>
                <p:cNvSpPr>
                  <a:spLocks/>
                </p:cNvSpPr>
                <p:nvPr/>
              </p:nvSpPr>
              <p:spPr bwMode="auto">
                <a:xfrm>
                  <a:off x="4011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8" name="Freeform 2319"/>
                <p:cNvSpPr>
                  <a:spLocks/>
                </p:cNvSpPr>
                <p:nvPr/>
              </p:nvSpPr>
              <p:spPr bwMode="auto">
                <a:xfrm>
                  <a:off x="4013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9" name="Freeform 2320"/>
                <p:cNvSpPr>
                  <a:spLocks/>
                </p:cNvSpPr>
                <p:nvPr/>
              </p:nvSpPr>
              <p:spPr bwMode="auto">
                <a:xfrm>
                  <a:off x="4015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0" name="Freeform 2321"/>
                <p:cNvSpPr>
                  <a:spLocks/>
                </p:cNvSpPr>
                <p:nvPr/>
              </p:nvSpPr>
              <p:spPr bwMode="auto">
                <a:xfrm>
                  <a:off x="4017" y="2170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1" name="Freeform 2322"/>
                <p:cNvSpPr>
                  <a:spLocks/>
                </p:cNvSpPr>
                <p:nvPr/>
              </p:nvSpPr>
              <p:spPr bwMode="auto">
                <a:xfrm>
                  <a:off x="4019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2" name="Freeform 2323"/>
                <p:cNvSpPr>
                  <a:spLocks/>
                </p:cNvSpPr>
                <p:nvPr/>
              </p:nvSpPr>
              <p:spPr bwMode="auto">
                <a:xfrm>
                  <a:off x="4021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3" name="Freeform 2324"/>
                <p:cNvSpPr>
                  <a:spLocks/>
                </p:cNvSpPr>
                <p:nvPr/>
              </p:nvSpPr>
              <p:spPr bwMode="auto">
                <a:xfrm>
                  <a:off x="4024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4" name="Freeform 2325"/>
                <p:cNvSpPr>
                  <a:spLocks/>
                </p:cNvSpPr>
                <p:nvPr/>
              </p:nvSpPr>
              <p:spPr bwMode="auto">
                <a:xfrm>
                  <a:off x="4026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5" name="Freeform 2326"/>
                <p:cNvSpPr>
                  <a:spLocks/>
                </p:cNvSpPr>
                <p:nvPr/>
              </p:nvSpPr>
              <p:spPr bwMode="auto">
                <a:xfrm>
                  <a:off x="4028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6" name="Freeform 2327"/>
                <p:cNvSpPr>
                  <a:spLocks/>
                </p:cNvSpPr>
                <p:nvPr/>
              </p:nvSpPr>
              <p:spPr bwMode="auto">
                <a:xfrm>
                  <a:off x="4030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7" name="Freeform 2328"/>
                <p:cNvSpPr>
                  <a:spLocks/>
                </p:cNvSpPr>
                <p:nvPr/>
              </p:nvSpPr>
              <p:spPr bwMode="auto">
                <a:xfrm>
                  <a:off x="4032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8" name="Freeform 2329"/>
                <p:cNvSpPr>
                  <a:spLocks/>
                </p:cNvSpPr>
                <p:nvPr/>
              </p:nvSpPr>
              <p:spPr bwMode="auto">
                <a:xfrm>
                  <a:off x="4034" y="2170"/>
                  <a:ext cx="3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1 h 1"/>
                    <a:gd name="T4" fmla="*/ 13 w 13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1"/>
                      </a:lnTo>
                      <a:lnTo>
                        <a:pt x="13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9" name="Freeform 2330"/>
                <p:cNvSpPr>
                  <a:spLocks/>
                </p:cNvSpPr>
                <p:nvPr/>
              </p:nvSpPr>
              <p:spPr bwMode="auto">
                <a:xfrm>
                  <a:off x="4036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10" name="Freeform 2331"/>
                <p:cNvSpPr>
                  <a:spLocks/>
                </p:cNvSpPr>
                <p:nvPr/>
              </p:nvSpPr>
              <p:spPr bwMode="auto">
                <a:xfrm>
                  <a:off x="4039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11" name="Freeform 2332"/>
                <p:cNvSpPr>
                  <a:spLocks/>
                </p:cNvSpPr>
                <p:nvPr/>
              </p:nvSpPr>
              <p:spPr bwMode="auto">
                <a:xfrm>
                  <a:off x="4041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12" name="Freeform 2333"/>
                <p:cNvSpPr>
                  <a:spLocks/>
                </p:cNvSpPr>
                <p:nvPr/>
              </p:nvSpPr>
              <p:spPr bwMode="auto">
                <a:xfrm>
                  <a:off x="4043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13" name="Freeform 2334"/>
                <p:cNvSpPr>
                  <a:spLocks/>
                </p:cNvSpPr>
                <p:nvPr/>
              </p:nvSpPr>
              <p:spPr bwMode="auto">
                <a:xfrm>
                  <a:off x="4045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14" name="Freeform 2335"/>
                <p:cNvSpPr>
                  <a:spLocks/>
                </p:cNvSpPr>
                <p:nvPr/>
              </p:nvSpPr>
              <p:spPr bwMode="auto">
                <a:xfrm>
                  <a:off x="4047" y="2171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15" name="Freeform 2336"/>
                <p:cNvSpPr>
                  <a:spLocks/>
                </p:cNvSpPr>
                <p:nvPr/>
              </p:nvSpPr>
              <p:spPr bwMode="auto">
                <a:xfrm>
                  <a:off x="4049" y="2171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16" name="Freeform 2337"/>
                <p:cNvSpPr>
                  <a:spLocks/>
                </p:cNvSpPr>
                <p:nvPr/>
              </p:nvSpPr>
              <p:spPr bwMode="auto">
                <a:xfrm>
                  <a:off x="4051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17" name="Freeform 2338"/>
                <p:cNvSpPr>
                  <a:spLocks/>
                </p:cNvSpPr>
                <p:nvPr/>
              </p:nvSpPr>
              <p:spPr bwMode="auto">
                <a:xfrm>
                  <a:off x="4053" y="2170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18" name="Freeform 2339"/>
                <p:cNvSpPr>
                  <a:spLocks/>
                </p:cNvSpPr>
                <p:nvPr/>
              </p:nvSpPr>
              <p:spPr bwMode="auto">
                <a:xfrm>
                  <a:off x="4055" y="2170"/>
                  <a:ext cx="3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19" name="Freeform 2340"/>
                <p:cNvSpPr>
                  <a:spLocks/>
                </p:cNvSpPr>
                <p:nvPr/>
              </p:nvSpPr>
              <p:spPr bwMode="auto">
                <a:xfrm>
                  <a:off x="4057" y="2170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0" name="Freeform 2341"/>
                <p:cNvSpPr>
                  <a:spLocks/>
                </p:cNvSpPr>
                <p:nvPr/>
              </p:nvSpPr>
              <p:spPr bwMode="auto">
                <a:xfrm>
                  <a:off x="4060" y="2170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1" name="Freeform 2342"/>
                <p:cNvSpPr>
                  <a:spLocks/>
                </p:cNvSpPr>
                <p:nvPr/>
              </p:nvSpPr>
              <p:spPr bwMode="auto">
                <a:xfrm>
                  <a:off x="4062" y="2169"/>
                  <a:ext cx="2" cy="1"/>
                </a:xfrm>
                <a:custGeom>
                  <a:avLst/>
                  <a:gdLst>
                    <a:gd name="T0" fmla="*/ 0 w 13"/>
                    <a:gd name="T1" fmla="*/ 2 h 2"/>
                    <a:gd name="T2" fmla="*/ 12 w 13"/>
                    <a:gd name="T3" fmla="*/ 0 h 2"/>
                    <a:gd name="T4" fmla="*/ 13 w 13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2"/>
                    <a:gd name="T11" fmla="*/ 13 w 13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2">
                      <a:moveTo>
                        <a:pt x="0" y="2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2" name="Freeform 2343"/>
                <p:cNvSpPr>
                  <a:spLocks/>
                </p:cNvSpPr>
                <p:nvPr/>
              </p:nvSpPr>
              <p:spPr bwMode="auto">
                <a:xfrm>
                  <a:off x="4064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3" name="Freeform 2344"/>
                <p:cNvSpPr>
                  <a:spLocks/>
                </p:cNvSpPr>
                <p:nvPr/>
              </p:nvSpPr>
              <p:spPr bwMode="auto">
                <a:xfrm>
                  <a:off x="4066" y="2169"/>
                  <a:ext cx="2" cy="1"/>
                </a:xfrm>
                <a:custGeom>
                  <a:avLst/>
                  <a:gdLst>
                    <a:gd name="T0" fmla="*/ 0 w 12"/>
                    <a:gd name="T1" fmla="*/ 2 h 2"/>
                    <a:gd name="T2" fmla="*/ 11 w 12"/>
                    <a:gd name="T3" fmla="*/ 0 h 2"/>
                    <a:gd name="T4" fmla="*/ 12 w 12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2"/>
                    <a:gd name="T11" fmla="*/ 12 w 12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2">
                      <a:moveTo>
                        <a:pt x="0" y="2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4" name="Freeform 2345"/>
                <p:cNvSpPr>
                  <a:spLocks/>
                </p:cNvSpPr>
                <p:nvPr/>
              </p:nvSpPr>
              <p:spPr bwMode="auto">
                <a:xfrm>
                  <a:off x="4068" y="2168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5" name="Freeform 2346"/>
                <p:cNvSpPr>
                  <a:spLocks/>
                </p:cNvSpPr>
                <p:nvPr/>
              </p:nvSpPr>
              <p:spPr bwMode="auto">
                <a:xfrm>
                  <a:off x="4070" y="2168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6" name="Freeform 2347"/>
                <p:cNvSpPr>
                  <a:spLocks/>
                </p:cNvSpPr>
                <p:nvPr/>
              </p:nvSpPr>
              <p:spPr bwMode="auto">
                <a:xfrm>
                  <a:off x="4072" y="2168"/>
                  <a:ext cx="3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7" name="Freeform 2348"/>
                <p:cNvSpPr>
                  <a:spLocks/>
                </p:cNvSpPr>
                <p:nvPr/>
              </p:nvSpPr>
              <p:spPr bwMode="auto">
                <a:xfrm>
                  <a:off x="4074" y="2168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8" name="Freeform 2349"/>
                <p:cNvSpPr>
                  <a:spLocks/>
                </p:cNvSpPr>
                <p:nvPr/>
              </p:nvSpPr>
              <p:spPr bwMode="auto">
                <a:xfrm>
                  <a:off x="4077" y="2168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9" name="Freeform 2350"/>
                <p:cNvSpPr>
                  <a:spLocks/>
                </p:cNvSpPr>
                <p:nvPr/>
              </p:nvSpPr>
              <p:spPr bwMode="auto">
                <a:xfrm>
                  <a:off x="4079" y="2168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30" name="Freeform 2351"/>
                <p:cNvSpPr>
                  <a:spLocks/>
                </p:cNvSpPr>
                <p:nvPr/>
              </p:nvSpPr>
              <p:spPr bwMode="auto">
                <a:xfrm>
                  <a:off x="4081" y="2168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31" name="Freeform 2352"/>
                <p:cNvSpPr>
                  <a:spLocks/>
                </p:cNvSpPr>
                <p:nvPr/>
              </p:nvSpPr>
              <p:spPr bwMode="auto">
                <a:xfrm>
                  <a:off x="4083" y="2168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32" name="Freeform 2353"/>
                <p:cNvSpPr>
                  <a:spLocks/>
                </p:cNvSpPr>
                <p:nvPr/>
              </p:nvSpPr>
              <p:spPr bwMode="auto">
                <a:xfrm>
                  <a:off x="4085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33" name="Freeform 2354"/>
                <p:cNvSpPr>
                  <a:spLocks/>
                </p:cNvSpPr>
                <p:nvPr/>
              </p:nvSpPr>
              <p:spPr bwMode="auto">
                <a:xfrm>
                  <a:off x="4087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34" name="Freeform 2355"/>
                <p:cNvSpPr>
                  <a:spLocks/>
                </p:cNvSpPr>
                <p:nvPr/>
              </p:nvSpPr>
              <p:spPr bwMode="auto">
                <a:xfrm>
                  <a:off x="4089" y="2169"/>
                  <a:ext cx="3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35" name="Freeform 2356"/>
                <p:cNvSpPr>
                  <a:spLocks/>
                </p:cNvSpPr>
                <p:nvPr/>
              </p:nvSpPr>
              <p:spPr bwMode="auto">
                <a:xfrm>
                  <a:off x="4092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36" name="Freeform 2357"/>
                <p:cNvSpPr>
                  <a:spLocks/>
                </p:cNvSpPr>
                <p:nvPr/>
              </p:nvSpPr>
              <p:spPr bwMode="auto">
                <a:xfrm>
                  <a:off x="4094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37" name="Freeform 2358"/>
                <p:cNvSpPr>
                  <a:spLocks/>
                </p:cNvSpPr>
                <p:nvPr/>
              </p:nvSpPr>
              <p:spPr bwMode="auto">
                <a:xfrm>
                  <a:off x="4096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38" name="Freeform 2359"/>
                <p:cNvSpPr>
                  <a:spLocks/>
                </p:cNvSpPr>
                <p:nvPr/>
              </p:nvSpPr>
              <p:spPr bwMode="auto">
                <a:xfrm>
                  <a:off x="4098" y="2169"/>
                  <a:ext cx="2" cy="1"/>
                </a:xfrm>
                <a:custGeom>
                  <a:avLst/>
                  <a:gdLst>
                    <a:gd name="T0" fmla="*/ 0 w 12"/>
                    <a:gd name="T1" fmla="*/ 1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1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39" name="Freeform 2360"/>
                <p:cNvSpPr>
                  <a:spLocks/>
                </p:cNvSpPr>
                <p:nvPr/>
              </p:nvSpPr>
              <p:spPr bwMode="auto">
                <a:xfrm>
                  <a:off x="4100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0" name="Freeform 2361"/>
                <p:cNvSpPr>
                  <a:spLocks/>
                </p:cNvSpPr>
                <p:nvPr/>
              </p:nvSpPr>
              <p:spPr bwMode="auto">
                <a:xfrm>
                  <a:off x="4102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1" name="Freeform 2362"/>
                <p:cNvSpPr>
                  <a:spLocks/>
                </p:cNvSpPr>
                <p:nvPr/>
              </p:nvSpPr>
              <p:spPr bwMode="auto">
                <a:xfrm>
                  <a:off x="4104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2" name="Freeform 2363"/>
                <p:cNvSpPr>
                  <a:spLocks/>
                </p:cNvSpPr>
                <p:nvPr/>
              </p:nvSpPr>
              <p:spPr bwMode="auto">
                <a:xfrm>
                  <a:off x="4106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3" name="Freeform 2364"/>
                <p:cNvSpPr>
                  <a:spLocks/>
                </p:cNvSpPr>
                <p:nvPr/>
              </p:nvSpPr>
              <p:spPr bwMode="auto">
                <a:xfrm>
                  <a:off x="4108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4" name="Freeform 2365"/>
                <p:cNvSpPr>
                  <a:spLocks/>
                </p:cNvSpPr>
                <p:nvPr/>
              </p:nvSpPr>
              <p:spPr bwMode="auto">
                <a:xfrm>
                  <a:off x="4110" y="2169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5" name="Freeform 2366"/>
                <p:cNvSpPr>
                  <a:spLocks/>
                </p:cNvSpPr>
                <p:nvPr/>
              </p:nvSpPr>
              <p:spPr bwMode="auto">
                <a:xfrm>
                  <a:off x="4113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6" name="Freeform 2367"/>
                <p:cNvSpPr>
                  <a:spLocks/>
                </p:cNvSpPr>
                <p:nvPr/>
              </p:nvSpPr>
              <p:spPr bwMode="auto">
                <a:xfrm>
                  <a:off x="4115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7" name="Freeform 2368"/>
                <p:cNvSpPr>
                  <a:spLocks/>
                </p:cNvSpPr>
                <p:nvPr/>
              </p:nvSpPr>
              <p:spPr bwMode="auto">
                <a:xfrm>
                  <a:off x="4117" y="2169"/>
                  <a:ext cx="2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1 h 1"/>
                    <a:gd name="T4" fmla="*/ 13 w 13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1"/>
                      </a:lnTo>
                      <a:lnTo>
                        <a:pt x="13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8" name="Freeform 2369"/>
                <p:cNvSpPr>
                  <a:spLocks/>
                </p:cNvSpPr>
                <p:nvPr/>
              </p:nvSpPr>
              <p:spPr bwMode="auto">
                <a:xfrm>
                  <a:off x="4119" y="2169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9" name="Freeform 2370"/>
                <p:cNvSpPr>
                  <a:spLocks/>
                </p:cNvSpPr>
                <p:nvPr/>
              </p:nvSpPr>
              <p:spPr bwMode="auto">
                <a:xfrm>
                  <a:off x="4121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50" name="Freeform 2371"/>
                <p:cNvSpPr>
                  <a:spLocks/>
                </p:cNvSpPr>
                <p:nvPr/>
              </p:nvSpPr>
              <p:spPr bwMode="auto">
                <a:xfrm>
                  <a:off x="4123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51" name="Freeform 2372"/>
                <p:cNvSpPr>
                  <a:spLocks/>
                </p:cNvSpPr>
                <p:nvPr/>
              </p:nvSpPr>
              <p:spPr bwMode="auto">
                <a:xfrm>
                  <a:off x="4125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52" name="Freeform 2373"/>
                <p:cNvSpPr>
                  <a:spLocks/>
                </p:cNvSpPr>
                <p:nvPr/>
              </p:nvSpPr>
              <p:spPr bwMode="auto">
                <a:xfrm>
                  <a:off x="4127" y="2170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53" name="Freeform 2374"/>
                <p:cNvSpPr>
                  <a:spLocks/>
                </p:cNvSpPr>
                <p:nvPr/>
              </p:nvSpPr>
              <p:spPr bwMode="auto">
                <a:xfrm>
                  <a:off x="4130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54" name="Freeform 2375"/>
                <p:cNvSpPr>
                  <a:spLocks/>
                </p:cNvSpPr>
                <p:nvPr/>
              </p:nvSpPr>
              <p:spPr bwMode="auto">
                <a:xfrm>
                  <a:off x="4132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55" name="Freeform 2376"/>
                <p:cNvSpPr>
                  <a:spLocks/>
                </p:cNvSpPr>
                <p:nvPr/>
              </p:nvSpPr>
              <p:spPr bwMode="auto">
                <a:xfrm>
                  <a:off x="4134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56" name="Freeform 2377"/>
                <p:cNvSpPr>
                  <a:spLocks/>
                </p:cNvSpPr>
                <p:nvPr/>
              </p:nvSpPr>
              <p:spPr bwMode="auto">
                <a:xfrm>
                  <a:off x="4136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57" name="Freeform 2378"/>
                <p:cNvSpPr>
                  <a:spLocks/>
                </p:cNvSpPr>
                <p:nvPr/>
              </p:nvSpPr>
              <p:spPr bwMode="auto">
                <a:xfrm>
                  <a:off x="4138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58" name="Freeform 2379"/>
                <p:cNvSpPr>
                  <a:spLocks/>
                </p:cNvSpPr>
                <p:nvPr/>
              </p:nvSpPr>
              <p:spPr bwMode="auto">
                <a:xfrm>
                  <a:off x="4140" y="2170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59" name="Freeform 2380"/>
                <p:cNvSpPr>
                  <a:spLocks/>
                </p:cNvSpPr>
                <p:nvPr/>
              </p:nvSpPr>
              <p:spPr bwMode="auto">
                <a:xfrm>
                  <a:off x="4142" y="2171"/>
                  <a:ext cx="3" cy="1"/>
                </a:xfrm>
                <a:custGeom>
                  <a:avLst/>
                  <a:gdLst>
                    <a:gd name="T0" fmla="*/ 0 w 13"/>
                    <a:gd name="T1" fmla="*/ 0 h 1"/>
                    <a:gd name="T2" fmla="*/ 12 w 13"/>
                    <a:gd name="T3" fmla="*/ 0 h 1"/>
                    <a:gd name="T4" fmla="*/ 13 w 1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3"/>
                    <a:gd name="T10" fmla="*/ 0 h 1"/>
                    <a:gd name="T11" fmla="*/ 13 w 1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3" h="1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60" name="Freeform 2381"/>
                <p:cNvSpPr>
                  <a:spLocks/>
                </p:cNvSpPr>
                <p:nvPr/>
              </p:nvSpPr>
              <p:spPr bwMode="auto">
                <a:xfrm>
                  <a:off x="4145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61" name="Freeform 2382"/>
                <p:cNvSpPr>
                  <a:spLocks/>
                </p:cNvSpPr>
                <p:nvPr/>
              </p:nvSpPr>
              <p:spPr bwMode="auto">
                <a:xfrm>
                  <a:off x="4147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62" name="Freeform 2383"/>
                <p:cNvSpPr>
                  <a:spLocks/>
                </p:cNvSpPr>
                <p:nvPr/>
              </p:nvSpPr>
              <p:spPr bwMode="auto">
                <a:xfrm>
                  <a:off x="4149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63" name="Freeform 2384"/>
                <p:cNvSpPr>
                  <a:spLocks/>
                </p:cNvSpPr>
                <p:nvPr/>
              </p:nvSpPr>
              <p:spPr bwMode="auto">
                <a:xfrm>
                  <a:off x="4151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64" name="Freeform 2385"/>
                <p:cNvSpPr>
                  <a:spLocks/>
                </p:cNvSpPr>
                <p:nvPr/>
              </p:nvSpPr>
              <p:spPr bwMode="auto">
                <a:xfrm>
                  <a:off x="4153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65" name="Freeform 2386"/>
                <p:cNvSpPr>
                  <a:spLocks/>
                </p:cNvSpPr>
                <p:nvPr/>
              </p:nvSpPr>
              <p:spPr bwMode="auto">
                <a:xfrm>
                  <a:off x="4155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66" name="Freeform 2387"/>
                <p:cNvSpPr>
                  <a:spLocks/>
                </p:cNvSpPr>
                <p:nvPr/>
              </p:nvSpPr>
              <p:spPr bwMode="auto">
                <a:xfrm>
                  <a:off x="4157" y="2171"/>
                  <a:ext cx="2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0 h 1"/>
                    <a:gd name="T4" fmla="*/ 12 w 12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67" name="Freeform 2388"/>
                <p:cNvSpPr>
                  <a:spLocks/>
                </p:cNvSpPr>
                <p:nvPr/>
              </p:nvSpPr>
              <p:spPr bwMode="auto">
                <a:xfrm>
                  <a:off x="4159" y="2171"/>
                  <a:ext cx="3" cy="1"/>
                </a:xfrm>
                <a:custGeom>
                  <a:avLst/>
                  <a:gdLst>
                    <a:gd name="T0" fmla="*/ 0 w 12"/>
                    <a:gd name="T1" fmla="*/ 0 h 1"/>
                    <a:gd name="T2" fmla="*/ 11 w 12"/>
                    <a:gd name="T3" fmla="*/ 1 h 1"/>
                    <a:gd name="T4" fmla="*/ 12 w 12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12"/>
                    <a:gd name="T10" fmla="*/ 0 h 1"/>
                    <a:gd name="T11" fmla="*/ 12 w 12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" h="1">
                      <a:moveTo>
                        <a:pt x="0" y="0"/>
                      </a:moveTo>
                      <a:lnTo>
                        <a:pt x="11" y="1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3" name="Freeform 2390"/>
              <p:cNvSpPr>
                <a:spLocks/>
              </p:cNvSpPr>
              <p:nvPr/>
            </p:nvSpPr>
            <p:spPr bwMode="auto">
              <a:xfrm>
                <a:off x="6605588" y="3446463"/>
                <a:ext cx="4762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Freeform 2391"/>
              <p:cNvSpPr>
                <a:spLocks/>
              </p:cNvSpPr>
              <p:nvPr/>
            </p:nvSpPr>
            <p:spPr bwMode="auto">
              <a:xfrm>
                <a:off x="6608763" y="3446463"/>
                <a:ext cx="4762" cy="1587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" name="Freeform 2392"/>
              <p:cNvSpPr>
                <a:spLocks/>
              </p:cNvSpPr>
              <p:nvPr/>
            </p:nvSpPr>
            <p:spPr bwMode="auto">
              <a:xfrm>
                <a:off x="6613525" y="3448050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Freeform 2393"/>
              <p:cNvSpPr>
                <a:spLocks/>
              </p:cNvSpPr>
              <p:nvPr/>
            </p:nvSpPr>
            <p:spPr bwMode="auto">
              <a:xfrm>
                <a:off x="6616700" y="3448050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" name="Freeform 2394"/>
              <p:cNvSpPr>
                <a:spLocks/>
              </p:cNvSpPr>
              <p:nvPr/>
            </p:nvSpPr>
            <p:spPr bwMode="auto">
              <a:xfrm>
                <a:off x="6619875" y="3448050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Freeform 2395"/>
              <p:cNvSpPr>
                <a:spLocks/>
              </p:cNvSpPr>
              <p:nvPr/>
            </p:nvSpPr>
            <p:spPr bwMode="auto">
              <a:xfrm>
                <a:off x="6623050" y="3446463"/>
                <a:ext cx="3175" cy="1587"/>
              </a:xfrm>
              <a:custGeom>
                <a:avLst/>
                <a:gdLst>
                  <a:gd name="T0" fmla="*/ 0 w 13"/>
                  <a:gd name="T1" fmla="*/ 1 h 1"/>
                  <a:gd name="T2" fmla="*/ 12 w 13"/>
                  <a:gd name="T3" fmla="*/ 0 h 1"/>
                  <a:gd name="T4" fmla="*/ 13 w 1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"/>
                  <a:gd name="T11" fmla="*/ 13 w 1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">
                    <a:moveTo>
                      <a:pt x="0" y="1"/>
                    </a:moveTo>
                    <a:lnTo>
                      <a:pt x="12" y="0"/>
                    </a:lnTo>
                    <a:lnTo>
                      <a:pt x="13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" name="Freeform 2396"/>
              <p:cNvSpPr>
                <a:spLocks/>
              </p:cNvSpPr>
              <p:nvPr/>
            </p:nvSpPr>
            <p:spPr bwMode="auto">
              <a:xfrm>
                <a:off x="6626225" y="3446463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Freeform 2397"/>
              <p:cNvSpPr>
                <a:spLocks/>
              </p:cNvSpPr>
              <p:nvPr/>
            </p:nvSpPr>
            <p:spPr bwMode="auto">
              <a:xfrm>
                <a:off x="6629400" y="3446463"/>
                <a:ext cx="4763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" name="Freeform 2398"/>
              <p:cNvSpPr>
                <a:spLocks/>
              </p:cNvSpPr>
              <p:nvPr/>
            </p:nvSpPr>
            <p:spPr bwMode="auto">
              <a:xfrm>
                <a:off x="6632575" y="3446463"/>
                <a:ext cx="4763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Freeform 2399"/>
              <p:cNvSpPr>
                <a:spLocks/>
              </p:cNvSpPr>
              <p:nvPr/>
            </p:nvSpPr>
            <p:spPr bwMode="auto">
              <a:xfrm>
                <a:off x="6637338" y="3446463"/>
                <a:ext cx="3175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" name="Freeform 2400"/>
              <p:cNvSpPr>
                <a:spLocks/>
              </p:cNvSpPr>
              <p:nvPr/>
            </p:nvSpPr>
            <p:spPr bwMode="auto">
              <a:xfrm>
                <a:off x="6640513" y="3446463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" name="Freeform 2401"/>
              <p:cNvSpPr>
                <a:spLocks/>
              </p:cNvSpPr>
              <p:nvPr/>
            </p:nvSpPr>
            <p:spPr bwMode="auto">
              <a:xfrm>
                <a:off x="6643688" y="3446463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" name="Freeform 2402"/>
              <p:cNvSpPr>
                <a:spLocks/>
              </p:cNvSpPr>
              <p:nvPr/>
            </p:nvSpPr>
            <p:spPr bwMode="auto">
              <a:xfrm>
                <a:off x="6646863" y="3446463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" name="Freeform 2403"/>
              <p:cNvSpPr>
                <a:spLocks/>
              </p:cNvSpPr>
              <p:nvPr/>
            </p:nvSpPr>
            <p:spPr bwMode="auto">
              <a:xfrm>
                <a:off x="6650038" y="3446463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" name="Freeform 2404"/>
              <p:cNvSpPr>
                <a:spLocks/>
              </p:cNvSpPr>
              <p:nvPr/>
            </p:nvSpPr>
            <p:spPr bwMode="auto">
              <a:xfrm>
                <a:off x="6653213" y="3446463"/>
                <a:ext cx="3175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" name="Freeform 2405"/>
              <p:cNvSpPr>
                <a:spLocks/>
              </p:cNvSpPr>
              <p:nvPr/>
            </p:nvSpPr>
            <p:spPr bwMode="auto">
              <a:xfrm>
                <a:off x="6656388" y="3446463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" name="Freeform 2406"/>
              <p:cNvSpPr>
                <a:spLocks/>
              </p:cNvSpPr>
              <p:nvPr/>
            </p:nvSpPr>
            <p:spPr bwMode="auto">
              <a:xfrm>
                <a:off x="6659563" y="3446463"/>
                <a:ext cx="4762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" name="Freeform 2407"/>
              <p:cNvSpPr>
                <a:spLocks/>
              </p:cNvSpPr>
              <p:nvPr/>
            </p:nvSpPr>
            <p:spPr bwMode="auto">
              <a:xfrm>
                <a:off x="6662738" y="3446463"/>
                <a:ext cx="4762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" name="Freeform 2408"/>
              <p:cNvSpPr>
                <a:spLocks/>
              </p:cNvSpPr>
              <p:nvPr/>
            </p:nvSpPr>
            <p:spPr bwMode="auto">
              <a:xfrm>
                <a:off x="6665913" y="3446463"/>
                <a:ext cx="4762" cy="1587"/>
              </a:xfrm>
              <a:custGeom>
                <a:avLst/>
                <a:gdLst>
                  <a:gd name="T0" fmla="*/ 0 w 13"/>
                  <a:gd name="T1" fmla="*/ 0 h 1587"/>
                  <a:gd name="T2" fmla="*/ 12 w 13"/>
                  <a:gd name="T3" fmla="*/ 0 h 1587"/>
                  <a:gd name="T4" fmla="*/ 13 w 13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587"/>
                  <a:gd name="T11" fmla="*/ 13 w 13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587">
                    <a:moveTo>
                      <a:pt x="0" y="0"/>
                    </a:moveTo>
                    <a:lnTo>
                      <a:pt x="12" y="0"/>
                    </a:lnTo>
                    <a:lnTo>
                      <a:pt x="13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" name="Freeform 2409"/>
              <p:cNvSpPr>
                <a:spLocks/>
              </p:cNvSpPr>
              <p:nvPr/>
            </p:nvSpPr>
            <p:spPr bwMode="auto">
              <a:xfrm>
                <a:off x="6670675" y="3446463"/>
                <a:ext cx="3175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" name="Freeform 2410"/>
              <p:cNvSpPr>
                <a:spLocks/>
              </p:cNvSpPr>
              <p:nvPr/>
            </p:nvSpPr>
            <p:spPr bwMode="auto">
              <a:xfrm>
                <a:off x="6673850" y="3446463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" name="Freeform 2411"/>
              <p:cNvSpPr>
                <a:spLocks/>
              </p:cNvSpPr>
              <p:nvPr/>
            </p:nvSpPr>
            <p:spPr bwMode="auto">
              <a:xfrm>
                <a:off x="6677025" y="3446463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" name="Freeform 2412"/>
              <p:cNvSpPr>
                <a:spLocks/>
              </p:cNvSpPr>
              <p:nvPr/>
            </p:nvSpPr>
            <p:spPr bwMode="auto">
              <a:xfrm>
                <a:off x="6680200" y="3444875"/>
                <a:ext cx="3175" cy="1588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" name="Freeform 2413"/>
              <p:cNvSpPr>
                <a:spLocks/>
              </p:cNvSpPr>
              <p:nvPr/>
            </p:nvSpPr>
            <p:spPr bwMode="auto">
              <a:xfrm>
                <a:off x="6683375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" name="Freeform 2414"/>
              <p:cNvSpPr>
                <a:spLocks/>
              </p:cNvSpPr>
              <p:nvPr/>
            </p:nvSpPr>
            <p:spPr bwMode="auto">
              <a:xfrm>
                <a:off x="6686550" y="3444875"/>
                <a:ext cx="4763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" name="Freeform 2415"/>
              <p:cNvSpPr>
                <a:spLocks/>
              </p:cNvSpPr>
              <p:nvPr/>
            </p:nvSpPr>
            <p:spPr bwMode="auto">
              <a:xfrm>
                <a:off x="6689725" y="3444875"/>
                <a:ext cx="4763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" name="Freeform 2416"/>
              <p:cNvSpPr>
                <a:spLocks/>
              </p:cNvSpPr>
              <p:nvPr/>
            </p:nvSpPr>
            <p:spPr bwMode="auto">
              <a:xfrm>
                <a:off x="6692900" y="3444875"/>
                <a:ext cx="4763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" name="Freeform 2417"/>
              <p:cNvSpPr>
                <a:spLocks/>
              </p:cNvSpPr>
              <p:nvPr/>
            </p:nvSpPr>
            <p:spPr bwMode="auto">
              <a:xfrm>
                <a:off x="6697663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" name="Freeform 2418"/>
              <p:cNvSpPr>
                <a:spLocks/>
              </p:cNvSpPr>
              <p:nvPr/>
            </p:nvSpPr>
            <p:spPr bwMode="auto">
              <a:xfrm>
                <a:off x="6700838" y="3444875"/>
                <a:ext cx="3175" cy="1588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" name="Freeform 2419"/>
              <p:cNvSpPr>
                <a:spLocks/>
              </p:cNvSpPr>
              <p:nvPr/>
            </p:nvSpPr>
            <p:spPr bwMode="auto">
              <a:xfrm>
                <a:off x="6704013" y="3446463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" name="Freeform 2420"/>
              <p:cNvSpPr>
                <a:spLocks/>
              </p:cNvSpPr>
              <p:nvPr/>
            </p:nvSpPr>
            <p:spPr bwMode="auto">
              <a:xfrm>
                <a:off x="6707188" y="3446463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" name="Freeform 2421"/>
              <p:cNvSpPr>
                <a:spLocks/>
              </p:cNvSpPr>
              <p:nvPr/>
            </p:nvSpPr>
            <p:spPr bwMode="auto">
              <a:xfrm>
                <a:off x="6710363" y="3446463"/>
                <a:ext cx="3175" cy="1587"/>
              </a:xfrm>
              <a:custGeom>
                <a:avLst/>
                <a:gdLst>
                  <a:gd name="T0" fmla="*/ 0 w 13"/>
                  <a:gd name="T1" fmla="*/ 0 h 1587"/>
                  <a:gd name="T2" fmla="*/ 12 w 13"/>
                  <a:gd name="T3" fmla="*/ 0 h 1587"/>
                  <a:gd name="T4" fmla="*/ 13 w 13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587"/>
                  <a:gd name="T11" fmla="*/ 13 w 13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587">
                    <a:moveTo>
                      <a:pt x="0" y="0"/>
                    </a:moveTo>
                    <a:lnTo>
                      <a:pt x="12" y="0"/>
                    </a:lnTo>
                    <a:lnTo>
                      <a:pt x="13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" name="Freeform 2422"/>
              <p:cNvSpPr>
                <a:spLocks/>
              </p:cNvSpPr>
              <p:nvPr/>
            </p:nvSpPr>
            <p:spPr bwMode="auto">
              <a:xfrm>
                <a:off x="6713538" y="3446463"/>
                <a:ext cx="4762" cy="1587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" name="Freeform 2423"/>
              <p:cNvSpPr>
                <a:spLocks/>
              </p:cNvSpPr>
              <p:nvPr/>
            </p:nvSpPr>
            <p:spPr bwMode="auto">
              <a:xfrm>
                <a:off x="6716713" y="3446463"/>
                <a:ext cx="4762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" name="Freeform 2424"/>
              <p:cNvSpPr>
                <a:spLocks/>
              </p:cNvSpPr>
              <p:nvPr/>
            </p:nvSpPr>
            <p:spPr bwMode="auto">
              <a:xfrm>
                <a:off x="6721475" y="3446463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" name="Freeform 2425"/>
              <p:cNvSpPr>
                <a:spLocks/>
              </p:cNvSpPr>
              <p:nvPr/>
            </p:nvSpPr>
            <p:spPr bwMode="auto">
              <a:xfrm>
                <a:off x="6724650" y="3446463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" name="Freeform 2426"/>
              <p:cNvSpPr>
                <a:spLocks/>
              </p:cNvSpPr>
              <p:nvPr/>
            </p:nvSpPr>
            <p:spPr bwMode="auto">
              <a:xfrm>
                <a:off x="6727825" y="3444875"/>
                <a:ext cx="3175" cy="1588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" name="Freeform 2427"/>
              <p:cNvSpPr>
                <a:spLocks/>
              </p:cNvSpPr>
              <p:nvPr/>
            </p:nvSpPr>
            <p:spPr bwMode="auto">
              <a:xfrm>
                <a:off x="6731000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" name="Freeform 2428"/>
              <p:cNvSpPr>
                <a:spLocks/>
              </p:cNvSpPr>
              <p:nvPr/>
            </p:nvSpPr>
            <p:spPr bwMode="auto">
              <a:xfrm>
                <a:off x="6734175" y="3444875"/>
                <a:ext cx="3175" cy="1588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2429"/>
              <p:cNvSpPr>
                <a:spLocks/>
              </p:cNvSpPr>
              <p:nvPr/>
            </p:nvSpPr>
            <p:spPr bwMode="auto">
              <a:xfrm>
                <a:off x="6737350" y="3444875"/>
                <a:ext cx="3175" cy="1588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2430"/>
              <p:cNvSpPr>
                <a:spLocks/>
              </p:cNvSpPr>
              <p:nvPr/>
            </p:nvSpPr>
            <p:spPr bwMode="auto">
              <a:xfrm>
                <a:off x="6740525" y="3444875"/>
                <a:ext cx="3175" cy="1588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" name="Freeform 2431"/>
              <p:cNvSpPr>
                <a:spLocks/>
              </p:cNvSpPr>
              <p:nvPr/>
            </p:nvSpPr>
            <p:spPr bwMode="auto">
              <a:xfrm>
                <a:off x="6743700" y="3444875"/>
                <a:ext cx="4763" cy="1588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" name="Freeform 2432"/>
              <p:cNvSpPr>
                <a:spLocks/>
              </p:cNvSpPr>
              <p:nvPr/>
            </p:nvSpPr>
            <p:spPr bwMode="auto">
              <a:xfrm>
                <a:off x="6746875" y="3444875"/>
                <a:ext cx="4763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2433"/>
              <p:cNvSpPr>
                <a:spLocks/>
              </p:cNvSpPr>
              <p:nvPr/>
            </p:nvSpPr>
            <p:spPr bwMode="auto">
              <a:xfrm>
                <a:off x="6750050" y="3443288"/>
                <a:ext cx="4763" cy="1587"/>
              </a:xfrm>
              <a:custGeom>
                <a:avLst/>
                <a:gdLst>
                  <a:gd name="T0" fmla="*/ 0 w 13"/>
                  <a:gd name="T1" fmla="*/ 1 h 1"/>
                  <a:gd name="T2" fmla="*/ 12 w 13"/>
                  <a:gd name="T3" fmla="*/ 0 h 1"/>
                  <a:gd name="T4" fmla="*/ 13 w 1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"/>
                  <a:gd name="T11" fmla="*/ 13 w 1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">
                    <a:moveTo>
                      <a:pt x="0" y="1"/>
                    </a:moveTo>
                    <a:lnTo>
                      <a:pt x="12" y="0"/>
                    </a:lnTo>
                    <a:lnTo>
                      <a:pt x="13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2434"/>
              <p:cNvSpPr>
                <a:spLocks/>
              </p:cNvSpPr>
              <p:nvPr/>
            </p:nvSpPr>
            <p:spPr bwMode="auto">
              <a:xfrm>
                <a:off x="6754813" y="3443288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Freeform 2435"/>
              <p:cNvSpPr>
                <a:spLocks/>
              </p:cNvSpPr>
              <p:nvPr/>
            </p:nvSpPr>
            <p:spPr bwMode="auto">
              <a:xfrm>
                <a:off x="6757988" y="3443288"/>
                <a:ext cx="3175" cy="1587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Freeform 2436"/>
              <p:cNvSpPr>
                <a:spLocks/>
              </p:cNvSpPr>
              <p:nvPr/>
            </p:nvSpPr>
            <p:spPr bwMode="auto">
              <a:xfrm>
                <a:off x="6761163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" name="Freeform 2437"/>
              <p:cNvSpPr>
                <a:spLocks/>
              </p:cNvSpPr>
              <p:nvPr/>
            </p:nvSpPr>
            <p:spPr bwMode="auto">
              <a:xfrm>
                <a:off x="6764338" y="3444875"/>
                <a:ext cx="3175" cy="1588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" name="Freeform 2438"/>
              <p:cNvSpPr>
                <a:spLocks/>
              </p:cNvSpPr>
              <p:nvPr/>
            </p:nvSpPr>
            <p:spPr bwMode="auto">
              <a:xfrm>
                <a:off x="6767513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" name="Freeform 2439"/>
              <p:cNvSpPr>
                <a:spLocks/>
              </p:cNvSpPr>
              <p:nvPr/>
            </p:nvSpPr>
            <p:spPr bwMode="auto">
              <a:xfrm>
                <a:off x="6770688" y="3444875"/>
                <a:ext cx="4762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2440"/>
              <p:cNvSpPr>
                <a:spLocks/>
              </p:cNvSpPr>
              <p:nvPr/>
            </p:nvSpPr>
            <p:spPr bwMode="auto">
              <a:xfrm>
                <a:off x="6773863" y="3444875"/>
                <a:ext cx="4762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2441"/>
              <p:cNvSpPr>
                <a:spLocks/>
              </p:cNvSpPr>
              <p:nvPr/>
            </p:nvSpPr>
            <p:spPr bwMode="auto">
              <a:xfrm>
                <a:off x="6777038" y="3444875"/>
                <a:ext cx="4762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2442"/>
              <p:cNvSpPr>
                <a:spLocks/>
              </p:cNvSpPr>
              <p:nvPr/>
            </p:nvSpPr>
            <p:spPr bwMode="auto">
              <a:xfrm>
                <a:off x="6781800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2443"/>
              <p:cNvSpPr>
                <a:spLocks/>
              </p:cNvSpPr>
              <p:nvPr/>
            </p:nvSpPr>
            <p:spPr bwMode="auto">
              <a:xfrm>
                <a:off x="6784975" y="3444875"/>
                <a:ext cx="3175" cy="1588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2444"/>
              <p:cNvSpPr>
                <a:spLocks/>
              </p:cNvSpPr>
              <p:nvPr/>
            </p:nvSpPr>
            <p:spPr bwMode="auto">
              <a:xfrm>
                <a:off x="6788150" y="3443288"/>
                <a:ext cx="3175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" name="Freeform 2445"/>
              <p:cNvSpPr>
                <a:spLocks/>
              </p:cNvSpPr>
              <p:nvPr/>
            </p:nvSpPr>
            <p:spPr bwMode="auto">
              <a:xfrm>
                <a:off x="6791325" y="3443288"/>
                <a:ext cx="3175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" name="Freeform 2446"/>
              <p:cNvSpPr>
                <a:spLocks/>
              </p:cNvSpPr>
              <p:nvPr/>
            </p:nvSpPr>
            <p:spPr bwMode="auto">
              <a:xfrm>
                <a:off x="6794500" y="3443288"/>
                <a:ext cx="3175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" name="Freeform 2447"/>
              <p:cNvSpPr>
                <a:spLocks/>
              </p:cNvSpPr>
              <p:nvPr/>
            </p:nvSpPr>
            <p:spPr bwMode="auto">
              <a:xfrm>
                <a:off x="6797675" y="3443288"/>
                <a:ext cx="4763" cy="1587"/>
              </a:xfrm>
              <a:custGeom>
                <a:avLst/>
                <a:gdLst>
                  <a:gd name="T0" fmla="*/ 0 w 13"/>
                  <a:gd name="T1" fmla="*/ 2 h 2"/>
                  <a:gd name="T2" fmla="*/ 12 w 13"/>
                  <a:gd name="T3" fmla="*/ 0 h 2"/>
                  <a:gd name="T4" fmla="*/ 13 w 1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2"/>
                  <a:gd name="T11" fmla="*/ 13 w 1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2">
                    <a:moveTo>
                      <a:pt x="0" y="2"/>
                    </a:moveTo>
                    <a:lnTo>
                      <a:pt x="12" y="0"/>
                    </a:lnTo>
                    <a:lnTo>
                      <a:pt x="13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" name="Freeform 2448"/>
              <p:cNvSpPr>
                <a:spLocks/>
              </p:cNvSpPr>
              <p:nvPr/>
            </p:nvSpPr>
            <p:spPr bwMode="auto">
              <a:xfrm>
                <a:off x="6800850" y="3441700"/>
                <a:ext cx="4763" cy="1588"/>
              </a:xfrm>
              <a:custGeom>
                <a:avLst/>
                <a:gdLst>
                  <a:gd name="T0" fmla="*/ 0 w 12"/>
                  <a:gd name="T1" fmla="*/ 2 h 2"/>
                  <a:gd name="T2" fmla="*/ 11 w 12"/>
                  <a:gd name="T3" fmla="*/ 0 h 2"/>
                  <a:gd name="T4" fmla="*/ 12 w 1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"/>
                  <a:gd name="T11" fmla="*/ 12 w 1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">
                    <a:moveTo>
                      <a:pt x="0" y="2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" name="Freeform 2449"/>
              <p:cNvSpPr>
                <a:spLocks/>
              </p:cNvSpPr>
              <p:nvPr/>
            </p:nvSpPr>
            <p:spPr bwMode="auto">
              <a:xfrm>
                <a:off x="6805613" y="3441700"/>
                <a:ext cx="3175" cy="1588"/>
              </a:xfrm>
              <a:custGeom>
                <a:avLst/>
                <a:gdLst>
                  <a:gd name="T0" fmla="*/ 0 w 12"/>
                  <a:gd name="T1" fmla="*/ 3 h 3"/>
                  <a:gd name="T2" fmla="*/ 11 w 12"/>
                  <a:gd name="T3" fmla="*/ 0 h 3"/>
                  <a:gd name="T4" fmla="*/ 12 w 12"/>
                  <a:gd name="T5" fmla="*/ 0 h 3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3"/>
                  <a:gd name="T11" fmla="*/ 12 w 12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3">
                    <a:moveTo>
                      <a:pt x="0" y="3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" name="Freeform 2450"/>
              <p:cNvSpPr>
                <a:spLocks/>
              </p:cNvSpPr>
              <p:nvPr/>
            </p:nvSpPr>
            <p:spPr bwMode="auto">
              <a:xfrm>
                <a:off x="6808788" y="3440113"/>
                <a:ext cx="3175" cy="1587"/>
              </a:xfrm>
              <a:custGeom>
                <a:avLst/>
                <a:gdLst>
                  <a:gd name="T0" fmla="*/ 0 w 12"/>
                  <a:gd name="T1" fmla="*/ 4 h 4"/>
                  <a:gd name="T2" fmla="*/ 11 w 12"/>
                  <a:gd name="T3" fmla="*/ 0 h 4"/>
                  <a:gd name="T4" fmla="*/ 12 w 12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4"/>
                  <a:gd name="T11" fmla="*/ 12 w 12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4">
                    <a:moveTo>
                      <a:pt x="0" y="4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" name="Freeform 2451"/>
              <p:cNvSpPr>
                <a:spLocks/>
              </p:cNvSpPr>
              <p:nvPr/>
            </p:nvSpPr>
            <p:spPr bwMode="auto">
              <a:xfrm>
                <a:off x="6811963" y="3438525"/>
                <a:ext cx="3175" cy="1588"/>
              </a:xfrm>
              <a:custGeom>
                <a:avLst/>
                <a:gdLst>
                  <a:gd name="T0" fmla="*/ 0 w 12"/>
                  <a:gd name="T1" fmla="*/ 5 h 5"/>
                  <a:gd name="T2" fmla="*/ 11 w 12"/>
                  <a:gd name="T3" fmla="*/ 0 h 5"/>
                  <a:gd name="T4" fmla="*/ 12 w 12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5"/>
                  <a:gd name="T11" fmla="*/ 12 w 12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5">
                    <a:moveTo>
                      <a:pt x="0" y="5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" name="Freeform 2452"/>
              <p:cNvSpPr>
                <a:spLocks/>
              </p:cNvSpPr>
              <p:nvPr/>
            </p:nvSpPr>
            <p:spPr bwMode="auto">
              <a:xfrm>
                <a:off x="6815138" y="3436938"/>
                <a:ext cx="3175" cy="1587"/>
              </a:xfrm>
              <a:custGeom>
                <a:avLst/>
                <a:gdLst>
                  <a:gd name="T0" fmla="*/ 0 w 12"/>
                  <a:gd name="T1" fmla="*/ 6 h 6"/>
                  <a:gd name="T2" fmla="*/ 11 w 12"/>
                  <a:gd name="T3" fmla="*/ 0 h 6"/>
                  <a:gd name="T4" fmla="*/ 12 w 12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6"/>
                  <a:gd name="T11" fmla="*/ 12 w 12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6">
                    <a:moveTo>
                      <a:pt x="0" y="6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Freeform 2453"/>
              <p:cNvSpPr>
                <a:spLocks/>
              </p:cNvSpPr>
              <p:nvPr/>
            </p:nvSpPr>
            <p:spPr bwMode="auto">
              <a:xfrm>
                <a:off x="6818313" y="3433763"/>
                <a:ext cx="3175" cy="3175"/>
              </a:xfrm>
              <a:custGeom>
                <a:avLst/>
                <a:gdLst>
                  <a:gd name="T0" fmla="*/ 0 w 12"/>
                  <a:gd name="T1" fmla="*/ 8 h 8"/>
                  <a:gd name="T2" fmla="*/ 11 w 12"/>
                  <a:gd name="T3" fmla="*/ 0 h 8"/>
                  <a:gd name="T4" fmla="*/ 12 w 12"/>
                  <a:gd name="T5" fmla="*/ 0 h 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8"/>
                  <a:gd name="T11" fmla="*/ 12 w 12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8">
                    <a:moveTo>
                      <a:pt x="0" y="8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2454"/>
              <p:cNvSpPr>
                <a:spLocks/>
              </p:cNvSpPr>
              <p:nvPr/>
            </p:nvSpPr>
            <p:spPr bwMode="auto">
              <a:xfrm>
                <a:off x="6821488" y="3430588"/>
                <a:ext cx="3175" cy="3175"/>
              </a:xfrm>
              <a:custGeom>
                <a:avLst/>
                <a:gdLst>
                  <a:gd name="T0" fmla="*/ 0 w 12"/>
                  <a:gd name="T1" fmla="*/ 10 h 10"/>
                  <a:gd name="T2" fmla="*/ 11 w 12"/>
                  <a:gd name="T3" fmla="*/ 0 h 10"/>
                  <a:gd name="T4" fmla="*/ 12 w 12"/>
                  <a:gd name="T5" fmla="*/ 0 h 10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0"/>
                  <a:gd name="T11" fmla="*/ 12 w 12"/>
                  <a:gd name="T12" fmla="*/ 10 h 1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0">
                    <a:moveTo>
                      <a:pt x="0" y="1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Freeform 2455"/>
              <p:cNvSpPr>
                <a:spLocks/>
              </p:cNvSpPr>
              <p:nvPr/>
            </p:nvSpPr>
            <p:spPr bwMode="auto">
              <a:xfrm>
                <a:off x="6824663" y="3427413"/>
                <a:ext cx="3175" cy="3175"/>
              </a:xfrm>
              <a:custGeom>
                <a:avLst/>
                <a:gdLst>
                  <a:gd name="T0" fmla="*/ 0 w 12"/>
                  <a:gd name="T1" fmla="*/ 13 h 13"/>
                  <a:gd name="T2" fmla="*/ 11 w 12"/>
                  <a:gd name="T3" fmla="*/ 0 h 13"/>
                  <a:gd name="T4" fmla="*/ 12 w 12"/>
                  <a:gd name="T5" fmla="*/ 0 h 13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3"/>
                  <a:gd name="T11" fmla="*/ 12 w 12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3">
                    <a:moveTo>
                      <a:pt x="0" y="13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" name="Freeform 2456"/>
              <p:cNvSpPr>
                <a:spLocks/>
              </p:cNvSpPr>
              <p:nvPr/>
            </p:nvSpPr>
            <p:spPr bwMode="auto">
              <a:xfrm>
                <a:off x="6827838" y="3421063"/>
                <a:ext cx="4762" cy="6350"/>
              </a:xfrm>
              <a:custGeom>
                <a:avLst/>
                <a:gdLst>
                  <a:gd name="T0" fmla="*/ 0 w 12"/>
                  <a:gd name="T1" fmla="*/ 18 h 18"/>
                  <a:gd name="T2" fmla="*/ 11 w 12"/>
                  <a:gd name="T3" fmla="*/ 0 h 18"/>
                  <a:gd name="T4" fmla="*/ 12 w 12"/>
                  <a:gd name="T5" fmla="*/ 0 h 1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8"/>
                  <a:gd name="T11" fmla="*/ 12 w 12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8">
                    <a:moveTo>
                      <a:pt x="0" y="18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" name="Freeform 2457"/>
              <p:cNvSpPr>
                <a:spLocks/>
              </p:cNvSpPr>
              <p:nvPr/>
            </p:nvSpPr>
            <p:spPr bwMode="auto">
              <a:xfrm>
                <a:off x="6831013" y="3414713"/>
                <a:ext cx="4762" cy="6350"/>
              </a:xfrm>
              <a:custGeom>
                <a:avLst/>
                <a:gdLst>
                  <a:gd name="T0" fmla="*/ 0 w 12"/>
                  <a:gd name="T1" fmla="*/ 21 h 21"/>
                  <a:gd name="T2" fmla="*/ 11 w 12"/>
                  <a:gd name="T3" fmla="*/ 0 h 21"/>
                  <a:gd name="T4" fmla="*/ 12 w 12"/>
                  <a:gd name="T5" fmla="*/ 0 h 2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1"/>
                  <a:gd name="T11" fmla="*/ 12 w 12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1">
                    <a:moveTo>
                      <a:pt x="0" y="2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" name="Freeform 2458"/>
              <p:cNvSpPr>
                <a:spLocks/>
              </p:cNvSpPr>
              <p:nvPr/>
            </p:nvSpPr>
            <p:spPr bwMode="auto">
              <a:xfrm>
                <a:off x="6834188" y="3406775"/>
                <a:ext cx="4762" cy="7938"/>
              </a:xfrm>
              <a:custGeom>
                <a:avLst/>
                <a:gdLst>
                  <a:gd name="T0" fmla="*/ 0 w 12"/>
                  <a:gd name="T1" fmla="*/ 28 h 28"/>
                  <a:gd name="T2" fmla="*/ 11 w 12"/>
                  <a:gd name="T3" fmla="*/ 0 h 28"/>
                  <a:gd name="T4" fmla="*/ 12 w 12"/>
                  <a:gd name="T5" fmla="*/ 0 h 2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8"/>
                  <a:gd name="T11" fmla="*/ 12 w 12"/>
                  <a:gd name="T12" fmla="*/ 28 h 2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8">
                    <a:moveTo>
                      <a:pt x="0" y="28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" name="Freeform 2459"/>
              <p:cNvSpPr>
                <a:spLocks/>
              </p:cNvSpPr>
              <p:nvPr/>
            </p:nvSpPr>
            <p:spPr bwMode="auto">
              <a:xfrm>
                <a:off x="6838950" y="3397250"/>
                <a:ext cx="3175" cy="9525"/>
              </a:xfrm>
              <a:custGeom>
                <a:avLst/>
                <a:gdLst>
                  <a:gd name="T0" fmla="*/ 0 w 12"/>
                  <a:gd name="T1" fmla="*/ 34 h 34"/>
                  <a:gd name="T2" fmla="*/ 11 w 12"/>
                  <a:gd name="T3" fmla="*/ 0 h 34"/>
                  <a:gd name="T4" fmla="*/ 12 w 12"/>
                  <a:gd name="T5" fmla="*/ 0 h 34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34"/>
                  <a:gd name="T11" fmla="*/ 12 w 12"/>
                  <a:gd name="T12" fmla="*/ 34 h 3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34">
                    <a:moveTo>
                      <a:pt x="0" y="34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" name="Freeform 2460"/>
              <p:cNvSpPr>
                <a:spLocks/>
              </p:cNvSpPr>
              <p:nvPr/>
            </p:nvSpPr>
            <p:spPr bwMode="auto">
              <a:xfrm>
                <a:off x="6842125" y="3382963"/>
                <a:ext cx="3175" cy="14287"/>
              </a:xfrm>
              <a:custGeom>
                <a:avLst/>
                <a:gdLst>
                  <a:gd name="T0" fmla="*/ 0 w 13"/>
                  <a:gd name="T1" fmla="*/ 42 h 42"/>
                  <a:gd name="T2" fmla="*/ 12 w 13"/>
                  <a:gd name="T3" fmla="*/ 0 h 42"/>
                  <a:gd name="T4" fmla="*/ 13 w 13"/>
                  <a:gd name="T5" fmla="*/ 0 h 42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42"/>
                  <a:gd name="T11" fmla="*/ 13 w 13"/>
                  <a:gd name="T12" fmla="*/ 42 h 4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42">
                    <a:moveTo>
                      <a:pt x="0" y="42"/>
                    </a:moveTo>
                    <a:lnTo>
                      <a:pt x="12" y="0"/>
                    </a:lnTo>
                    <a:lnTo>
                      <a:pt x="13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Freeform 2461"/>
              <p:cNvSpPr>
                <a:spLocks/>
              </p:cNvSpPr>
              <p:nvPr/>
            </p:nvSpPr>
            <p:spPr bwMode="auto">
              <a:xfrm>
                <a:off x="6845300" y="3368675"/>
                <a:ext cx="3175" cy="14288"/>
              </a:xfrm>
              <a:custGeom>
                <a:avLst/>
                <a:gdLst>
                  <a:gd name="T0" fmla="*/ 0 w 12"/>
                  <a:gd name="T1" fmla="*/ 49 h 49"/>
                  <a:gd name="T2" fmla="*/ 11 w 12"/>
                  <a:gd name="T3" fmla="*/ 0 h 49"/>
                  <a:gd name="T4" fmla="*/ 12 w 12"/>
                  <a:gd name="T5" fmla="*/ 0 h 49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49"/>
                  <a:gd name="T11" fmla="*/ 12 w 12"/>
                  <a:gd name="T12" fmla="*/ 49 h 4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49">
                    <a:moveTo>
                      <a:pt x="0" y="49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2462"/>
              <p:cNvSpPr>
                <a:spLocks/>
              </p:cNvSpPr>
              <p:nvPr/>
            </p:nvSpPr>
            <p:spPr bwMode="auto">
              <a:xfrm>
                <a:off x="6848475" y="3351213"/>
                <a:ext cx="3175" cy="17462"/>
              </a:xfrm>
              <a:custGeom>
                <a:avLst/>
                <a:gdLst>
                  <a:gd name="T0" fmla="*/ 0 w 12"/>
                  <a:gd name="T1" fmla="*/ 59 h 59"/>
                  <a:gd name="T2" fmla="*/ 11 w 12"/>
                  <a:gd name="T3" fmla="*/ 0 h 59"/>
                  <a:gd name="T4" fmla="*/ 12 w 12"/>
                  <a:gd name="T5" fmla="*/ 0 h 59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59"/>
                  <a:gd name="T11" fmla="*/ 12 w 12"/>
                  <a:gd name="T12" fmla="*/ 59 h 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59">
                    <a:moveTo>
                      <a:pt x="0" y="59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Freeform 2463"/>
              <p:cNvSpPr>
                <a:spLocks/>
              </p:cNvSpPr>
              <p:nvPr/>
            </p:nvSpPr>
            <p:spPr bwMode="auto">
              <a:xfrm>
                <a:off x="6851650" y="3330575"/>
                <a:ext cx="3175" cy="20638"/>
              </a:xfrm>
              <a:custGeom>
                <a:avLst/>
                <a:gdLst>
                  <a:gd name="T0" fmla="*/ 0 w 12"/>
                  <a:gd name="T1" fmla="*/ 66 h 66"/>
                  <a:gd name="T2" fmla="*/ 11 w 12"/>
                  <a:gd name="T3" fmla="*/ 0 h 66"/>
                  <a:gd name="T4" fmla="*/ 12 w 12"/>
                  <a:gd name="T5" fmla="*/ 0 h 66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66"/>
                  <a:gd name="T11" fmla="*/ 12 w 12"/>
                  <a:gd name="T12" fmla="*/ 66 h 6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66">
                    <a:moveTo>
                      <a:pt x="0" y="66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Freeform 2464"/>
              <p:cNvSpPr>
                <a:spLocks/>
              </p:cNvSpPr>
              <p:nvPr/>
            </p:nvSpPr>
            <p:spPr bwMode="auto">
              <a:xfrm>
                <a:off x="6854825" y="3308350"/>
                <a:ext cx="4763" cy="22225"/>
              </a:xfrm>
              <a:custGeom>
                <a:avLst/>
                <a:gdLst>
                  <a:gd name="T0" fmla="*/ 0 w 12"/>
                  <a:gd name="T1" fmla="*/ 73 h 73"/>
                  <a:gd name="T2" fmla="*/ 11 w 12"/>
                  <a:gd name="T3" fmla="*/ 0 h 73"/>
                  <a:gd name="T4" fmla="*/ 12 w 12"/>
                  <a:gd name="T5" fmla="*/ 0 h 73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73"/>
                  <a:gd name="T11" fmla="*/ 12 w 12"/>
                  <a:gd name="T12" fmla="*/ 73 h 7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73">
                    <a:moveTo>
                      <a:pt x="0" y="73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Freeform 2465"/>
              <p:cNvSpPr>
                <a:spLocks/>
              </p:cNvSpPr>
              <p:nvPr/>
            </p:nvSpPr>
            <p:spPr bwMode="auto">
              <a:xfrm>
                <a:off x="6858000" y="3284538"/>
                <a:ext cx="4763" cy="23812"/>
              </a:xfrm>
              <a:custGeom>
                <a:avLst/>
                <a:gdLst>
                  <a:gd name="T0" fmla="*/ 0 w 12"/>
                  <a:gd name="T1" fmla="*/ 77 h 77"/>
                  <a:gd name="T2" fmla="*/ 11 w 12"/>
                  <a:gd name="T3" fmla="*/ 0 h 77"/>
                  <a:gd name="T4" fmla="*/ 12 w 12"/>
                  <a:gd name="T5" fmla="*/ 0 h 7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77"/>
                  <a:gd name="T11" fmla="*/ 12 w 12"/>
                  <a:gd name="T12" fmla="*/ 77 h 7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77">
                    <a:moveTo>
                      <a:pt x="0" y="77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" name="Freeform 2466"/>
              <p:cNvSpPr>
                <a:spLocks/>
              </p:cNvSpPr>
              <p:nvPr/>
            </p:nvSpPr>
            <p:spPr bwMode="auto">
              <a:xfrm>
                <a:off x="6862763" y="3262313"/>
                <a:ext cx="3175" cy="22225"/>
              </a:xfrm>
              <a:custGeom>
                <a:avLst/>
                <a:gdLst>
                  <a:gd name="T0" fmla="*/ 0 w 12"/>
                  <a:gd name="T1" fmla="*/ 78 h 78"/>
                  <a:gd name="T2" fmla="*/ 11 w 12"/>
                  <a:gd name="T3" fmla="*/ 0 h 78"/>
                  <a:gd name="T4" fmla="*/ 12 w 12"/>
                  <a:gd name="T5" fmla="*/ 0 h 7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78"/>
                  <a:gd name="T11" fmla="*/ 12 w 12"/>
                  <a:gd name="T12" fmla="*/ 78 h 7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78">
                    <a:moveTo>
                      <a:pt x="0" y="78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" name="Freeform 2467"/>
              <p:cNvSpPr>
                <a:spLocks/>
              </p:cNvSpPr>
              <p:nvPr/>
            </p:nvSpPr>
            <p:spPr bwMode="auto">
              <a:xfrm>
                <a:off x="6865938" y="3238500"/>
                <a:ext cx="3175" cy="23813"/>
              </a:xfrm>
              <a:custGeom>
                <a:avLst/>
                <a:gdLst>
                  <a:gd name="T0" fmla="*/ 0 w 12"/>
                  <a:gd name="T1" fmla="*/ 76 h 76"/>
                  <a:gd name="T2" fmla="*/ 11 w 12"/>
                  <a:gd name="T3" fmla="*/ 0 h 76"/>
                  <a:gd name="T4" fmla="*/ 12 w 12"/>
                  <a:gd name="T5" fmla="*/ 0 h 76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76"/>
                  <a:gd name="T11" fmla="*/ 12 w 12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76">
                    <a:moveTo>
                      <a:pt x="0" y="76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2468"/>
              <p:cNvSpPr>
                <a:spLocks/>
              </p:cNvSpPr>
              <p:nvPr/>
            </p:nvSpPr>
            <p:spPr bwMode="auto">
              <a:xfrm>
                <a:off x="6869113" y="3217863"/>
                <a:ext cx="3175" cy="20637"/>
              </a:xfrm>
              <a:custGeom>
                <a:avLst/>
                <a:gdLst>
                  <a:gd name="T0" fmla="*/ 0 w 12"/>
                  <a:gd name="T1" fmla="*/ 70 h 70"/>
                  <a:gd name="T2" fmla="*/ 11 w 12"/>
                  <a:gd name="T3" fmla="*/ 0 h 70"/>
                  <a:gd name="T4" fmla="*/ 12 w 12"/>
                  <a:gd name="T5" fmla="*/ 0 h 70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70"/>
                  <a:gd name="T11" fmla="*/ 12 w 12"/>
                  <a:gd name="T12" fmla="*/ 70 h 7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70">
                    <a:moveTo>
                      <a:pt x="0" y="7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Freeform 2469"/>
              <p:cNvSpPr>
                <a:spLocks/>
              </p:cNvSpPr>
              <p:nvPr/>
            </p:nvSpPr>
            <p:spPr bwMode="auto">
              <a:xfrm>
                <a:off x="6872288" y="3200400"/>
                <a:ext cx="3175" cy="17463"/>
              </a:xfrm>
              <a:custGeom>
                <a:avLst/>
                <a:gdLst>
                  <a:gd name="T0" fmla="*/ 0 w 12"/>
                  <a:gd name="T1" fmla="*/ 58 h 58"/>
                  <a:gd name="T2" fmla="*/ 11 w 12"/>
                  <a:gd name="T3" fmla="*/ 0 h 58"/>
                  <a:gd name="T4" fmla="*/ 12 w 12"/>
                  <a:gd name="T5" fmla="*/ 0 h 5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58"/>
                  <a:gd name="T11" fmla="*/ 12 w 12"/>
                  <a:gd name="T12" fmla="*/ 58 h 5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58">
                    <a:moveTo>
                      <a:pt x="0" y="58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" name="Freeform 2470"/>
              <p:cNvSpPr>
                <a:spLocks/>
              </p:cNvSpPr>
              <p:nvPr/>
            </p:nvSpPr>
            <p:spPr bwMode="auto">
              <a:xfrm>
                <a:off x="6875463" y="3186113"/>
                <a:ext cx="3175" cy="14287"/>
              </a:xfrm>
              <a:custGeom>
                <a:avLst/>
                <a:gdLst>
                  <a:gd name="T0" fmla="*/ 0 w 12"/>
                  <a:gd name="T1" fmla="*/ 44 h 44"/>
                  <a:gd name="T2" fmla="*/ 11 w 12"/>
                  <a:gd name="T3" fmla="*/ 0 h 44"/>
                  <a:gd name="T4" fmla="*/ 12 w 12"/>
                  <a:gd name="T5" fmla="*/ 0 h 44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44"/>
                  <a:gd name="T11" fmla="*/ 12 w 12"/>
                  <a:gd name="T12" fmla="*/ 44 h 4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44">
                    <a:moveTo>
                      <a:pt x="0" y="44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" name="Freeform 2471"/>
              <p:cNvSpPr>
                <a:spLocks/>
              </p:cNvSpPr>
              <p:nvPr/>
            </p:nvSpPr>
            <p:spPr bwMode="auto">
              <a:xfrm>
                <a:off x="6878638" y="3178175"/>
                <a:ext cx="3175" cy="7938"/>
              </a:xfrm>
              <a:custGeom>
                <a:avLst/>
                <a:gdLst>
                  <a:gd name="T0" fmla="*/ 0 w 12"/>
                  <a:gd name="T1" fmla="*/ 27 h 27"/>
                  <a:gd name="T2" fmla="*/ 11 w 12"/>
                  <a:gd name="T3" fmla="*/ 0 h 27"/>
                  <a:gd name="T4" fmla="*/ 12 w 12"/>
                  <a:gd name="T5" fmla="*/ 0 h 2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7"/>
                  <a:gd name="T11" fmla="*/ 12 w 12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7">
                    <a:moveTo>
                      <a:pt x="0" y="27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" name="Freeform 2472"/>
              <p:cNvSpPr>
                <a:spLocks/>
              </p:cNvSpPr>
              <p:nvPr/>
            </p:nvSpPr>
            <p:spPr bwMode="auto">
              <a:xfrm>
                <a:off x="6881813" y="3176588"/>
                <a:ext cx="3175" cy="1587"/>
              </a:xfrm>
              <a:custGeom>
                <a:avLst/>
                <a:gdLst>
                  <a:gd name="T0" fmla="*/ 0 w 12"/>
                  <a:gd name="T1" fmla="*/ 6 h 6"/>
                  <a:gd name="T2" fmla="*/ 11 w 12"/>
                  <a:gd name="T3" fmla="*/ 0 h 6"/>
                  <a:gd name="T4" fmla="*/ 12 w 12"/>
                  <a:gd name="T5" fmla="*/ 0 h 6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6"/>
                  <a:gd name="T11" fmla="*/ 12 w 12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6">
                    <a:moveTo>
                      <a:pt x="0" y="6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" name="Freeform 2473"/>
              <p:cNvSpPr>
                <a:spLocks/>
              </p:cNvSpPr>
              <p:nvPr/>
            </p:nvSpPr>
            <p:spPr bwMode="auto">
              <a:xfrm>
                <a:off x="6884988" y="3176588"/>
                <a:ext cx="4762" cy="3175"/>
              </a:xfrm>
              <a:custGeom>
                <a:avLst/>
                <a:gdLst>
                  <a:gd name="T0" fmla="*/ 0 w 12"/>
                  <a:gd name="T1" fmla="*/ 0 h 14"/>
                  <a:gd name="T2" fmla="*/ 11 w 12"/>
                  <a:gd name="T3" fmla="*/ 14 h 14"/>
                  <a:gd name="T4" fmla="*/ 12 w 12"/>
                  <a:gd name="T5" fmla="*/ 14 h 14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4"/>
                  <a:gd name="T11" fmla="*/ 12 w 12"/>
                  <a:gd name="T12" fmla="*/ 14 h 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4">
                    <a:moveTo>
                      <a:pt x="0" y="0"/>
                    </a:moveTo>
                    <a:lnTo>
                      <a:pt x="11" y="14"/>
                    </a:lnTo>
                    <a:lnTo>
                      <a:pt x="12" y="14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" name="Freeform 2474"/>
              <p:cNvSpPr>
                <a:spLocks/>
              </p:cNvSpPr>
              <p:nvPr/>
            </p:nvSpPr>
            <p:spPr bwMode="auto">
              <a:xfrm>
                <a:off x="6888163" y="3179763"/>
                <a:ext cx="4762" cy="11112"/>
              </a:xfrm>
              <a:custGeom>
                <a:avLst/>
                <a:gdLst>
                  <a:gd name="T0" fmla="*/ 0 w 13"/>
                  <a:gd name="T1" fmla="*/ 0 h 33"/>
                  <a:gd name="T2" fmla="*/ 12 w 13"/>
                  <a:gd name="T3" fmla="*/ 33 h 33"/>
                  <a:gd name="T4" fmla="*/ 13 w 13"/>
                  <a:gd name="T5" fmla="*/ 33 h 33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33"/>
                  <a:gd name="T11" fmla="*/ 13 w 13"/>
                  <a:gd name="T12" fmla="*/ 33 h 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33">
                    <a:moveTo>
                      <a:pt x="0" y="0"/>
                    </a:moveTo>
                    <a:lnTo>
                      <a:pt x="12" y="33"/>
                    </a:lnTo>
                    <a:lnTo>
                      <a:pt x="13" y="33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" name="Freeform 2475"/>
              <p:cNvSpPr>
                <a:spLocks/>
              </p:cNvSpPr>
              <p:nvPr/>
            </p:nvSpPr>
            <p:spPr bwMode="auto">
              <a:xfrm>
                <a:off x="6892925" y="3190875"/>
                <a:ext cx="3175" cy="15875"/>
              </a:xfrm>
              <a:custGeom>
                <a:avLst/>
                <a:gdLst>
                  <a:gd name="T0" fmla="*/ 0 w 12"/>
                  <a:gd name="T1" fmla="*/ 0 h 51"/>
                  <a:gd name="T2" fmla="*/ 11 w 12"/>
                  <a:gd name="T3" fmla="*/ 51 h 51"/>
                  <a:gd name="T4" fmla="*/ 12 w 12"/>
                  <a:gd name="T5" fmla="*/ 51 h 5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51"/>
                  <a:gd name="T11" fmla="*/ 12 w 12"/>
                  <a:gd name="T12" fmla="*/ 51 h 5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51">
                    <a:moveTo>
                      <a:pt x="0" y="0"/>
                    </a:moveTo>
                    <a:lnTo>
                      <a:pt x="11" y="51"/>
                    </a:lnTo>
                    <a:lnTo>
                      <a:pt x="12" y="5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" name="Freeform 2476"/>
              <p:cNvSpPr>
                <a:spLocks/>
              </p:cNvSpPr>
              <p:nvPr/>
            </p:nvSpPr>
            <p:spPr bwMode="auto">
              <a:xfrm>
                <a:off x="6896100" y="3206750"/>
                <a:ext cx="3175" cy="19050"/>
              </a:xfrm>
              <a:custGeom>
                <a:avLst/>
                <a:gdLst>
                  <a:gd name="T0" fmla="*/ 0 w 12"/>
                  <a:gd name="T1" fmla="*/ 0 h 65"/>
                  <a:gd name="T2" fmla="*/ 11 w 12"/>
                  <a:gd name="T3" fmla="*/ 65 h 65"/>
                  <a:gd name="T4" fmla="*/ 12 w 12"/>
                  <a:gd name="T5" fmla="*/ 65 h 65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65"/>
                  <a:gd name="T11" fmla="*/ 12 w 12"/>
                  <a:gd name="T12" fmla="*/ 65 h 6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65">
                    <a:moveTo>
                      <a:pt x="0" y="0"/>
                    </a:moveTo>
                    <a:lnTo>
                      <a:pt x="11" y="65"/>
                    </a:lnTo>
                    <a:lnTo>
                      <a:pt x="12" y="65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" name="Freeform 2477"/>
              <p:cNvSpPr>
                <a:spLocks/>
              </p:cNvSpPr>
              <p:nvPr/>
            </p:nvSpPr>
            <p:spPr bwMode="auto">
              <a:xfrm>
                <a:off x="6899275" y="3225800"/>
                <a:ext cx="3175" cy="22225"/>
              </a:xfrm>
              <a:custGeom>
                <a:avLst/>
                <a:gdLst>
                  <a:gd name="T0" fmla="*/ 0 w 12"/>
                  <a:gd name="T1" fmla="*/ 0 h 75"/>
                  <a:gd name="T2" fmla="*/ 11 w 12"/>
                  <a:gd name="T3" fmla="*/ 75 h 75"/>
                  <a:gd name="T4" fmla="*/ 12 w 12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75"/>
                  <a:gd name="T11" fmla="*/ 12 w 12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75">
                    <a:moveTo>
                      <a:pt x="0" y="0"/>
                    </a:moveTo>
                    <a:lnTo>
                      <a:pt x="11" y="75"/>
                    </a:lnTo>
                    <a:lnTo>
                      <a:pt x="12" y="75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2478"/>
              <p:cNvSpPr>
                <a:spLocks/>
              </p:cNvSpPr>
              <p:nvPr/>
            </p:nvSpPr>
            <p:spPr bwMode="auto">
              <a:xfrm>
                <a:off x="6902450" y="3248025"/>
                <a:ext cx="3175" cy="25400"/>
              </a:xfrm>
              <a:custGeom>
                <a:avLst/>
                <a:gdLst>
                  <a:gd name="T0" fmla="*/ 0 w 12"/>
                  <a:gd name="T1" fmla="*/ 0 h 80"/>
                  <a:gd name="T2" fmla="*/ 11 w 12"/>
                  <a:gd name="T3" fmla="*/ 80 h 80"/>
                  <a:gd name="T4" fmla="*/ 12 w 12"/>
                  <a:gd name="T5" fmla="*/ 80 h 80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80"/>
                  <a:gd name="T11" fmla="*/ 12 w 12"/>
                  <a:gd name="T12" fmla="*/ 80 h 8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80">
                    <a:moveTo>
                      <a:pt x="0" y="0"/>
                    </a:moveTo>
                    <a:lnTo>
                      <a:pt x="11" y="80"/>
                    </a:lnTo>
                    <a:lnTo>
                      <a:pt x="12" y="8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2479"/>
              <p:cNvSpPr>
                <a:spLocks/>
              </p:cNvSpPr>
              <p:nvPr/>
            </p:nvSpPr>
            <p:spPr bwMode="auto">
              <a:xfrm>
                <a:off x="6905625" y="3273425"/>
                <a:ext cx="3175" cy="23813"/>
              </a:xfrm>
              <a:custGeom>
                <a:avLst/>
                <a:gdLst>
                  <a:gd name="T0" fmla="*/ 0 w 12"/>
                  <a:gd name="T1" fmla="*/ 0 h 82"/>
                  <a:gd name="T2" fmla="*/ 11 w 12"/>
                  <a:gd name="T3" fmla="*/ 82 h 82"/>
                  <a:gd name="T4" fmla="*/ 12 w 12"/>
                  <a:gd name="T5" fmla="*/ 82 h 82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82"/>
                  <a:gd name="T11" fmla="*/ 12 w 12"/>
                  <a:gd name="T12" fmla="*/ 82 h 8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82">
                    <a:moveTo>
                      <a:pt x="0" y="0"/>
                    </a:moveTo>
                    <a:lnTo>
                      <a:pt x="11" y="82"/>
                    </a:lnTo>
                    <a:lnTo>
                      <a:pt x="12" y="82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" name="Freeform 2480"/>
              <p:cNvSpPr>
                <a:spLocks/>
              </p:cNvSpPr>
              <p:nvPr/>
            </p:nvSpPr>
            <p:spPr bwMode="auto">
              <a:xfrm>
                <a:off x="6908800" y="3297238"/>
                <a:ext cx="3175" cy="23812"/>
              </a:xfrm>
              <a:custGeom>
                <a:avLst/>
                <a:gdLst>
                  <a:gd name="T0" fmla="*/ 0 w 12"/>
                  <a:gd name="T1" fmla="*/ 0 h 78"/>
                  <a:gd name="T2" fmla="*/ 11 w 12"/>
                  <a:gd name="T3" fmla="*/ 78 h 78"/>
                  <a:gd name="T4" fmla="*/ 12 w 12"/>
                  <a:gd name="T5" fmla="*/ 78 h 7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78"/>
                  <a:gd name="T11" fmla="*/ 12 w 12"/>
                  <a:gd name="T12" fmla="*/ 78 h 7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78">
                    <a:moveTo>
                      <a:pt x="0" y="0"/>
                    </a:moveTo>
                    <a:lnTo>
                      <a:pt x="11" y="78"/>
                    </a:lnTo>
                    <a:lnTo>
                      <a:pt x="12" y="78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" name="Freeform 2481"/>
              <p:cNvSpPr>
                <a:spLocks/>
              </p:cNvSpPr>
              <p:nvPr/>
            </p:nvSpPr>
            <p:spPr bwMode="auto">
              <a:xfrm>
                <a:off x="6911975" y="3321050"/>
                <a:ext cx="4763" cy="22225"/>
              </a:xfrm>
              <a:custGeom>
                <a:avLst/>
                <a:gdLst>
                  <a:gd name="T0" fmla="*/ 0 w 12"/>
                  <a:gd name="T1" fmla="*/ 0 h 72"/>
                  <a:gd name="T2" fmla="*/ 11 w 12"/>
                  <a:gd name="T3" fmla="*/ 72 h 72"/>
                  <a:gd name="T4" fmla="*/ 12 w 12"/>
                  <a:gd name="T5" fmla="*/ 72 h 72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72"/>
                  <a:gd name="T11" fmla="*/ 12 w 12"/>
                  <a:gd name="T12" fmla="*/ 72 h 7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72">
                    <a:moveTo>
                      <a:pt x="0" y="0"/>
                    </a:moveTo>
                    <a:lnTo>
                      <a:pt x="11" y="72"/>
                    </a:lnTo>
                    <a:lnTo>
                      <a:pt x="12" y="72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" name="Freeform 2482"/>
              <p:cNvSpPr>
                <a:spLocks/>
              </p:cNvSpPr>
              <p:nvPr/>
            </p:nvSpPr>
            <p:spPr bwMode="auto">
              <a:xfrm>
                <a:off x="6915150" y="3343275"/>
                <a:ext cx="4763" cy="19050"/>
              </a:xfrm>
              <a:custGeom>
                <a:avLst/>
                <a:gdLst>
                  <a:gd name="T0" fmla="*/ 0 w 12"/>
                  <a:gd name="T1" fmla="*/ 0 h 65"/>
                  <a:gd name="T2" fmla="*/ 11 w 12"/>
                  <a:gd name="T3" fmla="*/ 65 h 65"/>
                  <a:gd name="T4" fmla="*/ 12 w 12"/>
                  <a:gd name="T5" fmla="*/ 65 h 65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65"/>
                  <a:gd name="T11" fmla="*/ 12 w 12"/>
                  <a:gd name="T12" fmla="*/ 65 h 6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65">
                    <a:moveTo>
                      <a:pt x="0" y="0"/>
                    </a:moveTo>
                    <a:lnTo>
                      <a:pt x="11" y="65"/>
                    </a:lnTo>
                    <a:lnTo>
                      <a:pt x="12" y="65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" name="Freeform 2483"/>
              <p:cNvSpPr>
                <a:spLocks/>
              </p:cNvSpPr>
              <p:nvPr/>
            </p:nvSpPr>
            <p:spPr bwMode="auto">
              <a:xfrm>
                <a:off x="6918325" y="3362325"/>
                <a:ext cx="4763" cy="17463"/>
              </a:xfrm>
              <a:custGeom>
                <a:avLst/>
                <a:gdLst>
                  <a:gd name="T0" fmla="*/ 0 w 12"/>
                  <a:gd name="T1" fmla="*/ 0 h 55"/>
                  <a:gd name="T2" fmla="*/ 11 w 12"/>
                  <a:gd name="T3" fmla="*/ 55 h 55"/>
                  <a:gd name="T4" fmla="*/ 12 w 12"/>
                  <a:gd name="T5" fmla="*/ 55 h 55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55"/>
                  <a:gd name="T11" fmla="*/ 12 w 12"/>
                  <a:gd name="T12" fmla="*/ 55 h 5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55">
                    <a:moveTo>
                      <a:pt x="0" y="0"/>
                    </a:moveTo>
                    <a:lnTo>
                      <a:pt x="11" y="55"/>
                    </a:lnTo>
                    <a:lnTo>
                      <a:pt x="12" y="55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" name="Freeform 2484"/>
              <p:cNvSpPr>
                <a:spLocks/>
              </p:cNvSpPr>
              <p:nvPr/>
            </p:nvSpPr>
            <p:spPr bwMode="auto">
              <a:xfrm>
                <a:off x="6923088" y="3379788"/>
                <a:ext cx="3175" cy="14287"/>
              </a:xfrm>
              <a:custGeom>
                <a:avLst/>
                <a:gdLst>
                  <a:gd name="T0" fmla="*/ 0 w 12"/>
                  <a:gd name="T1" fmla="*/ 0 h 47"/>
                  <a:gd name="T2" fmla="*/ 11 w 12"/>
                  <a:gd name="T3" fmla="*/ 47 h 47"/>
                  <a:gd name="T4" fmla="*/ 12 w 12"/>
                  <a:gd name="T5" fmla="*/ 47 h 4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47"/>
                  <a:gd name="T11" fmla="*/ 12 w 12"/>
                  <a:gd name="T12" fmla="*/ 47 h 4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47">
                    <a:moveTo>
                      <a:pt x="0" y="0"/>
                    </a:moveTo>
                    <a:lnTo>
                      <a:pt x="11" y="47"/>
                    </a:lnTo>
                    <a:lnTo>
                      <a:pt x="12" y="47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" name="Freeform 2485"/>
              <p:cNvSpPr>
                <a:spLocks/>
              </p:cNvSpPr>
              <p:nvPr/>
            </p:nvSpPr>
            <p:spPr bwMode="auto">
              <a:xfrm>
                <a:off x="6926263" y="3394075"/>
                <a:ext cx="3175" cy="11113"/>
              </a:xfrm>
              <a:custGeom>
                <a:avLst/>
                <a:gdLst>
                  <a:gd name="T0" fmla="*/ 0 w 12"/>
                  <a:gd name="T1" fmla="*/ 0 h 38"/>
                  <a:gd name="T2" fmla="*/ 11 w 12"/>
                  <a:gd name="T3" fmla="*/ 38 h 38"/>
                  <a:gd name="T4" fmla="*/ 12 w 12"/>
                  <a:gd name="T5" fmla="*/ 38 h 3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38"/>
                  <a:gd name="T11" fmla="*/ 12 w 12"/>
                  <a:gd name="T12" fmla="*/ 38 h 3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38">
                    <a:moveTo>
                      <a:pt x="0" y="0"/>
                    </a:moveTo>
                    <a:lnTo>
                      <a:pt x="11" y="38"/>
                    </a:lnTo>
                    <a:lnTo>
                      <a:pt x="12" y="38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" name="Freeform 2486"/>
              <p:cNvSpPr>
                <a:spLocks/>
              </p:cNvSpPr>
              <p:nvPr/>
            </p:nvSpPr>
            <p:spPr bwMode="auto">
              <a:xfrm>
                <a:off x="6929438" y="3405188"/>
                <a:ext cx="3175" cy="9525"/>
              </a:xfrm>
              <a:custGeom>
                <a:avLst/>
                <a:gdLst>
                  <a:gd name="T0" fmla="*/ 0 w 13"/>
                  <a:gd name="T1" fmla="*/ 0 h 30"/>
                  <a:gd name="T2" fmla="*/ 12 w 13"/>
                  <a:gd name="T3" fmla="*/ 30 h 30"/>
                  <a:gd name="T4" fmla="*/ 13 w 13"/>
                  <a:gd name="T5" fmla="*/ 30 h 30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30"/>
                  <a:gd name="T11" fmla="*/ 13 w 13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30">
                    <a:moveTo>
                      <a:pt x="0" y="0"/>
                    </a:moveTo>
                    <a:lnTo>
                      <a:pt x="12" y="30"/>
                    </a:lnTo>
                    <a:lnTo>
                      <a:pt x="13" y="3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Freeform 2487"/>
              <p:cNvSpPr>
                <a:spLocks/>
              </p:cNvSpPr>
              <p:nvPr/>
            </p:nvSpPr>
            <p:spPr bwMode="auto">
              <a:xfrm>
                <a:off x="6932613" y="3414713"/>
                <a:ext cx="3175" cy="7937"/>
              </a:xfrm>
              <a:custGeom>
                <a:avLst/>
                <a:gdLst>
                  <a:gd name="T0" fmla="*/ 0 w 12"/>
                  <a:gd name="T1" fmla="*/ 0 h 24"/>
                  <a:gd name="T2" fmla="*/ 11 w 12"/>
                  <a:gd name="T3" fmla="*/ 24 h 24"/>
                  <a:gd name="T4" fmla="*/ 12 w 12"/>
                  <a:gd name="T5" fmla="*/ 24 h 24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4"/>
                  <a:gd name="T11" fmla="*/ 12 w 12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4">
                    <a:moveTo>
                      <a:pt x="0" y="0"/>
                    </a:moveTo>
                    <a:lnTo>
                      <a:pt x="11" y="24"/>
                    </a:lnTo>
                    <a:lnTo>
                      <a:pt x="12" y="24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" name="Freeform 2488"/>
              <p:cNvSpPr>
                <a:spLocks/>
              </p:cNvSpPr>
              <p:nvPr/>
            </p:nvSpPr>
            <p:spPr bwMode="auto">
              <a:xfrm>
                <a:off x="6935788" y="3422650"/>
                <a:ext cx="3175" cy="4763"/>
              </a:xfrm>
              <a:custGeom>
                <a:avLst/>
                <a:gdLst>
                  <a:gd name="T0" fmla="*/ 0 w 12"/>
                  <a:gd name="T1" fmla="*/ 0 h 19"/>
                  <a:gd name="T2" fmla="*/ 11 w 12"/>
                  <a:gd name="T3" fmla="*/ 19 h 19"/>
                  <a:gd name="T4" fmla="*/ 12 w 12"/>
                  <a:gd name="T5" fmla="*/ 19 h 19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9"/>
                  <a:gd name="T11" fmla="*/ 12 w 12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9">
                    <a:moveTo>
                      <a:pt x="0" y="0"/>
                    </a:moveTo>
                    <a:lnTo>
                      <a:pt x="11" y="19"/>
                    </a:lnTo>
                    <a:lnTo>
                      <a:pt x="12" y="19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" name="Freeform 2489"/>
              <p:cNvSpPr>
                <a:spLocks/>
              </p:cNvSpPr>
              <p:nvPr/>
            </p:nvSpPr>
            <p:spPr bwMode="auto">
              <a:xfrm>
                <a:off x="6938963" y="3427413"/>
                <a:ext cx="4762" cy="4762"/>
              </a:xfrm>
              <a:custGeom>
                <a:avLst/>
                <a:gdLst>
                  <a:gd name="T0" fmla="*/ 0 w 12"/>
                  <a:gd name="T1" fmla="*/ 0 h 14"/>
                  <a:gd name="T2" fmla="*/ 11 w 12"/>
                  <a:gd name="T3" fmla="*/ 14 h 14"/>
                  <a:gd name="T4" fmla="*/ 12 w 12"/>
                  <a:gd name="T5" fmla="*/ 14 h 14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4"/>
                  <a:gd name="T11" fmla="*/ 12 w 12"/>
                  <a:gd name="T12" fmla="*/ 14 h 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4">
                    <a:moveTo>
                      <a:pt x="0" y="0"/>
                    </a:moveTo>
                    <a:lnTo>
                      <a:pt x="11" y="14"/>
                    </a:lnTo>
                    <a:lnTo>
                      <a:pt x="12" y="14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" name="Freeform 2490"/>
              <p:cNvSpPr>
                <a:spLocks/>
              </p:cNvSpPr>
              <p:nvPr/>
            </p:nvSpPr>
            <p:spPr bwMode="auto">
              <a:xfrm>
                <a:off x="6942138" y="3432175"/>
                <a:ext cx="4762" cy="3175"/>
              </a:xfrm>
              <a:custGeom>
                <a:avLst/>
                <a:gdLst>
                  <a:gd name="T0" fmla="*/ 0 w 12"/>
                  <a:gd name="T1" fmla="*/ 0 h 12"/>
                  <a:gd name="T2" fmla="*/ 11 w 12"/>
                  <a:gd name="T3" fmla="*/ 12 h 12"/>
                  <a:gd name="T4" fmla="*/ 12 w 12"/>
                  <a:gd name="T5" fmla="*/ 12 h 12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2"/>
                  <a:gd name="T11" fmla="*/ 12 w 12"/>
                  <a:gd name="T12" fmla="*/ 12 h 1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2">
                    <a:moveTo>
                      <a:pt x="0" y="0"/>
                    </a:moveTo>
                    <a:lnTo>
                      <a:pt x="11" y="12"/>
                    </a:lnTo>
                    <a:lnTo>
                      <a:pt x="12" y="12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" name="Freeform 2491"/>
              <p:cNvSpPr>
                <a:spLocks/>
              </p:cNvSpPr>
              <p:nvPr/>
            </p:nvSpPr>
            <p:spPr bwMode="auto">
              <a:xfrm>
                <a:off x="6946900" y="3435350"/>
                <a:ext cx="3175" cy="3175"/>
              </a:xfrm>
              <a:custGeom>
                <a:avLst/>
                <a:gdLst>
                  <a:gd name="T0" fmla="*/ 0 w 12"/>
                  <a:gd name="T1" fmla="*/ 0 h 8"/>
                  <a:gd name="T2" fmla="*/ 11 w 12"/>
                  <a:gd name="T3" fmla="*/ 8 h 8"/>
                  <a:gd name="T4" fmla="*/ 12 w 12"/>
                  <a:gd name="T5" fmla="*/ 8 h 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8"/>
                  <a:gd name="T11" fmla="*/ 12 w 12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8">
                    <a:moveTo>
                      <a:pt x="0" y="0"/>
                    </a:moveTo>
                    <a:lnTo>
                      <a:pt x="11" y="8"/>
                    </a:lnTo>
                    <a:lnTo>
                      <a:pt x="12" y="8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" name="Freeform 2492"/>
              <p:cNvSpPr>
                <a:spLocks/>
              </p:cNvSpPr>
              <p:nvPr/>
            </p:nvSpPr>
            <p:spPr bwMode="auto">
              <a:xfrm>
                <a:off x="6950075" y="3438525"/>
                <a:ext cx="3175" cy="1588"/>
              </a:xfrm>
              <a:custGeom>
                <a:avLst/>
                <a:gdLst>
                  <a:gd name="T0" fmla="*/ 0 w 12"/>
                  <a:gd name="T1" fmla="*/ 0 h 6"/>
                  <a:gd name="T2" fmla="*/ 11 w 12"/>
                  <a:gd name="T3" fmla="*/ 6 h 6"/>
                  <a:gd name="T4" fmla="*/ 12 w 12"/>
                  <a:gd name="T5" fmla="*/ 6 h 6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6"/>
                  <a:gd name="T11" fmla="*/ 12 w 12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6">
                    <a:moveTo>
                      <a:pt x="0" y="0"/>
                    </a:moveTo>
                    <a:lnTo>
                      <a:pt x="11" y="6"/>
                    </a:lnTo>
                    <a:lnTo>
                      <a:pt x="12" y="6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" name="Freeform 2493"/>
              <p:cNvSpPr>
                <a:spLocks/>
              </p:cNvSpPr>
              <p:nvPr/>
            </p:nvSpPr>
            <p:spPr bwMode="auto">
              <a:xfrm>
                <a:off x="6953250" y="3440113"/>
                <a:ext cx="3175" cy="1587"/>
              </a:xfrm>
              <a:custGeom>
                <a:avLst/>
                <a:gdLst>
                  <a:gd name="T0" fmla="*/ 0 w 12"/>
                  <a:gd name="T1" fmla="*/ 0 h 5"/>
                  <a:gd name="T2" fmla="*/ 11 w 12"/>
                  <a:gd name="T3" fmla="*/ 5 h 5"/>
                  <a:gd name="T4" fmla="*/ 12 w 12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5"/>
                  <a:gd name="T11" fmla="*/ 12 w 12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5">
                    <a:moveTo>
                      <a:pt x="0" y="0"/>
                    </a:moveTo>
                    <a:lnTo>
                      <a:pt x="11" y="5"/>
                    </a:lnTo>
                    <a:lnTo>
                      <a:pt x="12" y="5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" name="Freeform 2494"/>
              <p:cNvSpPr>
                <a:spLocks/>
              </p:cNvSpPr>
              <p:nvPr/>
            </p:nvSpPr>
            <p:spPr bwMode="auto">
              <a:xfrm>
                <a:off x="6956425" y="3441700"/>
                <a:ext cx="3175" cy="1588"/>
              </a:xfrm>
              <a:custGeom>
                <a:avLst/>
                <a:gdLst>
                  <a:gd name="T0" fmla="*/ 0 w 12"/>
                  <a:gd name="T1" fmla="*/ 0 h 4"/>
                  <a:gd name="T2" fmla="*/ 11 w 12"/>
                  <a:gd name="T3" fmla="*/ 4 h 4"/>
                  <a:gd name="T4" fmla="*/ 12 w 12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4"/>
                  <a:gd name="T11" fmla="*/ 12 w 12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4">
                    <a:moveTo>
                      <a:pt x="0" y="0"/>
                    </a:moveTo>
                    <a:lnTo>
                      <a:pt x="11" y="4"/>
                    </a:lnTo>
                    <a:lnTo>
                      <a:pt x="12" y="4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" name="Freeform 2495"/>
              <p:cNvSpPr>
                <a:spLocks/>
              </p:cNvSpPr>
              <p:nvPr/>
            </p:nvSpPr>
            <p:spPr bwMode="auto">
              <a:xfrm>
                <a:off x="6959600" y="3443288"/>
                <a:ext cx="3175" cy="1587"/>
              </a:xfrm>
              <a:custGeom>
                <a:avLst/>
                <a:gdLst>
                  <a:gd name="T0" fmla="*/ 0 w 12"/>
                  <a:gd name="T1" fmla="*/ 0 h 2"/>
                  <a:gd name="T2" fmla="*/ 11 w 12"/>
                  <a:gd name="T3" fmla="*/ 2 h 2"/>
                  <a:gd name="T4" fmla="*/ 12 w 12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"/>
                  <a:gd name="T11" fmla="*/ 12 w 1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">
                    <a:moveTo>
                      <a:pt x="0" y="0"/>
                    </a:moveTo>
                    <a:lnTo>
                      <a:pt x="11" y="2"/>
                    </a:lnTo>
                    <a:lnTo>
                      <a:pt x="12" y="2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" name="Freeform 2496"/>
              <p:cNvSpPr>
                <a:spLocks/>
              </p:cNvSpPr>
              <p:nvPr/>
            </p:nvSpPr>
            <p:spPr bwMode="auto">
              <a:xfrm>
                <a:off x="6962775" y="3443288"/>
                <a:ext cx="3175" cy="1587"/>
              </a:xfrm>
              <a:custGeom>
                <a:avLst/>
                <a:gdLst>
                  <a:gd name="T0" fmla="*/ 0 w 12"/>
                  <a:gd name="T1" fmla="*/ 0 h 2"/>
                  <a:gd name="T2" fmla="*/ 11 w 12"/>
                  <a:gd name="T3" fmla="*/ 2 h 2"/>
                  <a:gd name="T4" fmla="*/ 12 w 12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"/>
                  <a:gd name="T11" fmla="*/ 12 w 1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">
                    <a:moveTo>
                      <a:pt x="0" y="0"/>
                    </a:moveTo>
                    <a:lnTo>
                      <a:pt x="11" y="2"/>
                    </a:lnTo>
                    <a:lnTo>
                      <a:pt x="12" y="2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" name="Freeform 2497"/>
              <p:cNvSpPr>
                <a:spLocks/>
              </p:cNvSpPr>
              <p:nvPr/>
            </p:nvSpPr>
            <p:spPr bwMode="auto">
              <a:xfrm>
                <a:off x="6965950" y="3443288"/>
                <a:ext cx="3175" cy="1587"/>
              </a:xfrm>
              <a:custGeom>
                <a:avLst/>
                <a:gdLst>
                  <a:gd name="T0" fmla="*/ 0 w 12"/>
                  <a:gd name="T1" fmla="*/ 0 h 2"/>
                  <a:gd name="T2" fmla="*/ 11 w 12"/>
                  <a:gd name="T3" fmla="*/ 2 h 2"/>
                  <a:gd name="T4" fmla="*/ 12 w 12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"/>
                  <a:gd name="T11" fmla="*/ 12 w 1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">
                    <a:moveTo>
                      <a:pt x="0" y="0"/>
                    </a:moveTo>
                    <a:lnTo>
                      <a:pt x="11" y="2"/>
                    </a:lnTo>
                    <a:lnTo>
                      <a:pt x="12" y="2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" name="Freeform 2498"/>
              <p:cNvSpPr>
                <a:spLocks/>
              </p:cNvSpPr>
              <p:nvPr/>
            </p:nvSpPr>
            <p:spPr bwMode="auto">
              <a:xfrm>
                <a:off x="6969125" y="3444875"/>
                <a:ext cx="4763" cy="1588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" name="Freeform 2499"/>
              <p:cNvSpPr>
                <a:spLocks/>
              </p:cNvSpPr>
              <p:nvPr/>
            </p:nvSpPr>
            <p:spPr bwMode="auto">
              <a:xfrm>
                <a:off x="6972300" y="3444875"/>
                <a:ext cx="4763" cy="1588"/>
              </a:xfrm>
              <a:custGeom>
                <a:avLst/>
                <a:gdLst>
                  <a:gd name="T0" fmla="*/ 0 w 13"/>
                  <a:gd name="T1" fmla="*/ 0 h 1"/>
                  <a:gd name="T2" fmla="*/ 12 w 13"/>
                  <a:gd name="T3" fmla="*/ 1 h 1"/>
                  <a:gd name="T4" fmla="*/ 13 w 13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"/>
                  <a:gd name="T11" fmla="*/ 13 w 1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">
                    <a:moveTo>
                      <a:pt x="0" y="0"/>
                    </a:moveTo>
                    <a:lnTo>
                      <a:pt x="12" y="1"/>
                    </a:lnTo>
                    <a:lnTo>
                      <a:pt x="13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" name="Freeform 2500"/>
              <p:cNvSpPr>
                <a:spLocks/>
              </p:cNvSpPr>
              <p:nvPr/>
            </p:nvSpPr>
            <p:spPr bwMode="auto">
              <a:xfrm>
                <a:off x="6977063" y="3444875"/>
                <a:ext cx="3175" cy="1588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2501"/>
              <p:cNvSpPr>
                <a:spLocks/>
              </p:cNvSpPr>
              <p:nvPr/>
            </p:nvSpPr>
            <p:spPr bwMode="auto">
              <a:xfrm>
                <a:off x="6980238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2502"/>
              <p:cNvSpPr>
                <a:spLocks/>
              </p:cNvSpPr>
              <p:nvPr/>
            </p:nvSpPr>
            <p:spPr bwMode="auto">
              <a:xfrm>
                <a:off x="6983413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2503"/>
              <p:cNvSpPr>
                <a:spLocks/>
              </p:cNvSpPr>
              <p:nvPr/>
            </p:nvSpPr>
            <p:spPr bwMode="auto">
              <a:xfrm>
                <a:off x="6986588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2504"/>
              <p:cNvSpPr>
                <a:spLocks/>
              </p:cNvSpPr>
              <p:nvPr/>
            </p:nvSpPr>
            <p:spPr bwMode="auto">
              <a:xfrm>
                <a:off x="6989763" y="3444875"/>
                <a:ext cx="3175" cy="1588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2505"/>
              <p:cNvSpPr>
                <a:spLocks/>
              </p:cNvSpPr>
              <p:nvPr/>
            </p:nvSpPr>
            <p:spPr bwMode="auto">
              <a:xfrm>
                <a:off x="6992938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" name="Freeform 2506"/>
              <p:cNvSpPr>
                <a:spLocks/>
              </p:cNvSpPr>
              <p:nvPr/>
            </p:nvSpPr>
            <p:spPr bwMode="auto">
              <a:xfrm>
                <a:off x="6996113" y="3444875"/>
                <a:ext cx="4762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2507"/>
              <p:cNvSpPr>
                <a:spLocks/>
              </p:cNvSpPr>
              <p:nvPr/>
            </p:nvSpPr>
            <p:spPr bwMode="auto">
              <a:xfrm>
                <a:off x="6999288" y="3444875"/>
                <a:ext cx="4762" cy="1588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Freeform 2508"/>
              <p:cNvSpPr>
                <a:spLocks/>
              </p:cNvSpPr>
              <p:nvPr/>
            </p:nvSpPr>
            <p:spPr bwMode="auto">
              <a:xfrm>
                <a:off x="7002463" y="3444875"/>
                <a:ext cx="4762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Freeform 2509"/>
              <p:cNvSpPr>
                <a:spLocks/>
              </p:cNvSpPr>
              <p:nvPr/>
            </p:nvSpPr>
            <p:spPr bwMode="auto">
              <a:xfrm>
                <a:off x="7007225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Freeform 2510"/>
              <p:cNvSpPr>
                <a:spLocks/>
              </p:cNvSpPr>
              <p:nvPr/>
            </p:nvSpPr>
            <p:spPr bwMode="auto">
              <a:xfrm>
                <a:off x="7010400" y="3444875"/>
                <a:ext cx="3175" cy="1588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Freeform 2511"/>
              <p:cNvSpPr>
                <a:spLocks/>
              </p:cNvSpPr>
              <p:nvPr/>
            </p:nvSpPr>
            <p:spPr bwMode="auto">
              <a:xfrm>
                <a:off x="7013575" y="3444875"/>
                <a:ext cx="3175" cy="1588"/>
              </a:xfrm>
              <a:custGeom>
                <a:avLst/>
                <a:gdLst>
                  <a:gd name="T0" fmla="*/ 0 w 13"/>
                  <a:gd name="T1" fmla="*/ 0 h 1588"/>
                  <a:gd name="T2" fmla="*/ 12 w 13"/>
                  <a:gd name="T3" fmla="*/ 0 h 1588"/>
                  <a:gd name="T4" fmla="*/ 13 w 13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588"/>
                  <a:gd name="T11" fmla="*/ 13 w 13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588">
                    <a:moveTo>
                      <a:pt x="0" y="0"/>
                    </a:moveTo>
                    <a:lnTo>
                      <a:pt x="12" y="0"/>
                    </a:lnTo>
                    <a:lnTo>
                      <a:pt x="13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" name="Freeform 2512"/>
              <p:cNvSpPr>
                <a:spLocks/>
              </p:cNvSpPr>
              <p:nvPr/>
            </p:nvSpPr>
            <p:spPr bwMode="auto">
              <a:xfrm>
                <a:off x="7016750" y="3444875"/>
                <a:ext cx="3175" cy="1588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" name="Freeform 2513"/>
              <p:cNvSpPr>
                <a:spLocks/>
              </p:cNvSpPr>
              <p:nvPr/>
            </p:nvSpPr>
            <p:spPr bwMode="auto">
              <a:xfrm>
                <a:off x="7019925" y="3443288"/>
                <a:ext cx="4763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" name="Freeform 2514"/>
              <p:cNvSpPr>
                <a:spLocks/>
              </p:cNvSpPr>
              <p:nvPr/>
            </p:nvSpPr>
            <p:spPr bwMode="auto">
              <a:xfrm>
                <a:off x="7023100" y="3443288"/>
                <a:ext cx="4763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" name="Freeform 2515"/>
              <p:cNvSpPr>
                <a:spLocks/>
              </p:cNvSpPr>
              <p:nvPr/>
            </p:nvSpPr>
            <p:spPr bwMode="auto">
              <a:xfrm>
                <a:off x="7026275" y="3443288"/>
                <a:ext cx="4763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" name="Freeform 2516"/>
              <p:cNvSpPr>
                <a:spLocks/>
              </p:cNvSpPr>
              <p:nvPr/>
            </p:nvSpPr>
            <p:spPr bwMode="auto">
              <a:xfrm>
                <a:off x="7031038" y="3443288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" name="Freeform 2517"/>
              <p:cNvSpPr>
                <a:spLocks/>
              </p:cNvSpPr>
              <p:nvPr/>
            </p:nvSpPr>
            <p:spPr bwMode="auto">
              <a:xfrm>
                <a:off x="7034213" y="3443288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" name="Freeform 2518"/>
              <p:cNvSpPr>
                <a:spLocks/>
              </p:cNvSpPr>
              <p:nvPr/>
            </p:nvSpPr>
            <p:spPr bwMode="auto">
              <a:xfrm>
                <a:off x="7037388" y="3443288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" name="Freeform 2519"/>
              <p:cNvSpPr>
                <a:spLocks/>
              </p:cNvSpPr>
              <p:nvPr/>
            </p:nvSpPr>
            <p:spPr bwMode="auto">
              <a:xfrm>
                <a:off x="7040563" y="3443288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" name="Freeform 2520"/>
              <p:cNvSpPr>
                <a:spLocks/>
              </p:cNvSpPr>
              <p:nvPr/>
            </p:nvSpPr>
            <p:spPr bwMode="auto">
              <a:xfrm>
                <a:off x="7043738" y="3443288"/>
                <a:ext cx="3175" cy="1587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" name="Freeform 2521"/>
              <p:cNvSpPr>
                <a:spLocks/>
              </p:cNvSpPr>
              <p:nvPr/>
            </p:nvSpPr>
            <p:spPr bwMode="auto">
              <a:xfrm>
                <a:off x="7046913" y="3443288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" name="Freeform 2522"/>
              <p:cNvSpPr>
                <a:spLocks/>
              </p:cNvSpPr>
              <p:nvPr/>
            </p:nvSpPr>
            <p:spPr bwMode="auto">
              <a:xfrm>
                <a:off x="7050088" y="3443288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" name="Freeform 2523"/>
              <p:cNvSpPr>
                <a:spLocks/>
              </p:cNvSpPr>
              <p:nvPr/>
            </p:nvSpPr>
            <p:spPr bwMode="auto">
              <a:xfrm>
                <a:off x="7053263" y="3443288"/>
                <a:ext cx="4762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" name="Freeform 2524"/>
              <p:cNvSpPr>
                <a:spLocks/>
              </p:cNvSpPr>
              <p:nvPr/>
            </p:nvSpPr>
            <p:spPr bwMode="auto">
              <a:xfrm>
                <a:off x="7056438" y="3443288"/>
                <a:ext cx="4762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" name="Freeform 2525"/>
              <p:cNvSpPr>
                <a:spLocks/>
              </p:cNvSpPr>
              <p:nvPr/>
            </p:nvSpPr>
            <p:spPr bwMode="auto">
              <a:xfrm>
                <a:off x="7059613" y="3443288"/>
                <a:ext cx="4762" cy="1587"/>
              </a:xfrm>
              <a:custGeom>
                <a:avLst/>
                <a:gdLst>
                  <a:gd name="T0" fmla="*/ 0 w 13"/>
                  <a:gd name="T1" fmla="*/ 0 h 1587"/>
                  <a:gd name="T2" fmla="*/ 12 w 13"/>
                  <a:gd name="T3" fmla="*/ 0 h 1587"/>
                  <a:gd name="T4" fmla="*/ 13 w 13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587"/>
                  <a:gd name="T11" fmla="*/ 13 w 13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587">
                    <a:moveTo>
                      <a:pt x="0" y="0"/>
                    </a:moveTo>
                    <a:lnTo>
                      <a:pt x="12" y="0"/>
                    </a:lnTo>
                    <a:lnTo>
                      <a:pt x="13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" name="Freeform 2526"/>
              <p:cNvSpPr>
                <a:spLocks/>
              </p:cNvSpPr>
              <p:nvPr/>
            </p:nvSpPr>
            <p:spPr bwMode="auto">
              <a:xfrm>
                <a:off x="7064375" y="3443288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" name="Freeform 2527"/>
              <p:cNvSpPr>
                <a:spLocks/>
              </p:cNvSpPr>
              <p:nvPr/>
            </p:nvSpPr>
            <p:spPr bwMode="auto">
              <a:xfrm>
                <a:off x="7067550" y="3443288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" name="Freeform 2528"/>
              <p:cNvSpPr>
                <a:spLocks/>
              </p:cNvSpPr>
              <p:nvPr/>
            </p:nvSpPr>
            <p:spPr bwMode="auto">
              <a:xfrm>
                <a:off x="7070725" y="3443288"/>
                <a:ext cx="3175" cy="1587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" name="Freeform 2529"/>
              <p:cNvSpPr>
                <a:spLocks/>
              </p:cNvSpPr>
              <p:nvPr/>
            </p:nvSpPr>
            <p:spPr bwMode="auto">
              <a:xfrm>
                <a:off x="7073900" y="3444875"/>
                <a:ext cx="3175" cy="1588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" name="Freeform 2530"/>
              <p:cNvSpPr>
                <a:spLocks/>
              </p:cNvSpPr>
              <p:nvPr/>
            </p:nvSpPr>
            <p:spPr bwMode="auto">
              <a:xfrm>
                <a:off x="7077075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" name="Freeform 2531"/>
              <p:cNvSpPr>
                <a:spLocks/>
              </p:cNvSpPr>
              <p:nvPr/>
            </p:nvSpPr>
            <p:spPr bwMode="auto">
              <a:xfrm>
                <a:off x="7080250" y="3444875"/>
                <a:ext cx="4763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" name="Freeform 2532"/>
              <p:cNvSpPr>
                <a:spLocks/>
              </p:cNvSpPr>
              <p:nvPr/>
            </p:nvSpPr>
            <p:spPr bwMode="auto">
              <a:xfrm>
                <a:off x="7083425" y="3444875"/>
                <a:ext cx="4763" cy="1588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" name="Freeform 2533"/>
              <p:cNvSpPr>
                <a:spLocks/>
              </p:cNvSpPr>
              <p:nvPr/>
            </p:nvSpPr>
            <p:spPr bwMode="auto">
              <a:xfrm>
                <a:off x="7088188" y="3444875"/>
                <a:ext cx="3175" cy="1588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" name="Freeform 2534"/>
              <p:cNvSpPr>
                <a:spLocks/>
              </p:cNvSpPr>
              <p:nvPr/>
            </p:nvSpPr>
            <p:spPr bwMode="auto">
              <a:xfrm>
                <a:off x="7091363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" name="Freeform 2535"/>
              <p:cNvSpPr>
                <a:spLocks/>
              </p:cNvSpPr>
              <p:nvPr/>
            </p:nvSpPr>
            <p:spPr bwMode="auto">
              <a:xfrm>
                <a:off x="7094538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" name="Freeform 2536"/>
              <p:cNvSpPr>
                <a:spLocks/>
              </p:cNvSpPr>
              <p:nvPr/>
            </p:nvSpPr>
            <p:spPr bwMode="auto">
              <a:xfrm>
                <a:off x="7097713" y="3444875"/>
                <a:ext cx="3175" cy="1588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" name="Freeform 2537"/>
              <p:cNvSpPr>
                <a:spLocks/>
              </p:cNvSpPr>
              <p:nvPr/>
            </p:nvSpPr>
            <p:spPr bwMode="auto">
              <a:xfrm>
                <a:off x="7100888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" name="Freeform 2538"/>
              <p:cNvSpPr>
                <a:spLocks/>
              </p:cNvSpPr>
              <p:nvPr/>
            </p:nvSpPr>
            <p:spPr bwMode="auto">
              <a:xfrm>
                <a:off x="7104063" y="3444875"/>
                <a:ext cx="4762" cy="1588"/>
              </a:xfrm>
              <a:custGeom>
                <a:avLst/>
                <a:gdLst>
                  <a:gd name="T0" fmla="*/ 0 w 13"/>
                  <a:gd name="T1" fmla="*/ 0 h 1588"/>
                  <a:gd name="T2" fmla="*/ 12 w 13"/>
                  <a:gd name="T3" fmla="*/ 0 h 1588"/>
                  <a:gd name="T4" fmla="*/ 13 w 13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588"/>
                  <a:gd name="T11" fmla="*/ 13 w 13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588">
                    <a:moveTo>
                      <a:pt x="0" y="0"/>
                    </a:moveTo>
                    <a:lnTo>
                      <a:pt x="12" y="0"/>
                    </a:lnTo>
                    <a:lnTo>
                      <a:pt x="13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" name="Freeform 2539"/>
              <p:cNvSpPr>
                <a:spLocks/>
              </p:cNvSpPr>
              <p:nvPr/>
            </p:nvSpPr>
            <p:spPr bwMode="auto">
              <a:xfrm>
                <a:off x="7107238" y="3444875"/>
                <a:ext cx="4762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" name="Freeform 2540"/>
              <p:cNvSpPr>
                <a:spLocks/>
              </p:cNvSpPr>
              <p:nvPr/>
            </p:nvSpPr>
            <p:spPr bwMode="auto">
              <a:xfrm>
                <a:off x="7110413" y="3444875"/>
                <a:ext cx="4762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" name="Freeform 2541"/>
              <p:cNvSpPr>
                <a:spLocks/>
              </p:cNvSpPr>
              <p:nvPr/>
            </p:nvSpPr>
            <p:spPr bwMode="auto">
              <a:xfrm>
                <a:off x="7115175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" name="Freeform 2542"/>
              <p:cNvSpPr>
                <a:spLocks/>
              </p:cNvSpPr>
              <p:nvPr/>
            </p:nvSpPr>
            <p:spPr bwMode="auto">
              <a:xfrm>
                <a:off x="7118350" y="3443288"/>
                <a:ext cx="3175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" name="Freeform 2543"/>
              <p:cNvSpPr>
                <a:spLocks/>
              </p:cNvSpPr>
              <p:nvPr/>
            </p:nvSpPr>
            <p:spPr bwMode="auto">
              <a:xfrm>
                <a:off x="7121525" y="3443288"/>
                <a:ext cx="3175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" name="Freeform 2544"/>
              <p:cNvSpPr>
                <a:spLocks/>
              </p:cNvSpPr>
              <p:nvPr/>
            </p:nvSpPr>
            <p:spPr bwMode="auto">
              <a:xfrm>
                <a:off x="7124700" y="3443288"/>
                <a:ext cx="3175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" name="Freeform 2545"/>
              <p:cNvSpPr>
                <a:spLocks/>
              </p:cNvSpPr>
              <p:nvPr/>
            </p:nvSpPr>
            <p:spPr bwMode="auto">
              <a:xfrm>
                <a:off x="7127875" y="3443288"/>
                <a:ext cx="3175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" name="Freeform 2546"/>
              <p:cNvSpPr>
                <a:spLocks/>
              </p:cNvSpPr>
              <p:nvPr/>
            </p:nvSpPr>
            <p:spPr bwMode="auto">
              <a:xfrm>
                <a:off x="7131050" y="3443288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" name="Freeform 2547"/>
              <p:cNvSpPr>
                <a:spLocks/>
              </p:cNvSpPr>
              <p:nvPr/>
            </p:nvSpPr>
            <p:spPr bwMode="auto">
              <a:xfrm>
                <a:off x="7134225" y="3443288"/>
                <a:ext cx="3175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" name="Freeform 2548"/>
              <p:cNvSpPr>
                <a:spLocks/>
              </p:cNvSpPr>
              <p:nvPr/>
            </p:nvSpPr>
            <p:spPr bwMode="auto">
              <a:xfrm>
                <a:off x="7137400" y="3443288"/>
                <a:ext cx="4763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" name="Freeform 2549"/>
              <p:cNvSpPr>
                <a:spLocks/>
              </p:cNvSpPr>
              <p:nvPr/>
            </p:nvSpPr>
            <p:spPr bwMode="auto">
              <a:xfrm>
                <a:off x="7140575" y="3443288"/>
                <a:ext cx="4763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" name="Freeform 2550"/>
              <p:cNvSpPr>
                <a:spLocks/>
              </p:cNvSpPr>
              <p:nvPr/>
            </p:nvSpPr>
            <p:spPr bwMode="auto">
              <a:xfrm>
                <a:off x="7143750" y="3443288"/>
                <a:ext cx="4763" cy="1587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" name="Freeform 2551"/>
              <p:cNvSpPr>
                <a:spLocks/>
              </p:cNvSpPr>
              <p:nvPr/>
            </p:nvSpPr>
            <p:spPr bwMode="auto">
              <a:xfrm>
                <a:off x="7148513" y="3443288"/>
                <a:ext cx="3175" cy="1587"/>
              </a:xfrm>
              <a:custGeom>
                <a:avLst/>
                <a:gdLst>
                  <a:gd name="T0" fmla="*/ 0 w 13"/>
                  <a:gd name="T1" fmla="*/ 0 h 1"/>
                  <a:gd name="T2" fmla="*/ 12 w 13"/>
                  <a:gd name="T3" fmla="*/ 1 h 1"/>
                  <a:gd name="T4" fmla="*/ 13 w 13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"/>
                  <a:gd name="T11" fmla="*/ 13 w 1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">
                    <a:moveTo>
                      <a:pt x="0" y="0"/>
                    </a:moveTo>
                    <a:lnTo>
                      <a:pt x="12" y="1"/>
                    </a:lnTo>
                    <a:lnTo>
                      <a:pt x="13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" name="Freeform 2552"/>
              <p:cNvSpPr>
                <a:spLocks/>
              </p:cNvSpPr>
              <p:nvPr/>
            </p:nvSpPr>
            <p:spPr bwMode="auto">
              <a:xfrm>
                <a:off x="7151688" y="3443288"/>
                <a:ext cx="3175" cy="1587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" name="Freeform 2553"/>
              <p:cNvSpPr>
                <a:spLocks/>
              </p:cNvSpPr>
              <p:nvPr/>
            </p:nvSpPr>
            <p:spPr bwMode="auto">
              <a:xfrm>
                <a:off x="7154863" y="3443288"/>
                <a:ext cx="3175" cy="1587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" name="Freeform 2554"/>
              <p:cNvSpPr>
                <a:spLocks/>
              </p:cNvSpPr>
              <p:nvPr/>
            </p:nvSpPr>
            <p:spPr bwMode="auto">
              <a:xfrm>
                <a:off x="7158038" y="3443288"/>
                <a:ext cx="3175" cy="1587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" name="Freeform 2555"/>
              <p:cNvSpPr>
                <a:spLocks/>
              </p:cNvSpPr>
              <p:nvPr/>
            </p:nvSpPr>
            <p:spPr bwMode="auto">
              <a:xfrm>
                <a:off x="7161213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" name="Freeform 2556"/>
              <p:cNvSpPr>
                <a:spLocks/>
              </p:cNvSpPr>
              <p:nvPr/>
            </p:nvSpPr>
            <p:spPr bwMode="auto">
              <a:xfrm>
                <a:off x="7164388" y="3444875"/>
                <a:ext cx="4762" cy="1588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" name="Freeform 2557"/>
              <p:cNvSpPr>
                <a:spLocks/>
              </p:cNvSpPr>
              <p:nvPr/>
            </p:nvSpPr>
            <p:spPr bwMode="auto">
              <a:xfrm>
                <a:off x="7167563" y="3444875"/>
                <a:ext cx="4762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" name="Freeform 2558"/>
              <p:cNvSpPr>
                <a:spLocks/>
              </p:cNvSpPr>
              <p:nvPr/>
            </p:nvSpPr>
            <p:spPr bwMode="auto">
              <a:xfrm>
                <a:off x="7172325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" name="Freeform 2559"/>
              <p:cNvSpPr>
                <a:spLocks/>
              </p:cNvSpPr>
              <p:nvPr/>
            </p:nvSpPr>
            <p:spPr bwMode="auto">
              <a:xfrm>
                <a:off x="7175500" y="3444875"/>
                <a:ext cx="3175" cy="1588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" name="Freeform 2560"/>
              <p:cNvSpPr>
                <a:spLocks/>
              </p:cNvSpPr>
              <p:nvPr/>
            </p:nvSpPr>
            <p:spPr bwMode="auto">
              <a:xfrm>
                <a:off x="7178675" y="3444875"/>
                <a:ext cx="3175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" name="Freeform 2561"/>
              <p:cNvSpPr>
                <a:spLocks/>
              </p:cNvSpPr>
              <p:nvPr/>
            </p:nvSpPr>
            <p:spPr bwMode="auto">
              <a:xfrm>
                <a:off x="7181850" y="3443288"/>
                <a:ext cx="3175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" name="Freeform 2562"/>
              <p:cNvSpPr>
                <a:spLocks/>
              </p:cNvSpPr>
              <p:nvPr/>
            </p:nvSpPr>
            <p:spPr bwMode="auto">
              <a:xfrm>
                <a:off x="7185025" y="3443288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" name="Freeform 2563"/>
              <p:cNvSpPr>
                <a:spLocks/>
              </p:cNvSpPr>
              <p:nvPr/>
            </p:nvSpPr>
            <p:spPr bwMode="auto">
              <a:xfrm>
                <a:off x="7188200" y="3443288"/>
                <a:ext cx="3175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" name="Freeform 2564"/>
              <p:cNvSpPr>
                <a:spLocks/>
              </p:cNvSpPr>
              <p:nvPr/>
            </p:nvSpPr>
            <p:spPr bwMode="auto">
              <a:xfrm>
                <a:off x="7191375" y="3443288"/>
                <a:ext cx="4763" cy="1587"/>
              </a:xfrm>
              <a:custGeom>
                <a:avLst/>
                <a:gdLst>
                  <a:gd name="T0" fmla="*/ 0 w 13"/>
                  <a:gd name="T1" fmla="*/ 1 h 1"/>
                  <a:gd name="T2" fmla="*/ 12 w 13"/>
                  <a:gd name="T3" fmla="*/ 0 h 1"/>
                  <a:gd name="T4" fmla="*/ 13 w 1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"/>
                  <a:gd name="T11" fmla="*/ 13 w 1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">
                    <a:moveTo>
                      <a:pt x="0" y="1"/>
                    </a:moveTo>
                    <a:lnTo>
                      <a:pt x="12" y="0"/>
                    </a:lnTo>
                    <a:lnTo>
                      <a:pt x="13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" name="Freeform 2565"/>
              <p:cNvSpPr>
                <a:spLocks/>
              </p:cNvSpPr>
              <p:nvPr/>
            </p:nvSpPr>
            <p:spPr bwMode="auto">
              <a:xfrm>
                <a:off x="7194550" y="3443288"/>
                <a:ext cx="4763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" name="Freeform 2566"/>
              <p:cNvSpPr>
                <a:spLocks/>
              </p:cNvSpPr>
              <p:nvPr/>
            </p:nvSpPr>
            <p:spPr bwMode="auto">
              <a:xfrm>
                <a:off x="7199313" y="3443288"/>
                <a:ext cx="3175" cy="1587"/>
              </a:xfrm>
              <a:custGeom>
                <a:avLst/>
                <a:gdLst>
                  <a:gd name="T0" fmla="*/ 0 w 12"/>
                  <a:gd name="T1" fmla="*/ 1 h 1"/>
                  <a:gd name="T2" fmla="*/ 11 w 12"/>
                  <a:gd name="T3" fmla="*/ 0 h 1"/>
                  <a:gd name="T4" fmla="*/ 12 w 1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1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" name="Freeform 2567"/>
              <p:cNvSpPr>
                <a:spLocks/>
              </p:cNvSpPr>
              <p:nvPr/>
            </p:nvSpPr>
            <p:spPr bwMode="auto">
              <a:xfrm>
                <a:off x="7202488" y="3443288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" name="Freeform 2568"/>
              <p:cNvSpPr>
                <a:spLocks/>
              </p:cNvSpPr>
              <p:nvPr/>
            </p:nvSpPr>
            <p:spPr bwMode="auto">
              <a:xfrm>
                <a:off x="7205663" y="3443288"/>
                <a:ext cx="3175" cy="1587"/>
              </a:xfrm>
              <a:custGeom>
                <a:avLst/>
                <a:gdLst>
                  <a:gd name="T0" fmla="*/ 0 w 12"/>
                  <a:gd name="T1" fmla="*/ 0 h 1587"/>
                  <a:gd name="T2" fmla="*/ 11 w 12"/>
                  <a:gd name="T3" fmla="*/ 0 h 1587"/>
                  <a:gd name="T4" fmla="*/ 12 w 12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7"/>
                  <a:gd name="T11" fmla="*/ 12 w 12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7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" name="Freeform 2569"/>
              <p:cNvSpPr>
                <a:spLocks/>
              </p:cNvSpPr>
              <p:nvPr/>
            </p:nvSpPr>
            <p:spPr bwMode="auto">
              <a:xfrm>
                <a:off x="7208838" y="3443288"/>
                <a:ext cx="3175" cy="1587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" name="Freeform 2570"/>
              <p:cNvSpPr>
                <a:spLocks/>
              </p:cNvSpPr>
              <p:nvPr/>
            </p:nvSpPr>
            <p:spPr bwMode="auto">
              <a:xfrm>
                <a:off x="7212013" y="3443288"/>
                <a:ext cx="3175" cy="1587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" name="Freeform 2571"/>
              <p:cNvSpPr>
                <a:spLocks/>
              </p:cNvSpPr>
              <p:nvPr/>
            </p:nvSpPr>
            <p:spPr bwMode="auto">
              <a:xfrm>
                <a:off x="7215188" y="3443288"/>
                <a:ext cx="3175" cy="1587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" name="Freeform 2572"/>
              <p:cNvSpPr>
                <a:spLocks/>
              </p:cNvSpPr>
              <p:nvPr/>
            </p:nvSpPr>
            <p:spPr bwMode="auto">
              <a:xfrm>
                <a:off x="7218363" y="3443288"/>
                <a:ext cx="3175" cy="1587"/>
              </a:xfrm>
              <a:custGeom>
                <a:avLst/>
                <a:gdLst>
                  <a:gd name="T0" fmla="*/ 0 w 12"/>
                  <a:gd name="T1" fmla="*/ 0 h 1"/>
                  <a:gd name="T2" fmla="*/ 11 w 12"/>
                  <a:gd name="T3" fmla="*/ 1 h 1"/>
                  <a:gd name="T4" fmla="*/ 12 w 12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"/>
                  <a:gd name="T11" fmla="*/ 12 w 1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">
                    <a:moveTo>
                      <a:pt x="0" y="0"/>
                    </a:moveTo>
                    <a:lnTo>
                      <a:pt x="11" y="1"/>
                    </a:lnTo>
                    <a:lnTo>
                      <a:pt x="12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" name="Freeform 2573"/>
              <p:cNvSpPr>
                <a:spLocks/>
              </p:cNvSpPr>
              <p:nvPr/>
            </p:nvSpPr>
            <p:spPr bwMode="auto">
              <a:xfrm>
                <a:off x="7221538" y="3444875"/>
                <a:ext cx="4762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" name="Freeform 2574"/>
              <p:cNvSpPr>
                <a:spLocks/>
              </p:cNvSpPr>
              <p:nvPr/>
            </p:nvSpPr>
            <p:spPr bwMode="auto">
              <a:xfrm>
                <a:off x="7224713" y="3444875"/>
                <a:ext cx="4762" cy="1588"/>
              </a:xfrm>
              <a:custGeom>
                <a:avLst/>
                <a:gdLst>
                  <a:gd name="T0" fmla="*/ 0 w 12"/>
                  <a:gd name="T1" fmla="*/ 0 h 2"/>
                  <a:gd name="T2" fmla="*/ 11 w 12"/>
                  <a:gd name="T3" fmla="*/ 2 h 2"/>
                  <a:gd name="T4" fmla="*/ 12 w 12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"/>
                  <a:gd name="T11" fmla="*/ 12 w 1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">
                    <a:moveTo>
                      <a:pt x="0" y="0"/>
                    </a:moveTo>
                    <a:lnTo>
                      <a:pt x="11" y="2"/>
                    </a:lnTo>
                    <a:lnTo>
                      <a:pt x="12" y="2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" name="Freeform 2575"/>
              <p:cNvSpPr>
                <a:spLocks/>
              </p:cNvSpPr>
              <p:nvPr/>
            </p:nvSpPr>
            <p:spPr bwMode="auto">
              <a:xfrm>
                <a:off x="7227888" y="3444875"/>
                <a:ext cx="4762" cy="1588"/>
              </a:xfrm>
              <a:custGeom>
                <a:avLst/>
                <a:gdLst>
                  <a:gd name="T0" fmla="*/ 0 w 12"/>
                  <a:gd name="T1" fmla="*/ 0 h 1588"/>
                  <a:gd name="T2" fmla="*/ 11 w 12"/>
                  <a:gd name="T3" fmla="*/ 0 h 1588"/>
                  <a:gd name="T4" fmla="*/ 12 w 12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588"/>
                  <a:gd name="T11" fmla="*/ 12 w 12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588">
                    <a:moveTo>
                      <a:pt x="0" y="0"/>
                    </a:moveTo>
                    <a:lnTo>
                      <a:pt x="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" name="Freeform 2576"/>
              <p:cNvSpPr>
                <a:spLocks/>
              </p:cNvSpPr>
              <p:nvPr/>
            </p:nvSpPr>
            <p:spPr bwMode="auto">
              <a:xfrm>
                <a:off x="7232650" y="3444875"/>
                <a:ext cx="3175" cy="1588"/>
              </a:xfrm>
              <a:custGeom>
                <a:avLst/>
                <a:gdLst>
                  <a:gd name="T0" fmla="*/ 0 w 13"/>
                  <a:gd name="T1" fmla="*/ 0 h 1"/>
                  <a:gd name="T2" fmla="*/ 12 w 13"/>
                  <a:gd name="T3" fmla="*/ 1 h 1"/>
                  <a:gd name="T4" fmla="*/ 13 w 13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"/>
                  <a:gd name="T11" fmla="*/ 13 w 1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">
                    <a:moveTo>
                      <a:pt x="0" y="0"/>
                    </a:moveTo>
                    <a:lnTo>
                      <a:pt x="12" y="1"/>
                    </a:lnTo>
                    <a:lnTo>
                      <a:pt x="13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" name="Freeform 2577"/>
              <p:cNvSpPr>
                <a:spLocks/>
              </p:cNvSpPr>
              <p:nvPr/>
            </p:nvSpPr>
            <p:spPr bwMode="auto">
              <a:xfrm>
                <a:off x="7235825" y="3444875"/>
                <a:ext cx="1588" cy="1588"/>
              </a:xfrm>
              <a:custGeom>
                <a:avLst/>
                <a:gdLst>
                  <a:gd name="T0" fmla="*/ 0 w 1"/>
                  <a:gd name="T1" fmla="*/ 0 h 1588"/>
                  <a:gd name="T2" fmla="*/ 0 w 1"/>
                  <a:gd name="T3" fmla="*/ 0 h 1588"/>
                  <a:gd name="T4" fmla="*/ 1 w 1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588"/>
                  <a:gd name="T11" fmla="*/ 1 w 1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588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" name="Rectangle 2578"/>
              <p:cNvSpPr>
                <a:spLocks noChangeArrowheads="1"/>
              </p:cNvSpPr>
              <p:nvPr/>
            </p:nvSpPr>
            <p:spPr bwMode="auto">
              <a:xfrm>
                <a:off x="4343400" y="3467100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42" name="Rectangle 2579"/>
              <p:cNvSpPr>
                <a:spLocks noChangeArrowheads="1"/>
              </p:cNvSpPr>
              <p:nvPr/>
            </p:nvSpPr>
            <p:spPr bwMode="auto">
              <a:xfrm>
                <a:off x="4367213" y="2984500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43" name="Rectangle 2580"/>
              <p:cNvSpPr>
                <a:spLocks noChangeArrowheads="1"/>
              </p:cNvSpPr>
              <p:nvPr/>
            </p:nvSpPr>
            <p:spPr bwMode="auto">
              <a:xfrm>
                <a:off x="4367213" y="2501900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44" name="Rectangle 2581"/>
              <p:cNvSpPr>
                <a:spLocks noChangeArrowheads="1"/>
              </p:cNvSpPr>
              <p:nvPr/>
            </p:nvSpPr>
            <p:spPr bwMode="auto">
              <a:xfrm>
                <a:off x="4367213" y="2019300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45" name="Rectangle 2582"/>
              <p:cNvSpPr>
                <a:spLocks noChangeArrowheads="1"/>
              </p:cNvSpPr>
              <p:nvPr/>
            </p:nvSpPr>
            <p:spPr bwMode="auto">
              <a:xfrm>
                <a:off x="4589463" y="3605212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46" name="Rectangle 2583"/>
              <p:cNvSpPr>
                <a:spLocks noChangeArrowheads="1"/>
              </p:cNvSpPr>
              <p:nvPr/>
            </p:nvSpPr>
            <p:spPr bwMode="auto">
              <a:xfrm>
                <a:off x="5397500" y="3605212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47" name="Rectangle 2584"/>
              <p:cNvSpPr>
                <a:spLocks noChangeArrowheads="1"/>
              </p:cNvSpPr>
              <p:nvPr/>
            </p:nvSpPr>
            <p:spPr bwMode="auto">
              <a:xfrm>
                <a:off x="6203950" y="3605212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48" name="AutoShape 2586"/>
              <p:cNvSpPr>
                <a:spLocks noChangeAspect="1" noChangeArrowheads="1" noTextEdit="1"/>
              </p:cNvSpPr>
              <p:nvPr/>
            </p:nvSpPr>
            <p:spPr bwMode="auto">
              <a:xfrm>
                <a:off x="838200" y="4343400"/>
                <a:ext cx="2895600" cy="19367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29" name="Group 2788"/>
              <p:cNvGrpSpPr>
                <a:grpSpLocks/>
              </p:cNvGrpSpPr>
              <p:nvPr/>
            </p:nvGrpSpPr>
            <p:grpSpPr bwMode="auto">
              <a:xfrm>
                <a:off x="838200" y="4343400"/>
                <a:ext cx="2895600" cy="1936750"/>
                <a:chOff x="528" y="2736"/>
                <a:chExt cx="1824" cy="1220"/>
              </a:xfrm>
            </p:grpSpPr>
            <p:sp>
              <p:nvSpPr>
                <p:cNvPr id="4868" name="Rectangle 2588"/>
                <p:cNvSpPr>
                  <a:spLocks noChangeArrowheads="1"/>
                </p:cNvSpPr>
                <p:nvPr/>
              </p:nvSpPr>
              <p:spPr bwMode="auto">
                <a:xfrm>
                  <a:off x="528" y="2736"/>
                  <a:ext cx="1824" cy="122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869" name="Freeform 2589"/>
                <p:cNvSpPr>
                  <a:spLocks/>
                </p:cNvSpPr>
                <p:nvPr/>
              </p:nvSpPr>
              <p:spPr bwMode="auto">
                <a:xfrm>
                  <a:off x="685" y="3840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70" name="Freeform 2590"/>
                <p:cNvSpPr>
                  <a:spLocks/>
                </p:cNvSpPr>
                <p:nvPr/>
              </p:nvSpPr>
              <p:spPr bwMode="auto">
                <a:xfrm>
                  <a:off x="685" y="3734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71" name="Freeform 2591"/>
                <p:cNvSpPr>
                  <a:spLocks/>
                </p:cNvSpPr>
                <p:nvPr/>
              </p:nvSpPr>
              <p:spPr bwMode="auto">
                <a:xfrm>
                  <a:off x="685" y="3627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72" name="Freeform 2592"/>
                <p:cNvSpPr>
                  <a:spLocks/>
                </p:cNvSpPr>
                <p:nvPr/>
              </p:nvSpPr>
              <p:spPr bwMode="auto">
                <a:xfrm>
                  <a:off x="685" y="3521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73" name="Freeform 2593"/>
                <p:cNvSpPr>
                  <a:spLocks/>
                </p:cNvSpPr>
                <p:nvPr/>
              </p:nvSpPr>
              <p:spPr bwMode="auto">
                <a:xfrm>
                  <a:off x="685" y="3414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74" name="Freeform 2594"/>
                <p:cNvSpPr>
                  <a:spLocks/>
                </p:cNvSpPr>
                <p:nvPr/>
              </p:nvSpPr>
              <p:spPr bwMode="auto">
                <a:xfrm>
                  <a:off x="685" y="3308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75" name="Freeform 2595"/>
                <p:cNvSpPr>
                  <a:spLocks/>
                </p:cNvSpPr>
                <p:nvPr/>
              </p:nvSpPr>
              <p:spPr bwMode="auto">
                <a:xfrm>
                  <a:off x="685" y="3202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76" name="Freeform 2596"/>
                <p:cNvSpPr>
                  <a:spLocks/>
                </p:cNvSpPr>
                <p:nvPr/>
              </p:nvSpPr>
              <p:spPr bwMode="auto">
                <a:xfrm>
                  <a:off x="685" y="3095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77" name="Freeform 2597"/>
                <p:cNvSpPr>
                  <a:spLocks/>
                </p:cNvSpPr>
                <p:nvPr/>
              </p:nvSpPr>
              <p:spPr bwMode="auto">
                <a:xfrm>
                  <a:off x="685" y="2989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78" name="Freeform 2598"/>
                <p:cNvSpPr>
                  <a:spLocks/>
                </p:cNvSpPr>
                <p:nvPr/>
              </p:nvSpPr>
              <p:spPr bwMode="auto">
                <a:xfrm>
                  <a:off x="685" y="2882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79" name="Freeform 2599"/>
                <p:cNvSpPr>
                  <a:spLocks/>
                </p:cNvSpPr>
                <p:nvPr/>
              </p:nvSpPr>
              <p:spPr bwMode="auto">
                <a:xfrm>
                  <a:off x="685" y="2776"/>
                  <a:ext cx="12" cy="1"/>
                </a:xfrm>
                <a:custGeom>
                  <a:avLst/>
                  <a:gdLst>
                    <a:gd name="T0" fmla="*/ 0 w 61"/>
                    <a:gd name="T1" fmla="*/ 0 h 1"/>
                    <a:gd name="T2" fmla="*/ 60 w 61"/>
                    <a:gd name="T3" fmla="*/ 0 h 1"/>
                    <a:gd name="T4" fmla="*/ 61 w 6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61"/>
                    <a:gd name="T10" fmla="*/ 0 h 1"/>
                    <a:gd name="T11" fmla="*/ 61 w 6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61" h="1">
                      <a:moveTo>
                        <a:pt x="0" y="0"/>
                      </a:moveTo>
                      <a:lnTo>
                        <a:pt x="60" y="0"/>
                      </a:lnTo>
                      <a:lnTo>
                        <a:pt x="6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80" name="Freeform 2600"/>
                <p:cNvSpPr>
                  <a:spLocks/>
                </p:cNvSpPr>
                <p:nvPr/>
              </p:nvSpPr>
              <p:spPr bwMode="auto">
                <a:xfrm>
                  <a:off x="673" y="3840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81" name="Freeform 2601"/>
                <p:cNvSpPr>
                  <a:spLocks/>
                </p:cNvSpPr>
                <p:nvPr/>
              </p:nvSpPr>
              <p:spPr bwMode="auto">
                <a:xfrm>
                  <a:off x="673" y="3734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82" name="Freeform 2602"/>
                <p:cNvSpPr>
                  <a:spLocks/>
                </p:cNvSpPr>
                <p:nvPr/>
              </p:nvSpPr>
              <p:spPr bwMode="auto">
                <a:xfrm>
                  <a:off x="673" y="3627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83" name="Freeform 2603"/>
                <p:cNvSpPr>
                  <a:spLocks/>
                </p:cNvSpPr>
                <p:nvPr/>
              </p:nvSpPr>
              <p:spPr bwMode="auto">
                <a:xfrm>
                  <a:off x="673" y="3521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84" name="Freeform 2604"/>
                <p:cNvSpPr>
                  <a:spLocks/>
                </p:cNvSpPr>
                <p:nvPr/>
              </p:nvSpPr>
              <p:spPr bwMode="auto">
                <a:xfrm>
                  <a:off x="673" y="3414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85" name="Freeform 2605"/>
                <p:cNvSpPr>
                  <a:spLocks/>
                </p:cNvSpPr>
                <p:nvPr/>
              </p:nvSpPr>
              <p:spPr bwMode="auto">
                <a:xfrm>
                  <a:off x="673" y="3308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86" name="Freeform 2606"/>
                <p:cNvSpPr>
                  <a:spLocks/>
                </p:cNvSpPr>
                <p:nvPr/>
              </p:nvSpPr>
              <p:spPr bwMode="auto">
                <a:xfrm>
                  <a:off x="673" y="3202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87" name="Freeform 2607"/>
                <p:cNvSpPr>
                  <a:spLocks/>
                </p:cNvSpPr>
                <p:nvPr/>
              </p:nvSpPr>
              <p:spPr bwMode="auto">
                <a:xfrm>
                  <a:off x="673" y="3095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88" name="Freeform 2608"/>
                <p:cNvSpPr>
                  <a:spLocks/>
                </p:cNvSpPr>
                <p:nvPr/>
              </p:nvSpPr>
              <p:spPr bwMode="auto">
                <a:xfrm>
                  <a:off x="673" y="2989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89" name="Freeform 2609"/>
                <p:cNvSpPr>
                  <a:spLocks/>
                </p:cNvSpPr>
                <p:nvPr/>
              </p:nvSpPr>
              <p:spPr bwMode="auto">
                <a:xfrm>
                  <a:off x="673" y="2882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90" name="Freeform 2610"/>
                <p:cNvSpPr>
                  <a:spLocks/>
                </p:cNvSpPr>
                <p:nvPr/>
              </p:nvSpPr>
              <p:spPr bwMode="auto">
                <a:xfrm>
                  <a:off x="673" y="2776"/>
                  <a:ext cx="24" cy="1"/>
                </a:xfrm>
                <a:custGeom>
                  <a:avLst/>
                  <a:gdLst>
                    <a:gd name="T0" fmla="*/ 0 w 121"/>
                    <a:gd name="T1" fmla="*/ 0 h 1"/>
                    <a:gd name="T2" fmla="*/ 120 w 121"/>
                    <a:gd name="T3" fmla="*/ 0 h 1"/>
                    <a:gd name="T4" fmla="*/ 121 w 12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121"/>
                    <a:gd name="T10" fmla="*/ 0 h 1"/>
                    <a:gd name="T11" fmla="*/ 121 w 12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21" h="1">
                      <a:moveTo>
                        <a:pt x="0" y="0"/>
                      </a:moveTo>
                      <a:lnTo>
                        <a:pt x="120" y="0"/>
                      </a:lnTo>
                      <a:lnTo>
                        <a:pt x="12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91" name="Freeform 2611"/>
                <p:cNvSpPr>
                  <a:spLocks/>
                </p:cNvSpPr>
                <p:nvPr/>
              </p:nvSpPr>
              <p:spPr bwMode="auto">
                <a:xfrm>
                  <a:off x="696" y="3867"/>
                  <a:ext cx="1" cy="12"/>
                </a:xfrm>
                <a:custGeom>
                  <a:avLst/>
                  <a:gdLst>
                    <a:gd name="T0" fmla="*/ 0 w 1"/>
                    <a:gd name="T1" fmla="*/ 61 h 61"/>
                    <a:gd name="T2" fmla="*/ 0 w 1"/>
                    <a:gd name="T3" fmla="*/ 1 h 61"/>
                    <a:gd name="T4" fmla="*/ 0 w 1"/>
                    <a:gd name="T5" fmla="*/ 0 h 6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61"/>
                    <a:gd name="T11" fmla="*/ 1 w 1"/>
                    <a:gd name="T12" fmla="*/ 61 h 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61">
                      <a:moveTo>
                        <a:pt x="0" y="6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92" name="Freeform 2612"/>
                <p:cNvSpPr>
                  <a:spLocks/>
                </p:cNvSpPr>
                <p:nvPr/>
              </p:nvSpPr>
              <p:spPr bwMode="auto">
                <a:xfrm>
                  <a:off x="997" y="3867"/>
                  <a:ext cx="1" cy="12"/>
                </a:xfrm>
                <a:custGeom>
                  <a:avLst/>
                  <a:gdLst>
                    <a:gd name="T0" fmla="*/ 0 w 1"/>
                    <a:gd name="T1" fmla="*/ 61 h 61"/>
                    <a:gd name="T2" fmla="*/ 0 w 1"/>
                    <a:gd name="T3" fmla="*/ 1 h 61"/>
                    <a:gd name="T4" fmla="*/ 0 w 1"/>
                    <a:gd name="T5" fmla="*/ 0 h 6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61"/>
                    <a:gd name="T11" fmla="*/ 1 w 1"/>
                    <a:gd name="T12" fmla="*/ 61 h 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61">
                      <a:moveTo>
                        <a:pt x="0" y="6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93" name="Freeform 2613"/>
                <p:cNvSpPr>
                  <a:spLocks/>
                </p:cNvSpPr>
                <p:nvPr/>
              </p:nvSpPr>
              <p:spPr bwMode="auto">
                <a:xfrm>
                  <a:off x="1298" y="3867"/>
                  <a:ext cx="1" cy="12"/>
                </a:xfrm>
                <a:custGeom>
                  <a:avLst/>
                  <a:gdLst>
                    <a:gd name="T0" fmla="*/ 0 w 1"/>
                    <a:gd name="T1" fmla="*/ 61 h 61"/>
                    <a:gd name="T2" fmla="*/ 0 w 1"/>
                    <a:gd name="T3" fmla="*/ 1 h 61"/>
                    <a:gd name="T4" fmla="*/ 0 w 1"/>
                    <a:gd name="T5" fmla="*/ 0 h 6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61"/>
                    <a:gd name="T11" fmla="*/ 1 w 1"/>
                    <a:gd name="T12" fmla="*/ 61 h 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61">
                      <a:moveTo>
                        <a:pt x="0" y="6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94" name="Freeform 2614"/>
                <p:cNvSpPr>
                  <a:spLocks/>
                </p:cNvSpPr>
                <p:nvPr/>
              </p:nvSpPr>
              <p:spPr bwMode="auto">
                <a:xfrm>
                  <a:off x="1598" y="3867"/>
                  <a:ext cx="1" cy="12"/>
                </a:xfrm>
                <a:custGeom>
                  <a:avLst/>
                  <a:gdLst>
                    <a:gd name="T0" fmla="*/ 0 w 1"/>
                    <a:gd name="T1" fmla="*/ 61 h 61"/>
                    <a:gd name="T2" fmla="*/ 0 w 1"/>
                    <a:gd name="T3" fmla="*/ 1 h 61"/>
                    <a:gd name="T4" fmla="*/ 0 w 1"/>
                    <a:gd name="T5" fmla="*/ 0 h 6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61"/>
                    <a:gd name="T11" fmla="*/ 1 w 1"/>
                    <a:gd name="T12" fmla="*/ 61 h 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61">
                      <a:moveTo>
                        <a:pt x="0" y="6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95" name="Freeform 2615"/>
                <p:cNvSpPr>
                  <a:spLocks/>
                </p:cNvSpPr>
                <p:nvPr/>
              </p:nvSpPr>
              <p:spPr bwMode="auto">
                <a:xfrm>
                  <a:off x="1899" y="3867"/>
                  <a:ext cx="1" cy="12"/>
                </a:xfrm>
                <a:custGeom>
                  <a:avLst/>
                  <a:gdLst>
                    <a:gd name="T0" fmla="*/ 0 w 1"/>
                    <a:gd name="T1" fmla="*/ 61 h 61"/>
                    <a:gd name="T2" fmla="*/ 0 w 1"/>
                    <a:gd name="T3" fmla="*/ 1 h 61"/>
                    <a:gd name="T4" fmla="*/ 0 w 1"/>
                    <a:gd name="T5" fmla="*/ 0 h 6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61"/>
                    <a:gd name="T11" fmla="*/ 1 w 1"/>
                    <a:gd name="T12" fmla="*/ 61 h 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61">
                      <a:moveTo>
                        <a:pt x="0" y="6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96" name="Freeform 2616"/>
                <p:cNvSpPr>
                  <a:spLocks/>
                </p:cNvSpPr>
                <p:nvPr/>
              </p:nvSpPr>
              <p:spPr bwMode="auto">
                <a:xfrm>
                  <a:off x="2199" y="3867"/>
                  <a:ext cx="1" cy="12"/>
                </a:xfrm>
                <a:custGeom>
                  <a:avLst/>
                  <a:gdLst>
                    <a:gd name="T0" fmla="*/ 0 w 1"/>
                    <a:gd name="T1" fmla="*/ 61 h 61"/>
                    <a:gd name="T2" fmla="*/ 0 w 1"/>
                    <a:gd name="T3" fmla="*/ 1 h 61"/>
                    <a:gd name="T4" fmla="*/ 0 w 1"/>
                    <a:gd name="T5" fmla="*/ 0 h 6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61"/>
                    <a:gd name="T11" fmla="*/ 1 w 1"/>
                    <a:gd name="T12" fmla="*/ 61 h 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61">
                      <a:moveTo>
                        <a:pt x="0" y="6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97" name="Freeform 2617"/>
                <p:cNvSpPr>
                  <a:spLocks/>
                </p:cNvSpPr>
                <p:nvPr/>
              </p:nvSpPr>
              <p:spPr bwMode="auto">
                <a:xfrm>
                  <a:off x="696" y="3867"/>
                  <a:ext cx="1" cy="24"/>
                </a:xfrm>
                <a:custGeom>
                  <a:avLst/>
                  <a:gdLst>
                    <a:gd name="T0" fmla="*/ 0 w 1"/>
                    <a:gd name="T1" fmla="*/ 121 h 121"/>
                    <a:gd name="T2" fmla="*/ 0 w 1"/>
                    <a:gd name="T3" fmla="*/ 1 h 121"/>
                    <a:gd name="T4" fmla="*/ 0 w 1"/>
                    <a:gd name="T5" fmla="*/ 0 h 12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121"/>
                    <a:gd name="T11" fmla="*/ 1 w 1"/>
                    <a:gd name="T12" fmla="*/ 121 h 12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121">
                      <a:moveTo>
                        <a:pt x="0" y="12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98" name="Freeform 2618"/>
                <p:cNvSpPr>
                  <a:spLocks/>
                </p:cNvSpPr>
                <p:nvPr/>
              </p:nvSpPr>
              <p:spPr bwMode="auto">
                <a:xfrm>
                  <a:off x="997" y="3867"/>
                  <a:ext cx="1" cy="24"/>
                </a:xfrm>
                <a:custGeom>
                  <a:avLst/>
                  <a:gdLst>
                    <a:gd name="T0" fmla="*/ 0 w 1"/>
                    <a:gd name="T1" fmla="*/ 121 h 121"/>
                    <a:gd name="T2" fmla="*/ 0 w 1"/>
                    <a:gd name="T3" fmla="*/ 1 h 121"/>
                    <a:gd name="T4" fmla="*/ 0 w 1"/>
                    <a:gd name="T5" fmla="*/ 0 h 12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121"/>
                    <a:gd name="T11" fmla="*/ 1 w 1"/>
                    <a:gd name="T12" fmla="*/ 121 h 12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121">
                      <a:moveTo>
                        <a:pt x="0" y="12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99" name="Freeform 2619"/>
                <p:cNvSpPr>
                  <a:spLocks/>
                </p:cNvSpPr>
                <p:nvPr/>
              </p:nvSpPr>
              <p:spPr bwMode="auto">
                <a:xfrm>
                  <a:off x="1298" y="3867"/>
                  <a:ext cx="1" cy="24"/>
                </a:xfrm>
                <a:custGeom>
                  <a:avLst/>
                  <a:gdLst>
                    <a:gd name="T0" fmla="*/ 0 w 1"/>
                    <a:gd name="T1" fmla="*/ 121 h 121"/>
                    <a:gd name="T2" fmla="*/ 0 w 1"/>
                    <a:gd name="T3" fmla="*/ 1 h 121"/>
                    <a:gd name="T4" fmla="*/ 0 w 1"/>
                    <a:gd name="T5" fmla="*/ 0 h 12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121"/>
                    <a:gd name="T11" fmla="*/ 1 w 1"/>
                    <a:gd name="T12" fmla="*/ 121 h 12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121">
                      <a:moveTo>
                        <a:pt x="0" y="12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00" name="Freeform 2620"/>
                <p:cNvSpPr>
                  <a:spLocks/>
                </p:cNvSpPr>
                <p:nvPr/>
              </p:nvSpPr>
              <p:spPr bwMode="auto">
                <a:xfrm>
                  <a:off x="1598" y="3867"/>
                  <a:ext cx="1" cy="24"/>
                </a:xfrm>
                <a:custGeom>
                  <a:avLst/>
                  <a:gdLst>
                    <a:gd name="T0" fmla="*/ 0 w 1"/>
                    <a:gd name="T1" fmla="*/ 121 h 121"/>
                    <a:gd name="T2" fmla="*/ 0 w 1"/>
                    <a:gd name="T3" fmla="*/ 1 h 121"/>
                    <a:gd name="T4" fmla="*/ 0 w 1"/>
                    <a:gd name="T5" fmla="*/ 0 h 12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121"/>
                    <a:gd name="T11" fmla="*/ 1 w 1"/>
                    <a:gd name="T12" fmla="*/ 121 h 12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121">
                      <a:moveTo>
                        <a:pt x="0" y="12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01" name="Freeform 2621"/>
                <p:cNvSpPr>
                  <a:spLocks/>
                </p:cNvSpPr>
                <p:nvPr/>
              </p:nvSpPr>
              <p:spPr bwMode="auto">
                <a:xfrm>
                  <a:off x="1899" y="3867"/>
                  <a:ext cx="1" cy="24"/>
                </a:xfrm>
                <a:custGeom>
                  <a:avLst/>
                  <a:gdLst>
                    <a:gd name="T0" fmla="*/ 0 w 1"/>
                    <a:gd name="T1" fmla="*/ 121 h 121"/>
                    <a:gd name="T2" fmla="*/ 0 w 1"/>
                    <a:gd name="T3" fmla="*/ 1 h 121"/>
                    <a:gd name="T4" fmla="*/ 0 w 1"/>
                    <a:gd name="T5" fmla="*/ 0 h 12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121"/>
                    <a:gd name="T11" fmla="*/ 1 w 1"/>
                    <a:gd name="T12" fmla="*/ 121 h 12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121">
                      <a:moveTo>
                        <a:pt x="0" y="12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02" name="Freeform 2622"/>
                <p:cNvSpPr>
                  <a:spLocks/>
                </p:cNvSpPr>
                <p:nvPr/>
              </p:nvSpPr>
              <p:spPr bwMode="auto">
                <a:xfrm>
                  <a:off x="2199" y="3867"/>
                  <a:ext cx="1" cy="24"/>
                </a:xfrm>
                <a:custGeom>
                  <a:avLst/>
                  <a:gdLst>
                    <a:gd name="T0" fmla="*/ 0 w 1"/>
                    <a:gd name="T1" fmla="*/ 121 h 121"/>
                    <a:gd name="T2" fmla="*/ 0 w 1"/>
                    <a:gd name="T3" fmla="*/ 1 h 121"/>
                    <a:gd name="T4" fmla="*/ 0 w 1"/>
                    <a:gd name="T5" fmla="*/ 0 h 12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121"/>
                    <a:gd name="T11" fmla="*/ 1 w 1"/>
                    <a:gd name="T12" fmla="*/ 121 h 12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121">
                      <a:moveTo>
                        <a:pt x="0" y="12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03" name="Freeform 2623"/>
                <p:cNvSpPr>
                  <a:spLocks/>
                </p:cNvSpPr>
                <p:nvPr/>
              </p:nvSpPr>
              <p:spPr bwMode="auto">
                <a:xfrm>
                  <a:off x="696" y="2738"/>
                  <a:ext cx="1" cy="1102"/>
                </a:xfrm>
                <a:custGeom>
                  <a:avLst/>
                  <a:gdLst>
                    <a:gd name="T0" fmla="*/ 0 w 1"/>
                    <a:gd name="T1" fmla="*/ 5761 h 5761"/>
                    <a:gd name="T2" fmla="*/ 0 w 1"/>
                    <a:gd name="T3" fmla="*/ 1 h 5761"/>
                    <a:gd name="T4" fmla="*/ 0 w 1"/>
                    <a:gd name="T5" fmla="*/ 0 h 576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5761"/>
                    <a:gd name="T11" fmla="*/ 1 w 1"/>
                    <a:gd name="T12" fmla="*/ 5761 h 57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5761">
                      <a:moveTo>
                        <a:pt x="0" y="5761"/>
                      </a:move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04" name="Freeform 2624"/>
                <p:cNvSpPr>
                  <a:spLocks/>
                </p:cNvSpPr>
                <p:nvPr/>
              </p:nvSpPr>
              <p:spPr bwMode="auto">
                <a:xfrm>
                  <a:off x="696" y="3868"/>
                  <a:ext cx="1654" cy="1"/>
                </a:xfrm>
                <a:custGeom>
                  <a:avLst/>
                  <a:gdLst>
                    <a:gd name="T0" fmla="*/ 0 w 8641"/>
                    <a:gd name="T1" fmla="*/ 0 h 1"/>
                    <a:gd name="T2" fmla="*/ 8640 w 8641"/>
                    <a:gd name="T3" fmla="*/ 0 h 1"/>
                    <a:gd name="T4" fmla="*/ 8641 w 8641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641"/>
                    <a:gd name="T10" fmla="*/ 0 h 1"/>
                    <a:gd name="T11" fmla="*/ 8641 w 8641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641" h="1">
                      <a:moveTo>
                        <a:pt x="0" y="0"/>
                      </a:moveTo>
                      <a:lnTo>
                        <a:pt x="8640" y="0"/>
                      </a:lnTo>
                      <a:lnTo>
                        <a:pt x="8641" y="0"/>
                      </a:lnTo>
                    </a:path>
                  </a:pathLst>
                </a:custGeom>
                <a:noFill/>
                <a:ln w="635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05" name="Freeform 2625"/>
                <p:cNvSpPr>
                  <a:spLocks/>
                </p:cNvSpPr>
                <p:nvPr/>
              </p:nvSpPr>
              <p:spPr bwMode="auto">
                <a:xfrm>
                  <a:off x="698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06" name="Freeform 2626"/>
                <p:cNvSpPr>
                  <a:spLocks/>
                </p:cNvSpPr>
                <p:nvPr/>
              </p:nvSpPr>
              <p:spPr bwMode="auto">
                <a:xfrm>
                  <a:off x="699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07" name="Freeform 2627"/>
                <p:cNvSpPr>
                  <a:spLocks/>
                </p:cNvSpPr>
                <p:nvPr/>
              </p:nvSpPr>
              <p:spPr bwMode="auto">
                <a:xfrm>
                  <a:off x="700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08" name="Freeform 2628"/>
                <p:cNvSpPr>
                  <a:spLocks/>
                </p:cNvSpPr>
                <p:nvPr/>
              </p:nvSpPr>
              <p:spPr bwMode="auto">
                <a:xfrm>
                  <a:off x="701" y="3802"/>
                  <a:ext cx="2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09" name="Freeform 2629"/>
                <p:cNvSpPr>
                  <a:spLocks/>
                </p:cNvSpPr>
                <p:nvPr/>
              </p:nvSpPr>
              <p:spPr bwMode="auto">
                <a:xfrm>
                  <a:off x="703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0" name="Freeform 2630"/>
                <p:cNvSpPr>
                  <a:spLocks/>
                </p:cNvSpPr>
                <p:nvPr/>
              </p:nvSpPr>
              <p:spPr bwMode="auto">
                <a:xfrm>
                  <a:off x="704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1" name="Freeform 2631"/>
                <p:cNvSpPr>
                  <a:spLocks/>
                </p:cNvSpPr>
                <p:nvPr/>
              </p:nvSpPr>
              <p:spPr bwMode="auto">
                <a:xfrm>
                  <a:off x="705" y="3802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2" name="Freeform 2632"/>
                <p:cNvSpPr>
                  <a:spLocks/>
                </p:cNvSpPr>
                <p:nvPr/>
              </p:nvSpPr>
              <p:spPr bwMode="auto">
                <a:xfrm>
                  <a:off x="706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3" name="Freeform 2633"/>
                <p:cNvSpPr>
                  <a:spLocks/>
                </p:cNvSpPr>
                <p:nvPr/>
              </p:nvSpPr>
              <p:spPr bwMode="auto">
                <a:xfrm>
                  <a:off x="708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4" name="Freeform 2634"/>
                <p:cNvSpPr>
                  <a:spLocks/>
                </p:cNvSpPr>
                <p:nvPr/>
              </p:nvSpPr>
              <p:spPr bwMode="auto">
                <a:xfrm>
                  <a:off x="709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5" name="Freeform 2635"/>
                <p:cNvSpPr>
                  <a:spLocks/>
                </p:cNvSpPr>
                <p:nvPr/>
              </p:nvSpPr>
              <p:spPr bwMode="auto">
                <a:xfrm>
                  <a:off x="710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6" name="Freeform 2636"/>
                <p:cNvSpPr>
                  <a:spLocks/>
                </p:cNvSpPr>
                <p:nvPr/>
              </p:nvSpPr>
              <p:spPr bwMode="auto">
                <a:xfrm>
                  <a:off x="711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7" name="Freeform 2637"/>
                <p:cNvSpPr>
                  <a:spLocks/>
                </p:cNvSpPr>
                <p:nvPr/>
              </p:nvSpPr>
              <p:spPr bwMode="auto">
                <a:xfrm>
                  <a:off x="713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8" name="Freeform 2638"/>
                <p:cNvSpPr>
                  <a:spLocks/>
                </p:cNvSpPr>
                <p:nvPr/>
              </p:nvSpPr>
              <p:spPr bwMode="auto">
                <a:xfrm>
                  <a:off x="714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9" name="Freeform 2639"/>
                <p:cNvSpPr>
                  <a:spLocks/>
                </p:cNvSpPr>
                <p:nvPr/>
              </p:nvSpPr>
              <p:spPr bwMode="auto">
                <a:xfrm>
                  <a:off x="715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0" name="Freeform 2640"/>
                <p:cNvSpPr>
                  <a:spLocks/>
                </p:cNvSpPr>
                <p:nvPr/>
              </p:nvSpPr>
              <p:spPr bwMode="auto">
                <a:xfrm>
                  <a:off x="716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1" name="Freeform 2641"/>
                <p:cNvSpPr>
                  <a:spLocks/>
                </p:cNvSpPr>
                <p:nvPr/>
              </p:nvSpPr>
              <p:spPr bwMode="auto">
                <a:xfrm>
                  <a:off x="718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2" name="Freeform 2642"/>
                <p:cNvSpPr>
                  <a:spLocks/>
                </p:cNvSpPr>
                <p:nvPr/>
              </p:nvSpPr>
              <p:spPr bwMode="auto">
                <a:xfrm>
                  <a:off x="719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3" name="Freeform 2643"/>
                <p:cNvSpPr>
                  <a:spLocks/>
                </p:cNvSpPr>
                <p:nvPr/>
              </p:nvSpPr>
              <p:spPr bwMode="auto">
                <a:xfrm>
                  <a:off x="720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4" name="Freeform 2644"/>
                <p:cNvSpPr>
                  <a:spLocks/>
                </p:cNvSpPr>
                <p:nvPr/>
              </p:nvSpPr>
              <p:spPr bwMode="auto">
                <a:xfrm>
                  <a:off x="721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5" name="Freeform 2645"/>
                <p:cNvSpPr>
                  <a:spLocks/>
                </p:cNvSpPr>
                <p:nvPr/>
              </p:nvSpPr>
              <p:spPr bwMode="auto">
                <a:xfrm>
                  <a:off x="723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6" name="Freeform 2646"/>
                <p:cNvSpPr>
                  <a:spLocks/>
                </p:cNvSpPr>
                <p:nvPr/>
              </p:nvSpPr>
              <p:spPr bwMode="auto">
                <a:xfrm>
                  <a:off x="724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7" name="Freeform 2647"/>
                <p:cNvSpPr>
                  <a:spLocks/>
                </p:cNvSpPr>
                <p:nvPr/>
              </p:nvSpPr>
              <p:spPr bwMode="auto">
                <a:xfrm>
                  <a:off x="725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8" name="Freeform 2648"/>
                <p:cNvSpPr>
                  <a:spLocks/>
                </p:cNvSpPr>
                <p:nvPr/>
              </p:nvSpPr>
              <p:spPr bwMode="auto">
                <a:xfrm>
                  <a:off x="726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9" name="Freeform 2649"/>
                <p:cNvSpPr>
                  <a:spLocks/>
                </p:cNvSpPr>
                <p:nvPr/>
              </p:nvSpPr>
              <p:spPr bwMode="auto">
                <a:xfrm>
                  <a:off x="728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30" name="Freeform 2650"/>
                <p:cNvSpPr>
                  <a:spLocks/>
                </p:cNvSpPr>
                <p:nvPr/>
              </p:nvSpPr>
              <p:spPr bwMode="auto">
                <a:xfrm>
                  <a:off x="729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31" name="Freeform 2651"/>
                <p:cNvSpPr>
                  <a:spLocks/>
                </p:cNvSpPr>
                <p:nvPr/>
              </p:nvSpPr>
              <p:spPr bwMode="auto">
                <a:xfrm>
                  <a:off x="730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32" name="Freeform 2652"/>
                <p:cNvSpPr>
                  <a:spLocks/>
                </p:cNvSpPr>
                <p:nvPr/>
              </p:nvSpPr>
              <p:spPr bwMode="auto">
                <a:xfrm>
                  <a:off x="731" y="3802"/>
                  <a:ext cx="2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33" name="Freeform 2653"/>
                <p:cNvSpPr>
                  <a:spLocks/>
                </p:cNvSpPr>
                <p:nvPr/>
              </p:nvSpPr>
              <p:spPr bwMode="auto">
                <a:xfrm>
                  <a:off x="733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34" name="Freeform 2654"/>
                <p:cNvSpPr>
                  <a:spLocks/>
                </p:cNvSpPr>
                <p:nvPr/>
              </p:nvSpPr>
              <p:spPr bwMode="auto">
                <a:xfrm>
                  <a:off x="734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35" name="Freeform 2655"/>
                <p:cNvSpPr>
                  <a:spLocks/>
                </p:cNvSpPr>
                <p:nvPr/>
              </p:nvSpPr>
              <p:spPr bwMode="auto">
                <a:xfrm>
                  <a:off x="735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36" name="Freeform 2656"/>
                <p:cNvSpPr>
                  <a:spLocks/>
                </p:cNvSpPr>
                <p:nvPr/>
              </p:nvSpPr>
              <p:spPr bwMode="auto">
                <a:xfrm>
                  <a:off x="736" y="3802"/>
                  <a:ext cx="2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37" name="Freeform 2657"/>
                <p:cNvSpPr>
                  <a:spLocks/>
                </p:cNvSpPr>
                <p:nvPr/>
              </p:nvSpPr>
              <p:spPr bwMode="auto">
                <a:xfrm>
                  <a:off x="738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38" name="Freeform 2658"/>
                <p:cNvSpPr>
                  <a:spLocks/>
                </p:cNvSpPr>
                <p:nvPr/>
              </p:nvSpPr>
              <p:spPr bwMode="auto">
                <a:xfrm>
                  <a:off x="739" y="3801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39" name="Freeform 2659"/>
                <p:cNvSpPr>
                  <a:spLocks/>
                </p:cNvSpPr>
                <p:nvPr/>
              </p:nvSpPr>
              <p:spPr bwMode="auto">
                <a:xfrm>
                  <a:off x="740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40" name="Freeform 2660"/>
                <p:cNvSpPr>
                  <a:spLocks/>
                </p:cNvSpPr>
                <p:nvPr/>
              </p:nvSpPr>
              <p:spPr bwMode="auto">
                <a:xfrm>
                  <a:off x="741" y="3801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41" name="Freeform 2661"/>
                <p:cNvSpPr>
                  <a:spLocks/>
                </p:cNvSpPr>
                <p:nvPr/>
              </p:nvSpPr>
              <p:spPr bwMode="auto">
                <a:xfrm>
                  <a:off x="743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42" name="Freeform 2662"/>
                <p:cNvSpPr>
                  <a:spLocks/>
                </p:cNvSpPr>
                <p:nvPr/>
              </p:nvSpPr>
              <p:spPr bwMode="auto">
                <a:xfrm>
                  <a:off x="744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43" name="Freeform 2663"/>
                <p:cNvSpPr>
                  <a:spLocks/>
                </p:cNvSpPr>
                <p:nvPr/>
              </p:nvSpPr>
              <p:spPr bwMode="auto">
                <a:xfrm>
                  <a:off x="745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44" name="Freeform 2664"/>
                <p:cNvSpPr>
                  <a:spLocks/>
                </p:cNvSpPr>
                <p:nvPr/>
              </p:nvSpPr>
              <p:spPr bwMode="auto">
                <a:xfrm>
                  <a:off x="746" y="3801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45" name="Freeform 2665"/>
                <p:cNvSpPr>
                  <a:spLocks/>
                </p:cNvSpPr>
                <p:nvPr/>
              </p:nvSpPr>
              <p:spPr bwMode="auto">
                <a:xfrm>
                  <a:off x="748" y="3801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46" name="Freeform 2666"/>
                <p:cNvSpPr>
                  <a:spLocks/>
                </p:cNvSpPr>
                <p:nvPr/>
              </p:nvSpPr>
              <p:spPr bwMode="auto">
                <a:xfrm>
                  <a:off x="749" y="3801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47" name="Freeform 2667"/>
                <p:cNvSpPr>
                  <a:spLocks/>
                </p:cNvSpPr>
                <p:nvPr/>
              </p:nvSpPr>
              <p:spPr bwMode="auto">
                <a:xfrm>
                  <a:off x="750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48" name="Freeform 2668"/>
                <p:cNvSpPr>
                  <a:spLocks/>
                </p:cNvSpPr>
                <p:nvPr/>
              </p:nvSpPr>
              <p:spPr bwMode="auto">
                <a:xfrm>
                  <a:off x="751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49" name="Freeform 2669"/>
                <p:cNvSpPr>
                  <a:spLocks/>
                </p:cNvSpPr>
                <p:nvPr/>
              </p:nvSpPr>
              <p:spPr bwMode="auto">
                <a:xfrm>
                  <a:off x="753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50" name="Freeform 2670"/>
                <p:cNvSpPr>
                  <a:spLocks/>
                </p:cNvSpPr>
                <p:nvPr/>
              </p:nvSpPr>
              <p:spPr bwMode="auto">
                <a:xfrm>
                  <a:off x="754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51" name="Freeform 2671"/>
                <p:cNvSpPr>
                  <a:spLocks/>
                </p:cNvSpPr>
                <p:nvPr/>
              </p:nvSpPr>
              <p:spPr bwMode="auto">
                <a:xfrm>
                  <a:off x="755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52" name="Freeform 2672"/>
                <p:cNvSpPr>
                  <a:spLocks/>
                </p:cNvSpPr>
                <p:nvPr/>
              </p:nvSpPr>
              <p:spPr bwMode="auto">
                <a:xfrm>
                  <a:off x="75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53" name="Freeform 2673"/>
                <p:cNvSpPr>
                  <a:spLocks/>
                </p:cNvSpPr>
                <p:nvPr/>
              </p:nvSpPr>
              <p:spPr bwMode="auto">
                <a:xfrm>
                  <a:off x="758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54" name="Freeform 2674"/>
                <p:cNvSpPr>
                  <a:spLocks/>
                </p:cNvSpPr>
                <p:nvPr/>
              </p:nvSpPr>
              <p:spPr bwMode="auto">
                <a:xfrm>
                  <a:off x="759" y="3801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55" name="Freeform 2675"/>
                <p:cNvSpPr>
                  <a:spLocks/>
                </p:cNvSpPr>
                <p:nvPr/>
              </p:nvSpPr>
              <p:spPr bwMode="auto">
                <a:xfrm>
                  <a:off x="760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56" name="Freeform 2676"/>
                <p:cNvSpPr>
                  <a:spLocks/>
                </p:cNvSpPr>
                <p:nvPr/>
              </p:nvSpPr>
              <p:spPr bwMode="auto">
                <a:xfrm>
                  <a:off x="761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57" name="Freeform 2677"/>
                <p:cNvSpPr>
                  <a:spLocks/>
                </p:cNvSpPr>
                <p:nvPr/>
              </p:nvSpPr>
              <p:spPr bwMode="auto">
                <a:xfrm>
                  <a:off x="763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58" name="Freeform 2678"/>
                <p:cNvSpPr>
                  <a:spLocks/>
                </p:cNvSpPr>
                <p:nvPr/>
              </p:nvSpPr>
              <p:spPr bwMode="auto">
                <a:xfrm>
                  <a:off x="764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59" name="Freeform 2679"/>
                <p:cNvSpPr>
                  <a:spLocks/>
                </p:cNvSpPr>
                <p:nvPr/>
              </p:nvSpPr>
              <p:spPr bwMode="auto">
                <a:xfrm>
                  <a:off x="765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60" name="Freeform 2680"/>
                <p:cNvSpPr>
                  <a:spLocks/>
                </p:cNvSpPr>
                <p:nvPr/>
              </p:nvSpPr>
              <p:spPr bwMode="auto">
                <a:xfrm>
                  <a:off x="766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61" name="Freeform 2681"/>
                <p:cNvSpPr>
                  <a:spLocks/>
                </p:cNvSpPr>
                <p:nvPr/>
              </p:nvSpPr>
              <p:spPr bwMode="auto">
                <a:xfrm>
                  <a:off x="768" y="3801"/>
                  <a:ext cx="1" cy="1"/>
                </a:xfrm>
                <a:custGeom>
                  <a:avLst/>
                  <a:gdLst>
                    <a:gd name="T0" fmla="*/ 0 w 7"/>
                    <a:gd name="T1" fmla="*/ 0 h 3"/>
                    <a:gd name="T2" fmla="*/ 6 w 7"/>
                    <a:gd name="T3" fmla="*/ 3 h 3"/>
                    <a:gd name="T4" fmla="*/ 7 w 7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"/>
                    <a:gd name="T11" fmla="*/ 7 w 7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">
                      <a:moveTo>
                        <a:pt x="0" y="0"/>
                      </a:moveTo>
                      <a:lnTo>
                        <a:pt x="6" y="3"/>
                      </a:lnTo>
                      <a:lnTo>
                        <a:pt x="7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62" name="Freeform 2682"/>
                <p:cNvSpPr>
                  <a:spLocks/>
                </p:cNvSpPr>
                <p:nvPr/>
              </p:nvSpPr>
              <p:spPr bwMode="auto">
                <a:xfrm>
                  <a:off x="769" y="3801"/>
                  <a:ext cx="1" cy="4"/>
                </a:xfrm>
                <a:custGeom>
                  <a:avLst/>
                  <a:gdLst>
                    <a:gd name="T0" fmla="*/ 0 w 8"/>
                    <a:gd name="T1" fmla="*/ 0 h 19"/>
                    <a:gd name="T2" fmla="*/ 7 w 8"/>
                    <a:gd name="T3" fmla="*/ 19 h 19"/>
                    <a:gd name="T4" fmla="*/ 8 w 8"/>
                    <a:gd name="T5" fmla="*/ 19 h 1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9"/>
                    <a:gd name="T11" fmla="*/ 8 w 8"/>
                    <a:gd name="T12" fmla="*/ 19 h 1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9">
                      <a:moveTo>
                        <a:pt x="0" y="0"/>
                      </a:moveTo>
                      <a:lnTo>
                        <a:pt x="7" y="19"/>
                      </a:lnTo>
                      <a:lnTo>
                        <a:pt x="8" y="1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63" name="Freeform 2683"/>
                <p:cNvSpPr>
                  <a:spLocks/>
                </p:cNvSpPr>
                <p:nvPr/>
              </p:nvSpPr>
              <p:spPr bwMode="auto">
                <a:xfrm>
                  <a:off x="770" y="3805"/>
                  <a:ext cx="2" cy="10"/>
                </a:xfrm>
                <a:custGeom>
                  <a:avLst/>
                  <a:gdLst>
                    <a:gd name="T0" fmla="*/ 0 w 7"/>
                    <a:gd name="T1" fmla="*/ 0 h 52"/>
                    <a:gd name="T2" fmla="*/ 6 w 7"/>
                    <a:gd name="T3" fmla="*/ 52 h 52"/>
                    <a:gd name="T4" fmla="*/ 7 w 7"/>
                    <a:gd name="T5" fmla="*/ 52 h 5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52"/>
                    <a:gd name="T11" fmla="*/ 7 w 7"/>
                    <a:gd name="T12" fmla="*/ 52 h 5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52">
                      <a:moveTo>
                        <a:pt x="0" y="0"/>
                      </a:moveTo>
                      <a:lnTo>
                        <a:pt x="6" y="52"/>
                      </a:lnTo>
                      <a:lnTo>
                        <a:pt x="7" y="5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64" name="Freeform 2684"/>
                <p:cNvSpPr>
                  <a:spLocks/>
                </p:cNvSpPr>
                <p:nvPr/>
              </p:nvSpPr>
              <p:spPr bwMode="auto">
                <a:xfrm>
                  <a:off x="771" y="3815"/>
                  <a:ext cx="2" cy="11"/>
                </a:xfrm>
                <a:custGeom>
                  <a:avLst/>
                  <a:gdLst>
                    <a:gd name="T0" fmla="*/ 0 w 8"/>
                    <a:gd name="T1" fmla="*/ 0 h 58"/>
                    <a:gd name="T2" fmla="*/ 7 w 8"/>
                    <a:gd name="T3" fmla="*/ 58 h 58"/>
                    <a:gd name="T4" fmla="*/ 8 w 8"/>
                    <a:gd name="T5" fmla="*/ 58 h 58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58"/>
                    <a:gd name="T11" fmla="*/ 8 w 8"/>
                    <a:gd name="T12" fmla="*/ 58 h 5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58">
                      <a:moveTo>
                        <a:pt x="0" y="0"/>
                      </a:moveTo>
                      <a:lnTo>
                        <a:pt x="7" y="58"/>
                      </a:lnTo>
                      <a:lnTo>
                        <a:pt x="8" y="5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65" name="Freeform 2685"/>
                <p:cNvSpPr>
                  <a:spLocks/>
                </p:cNvSpPr>
                <p:nvPr/>
              </p:nvSpPr>
              <p:spPr bwMode="auto">
                <a:xfrm>
                  <a:off x="773" y="3826"/>
                  <a:ext cx="1" cy="1"/>
                </a:xfrm>
                <a:custGeom>
                  <a:avLst/>
                  <a:gdLst>
                    <a:gd name="T0" fmla="*/ 0 w 7"/>
                    <a:gd name="T1" fmla="*/ 0 h 2"/>
                    <a:gd name="T2" fmla="*/ 6 w 7"/>
                    <a:gd name="T3" fmla="*/ 2 h 2"/>
                    <a:gd name="T4" fmla="*/ 7 w 7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0"/>
                      </a:moveTo>
                      <a:lnTo>
                        <a:pt x="6" y="2"/>
                      </a:lnTo>
                      <a:lnTo>
                        <a:pt x="7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66" name="Freeform 2686"/>
                <p:cNvSpPr>
                  <a:spLocks/>
                </p:cNvSpPr>
                <p:nvPr/>
              </p:nvSpPr>
              <p:spPr bwMode="auto">
                <a:xfrm>
                  <a:off x="774" y="3816"/>
                  <a:ext cx="1" cy="10"/>
                </a:xfrm>
                <a:custGeom>
                  <a:avLst/>
                  <a:gdLst>
                    <a:gd name="T0" fmla="*/ 0 w 8"/>
                    <a:gd name="T1" fmla="*/ 52 h 52"/>
                    <a:gd name="T2" fmla="*/ 7 w 8"/>
                    <a:gd name="T3" fmla="*/ 0 h 52"/>
                    <a:gd name="T4" fmla="*/ 8 w 8"/>
                    <a:gd name="T5" fmla="*/ 0 h 5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52"/>
                    <a:gd name="T11" fmla="*/ 8 w 8"/>
                    <a:gd name="T12" fmla="*/ 52 h 5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52">
                      <a:moveTo>
                        <a:pt x="0" y="52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67" name="Freeform 2687"/>
                <p:cNvSpPr>
                  <a:spLocks/>
                </p:cNvSpPr>
                <p:nvPr/>
              </p:nvSpPr>
              <p:spPr bwMode="auto">
                <a:xfrm>
                  <a:off x="775" y="3807"/>
                  <a:ext cx="2" cy="9"/>
                </a:xfrm>
                <a:custGeom>
                  <a:avLst/>
                  <a:gdLst>
                    <a:gd name="T0" fmla="*/ 0 w 7"/>
                    <a:gd name="T1" fmla="*/ 51 h 51"/>
                    <a:gd name="T2" fmla="*/ 6 w 7"/>
                    <a:gd name="T3" fmla="*/ 0 h 51"/>
                    <a:gd name="T4" fmla="*/ 7 w 7"/>
                    <a:gd name="T5" fmla="*/ 0 h 5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51"/>
                    <a:gd name="T11" fmla="*/ 7 w 7"/>
                    <a:gd name="T12" fmla="*/ 51 h 5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51">
                      <a:moveTo>
                        <a:pt x="0" y="5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68" name="Freeform 2688"/>
                <p:cNvSpPr>
                  <a:spLocks/>
                </p:cNvSpPr>
                <p:nvPr/>
              </p:nvSpPr>
              <p:spPr bwMode="auto">
                <a:xfrm>
                  <a:off x="776" y="3802"/>
                  <a:ext cx="2" cy="5"/>
                </a:xfrm>
                <a:custGeom>
                  <a:avLst/>
                  <a:gdLst>
                    <a:gd name="T0" fmla="*/ 0 w 8"/>
                    <a:gd name="T1" fmla="*/ 27 h 27"/>
                    <a:gd name="T2" fmla="*/ 7 w 8"/>
                    <a:gd name="T3" fmla="*/ 0 h 27"/>
                    <a:gd name="T4" fmla="*/ 8 w 8"/>
                    <a:gd name="T5" fmla="*/ 0 h 2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7"/>
                    <a:gd name="T11" fmla="*/ 8 w 8"/>
                    <a:gd name="T12" fmla="*/ 27 h 2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7">
                      <a:moveTo>
                        <a:pt x="0" y="27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69" name="Freeform 2689"/>
                <p:cNvSpPr>
                  <a:spLocks/>
                </p:cNvSpPr>
                <p:nvPr/>
              </p:nvSpPr>
              <p:spPr bwMode="auto">
                <a:xfrm>
                  <a:off x="778" y="3800"/>
                  <a:ext cx="1" cy="2"/>
                </a:xfrm>
                <a:custGeom>
                  <a:avLst/>
                  <a:gdLst>
                    <a:gd name="T0" fmla="*/ 0 w 7"/>
                    <a:gd name="T1" fmla="*/ 10 h 10"/>
                    <a:gd name="T2" fmla="*/ 6 w 7"/>
                    <a:gd name="T3" fmla="*/ 0 h 10"/>
                    <a:gd name="T4" fmla="*/ 7 w 7"/>
                    <a:gd name="T5" fmla="*/ 0 h 10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0"/>
                    <a:gd name="T11" fmla="*/ 7 w 7"/>
                    <a:gd name="T12" fmla="*/ 10 h 1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0">
                      <a:moveTo>
                        <a:pt x="0" y="1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70" name="Freeform 2690"/>
                <p:cNvSpPr>
                  <a:spLocks/>
                </p:cNvSpPr>
                <p:nvPr/>
              </p:nvSpPr>
              <p:spPr bwMode="auto">
                <a:xfrm>
                  <a:off x="779" y="3799"/>
                  <a:ext cx="1" cy="1"/>
                </a:xfrm>
                <a:custGeom>
                  <a:avLst/>
                  <a:gdLst>
                    <a:gd name="T0" fmla="*/ 0 w 8"/>
                    <a:gd name="T1" fmla="*/ 2 h 2"/>
                    <a:gd name="T2" fmla="*/ 7 w 8"/>
                    <a:gd name="T3" fmla="*/ 0 h 2"/>
                    <a:gd name="T4" fmla="*/ 8 w 8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2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71" name="Freeform 2691"/>
                <p:cNvSpPr>
                  <a:spLocks/>
                </p:cNvSpPr>
                <p:nvPr/>
              </p:nvSpPr>
              <p:spPr bwMode="auto">
                <a:xfrm>
                  <a:off x="780" y="3799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72" name="Freeform 2692"/>
                <p:cNvSpPr>
                  <a:spLocks/>
                </p:cNvSpPr>
                <p:nvPr/>
              </p:nvSpPr>
              <p:spPr bwMode="auto">
                <a:xfrm>
                  <a:off x="782" y="3799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73" name="Freeform 2693"/>
                <p:cNvSpPr>
                  <a:spLocks/>
                </p:cNvSpPr>
                <p:nvPr/>
              </p:nvSpPr>
              <p:spPr bwMode="auto">
                <a:xfrm>
                  <a:off x="783" y="3799"/>
                  <a:ext cx="1" cy="1"/>
                </a:xfrm>
                <a:custGeom>
                  <a:avLst/>
                  <a:gdLst>
                    <a:gd name="T0" fmla="*/ 0 w 8"/>
                    <a:gd name="T1" fmla="*/ 0 h 2"/>
                    <a:gd name="T2" fmla="*/ 7 w 8"/>
                    <a:gd name="T3" fmla="*/ 2 h 2"/>
                    <a:gd name="T4" fmla="*/ 8 w 8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0"/>
                      </a:moveTo>
                      <a:lnTo>
                        <a:pt x="7" y="2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74" name="Freeform 2694"/>
                <p:cNvSpPr>
                  <a:spLocks/>
                </p:cNvSpPr>
                <p:nvPr/>
              </p:nvSpPr>
              <p:spPr bwMode="auto">
                <a:xfrm>
                  <a:off x="784" y="3799"/>
                  <a:ext cx="1" cy="1"/>
                </a:xfrm>
                <a:custGeom>
                  <a:avLst/>
                  <a:gdLst>
                    <a:gd name="T0" fmla="*/ 0 w 7"/>
                    <a:gd name="T1" fmla="*/ 0 h 5"/>
                    <a:gd name="T2" fmla="*/ 6 w 7"/>
                    <a:gd name="T3" fmla="*/ 5 h 5"/>
                    <a:gd name="T4" fmla="*/ 7 w 7"/>
                    <a:gd name="T5" fmla="*/ 5 h 5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5"/>
                    <a:gd name="T11" fmla="*/ 7 w 7"/>
                    <a:gd name="T12" fmla="*/ 5 h 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5">
                      <a:moveTo>
                        <a:pt x="0" y="0"/>
                      </a:moveTo>
                      <a:lnTo>
                        <a:pt x="6" y="5"/>
                      </a:lnTo>
                      <a:lnTo>
                        <a:pt x="7" y="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75" name="Freeform 2695"/>
                <p:cNvSpPr>
                  <a:spLocks/>
                </p:cNvSpPr>
                <p:nvPr/>
              </p:nvSpPr>
              <p:spPr bwMode="auto">
                <a:xfrm>
                  <a:off x="785" y="3800"/>
                  <a:ext cx="2" cy="2"/>
                </a:xfrm>
                <a:custGeom>
                  <a:avLst/>
                  <a:gdLst>
                    <a:gd name="T0" fmla="*/ 0 w 8"/>
                    <a:gd name="T1" fmla="*/ 0 h 6"/>
                    <a:gd name="T2" fmla="*/ 7 w 8"/>
                    <a:gd name="T3" fmla="*/ 6 h 6"/>
                    <a:gd name="T4" fmla="*/ 8 w 8"/>
                    <a:gd name="T5" fmla="*/ 6 h 6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6"/>
                    <a:gd name="T11" fmla="*/ 8 w 8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6">
                      <a:moveTo>
                        <a:pt x="0" y="0"/>
                      </a:moveTo>
                      <a:lnTo>
                        <a:pt x="7" y="6"/>
                      </a:lnTo>
                      <a:lnTo>
                        <a:pt x="8" y="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76" name="Freeform 2696"/>
                <p:cNvSpPr>
                  <a:spLocks/>
                </p:cNvSpPr>
                <p:nvPr/>
              </p:nvSpPr>
              <p:spPr bwMode="auto">
                <a:xfrm>
                  <a:off x="787" y="3802"/>
                  <a:ext cx="1" cy="1"/>
                </a:xfrm>
                <a:custGeom>
                  <a:avLst/>
                  <a:gdLst>
                    <a:gd name="T0" fmla="*/ 0 w 7"/>
                    <a:gd name="T1" fmla="*/ 0 h 7"/>
                    <a:gd name="T2" fmla="*/ 6 w 7"/>
                    <a:gd name="T3" fmla="*/ 7 h 7"/>
                    <a:gd name="T4" fmla="*/ 7 w 7"/>
                    <a:gd name="T5" fmla="*/ 7 h 7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7"/>
                    <a:gd name="T11" fmla="*/ 7 w 7"/>
                    <a:gd name="T12" fmla="*/ 7 h 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7">
                      <a:moveTo>
                        <a:pt x="0" y="0"/>
                      </a:moveTo>
                      <a:lnTo>
                        <a:pt x="6" y="7"/>
                      </a:lnTo>
                      <a:lnTo>
                        <a:pt x="7" y="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77" name="Freeform 2697"/>
                <p:cNvSpPr>
                  <a:spLocks/>
                </p:cNvSpPr>
                <p:nvPr/>
              </p:nvSpPr>
              <p:spPr bwMode="auto">
                <a:xfrm>
                  <a:off x="788" y="3803"/>
                  <a:ext cx="1" cy="1"/>
                </a:xfrm>
                <a:custGeom>
                  <a:avLst/>
                  <a:gdLst>
                    <a:gd name="T0" fmla="*/ 0 w 8"/>
                    <a:gd name="T1" fmla="*/ 0 h 4"/>
                    <a:gd name="T2" fmla="*/ 7 w 8"/>
                    <a:gd name="T3" fmla="*/ 4 h 4"/>
                    <a:gd name="T4" fmla="*/ 8 w 8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"/>
                    <a:gd name="T11" fmla="*/ 8 w 8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">
                      <a:moveTo>
                        <a:pt x="0" y="0"/>
                      </a:moveTo>
                      <a:lnTo>
                        <a:pt x="7" y="4"/>
                      </a:lnTo>
                      <a:lnTo>
                        <a:pt x="8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78" name="Freeform 2698"/>
                <p:cNvSpPr>
                  <a:spLocks/>
                </p:cNvSpPr>
                <p:nvPr/>
              </p:nvSpPr>
              <p:spPr bwMode="auto">
                <a:xfrm>
                  <a:off x="789" y="3804"/>
                  <a:ext cx="1" cy="1"/>
                </a:xfrm>
                <a:custGeom>
                  <a:avLst/>
                  <a:gdLst>
                    <a:gd name="T0" fmla="*/ 0 w 7"/>
                    <a:gd name="T1" fmla="*/ 0 h 2"/>
                    <a:gd name="T2" fmla="*/ 6 w 7"/>
                    <a:gd name="T3" fmla="*/ 2 h 2"/>
                    <a:gd name="T4" fmla="*/ 7 w 7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0"/>
                      </a:moveTo>
                      <a:lnTo>
                        <a:pt x="6" y="2"/>
                      </a:lnTo>
                      <a:lnTo>
                        <a:pt x="7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79" name="Freeform 2699"/>
                <p:cNvSpPr>
                  <a:spLocks/>
                </p:cNvSpPr>
                <p:nvPr/>
              </p:nvSpPr>
              <p:spPr bwMode="auto">
                <a:xfrm>
                  <a:off x="790" y="3804"/>
                  <a:ext cx="2" cy="1"/>
                </a:xfrm>
                <a:custGeom>
                  <a:avLst/>
                  <a:gdLst>
                    <a:gd name="T0" fmla="*/ 0 w 8"/>
                    <a:gd name="T1" fmla="*/ 2 h 2"/>
                    <a:gd name="T2" fmla="*/ 7 w 8"/>
                    <a:gd name="T3" fmla="*/ 0 h 2"/>
                    <a:gd name="T4" fmla="*/ 8 w 8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2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80" name="Freeform 2700"/>
                <p:cNvSpPr>
                  <a:spLocks/>
                </p:cNvSpPr>
                <p:nvPr/>
              </p:nvSpPr>
              <p:spPr bwMode="auto">
                <a:xfrm>
                  <a:off x="792" y="3802"/>
                  <a:ext cx="1" cy="2"/>
                </a:xfrm>
                <a:custGeom>
                  <a:avLst/>
                  <a:gdLst>
                    <a:gd name="T0" fmla="*/ 0 w 7"/>
                    <a:gd name="T1" fmla="*/ 8 h 8"/>
                    <a:gd name="T2" fmla="*/ 6 w 7"/>
                    <a:gd name="T3" fmla="*/ 0 h 8"/>
                    <a:gd name="T4" fmla="*/ 7 w 7"/>
                    <a:gd name="T5" fmla="*/ 0 h 8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8"/>
                    <a:gd name="T11" fmla="*/ 7 w 7"/>
                    <a:gd name="T12" fmla="*/ 8 h 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8">
                      <a:moveTo>
                        <a:pt x="0" y="8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81" name="Freeform 2701"/>
                <p:cNvSpPr>
                  <a:spLocks/>
                </p:cNvSpPr>
                <p:nvPr/>
              </p:nvSpPr>
              <p:spPr bwMode="auto">
                <a:xfrm>
                  <a:off x="793" y="3799"/>
                  <a:ext cx="1" cy="3"/>
                </a:xfrm>
                <a:custGeom>
                  <a:avLst/>
                  <a:gdLst>
                    <a:gd name="T0" fmla="*/ 0 w 8"/>
                    <a:gd name="T1" fmla="*/ 17 h 17"/>
                    <a:gd name="T2" fmla="*/ 7 w 8"/>
                    <a:gd name="T3" fmla="*/ 0 h 17"/>
                    <a:gd name="T4" fmla="*/ 8 w 8"/>
                    <a:gd name="T5" fmla="*/ 0 h 1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7"/>
                    <a:gd name="T11" fmla="*/ 8 w 8"/>
                    <a:gd name="T12" fmla="*/ 17 h 1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7">
                      <a:moveTo>
                        <a:pt x="0" y="17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82" name="Freeform 2702"/>
                <p:cNvSpPr>
                  <a:spLocks/>
                </p:cNvSpPr>
                <p:nvPr/>
              </p:nvSpPr>
              <p:spPr bwMode="auto">
                <a:xfrm>
                  <a:off x="794" y="3795"/>
                  <a:ext cx="2" cy="4"/>
                </a:xfrm>
                <a:custGeom>
                  <a:avLst/>
                  <a:gdLst>
                    <a:gd name="T0" fmla="*/ 0 w 8"/>
                    <a:gd name="T1" fmla="*/ 22 h 22"/>
                    <a:gd name="T2" fmla="*/ 7 w 8"/>
                    <a:gd name="T3" fmla="*/ 0 h 22"/>
                    <a:gd name="T4" fmla="*/ 8 w 8"/>
                    <a:gd name="T5" fmla="*/ 0 h 2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2"/>
                    <a:gd name="T11" fmla="*/ 8 w 8"/>
                    <a:gd name="T12" fmla="*/ 22 h 2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2">
                      <a:moveTo>
                        <a:pt x="0" y="22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83" name="Freeform 2703"/>
                <p:cNvSpPr>
                  <a:spLocks/>
                </p:cNvSpPr>
                <p:nvPr/>
              </p:nvSpPr>
              <p:spPr bwMode="auto">
                <a:xfrm>
                  <a:off x="795" y="3792"/>
                  <a:ext cx="2" cy="3"/>
                </a:xfrm>
                <a:custGeom>
                  <a:avLst/>
                  <a:gdLst>
                    <a:gd name="T0" fmla="*/ 0 w 7"/>
                    <a:gd name="T1" fmla="*/ 15 h 15"/>
                    <a:gd name="T2" fmla="*/ 6 w 7"/>
                    <a:gd name="T3" fmla="*/ 0 h 15"/>
                    <a:gd name="T4" fmla="*/ 7 w 7"/>
                    <a:gd name="T5" fmla="*/ 0 h 15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5"/>
                    <a:gd name="T11" fmla="*/ 7 w 7"/>
                    <a:gd name="T12" fmla="*/ 15 h 1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5">
                      <a:moveTo>
                        <a:pt x="0" y="15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84" name="Freeform 2704"/>
                <p:cNvSpPr>
                  <a:spLocks/>
                </p:cNvSpPr>
                <p:nvPr/>
              </p:nvSpPr>
              <p:spPr bwMode="auto">
                <a:xfrm>
                  <a:off x="796" y="3792"/>
                  <a:ext cx="2" cy="1"/>
                </a:xfrm>
                <a:custGeom>
                  <a:avLst/>
                  <a:gdLst>
                    <a:gd name="T0" fmla="*/ 0 w 8"/>
                    <a:gd name="T1" fmla="*/ 0 h 4"/>
                    <a:gd name="T2" fmla="*/ 7 w 8"/>
                    <a:gd name="T3" fmla="*/ 4 h 4"/>
                    <a:gd name="T4" fmla="*/ 8 w 8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"/>
                    <a:gd name="T11" fmla="*/ 8 w 8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">
                      <a:moveTo>
                        <a:pt x="0" y="0"/>
                      </a:moveTo>
                      <a:lnTo>
                        <a:pt x="7" y="4"/>
                      </a:lnTo>
                      <a:lnTo>
                        <a:pt x="8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85" name="Freeform 2705"/>
                <p:cNvSpPr>
                  <a:spLocks/>
                </p:cNvSpPr>
                <p:nvPr/>
              </p:nvSpPr>
              <p:spPr bwMode="auto">
                <a:xfrm>
                  <a:off x="798" y="3793"/>
                  <a:ext cx="1" cy="1"/>
                </a:xfrm>
                <a:custGeom>
                  <a:avLst/>
                  <a:gdLst>
                    <a:gd name="T0" fmla="*/ 0 w 7"/>
                    <a:gd name="T1" fmla="*/ 0 h 6"/>
                    <a:gd name="T2" fmla="*/ 6 w 7"/>
                    <a:gd name="T3" fmla="*/ 6 h 6"/>
                    <a:gd name="T4" fmla="*/ 7 w 7"/>
                    <a:gd name="T5" fmla="*/ 6 h 6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6"/>
                    <a:gd name="T11" fmla="*/ 7 w 7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6">
                      <a:moveTo>
                        <a:pt x="0" y="0"/>
                      </a:moveTo>
                      <a:lnTo>
                        <a:pt x="6" y="6"/>
                      </a:lnTo>
                      <a:lnTo>
                        <a:pt x="7" y="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86" name="Freeform 2706"/>
                <p:cNvSpPr>
                  <a:spLocks/>
                </p:cNvSpPr>
                <p:nvPr/>
              </p:nvSpPr>
              <p:spPr bwMode="auto">
                <a:xfrm>
                  <a:off x="799" y="3776"/>
                  <a:ext cx="2" cy="18"/>
                </a:xfrm>
                <a:custGeom>
                  <a:avLst/>
                  <a:gdLst>
                    <a:gd name="T0" fmla="*/ 0 w 8"/>
                    <a:gd name="T1" fmla="*/ 94 h 94"/>
                    <a:gd name="T2" fmla="*/ 7 w 8"/>
                    <a:gd name="T3" fmla="*/ 0 h 94"/>
                    <a:gd name="T4" fmla="*/ 8 w 8"/>
                    <a:gd name="T5" fmla="*/ 0 h 9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94"/>
                    <a:gd name="T11" fmla="*/ 8 w 8"/>
                    <a:gd name="T12" fmla="*/ 94 h 9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94">
                      <a:moveTo>
                        <a:pt x="0" y="94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87" name="Freeform 2707"/>
                <p:cNvSpPr>
                  <a:spLocks/>
                </p:cNvSpPr>
                <p:nvPr/>
              </p:nvSpPr>
              <p:spPr bwMode="auto">
                <a:xfrm>
                  <a:off x="800" y="3664"/>
                  <a:ext cx="2" cy="112"/>
                </a:xfrm>
                <a:custGeom>
                  <a:avLst/>
                  <a:gdLst>
                    <a:gd name="T0" fmla="*/ 0 w 7"/>
                    <a:gd name="T1" fmla="*/ 583 h 583"/>
                    <a:gd name="T2" fmla="*/ 6 w 7"/>
                    <a:gd name="T3" fmla="*/ 0 h 583"/>
                    <a:gd name="T4" fmla="*/ 7 w 7"/>
                    <a:gd name="T5" fmla="*/ 0 h 58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583"/>
                    <a:gd name="T11" fmla="*/ 7 w 7"/>
                    <a:gd name="T12" fmla="*/ 583 h 58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583">
                      <a:moveTo>
                        <a:pt x="0" y="583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88" name="Freeform 2708"/>
                <p:cNvSpPr>
                  <a:spLocks/>
                </p:cNvSpPr>
                <p:nvPr/>
              </p:nvSpPr>
              <p:spPr bwMode="auto">
                <a:xfrm>
                  <a:off x="801" y="3345"/>
                  <a:ext cx="2" cy="319"/>
                </a:xfrm>
                <a:custGeom>
                  <a:avLst/>
                  <a:gdLst>
                    <a:gd name="T0" fmla="*/ 0 w 8"/>
                    <a:gd name="T1" fmla="*/ 1667 h 1667"/>
                    <a:gd name="T2" fmla="*/ 7 w 8"/>
                    <a:gd name="T3" fmla="*/ 0 h 1667"/>
                    <a:gd name="T4" fmla="*/ 8 w 8"/>
                    <a:gd name="T5" fmla="*/ 0 h 166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667"/>
                    <a:gd name="T11" fmla="*/ 8 w 8"/>
                    <a:gd name="T12" fmla="*/ 1667 h 166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667">
                      <a:moveTo>
                        <a:pt x="0" y="1667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89" name="Freeform 2709"/>
                <p:cNvSpPr>
                  <a:spLocks/>
                </p:cNvSpPr>
                <p:nvPr/>
              </p:nvSpPr>
              <p:spPr bwMode="auto">
                <a:xfrm>
                  <a:off x="803" y="2964"/>
                  <a:ext cx="1" cy="381"/>
                </a:xfrm>
                <a:custGeom>
                  <a:avLst/>
                  <a:gdLst>
                    <a:gd name="T0" fmla="*/ 0 w 7"/>
                    <a:gd name="T1" fmla="*/ 1994 h 1994"/>
                    <a:gd name="T2" fmla="*/ 6 w 7"/>
                    <a:gd name="T3" fmla="*/ 0 h 1994"/>
                    <a:gd name="T4" fmla="*/ 7 w 7"/>
                    <a:gd name="T5" fmla="*/ 0 h 1994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994"/>
                    <a:gd name="T11" fmla="*/ 7 w 7"/>
                    <a:gd name="T12" fmla="*/ 1994 h 199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994">
                      <a:moveTo>
                        <a:pt x="0" y="1994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90" name="Freeform 2710"/>
                <p:cNvSpPr>
                  <a:spLocks/>
                </p:cNvSpPr>
                <p:nvPr/>
              </p:nvSpPr>
              <p:spPr bwMode="auto">
                <a:xfrm>
                  <a:off x="804" y="2929"/>
                  <a:ext cx="1" cy="35"/>
                </a:xfrm>
                <a:custGeom>
                  <a:avLst/>
                  <a:gdLst>
                    <a:gd name="T0" fmla="*/ 0 w 8"/>
                    <a:gd name="T1" fmla="*/ 179 h 179"/>
                    <a:gd name="T2" fmla="*/ 7 w 8"/>
                    <a:gd name="T3" fmla="*/ 0 h 179"/>
                    <a:gd name="T4" fmla="*/ 8 w 8"/>
                    <a:gd name="T5" fmla="*/ 0 h 17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79"/>
                    <a:gd name="T11" fmla="*/ 8 w 8"/>
                    <a:gd name="T12" fmla="*/ 179 h 17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79">
                      <a:moveTo>
                        <a:pt x="0" y="179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91" name="Freeform 2711"/>
                <p:cNvSpPr>
                  <a:spLocks/>
                </p:cNvSpPr>
                <p:nvPr/>
              </p:nvSpPr>
              <p:spPr bwMode="auto">
                <a:xfrm>
                  <a:off x="805" y="2929"/>
                  <a:ext cx="2" cy="330"/>
                </a:xfrm>
                <a:custGeom>
                  <a:avLst/>
                  <a:gdLst>
                    <a:gd name="T0" fmla="*/ 0 w 7"/>
                    <a:gd name="T1" fmla="*/ 0 h 1724"/>
                    <a:gd name="T2" fmla="*/ 6 w 7"/>
                    <a:gd name="T3" fmla="*/ 1724 h 1724"/>
                    <a:gd name="T4" fmla="*/ 7 w 7"/>
                    <a:gd name="T5" fmla="*/ 1724 h 1724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724"/>
                    <a:gd name="T11" fmla="*/ 7 w 7"/>
                    <a:gd name="T12" fmla="*/ 1724 h 172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724">
                      <a:moveTo>
                        <a:pt x="0" y="0"/>
                      </a:moveTo>
                      <a:lnTo>
                        <a:pt x="6" y="1724"/>
                      </a:lnTo>
                      <a:lnTo>
                        <a:pt x="7" y="172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92" name="Freeform 2712"/>
                <p:cNvSpPr>
                  <a:spLocks/>
                </p:cNvSpPr>
                <p:nvPr/>
              </p:nvSpPr>
              <p:spPr bwMode="auto">
                <a:xfrm>
                  <a:off x="806" y="3259"/>
                  <a:ext cx="2" cy="318"/>
                </a:xfrm>
                <a:custGeom>
                  <a:avLst/>
                  <a:gdLst>
                    <a:gd name="T0" fmla="*/ 0 w 8"/>
                    <a:gd name="T1" fmla="*/ 0 h 1662"/>
                    <a:gd name="T2" fmla="*/ 7 w 8"/>
                    <a:gd name="T3" fmla="*/ 1662 h 1662"/>
                    <a:gd name="T4" fmla="*/ 8 w 8"/>
                    <a:gd name="T5" fmla="*/ 1662 h 166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662"/>
                    <a:gd name="T11" fmla="*/ 8 w 8"/>
                    <a:gd name="T12" fmla="*/ 1662 h 166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662">
                      <a:moveTo>
                        <a:pt x="0" y="0"/>
                      </a:moveTo>
                      <a:lnTo>
                        <a:pt x="7" y="1662"/>
                      </a:lnTo>
                      <a:lnTo>
                        <a:pt x="8" y="166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93" name="Freeform 2713"/>
                <p:cNvSpPr>
                  <a:spLocks/>
                </p:cNvSpPr>
                <p:nvPr/>
              </p:nvSpPr>
              <p:spPr bwMode="auto">
                <a:xfrm>
                  <a:off x="808" y="3577"/>
                  <a:ext cx="1" cy="146"/>
                </a:xfrm>
                <a:custGeom>
                  <a:avLst/>
                  <a:gdLst>
                    <a:gd name="T0" fmla="*/ 0 w 8"/>
                    <a:gd name="T1" fmla="*/ 0 h 764"/>
                    <a:gd name="T2" fmla="*/ 7 w 8"/>
                    <a:gd name="T3" fmla="*/ 764 h 764"/>
                    <a:gd name="T4" fmla="*/ 8 w 8"/>
                    <a:gd name="T5" fmla="*/ 764 h 76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764"/>
                    <a:gd name="T11" fmla="*/ 8 w 8"/>
                    <a:gd name="T12" fmla="*/ 764 h 76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764">
                      <a:moveTo>
                        <a:pt x="0" y="0"/>
                      </a:moveTo>
                      <a:lnTo>
                        <a:pt x="7" y="764"/>
                      </a:lnTo>
                      <a:lnTo>
                        <a:pt x="8" y="76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94" name="Freeform 2714"/>
                <p:cNvSpPr>
                  <a:spLocks/>
                </p:cNvSpPr>
                <p:nvPr/>
              </p:nvSpPr>
              <p:spPr bwMode="auto">
                <a:xfrm>
                  <a:off x="809" y="3723"/>
                  <a:ext cx="1" cy="47"/>
                </a:xfrm>
                <a:custGeom>
                  <a:avLst/>
                  <a:gdLst>
                    <a:gd name="T0" fmla="*/ 0 w 7"/>
                    <a:gd name="T1" fmla="*/ 0 h 244"/>
                    <a:gd name="T2" fmla="*/ 6 w 7"/>
                    <a:gd name="T3" fmla="*/ 244 h 244"/>
                    <a:gd name="T4" fmla="*/ 7 w 7"/>
                    <a:gd name="T5" fmla="*/ 244 h 244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44"/>
                    <a:gd name="T11" fmla="*/ 7 w 7"/>
                    <a:gd name="T12" fmla="*/ 244 h 24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44">
                      <a:moveTo>
                        <a:pt x="0" y="0"/>
                      </a:moveTo>
                      <a:lnTo>
                        <a:pt x="6" y="244"/>
                      </a:lnTo>
                      <a:lnTo>
                        <a:pt x="7" y="24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95" name="Freeform 2715"/>
                <p:cNvSpPr>
                  <a:spLocks/>
                </p:cNvSpPr>
                <p:nvPr/>
              </p:nvSpPr>
              <p:spPr bwMode="auto">
                <a:xfrm>
                  <a:off x="810" y="3770"/>
                  <a:ext cx="2" cy="15"/>
                </a:xfrm>
                <a:custGeom>
                  <a:avLst/>
                  <a:gdLst>
                    <a:gd name="T0" fmla="*/ 0 w 8"/>
                    <a:gd name="T1" fmla="*/ 0 h 78"/>
                    <a:gd name="T2" fmla="*/ 7 w 8"/>
                    <a:gd name="T3" fmla="*/ 78 h 78"/>
                    <a:gd name="T4" fmla="*/ 8 w 8"/>
                    <a:gd name="T5" fmla="*/ 78 h 78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78"/>
                    <a:gd name="T11" fmla="*/ 8 w 8"/>
                    <a:gd name="T12" fmla="*/ 78 h 7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78">
                      <a:moveTo>
                        <a:pt x="0" y="0"/>
                      </a:moveTo>
                      <a:lnTo>
                        <a:pt x="7" y="78"/>
                      </a:lnTo>
                      <a:lnTo>
                        <a:pt x="8" y="7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96" name="Freeform 2716"/>
                <p:cNvSpPr>
                  <a:spLocks/>
                </p:cNvSpPr>
                <p:nvPr/>
              </p:nvSpPr>
              <p:spPr bwMode="auto">
                <a:xfrm>
                  <a:off x="812" y="3785"/>
                  <a:ext cx="1" cy="6"/>
                </a:xfrm>
                <a:custGeom>
                  <a:avLst/>
                  <a:gdLst>
                    <a:gd name="T0" fmla="*/ 0 w 7"/>
                    <a:gd name="T1" fmla="*/ 0 h 32"/>
                    <a:gd name="T2" fmla="*/ 6 w 7"/>
                    <a:gd name="T3" fmla="*/ 32 h 32"/>
                    <a:gd name="T4" fmla="*/ 7 w 7"/>
                    <a:gd name="T5" fmla="*/ 32 h 3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2"/>
                    <a:gd name="T11" fmla="*/ 7 w 7"/>
                    <a:gd name="T12" fmla="*/ 32 h 3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2">
                      <a:moveTo>
                        <a:pt x="0" y="0"/>
                      </a:moveTo>
                      <a:lnTo>
                        <a:pt x="6" y="32"/>
                      </a:lnTo>
                      <a:lnTo>
                        <a:pt x="7" y="3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97" name="Freeform 2717"/>
                <p:cNvSpPr>
                  <a:spLocks/>
                </p:cNvSpPr>
                <p:nvPr/>
              </p:nvSpPr>
              <p:spPr bwMode="auto">
                <a:xfrm>
                  <a:off x="813" y="3791"/>
                  <a:ext cx="1" cy="3"/>
                </a:xfrm>
                <a:custGeom>
                  <a:avLst/>
                  <a:gdLst>
                    <a:gd name="T0" fmla="*/ 0 w 8"/>
                    <a:gd name="T1" fmla="*/ 0 h 17"/>
                    <a:gd name="T2" fmla="*/ 7 w 8"/>
                    <a:gd name="T3" fmla="*/ 17 h 17"/>
                    <a:gd name="T4" fmla="*/ 8 w 8"/>
                    <a:gd name="T5" fmla="*/ 17 h 1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7"/>
                    <a:gd name="T11" fmla="*/ 8 w 8"/>
                    <a:gd name="T12" fmla="*/ 17 h 1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7">
                      <a:moveTo>
                        <a:pt x="0" y="0"/>
                      </a:moveTo>
                      <a:lnTo>
                        <a:pt x="7" y="17"/>
                      </a:lnTo>
                      <a:lnTo>
                        <a:pt x="8" y="1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98" name="Freeform 2718"/>
                <p:cNvSpPr>
                  <a:spLocks/>
                </p:cNvSpPr>
                <p:nvPr/>
              </p:nvSpPr>
              <p:spPr bwMode="auto">
                <a:xfrm>
                  <a:off x="814" y="3794"/>
                  <a:ext cx="1" cy="2"/>
                </a:xfrm>
                <a:custGeom>
                  <a:avLst/>
                  <a:gdLst>
                    <a:gd name="T0" fmla="*/ 0 w 7"/>
                    <a:gd name="T1" fmla="*/ 0 h 9"/>
                    <a:gd name="T2" fmla="*/ 6 w 7"/>
                    <a:gd name="T3" fmla="*/ 9 h 9"/>
                    <a:gd name="T4" fmla="*/ 7 w 7"/>
                    <a:gd name="T5" fmla="*/ 9 h 9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9"/>
                    <a:gd name="T11" fmla="*/ 7 w 7"/>
                    <a:gd name="T12" fmla="*/ 9 h 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9">
                      <a:moveTo>
                        <a:pt x="0" y="0"/>
                      </a:moveTo>
                      <a:lnTo>
                        <a:pt x="6" y="9"/>
                      </a:lnTo>
                      <a:lnTo>
                        <a:pt x="7" y="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99" name="Freeform 2719"/>
                <p:cNvSpPr>
                  <a:spLocks/>
                </p:cNvSpPr>
                <p:nvPr/>
              </p:nvSpPr>
              <p:spPr bwMode="auto">
                <a:xfrm>
                  <a:off x="815" y="3796"/>
                  <a:ext cx="2" cy="1"/>
                </a:xfrm>
                <a:custGeom>
                  <a:avLst/>
                  <a:gdLst>
                    <a:gd name="T0" fmla="*/ 0 w 8"/>
                    <a:gd name="T1" fmla="*/ 0 h 6"/>
                    <a:gd name="T2" fmla="*/ 7 w 8"/>
                    <a:gd name="T3" fmla="*/ 6 h 6"/>
                    <a:gd name="T4" fmla="*/ 8 w 8"/>
                    <a:gd name="T5" fmla="*/ 6 h 6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6"/>
                    <a:gd name="T11" fmla="*/ 8 w 8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6">
                      <a:moveTo>
                        <a:pt x="0" y="0"/>
                      </a:moveTo>
                      <a:lnTo>
                        <a:pt x="7" y="6"/>
                      </a:lnTo>
                      <a:lnTo>
                        <a:pt x="8" y="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00" name="Freeform 2720"/>
                <p:cNvSpPr>
                  <a:spLocks/>
                </p:cNvSpPr>
                <p:nvPr/>
              </p:nvSpPr>
              <p:spPr bwMode="auto">
                <a:xfrm>
                  <a:off x="817" y="3797"/>
                  <a:ext cx="1" cy="1"/>
                </a:xfrm>
                <a:custGeom>
                  <a:avLst/>
                  <a:gdLst>
                    <a:gd name="T0" fmla="*/ 0 w 7"/>
                    <a:gd name="T1" fmla="*/ 0 h 4"/>
                    <a:gd name="T2" fmla="*/ 6 w 7"/>
                    <a:gd name="T3" fmla="*/ 4 h 4"/>
                    <a:gd name="T4" fmla="*/ 7 w 7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4"/>
                    <a:gd name="T11" fmla="*/ 7 w 7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4">
                      <a:moveTo>
                        <a:pt x="0" y="0"/>
                      </a:moveTo>
                      <a:lnTo>
                        <a:pt x="6" y="4"/>
                      </a:lnTo>
                      <a:lnTo>
                        <a:pt x="7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01" name="Freeform 2721"/>
                <p:cNvSpPr>
                  <a:spLocks/>
                </p:cNvSpPr>
                <p:nvPr/>
              </p:nvSpPr>
              <p:spPr bwMode="auto">
                <a:xfrm>
                  <a:off x="818" y="3798"/>
                  <a:ext cx="1" cy="1"/>
                </a:xfrm>
                <a:custGeom>
                  <a:avLst/>
                  <a:gdLst>
                    <a:gd name="T0" fmla="*/ 0 w 8"/>
                    <a:gd name="T1" fmla="*/ 0 h 3"/>
                    <a:gd name="T2" fmla="*/ 7 w 8"/>
                    <a:gd name="T3" fmla="*/ 3 h 3"/>
                    <a:gd name="T4" fmla="*/ 8 w 8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"/>
                    <a:gd name="T11" fmla="*/ 8 w 8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">
                      <a:moveTo>
                        <a:pt x="0" y="0"/>
                      </a:moveTo>
                      <a:lnTo>
                        <a:pt x="7" y="3"/>
                      </a:lnTo>
                      <a:lnTo>
                        <a:pt x="8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02" name="Freeform 2722"/>
                <p:cNvSpPr>
                  <a:spLocks/>
                </p:cNvSpPr>
                <p:nvPr/>
              </p:nvSpPr>
              <p:spPr bwMode="auto">
                <a:xfrm>
                  <a:off x="819" y="3799"/>
                  <a:ext cx="1" cy="1"/>
                </a:xfrm>
                <a:custGeom>
                  <a:avLst/>
                  <a:gdLst>
                    <a:gd name="T0" fmla="*/ 0 w 7"/>
                    <a:gd name="T1" fmla="*/ 0 h 3"/>
                    <a:gd name="T2" fmla="*/ 6 w 7"/>
                    <a:gd name="T3" fmla="*/ 3 h 3"/>
                    <a:gd name="T4" fmla="*/ 7 w 7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"/>
                    <a:gd name="T11" fmla="*/ 7 w 7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">
                      <a:moveTo>
                        <a:pt x="0" y="0"/>
                      </a:moveTo>
                      <a:lnTo>
                        <a:pt x="6" y="3"/>
                      </a:lnTo>
                      <a:lnTo>
                        <a:pt x="7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03" name="Freeform 2723"/>
                <p:cNvSpPr>
                  <a:spLocks/>
                </p:cNvSpPr>
                <p:nvPr/>
              </p:nvSpPr>
              <p:spPr bwMode="auto">
                <a:xfrm>
                  <a:off x="820" y="3799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04" name="Freeform 2724"/>
                <p:cNvSpPr>
                  <a:spLocks/>
                </p:cNvSpPr>
                <p:nvPr/>
              </p:nvSpPr>
              <p:spPr bwMode="auto">
                <a:xfrm>
                  <a:off x="822" y="3799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05" name="Freeform 2725"/>
                <p:cNvSpPr>
                  <a:spLocks/>
                </p:cNvSpPr>
                <p:nvPr/>
              </p:nvSpPr>
              <p:spPr bwMode="auto">
                <a:xfrm>
                  <a:off x="823" y="3800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06" name="Freeform 2726"/>
                <p:cNvSpPr>
                  <a:spLocks/>
                </p:cNvSpPr>
                <p:nvPr/>
              </p:nvSpPr>
              <p:spPr bwMode="auto">
                <a:xfrm>
                  <a:off x="824" y="3799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07" name="Freeform 2727"/>
                <p:cNvSpPr>
                  <a:spLocks/>
                </p:cNvSpPr>
                <p:nvPr/>
              </p:nvSpPr>
              <p:spPr bwMode="auto">
                <a:xfrm>
                  <a:off x="825" y="3799"/>
                  <a:ext cx="2" cy="1"/>
                </a:xfrm>
                <a:custGeom>
                  <a:avLst/>
                  <a:gdLst>
                    <a:gd name="T0" fmla="*/ 0 w 7"/>
                    <a:gd name="T1" fmla="*/ 2 h 2"/>
                    <a:gd name="T2" fmla="*/ 6 w 7"/>
                    <a:gd name="T3" fmla="*/ 0 h 2"/>
                    <a:gd name="T4" fmla="*/ 7 w 7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08" name="Freeform 2728"/>
                <p:cNvSpPr>
                  <a:spLocks/>
                </p:cNvSpPr>
                <p:nvPr/>
              </p:nvSpPr>
              <p:spPr bwMode="auto">
                <a:xfrm>
                  <a:off x="827" y="3799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09" name="Freeform 2729"/>
                <p:cNvSpPr>
                  <a:spLocks/>
                </p:cNvSpPr>
                <p:nvPr/>
              </p:nvSpPr>
              <p:spPr bwMode="auto">
                <a:xfrm>
                  <a:off x="828" y="3799"/>
                  <a:ext cx="1" cy="1"/>
                </a:xfrm>
                <a:custGeom>
                  <a:avLst/>
                  <a:gdLst>
                    <a:gd name="T0" fmla="*/ 0 w 7"/>
                    <a:gd name="T1" fmla="*/ 0 h 2"/>
                    <a:gd name="T2" fmla="*/ 6 w 7"/>
                    <a:gd name="T3" fmla="*/ 2 h 2"/>
                    <a:gd name="T4" fmla="*/ 7 w 7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0"/>
                      </a:moveTo>
                      <a:lnTo>
                        <a:pt x="6" y="2"/>
                      </a:lnTo>
                      <a:lnTo>
                        <a:pt x="7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0" name="Freeform 2730"/>
                <p:cNvSpPr>
                  <a:spLocks/>
                </p:cNvSpPr>
                <p:nvPr/>
              </p:nvSpPr>
              <p:spPr bwMode="auto">
                <a:xfrm>
                  <a:off x="829" y="3799"/>
                  <a:ext cx="2" cy="1"/>
                </a:xfrm>
                <a:custGeom>
                  <a:avLst/>
                  <a:gdLst>
                    <a:gd name="T0" fmla="*/ 0 w 8"/>
                    <a:gd name="T1" fmla="*/ 0 h 2"/>
                    <a:gd name="T2" fmla="*/ 7 w 8"/>
                    <a:gd name="T3" fmla="*/ 2 h 2"/>
                    <a:gd name="T4" fmla="*/ 8 w 8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0"/>
                      </a:moveTo>
                      <a:lnTo>
                        <a:pt x="7" y="2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1" name="Freeform 2731"/>
                <p:cNvSpPr>
                  <a:spLocks/>
                </p:cNvSpPr>
                <p:nvPr/>
              </p:nvSpPr>
              <p:spPr bwMode="auto">
                <a:xfrm>
                  <a:off x="830" y="3800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2" name="Freeform 2732"/>
                <p:cNvSpPr>
                  <a:spLocks/>
                </p:cNvSpPr>
                <p:nvPr/>
              </p:nvSpPr>
              <p:spPr bwMode="auto">
                <a:xfrm>
                  <a:off x="832" y="3800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3" name="Freeform 2733"/>
                <p:cNvSpPr>
                  <a:spLocks/>
                </p:cNvSpPr>
                <p:nvPr/>
              </p:nvSpPr>
              <p:spPr bwMode="auto">
                <a:xfrm>
                  <a:off x="833" y="3799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4" name="Freeform 2734"/>
                <p:cNvSpPr>
                  <a:spLocks/>
                </p:cNvSpPr>
                <p:nvPr/>
              </p:nvSpPr>
              <p:spPr bwMode="auto">
                <a:xfrm>
                  <a:off x="834" y="3799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5" name="Freeform 2735"/>
                <p:cNvSpPr>
                  <a:spLocks/>
                </p:cNvSpPr>
                <p:nvPr/>
              </p:nvSpPr>
              <p:spPr bwMode="auto">
                <a:xfrm>
                  <a:off x="835" y="3800"/>
                  <a:ext cx="2" cy="1"/>
                </a:xfrm>
                <a:custGeom>
                  <a:avLst/>
                  <a:gdLst>
                    <a:gd name="T0" fmla="*/ 0 w 8"/>
                    <a:gd name="T1" fmla="*/ 0 h 2"/>
                    <a:gd name="T2" fmla="*/ 7 w 8"/>
                    <a:gd name="T3" fmla="*/ 2 h 2"/>
                    <a:gd name="T4" fmla="*/ 8 w 8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0"/>
                      </a:moveTo>
                      <a:lnTo>
                        <a:pt x="7" y="2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6" name="Freeform 2736"/>
                <p:cNvSpPr>
                  <a:spLocks/>
                </p:cNvSpPr>
                <p:nvPr/>
              </p:nvSpPr>
              <p:spPr bwMode="auto">
                <a:xfrm>
                  <a:off x="837" y="3800"/>
                  <a:ext cx="1" cy="1"/>
                </a:xfrm>
                <a:custGeom>
                  <a:avLst/>
                  <a:gdLst>
                    <a:gd name="T0" fmla="*/ 0 w 7"/>
                    <a:gd name="T1" fmla="*/ 0 h 2"/>
                    <a:gd name="T2" fmla="*/ 6 w 7"/>
                    <a:gd name="T3" fmla="*/ 2 h 2"/>
                    <a:gd name="T4" fmla="*/ 7 w 7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0"/>
                      </a:moveTo>
                      <a:lnTo>
                        <a:pt x="6" y="2"/>
                      </a:lnTo>
                      <a:lnTo>
                        <a:pt x="7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7" name="Freeform 2737"/>
                <p:cNvSpPr>
                  <a:spLocks/>
                </p:cNvSpPr>
                <p:nvPr/>
              </p:nvSpPr>
              <p:spPr bwMode="auto">
                <a:xfrm>
                  <a:off x="838" y="3800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8" name="Freeform 2738"/>
                <p:cNvSpPr>
                  <a:spLocks/>
                </p:cNvSpPr>
                <p:nvPr/>
              </p:nvSpPr>
              <p:spPr bwMode="auto">
                <a:xfrm>
                  <a:off x="839" y="3800"/>
                  <a:ext cx="2" cy="1"/>
                </a:xfrm>
                <a:custGeom>
                  <a:avLst/>
                  <a:gdLst>
                    <a:gd name="T0" fmla="*/ 0 w 7"/>
                    <a:gd name="T1" fmla="*/ 3 h 3"/>
                    <a:gd name="T2" fmla="*/ 6 w 7"/>
                    <a:gd name="T3" fmla="*/ 0 h 3"/>
                    <a:gd name="T4" fmla="*/ 7 w 7"/>
                    <a:gd name="T5" fmla="*/ 0 h 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"/>
                    <a:gd name="T11" fmla="*/ 7 w 7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">
                      <a:moveTo>
                        <a:pt x="0" y="3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9" name="Freeform 2739"/>
                <p:cNvSpPr>
                  <a:spLocks/>
                </p:cNvSpPr>
                <p:nvPr/>
              </p:nvSpPr>
              <p:spPr bwMode="auto">
                <a:xfrm>
                  <a:off x="840" y="3797"/>
                  <a:ext cx="2" cy="3"/>
                </a:xfrm>
                <a:custGeom>
                  <a:avLst/>
                  <a:gdLst>
                    <a:gd name="T0" fmla="*/ 0 w 8"/>
                    <a:gd name="T1" fmla="*/ 14 h 14"/>
                    <a:gd name="T2" fmla="*/ 7 w 8"/>
                    <a:gd name="T3" fmla="*/ 0 h 14"/>
                    <a:gd name="T4" fmla="*/ 8 w 8"/>
                    <a:gd name="T5" fmla="*/ 0 h 1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4"/>
                    <a:gd name="T11" fmla="*/ 8 w 8"/>
                    <a:gd name="T12" fmla="*/ 14 h 1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4">
                      <a:moveTo>
                        <a:pt x="0" y="14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0" name="Freeform 2740"/>
                <p:cNvSpPr>
                  <a:spLocks/>
                </p:cNvSpPr>
                <p:nvPr/>
              </p:nvSpPr>
              <p:spPr bwMode="auto">
                <a:xfrm>
                  <a:off x="842" y="3788"/>
                  <a:ext cx="1" cy="9"/>
                </a:xfrm>
                <a:custGeom>
                  <a:avLst/>
                  <a:gdLst>
                    <a:gd name="T0" fmla="*/ 0 w 7"/>
                    <a:gd name="T1" fmla="*/ 49 h 49"/>
                    <a:gd name="T2" fmla="*/ 6 w 7"/>
                    <a:gd name="T3" fmla="*/ 0 h 49"/>
                    <a:gd name="T4" fmla="*/ 7 w 7"/>
                    <a:gd name="T5" fmla="*/ 0 h 49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49"/>
                    <a:gd name="T11" fmla="*/ 7 w 7"/>
                    <a:gd name="T12" fmla="*/ 49 h 4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49">
                      <a:moveTo>
                        <a:pt x="0" y="49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1" name="Freeform 2741"/>
                <p:cNvSpPr>
                  <a:spLocks/>
                </p:cNvSpPr>
                <p:nvPr/>
              </p:nvSpPr>
              <p:spPr bwMode="auto">
                <a:xfrm>
                  <a:off x="843" y="3755"/>
                  <a:ext cx="1" cy="33"/>
                </a:xfrm>
                <a:custGeom>
                  <a:avLst/>
                  <a:gdLst>
                    <a:gd name="T0" fmla="*/ 0 w 8"/>
                    <a:gd name="T1" fmla="*/ 171 h 171"/>
                    <a:gd name="T2" fmla="*/ 7 w 8"/>
                    <a:gd name="T3" fmla="*/ 0 h 171"/>
                    <a:gd name="T4" fmla="*/ 8 w 8"/>
                    <a:gd name="T5" fmla="*/ 0 h 17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71"/>
                    <a:gd name="T11" fmla="*/ 8 w 8"/>
                    <a:gd name="T12" fmla="*/ 171 h 17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71">
                      <a:moveTo>
                        <a:pt x="0" y="17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2" name="Freeform 2742"/>
                <p:cNvSpPr>
                  <a:spLocks/>
                </p:cNvSpPr>
                <p:nvPr/>
              </p:nvSpPr>
              <p:spPr bwMode="auto">
                <a:xfrm>
                  <a:off x="844" y="3663"/>
                  <a:ext cx="1" cy="92"/>
                </a:xfrm>
                <a:custGeom>
                  <a:avLst/>
                  <a:gdLst>
                    <a:gd name="T0" fmla="*/ 0 w 7"/>
                    <a:gd name="T1" fmla="*/ 483 h 483"/>
                    <a:gd name="T2" fmla="*/ 6 w 7"/>
                    <a:gd name="T3" fmla="*/ 0 h 483"/>
                    <a:gd name="T4" fmla="*/ 7 w 7"/>
                    <a:gd name="T5" fmla="*/ 0 h 48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483"/>
                    <a:gd name="T11" fmla="*/ 7 w 7"/>
                    <a:gd name="T12" fmla="*/ 483 h 48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483">
                      <a:moveTo>
                        <a:pt x="0" y="483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3" name="Freeform 2743"/>
                <p:cNvSpPr>
                  <a:spLocks/>
                </p:cNvSpPr>
                <p:nvPr/>
              </p:nvSpPr>
              <p:spPr bwMode="auto">
                <a:xfrm>
                  <a:off x="845" y="3484"/>
                  <a:ext cx="2" cy="179"/>
                </a:xfrm>
                <a:custGeom>
                  <a:avLst/>
                  <a:gdLst>
                    <a:gd name="T0" fmla="*/ 0 w 8"/>
                    <a:gd name="T1" fmla="*/ 936 h 936"/>
                    <a:gd name="T2" fmla="*/ 7 w 8"/>
                    <a:gd name="T3" fmla="*/ 0 h 936"/>
                    <a:gd name="T4" fmla="*/ 8 w 8"/>
                    <a:gd name="T5" fmla="*/ 0 h 936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936"/>
                    <a:gd name="T11" fmla="*/ 8 w 8"/>
                    <a:gd name="T12" fmla="*/ 936 h 9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936">
                      <a:moveTo>
                        <a:pt x="0" y="936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4" name="Freeform 2744"/>
                <p:cNvSpPr>
                  <a:spLocks/>
                </p:cNvSpPr>
                <p:nvPr/>
              </p:nvSpPr>
              <p:spPr bwMode="auto">
                <a:xfrm>
                  <a:off x="847" y="3277"/>
                  <a:ext cx="1" cy="207"/>
                </a:xfrm>
                <a:custGeom>
                  <a:avLst/>
                  <a:gdLst>
                    <a:gd name="T0" fmla="*/ 0 w 7"/>
                    <a:gd name="T1" fmla="*/ 1080 h 1080"/>
                    <a:gd name="T2" fmla="*/ 6 w 7"/>
                    <a:gd name="T3" fmla="*/ 0 h 1080"/>
                    <a:gd name="T4" fmla="*/ 7 w 7"/>
                    <a:gd name="T5" fmla="*/ 0 h 1080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080"/>
                    <a:gd name="T11" fmla="*/ 7 w 7"/>
                    <a:gd name="T12" fmla="*/ 1080 h 108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080">
                      <a:moveTo>
                        <a:pt x="0" y="108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5" name="Freeform 2745"/>
                <p:cNvSpPr>
                  <a:spLocks/>
                </p:cNvSpPr>
                <p:nvPr/>
              </p:nvSpPr>
              <p:spPr bwMode="auto">
                <a:xfrm>
                  <a:off x="848" y="3185"/>
                  <a:ext cx="1" cy="92"/>
                </a:xfrm>
                <a:custGeom>
                  <a:avLst/>
                  <a:gdLst>
                    <a:gd name="T0" fmla="*/ 0 w 8"/>
                    <a:gd name="T1" fmla="*/ 481 h 481"/>
                    <a:gd name="T2" fmla="*/ 7 w 8"/>
                    <a:gd name="T3" fmla="*/ 0 h 481"/>
                    <a:gd name="T4" fmla="*/ 8 w 8"/>
                    <a:gd name="T5" fmla="*/ 0 h 48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81"/>
                    <a:gd name="T11" fmla="*/ 8 w 8"/>
                    <a:gd name="T12" fmla="*/ 481 h 48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81">
                      <a:moveTo>
                        <a:pt x="0" y="48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6" name="Freeform 2746"/>
                <p:cNvSpPr>
                  <a:spLocks/>
                </p:cNvSpPr>
                <p:nvPr/>
              </p:nvSpPr>
              <p:spPr bwMode="auto">
                <a:xfrm>
                  <a:off x="849" y="3185"/>
                  <a:ext cx="2" cy="92"/>
                </a:xfrm>
                <a:custGeom>
                  <a:avLst/>
                  <a:gdLst>
                    <a:gd name="T0" fmla="*/ 0 w 8"/>
                    <a:gd name="T1" fmla="*/ 0 h 481"/>
                    <a:gd name="T2" fmla="*/ 7 w 8"/>
                    <a:gd name="T3" fmla="*/ 481 h 481"/>
                    <a:gd name="T4" fmla="*/ 8 w 8"/>
                    <a:gd name="T5" fmla="*/ 481 h 48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81"/>
                    <a:gd name="T11" fmla="*/ 8 w 8"/>
                    <a:gd name="T12" fmla="*/ 481 h 48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81">
                      <a:moveTo>
                        <a:pt x="0" y="0"/>
                      </a:moveTo>
                      <a:lnTo>
                        <a:pt x="7" y="481"/>
                      </a:lnTo>
                      <a:lnTo>
                        <a:pt x="8" y="48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7" name="Freeform 2747"/>
                <p:cNvSpPr>
                  <a:spLocks/>
                </p:cNvSpPr>
                <p:nvPr/>
              </p:nvSpPr>
              <p:spPr bwMode="auto">
                <a:xfrm>
                  <a:off x="850" y="3277"/>
                  <a:ext cx="2" cy="191"/>
                </a:xfrm>
                <a:custGeom>
                  <a:avLst/>
                  <a:gdLst>
                    <a:gd name="T0" fmla="*/ 0 w 7"/>
                    <a:gd name="T1" fmla="*/ 0 h 998"/>
                    <a:gd name="T2" fmla="*/ 6 w 7"/>
                    <a:gd name="T3" fmla="*/ 998 h 998"/>
                    <a:gd name="T4" fmla="*/ 7 w 7"/>
                    <a:gd name="T5" fmla="*/ 998 h 998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998"/>
                    <a:gd name="T11" fmla="*/ 7 w 7"/>
                    <a:gd name="T12" fmla="*/ 998 h 99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998">
                      <a:moveTo>
                        <a:pt x="0" y="0"/>
                      </a:moveTo>
                      <a:lnTo>
                        <a:pt x="6" y="998"/>
                      </a:lnTo>
                      <a:lnTo>
                        <a:pt x="7" y="99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8" name="Freeform 2748"/>
                <p:cNvSpPr>
                  <a:spLocks/>
                </p:cNvSpPr>
                <p:nvPr/>
              </p:nvSpPr>
              <p:spPr bwMode="auto">
                <a:xfrm>
                  <a:off x="852" y="3468"/>
                  <a:ext cx="1" cy="166"/>
                </a:xfrm>
                <a:custGeom>
                  <a:avLst/>
                  <a:gdLst>
                    <a:gd name="T0" fmla="*/ 0 w 8"/>
                    <a:gd name="T1" fmla="*/ 0 h 869"/>
                    <a:gd name="T2" fmla="*/ 7 w 8"/>
                    <a:gd name="T3" fmla="*/ 869 h 869"/>
                    <a:gd name="T4" fmla="*/ 8 w 8"/>
                    <a:gd name="T5" fmla="*/ 869 h 86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869"/>
                    <a:gd name="T11" fmla="*/ 8 w 8"/>
                    <a:gd name="T12" fmla="*/ 869 h 86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869">
                      <a:moveTo>
                        <a:pt x="0" y="0"/>
                      </a:moveTo>
                      <a:lnTo>
                        <a:pt x="7" y="869"/>
                      </a:lnTo>
                      <a:lnTo>
                        <a:pt x="8" y="86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9" name="Freeform 2749"/>
                <p:cNvSpPr>
                  <a:spLocks/>
                </p:cNvSpPr>
                <p:nvPr/>
              </p:nvSpPr>
              <p:spPr bwMode="auto">
                <a:xfrm>
                  <a:off x="853" y="3634"/>
                  <a:ext cx="1" cy="95"/>
                </a:xfrm>
                <a:custGeom>
                  <a:avLst/>
                  <a:gdLst>
                    <a:gd name="T0" fmla="*/ 0 w 7"/>
                    <a:gd name="T1" fmla="*/ 0 h 495"/>
                    <a:gd name="T2" fmla="*/ 6 w 7"/>
                    <a:gd name="T3" fmla="*/ 495 h 495"/>
                    <a:gd name="T4" fmla="*/ 7 w 7"/>
                    <a:gd name="T5" fmla="*/ 495 h 495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495"/>
                    <a:gd name="T11" fmla="*/ 7 w 7"/>
                    <a:gd name="T12" fmla="*/ 495 h 49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495">
                      <a:moveTo>
                        <a:pt x="0" y="0"/>
                      </a:moveTo>
                      <a:lnTo>
                        <a:pt x="6" y="495"/>
                      </a:lnTo>
                      <a:lnTo>
                        <a:pt x="7" y="49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30" name="Freeform 2750"/>
                <p:cNvSpPr>
                  <a:spLocks/>
                </p:cNvSpPr>
                <p:nvPr/>
              </p:nvSpPr>
              <p:spPr bwMode="auto">
                <a:xfrm>
                  <a:off x="854" y="3729"/>
                  <a:ext cx="2" cy="41"/>
                </a:xfrm>
                <a:custGeom>
                  <a:avLst/>
                  <a:gdLst>
                    <a:gd name="T0" fmla="*/ 0 w 8"/>
                    <a:gd name="T1" fmla="*/ 0 h 214"/>
                    <a:gd name="T2" fmla="*/ 7 w 8"/>
                    <a:gd name="T3" fmla="*/ 214 h 214"/>
                    <a:gd name="T4" fmla="*/ 8 w 8"/>
                    <a:gd name="T5" fmla="*/ 214 h 21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14"/>
                    <a:gd name="T11" fmla="*/ 8 w 8"/>
                    <a:gd name="T12" fmla="*/ 214 h 21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14">
                      <a:moveTo>
                        <a:pt x="0" y="0"/>
                      </a:moveTo>
                      <a:lnTo>
                        <a:pt x="7" y="214"/>
                      </a:lnTo>
                      <a:lnTo>
                        <a:pt x="8" y="21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31" name="Freeform 2751"/>
                <p:cNvSpPr>
                  <a:spLocks/>
                </p:cNvSpPr>
                <p:nvPr/>
              </p:nvSpPr>
              <p:spPr bwMode="auto">
                <a:xfrm>
                  <a:off x="855" y="3770"/>
                  <a:ext cx="2" cy="15"/>
                </a:xfrm>
                <a:custGeom>
                  <a:avLst/>
                  <a:gdLst>
                    <a:gd name="T0" fmla="*/ 0 w 7"/>
                    <a:gd name="T1" fmla="*/ 0 h 81"/>
                    <a:gd name="T2" fmla="*/ 6 w 7"/>
                    <a:gd name="T3" fmla="*/ 81 h 81"/>
                    <a:gd name="T4" fmla="*/ 7 w 7"/>
                    <a:gd name="T5" fmla="*/ 81 h 8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81"/>
                    <a:gd name="T11" fmla="*/ 7 w 7"/>
                    <a:gd name="T12" fmla="*/ 81 h 8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81">
                      <a:moveTo>
                        <a:pt x="0" y="0"/>
                      </a:moveTo>
                      <a:lnTo>
                        <a:pt x="6" y="81"/>
                      </a:lnTo>
                      <a:lnTo>
                        <a:pt x="7" y="8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32" name="Freeform 2752"/>
                <p:cNvSpPr>
                  <a:spLocks/>
                </p:cNvSpPr>
                <p:nvPr/>
              </p:nvSpPr>
              <p:spPr bwMode="auto">
                <a:xfrm>
                  <a:off x="857" y="3785"/>
                  <a:ext cx="1" cy="7"/>
                </a:xfrm>
                <a:custGeom>
                  <a:avLst/>
                  <a:gdLst>
                    <a:gd name="T0" fmla="*/ 0 w 8"/>
                    <a:gd name="T1" fmla="*/ 0 h 34"/>
                    <a:gd name="T2" fmla="*/ 7 w 8"/>
                    <a:gd name="T3" fmla="*/ 34 h 34"/>
                    <a:gd name="T4" fmla="*/ 8 w 8"/>
                    <a:gd name="T5" fmla="*/ 34 h 3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4"/>
                    <a:gd name="T11" fmla="*/ 8 w 8"/>
                    <a:gd name="T12" fmla="*/ 34 h 3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4">
                      <a:moveTo>
                        <a:pt x="0" y="0"/>
                      </a:moveTo>
                      <a:lnTo>
                        <a:pt x="7" y="34"/>
                      </a:lnTo>
                      <a:lnTo>
                        <a:pt x="8" y="3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33" name="Freeform 2753"/>
                <p:cNvSpPr>
                  <a:spLocks/>
                </p:cNvSpPr>
                <p:nvPr/>
              </p:nvSpPr>
              <p:spPr bwMode="auto">
                <a:xfrm>
                  <a:off x="858" y="3792"/>
                  <a:ext cx="1" cy="3"/>
                </a:xfrm>
                <a:custGeom>
                  <a:avLst/>
                  <a:gdLst>
                    <a:gd name="T0" fmla="*/ 0 w 7"/>
                    <a:gd name="T1" fmla="*/ 0 h 16"/>
                    <a:gd name="T2" fmla="*/ 6 w 7"/>
                    <a:gd name="T3" fmla="*/ 16 h 16"/>
                    <a:gd name="T4" fmla="*/ 7 w 7"/>
                    <a:gd name="T5" fmla="*/ 16 h 16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6"/>
                    <a:gd name="T11" fmla="*/ 7 w 7"/>
                    <a:gd name="T12" fmla="*/ 16 h 1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6">
                      <a:moveTo>
                        <a:pt x="0" y="0"/>
                      </a:moveTo>
                      <a:lnTo>
                        <a:pt x="6" y="16"/>
                      </a:lnTo>
                      <a:lnTo>
                        <a:pt x="7" y="1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34" name="Freeform 2754"/>
                <p:cNvSpPr>
                  <a:spLocks/>
                </p:cNvSpPr>
                <p:nvPr/>
              </p:nvSpPr>
              <p:spPr bwMode="auto">
                <a:xfrm>
                  <a:off x="859" y="3795"/>
                  <a:ext cx="2" cy="2"/>
                </a:xfrm>
                <a:custGeom>
                  <a:avLst/>
                  <a:gdLst>
                    <a:gd name="T0" fmla="*/ 0 w 8"/>
                    <a:gd name="T1" fmla="*/ 0 h 10"/>
                    <a:gd name="T2" fmla="*/ 7 w 8"/>
                    <a:gd name="T3" fmla="*/ 10 h 10"/>
                    <a:gd name="T4" fmla="*/ 8 w 8"/>
                    <a:gd name="T5" fmla="*/ 10 h 10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0"/>
                    <a:gd name="T11" fmla="*/ 8 w 8"/>
                    <a:gd name="T12" fmla="*/ 10 h 1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0">
                      <a:moveTo>
                        <a:pt x="0" y="0"/>
                      </a:moveTo>
                      <a:lnTo>
                        <a:pt x="7" y="10"/>
                      </a:lnTo>
                      <a:lnTo>
                        <a:pt x="8" y="1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35" name="Freeform 2755"/>
                <p:cNvSpPr>
                  <a:spLocks/>
                </p:cNvSpPr>
                <p:nvPr/>
              </p:nvSpPr>
              <p:spPr bwMode="auto">
                <a:xfrm>
                  <a:off x="860" y="3797"/>
                  <a:ext cx="2" cy="1"/>
                </a:xfrm>
                <a:custGeom>
                  <a:avLst/>
                  <a:gdLst>
                    <a:gd name="T0" fmla="*/ 0 w 7"/>
                    <a:gd name="T1" fmla="*/ 0 h 6"/>
                    <a:gd name="T2" fmla="*/ 6 w 7"/>
                    <a:gd name="T3" fmla="*/ 6 h 6"/>
                    <a:gd name="T4" fmla="*/ 7 w 7"/>
                    <a:gd name="T5" fmla="*/ 6 h 6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6"/>
                    <a:gd name="T11" fmla="*/ 7 w 7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6">
                      <a:moveTo>
                        <a:pt x="0" y="0"/>
                      </a:moveTo>
                      <a:lnTo>
                        <a:pt x="6" y="6"/>
                      </a:lnTo>
                      <a:lnTo>
                        <a:pt x="7" y="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36" name="Freeform 2756"/>
                <p:cNvSpPr>
                  <a:spLocks/>
                </p:cNvSpPr>
                <p:nvPr/>
              </p:nvSpPr>
              <p:spPr bwMode="auto">
                <a:xfrm>
                  <a:off x="862" y="3798"/>
                  <a:ext cx="1" cy="1"/>
                </a:xfrm>
                <a:custGeom>
                  <a:avLst/>
                  <a:gdLst>
                    <a:gd name="T0" fmla="*/ 0 w 8"/>
                    <a:gd name="T1" fmla="*/ 0 h 4"/>
                    <a:gd name="T2" fmla="*/ 7 w 8"/>
                    <a:gd name="T3" fmla="*/ 4 h 4"/>
                    <a:gd name="T4" fmla="*/ 8 w 8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"/>
                    <a:gd name="T11" fmla="*/ 8 w 8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">
                      <a:moveTo>
                        <a:pt x="0" y="0"/>
                      </a:moveTo>
                      <a:lnTo>
                        <a:pt x="7" y="4"/>
                      </a:lnTo>
                      <a:lnTo>
                        <a:pt x="8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37" name="Freeform 2757"/>
                <p:cNvSpPr>
                  <a:spLocks/>
                </p:cNvSpPr>
                <p:nvPr/>
              </p:nvSpPr>
              <p:spPr bwMode="auto">
                <a:xfrm>
                  <a:off x="863" y="3799"/>
                  <a:ext cx="1" cy="1"/>
                </a:xfrm>
                <a:custGeom>
                  <a:avLst/>
                  <a:gdLst>
                    <a:gd name="T0" fmla="*/ 0 w 8"/>
                    <a:gd name="T1" fmla="*/ 0 h 3"/>
                    <a:gd name="T2" fmla="*/ 7 w 8"/>
                    <a:gd name="T3" fmla="*/ 3 h 3"/>
                    <a:gd name="T4" fmla="*/ 8 w 8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"/>
                    <a:gd name="T11" fmla="*/ 8 w 8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">
                      <a:moveTo>
                        <a:pt x="0" y="0"/>
                      </a:moveTo>
                      <a:lnTo>
                        <a:pt x="7" y="3"/>
                      </a:lnTo>
                      <a:lnTo>
                        <a:pt x="8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38" name="Freeform 2758"/>
                <p:cNvSpPr>
                  <a:spLocks/>
                </p:cNvSpPr>
                <p:nvPr/>
              </p:nvSpPr>
              <p:spPr bwMode="auto">
                <a:xfrm>
                  <a:off x="864" y="3799"/>
                  <a:ext cx="2" cy="1"/>
                </a:xfrm>
                <a:custGeom>
                  <a:avLst/>
                  <a:gdLst>
                    <a:gd name="T0" fmla="*/ 0 w 7"/>
                    <a:gd name="T1" fmla="*/ 0 h 2"/>
                    <a:gd name="T2" fmla="*/ 6 w 7"/>
                    <a:gd name="T3" fmla="*/ 2 h 2"/>
                    <a:gd name="T4" fmla="*/ 7 w 7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0"/>
                      </a:moveTo>
                      <a:lnTo>
                        <a:pt x="6" y="2"/>
                      </a:lnTo>
                      <a:lnTo>
                        <a:pt x="7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39" name="Freeform 2759"/>
                <p:cNvSpPr>
                  <a:spLocks/>
                </p:cNvSpPr>
                <p:nvPr/>
              </p:nvSpPr>
              <p:spPr bwMode="auto">
                <a:xfrm>
                  <a:off x="865" y="3800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40" name="Freeform 2760"/>
                <p:cNvSpPr>
                  <a:spLocks/>
                </p:cNvSpPr>
                <p:nvPr/>
              </p:nvSpPr>
              <p:spPr bwMode="auto">
                <a:xfrm>
                  <a:off x="867" y="3800"/>
                  <a:ext cx="1" cy="1"/>
                </a:xfrm>
                <a:custGeom>
                  <a:avLst/>
                  <a:gdLst>
                    <a:gd name="T0" fmla="*/ 0 w 7"/>
                    <a:gd name="T1" fmla="*/ 0 h 2"/>
                    <a:gd name="T2" fmla="*/ 6 w 7"/>
                    <a:gd name="T3" fmla="*/ 2 h 2"/>
                    <a:gd name="T4" fmla="*/ 7 w 7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0"/>
                      </a:moveTo>
                      <a:lnTo>
                        <a:pt x="6" y="2"/>
                      </a:lnTo>
                      <a:lnTo>
                        <a:pt x="7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41" name="Freeform 2761"/>
                <p:cNvSpPr>
                  <a:spLocks/>
                </p:cNvSpPr>
                <p:nvPr/>
              </p:nvSpPr>
              <p:spPr bwMode="auto">
                <a:xfrm>
                  <a:off x="868" y="3800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42" name="Freeform 2762"/>
                <p:cNvSpPr>
                  <a:spLocks/>
                </p:cNvSpPr>
                <p:nvPr/>
              </p:nvSpPr>
              <p:spPr bwMode="auto">
                <a:xfrm>
                  <a:off x="869" y="3800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43" name="Freeform 2763"/>
                <p:cNvSpPr>
                  <a:spLocks/>
                </p:cNvSpPr>
                <p:nvPr/>
              </p:nvSpPr>
              <p:spPr bwMode="auto">
                <a:xfrm>
                  <a:off x="870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44" name="Freeform 2764"/>
                <p:cNvSpPr>
                  <a:spLocks/>
                </p:cNvSpPr>
                <p:nvPr/>
              </p:nvSpPr>
              <p:spPr bwMode="auto">
                <a:xfrm>
                  <a:off x="87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45" name="Freeform 2765"/>
                <p:cNvSpPr>
                  <a:spLocks/>
                </p:cNvSpPr>
                <p:nvPr/>
              </p:nvSpPr>
              <p:spPr bwMode="auto">
                <a:xfrm>
                  <a:off x="873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46" name="Freeform 2766"/>
                <p:cNvSpPr>
                  <a:spLocks/>
                </p:cNvSpPr>
                <p:nvPr/>
              </p:nvSpPr>
              <p:spPr bwMode="auto">
                <a:xfrm>
                  <a:off x="874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47" name="Freeform 2767"/>
                <p:cNvSpPr>
                  <a:spLocks/>
                </p:cNvSpPr>
                <p:nvPr/>
              </p:nvSpPr>
              <p:spPr bwMode="auto">
                <a:xfrm>
                  <a:off x="875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48" name="Freeform 2768"/>
                <p:cNvSpPr>
                  <a:spLocks/>
                </p:cNvSpPr>
                <p:nvPr/>
              </p:nvSpPr>
              <p:spPr bwMode="auto">
                <a:xfrm>
                  <a:off x="877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49" name="Freeform 2769"/>
                <p:cNvSpPr>
                  <a:spLocks/>
                </p:cNvSpPr>
                <p:nvPr/>
              </p:nvSpPr>
              <p:spPr bwMode="auto">
                <a:xfrm>
                  <a:off x="878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50" name="Freeform 2770"/>
                <p:cNvSpPr>
                  <a:spLocks/>
                </p:cNvSpPr>
                <p:nvPr/>
              </p:nvSpPr>
              <p:spPr bwMode="auto">
                <a:xfrm>
                  <a:off x="879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51" name="Freeform 2771"/>
                <p:cNvSpPr>
                  <a:spLocks/>
                </p:cNvSpPr>
                <p:nvPr/>
              </p:nvSpPr>
              <p:spPr bwMode="auto">
                <a:xfrm>
                  <a:off x="881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52" name="Freeform 2772"/>
                <p:cNvSpPr>
                  <a:spLocks/>
                </p:cNvSpPr>
                <p:nvPr/>
              </p:nvSpPr>
              <p:spPr bwMode="auto">
                <a:xfrm>
                  <a:off x="882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53" name="Freeform 2773"/>
                <p:cNvSpPr>
                  <a:spLocks/>
                </p:cNvSpPr>
                <p:nvPr/>
              </p:nvSpPr>
              <p:spPr bwMode="auto">
                <a:xfrm>
                  <a:off x="883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54" name="Freeform 2774"/>
                <p:cNvSpPr>
                  <a:spLocks/>
                </p:cNvSpPr>
                <p:nvPr/>
              </p:nvSpPr>
              <p:spPr bwMode="auto">
                <a:xfrm>
                  <a:off x="88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55" name="Freeform 2775"/>
                <p:cNvSpPr>
                  <a:spLocks/>
                </p:cNvSpPr>
                <p:nvPr/>
              </p:nvSpPr>
              <p:spPr bwMode="auto">
                <a:xfrm>
                  <a:off x="885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56" name="Freeform 2776"/>
                <p:cNvSpPr>
                  <a:spLocks/>
                </p:cNvSpPr>
                <p:nvPr/>
              </p:nvSpPr>
              <p:spPr bwMode="auto">
                <a:xfrm>
                  <a:off x="887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57" name="Freeform 2777"/>
                <p:cNvSpPr>
                  <a:spLocks/>
                </p:cNvSpPr>
                <p:nvPr/>
              </p:nvSpPr>
              <p:spPr bwMode="auto">
                <a:xfrm>
                  <a:off x="888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58" name="Freeform 2778"/>
                <p:cNvSpPr>
                  <a:spLocks/>
                </p:cNvSpPr>
                <p:nvPr/>
              </p:nvSpPr>
              <p:spPr bwMode="auto">
                <a:xfrm>
                  <a:off x="889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59" name="Freeform 2779"/>
                <p:cNvSpPr>
                  <a:spLocks/>
                </p:cNvSpPr>
                <p:nvPr/>
              </p:nvSpPr>
              <p:spPr bwMode="auto">
                <a:xfrm>
                  <a:off x="890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60" name="Freeform 2780"/>
                <p:cNvSpPr>
                  <a:spLocks/>
                </p:cNvSpPr>
                <p:nvPr/>
              </p:nvSpPr>
              <p:spPr bwMode="auto">
                <a:xfrm>
                  <a:off x="892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61" name="Freeform 2781"/>
                <p:cNvSpPr>
                  <a:spLocks/>
                </p:cNvSpPr>
                <p:nvPr/>
              </p:nvSpPr>
              <p:spPr bwMode="auto">
                <a:xfrm>
                  <a:off x="893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62" name="Freeform 2782"/>
                <p:cNvSpPr>
                  <a:spLocks/>
                </p:cNvSpPr>
                <p:nvPr/>
              </p:nvSpPr>
              <p:spPr bwMode="auto">
                <a:xfrm>
                  <a:off x="894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63" name="Freeform 2783"/>
                <p:cNvSpPr>
                  <a:spLocks/>
                </p:cNvSpPr>
                <p:nvPr/>
              </p:nvSpPr>
              <p:spPr bwMode="auto">
                <a:xfrm>
                  <a:off x="895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64" name="Freeform 2784"/>
                <p:cNvSpPr>
                  <a:spLocks/>
                </p:cNvSpPr>
                <p:nvPr/>
              </p:nvSpPr>
              <p:spPr bwMode="auto">
                <a:xfrm>
                  <a:off x="897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65" name="Freeform 2785"/>
                <p:cNvSpPr>
                  <a:spLocks/>
                </p:cNvSpPr>
                <p:nvPr/>
              </p:nvSpPr>
              <p:spPr bwMode="auto">
                <a:xfrm>
                  <a:off x="898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66" name="Freeform 2786"/>
                <p:cNvSpPr>
                  <a:spLocks/>
                </p:cNvSpPr>
                <p:nvPr/>
              </p:nvSpPr>
              <p:spPr bwMode="auto">
                <a:xfrm>
                  <a:off x="899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67" name="Freeform 2787"/>
                <p:cNvSpPr>
                  <a:spLocks/>
                </p:cNvSpPr>
                <p:nvPr/>
              </p:nvSpPr>
              <p:spPr bwMode="auto">
                <a:xfrm>
                  <a:off x="900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31" name="Group 2989"/>
              <p:cNvGrpSpPr>
                <a:grpSpLocks/>
              </p:cNvGrpSpPr>
              <p:nvPr/>
            </p:nvGrpSpPr>
            <p:grpSpPr bwMode="auto">
              <a:xfrm>
                <a:off x="1431925" y="6030913"/>
                <a:ext cx="396875" cy="6350"/>
                <a:chOff x="902" y="3799"/>
                <a:chExt cx="250" cy="4"/>
              </a:xfrm>
            </p:grpSpPr>
            <p:sp>
              <p:nvSpPr>
                <p:cNvPr id="4668" name="Freeform 2789"/>
                <p:cNvSpPr>
                  <a:spLocks/>
                </p:cNvSpPr>
                <p:nvPr/>
              </p:nvSpPr>
              <p:spPr bwMode="auto">
                <a:xfrm>
                  <a:off x="902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69" name="Freeform 2790"/>
                <p:cNvSpPr>
                  <a:spLocks/>
                </p:cNvSpPr>
                <p:nvPr/>
              </p:nvSpPr>
              <p:spPr bwMode="auto">
                <a:xfrm>
                  <a:off x="903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70" name="Freeform 2791"/>
                <p:cNvSpPr>
                  <a:spLocks/>
                </p:cNvSpPr>
                <p:nvPr/>
              </p:nvSpPr>
              <p:spPr bwMode="auto">
                <a:xfrm>
                  <a:off x="904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71" name="Freeform 2792"/>
                <p:cNvSpPr>
                  <a:spLocks/>
                </p:cNvSpPr>
                <p:nvPr/>
              </p:nvSpPr>
              <p:spPr bwMode="auto">
                <a:xfrm>
                  <a:off x="906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72" name="Freeform 2793"/>
                <p:cNvSpPr>
                  <a:spLocks/>
                </p:cNvSpPr>
                <p:nvPr/>
              </p:nvSpPr>
              <p:spPr bwMode="auto">
                <a:xfrm>
                  <a:off x="907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73" name="Freeform 2794"/>
                <p:cNvSpPr>
                  <a:spLocks/>
                </p:cNvSpPr>
                <p:nvPr/>
              </p:nvSpPr>
              <p:spPr bwMode="auto">
                <a:xfrm>
                  <a:off x="908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74" name="Freeform 2795"/>
                <p:cNvSpPr>
                  <a:spLocks/>
                </p:cNvSpPr>
                <p:nvPr/>
              </p:nvSpPr>
              <p:spPr bwMode="auto">
                <a:xfrm>
                  <a:off x="909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75" name="Freeform 2796"/>
                <p:cNvSpPr>
                  <a:spLocks/>
                </p:cNvSpPr>
                <p:nvPr/>
              </p:nvSpPr>
              <p:spPr bwMode="auto">
                <a:xfrm>
                  <a:off x="911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76" name="Freeform 2797"/>
                <p:cNvSpPr>
                  <a:spLocks/>
                </p:cNvSpPr>
                <p:nvPr/>
              </p:nvSpPr>
              <p:spPr bwMode="auto">
                <a:xfrm>
                  <a:off x="912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77" name="Freeform 2798"/>
                <p:cNvSpPr>
                  <a:spLocks/>
                </p:cNvSpPr>
                <p:nvPr/>
              </p:nvSpPr>
              <p:spPr bwMode="auto">
                <a:xfrm>
                  <a:off x="913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78" name="Freeform 2799"/>
                <p:cNvSpPr>
                  <a:spLocks/>
                </p:cNvSpPr>
                <p:nvPr/>
              </p:nvSpPr>
              <p:spPr bwMode="auto">
                <a:xfrm>
                  <a:off x="914" y="3802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79" name="Freeform 2800"/>
                <p:cNvSpPr>
                  <a:spLocks/>
                </p:cNvSpPr>
                <p:nvPr/>
              </p:nvSpPr>
              <p:spPr bwMode="auto">
                <a:xfrm>
                  <a:off x="916" y="3801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80" name="Freeform 2801"/>
                <p:cNvSpPr>
                  <a:spLocks/>
                </p:cNvSpPr>
                <p:nvPr/>
              </p:nvSpPr>
              <p:spPr bwMode="auto">
                <a:xfrm>
                  <a:off x="917" y="3801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81" name="Freeform 2802"/>
                <p:cNvSpPr>
                  <a:spLocks/>
                </p:cNvSpPr>
                <p:nvPr/>
              </p:nvSpPr>
              <p:spPr bwMode="auto">
                <a:xfrm>
                  <a:off x="918" y="3800"/>
                  <a:ext cx="2" cy="1"/>
                </a:xfrm>
                <a:custGeom>
                  <a:avLst/>
                  <a:gdLst>
                    <a:gd name="T0" fmla="*/ 0 w 8"/>
                    <a:gd name="T1" fmla="*/ 4 h 4"/>
                    <a:gd name="T2" fmla="*/ 7 w 8"/>
                    <a:gd name="T3" fmla="*/ 0 h 4"/>
                    <a:gd name="T4" fmla="*/ 8 w 8"/>
                    <a:gd name="T5" fmla="*/ 0 h 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"/>
                    <a:gd name="T11" fmla="*/ 8 w 8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">
                      <a:moveTo>
                        <a:pt x="0" y="4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82" name="Freeform 2803"/>
                <p:cNvSpPr>
                  <a:spLocks/>
                </p:cNvSpPr>
                <p:nvPr/>
              </p:nvSpPr>
              <p:spPr bwMode="auto">
                <a:xfrm>
                  <a:off x="919" y="3800"/>
                  <a:ext cx="2" cy="1"/>
                </a:xfrm>
                <a:custGeom>
                  <a:avLst/>
                  <a:gdLst>
                    <a:gd name="T0" fmla="*/ 0 w 7"/>
                    <a:gd name="T1" fmla="*/ 3 h 3"/>
                    <a:gd name="T2" fmla="*/ 6 w 7"/>
                    <a:gd name="T3" fmla="*/ 0 h 3"/>
                    <a:gd name="T4" fmla="*/ 7 w 7"/>
                    <a:gd name="T5" fmla="*/ 0 h 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"/>
                    <a:gd name="T11" fmla="*/ 7 w 7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">
                      <a:moveTo>
                        <a:pt x="0" y="3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83" name="Freeform 2804"/>
                <p:cNvSpPr>
                  <a:spLocks/>
                </p:cNvSpPr>
                <p:nvPr/>
              </p:nvSpPr>
              <p:spPr bwMode="auto">
                <a:xfrm>
                  <a:off x="921" y="3799"/>
                  <a:ext cx="1" cy="1"/>
                </a:xfrm>
                <a:custGeom>
                  <a:avLst/>
                  <a:gdLst>
                    <a:gd name="T0" fmla="*/ 0 w 8"/>
                    <a:gd name="T1" fmla="*/ 3 h 3"/>
                    <a:gd name="T2" fmla="*/ 7 w 8"/>
                    <a:gd name="T3" fmla="*/ 0 h 3"/>
                    <a:gd name="T4" fmla="*/ 8 w 8"/>
                    <a:gd name="T5" fmla="*/ 0 h 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"/>
                    <a:gd name="T11" fmla="*/ 8 w 8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">
                      <a:moveTo>
                        <a:pt x="0" y="3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84" name="Freeform 2805"/>
                <p:cNvSpPr>
                  <a:spLocks/>
                </p:cNvSpPr>
                <p:nvPr/>
              </p:nvSpPr>
              <p:spPr bwMode="auto">
                <a:xfrm>
                  <a:off x="922" y="3799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85" name="Freeform 2806"/>
                <p:cNvSpPr>
                  <a:spLocks/>
                </p:cNvSpPr>
                <p:nvPr/>
              </p:nvSpPr>
              <p:spPr bwMode="auto">
                <a:xfrm>
                  <a:off x="923" y="3799"/>
                  <a:ext cx="2" cy="1"/>
                </a:xfrm>
                <a:custGeom>
                  <a:avLst/>
                  <a:gdLst>
                    <a:gd name="T0" fmla="*/ 0 w 8"/>
                    <a:gd name="T1" fmla="*/ 0 h 2"/>
                    <a:gd name="T2" fmla="*/ 7 w 8"/>
                    <a:gd name="T3" fmla="*/ 2 h 2"/>
                    <a:gd name="T4" fmla="*/ 8 w 8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0"/>
                      </a:moveTo>
                      <a:lnTo>
                        <a:pt x="7" y="2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86" name="Freeform 2807"/>
                <p:cNvSpPr>
                  <a:spLocks/>
                </p:cNvSpPr>
                <p:nvPr/>
              </p:nvSpPr>
              <p:spPr bwMode="auto">
                <a:xfrm>
                  <a:off x="924" y="3800"/>
                  <a:ext cx="2" cy="1"/>
                </a:xfrm>
                <a:custGeom>
                  <a:avLst/>
                  <a:gdLst>
                    <a:gd name="T0" fmla="*/ 0 w 7"/>
                    <a:gd name="T1" fmla="*/ 0 h 4"/>
                    <a:gd name="T2" fmla="*/ 6 w 7"/>
                    <a:gd name="T3" fmla="*/ 4 h 4"/>
                    <a:gd name="T4" fmla="*/ 7 w 7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4"/>
                    <a:gd name="T11" fmla="*/ 7 w 7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4">
                      <a:moveTo>
                        <a:pt x="0" y="0"/>
                      </a:moveTo>
                      <a:lnTo>
                        <a:pt x="6" y="4"/>
                      </a:lnTo>
                      <a:lnTo>
                        <a:pt x="7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87" name="Freeform 2808"/>
                <p:cNvSpPr>
                  <a:spLocks/>
                </p:cNvSpPr>
                <p:nvPr/>
              </p:nvSpPr>
              <p:spPr bwMode="auto">
                <a:xfrm>
                  <a:off x="925" y="3801"/>
                  <a:ext cx="2" cy="1"/>
                </a:xfrm>
                <a:custGeom>
                  <a:avLst/>
                  <a:gdLst>
                    <a:gd name="T0" fmla="*/ 0 w 8"/>
                    <a:gd name="T1" fmla="*/ 0 h 2"/>
                    <a:gd name="T2" fmla="*/ 7 w 8"/>
                    <a:gd name="T3" fmla="*/ 2 h 2"/>
                    <a:gd name="T4" fmla="*/ 8 w 8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0"/>
                      </a:moveTo>
                      <a:lnTo>
                        <a:pt x="7" y="2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88" name="Freeform 2809"/>
                <p:cNvSpPr>
                  <a:spLocks/>
                </p:cNvSpPr>
                <p:nvPr/>
              </p:nvSpPr>
              <p:spPr bwMode="auto">
                <a:xfrm>
                  <a:off x="927" y="3801"/>
                  <a:ext cx="1" cy="1"/>
                </a:xfrm>
                <a:custGeom>
                  <a:avLst/>
                  <a:gdLst>
                    <a:gd name="T0" fmla="*/ 0 w 7"/>
                    <a:gd name="T1" fmla="*/ 0 h 2"/>
                    <a:gd name="T2" fmla="*/ 6 w 7"/>
                    <a:gd name="T3" fmla="*/ 2 h 2"/>
                    <a:gd name="T4" fmla="*/ 7 w 7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0"/>
                      </a:moveTo>
                      <a:lnTo>
                        <a:pt x="6" y="2"/>
                      </a:lnTo>
                      <a:lnTo>
                        <a:pt x="7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89" name="Freeform 2810"/>
                <p:cNvSpPr>
                  <a:spLocks/>
                </p:cNvSpPr>
                <p:nvPr/>
              </p:nvSpPr>
              <p:spPr bwMode="auto">
                <a:xfrm>
                  <a:off x="92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90" name="Freeform 2811"/>
                <p:cNvSpPr>
                  <a:spLocks/>
                </p:cNvSpPr>
                <p:nvPr/>
              </p:nvSpPr>
              <p:spPr bwMode="auto">
                <a:xfrm>
                  <a:off x="929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91" name="Freeform 2812"/>
                <p:cNvSpPr>
                  <a:spLocks/>
                </p:cNvSpPr>
                <p:nvPr/>
              </p:nvSpPr>
              <p:spPr bwMode="auto">
                <a:xfrm>
                  <a:off x="930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92" name="Freeform 2813"/>
                <p:cNvSpPr>
                  <a:spLocks/>
                </p:cNvSpPr>
                <p:nvPr/>
              </p:nvSpPr>
              <p:spPr bwMode="auto">
                <a:xfrm>
                  <a:off x="932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93" name="Freeform 2814"/>
                <p:cNvSpPr>
                  <a:spLocks/>
                </p:cNvSpPr>
                <p:nvPr/>
              </p:nvSpPr>
              <p:spPr bwMode="auto">
                <a:xfrm>
                  <a:off x="933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94" name="Freeform 2815"/>
                <p:cNvSpPr>
                  <a:spLocks/>
                </p:cNvSpPr>
                <p:nvPr/>
              </p:nvSpPr>
              <p:spPr bwMode="auto">
                <a:xfrm>
                  <a:off x="934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95" name="Freeform 2816"/>
                <p:cNvSpPr>
                  <a:spLocks/>
                </p:cNvSpPr>
                <p:nvPr/>
              </p:nvSpPr>
              <p:spPr bwMode="auto">
                <a:xfrm>
                  <a:off x="936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96" name="Freeform 2817"/>
                <p:cNvSpPr>
                  <a:spLocks/>
                </p:cNvSpPr>
                <p:nvPr/>
              </p:nvSpPr>
              <p:spPr bwMode="auto">
                <a:xfrm>
                  <a:off x="937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97" name="Freeform 2818"/>
                <p:cNvSpPr>
                  <a:spLocks/>
                </p:cNvSpPr>
                <p:nvPr/>
              </p:nvSpPr>
              <p:spPr bwMode="auto">
                <a:xfrm>
                  <a:off x="938" y="3802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98" name="Freeform 2819"/>
                <p:cNvSpPr>
                  <a:spLocks/>
                </p:cNvSpPr>
                <p:nvPr/>
              </p:nvSpPr>
              <p:spPr bwMode="auto">
                <a:xfrm>
                  <a:off x="939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99" name="Freeform 2820"/>
                <p:cNvSpPr>
                  <a:spLocks/>
                </p:cNvSpPr>
                <p:nvPr/>
              </p:nvSpPr>
              <p:spPr bwMode="auto">
                <a:xfrm>
                  <a:off x="941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00" name="Freeform 2821"/>
                <p:cNvSpPr>
                  <a:spLocks/>
                </p:cNvSpPr>
                <p:nvPr/>
              </p:nvSpPr>
              <p:spPr bwMode="auto">
                <a:xfrm>
                  <a:off x="942" y="3801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01" name="Freeform 2822"/>
                <p:cNvSpPr>
                  <a:spLocks/>
                </p:cNvSpPr>
                <p:nvPr/>
              </p:nvSpPr>
              <p:spPr bwMode="auto">
                <a:xfrm>
                  <a:off x="943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02" name="Freeform 2823"/>
                <p:cNvSpPr>
                  <a:spLocks/>
                </p:cNvSpPr>
                <p:nvPr/>
              </p:nvSpPr>
              <p:spPr bwMode="auto">
                <a:xfrm>
                  <a:off x="94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03" name="Freeform 2824"/>
                <p:cNvSpPr>
                  <a:spLocks/>
                </p:cNvSpPr>
                <p:nvPr/>
              </p:nvSpPr>
              <p:spPr bwMode="auto">
                <a:xfrm>
                  <a:off x="946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04" name="Freeform 2825"/>
                <p:cNvSpPr>
                  <a:spLocks/>
                </p:cNvSpPr>
                <p:nvPr/>
              </p:nvSpPr>
              <p:spPr bwMode="auto">
                <a:xfrm>
                  <a:off x="94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05" name="Freeform 2826"/>
                <p:cNvSpPr>
                  <a:spLocks/>
                </p:cNvSpPr>
                <p:nvPr/>
              </p:nvSpPr>
              <p:spPr bwMode="auto">
                <a:xfrm>
                  <a:off x="948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06" name="Freeform 2827"/>
                <p:cNvSpPr>
                  <a:spLocks/>
                </p:cNvSpPr>
                <p:nvPr/>
              </p:nvSpPr>
              <p:spPr bwMode="auto">
                <a:xfrm>
                  <a:off x="949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07" name="Freeform 2828"/>
                <p:cNvSpPr>
                  <a:spLocks/>
                </p:cNvSpPr>
                <p:nvPr/>
              </p:nvSpPr>
              <p:spPr bwMode="auto">
                <a:xfrm>
                  <a:off x="951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08" name="Freeform 2829"/>
                <p:cNvSpPr>
                  <a:spLocks/>
                </p:cNvSpPr>
                <p:nvPr/>
              </p:nvSpPr>
              <p:spPr bwMode="auto">
                <a:xfrm>
                  <a:off x="952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09" name="Freeform 2830"/>
                <p:cNvSpPr>
                  <a:spLocks/>
                </p:cNvSpPr>
                <p:nvPr/>
              </p:nvSpPr>
              <p:spPr bwMode="auto">
                <a:xfrm>
                  <a:off x="953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10" name="Freeform 2831"/>
                <p:cNvSpPr>
                  <a:spLocks/>
                </p:cNvSpPr>
                <p:nvPr/>
              </p:nvSpPr>
              <p:spPr bwMode="auto">
                <a:xfrm>
                  <a:off x="954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11" name="Freeform 2832"/>
                <p:cNvSpPr>
                  <a:spLocks/>
                </p:cNvSpPr>
                <p:nvPr/>
              </p:nvSpPr>
              <p:spPr bwMode="auto">
                <a:xfrm>
                  <a:off x="956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12" name="Freeform 2833"/>
                <p:cNvSpPr>
                  <a:spLocks/>
                </p:cNvSpPr>
                <p:nvPr/>
              </p:nvSpPr>
              <p:spPr bwMode="auto">
                <a:xfrm>
                  <a:off x="957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13" name="Freeform 2834"/>
                <p:cNvSpPr>
                  <a:spLocks/>
                </p:cNvSpPr>
                <p:nvPr/>
              </p:nvSpPr>
              <p:spPr bwMode="auto">
                <a:xfrm>
                  <a:off x="958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14" name="Freeform 2835"/>
                <p:cNvSpPr>
                  <a:spLocks/>
                </p:cNvSpPr>
                <p:nvPr/>
              </p:nvSpPr>
              <p:spPr bwMode="auto">
                <a:xfrm>
                  <a:off x="959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15" name="Freeform 2836"/>
                <p:cNvSpPr>
                  <a:spLocks/>
                </p:cNvSpPr>
                <p:nvPr/>
              </p:nvSpPr>
              <p:spPr bwMode="auto">
                <a:xfrm>
                  <a:off x="961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16" name="Freeform 2837"/>
                <p:cNvSpPr>
                  <a:spLocks/>
                </p:cNvSpPr>
                <p:nvPr/>
              </p:nvSpPr>
              <p:spPr bwMode="auto">
                <a:xfrm>
                  <a:off x="962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17" name="Freeform 2838"/>
                <p:cNvSpPr>
                  <a:spLocks/>
                </p:cNvSpPr>
                <p:nvPr/>
              </p:nvSpPr>
              <p:spPr bwMode="auto">
                <a:xfrm>
                  <a:off x="963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18" name="Freeform 2839"/>
                <p:cNvSpPr>
                  <a:spLocks/>
                </p:cNvSpPr>
                <p:nvPr/>
              </p:nvSpPr>
              <p:spPr bwMode="auto">
                <a:xfrm>
                  <a:off x="964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19" name="Freeform 2840"/>
                <p:cNvSpPr>
                  <a:spLocks/>
                </p:cNvSpPr>
                <p:nvPr/>
              </p:nvSpPr>
              <p:spPr bwMode="auto">
                <a:xfrm>
                  <a:off x="966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20" name="Freeform 2841"/>
                <p:cNvSpPr>
                  <a:spLocks/>
                </p:cNvSpPr>
                <p:nvPr/>
              </p:nvSpPr>
              <p:spPr bwMode="auto">
                <a:xfrm>
                  <a:off x="967" y="3802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21" name="Freeform 2842"/>
                <p:cNvSpPr>
                  <a:spLocks/>
                </p:cNvSpPr>
                <p:nvPr/>
              </p:nvSpPr>
              <p:spPr bwMode="auto">
                <a:xfrm>
                  <a:off x="968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22" name="Freeform 2843"/>
                <p:cNvSpPr>
                  <a:spLocks/>
                </p:cNvSpPr>
                <p:nvPr/>
              </p:nvSpPr>
              <p:spPr bwMode="auto">
                <a:xfrm>
                  <a:off x="969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23" name="Freeform 2844"/>
                <p:cNvSpPr>
                  <a:spLocks/>
                </p:cNvSpPr>
                <p:nvPr/>
              </p:nvSpPr>
              <p:spPr bwMode="auto">
                <a:xfrm>
                  <a:off x="971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24" name="Freeform 2845"/>
                <p:cNvSpPr>
                  <a:spLocks/>
                </p:cNvSpPr>
                <p:nvPr/>
              </p:nvSpPr>
              <p:spPr bwMode="auto">
                <a:xfrm>
                  <a:off x="972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25" name="Freeform 2846"/>
                <p:cNvSpPr>
                  <a:spLocks/>
                </p:cNvSpPr>
                <p:nvPr/>
              </p:nvSpPr>
              <p:spPr bwMode="auto">
                <a:xfrm>
                  <a:off x="973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26" name="Freeform 2847"/>
                <p:cNvSpPr>
                  <a:spLocks/>
                </p:cNvSpPr>
                <p:nvPr/>
              </p:nvSpPr>
              <p:spPr bwMode="auto">
                <a:xfrm>
                  <a:off x="974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27" name="Freeform 2848"/>
                <p:cNvSpPr>
                  <a:spLocks/>
                </p:cNvSpPr>
                <p:nvPr/>
              </p:nvSpPr>
              <p:spPr bwMode="auto">
                <a:xfrm>
                  <a:off x="976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28" name="Freeform 2849"/>
                <p:cNvSpPr>
                  <a:spLocks/>
                </p:cNvSpPr>
                <p:nvPr/>
              </p:nvSpPr>
              <p:spPr bwMode="auto">
                <a:xfrm>
                  <a:off x="977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29" name="Freeform 2850"/>
                <p:cNvSpPr>
                  <a:spLocks/>
                </p:cNvSpPr>
                <p:nvPr/>
              </p:nvSpPr>
              <p:spPr bwMode="auto">
                <a:xfrm>
                  <a:off x="978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30" name="Freeform 2851"/>
                <p:cNvSpPr>
                  <a:spLocks/>
                </p:cNvSpPr>
                <p:nvPr/>
              </p:nvSpPr>
              <p:spPr bwMode="auto">
                <a:xfrm>
                  <a:off x="979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31" name="Freeform 2852"/>
                <p:cNvSpPr>
                  <a:spLocks/>
                </p:cNvSpPr>
                <p:nvPr/>
              </p:nvSpPr>
              <p:spPr bwMode="auto">
                <a:xfrm>
                  <a:off x="981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32" name="Freeform 2853"/>
                <p:cNvSpPr>
                  <a:spLocks/>
                </p:cNvSpPr>
                <p:nvPr/>
              </p:nvSpPr>
              <p:spPr bwMode="auto">
                <a:xfrm>
                  <a:off x="982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33" name="Freeform 2854"/>
                <p:cNvSpPr>
                  <a:spLocks/>
                </p:cNvSpPr>
                <p:nvPr/>
              </p:nvSpPr>
              <p:spPr bwMode="auto">
                <a:xfrm>
                  <a:off x="983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34" name="Freeform 2855"/>
                <p:cNvSpPr>
                  <a:spLocks/>
                </p:cNvSpPr>
                <p:nvPr/>
              </p:nvSpPr>
              <p:spPr bwMode="auto">
                <a:xfrm>
                  <a:off x="984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35" name="Freeform 2856"/>
                <p:cNvSpPr>
                  <a:spLocks/>
                </p:cNvSpPr>
                <p:nvPr/>
              </p:nvSpPr>
              <p:spPr bwMode="auto">
                <a:xfrm>
                  <a:off x="986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36" name="Freeform 2857"/>
                <p:cNvSpPr>
                  <a:spLocks/>
                </p:cNvSpPr>
                <p:nvPr/>
              </p:nvSpPr>
              <p:spPr bwMode="auto">
                <a:xfrm>
                  <a:off x="987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37" name="Freeform 2858"/>
                <p:cNvSpPr>
                  <a:spLocks/>
                </p:cNvSpPr>
                <p:nvPr/>
              </p:nvSpPr>
              <p:spPr bwMode="auto">
                <a:xfrm>
                  <a:off x="988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38" name="Freeform 2859"/>
                <p:cNvSpPr>
                  <a:spLocks/>
                </p:cNvSpPr>
                <p:nvPr/>
              </p:nvSpPr>
              <p:spPr bwMode="auto">
                <a:xfrm>
                  <a:off x="989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39" name="Freeform 2860"/>
                <p:cNvSpPr>
                  <a:spLocks/>
                </p:cNvSpPr>
                <p:nvPr/>
              </p:nvSpPr>
              <p:spPr bwMode="auto">
                <a:xfrm>
                  <a:off x="991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40" name="Freeform 2861"/>
                <p:cNvSpPr>
                  <a:spLocks/>
                </p:cNvSpPr>
                <p:nvPr/>
              </p:nvSpPr>
              <p:spPr bwMode="auto">
                <a:xfrm>
                  <a:off x="992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41" name="Freeform 2862"/>
                <p:cNvSpPr>
                  <a:spLocks/>
                </p:cNvSpPr>
                <p:nvPr/>
              </p:nvSpPr>
              <p:spPr bwMode="auto">
                <a:xfrm>
                  <a:off x="993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42" name="Freeform 2863"/>
                <p:cNvSpPr>
                  <a:spLocks/>
                </p:cNvSpPr>
                <p:nvPr/>
              </p:nvSpPr>
              <p:spPr bwMode="auto">
                <a:xfrm>
                  <a:off x="994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43" name="Freeform 2864"/>
                <p:cNvSpPr>
                  <a:spLocks/>
                </p:cNvSpPr>
                <p:nvPr/>
              </p:nvSpPr>
              <p:spPr bwMode="auto">
                <a:xfrm>
                  <a:off x="996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44" name="Freeform 2865"/>
                <p:cNvSpPr>
                  <a:spLocks/>
                </p:cNvSpPr>
                <p:nvPr/>
              </p:nvSpPr>
              <p:spPr bwMode="auto">
                <a:xfrm>
                  <a:off x="997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45" name="Freeform 2866"/>
                <p:cNvSpPr>
                  <a:spLocks/>
                </p:cNvSpPr>
                <p:nvPr/>
              </p:nvSpPr>
              <p:spPr bwMode="auto">
                <a:xfrm>
                  <a:off x="998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46" name="Freeform 2867"/>
                <p:cNvSpPr>
                  <a:spLocks/>
                </p:cNvSpPr>
                <p:nvPr/>
              </p:nvSpPr>
              <p:spPr bwMode="auto">
                <a:xfrm>
                  <a:off x="999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47" name="Freeform 2868"/>
                <p:cNvSpPr>
                  <a:spLocks/>
                </p:cNvSpPr>
                <p:nvPr/>
              </p:nvSpPr>
              <p:spPr bwMode="auto">
                <a:xfrm>
                  <a:off x="1001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48" name="Freeform 2869"/>
                <p:cNvSpPr>
                  <a:spLocks/>
                </p:cNvSpPr>
                <p:nvPr/>
              </p:nvSpPr>
              <p:spPr bwMode="auto">
                <a:xfrm>
                  <a:off x="1002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49" name="Freeform 2870"/>
                <p:cNvSpPr>
                  <a:spLocks/>
                </p:cNvSpPr>
                <p:nvPr/>
              </p:nvSpPr>
              <p:spPr bwMode="auto">
                <a:xfrm>
                  <a:off x="1003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50" name="Freeform 2871"/>
                <p:cNvSpPr>
                  <a:spLocks/>
                </p:cNvSpPr>
                <p:nvPr/>
              </p:nvSpPr>
              <p:spPr bwMode="auto">
                <a:xfrm>
                  <a:off x="1005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51" name="Freeform 2872"/>
                <p:cNvSpPr>
                  <a:spLocks/>
                </p:cNvSpPr>
                <p:nvPr/>
              </p:nvSpPr>
              <p:spPr bwMode="auto">
                <a:xfrm>
                  <a:off x="1006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52" name="Freeform 2873"/>
                <p:cNvSpPr>
                  <a:spLocks/>
                </p:cNvSpPr>
                <p:nvPr/>
              </p:nvSpPr>
              <p:spPr bwMode="auto">
                <a:xfrm>
                  <a:off x="1007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53" name="Freeform 2874"/>
                <p:cNvSpPr>
                  <a:spLocks/>
                </p:cNvSpPr>
                <p:nvPr/>
              </p:nvSpPr>
              <p:spPr bwMode="auto">
                <a:xfrm>
                  <a:off x="1008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54" name="Freeform 2875"/>
                <p:cNvSpPr>
                  <a:spLocks/>
                </p:cNvSpPr>
                <p:nvPr/>
              </p:nvSpPr>
              <p:spPr bwMode="auto">
                <a:xfrm>
                  <a:off x="1010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55" name="Freeform 2876"/>
                <p:cNvSpPr>
                  <a:spLocks/>
                </p:cNvSpPr>
                <p:nvPr/>
              </p:nvSpPr>
              <p:spPr bwMode="auto">
                <a:xfrm>
                  <a:off x="1011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56" name="Freeform 2877"/>
                <p:cNvSpPr>
                  <a:spLocks/>
                </p:cNvSpPr>
                <p:nvPr/>
              </p:nvSpPr>
              <p:spPr bwMode="auto">
                <a:xfrm>
                  <a:off x="1012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57" name="Freeform 2878"/>
                <p:cNvSpPr>
                  <a:spLocks/>
                </p:cNvSpPr>
                <p:nvPr/>
              </p:nvSpPr>
              <p:spPr bwMode="auto">
                <a:xfrm>
                  <a:off x="1013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58" name="Freeform 2879"/>
                <p:cNvSpPr>
                  <a:spLocks/>
                </p:cNvSpPr>
                <p:nvPr/>
              </p:nvSpPr>
              <p:spPr bwMode="auto">
                <a:xfrm>
                  <a:off x="1014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59" name="Freeform 2880"/>
                <p:cNvSpPr>
                  <a:spLocks/>
                </p:cNvSpPr>
                <p:nvPr/>
              </p:nvSpPr>
              <p:spPr bwMode="auto">
                <a:xfrm>
                  <a:off x="1016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60" name="Freeform 2881"/>
                <p:cNvSpPr>
                  <a:spLocks/>
                </p:cNvSpPr>
                <p:nvPr/>
              </p:nvSpPr>
              <p:spPr bwMode="auto">
                <a:xfrm>
                  <a:off x="1017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61" name="Freeform 2882"/>
                <p:cNvSpPr>
                  <a:spLocks/>
                </p:cNvSpPr>
                <p:nvPr/>
              </p:nvSpPr>
              <p:spPr bwMode="auto">
                <a:xfrm>
                  <a:off x="1018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62" name="Freeform 2883"/>
                <p:cNvSpPr>
                  <a:spLocks/>
                </p:cNvSpPr>
                <p:nvPr/>
              </p:nvSpPr>
              <p:spPr bwMode="auto">
                <a:xfrm>
                  <a:off x="1019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63" name="Freeform 2884"/>
                <p:cNvSpPr>
                  <a:spLocks/>
                </p:cNvSpPr>
                <p:nvPr/>
              </p:nvSpPr>
              <p:spPr bwMode="auto">
                <a:xfrm>
                  <a:off x="1021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64" name="Freeform 2885"/>
                <p:cNvSpPr>
                  <a:spLocks/>
                </p:cNvSpPr>
                <p:nvPr/>
              </p:nvSpPr>
              <p:spPr bwMode="auto">
                <a:xfrm>
                  <a:off x="1022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65" name="Freeform 2886"/>
                <p:cNvSpPr>
                  <a:spLocks/>
                </p:cNvSpPr>
                <p:nvPr/>
              </p:nvSpPr>
              <p:spPr bwMode="auto">
                <a:xfrm>
                  <a:off x="1023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66" name="Freeform 2887"/>
                <p:cNvSpPr>
                  <a:spLocks/>
                </p:cNvSpPr>
                <p:nvPr/>
              </p:nvSpPr>
              <p:spPr bwMode="auto">
                <a:xfrm>
                  <a:off x="1024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67" name="Freeform 2888"/>
                <p:cNvSpPr>
                  <a:spLocks/>
                </p:cNvSpPr>
                <p:nvPr/>
              </p:nvSpPr>
              <p:spPr bwMode="auto">
                <a:xfrm>
                  <a:off x="1026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68" name="Freeform 2889"/>
                <p:cNvSpPr>
                  <a:spLocks/>
                </p:cNvSpPr>
                <p:nvPr/>
              </p:nvSpPr>
              <p:spPr bwMode="auto">
                <a:xfrm>
                  <a:off x="1027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69" name="Freeform 2890"/>
                <p:cNvSpPr>
                  <a:spLocks/>
                </p:cNvSpPr>
                <p:nvPr/>
              </p:nvSpPr>
              <p:spPr bwMode="auto">
                <a:xfrm>
                  <a:off x="1028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70" name="Freeform 2891"/>
                <p:cNvSpPr>
                  <a:spLocks/>
                </p:cNvSpPr>
                <p:nvPr/>
              </p:nvSpPr>
              <p:spPr bwMode="auto">
                <a:xfrm>
                  <a:off x="1030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71" name="Freeform 2892"/>
                <p:cNvSpPr>
                  <a:spLocks/>
                </p:cNvSpPr>
                <p:nvPr/>
              </p:nvSpPr>
              <p:spPr bwMode="auto">
                <a:xfrm>
                  <a:off x="1031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72" name="Freeform 2893"/>
                <p:cNvSpPr>
                  <a:spLocks/>
                </p:cNvSpPr>
                <p:nvPr/>
              </p:nvSpPr>
              <p:spPr bwMode="auto">
                <a:xfrm>
                  <a:off x="1032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73" name="Freeform 2894"/>
                <p:cNvSpPr>
                  <a:spLocks/>
                </p:cNvSpPr>
                <p:nvPr/>
              </p:nvSpPr>
              <p:spPr bwMode="auto">
                <a:xfrm>
                  <a:off x="1033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74" name="Freeform 2895"/>
                <p:cNvSpPr>
                  <a:spLocks/>
                </p:cNvSpPr>
                <p:nvPr/>
              </p:nvSpPr>
              <p:spPr bwMode="auto">
                <a:xfrm>
                  <a:off x="1035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75" name="Freeform 2896"/>
                <p:cNvSpPr>
                  <a:spLocks/>
                </p:cNvSpPr>
                <p:nvPr/>
              </p:nvSpPr>
              <p:spPr bwMode="auto">
                <a:xfrm>
                  <a:off x="1036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76" name="Freeform 2897"/>
                <p:cNvSpPr>
                  <a:spLocks/>
                </p:cNvSpPr>
                <p:nvPr/>
              </p:nvSpPr>
              <p:spPr bwMode="auto">
                <a:xfrm>
                  <a:off x="1037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77" name="Freeform 2898"/>
                <p:cNvSpPr>
                  <a:spLocks/>
                </p:cNvSpPr>
                <p:nvPr/>
              </p:nvSpPr>
              <p:spPr bwMode="auto">
                <a:xfrm>
                  <a:off x="1038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78" name="Freeform 2899"/>
                <p:cNvSpPr>
                  <a:spLocks/>
                </p:cNvSpPr>
                <p:nvPr/>
              </p:nvSpPr>
              <p:spPr bwMode="auto">
                <a:xfrm>
                  <a:off x="1040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79" name="Freeform 2900"/>
                <p:cNvSpPr>
                  <a:spLocks/>
                </p:cNvSpPr>
                <p:nvPr/>
              </p:nvSpPr>
              <p:spPr bwMode="auto">
                <a:xfrm>
                  <a:off x="1041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80" name="Freeform 2901"/>
                <p:cNvSpPr>
                  <a:spLocks/>
                </p:cNvSpPr>
                <p:nvPr/>
              </p:nvSpPr>
              <p:spPr bwMode="auto">
                <a:xfrm>
                  <a:off x="1042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81" name="Freeform 2902"/>
                <p:cNvSpPr>
                  <a:spLocks/>
                </p:cNvSpPr>
                <p:nvPr/>
              </p:nvSpPr>
              <p:spPr bwMode="auto">
                <a:xfrm>
                  <a:off x="1043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82" name="Freeform 2903"/>
                <p:cNvSpPr>
                  <a:spLocks/>
                </p:cNvSpPr>
                <p:nvPr/>
              </p:nvSpPr>
              <p:spPr bwMode="auto">
                <a:xfrm>
                  <a:off x="1045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83" name="Freeform 2904"/>
                <p:cNvSpPr>
                  <a:spLocks/>
                </p:cNvSpPr>
                <p:nvPr/>
              </p:nvSpPr>
              <p:spPr bwMode="auto">
                <a:xfrm>
                  <a:off x="1046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84" name="Freeform 2905"/>
                <p:cNvSpPr>
                  <a:spLocks/>
                </p:cNvSpPr>
                <p:nvPr/>
              </p:nvSpPr>
              <p:spPr bwMode="auto">
                <a:xfrm>
                  <a:off x="1047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85" name="Freeform 2906"/>
                <p:cNvSpPr>
                  <a:spLocks/>
                </p:cNvSpPr>
                <p:nvPr/>
              </p:nvSpPr>
              <p:spPr bwMode="auto">
                <a:xfrm>
                  <a:off x="1048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86" name="Freeform 2907"/>
                <p:cNvSpPr>
                  <a:spLocks/>
                </p:cNvSpPr>
                <p:nvPr/>
              </p:nvSpPr>
              <p:spPr bwMode="auto">
                <a:xfrm>
                  <a:off x="1049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87" name="Freeform 2908"/>
                <p:cNvSpPr>
                  <a:spLocks/>
                </p:cNvSpPr>
                <p:nvPr/>
              </p:nvSpPr>
              <p:spPr bwMode="auto">
                <a:xfrm>
                  <a:off x="1051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88" name="Freeform 2909"/>
                <p:cNvSpPr>
                  <a:spLocks/>
                </p:cNvSpPr>
                <p:nvPr/>
              </p:nvSpPr>
              <p:spPr bwMode="auto">
                <a:xfrm>
                  <a:off x="1052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89" name="Freeform 2910"/>
                <p:cNvSpPr>
                  <a:spLocks/>
                </p:cNvSpPr>
                <p:nvPr/>
              </p:nvSpPr>
              <p:spPr bwMode="auto">
                <a:xfrm>
                  <a:off x="1053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90" name="Freeform 2911"/>
                <p:cNvSpPr>
                  <a:spLocks/>
                </p:cNvSpPr>
                <p:nvPr/>
              </p:nvSpPr>
              <p:spPr bwMode="auto">
                <a:xfrm>
                  <a:off x="1054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91" name="Freeform 2912"/>
                <p:cNvSpPr>
                  <a:spLocks/>
                </p:cNvSpPr>
                <p:nvPr/>
              </p:nvSpPr>
              <p:spPr bwMode="auto">
                <a:xfrm>
                  <a:off x="1056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92" name="Freeform 2913"/>
                <p:cNvSpPr>
                  <a:spLocks/>
                </p:cNvSpPr>
                <p:nvPr/>
              </p:nvSpPr>
              <p:spPr bwMode="auto">
                <a:xfrm>
                  <a:off x="1057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93" name="Freeform 2914"/>
                <p:cNvSpPr>
                  <a:spLocks/>
                </p:cNvSpPr>
                <p:nvPr/>
              </p:nvSpPr>
              <p:spPr bwMode="auto">
                <a:xfrm>
                  <a:off x="1058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94" name="Freeform 2915"/>
                <p:cNvSpPr>
                  <a:spLocks/>
                </p:cNvSpPr>
                <p:nvPr/>
              </p:nvSpPr>
              <p:spPr bwMode="auto">
                <a:xfrm>
                  <a:off x="1060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95" name="Freeform 2916"/>
                <p:cNvSpPr>
                  <a:spLocks/>
                </p:cNvSpPr>
                <p:nvPr/>
              </p:nvSpPr>
              <p:spPr bwMode="auto">
                <a:xfrm>
                  <a:off x="1061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96" name="Freeform 2917"/>
                <p:cNvSpPr>
                  <a:spLocks/>
                </p:cNvSpPr>
                <p:nvPr/>
              </p:nvSpPr>
              <p:spPr bwMode="auto">
                <a:xfrm>
                  <a:off x="1062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97" name="Freeform 2918"/>
                <p:cNvSpPr>
                  <a:spLocks/>
                </p:cNvSpPr>
                <p:nvPr/>
              </p:nvSpPr>
              <p:spPr bwMode="auto">
                <a:xfrm>
                  <a:off x="1063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98" name="Freeform 2919"/>
                <p:cNvSpPr>
                  <a:spLocks/>
                </p:cNvSpPr>
                <p:nvPr/>
              </p:nvSpPr>
              <p:spPr bwMode="auto">
                <a:xfrm>
                  <a:off x="1065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99" name="Freeform 2920"/>
                <p:cNvSpPr>
                  <a:spLocks/>
                </p:cNvSpPr>
                <p:nvPr/>
              </p:nvSpPr>
              <p:spPr bwMode="auto">
                <a:xfrm>
                  <a:off x="1066" y="3802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00" name="Freeform 2921"/>
                <p:cNvSpPr>
                  <a:spLocks/>
                </p:cNvSpPr>
                <p:nvPr/>
              </p:nvSpPr>
              <p:spPr bwMode="auto">
                <a:xfrm>
                  <a:off x="1067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01" name="Freeform 2922"/>
                <p:cNvSpPr>
                  <a:spLocks/>
                </p:cNvSpPr>
                <p:nvPr/>
              </p:nvSpPr>
              <p:spPr bwMode="auto">
                <a:xfrm>
                  <a:off x="1068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02" name="Freeform 2923"/>
                <p:cNvSpPr>
                  <a:spLocks/>
                </p:cNvSpPr>
                <p:nvPr/>
              </p:nvSpPr>
              <p:spPr bwMode="auto">
                <a:xfrm>
                  <a:off x="1070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03" name="Freeform 2924"/>
                <p:cNvSpPr>
                  <a:spLocks/>
                </p:cNvSpPr>
                <p:nvPr/>
              </p:nvSpPr>
              <p:spPr bwMode="auto">
                <a:xfrm>
                  <a:off x="1071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04" name="Freeform 2925"/>
                <p:cNvSpPr>
                  <a:spLocks/>
                </p:cNvSpPr>
                <p:nvPr/>
              </p:nvSpPr>
              <p:spPr bwMode="auto">
                <a:xfrm>
                  <a:off x="1072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05" name="Freeform 2926"/>
                <p:cNvSpPr>
                  <a:spLocks/>
                </p:cNvSpPr>
                <p:nvPr/>
              </p:nvSpPr>
              <p:spPr bwMode="auto">
                <a:xfrm>
                  <a:off x="1073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06" name="Freeform 2927"/>
                <p:cNvSpPr>
                  <a:spLocks/>
                </p:cNvSpPr>
                <p:nvPr/>
              </p:nvSpPr>
              <p:spPr bwMode="auto">
                <a:xfrm>
                  <a:off x="1075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07" name="Freeform 2928"/>
                <p:cNvSpPr>
                  <a:spLocks/>
                </p:cNvSpPr>
                <p:nvPr/>
              </p:nvSpPr>
              <p:spPr bwMode="auto">
                <a:xfrm>
                  <a:off x="1076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08" name="Freeform 2929"/>
                <p:cNvSpPr>
                  <a:spLocks/>
                </p:cNvSpPr>
                <p:nvPr/>
              </p:nvSpPr>
              <p:spPr bwMode="auto">
                <a:xfrm>
                  <a:off x="1077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09" name="Freeform 2930"/>
                <p:cNvSpPr>
                  <a:spLocks/>
                </p:cNvSpPr>
                <p:nvPr/>
              </p:nvSpPr>
              <p:spPr bwMode="auto">
                <a:xfrm>
                  <a:off x="1078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10" name="Freeform 2931"/>
                <p:cNvSpPr>
                  <a:spLocks/>
                </p:cNvSpPr>
                <p:nvPr/>
              </p:nvSpPr>
              <p:spPr bwMode="auto">
                <a:xfrm>
                  <a:off x="1080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11" name="Freeform 2932"/>
                <p:cNvSpPr>
                  <a:spLocks/>
                </p:cNvSpPr>
                <p:nvPr/>
              </p:nvSpPr>
              <p:spPr bwMode="auto">
                <a:xfrm>
                  <a:off x="1081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12" name="Freeform 2933"/>
                <p:cNvSpPr>
                  <a:spLocks/>
                </p:cNvSpPr>
                <p:nvPr/>
              </p:nvSpPr>
              <p:spPr bwMode="auto">
                <a:xfrm>
                  <a:off x="1082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13" name="Freeform 2934"/>
                <p:cNvSpPr>
                  <a:spLocks/>
                </p:cNvSpPr>
                <p:nvPr/>
              </p:nvSpPr>
              <p:spPr bwMode="auto">
                <a:xfrm>
                  <a:off x="1083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14" name="Freeform 2935"/>
                <p:cNvSpPr>
                  <a:spLocks/>
                </p:cNvSpPr>
                <p:nvPr/>
              </p:nvSpPr>
              <p:spPr bwMode="auto">
                <a:xfrm>
                  <a:off x="1085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15" name="Freeform 2936"/>
                <p:cNvSpPr>
                  <a:spLocks/>
                </p:cNvSpPr>
                <p:nvPr/>
              </p:nvSpPr>
              <p:spPr bwMode="auto">
                <a:xfrm>
                  <a:off x="1086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16" name="Freeform 2937"/>
                <p:cNvSpPr>
                  <a:spLocks/>
                </p:cNvSpPr>
                <p:nvPr/>
              </p:nvSpPr>
              <p:spPr bwMode="auto">
                <a:xfrm>
                  <a:off x="1087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17" name="Freeform 2938"/>
                <p:cNvSpPr>
                  <a:spLocks/>
                </p:cNvSpPr>
                <p:nvPr/>
              </p:nvSpPr>
              <p:spPr bwMode="auto">
                <a:xfrm>
                  <a:off x="1088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18" name="Freeform 2939"/>
                <p:cNvSpPr>
                  <a:spLocks/>
                </p:cNvSpPr>
                <p:nvPr/>
              </p:nvSpPr>
              <p:spPr bwMode="auto">
                <a:xfrm>
                  <a:off x="1090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19" name="Freeform 2940"/>
                <p:cNvSpPr>
                  <a:spLocks/>
                </p:cNvSpPr>
                <p:nvPr/>
              </p:nvSpPr>
              <p:spPr bwMode="auto">
                <a:xfrm>
                  <a:off x="1091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20" name="Freeform 2941"/>
                <p:cNvSpPr>
                  <a:spLocks/>
                </p:cNvSpPr>
                <p:nvPr/>
              </p:nvSpPr>
              <p:spPr bwMode="auto">
                <a:xfrm>
                  <a:off x="1092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21" name="Freeform 2942"/>
                <p:cNvSpPr>
                  <a:spLocks/>
                </p:cNvSpPr>
                <p:nvPr/>
              </p:nvSpPr>
              <p:spPr bwMode="auto">
                <a:xfrm>
                  <a:off x="1093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22" name="Freeform 2943"/>
                <p:cNvSpPr>
                  <a:spLocks/>
                </p:cNvSpPr>
                <p:nvPr/>
              </p:nvSpPr>
              <p:spPr bwMode="auto">
                <a:xfrm>
                  <a:off x="1095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23" name="Freeform 2944"/>
                <p:cNvSpPr>
                  <a:spLocks/>
                </p:cNvSpPr>
                <p:nvPr/>
              </p:nvSpPr>
              <p:spPr bwMode="auto">
                <a:xfrm>
                  <a:off x="1096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24" name="Freeform 2945"/>
                <p:cNvSpPr>
                  <a:spLocks/>
                </p:cNvSpPr>
                <p:nvPr/>
              </p:nvSpPr>
              <p:spPr bwMode="auto">
                <a:xfrm>
                  <a:off x="1097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25" name="Freeform 2946"/>
                <p:cNvSpPr>
                  <a:spLocks/>
                </p:cNvSpPr>
                <p:nvPr/>
              </p:nvSpPr>
              <p:spPr bwMode="auto">
                <a:xfrm>
                  <a:off x="1098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26" name="Freeform 2947"/>
                <p:cNvSpPr>
                  <a:spLocks/>
                </p:cNvSpPr>
                <p:nvPr/>
              </p:nvSpPr>
              <p:spPr bwMode="auto">
                <a:xfrm>
                  <a:off x="1100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27" name="Freeform 2948"/>
                <p:cNvSpPr>
                  <a:spLocks/>
                </p:cNvSpPr>
                <p:nvPr/>
              </p:nvSpPr>
              <p:spPr bwMode="auto">
                <a:xfrm>
                  <a:off x="1101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28" name="Freeform 2949"/>
                <p:cNvSpPr>
                  <a:spLocks/>
                </p:cNvSpPr>
                <p:nvPr/>
              </p:nvSpPr>
              <p:spPr bwMode="auto">
                <a:xfrm>
                  <a:off x="1102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29" name="Freeform 2950"/>
                <p:cNvSpPr>
                  <a:spLocks/>
                </p:cNvSpPr>
                <p:nvPr/>
              </p:nvSpPr>
              <p:spPr bwMode="auto">
                <a:xfrm>
                  <a:off x="1103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0" name="Freeform 2951"/>
                <p:cNvSpPr>
                  <a:spLocks/>
                </p:cNvSpPr>
                <p:nvPr/>
              </p:nvSpPr>
              <p:spPr bwMode="auto">
                <a:xfrm>
                  <a:off x="1105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1" name="Freeform 2952"/>
                <p:cNvSpPr>
                  <a:spLocks/>
                </p:cNvSpPr>
                <p:nvPr/>
              </p:nvSpPr>
              <p:spPr bwMode="auto">
                <a:xfrm>
                  <a:off x="1106" y="3801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2" name="Freeform 2953"/>
                <p:cNvSpPr>
                  <a:spLocks/>
                </p:cNvSpPr>
                <p:nvPr/>
              </p:nvSpPr>
              <p:spPr bwMode="auto">
                <a:xfrm>
                  <a:off x="110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3" name="Freeform 2954"/>
                <p:cNvSpPr>
                  <a:spLocks/>
                </p:cNvSpPr>
                <p:nvPr/>
              </p:nvSpPr>
              <p:spPr bwMode="auto">
                <a:xfrm>
                  <a:off x="110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4" name="Freeform 2955"/>
                <p:cNvSpPr>
                  <a:spLocks/>
                </p:cNvSpPr>
                <p:nvPr/>
              </p:nvSpPr>
              <p:spPr bwMode="auto">
                <a:xfrm>
                  <a:off x="1110" y="3801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5" name="Freeform 2956"/>
                <p:cNvSpPr>
                  <a:spLocks/>
                </p:cNvSpPr>
                <p:nvPr/>
              </p:nvSpPr>
              <p:spPr bwMode="auto">
                <a:xfrm>
                  <a:off x="1111" y="3801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6" name="Freeform 2957"/>
                <p:cNvSpPr>
                  <a:spLocks/>
                </p:cNvSpPr>
                <p:nvPr/>
              </p:nvSpPr>
              <p:spPr bwMode="auto">
                <a:xfrm>
                  <a:off x="1112" y="3801"/>
                  <a:ext cx="2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7" name="Freeform 2958"/>
                <p:cNvSpPr>
                  <a:spLocks/>
                </p:cNvSpPr>
                <p:nvPr/>
              </p:nvSpPr>
              <p:spPr bwMode="auto">
                <a:xfrm>
                  <a:off x="1113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8" name="Freeform 2959"/>
                <p:cNvSpPr>
                  <a:spLocks/>
                </p:cNvSpPr>
                <p:nvPr/>
              </p:nvSpPr>
              <p:spPr bwMode="auto">
                <a:xfrm>
                  <a:off x="1115" y="3801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39" name="Freeform 2960"/>
                <p:cNvSpPr>
                  <a:spLocks/>
                </p:cNvSpPr>
                <p:nvPr/>
              </p:nvSpPr>
              <p:spPr bwMode="auto">
                <a:xfrm>
                  <a:off x="1116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40" name="Freeform 2961"/>
                <p:cNvSpPr>
                  <a:spLocks/>
                </p:cNvSpPr>
                <p:nvPr/>
              </p:nvSpPr>
              <p:spPr bwMode="auto">
                <a:xfrm>
                  <a:off x="1117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41" name="Freeform 2962"/>
                <p:cNvSpPr>
                  <a:spLocks/>
                </p:cNvSpPr>
                <p:nvPr/>
              </p:nvSpPr>
              <p:spPr bwMode="auto">
                <a:xfrm>
                  <a:off x="111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42" name="Freeform 2963"/>
                <p:cNvSpPr>
                  <a:spLocks/>
                </p:cNvSpPr>
                <p:nvPr/>
              </p:nvSpPr>
              <p:spPr bwMode="auto">
                <a:xfrm>
                  <a:off x="112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43" name="Freeform 2964"/>
                <p:cNvSpPr>
                  <a:spLocks/>
                </p:cNvSpPr>
                <p:nvPr/>
              </p:nvSpPr>
              <p:spPr bwMode="auto">
                <a:xfrm>
                  <a:off x="1121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44" name="Freeform 2965"/>
                <p:cNvSpPr>
                  <a:spLocks/>
                </p:cNvSpPr>
                <p:nvPr/>
              </p:nvSpPr>
              <p:spPr bwMode="auto">
                <a:xfrm>
                  <a:off x="1122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45" name="Freeform 2966"/>
                <p:cNvSpPr>
                  <a:spLocks/>
                </p:cNvSpPr>
                <p:nvPr/>
              </p:nvSpPr>
              <p:spPr bwMode="auto">
                <a:xfrm>
                  <a:off x="1123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46" name="Freeform 2967"/>
                <p:cNvSpPr>
                  <a:spLocks/>
                </p:cNvSpPr>
                <p:nvPr/>
              </p:nvSpPr>
              <p:spPr bwMode="auto">
                <a:xfrm>
                  <a:off x="1125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47" name="Freeform 2968"/>
                <p:cNvSpPr>
                  <a:spLocks/>
                </p:cNvSpPr>
                <p:nvPr/>
              </p:nvSpPr>
              <p:spPr bwMode="auto">
                <a:xfrm>
                  <a:off x="112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48" name="Freeform 2969"/>
                <p:cNvSpPr>
                  <a:spLocks/>
                </p:cNvSpPr>
                <p:nvPr/>
              </p:nvSpPr>
              <p:spPr bwMode="auto">
                <a:xfrm>
                  <a:off x="112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49" name="Freeform 2970"/>
                <p:cNvSpPr>
                  <a:spLocks/>
                </p:cNvSpPr>
                <p:nvPr/>
              </p:nvSpPr>
              <p:spPr bwMode="auto">
                <a:xfrm>
                  <a:off x="1129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50" name="Freeform 2971"/>
                <p:cNvSpPr>
                  <a:spLocks/>
                </p:cNvSpPr>
                <p:nvPr/>
              </p:nvSpPr>
              <p:spPr bwMode="auto">
                <a:xfrm>
                  <a:off x="1130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51" name="Freeform 2972"/>
                <p:cNvSpPr>
                  <a:spLocks/>
                </p:cNvSpPr>
                <p:nvPr/>
              </p:nvSpPr>
              <p:spPr bwMode="auto">
                <a:xfrm>
                  <a:off x="1131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52" name="Freeform 2973"/>
                <p:cNvSpPr>
                  <a:spLocks/>
                </p:cNvSpPr>
                <p:nvPr/>
              </p:nvSpPr>
              <p:spPr bwMode="auto">
                <a:xfrm>
                  <a:off x="1132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53" name="Freeform 2974"/>
                <p:cNvSpPr>
                  <a:spLocks/>
                </p:cNvSpPr>
                <p:nvPr/>
              </p:nvSpPr>
              <p:spPr bwMode="auto">
                <a:xfrm>
                  <a:off x="1134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54" name="Freeform 2975"/>
                <p:cNvSpPr>
                  <a:spLocks/>
                </p:cNvSpPr>
                <p:nvPr/>
              </p:nvSpPr>
              <p:spPr bwMode="auto">
                <a:xfrm>
                  <a:off x="1135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55" name="Freeform 2976"/>
                <p:cNvSpPr>
                  <a:spLocks/>
                </p:cNvSpPr>
                <p:nvPr/>
              </p:nvSpPr>
              <p:spPr bwMode="auto">
                <a:xfrm>
                  <a:off x="113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56" name="Freeform 2977"/>
                <p:cNvSpPr>
                  <a:spLocks/>
                </p:cNvSpPr>
                <p:nvPr/>
              </p:nvSpPr>
              <p:spPr bwMode="auto">
                <a:xfrm>
                  <a:off x="113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57" name="Freeform 2978"/>
                <p:cNvSpPr>
                  <a:spLocks/>
                </p:cNvSpPr>
                <p:nvPr/>
              </p:nvSpPr>
              <p:spPr bwMode="auto">
                <a:xfrm>
                  <a:off x="113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58" name="Freeform 2979"/>
                <p:cNvSpPr>
                  <a:spLocks/>
                </p:cNvSpPr>
                <p:nvPr/>
              </p:nvSpPr>
              <p:spPr bwMode="auto">
                <a:xfrm>
                  <a:off x="114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59" name="Freeform 2980"/>
                <p:cNvSpPr>
                  <a:spLocks/>
                </p:cNvSpPr>
                <p:nvPr/>
              </p:nvSpPr>
              <p:spPr bwMode="auto">
                <a:xfrm>
                  <a:off x="1141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60" name="Freeform 2981"/>
                <p:cNvSpPr>
                  <a:spLocks/>
                </p:cNvSpPr>
                <p:nvPr/>
              </p:nvSpPr>
              <p:spPr bwMode="auto">
                <a:xfrm>
                  <a:off x="1142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61" name="Freeform 2982"/>
                <p:cNvSpPr>
                  <a:spLocks/>
                </p:cNvSpPr>
                <p:nvPr/>
              </p:nvSpPr>
              <p:spPr bwMode="auto">
                <a:xfrm>
                  <a:off x="1143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62" name="Freeform 2983"/>
                <p:cNvSpPr>
                  <a:spLocks/>
                </p:cNvSpPr>
                <p:nvPr/>
              </p:nvSpPr>
              <p:spPr bwMode="auto">
                <a:xfrm>
                  <a:off x="1145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63" name="Freeform 2984"/>
                <p:cNvSpPr>
                  <a:spLocks/>
                </p:cNvSpPr>
                <p:nvPr/>
              </p:nvSpPr>
              <p:spPr bwMode="auto">
                <a:xfrm>
                  <a:off x="1146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64" name="Freeform 2985"/>
                <p:cNvSpPr>
                  <a:spLocks/>
                </p:cNvSpPr>
                <p:nvPr/>
              </p:nvSpPr>
              <p:spPr bwMode="auto">
                <a:xfrm>
                  <a:off x="1147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65" name="Freeform 2986"/>
                <p:cNvSpPr>
                  <a:spLocks/>
                </p:cNvSpPr>
                <p:nvPr/>
              </p:nvSpPr>
              <p:spPr bwMode="auto">
                <a:xfrm>
                  <a:off x="114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66" name="Freeform 2987"/>
                <p:cNvSpPr>
                  <a:spLocks/>
                </p:cNvSpPr>
                <p:nvPr/>
              </p:nvSpPr>
              <p:spPr bwMode="auto">
                <a:xfrm>
                  <a:off x="115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67" name="Freeform 2988"/>
                <p:cNvSpPr>
                  <a:spLocks/>
                </p:cNvSpPr>
                <p:nvPr/>
              </p:nvSpPr>
              <p:spPr bwMode="auto">
                <a:xfrm>
                  <a:off x="1151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32" name="Group 3190"/>
              <p:cNvGrpSpPr>
                <a:grpSpLocks/>
              </p:cNvGrpSpPr>
              <p:nvPr/>
            </p:nvGrpSpPr>
            <p:grpSpPr bwMode="auto">
              <a:xfrm>
                <a:off x="1828800" y="5173663"/>
                <a:ext cx="398463" cy="863600"/>
                <a:chOff x="1152" y="3259"/>
                <a:chExt cx="251" cy="544"/>
              </a:xfrm>
            </p:grpSpPr>
            <p:sp>
              <p:nvSpPr>
                <p:cNvPr id="4468" name="Freeform 2990"/>
                <p:cNvSpPr>
                  <a:spLocks/>
                </p:cNvSpPr>
                <p:nvPr/>
              </p:nvSpPr>
              <p:spPr bwMode="auto">
                <a:xfrm>
                  <a:off x="1152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69" name="Freeform 2991"/>
                <p:cNvSpPr>
                  <a:spLocks/>
                </p:cNvSpPr>
                <p:nvPr/>
              </p:nvSpPr>
              <p:spPr bwMode="auto">
                <a:xfrm>
                  <a:off x="1154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70" name="Freeform 2992"/>
                <p:cNvSpPr>
                  <a:spLocks/>
                </p:cNvSpPr>
                <p:nvPr/>
              </p:nvSpPr>
              <p:spPr bwMode="auto">
                <a:xfrm>
                  <a:off x="1155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71" name="Freeform 2993"/>
                <p:cNvSpPr>
                  <a:spLocks/>
                </p:cNvSpPr>
                <p:nvPr/>
              </p:nvSpPr>
              <p:spPr bwMode="auto">
                <a:xfrm>
                  <a:off x="1156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72" name="Freeform 2994"/>
                <p:cNvSpPr>
                  <a:spLocks/>
                </p:cNvSpPr>
                <p:nvPr/>
              </p:nvSpPr>
              <p:spPr bwMode="auto">
                <a:xfrm>
                  <a:off x="1157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73" name="Freeform 2995"/>
                <p:cNvSpPr>
                  <a:spLocks/>
                </p:cNvSpPr>
                <p:nvPr/>
              </p:nvSpPr>
              <p:spPr bwMode="auto">
                <a:xfrm>
                  <a:off x="1159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74" name="Freeform 2996"/>
                <p:cNvSpPr>
                  <a:spLocks/>
                </p:cNvSpPr>
                <p:nvPr/>
              </p:nvSpPr>
              <p:spPr bwMode="auto">
                <a:xfrm>
                  <a:off x="1160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75" name="Freeform 2997"/>
                <p:cNvSpPr>
                  <a:spLocks/>
                </p:cNvSpPr>
                <p:nvPr/>
              </p:nvSpPr>
              <p:spPr bwMode="auto">
                <a:xfrm>
                  <a:off x="1161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76" name="Freeform 2998"/>
                <p:cNvSpPr>
                  <a:spLocks/>
                </p:cNvSpPr>
                <p:nvPr/>
              </p:nvSpPr>
              <p:spPr bwMode="auto">
                <a:xfrm>
                  <a:off x="1162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77" name="Freeform 2999"/>
                <p:cNvSpPr>
                  <a:spLocks/>
                </p:cNvSpPr>
                <p:nvPr/>
              </p:nvSpPr>
              <p:spPr bwMode="auto">
                <a:xfrm>
                  <a:off x="1164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78" name="Freeform 3000"/>
                <p:cNvSpPr>
                  <a:spLocks/>
                </p:cNvSpPr>
                <p:nvPr/>
              </p:nvSpPr>
              <p:spPr bwMode="auto">
                <a:xfrm>
                  <a:off x="1165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79" name="Freeform 3001"/>
                <p:cNvSpPr>
                  <a:spLocks/>
                </p:cNvSpPr>
                <p:nvPr/>
              </p:nvSpPr>
              <p:spPr bwMode="auto">
                <a:xfrm>
                  <a:off x="1166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80" name="Freeform 3002"/>
                <p:cNvSpPr>
                  <a:spLocks/>
                </p:cNvSpPr>
                <p:nvPr/>
              </p:nvSpPr>
              <p:spPr bwMode="auto">
                <a:xfrm>
                  <a:off x="1167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81" name="Freeform 3003"/>
                <p:cNvSpPr>
                  <a:spLocks/>
                </p:cNvSpPr>
                <p:nvPr/>
              </p:nvSpPr>
              <p:spPr bwMode="auto">
                <a:xfrm>
                  <a:off x="1169" y="3801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82" name="Freeform 3004"/>
                <p:cNvSpPr>
                  <a:spLocks/>
                </p:cNvSpPr>
                <p:nvPr/>
              </p:nvSpPr>
              <p:spPr bwMode="auto">
                <a:xfrm>
                  <a:off x="117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83" name="Freeform 3005"/>
                <p:cNvSpPr>
                  <a:spLocks/>
                </p:cNvSpPr>
                <p:nvPr/>
              </p:nvSpPr>
              <p:spPr bwMode="auto">
                <a:xfrm>
                  <a:off x="1171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84" name="Freeform 3006"/>
                <p:cNvSpPr>
                  <a:spLocks/>
                </p:cNvSpPr>
                <p:nvPr/>
              </p:nvSpPr>
              <p:spPr bwMode="auto">
                <a:xfrm>
                  <a:off x="1172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85" name="Freeform 3007"/>
                <p:cNvSpPr>
                  <a:spLocks/>
                </p:cNvSpPr>
                <p:nvPr/>
              </p:nvSpPr>
              <p:spPr bwMode="auto">
                <a:xfrm>
                  <a:off x="1174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86" name="Freeform 3008"/>
                <p:cNvSpPr>
                  <a:spLocks/>
                </p:cNvSpPr>
                <p:nvPr/>
              </p:nvSpPr>
              <p:spPr bwMode="auto">
                <a:xfrm>
                  <a:off x="1175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87" name="Freeform 3009"/>
                <p:cNvSpPr>
                  <a:spLocks/>
                </p:cNvSpPr>
                <p:nvPr/>
              </p:nvSpPr>
              <p:spPr bwMode="auto">
                <a:xfrm>
                  <a:off x="1176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88" name="Freeform 3010"/>
                <p:cNvSpPr>
                  <a:spLocks/>
                </p:cNvSpPr>
                <p:nvPr/>
              </p:nvSpPr>
              <p:spPr bwMode="auto">
                <a:xfrm>
                  <a:off x="117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89" name="Freeform 3011"/>
                <p:cNvSpPr>
                  <a:spLocks/>
                </p:cNvSpPr>
                <p:nvPr/>
              </p:nvSpPr>
              <p:spPr bwMode="auto">
                <a:xfrm>
                  <a:off x="1179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90" name="Freeform 3012"/>
                <p:cNvSpPr>
                  <a:spLocks/>
                </p:cNvSpPr>
                <p:nvPr/>
              </p:nvSpPr>
              <p:spPr bwMode="auto">
                <a:xfrm>
                  <a:off x="1180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91" name="Freeform 3013"/>
                <p:cNvSpPr>
                  <a:spLocks/>
                </p:cNvSpPr>
                <p:nvPr/>
              </p:nvSpPr>
              <p:spPr bwMode="auto">
                <a:xfrm>
                  <a:off x="1181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92" name="Freeform 3014"/>
                <p:cNvSpPr>
                  <a:spLocks/>
                </p:cNvSpPr>
                <p:nvPr/>
              </p:nvSpPr>
              <p:spPr bwMode="auto">
                <a:xfrm>
                  <a:off x="1182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93" name="Freeform 3015"/>
                <p:cNvSpPr>
                  <a:spLocks/>
                </p:cNvSpPr>
                <p:nvPr/>
              </p:nvSpPr>
              <p:spPr bwMode="auto">
                <a:xfrm>
                  <a:off x="1184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94" name="Freeform 3016"/>
                <p:cNvSpPr>
                  <a:spLocks/>
                </p:cNvSpPr>
                <p:nvPr/>
              </p:nvSpPr>
              <p:spPr bwMode="auto">
                <a:xfrm>
                  <a:off x="1185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95" name="Freeform 3017"/>
                <p:cNvSpPr>
                  <a:spLocks/>
                </p:cNvSpPr>
                <p:nvPr/>
              </p:nvSpPr>
              <p:spPr bwMode="auto">
                <a:xfrm>
                  <a:off x="1186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96" name="Freeform 3018"/>
                <p:cNvSpPr>
                  <a:spLocks/>
                </p:cNvSpPr>
                <p:nvPr/>
              </p:nvSpPr>
              <p:spPr bwMode="auto">
                <a:xfrm>
                  <a:off x="1187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97" name="Freeform 3019"/>
                <p:cNvSpPr>
                  <a:spLocks/>
                </p:cNvSpPr>
                <p:nvPr/>
              </p:nvSpPr>
              <p:spPr bwMode="auto">
                <a:xfrm>
                  <a:off x="1189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98" name="Freeform 3020"/>
                <p:cNvSpPr>
                  <a:spLocks/>
                </p:cNvSpPr>
                <p:nvPr/>
              </p:nvSpPr>
              <p:spPr bwMode="auto">
                <a:xfrm>
                  <a:off x="1190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99" name="Freeform 3021"/>
                <p:cNvSpPr>
                  <a:spLocks/>
                </p:cNvSpPr>
                <p:nvPr/>
              </p:nvSpPr>
              <p:spPr bwMode="auto">
                <a:xfrm>
                  <a:off x="1191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00" name="Freeform 3022"/>
                <p:cNvSpPr>
                  <a:spLocks/>
                </p:cNvSpPr>
                <p:nvPr/>
              </p:nvSpPr>
              <p:spPr bwMode="auto">
                <a:xfrm>
                  <a:off x="1192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01" name="Freeform 3023"/>
                <p:cNvSpPr>
                  <a:spLocks/>
                </p:cNvSpPr>
                <p:nvPr/>
              </p:nvSpPr>
              <p:spPr bwMode="auto">
                <a:xfrm>
                  <a:off x="1194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02" name="Freeform 3024"/>
                <p:cNvSpPr>
                  <a:spLocks/>
                </p:cNvSpPr>
                <p:nvPr/>
              </p:nvSpPr>
              <p:spPr bwMode="auto">
                <a:xfrm>
                  <a:off x="1195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03" name="Freeform 3025"/>
                <p:cNvSpPr>
                  <a:spLocks/>
                </p:cNvSpPr>
                <p:nvPr/>
              </p:nvSpPr>
              <p:spPr bwMode="auto">
                <a:xfrm>
                  <a:off x="1196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04" name="Freeform 3026"/>
                <p:cNvSpPr>
                  <a:spLocks/>
                </p:cNvSpPr>
                <p:nvPr/>
              </p:nvSpPr>
              <p:spPr bwMode="auto">
                <a:xfrm>
                  <a:off x="1197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05" name="Freeform 3027"/>
                <p:cNvSpPr>
                  <a:spLocks/>
                </p:cNvSpPr>
                <p:nvPr/>
              </p:nvSpPr>
              <p:spPr bwMode="auto">
                <a:xfrm>
                  <a:off x="1199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06" name="Freeform 3028"/>
                <p:cNvSpPr>
                  <a:spLocks/>
                </p:cNvSpPr>
                <p:nvPr/>
              </p:nvSpPr>
              <p:spPr bwMode="auto">
                <a:xfrm>
                  <a:off x="1200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07" name="Freeform 3029"/>
                <p:cNvSpPr>
                  <a:spLocks/>
                </p:cNvSpPr>
                <p:nvPr/>
              </p:nvSpPr>
              <p:spPr bwMode="auto">
                <a:xfrm>
                  <a:off x="1201" y="3801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08" name="Freeform 3030"/>
                <p:cNvSpPr>
                  <a:spLocks/>
                </p:cNvSpPr>
                <p:nvPr/>
              </p:nvSpPr>
              <p:spPr bwMode="auto">
                <a:xfrm>
                  <a:off x="1202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09" name="Freeform 3031"/>
                <p:cNvSpPr>
                  <a:spLocks/>
                </p:cNvSpPr>
                <p:nvPr/>
              </p:nvSpPr>
              <p:spPr bwMode="auto">
                <a:xfrm>
                  <a:off x="1204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10" name="Freeform 3032"/>
                <p:cNvSpPr>
                  <a:spLocks/>
                </p:cNvSpPr>
                <p:nvPr/>
              </p:nvSpPr>
              <p:spPr bwMode="auto">
                <a:xfrm>
                  <a:off x="1205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11" name="Freeform 3033"/>
                <p:cNvSpPr>
                  <a:spLocks/>
                </p:cNvSpPr>
                <p:nvPr/>
              </p:nvSpPr>
              <p:spPr bwMode="auto">
                <a:xfrm>
                  <a:off x="1206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12" name="Freeform 3034"/>
                <p:cNvSpPr>
                  <a:spLocks/>
                </p:cNvSpPr>
                <p:nvPr/>
              </p:nvSpPr>
              <p:spPr bwMode="auto">
                <a:xfrm>
                  <a:off x="120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13" name="Freeform 3035"/>
                <p:cNvSpPr>
                  <a:spLocks/>
                </p:cNvSpPr>
                <p:nvPr/>
              </p:nvSpPr>
              <p:spPr bwMode="auto">
                <a:xfrm>
                  <a:off x="1209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14" name="Freeform 3036"/>
                <p:cNvSpPr>
                  <a:spLocks/>
                </p:cNvSpPr>
                <p:nvPr/>
              </p:nvSpPr>
              <p:spPr bwMode="auto">
                <a:xfrm>
                  <a:off x="1210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15" name="Freeform 3037"/>
                <p:cNvSpPr>
                  <a:spLocks/>
                </p:cNvSpPr>
                <p:nvPr/>
              </p:nvSpPr>
              <p:spPr bwMode="auto">
                <a:xfrm>
                  <a:off x="1211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16" name="Freeform 3038"/>
                <p:cNvSpPr>
                  <a:spLocks/>
                </p:cNvSpPr>
                <p:nvPr/>
              </p:nvSpPr>
              <p:spPr bwMode="auto">
                <a:xfrm>
                  <a:off x="1212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17" name="Freeform 3039"/>
                <p:cNvSpPr>
                  <a:spLocks/>
                </p:cNvSpPr>
                <p:nvPr/>
              </p:nvSpPr>
              <p:spPr bwMode="auto">
                <a:xfrm>
                  <a:off x="1214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18" name="Freeform 3040"/>
                <p:cNvSpPr>
                  <a:spLocks/>
                </p:cNvSpPr>
                <p:nvPr/>
              </p:nvSpPr>
              <p:spPr bwMode="auto">
                <a:xfrm>
                  <a:off x="1215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19" name="Freeform 3041"/>
                <p:cNvSpPr>
                  <a:spLocks/>
                </p:cNvSpPr>
                <p:nvPr/>
              </p:nvSpPr>
              <p:spPr bwMode="auto">
                <a:xfrm>
                  <a:off x="1216" y="3801"/>
                  <a:ext cx="2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20" name="Freeform 3042"/>
                <p:cNvSpPr>
                  <a:spLocks/>
                </p:cNvSpPr>
                <p:nvPr/>
              </p:nvSpPr>
              <p:spPr bwMode="auto">
                <a:xfrm>
                  <a:off x="121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21" name="Freeform 3043"/>
                <p:cNvSpPr>
                  <a:spLocks/>
                </p:cNvSpPr>
                <p:nvPr/>
              </p:nvSpPr>
              <p:spPr bwMode="auto">
                <a:xfrm>
                  <a:off x="1219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22" name="Freeform 3044"/>
                <p:cNvSpPr>
                  <a:spLocks/>
                </p:cNvSpPr>
                <p:nvPr/>
              </p:nvSpPr>
              <p:spPr bwMode="auto">
                <a:xfrm>
                  <a:off x="1220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23" name="Freeform 3045"/>
                <p:cNvSpPr>
                  <a:spLocks/>
                </p:cNvSpPr>
                <p:nvPr/>
              </p:nvSpPr>
              <p:spPr bwMode="auto">
                <a:xfrm>
                  <a:off x="1221" y="3801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24" name="Freeform 3046"/>
                <p:cNvSpPr>
                  <a:spLocks/>
                </p:cNvSpPr>
                <p:nvPr/>
              </p:nvSpPr>
              <p:spPr bwMode="auto">
                <a:xfrm>
                  <a:off x="1223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25" name="Freeform 3047"/>
                <p:cNvSpPr>
                  <a:spLocks/>
                </p:cNvSpPr>
                <p:nvPr/>
              </p:nvSpPr>
              <p:spPr bwMode="auto">
                <a:xfrm>
                  <a:off x="1224" y="3801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26" name="Freeform 3048"/>
                <p:cNvSpPr>
                  <a:spLocks/>
                </p:cNvSpPr>
                <p:nvPr/>
              </p:nvSpPr>
              <p:spPr bwMode="auto">
                <a:xfrm>
                  <a:off x="1225" y="3801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27" name="Freeform 3049"/>
                <p:cNvSpPr>
                  <a:spLocks/>
                </p:cNvSpPr>
                <p:nvPr/>
              </p:nvSpPr>
              <p:spPr bwMode="auto">
                <a:xfrm>
                  <a:off x="1226" y="3800"/>
                  <a:ext cx="2" cy="1"/>
                </a:xfrm>
                <a:custGeom>
                  <a:avLst/>
                  <a:gdLst>
                    <a:gd name="T0" fmla="*/ 0 w 8"/>
                    <a:gd name="T1" fmla="*/ 2 h 2"/>
                    <a:gd name="T2" fmla="*/ 7 w 8"/>
                    <a:gd name="T3" fmla="*/ 0 h 2"/>
                    <a:gd name="T4" fmla="*/ 8 w 8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2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28" name="Freeform 3050"/>
                <p:cNvSpPr>
                  <a:spLocks/>
                </p:cNvSpPr>
                <p:nvPr/>
              </p:nvSpPr>
              <p:spPr bwMode="auto">
                <a:xfrm>
                  <a:off x="1227" y="3800"/>
                  <a:ext cx="2" cy="1"/>
                </a:xfrm>
                <a:custGeom>
                  <a:avLst/>
                  <a:gdLst>
                    <a:gd name="T0" fmla="*/ 0 w 7"/>
                    <a:gd name="T1" fmla="*/ 2 h 2"/>
                    <a:gd name="T2" fmla="*/ 6 w 7"/>
                    <a:gd name="T3" fmla="*/ 0 h 2"/>
                    <a:gd name="T4" fmla="*/ 7 w 7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29" name="Freeform 3051"/>
                <p:cNvSpPr>
                  <a:spLocks/>
                </p:cNvSpPr>
                <p:nvPr/>
              </p:nvSpPr>
              <p:spPr bwMode="auto">
                <a:xfrm>
                  <a:off x="1229" y="3799"/>
                  <a:ext cx="1" cy="1"/>
                </a:xfrm>
                <a:custGeom>
                  <a:avLst/>
                  <a:gdLst>
                    <a:gd name="T0" fmla="*/ 0 w 8"/>
                    <a:gd name="T1" fmla="*/ 3 h 3"/>
                    <a:gd name="T2" fmla="*/ 7 w 8"/>
                    <a:gd name="T3" fmla="*/ 0 h 3"/>
                    <a:gd name="T4" fmla="*/ 8 w 8"/>
                    <a:gd name="T5" fmla="*/ 0 h 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"/>
                    <a:gd name="T11" fmla="*/ 8 w 8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">
                      <a:moveTo>
                        <a:pt x="0" y="3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30" name="Freeform 3052"/>
                <p:cNvSpPr>
                  <a:spLocks/>
                </p:cNvSpPr>
                <p:nvPr/>
              </p:nvSpPr>
              <p:spPr bwMode="auto">
                <a:xfrm>
                  <a:off x="1230" y="3798"/>
                  <a:ext cx="1" cy="1"/>
                </a:xfrm>
                <a:custGeom>
                  <a:avLst/>
                  <a:gdLst>
                    <a:gd name="T0" fmla="*/ 0 w 7"/>
                    <a:gd name="T1" fmla="*/ 5 h 5"/>
                    <a:gd name="T2" fmla="*/ 6 w 7"/>
                    <a:gd name="T3" fmla="*/ 0 h 5"/>
                    <a:gd name="T4" fmla="*/ 7 w 7"/>
                    <a:gd name="T5" fmla="*/ 0 h 5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5"/>
                    <a:gd name="T11" fmla="*/ 7 w 7"/>
                    <a:gd name="T12" fmla="*/ 5 h 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5">
                      <a:moveTo>
                        <a:pt x="0" y="5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31" name="Freeform 3053"/>
                <p:cNvSpPr>
                  <a:spLocks/>
                </p:cNvSpPr>
                <p:nvPr/>
              </p:nvSpPr>
              <p:spPr bwMode="auto">
                <a:xfrm>
                  <a:off x="1231" y="3797"/>
                  <a:ext cx="2" cy="1"/>
                </a:xfrm>
                <a:custGeom>
                  <a:avLst/>
                  <a:gdLst>
                    <a:gd name="T0" fmla="*/ 0 w 8"/>
                    <a:gd name="T1" fmla="*/ 6 h 6"/>
                    <a:gd name="T2" fmla="*/ 7 w 8"/>
                    <a:gd name="T3" fmla="*/ 0 h 6"/>
                    <a:gd name="T4" fmla="*/ 8 w 8"/>
                    <a:gd name="T5" fmla="*/ 0 h 6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6"/>
                    <a:gd name="T11" fmla="*/ 8 w 8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6">
                      <a:moveTo>
                        <a:pt x="0" y="6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32" name="Freeform 3054"/>
                <p:cNvSpPr>
                  <a:spLocks/>
                </p:cNvSpPr>
                <p:nvPr/>
              </p:nvSpPr>
              <p:spPr bwMode="auto">
                <a:xfrm>
                  <a:off x="1232" y="3795"/>
                  <a:ext cx="2" cy="2"/>
                </a:xfrm>
                <a:custGeom>
                  <a:avLst/>
                  <a:gdLst>
                    <a:gd name="T0" fmla="*/ 0 w 7"/>
                    <a:gd name="T1" fmla="*/ 10 h 10"/>
                    <a:gd name="T2" fmla="*/ 6 w 7"/>
                    <a:gd name="T3" fmla="*/ 0 h 10"/>
                    <a:gd name="T4" fmla="*/ 7 w 7"/>
                    <a:gd name="T5" fmla="*/ 0 h 10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0"/>
                    <a:gd name="T11" fmla="*/ 7 w 7"/>
                    <a:gd name="T12" fmla="*/ 10 h 1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0">
                      <a:moveTo>
                        <a:pt x="0" y="1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33" name="Freeform 3055"/>
                <p:cNvSpPr>
                  <a:spLocks/>
                </p:cNvSpPr>
                <p:nvPr/>
              </p:nvSpPr>
              <p:spPr bwMode="auto">
                <a:xfrm>
                  <a:off x="1234" y="3793"/>
                  <a:ext cx="1" cy="2"/>
                </a:xfrm>
                <a:custGeom>
                  <a:avLst/>
                  <a:gdLst>
                    <a:gd name="T0" fmla="*/ 0 w 8"/>
                    <a:gd name="T1" fmla="*/ 13 h 13"/>
                    <a:gd name="T2" fmla="*/ 7 w 8"/>
                    <a:gd name="T3" fmla="*/ 0 h 13"/>
                    <a:gd name="T4" fmla="*/ 8 w 8"/>
                    <a:gd name="T5" fmla="*/ 0 h 1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3"/>
                    <a:gd name="T11" fmla="*/ 8 w 8"/>
                    <a:gd name="T12" fmla="*/ 13 h 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3">
                      <a:moveTo>
                        <a:pt x="0" y="13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34" name="Freeform 3056"/>
                <p:cNvSpPr>
                  <a:spLocks/>
                </p:cNvSpPr>
                <p:nvPr/>
              </p:nvSpPr>
              <p:spPr bwMode="auto">
                <a:xfrm>
                  <a:off x="1235" y="3789"/>
                  <a:ext cx="1" cy="4"/>
                </a:xfrm>
                <a:custGeom>
                  <a:avLst/>
                  <a:gdLst>
                    <a:gd name="T0" fmla="*/ 0 w 8"/>
                    <a:gd name="T1" fmla="*/ 19 h 19"/>
                    <a:gd name="T2" fmla="*/ 7 w 8"/>
                    <a:gd name="T3" fmla="*/ 0 h 19"/>
                    <a:gd name="T4" fmla="*/ 8 w 8"/>
                    <a:gd name="T5" fmla="*/ 0 h 1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9"/>
                    <a:gd name="T11" fmla="*/ 8 w 8"/>
                    <a:gd name="T12" fmla="*/ 19 h 1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9">
                      <a:moveTo>
                        <a:pt x="0" y="19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35" name="Freeform 3057"/>
                <p:cNvSpPr>
                  <a:spLocks/>
                </p:cNvSpPr>
                <p:nvPr/>
              </p:nvSpPr>
              <p:spPr bwMode="auto">
                <a:xfrm>
                  <a:off x="1236" y="3784"/>
                  <a:ext cx="2" cy="5"/>
                </a:xfrm>
                <a:custGeom>
                  <a:avLst/>
                  <a:gdLst>
                    <a:gd name="T0" fmla="*/ 0 w 7"/>
                    <a:gd name="T1" fmla="*/ 26 h 26"/>
                    <a:gd name="T2" fmla="*/ 6 w 7"/>
                    <a:gd name="T3" fmla="*/ 0 h 26"/>
                    <a:gd name="T4" fmla="*/ 7 w 7"/>
                    <a:gd name="T5" fmla="*/ 0 h 26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6"/>
                    <a:gd name="T11" fmla="*/ 7 w 7"/>
                    <a:gd name="T12" fmla="*/ 26 h 2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6">
                      <a:moveTo>
                        <a:pt x="0" y="26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36" name="Freeform 3058"/>
                <p:cNvSpPr>
                  <a:spLocks/>
                </p:cNvSpPr>
                <p:nvPr/>
              </p:nvSpPr>
              <p:spPr bwMode="auto">
                <a:xfrm>
                  <a:off x="1237" y="3777"/>
                  <a:ext cx="2" cy="7"/>
                </a:xfrm>
                <a:custGeom>
                  <a:avLst/>
                  <a:gdLst>
                    <a:gd name="T0" fmla="*/ 0 w 8"/>
                    <a:gd name="T1" fmla="*/ 37 h 37"/>
                    <a:gd name="T2" fmla="*/ 7 w 8"/>
                    <a:gd name="T3" fmla="*/ 0 h 37"/>
                    <a:gd name="T4" fmla="*/ 8 w 8"/>
                    <a:gd name="T5" fmla="*/ 0 h 3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7"/>
                    <a:gd name="T11" fmla="*/ 8 w 8"/>
                    <a:gd name="T12" fmla="*/ 37 h 3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7">
                      <a:moveTo>
                        <a:pt x="0" y="37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37" name="Freeform 3059"/>
                <p:cNvSpPr>
                  <a:spLocks/>
                </p:cNvSpPr>
                <p:nvPr/>
              </p:nvSpPr>
              <p:spPr bwMode="auto">
                <a:xfrm>
                  <a:off x="1239" y="3767"/>
                  <a:ext cx="1" cy="10"/>
                </a:xfrm>
                <a:custGeom>
                  <a:avLst/>
                  <a:gdLst>
                    <a:gd name="T0" fmla="*/ 0 w 7"/>
                    <a:gd name="T1" fmla="*/ 53 h 53"/>
                    <a:gd name="T2" fmla="*/ 6 w 7"/>
                    <a:gd name="T3" fmla="*/ 0 h 53"/>
                    <a:gd name="T4" fmla="*/ 7 w 7"/>
                    <a:gd name="T5" fmla="*/ 0 h 5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53"/>
                    <a:gd name="T11" fmla="*/ 7 w 7"/>
                    <a:gd name="T12" fmla="*/ 53 h 5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53">
                      <a:moveTo>
                        <a:pt x="0" y="53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38" name="Freeform 3060"/>
                <p:cNvSpPr>
                  <a:spLocks/>
                </p:cNvSpPr>
                <p:nvPr/>
              </p:nvSpPr>
              <p:spPr bwMode="auto">
                <a:xfrm>
                  <a:off x="1240" y="3752"/>
                  <a:ext cx="1" cy="15"/>
                </a:xfrm>
                <a:custGeom>
                  <a:avLst/>
                  <a:gdLst>
                    <a:gd name="T0" fmla="*/ 0 w 8"/>
                    <a:gd name="T1" fmla="*/ 77 h 77"/>
                    <a:gd name="T2" fmla="*/ 7 w 8"/>
                    <a:gd name="T3" fmla="*/ 0 h 77"/>
                    <a:gd name="T4" fmla="*/ 8 w 8"/>
                    <a:gd name="T5" fmla="*/ 0 h 7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77"/>
                    <a:gd name="T11" fmla="*/ 8 w 8"/>
                    <a:gd name="T12" fmla="*/ 77 h 7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77">
                      <a:moveTo>
                        <a:pt x="0" y="77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39" name="Freeform 3061"/>
                <p:cNvSpPr>
                  <a:spLocks/>
                </p:cNvSpPr>
                <p:nvPr/>
              </p:nvSpPr>
              <p:spPr bwMode="auto">
                <a:xfrm>
                  <a:off x="1241" y="3731"/>
                  <a:ext cx="2" cy="21"/>
                </a:xfrm>
                <a:custGeom>
                  <a:avLst/>
                  <a:gdLst>
                    <a:gd name="T0" fmla="*/ 0 w 7"/>
                    <a:gd name="T1" fmla="*/ 111 h 111"/>
                    <a:gd name="T2" fmla="*/ 6 w 7"/>
                    <a:gd name="T3" fmla="*/ 0 h 111"/>
                    <a:gd name="T4" fmla="*/ 7 w 7"/>
                    <a:gd name="T5" fmla="*/ 0 h 11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11"/>
                    <a:gd name="T11" fmla="*/ 7 w 7"/>
                    <a:gd name="T12" fmla="*/ 111 h 11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11">
                      <a:moveTo>
                        <a:pt x="0" y="11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40" name="Freeform 3062"/>
                <p:cNvSpPr>
                  <a:spLocks/>
                </p:cNvSpPr>
                <p:nvPr/>
              </p:nvSpPr>
              <p:spPr bwMode="auto">
                <a:xfrm>
                  <a:off x="1242" y="3701"/>
                  <a:ext cx="2" cy="30"/>
                </a:xfrm>
                <a:custGeom>
                  <a:avLst/>
                  <a:gdLst>
                    <a:gd name="T0" fmla="*/ 0 w 8"/>
                    <a:gd name="T1" fmla="*/ 159 h 159"/>
                    <a:gd name="T2" fmla="*/ 7 w 8"/>
                    <a:gd name="T3" fmla="*/ 0 h 159"/>
                    <a:gd name="T4" fmla="*/ 8 w 8"/>
                    <a:gd name="T5" fmla="*/ 0 h 15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59"/>
                    <a:gd name="T11" fmla="*/ 8 w 8"/>
                    <a:gd name="T12" fmla="*/ 159 h 15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59">
                      <a:moveTo>
                        <a:pt x="0" y="159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41" name="Freeform 3063"/>
                <p:cNvSpPr>
                  <a:spLocks/>
                </p:cNvSpPr>
                <p:nvPr/>
              </p:nvSpPr>
              <p:spPr bwMode="auto">
                <a:xfrm>
                  <a:off x="1244" y="3658"/>
                  <a:ext cx="1" cy="43"/>
                </a:xfrm>
                <a:custGeom>
                  <a:avLst/>
                  <a:gdLst>
                    <a:gd name="T0" fmla="*/ 0 w 7"/>
                    <a:gd name="T1" fmla="*/ 221 h 221"/>
                    <a:gd name="T2" fmla="*/ 6 w 7"/>
                    <a:gd name="T3" fmla="*/ 0 h 221"/>
                    <a:gd name="T4" fmla="*/ 7 w 7"/>
                    <a:gd name="T5" fmla="*/ 0 h 22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21"/>
                    <a:gd name="T11" fmla="*/ 7 w 7"/>
                    <a:gd name="T12" fmla="*/ 221 h 22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21">
                      <a:moveTo>
                        <a:pt x="0" y="22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42" name="Freeform 3064"/>
                <p:cNvSpPr>
                  <a:spLocks/>
                </p:cNvSpPr>
                <p:nvPr/>
              </p:nvSpPr>
              <p:spPr bwMode="auto">
                <a:xfrm>
                  <a:off x="1245" y="3603"/>
                  <a:ext cx="1" cy="55"/>
                </a:xfrm>
                <a:custGeom>
                  <a:avLst/>
                  <a:gdLst>
                    <a:gd name="T0" fmla="*/ 0 w 8"/>
                    <a:gd name="T1" fmla="*/ 289 h 289"/>
                    <a:gd name="T2" fmla="*/ 7 w 8"/>
                    <a:gd name="T3" fmla="*/ 0 h 289"/>
                    <a:gd name="T4" fmla="*/ 8 w 8"/>
                    <a:gd name="T5" fmla="*/ 0 h 28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89"/>
                    <a:gd name="T11" fmla="*/ 8 w 8"/>
                    <a:gd name="T12" fmla="*/ 289 h 28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89">
                      <a:moveTo>
                        <a:pt x="0" y="289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43" name="Freeform 3065"/>
                <p:cNvSpPr>
                  <a:spLocks/>
                </p:cNvSpPr>
                <p:nvPr/>
              </p:nvSpPr>
              <p:spPr bwMode="auto">
                <a:xfrm>
                  <a:off x="1246" y="3536"/>
                  <a:ext cx="2" cy="67"/>
                </a:xfrm>
                <a:custGeom>
                  <a:avLst/>
                  <a:gdLst>
                    <a:gd name="T0" fmla="*/ 0 w 7"/>
                    <a:gd name="T1" fmla="*/ 351 h 351"/>
                    <a:gd name="T2" fmla="*/ 6 w 7"/>
                    <a:gd name="T3" fmla="*/ 0 h 351"/>
                    <a:gd name="T4" fmla="*/ 7 w 7"/>
                    <a:gd name="T5" fmla="*/ 0 h 35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51"/>
                    <a:gd name="T11" fmla="*/ 7 w 7"/>
                    <a:gd name="T12" fmla="*/ 351 h 35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51">
                      <a:moveTo>
                        <a:pt x="0" y="35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44" name="Freeform 3066"/>
                <p:cNvSpPr>
                  <a:spLocks/>
                </p:cNvSpPr>
                <p:nvPr/>
              </p:nvSpPr>
              <p:spPr bwMode="auto">
                <a:xfrm>
                  <a:off x="1247" y="3462"/>
                  <a:ext cx="2" cy="74"/>
                </a:xfrm>
                <a:custGeom>
                  <a:avLst/>
                  <a:gdLst>
                    <a:gd name="T0" fmla="*/ 0 w 8"/>
                    <a:gd name="T1" fmla="*/ 387 h 387"/>
                    <a:gd name="T2" fmla="*/ 7 w 8"/>
                    <a:gd name="T3" fmla="*/ 0 h 387"/>
                    <a:gd name="T4" fmla="*/ 8 w 8"/>
                    <a:gd name="T5" fmla="*/ 0 h 38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87"/>
                    <a:gd name="T11" fmla="*/ 8 w 8"/>
                    <a:gd name="T12" fmla="*/ 387 h 38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87">
                      <a:moveTo>
                        <a:pt x="0" y="387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45" name="Freeform 3067"/>
                <p:cNvSpPr>
                  <a:spLocks/>
                </p:cNvSpPr>
                <p:nvPr/>
              </p:nvSpPr>
              <p:spPr bwMode="auto">
                <a:xfrm>
                  <a:off x="1249" y="3389"/>
                  <a:ext cx="1" cy="73"/>
                </a:xfrm>
                <a:custGeom>
                  <a:avLst/>
                  <a:gdLst>
                    <a:gd name="T0" fmla="*/ 0 w 8"/>
                    <a:gd name="T1" fmla="*/ 380 h 380"/>
                    <a:gd name="T2" fmla="*/ 7 w 8"/>
                    <a:gd name="T3" fmla="*/ 0 h 380"/>
                    <a:gd name="T4" fmla="*/ 8 w 8"/>
                    <a:gd name="T5" fmla="*/ 0 h 380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80"/>
                    <a:gd name="T11" fmla="*/ 8 w 8"/>
                    <a:gd name="T12" fmla="*/ 380 h 38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80">
                      <a:moveTo>
                        <a:pt x="0" y="38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46" name="Freeform 3068"/>
                <p:cNvSpPr>
                  <a:spLocks/>
                </p:cNvSpPr>
                <p:nvPr/>
              </p:nvSpPr>
              <p:spPr bwMode="auto">
                <a:xfrm>
                  <a:off x="1250" y="3326"/>
                  <a:ext cx="1" cy="63"/>
                </a:xfrm>
                <a:custGeom>
                  <a:avLst/>
                  <a:gdLst>
                    <a:gd name="T0" fmla="*/ 0 w 7"/>
                    <a:gd name="T1" fmla="*/ 329 h 329"/>
                    <a:gd name="T2" fmla="*/ 6 w 7"/>
                    <a:gd name="T3" fmla="*/ 0 h 329"/>
                    <a:gd name="T4" fmla="*/ 7 w 7"/>
                    <a:gd name="T5" fmla="*/ 0 h 329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29"/>
                    <a:gd name="T11" fmla="*/ 7 w 7"/>
                    <a:gd name="T12" fmla="*/ 329 h 32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29">
                      <a:moveTo>
                        <a:pt x="0" y="329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47" name="Freeform 3069"/>
                <p:cNvSpPr>
                  <a:spLocks/>
                </p:cNvSpPr>
                <p:nvPr/>
              </p:nvSpPr>
              <p:spPr bwMode="auto">
                <a:xfrm>
                  <a:off x="1251" y="3281"/>
                  <a:ext cx="2" cy="45"/>
                </a:xfrm>
                <a:custGeom>
                  <a:avLst/>
                  <a:gdLst>
                    <a:gd name="T0" fmla="*/ 0 w 8"/>
                    <a:gd name="T1" fmla="*/ 234 h 234"/>
                    <a:gd name="T2" fmla="*/ 7 w 8"/>
                    <a:gd name="T3" fmla="*/ 0 h 234"/>
                    <a:gd name="T4" fmla="*/ 8 w 8"/>
                    <a:gd name="T5" fmla="*/ 0 h 23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34"/>
                    <a:gd name="T11" fmla="*/ 8 w 8"/>
                    <a:gd name="T12" fmla="*/ 234 h 23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34">
                      <a:moveTo>
                        <a:pt x="0" y="234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48" name="Freeform 3070"/>
                <p:cNvSpPr>
                  <a:spLocks/>
                </p:cNvSpPr>
                <p:nvPr/>
              </p:nvSpPr>
              <p:spPr bwMode="auto">
                <a:xfrm>
                  <a:off x="1253" y="3259"/>
                  <a:ext cx="1" cy="22"/>
                </a:xfrm>
                <a:custGeom>
                  <a:avLst/>
                  <a:gdLst>
                    <a:gd name="T0" fmla="*/ 0 w 7"/>
                    <a:gd name="T1" fmla="*/ 115 h 115"/>
                    <a:gd name="T2" fmla="*/ 6 w 7"/>
                    <a:gd name="T3" fmla="*/ 0 h 115"/>
                    <a:gd name="T4" fmla="*/ 7 w 7"/>
                    <a:gd name="T5" fmla="*/ 0 h 115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15"/>
                    <a:gd name="T11" fmla="*/ 7 w 7"/>
                    <a:gd name="T12" fmla="*/ 115 h 11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15">
                      <a:moveTo>
                        <a:pt x="0" y="115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49" name="Freeform 3071"/>
                <p:cNvSpPr>
                  <a:spLocks/>
                </p:cNvSpPr>
                <p:nvPr/>
              </p:nvSpPr>
              <p:spPr bwMode="auto">
                <a:xfrm>
                  <a:off x="1254" y="3259"/>
                  <a:ext cx="1" cy="1"/>
                </a:xfrm>
                <a:custGeom>
                  <a:avLst/>
                  <a:gdLst>
                    <a:gd name="T0" fmla="*/ 0 w 8"/>
                    <a:gd name="T1" fmla="*/ 0 h 6"/>
                    <a:gd name="T2" fmla="*/ 7 w 8"/>
                    <a:gd name="T3" fmla="*/ 6 h 6"/>
                    <a:gd name="T4" fmla="*/ 8 w 8"/>
                    <a:gd name="T5" fmla="*/ 6 h 6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6"/>
                    <a:gd name="T11" fmla="*/ 8 w 8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6">
                      <a:moveTo>
                        <a:pt x="0" y="0"/>
                      </a:moveTo>
                      <a:lnTo>
                        <a:pt x="7" y="6"/>
                      </a:lnTo>
                      <a:lnTo>
                        <a:pt x="8" y="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50" name="Freeform 3072"/>
                <p:cNvSpPr>
                  <a:spLocks/>
                </p:cNvSpPr>
                <p:nvPr/>
              </p:nvSpPr>
              <p:spPr bwMode="auto">
                <a:xfrm>
                  <a:off x="1255" y="3260"/>
                  <a:ext cx="1" cy="22"/>
                </a:xfrm>
                <a:custGeom>
                  <a:avLst/>
                  <a:gdLst>
                    <a:gd name="T0" fmla="*/ 0 w 7"/>
                    <a:gd name="T1" fmla="*/ 0 h 115"/>
                    <a:gd name="T2" fmla="*/ 6 w 7"/>
                    <a:gd name="T3" fmla="*/ 115 h 115"/>
                    <a:gd name="T4" fmla="*/ 7 w 7"/>
                    <a:gd name="T5" fmla="*/ 115 h 115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15"/>
                    <a:gd name="T11" fmla="*/ 7 w 7"/>
                    <a:gd name="T12" fmla="*/ 115 h 11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15">
                      <a:moveTo>
                        <a:pt x="0" y="0"/>
                      </a:moveTo>
                      <a:lnTo>
                        <a:pt x="6" y="115"/>
                      </a:lnTo>
                      <a:lnTo>
                        <a:pt x="7" y="11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51" name="Freeform 3073"/>
                <p:cNvSpPr>
                  <a:spLocks/>
                </p:cNvSpPr>
                <p:nvPr/>
              </p:nvSpPr>
              <p:spPr bwMode="auto">
                <a:xfrm>
                  <a:off x="1256" y="3282"/>
                  <a:ext cx="2" cy="38"/>
                </a:xfrm>
                <a:custGeom>
                  <a:avLst/>
                  <a:gdLst>
                    <a:gd name="T0" fmla="*/ 0 w 8"/>
                    <a:gd name="T1" fmla="*/ 0 h 199"/>
                    <a:gd name="T2" fmla="*/ 7 w 8"/>
                    <a:gd name="T3" fmla="*/ 199 h 199"/>
                    <a:gd name="T4" fmla="*/ 8 w 8"/>
                    <a:gd name="T5" fmla="*/ 199 h 19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99"/>
                    <a:gd name="T11" fmla="*/ 8 w 8"/>
                    <a:gd name="T12" fmla="*/ 199 h 19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99">
                      <a:moveTo>
                        <a:pt x="0" y="0"/>
                      </a:moveTo>
                      <a:lnTo>
                        <a:pt x="7" y="199"/>
                      </a:lnTo>
                      <a:lnTo>
                        <a:pt x="8" y="19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52" name="Freeform 3074"/>
                <p:cNvSpPr>
                  <a:spLocks/>
                </p:cNvSpPr>
                <p:nvPr/>
              </p:nvSpPr>
              <p:spPr bwMode="auto">
                <a:xfrm>
                  <a:off x="1258" y="3320"/>
                  <a:ext cx="1" cy="49"/>
                </a:xfrm>
                <a:custGeom>
                  <a:avLst/>
                  <a:gdLst>
                    <a:gd name="T0" fmla="*/ 0 w 7"/>
                    <a:gd name="T1" fmla="*/ 0 h 255"/>
                    <a:gd name="T2" fmla="*/ 6 w 7"/>
                    <a:gd name="T3" fmla="*/ 255 h 255"/>
                    <a:gd name="T4" fmla="*/ 7 w 7"/>
                    <a:gd name="T5" fmla="*/ 255 h 255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55"/>
                    <a:gd name="T11" fmla="*/ 7 w 7"/>
                    <a:gd name="T12" fmla="*/ 255 h 25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55">
                      <a:moveTo>
                        <a:pt x="0" y="0"/>
                      </a:moveTo>
                      <a:lnTo>
                        <a:pt x="6" y="255"/>
                      </a:lnTo>
                      <a:lnTo>
                        <a:pt x="7" y="25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53" name="Freeform 3075"/>
                <p:cNvSpPr>
                  <a:spLocks/>
                </p:cNvSpPr>
                <p:nvPr/>
              </p:nvSpPr>
              <p:spPr bwMode="auto">
                <a:xfrm>
                  <a:off x="1259" y="3369"/>
                  <a:ext cx="1" cy="54"/>
                </a:xfrm>
                <a:custGeom>
                  <a:avLst/>
                  <a:gdLst>
                    <a:gd name="T0" fmla="*/ 0 w 8"/>
                    <a:gd name="T1" fmla="*/ 0 h 283"/>
                    <a:gd name="T2" fmla="*/ 7 w 8"/>
                    <a:gd name="T3" fmla="*/ 283 h 283"/>
                    <a:gd name="T4" fmla="*/ 8 w 8"/>
                    <a:gd name="T5" fmla="*/ 283 h 28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83"/>
                    <a:gd name="T11" fmla="*/ 8 w 8"/>
                    <a:gd name="T12" fmla="*/ 283 h 28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83">
                      <a:moveTo>
                        <a:pt x="0" y="0"/>
                      </a:moveTo>
                      <a:lnTo>
                        <a:pt x="7" y="283"/>
                      </a:lnTo>
                      <a:lnTo>
                        <a:pt x="8" y="28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54" name="Freeform 3076"/>
                <p:cNvSpPr>
                  <a:spLocks/>
                </p:cNvSpPr>
                <p:nvPr/>
              </p:nvSpPr>
              <p:spPr bwMode="auto">
                <a:xfrm>
                  <a:off x="1260" y="3423"/>
                  <a:ext cx="1" cy="56"/>
                </a:xfrm>
                <a:custGeom>
                  <a:avLst/>
                  <a:gdLst>
                    <a:gd name="T0" fmla="*/ 0 w 7"/>
                    <a:gd name="T1" fmla="*/ 0 h 288"/>
                    <a:gd name="T2" fmla="*/ 6 w 7"/>
                    <a:gd name="T3" fmla="*/ 288 h 288"/>
                    <a:gd name="T4" fmla="*/ 7 w 7"/>
                    <a:gd name="T5" fmla="*/ 288 h 288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88"/>
                    <a:gd name="T11" fmla="*/ 7 w 7"/>
                    <a:gd name="T12" fmla="*/ 288 h 28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88">
                      <a:moveTo>
                        <a:pt x="0" y="0"/>
                      </a:moveTo>
                      <a:lnTo>
                        <a:pt x="6" y="288"/>
                      </a:lnTo>
                      <a:lnTo>
                        <a:pt x="7" y="28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55" name="Freeform 3077"/>
                <p:cNvSpPr>
                  <a:spLocks/>
                </p:cNvSpPr>
                <p:nvPr/>
              </p:nvSpPr>
              <p:spPr bwMode="auto">
                <a:xfrm>
                  <a:off x="1261" y="3479"/>
                  <a:ext cx="2" cy="53"/>
                </a:xfrm>
                <a:custGeom>
                  <a:avLst/>
                  <a:gdLst>
                    <a:gd name="T0" fmla="*/ 0 w 8"/>
                    <a:gd name="T1" fmla="*/ 0 h 277"/>
                    <a:gd name="T2" fmla="*/ 7 w 8"/>
                    <a:gd name="T3" fmla="*/ 277 h 277"/>
                    <a:gd name="T4" fmla="*/ 8 w 8"/>
                    <a:gd name="T5" fmla="*/ 277 h 27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77"/>
                    <a:gd name="T11" fmla="*/ 8 w 8"/>
                    <a:gd name="T12" fmla="*/ 277 h 27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77">
                      <a:moveTo>
                        <a:pt x="0" y="0"/>
                      </a:moveTo>
                      <a:lnTo>
                        <a:pt x="7" y="277"/>
                      </a:lnTo>
                      <a:lnTo>
                        <a:pt x="8" y="27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56" name="Freeform 3078"/>
                <p:cNvSpPr>
                  <a:spLocks/>
                </p:cNvSpPr>
                <p:nvPr/>
              </p:nvSpPr>
              <p:spPr bwMode="auto">
                <a:xfrm>
                  <a:off x="1262" y="3532"/>
                  <a:ext cx="2" cy="48"/>
                </a:xfrm>
                <a:custGeom>
                  <a:avLst/>
                  <a:gdLst>
                    <a:gd name="T0" fmla="*/ 0 w 8"/>
                    <a:gd name="T1" fmla="*/ 0 h 253"/>
                    <a:gd name="T2" fmla="*/ 7 w 8"/>
                    <a:gd name="T3" fmla="*/ 253 h 253"/>
                    <a:gd name="T4" fmla="*/ 8 w 8"/>
                    <a:gd name="T5" fmla="*/ 253 h 25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53"/>
                    <a:gd name="T11" fmla="*/ 8 w 8"/>
                    <a:gd name="T12" fmla="*/ 253 h 25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53">
                      <a:moveTo>
                        <a:pt x="0" y="0"/>
                      </a:moveTo>
                      <a:lnTo>
                        <a:pt x="7" y="253"/>
                      </a:lnTo>
                      <a:lnTo>
                        <a:pt x="8" y="25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57" name="Freeform 3079"/>
                <p:cNvSpPr>
                  <a:spLocks/>
                </p:cNvSpPr>
                <p:nvPr/>
              </p:nvSpPr>
              <p:spPr bwMode="auto">
                <a:xfrm>
                  <a:off x="1264" y="3580"/>
                  <a:ext cx="1" cy="43"/>
                </a:xfrm>
                <a:custGeom>
                  <a:avLst/>
                  <a:gdLst>
                    <a:gd name="T0" fmla="*/ 0 w 7"/>
                    <a:gd name="T1" fmla="*/ 0 h 223"/>
                    <a:gd name="T2" fmla="*/ 6 w 7"/>
                    <a:gd name="T3" fmla="*/ 223 h 223"/>
                    <a:gd name="T4" fmla="*/ 7 w 7"/>
                    <a:gd name="T5" fmla="*/ 223 h 22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23"/>
                    <a:gd name="T11" fmla="*/ 7 w 7"/>
                    <a:gd name="T12" fmla="*/ 223 h 22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23">
                      <a:moveTo>
                        <a:pt x="0" y="0"/>
                      </a:moveTo>
                      <a:lnTo>
                        <a:pt x="6" y="223"/>
                      </a:lnTo>
                      <a:lnTo>
                        <a:pt x="7" y="22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58" name="Freeform 3080"/>
                <p:cNvSpPr>
                  <a:spLocks/>
                </p:cNvSpPr>
                <p:nvPr/>
              </p:nvSpPr>
              <p:spPr bwMode="auto">
                <a:xfrm>
                  <a:off x="1265" y="3623"/>
                  <a:ext cx="2" cy="36"/>
                </a:xfrm>
                <a:custGeom>
                  <a:avLst/>
                  <a:gdLst>
                    <a:gd name="T0" fmla="*/ 0 w 8"/>
                    <a:gd name="T1" fmla="*/ 0 h 189"/>
                    <a:gd name="T2" fmla="*/ 7 w 8"/>
                    <a:gd name="T3" fmla="*/ 189 h 189"/>
                    <a:gd name="T4" fmla="*/ 8 w 8"/>
                    <a:gd name="T5" fmla="*/ 189 h 18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89"/>
                    <a:gd name="T11" fmla="*/ 8 w 8"/>
                    <a:gd name="T12" fmla="*/ 189 h 18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89">
                      <a:moveTo>
                        <a:pt x="0" y="0"/>
                      </a:moveTo>
                      <a:lnTo>
                        <a:pt x="7" y="189"/>
                      </a:lnTo>
                      <a:lnTo>
                        <a:pt x="8" y="18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59" name="Freeform 3081"/>
                <p:cNvSpPr>
                  <a:spLocks/>
                </p:cNvSpPr>
                <p:nvPr/>
              </p:nvSpPr>
              <p:spPr bwMode="auto">
                <a:xfrm>
                  <a:off x="1266" y="3659"/>
                  <a:ext cx="2" cy="30"/>
                </a:xfrm>
                <a:custGeom>
                  <a:avLst/>
                  <a:gdLst>
                    <a:gd name="T0" fmla="*/ 0 w 7"/>
                    <a:gd name="T1" fmla="*/ 0 h 158"/>
                    <a:gd name="T2" fmla="*/ 6 w 7"/>
                    <a:gd name="T3" fmla="*/ 158 h 158"/>
                    <a:gd name="T4" fmla="*/ 7 w 7"/>
                    <a:gd name="T5" fmla="*/ 158 h 158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58"/>
                    <a:gd name="T11" fmla="*/ 7 w 7"/>
                    <a:gd name="T12" fmla="*/ 158 h 15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58">
                      <a:moveTo>
                        <a:pt x="0" y="0"/>
                      </a:moveTo>
                      <a:lnTo>
                        <a:pt x="6" y="158"/>
                      </a:lnTo>
                      <a:lnTo>
                        <a:pt x="7" y="15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60" name="Freeform 3082"/>
                <p:cNvSpPr>
                  <a:spLocks/>
                </p:cNvSpPr>
                <p:nvPr/>
              </p:nvSpPr>
              <p:spPr bwMode="auto">
                <a:xfrm>
                  <a:off x="1267" y="3689"/>
                  <a:ext cx="2" cy="24"/>
                </a:xfrm>
                <a:custGeom>
                  <a:avLst/>
                  <a:gdLst>
                    <a:gd name="T0" fmla="*/ 0 w 8"/>
                    <a:gd name="T1" fmla="*/ 0 h 127"/>
                    <a:gd name="T2" fmla="*/ 7 w 8"/>
                    <a:gd name="T3" fmla="*/ 127 h 127"/>
                    <a:gd name="T4" fmla="*/ 8 w 8"/>
                    <a:gd name="T5" fmla="*/ 127 h 12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27"/>
                    <a:gd name="T11" fmla="*/ 8 w 8"/>
                    <a:gd name="T12" fmla="*/ 127 h 12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27">
                      <a:moveTo>
                        <a:pt x="0" y="0"/>
                      </a:moveTo>
                      <a:lnTo>
                        <a:pt x="7" y="127"/>
                      </a:lnTo>
                      <a:lnTo>
                        <a:pt x="8" y="12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61" name="Freeform 3083"/>
                <p:cNvSpPr>
                  <a:spLocks/>
                </p:cNvSpPr>
                <p:nvPr/>
              </p:nvSpPr>
              <p:spPr bwMode="auto">
                <a:xfrm>
                  <a:off x="1269" y="3713"/>
                  <a:ext cx="1" cy="19"/>
                </a:xfrm>
                <a:custGeom>
                  <a:avLst/>
                  <a:gdLst>
                    <a:gd name="T0" fmla="*/ 0 w 7"/>
                    <a:gd name="T1" fmla="*/ 0 h 100"/>
                    <a:gd name="T2" fmla="*/ 6 w 7"/>
                    <a:gd name="T3" fmla="*/ 100 h 100"/>
                    <a:gd name="T4" fmla="*/ 7 w 7"/>
                    <a:gd name="T5" fmla="*/ 100 h 100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00"/>
                    <a:gd name="T11" fmla="*/ 7 w 7"/>
                    <a:gd name="T12" fmla="*/ 100 h 1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00">
                      <a:moveTo>
                        <a:pt x="0" y="0"/>
                      </a:moveTo>
                      <a:lnTo>
                        <a:pt x="6" y="100"/>
                      </a:lnTo>
                      <a:lnTo>
                        <a:pt x="7" y="10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62" name="Freeform 3084"/>
                <p:cNvSpPr>
                  <a:spLocks/>
                </p:cNvSpPr>
                <p:nvPr/>
              </p:nvSpPr>
              <p:spPr bwMode="auto">
                <a:xfrm>
                  <a:off x="1270" y="3732"/>
                  <a:ext cx="1" cy="15"/>
                </a:xfrm>
                <a:custGeom>
                  <a:avLst/>
                  <a:gdLst>
                    <a:gd name="T0" fmla="*/ 0 w 8"/>
                    <a:gd name="T1" fmla="*/ 0 h 78"/>
                    <a:gd name="T2" fmla="*/ 7 w 8"/>
                    <a:gd name="T3" fmla="*/ 78 h 78"/>
                    <a:gd name="T4" fmla="*/ 8 w 8"/>
                    <a:gd name="T5" fmla="*/ 78 h 78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78"/>
                    <a:gd name="T11" fmla="*/ 8 w 8"/>
                    <a:gd name="T12" fmla="*/ 78 h 7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78">
                      <a:moveTo>
                        <a:pt x="0" y="0"/>
                      </a:moveTo>
                      <a:lnTo>
                        <a:pt x="7" y="78"/>
                      </a:lnTo>
                      <a:lnTo>
                        <a:pt x="8" y="7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63" name="Freeform 3085"/>
                <p:cNvSpPr>
                  <a:spLocks/>
                </p:cNvSpPr>
                <p:nvPr/>
              </p:nvSpPr>
              <p:spPr bwMode="auto">
                <a:xfrm>
                  <a:off x="1271" y="3747"/>
                  <a:ext cx="2" cy="12"/>
                </a:xfrm>
                <a:custGeom>
                  <a:avLst/>
                  <a:gdLst>
                    <a:gd name="T0" fmla="*/ 0 w 7"/>
                    <a:gd name="T1" fmla="*/ 0 h 60"/>
                    <a:gd name="T2" fmla="*/ 6 w 7"/>
                    <a:gd name="T3" fmla="*/ 60 h 60"/>
                    <a:gd name="T4" fmla="*/ 7 w 7"/>
                    <a:gd name="T5" fmla="*/ 60 h 60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60"/>
                    <a:gd name="T11" fmla="*/ 7 w 7"/>
                    <a:gd name="T12" fmla="*/ 60 h 6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60">
                      <a:moveTo>
                        <a:pt x="0" y="0"/>
                      </a:moveTo>
                      <a:lnTo>
                        <a:pt x="6" y="60"/>
                      </a:lnTo>
                      <a:lnTo>
                        <a:pt x="7" y="6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64" name="Freeform 3086"/>
                <p:cNvSpPr>
                  <a:spLocks/>
                </p:cNvSpPr>
                <p:nvPr/>
              </p:nvSpPr>
              <p:spPr bwMode="auto">
                <a:xfrm>
                  <a:off x="1272" y="3759"/>
                  <a:ext cx="2" cy="8"/>
                </a:xfrm>
                <a:custGeom>
                  <a:avLst/>
                  <a:gdLst>
                    <a:gd name="T0" fmla="*/ 0 w 8"/>
                    <a:gd name="T1" fmla="*/ 0 h 45"/>
                    <a:gd name="T2" fmla="*/ 7 w 8"/>
                    <a:gd name="T3" fmla="*/ 45 h 45"/>
                    <a:gd name="T4" fmla="*/ 8 w 8"/>
                    <a:gd name="T5" fmla="*/ 45 h 4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5"/>
                    <a:gd name="T11" fmla="*/ 8 w 8"/>
                    <a:gd name="T12" fmla="*/ 45 h 4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5">
                      <a:moveTo>
                        <a:pt x="0" y="0"/>
                      </a:moveTo>
                      <a:lnTo>
                        <a:pt x="7" y="45"/>
                      </a:lnTo>
                      <a:lnTo>
                        <a:pt x="8" y="4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65" name="Freeform 3087"/>
                <p:cNvSpPr>
                  <a:spLocks/>
                </p:cNvSpPr>
                <p:nvPr/>
              </p:nvSpPr>
              <p:spPr bwMode="auto">
                <a:xfrm>
                  <a:off x="1274" y="3767"/>
                  <a:ext cx="1" cy="7"/>
                </a:xfrm>
                <a:custGeom>
                  <a:avLst/>
                  <a:gdLst>
                    <a:gd name="T0" fmla="*/ 0 w 7"/>
                    <a:gd name="T1" fmla="*/ 0 h 33"/>
                    <a:gd name="T2" fmla="*/ 6 w 7"/>
                    <a:gd name="T3" fmla="*/ 33 h 33"/>
                    <a:gd name="T4" fmla="*/ 7 w 7"/>
                    <a:gd name="T5" fmla="*/ 33 h 3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3"/>
                    <a:gd name="T11" fmla="*/ 7 w 7"/>
                    <a:gd name="T12" fmla="*/ 33 h 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3">
                      <a:moveTo>
                        <a:pt x="0" y="0"/>
                      </a:moveTo>
                      <a:lnTo>
                        <a:pt x="6" y="33"/>
                      </a:lnTo>
                      <a:lnTo>
                        <a:pt x="7" y="3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66" name="Freeform 3088"/>
                <p:cNvSpPr>
                  <a:spLocks/>
                </p:cNvSpPr>
                <p:nvPr/>
              </p:nvSpPr>
              <p:spPr bwMode="auto">
                <a:xfrm>
                  <a:off x="1275" y="3774"/>
                  <a:ext cx="1" cy="5"/>
                </a:xfrm>
                <a:custGeom>
                  <a:avLst/>
                  <a:gdLst>
                    <a:gd name="T0" fmla="*/ 0 w 8"/>
                    <a:gd name="T1" fmla="*/ 0 h 26"/>
                    <a:gd name="T2" fmla="*/ 7 w 8"/>
                    <a:gd name="T3" fmla="*/ 26 h 26"/>
                    <a:gd name="T4" fmla="*/ 8 w 8"/>
                    <a:gd name="T5" fmla="*/ 26 h 26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6"/>
                    <a:gd name="T11" fmla="*/ 8 w 8"/>
                    <a:gd name="T12" fmla="*/ 26 h 2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6">
                      <a:moveTo>
                        <a:pt x="0" y="0"/>
                      </a:moveTo>
                      <a:lnTo>
                        <a:pt x="7" y="26"/>
                      </a:lnTo>
                      <a:lnTo>
                        <a:pt x="8" y="2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67" name="Freeform 3089"/>
                <p:cNvSpPr>
                  <a:spLocks/>
                </p:cNvSpPr>
                <p:nvPr/>
              </p:nvSpPr>
              <p:spPr bwMode="auto">
                <a:xfrm>
                  <a:off x="1276" y="3779"/>
                  <a:ext cx="2" cy="3"/>
                </a:xfrm>
                <a:custGeom>
                  <a:avLst/>
                  <a:gdLst>
                    <a:gd name="T0" fmla="*/ 0 w 8"/>
                    <a:gd name="T1" fmla="*/ 0 h 19"/>
                    <a:gd name="T2" fmla="*/ 7 w 8"/>
                    <a:gd name="T3" fmla="*/ 19 h 19"/>
                    <a:gd name="T4" fmla="*/ 8 w 8"/>
                    <a:gd name="T5" fmla="*/ 19 h 1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9"/>
                    <a:gd name="T11" fmla="*/ 8 w 8"/>
                    <a:gd name="T12" fmla="*/ 19 h 1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9">
                      <a:moveTo>
                        <a:pt x="0" y="0"/>
                      </a:moveTo>
                      <a:lnTo>
                        <a:pt x="7" y="19"/>
                      </a:lnTo>
                      <a:lnTo>
                        <a:pt x="8" y="1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68" name="Freeform 3090"/>
                <p:cNvSpPr>
                  <a:spLocks/>
                </p:cNvSpPr>
                <p:nvPr/>
              </p:nvSpPr>
              <p:spPr bwMode="auto">
                <a:xfrm>
                  <a:off x="1278" y="3782"/>
                  <a:ext cx="1" cy="3"/>
                </a:xfrm>
                <a:custGeom>
                  <a:avLst/>
                  <a:gdLst>
                    <a:gd name="T0" fmla="*/ 0 w 7"/>
                    <a:gd name="T1" fmla="*/ 0 h 15"/>
                    <a:gd name="T2" fmla="*/ 6 w 7"/>
                    <a:gd name="T3" fmla="*/ 15 h 15"/>
                    <a:gd name="T4" fmla="*/ 7 w 7"/>
                    <a:gd name="T5" fmla="*/ 15 h 15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5"/>
                    <a:gd name="T11" fmla="*/ 7 w 7"/>
                    <a:gd name="T12" fmla="*/ 15 h 1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5">
                      <a:moveTo>
                        <a:pt x="0" y="0"/>
                      </a:moveTo>
                      <a:lnTo>
                        <a:pt x="6" y="15"/>
                      </a:lnTo>
                      <a:lnTo>
                        <a:pt x="7" y="1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69" name="Freeform 3091"/>
                <p:cNvSpPr>
                  <a:spLocks/>
                </p:cNvSpPr>
                <p:nvPr/>
              </p:nvSpPr>
              <p:spPr bwMode="auto">
                <a:xfrm>
                  <a:off x="1279" y="3785"/>
                  <a:ext cx="1" cy="2"/>
                </a:xfrm>
                <a:custGeom>
                  <a:avLst/>
                  <a:gdLst>
                    <a:gd name="T0" fmla="*/ 0 w 8"/>
                    <a:gd name="T1" fmla="*/ 0 h 11"/>
                    <a:gd name="T2" fmla="*/ 7 w 8"/>
                    <a:gd name="T3" fmla="*/ 11 h 11"/>
                    <a:gd name="T4" fmla="*/ 8 w 8"/>
                    <a:gd name="T5" fmla="*/ 11 h 1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1"/>
                    <a:gd name="T11" fmla="*/ 8 w 8"/>
                    <a:gd name="T12" fmla="*/ 11 h 1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1">
                      <a:moveTo>
                        <a:pt x="0" y="0"/>
                      </a:moveTo>
                      <a:lnTo>
                        <a:pt x="7" y="11"/>
                      </a:lnTo>
                      <a:lnTo>
                        <a:pt x="8" y="1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70" name="Freeform 3092"/>
                <p:cNvSpPr>
                  <a:spLocks/>
                </p:cNvSpPr>
                <p:nvPr/>
              </p:nvSpPr>
              <p:spPr bwMode="auto">
                <a:xfrm>
                  <a:off x="1280" y="3787"/>
                  <a:ext cx="1" cy="2"/>
                </a:xfrm>
                <a:custGeom>
                  <a:avLst/>
                  <a:gdLst>
                    <a:gd name="T0" fmla="*/ 0 w 7"/>
                    <a:gd name="T1" fmla="*/ 0 h 9"/>
                    <a:gd name="T2" fmla="*/ 6 w 7"/>
                    <a:gd name="T3" fmla="*/ 9 h 9"/>
                    <a:gd name="T4" fmla="*/ 7 w 7"/>
                    <a:gd name="T5" fmla="*/ 9 h 9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9"/>
                    <a:gd name="T11" fmla="*/ 7 w 7"/>
                    <a:gd name="T12" fmla="*/ 9 h 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9">
                      <a:moveTo>
                        <a:pt x="0" y="0"/>
                      </a:moveTo>
                      <a:lnTo>
                        <a:pt x="6" y="9"/>
                      </a:lnTo>
                      <a:lnTo>
                        <a:pt x="7" y="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71" name="Freeform 3093"/>
                <p:cNvSpPr>
                  <a:spLocks/>
                </p:cNvSpPr>
                <p:nvPr/>
              </p:nvSpPr>
              <p:spPr bwMode="auto">
                <a:xfrm>
                  <a:off x="1281" y="3789"/>
                  <a:ext cx="2" cy="1"/>
                </a:xfrm>
                <a:custGeom>
                  <a:avLst/>
                  <a:gdLst>
                    <a:gd name="T0" fmla="*/ 0 w 8"/>
                    <a:gd name="T1" fmla="*/ 0 h 7"/>
                    <a:gd name="T2" fmla="*/ 7 w 8"/>
                    <a:gd name="T3" fmla="*/ 7 h 7"/>
                    <a:gd name="T4" fmla="*/ 8 w 8"/>
                    <a:gd name="T5" fmla="*/ 7 h 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7"/>
                    <a:gd name="T11" fmla="*/ 8 w 8"/>
                    <a:gd name="T12" fmla="*/ 7 h 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7">
                      <a:moveTo>
                        <a:pt x="0" y="0"/>
                      </a:moveTo>
                      <a:lnTo>
                        <a:pt x="7" y="7"/>
                      </a:lnTo>
                      <a:lnTo>
                        <a:pt x="8" y="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72" name="Freeform 3094"/>
                <p:cNvSpPr>
                  <a:spLocks/>
                </p:cNvSpPr>
                <p:nvPr/>
              </p:nvSpPr>
              <p:spPr bwMode="auto">
                <a:xfrm>
                  <a:off x="1283" y="3790"/>
                  <a:ext cx="1" cy="2"/>
                </a:xfrm>
                <a:custGeom>
                  <a:avLst/>
                  <a:gdLst>
                    <a:gd name="T0" fmla="*/ 0 w 7"/>
                    <a:gd name="T1" fmla="*/ 0 h 6"/>
                    <a:gd name="T2" fmla="*/ 6 w 7"/>
                    <a:gd name="T3" fmla="*/ 6 h 6"/>
                    <a:gd name="T4" fmla="*/ 7 w 7"/>
                    <a:gd name="T5" fmla="*/ 6 h 6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6"/>
                    <a:gd name="T11" fmla="*/ 7 w 7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6">
                      <a:moveTo>
                        <a:pt x="0" y="0"/>
                      </a:moveTo>
                      <a:lnTo>
                        <a:pt x="6" y="6"/>
                      </a:lnTo>
                      <a:lnTo>
                        <a:pt x="7" y="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73" name="Freeform 3095"/>
                <p:cNvSpPr>
                  <a:spLocks/>
                </p:cNvSpPr>
                <p:nvPr/>
              </p:nvSpPr>
              <p:spPr bwMode="auto">
                <a:xfrm>
                  <a:off x="1284" y="3792"/>
                  <a:ext cx="1" cy="1"/>
                </a:xfrm>
                <a:custGeom>
                  <a:avLst/>
                  <a:gdLst>
                    <a:gd name="T0" fmla="*/ 0 w 8"/>
                    <a:gd name="T1" fmla="*/ 0 h 5"/>
                    <a:gd name="T2" fmla="*/ 7 w 8"/>
                    <a:gd name="T3" fmla="*/ 5 h 5"/>
                    <a:gd name="T4" fmla="*/ 8 w 8"/>
                    <a:gd name="T5" fmla="*/ 5 h 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5"/>
                    <a:gd name="T11" fmla="*/ 8 w 8"/>
                    <a:gd name="T12" fmla="*/ 5 h 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5">
                      <a:moveTo>
                        <a:pt x="0" y="0"/>
                      </a:moveTo>
                      <a:lnTo>
                        <a:pt x="7" y="5"/>
                      </a:lnTo>
                      <a:lnTo>
                        <a:pt x="8" y="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74" name="Freeform 3096"/>
                <p:cNvSpPr>
                  <a:spLocks/>
                </p:cNvSpPr>
                <p:nvPr/>
              </p:nvSpPr>
              <p:spPr bwMode="auto">
                <a:xfrm>
                  <a:off x="1285" y="3793"/>
                  <a:ext cx="1" cy="1"/>
                </a:xfrm>
                <a:custGeom>
                  <a:avLst/>
                  <a:gdLst>
                    <a:gd name="T0" fmla="*/ 0 w 7"/>
                    <a:gd name="T1" fmla="*/ 0 h 5"/>
                    <a:gd name="T2" fmla="*/ 6 w 7"/>
                    <a:gd name="T3" fmla="*/ 5 h 5"/>
                    <a:gd name="T4" fmla="*/ 7 w 7"/>
                    <a:gd name="T5" fmla="*/ 5 h 5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5"/>
                    <a:gd name="T11" fmla="*/ 7 w 7"/>
                    <a:gd name="T12" fmla="*/ 5 h 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5">
                      <a:moveTo>
                        <a:pt x="0" y="0"/>
                      </a:moveTo>
                      <a:lnTo>
                        <a:pt x="6" y="5"/>
                      </a:lnTo>
                      <a:lnTo>
                        <a:pt x="7" y="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75" name="Freeform 3097"/>
                <p:cNvSpPr>
                  <a:spLocks/>
                </p:cNvSpPr>
                <p:nvPr/>
              </p:nvSpPr>
              <p:spPr bwMode="auto">
                <a:xfrm>
                  <a:off x="1286" y="3794"/>
                  <a:ext cx="2" cy="1"/>
                </a:xfrm>
                <a:custGeom>
                  <a:avLst/>
                  <a:gdLst>
                    <a:gd name="T0" fmla="*/ 0 w 8"/>
                    <a:gd name="T1" fmla="*/ 0 h 3"/>
                    <a:gd name="T2" fmla="*/ 7 w 8"/>
                    <a:gd name="T3" fmla="*/ 3 h 3"/>
                    <a:gd name="T4" fmla="*/ 8 w 8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"/>
                    <a:gd name="T11" fmla="*/ 8 w 8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">
                      <a:moveTo>
                        <a:pt x="0" y="0"/>
                      </a:moveTo>
                      <a:lnTo>
                        <a:pt x="7" y="3"/>
                      </a:lnTo>
                      <a:lnTo>
                        <a:pt x="8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76" name="Freeform 3098"/>
                <p:cNvSpPr>
                  <a:spLocks/>
                </p:cNvSpPr>
                <p:nvPr/>
              </p:nvSpPr>
              <p:spPr bwMode="auto">
                <a:xfrm>
                  <a:off x="1288" y="3794"/>
                  <a:ext cx="1" cy="1"/>
                </a:xfrm>
                <a:custGeom>
                  <a:avLst/>
                  <a:gdLst>
                    <a:gd name="T0" fmla="*/ 0 w 7"/>
                    <a:gd name="T1" fmla="*/ 0 h 3"/>
                    <a:gd name="T2" fmla="*/ 6 w 7"/>
                    <a:gd name="T3" fmla="*/ 3 h 3"/>
                    <a:gd name="T4" fmla="*/ 7 w 7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"/>
                    <a:gd name="T11" fmla="*/ 7 w 7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">
                      <a:moveTo>
                        <a:pt x="0" y="0"/>
                      </a:moveTo>
                      <a:lnTo>
                        <a:pt x="6" y="3"/>
                      </a:lnTo>
                      <a:lnTo>
                        <a:pt x="7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77" name="Freeform 3099"/>
                <p:cNvSpPr>
                  <a:spLocks/>
                </p:cNvSpPr>
                <p:nvPr/>
              </p:nvSpPr>
              <p:spPr bwMode="auto">
                <a:xfrm>
                  <a:off x="1289" y="3795"/>
                  <a:ext cx="1" cy="1"/>
                </a:xfrm>
                <a:custGeom>
                  <a:avLst/>
                  <a:gdLst>
                    <a:gd name="T0" fmla="*/ 0 w 8"/>
                    <a:gd name="T1" fmla="*/ 0 h 3"/>
                    <a:gd name="T2" fmla="*/ 7 w 8"/>
                    <a:gd name="T3" fmla="*/ 3 h 3"/>
                    <a:gd name="T4" fmla="*/ 8 w 8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"/>
                    <a:gd name="T11" fmla="*/ 8 w 8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">
                      <a:moveTo>
                        <a:pt x="0" y="0"/>
                      </a:moveTo>
                      <a:lnTo>
                        <a:pt x="7" y="3"/>
                      </a:lnTo>
                      <a:lnTo>
                        <a:pt x="8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78" name="Freeform 3100"/>
                <p:cNvSpPr>
                  <a:spLocks/>
                </p:cNvSpPr>
                <p:nvPr/>
              </p:nvSpPr>
              <p:spPr bwMode="auto">
                <a:xfrm>
                  <a:off x="1290" y="3795"/>
                  <a:ext cx="2" cy="1"/>
                </a:xfrm>
                <a:custGeom>
                  <a:avLst/>
                  <a:gdLst>
                    <a:gd name="T0" fmla="*/ 0 w 8"/>
                    <a:gd name="T1" fmla="*/ 0 h 3"/>
                    <a:gd name="T2" fmla="*/ 7 w 8"/>
                    <a:gd name="T3" fmla="*/ 3 h 3"/>
                    <a:gd name="T4" fmla="*/ 8 w 8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"/>
                    <a:gd name="T11" fmla="*/ 8 w 8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">
                      <a:moveTo>
                        <a:pt x="0" y="0"/>
                      </a:moveTo>
                      <a:lnTo>
                        <a:pt x="7" y="3"/>
                      </a:lnTo>
                      <a:lnTo>
                        <a:pt x="8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79" name="Freeform 3101"/>
                <p:cNvSpPr>
                  <a:spLocks/>
                </p:cNvSpPr>
                <p:nvPr/>
              </p:nvSpPr>
              <p:spPr bwMode="auto">
                <a:xfrm>
                  <a:off x="1291" y="3796"/>
                  <a:ext cx="2" cy="1"/>
                </a:xfrm>
                <a:custGeom>
                  <a:avLst/>
                  <a:gdLst>
                    <a:gd name="T0" fmla="*/ 0 w 7"/>
                    <a:gd name="T1" fmla="*/ 0 h 2"/>
                    <a:gd name="T2" fmla="*/ 6 w 7"/>
                    <a:gd name="T3" fmla="*/ 2 h 2"/>
                    <a:gd name="T4" fmla="*/ 7 w 7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0"/>
                      </a:moveTo>
                      <a:lnTo>
                        <a:pt x="6" y="2"/>
                      </a:lnTo>
                      <a:lnTo>
                        <a:pt x="7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80" name="Freeform 3102"/>
                <p:cNvSpPr>
                  <a:spLocks/>
                </p:cNvSpPr>
                <p:nvPr/>
              </p:nvSpPr>
              <p:spPr bwMode="auto">
                <a:xfrm>
                  <a:off x="1293" y="3796"/>
                  <a:ext cx="1" cy="1"/>
                </a:xfrm>
                <a:custGeom>
                  <a:avLst/>
                  <a:gdLst>
                    <a:gd name="T0" fmla="*/ 0 w 8"/>
                    <a:gd name="T1" fmla="*/ 0 h 2"/>
                    <a:gd name="T2" fmla="*/ 7 w 8"/>
                    <a:gd name="T3" fmla="*/ 2 h 2"/>
                    <a:gd name="T4" fmla="*/ 8 w 8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0"/>
                      </a:moveTo>
                      <a:lnTo>
                        <a:pt x="7" y="2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81" name="Freeform 3103"/>
                <p:cNvSpPr>
                  <a:spLocks/>
                </p:cNvSpPr>
                <p:nvPr/>
              </p:nvSpPr>
              <p:spPr bwMode="auto">
                <a:xfrm>
                  <a:off x="1294" y="3797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82" name="Freeform 3104"/>
                <p:cNvSpPr>
                  <a:spLocks/>
                </p:cNvSpPr>
                <p:nvPr/>
              </p:nvSpPr>
              <p:spPr bwMode="auto">
                <a:xfrm>
                  <a:off x="1295" y="3797"/>
                  <a:ext cx="2" cy="1"/>
                </a:xfrm>
                <a:custGeom>
                  <a:avLst/>
                  <a:gdLst>
                    <a:gd name="T0" fmla="*/ 0 w 8"/>
                    <a:gd name="T1" fmla="*/ 0 h 2"/>
                    <a:gd name="T2" fmla="*/ 7 w 8"/>
                    <a:gd name="T3" fmla="*/ 2 h 2"/>
                    <a:gd name="T4" fmla="*/ 8 w 8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0"/>
                      </a:moveTo>
                      <a:lnTo>
                        <a:pt x="7" y="2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83" name="Freeform 3105"/>
                <p:cNvSpPr>
                  <a:spLocks/>
                </p:cNvSpPr>
                <p:nvPr/>
              </p:nvSpPr>
              <p:spPr bwMode="auto">
                <a:xfrm>
                  <a:off x="1296" y="3797"/>
                  <a:ext cx="2" cy="1"/>
                </a:xfrm>
                <a:custGeom>
                  <a:avLst/>
                  <a:gdLst>
                    <a:gd name="T0" fmla="*/ 0 w 7"/>
                    <a:gd name="T1" fmla="*/ 0 h 2"/>
                    <a:gd name="T2" fmla="*/ 6 w 7"/>
                    <a:gd name="T3" fmla="*/ 2 h 2"/>
                    <a:gd name="T4" fmla="*/ 7 w 7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0"/>
                      </a:moveTo>
                      <a:lnTo>
                        <a:pt x="6" y="2"/>
                      </a:lnTo>
                      <a:lnTo>
                        <a:pt x="7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84" name="Freeform 3106"/>
                <p:cNvSpPr>
                  <a:spLocks/>
                </p:cNvSpPr>
                <p:nvPr/>
              </p:nvSpPr>
              <p:spPr bwMode="auto">
                <a:xfrm>
                  <a:off x="1298" y="3798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85" name="Freeform 3107"/>
                <p:cNvSpPr>
                  <a:spLocks/>
                </p:cNvSpPr>
                <p:nvPr/>
              </p:nvSpPr>
              <p:spPr bwMode="auto">
                <a:xfrm>
                  <a:off x="1299" y="3798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86" name="Freeform 3108"/>
                <p:cNvSpPr>
                  <a:spLocks/>
                </p:cNvSpPr>
                <p:nvPr/>
              </p:nvSpPr>
              <p:spPr bwMode="auto">
                <a:xfrm>
                  <a:off x="1300" y="3798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87" name="Freeform 3109"/>
                <p:cNvSpPr>
                  <a:spLocks/>
                </p:cNvSpPr>
                <p:nvPr/>
              </p:nvSpPr>
              <p:spPr bwMode="auto">
                <a:xfrm>
                  <a:off x="1301" y="3798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88" name="Freeform 3110"/>
                <p:cNvSpPr>
                  <a:spLocks/>
                </p:cNvSpPr>
                <p:nvPr/>
              </p:nvSpPr>
              <p:spPr bwMode="auto">
                <a:xfrm>
                  <a:off x="1302" y="3798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89" name="Freeform 3111"/>
                <p:cNvSpPr>
                  <a:spLocks/>
                </p:cNvSpPr>
                <p:nvPr/>
              </p:nvSpPr>
              <p:spPr bwMode="auto">
                <a:xfrm>
                  <a:off x="1304" y="3799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90" name="Freeform 3112"/>
                <p:cNvSpPr>
                  <a:spLocks/>
                </p:cNvSpPr>
                <p:nvPr/>
              </p:nvSpPr>
              <p:spPr bwMode="auto">
                <a:xfrm>
                  <a:off x="1305" y="3799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91" name="Freeform 3113"/>
                <p:cNvSpPr>
                  <a:spLocks/>
                </p:cNvSpPr>
                <p:nvPr/>
              </p:nvSpPr>
              <p:spPr bwMode="auto">
                <a:xfrm>
                  <a:off x="1306" y="3799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92" name="Freeform 3114"/>
                <p:cNvSpPr>
                  <a:spLocks/>
                </p:cNvSpPr>
                <p:nvPr/>
              </p:nvSpPr>
              <p:spPr bwMode="auto">
                <a:xfrm>
                  <a:off x="1308" y="3799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93" name="Freeform 3115"/>
                <p:cNvSpPr>
                  <a:spLocks/>
                </p:cNvSpPr>
                <p:nvPr/>
              </p:nvSpPr>
              <p:spPr bwMode="auto">
                <a:xfrm>
                  <a:off x="1309" y="3799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94" name="Freeform 3116"/>
                <p:cNvSpPr>
                  <a:spLocks/>
                </p:cNvSpPr>
                <p:nvPr/>
              </p:nvSpPr>
              <p:spPr bwMode="auto">
                <a:xfrm>
                  <a:off x="1310" y="3799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95" name="Freeform 3117"/>
                <p:cNvSpPr>
                  <a:spLocks/>
                </p:cNvSpPr>
                <p:nvPr/>
              </p:nvSpPr>
              <p:spPr bwMode="auto">
                <a:xfrm>
                  <a:off x="1311" y="3799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96" name="Freeform 3118"/>
                <p:cNvSpPr>
                  <a:spLocks/>
                </p:cNvSpPr>
                <p:nvPr/>
              </p:nvSpPr>
              <p:spPr bwMode="auto">
                <a:xfrm>
                  <a:off x="1313" y="3799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97" name="Freeform 3119"/>
                <p:cNvSpPr>
                  <a:spLocks/>
                </p:cNvSpPr>
                <p:nvPr/>
              </p:nvSpPr>
              <p:spPr bwMode="auto">
                <a:xfrm>
                  <a:off x="1314" y="3799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98" name="Freeform 3120"/>
                <p:cNvSpPr>
                  <a:spLocks/>
                </p:cNvSpPr>
                <p:nvPr/>
              </p:nvSpPr>
              <p:spPr bwMode="auto">
                <a:xfrm>
                  <a:off x="1315" y="3800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99" name="Freeform 3121"/>
                <p:cNvSpPr>
                  <a:spLocks/>
                </p:cNvSpPr>
                <p:nvPr/>
              </p:nvSpPr>
              <p:spPr bwMode="auto">
                <a:xfrm>
                  <a:off x="1316" y="3800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00" name="Freeform 3122"/>
                <p:cNvSpPr>
                  <a:spLocks/>
                </p:cNvSpPr>
                <p:nvPr/>
              </p:nvSpPr>
              <p:spPr bwMode="auto">
                <a:xfrm>
                  <a:off x="1318" y="3800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01" name="Freeform 3123"/>
                <p:cNvSpPr>
                  <a:spLocks/>
                </p:cNvSpPr>
                <p:nvPr/>
              </p:nvSpPr>
              <p:spPr bwMode="auto">
                <a:xfrm>
                  <a:off x="1319" y="3800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02" name="Freeform 3124"/>
                <p:cNvSpPr>
                  <a:spLocks/>
                </p:cNvSpPr>
                <p:nvPr/>
              </p:nvSpPr>
              <p:spPr bwMode="auto">
                <a:xfrm>
                  <a:off x="1320" y="3800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03" name="Freeform 3125"/>
                <p:cNvSpPr>
                  <a:spLocks/>
                </p:cNvSpPr>
                <p:nvPr/>
              </p:nvSpPr>
              <p:spPr bwMode="auto">
                <a:xfrm>
                  <a:off x="1321" y="3800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04" name="Freeform 3126"/>
                <p:cNvSpPr>
                  <a:spLocks/>
                </p:cNvSpPr>
                <p:nvPr/>
              </p:nvSpPr>
              <p:spPr bwMode="auto">
                <a:xfrm>
                  <a:off x="1323" y="3800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05" name="Freeform 3127"/>
                <p:cNvSpPr>
                  <a:spLocks/>
                </p:cNvSpPr>
                <p:nvPr/>
              </p:nvSpPr>
              <p:spPr bwMode="auto">
                <a:xfrm>
                  <a:off x="1324" y="3800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06" name="Freeform 3128"/>
                <p:cNvSpPr>
                  <a:spLocks/>
                </p:cNvSpPr>
                <p:nvPr/>
              </p:nvSpPr>
              <p:spPr bwMode="auto">
                <a:xfrm>
                  <a:off x="1325" y="3800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07" name="Freeform 3129"/>
                <p:cNvSpPr>
                  <a:spLocks/>
                </p:cNvSpPr>
                <p:nvPr/>
              </p:nvSpPr>
              <p:spPr bwMode="auto">
                <a:xfrm>
                  <a:off x="1326" y="3800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08" name="Freeform 3130"/>
                <p:cNvSpPr>
                  <a:spLocks/>
                </p:cNvSpPr>
                <p:nvPr/>
              </p:nvSpPr>
              <p:spPr bwMode="auto">
                <a:xfrm>
                  <a:off x="1328" y="3800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09" name="Freeform 3131"/>
                <p:cNvSpPr>
                  <a:spLocks/>
                </p:cNvSpPr>
                <p:nvPr/>
              </p:nvSpPr>
              <p:spPr bwMode="auto">
                <a:xfrm>
                  <a:off x="1329" y="3800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0" name="Freeform 3132"/>
                <p:cNvSpPr>
                  <a:spLocks/>
                </p:cNvSpPr>
                <p:nvPr/>
              </p:nvSpPr>
              <p:spPr bwMode="auto">
                <a:xfrm>
                  <a:off x="1330" y="3800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1" name="Freeform 3133"/>
                <p:cNvSpPr>
                  <a:spLocks/>
                </p:cNvSpPr>
                <p:nvPr/>
              </p:nvSpPr>
              <p:spPr bwMode="auto">
                <a:xfrm>
                  <a:off x="1331" y="3800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2" name="Freeform 3134"/>
                <p:cNvSpPr>
                  <a:spLocks/>
                </p:cNvSpPr>
                <p:nvPr/>
              </p:nvSpPr>
              <p:spPr bwMode="auto">
                <a:xfrm>
                  <a:off x="1333" y="3800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3" name="Freeform 3135"/>
                <p:cNvSpPr>
                  <a:spLocks/>
                </p:cNvSpPr>
                <p:nvPr/>
              </p:nvSpPr>
              <p:spPr bwMode="auto">
                <a:xfrm>
                  <a:off x="1334" y="3800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4" name="Freeform 3136"/>
                <p:cNvSpPr>
                  <a:spLocks/>
                </p:cNvSpPr>
                <p:nvPr/>
              </p:nvSpPr>
              <p:spPr bwMode="auto">
                <a:xfrm>
                  <a:off x="1335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5" name="Freeform 3137"/>
                <p:cNvSpPr>
                  <a:spLocks/>
                </p:cNvSpPr>
                <p:nvPr/>
              </p:nvSpPr>
              <p:spPr bwMode="auto">
                <a:xfrm>
                  <a:off x="1336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6" name="Freeform 3138"/>
                <p:cNvSpPr>
                  <a:spLocks/>
                </p:cNvSpPr>
                <p:nvPr/>
              </p:nvSpPr>
              <p:spPr bwMode="auto">
                <a:xfrm>
                  <a:off x="1338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7" name="Freeform 3139"/>
                <p:cNvSpPr>
                  <a:spLocks/>
                </p:cNvSpPr>
                <p:nvPr/>
              </p:nvSpPr>
              <p:spPr bwMode="auto">
                <a:xfrm>
                  <a:off x="1339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8" name="Freeform 3140"/>
                <p:cNvSpPr>
                  <a:spLocks/>
                </p:cNvSpPr>
                <p:nvPr/>
              </p:nvSpPr>
              <p:spPr bwMode="auto">
                <a:xfrm>
                  <a:off x="1340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9" name="Freeform 3141"/>
                <p:cNvSpPr>
                  <a:spLocks/>
                </p:cNvSpPr>
                <p:nvPr/>
              </p:nvSpPr>
              <p:spPr bwMode="auto">
                <a:xfrm>
                  <a:off x="1341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0" name="Freeform 3142"/>
                <p:cNvSpPr>
                  <a:spLocks/>
                </p:cNvSpPr>
                <p:nvPr/>
              </p:nvSpPr>
              <p:spPr bwMode="auto">
                <a:xfrm>
                  <a:off x="1343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1" name="Freeform 3143"/>
                <p:cNvSpPr>
                  <a:spLocks/>
                </p:cNvSpPr>
                <p:nvPr/>
              </p:nvSpPr>
              <p:spPr bwMode="auto">
                <a:xfrm>
                  <a:off x="1344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2" name="Freeform 3144"/>
                <p:cNvSpPr>
                  <a:spLocks/>
                </p:cNvSpPr>
                <p:nvPr/>
              </p:nvSpPr>
              <p:spPr bwMode="auto">
                <a:xfrm>
                  <a:off x="1345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3" name="Freeform 3145"/>
                <p:cNvSpPr>
                  <a:spLocks/>
                </p:cNvSpPr>
                <p:nvPr/>
              </p:nvSpPr>
              <p:spPr bwMode="auto">
                <a:xfrm>
                  <a:off x="134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4" name="Freeform 3146"/>
                <p:cNvSpPr>
                  <a:spLocks/>
                </p:cNvSpPr>
                <p:nvPr/>
              </p:nvSpPr>
              <p:spPr bwMode="auto">
                <a:xfrm>
                  <a:off x="1348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5" name="Freeform 3147"/>
                <p:cNvSpPr>
                  <a:spLocks/>
                </p:cNvSpPr>
                <p:nvPr/>
              </p:nvSpPr>
              <p:spPr bwMode="auto">
                <a:xfrm>
                  <a:off x="1349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6" name="Freeform 3148"/>
                <p:cNvSpPr>
                  <a:spLocks/>
                </p:cNvSpPr>
                <p:nvPr/>
              </p:nvSpPr>
              <p:spPr bwMode="auto">
                <a:xfrm>
                  <a:off x="1350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7" name="Freeform 3149"/>
                <p:cNvSpPr>
                  <a:spLocks/>
                </p:cNvSpPr>
                <p:nvPr/>
              </p:nvSpPr>
              <p:spPr bwMode="auto">
                <a:xfrm>
                  <a:off x="1351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8" name="Freeform 3150"/>
                <p:cNvSpPr>
                  <a:spLocks/>
                </p:cNvSpPr>
                <p:nvPr/>
              </p:nvSpPr>
              <p:spPr bwMode="auto">
                <a:xfrm>
                  <a:off x="1353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9" name="Freeform 3151"/>
                <p:cNvSpPr>
                  <a:spLocks/>
                </p:cNvSpPr>
                <p:nvPr/>
              </p:nvSpPr>
              <p:spPr bwMode="auto">
                <a:xfrm>
                  <a:off x="1354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0" name="Freeform 3152"/>
                <p:cNvSpPr>
                  <a:spLocks/>
                </p:cNvSpPr>
                <p:nvPr/>
              </p:nvSpPr>
              <p:spPr bwMode="auto">
                <a:xfrm>
                  <a:off x="1355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1" name="Freeform 3153"/>
                <p:cNvSpPr>
                  <a:spLocks/>
                </p:cNvSpPr>
                <p:nvPr/>
              </p:nvSpPr>
              <p:spPr bwMode="auto">
                <a:xfrm>
                  <a:off x="1356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2" name="Freeform 3154"/>
                <p:cNvSpPr>
                  <a:spLocks/>
                </p:cNvSpPr>
                <p:nvPr/>
              </p:nvSpPr>
              <p:spPr bwMode="auto">
                <a:xfrm>
                  <a:off x="1358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" name="Freeform 3155"/>
                <p:cNvSpPr>
                  <a:spLocks/>
                </p:cNvSpPr>
                <p:nvPr/>
              </p:nvSpPr>
              <p:spPr bwMode="auto">
                <a:xfrm>
                  <a:off x="1359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" name="Freeform 3156"/>
                <p:cNvSpPr>
                  <a:spLocks/>
                </p:cNvSpPr>
                <p:nvPr/>
              </p:nvSpPr>
              <p:spPr bwMode="auto">
                <a:xfrm>
                  <a:off x="1360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5" name="Freeform 3157"/>
                <p:cNvSpPr>
                  <a:spLocks/>
                </p:cNvSpPr>
                <p:nvPr/>
              </p:nvSpPr>
              <p:spPr bwMode="auto">
                <a:xfrm>
                  <a:off x="1361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6" name="Freeform 3158"/>
                <p:cNvSpPr>
                  <a:spLocks/>
                </p:cNvSpPr>
                <p:nvPr/>
              </p:nvSpPr>
              <p:spPr bwMode="auto">
                <a:xfrm>
                  <a:off x="1363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7" name="Freeform 3159"/>
                <p:cNvSpPr>
                  <a:spLocks/>
                </p:cNvSpPr>
                <p:nvPr/>
              </p:nvSpPr>
              <p:spPr bwMode="auto">
                <a:xfrm>
                  <a:off x="1364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8" name="Freeform 3160"/>
                <p:cNvSpPr>
                  <a:spLocks/>
                </p:cNvSpPr>
                <p:nvPr/>
              </p:nvSpPr>
              <p:spPr bwMode="auto">
                <a:xfrm>
                  <a:off x="1365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9" name="Freeform 3161"/>
                <p:cNvSpPr>
                  <a:spLocks/>
                </p:cNvSpPr>
                <p:nvPr/>
              </p:nvSpPr>
              <p:spPr bwMode="auto">
                <a:xfrm>
                  <a:off x="1366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0" name="Freeform 3162"/>
                <p:cNvSpPr>
                  <a:spLocks/>
                </p:cNvSpPr>
                <p:nvPr/>
              </p:nvSpPr>
              <p:spPr bwMode="auto">
                <a:xfrm>
                  <a:off x="1368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1" name="Freeform 3163"/>
                <p:cNvSpPr>
                  <a:spLocks/>
                </p:cNvSpPr>
                <p:nvPr/>
              </p:nvSpPr>
              <p:spPr bwMode="auto">
                <a:xfrm>
                  <a:off x="1369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2" name="Freeform 3164"/>
                <p:cNvSpPr>
                  <a:spLocks/>
                </p:cNvSpPr>
                <p:nvPr/>
              </p:nvSpPr>
              <p:spPr bwMode="auto">
                <a:xfrm>
                  <a:off x="1370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3" name="Freeform 3165"/>
                <p:cNvSpPr>
                  <a:spLocks/>
                </p:cNvSpPr>
                <p:nvPr/>
              </p:nvSpPr>
              <p:spPr bwMode="auto">
                <a:xfrm>
                  <a:off x="1371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4" name="Freeform 3166"/>
                <p:cNvSpPr>
                  <a:spLocks/>
                </p:cNvSpPr>
                <p:nvPr/>
              </p:nvSpPr>
              <p:spPr bwMode="auto">
                <a:xfrm>
                  <a:off x="1373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5" name="Freeform 3167"/>
                <p:cNvSpPr>
                  <a:spLocks/>
                </p:cNvSpPr>
                <p:nvPr/>
              </p:nvSpPr>
              <p:spPr bwMode="auto">
                <a:xfrm>
                  <a:off x="1374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6" name="Freeform 3168"/>
                <p:cNvSpPr>
                  <a:spLocks/>
                </p:cNvSpPr>
                <p:nvPr/>
              </p:nvSpPr>
              <p:spPr bwMode="auto">
                <a:xfrm>
                  <a:off x="1375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7" name="Freeform 3169"/>
                <p:cNvSpPr>
                  <a:spLocks/>
                </p:cNvSpPr>
                <p:nvPr/>
              </p:nvSpPr>
              <p:spPr bwMode="auto">
                <a:xfrm>
                  <a:off x="137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8" name="Freeform 3170"/>
                <p:cNvSpPr>
                  <a:spLocks/>
                </p:cNvSpPr>
                <p:nvPr/>
              </p:nvSpPr>
              <p:spPr bwMode="auto">
                <a:xfrm>
                  <a:off x="1378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9" name="Freeform 3171"/>
                <p:cNvSpPr>
                  <a:spLocks/>
                </p:cNvSpPr>
                <p:nvPr/>
              </p:nvSpPr>
              <p:spPr bwMode="auto">
                <a:xfrm>
                  <a:off x="1379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50" name="Freeform 3172"/>
                <p:cNvSpPr>
                  <a:spLocks/>
                </p:cNvSpPr>
                <p:nvPr/>
              </p:nvSpPr>
              <p:spPr bwMode="auto">
                <a:xfrm>
                  <a:off x="1380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51" name="Freeform 3173"/>
                <p:cNvSpPr>
                  <a:spLocks/>
                </p:cNvSpPr>
                <p:nvPr/>
              </p:nvSpPr>
              <p:spPr bwMode="auto">
                <a:xfrm>
                  <a:off x="1382" y="3801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52" name="Freeform 3174"/>
                <p:cNvSpPr>
                  <a:spLocks/>
                </p:cNvSpPr>
                <p:nvPr/>
              </p:nvSpPr>
              <p:spPr bwMode="auto">
                <a:xfrm>
                  <a:off x="1383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53" name="Freeform 3175"/>
                <p:cNvSpPr>
                  <a:spLocks/>
                </p:cNvSpPr>
                <p:nvPr/>
              </p:nvSpPr>
              <p:spPr bwMode="auto">
                <a:xfrm>
                  <a:off x="138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54" name="Freeform 3176"/>
                <p:cNvSpPr>
                  <a:spLocks/>
                </p:cNvSpPr>
                <p:nvPr/>
              </p:nvSpPr>
              <p:spPr bwMode="auto">
                <a:xfrm>
                  <a:off x="1385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55" name="Freeform 3177"/>
                <p:cNvSpPr>
                  <a:spLocks/>
                </p:cNvSpPr>
                <p:nvPr/>
              </p:nvSpPr>
              <p:spPr bwMode="auto">
                <a:xfrm>
                  <a:off x="1387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56" name="Freeform 3178"/>
                <p:cNvSpPr>
                  <a:spLocks/>
                </p:cNvSpPr>
                <p:nvPr/>
              </p:nvSpPr>
              <p:spPr bwMode="auto">
                <a:xfrm>
                  <a:off x="1388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57" name="Freeform 3179"/>
                <p:cNvSpPr>
                  <a:spLocks/>
                </p:cNvSpPr>
                <p:nvPr/>
              </p:nvSpPr>
              <p:spPr bwMode="auto">
                <a:xfrm>
                  <a:off x="1389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58" name="Freeform 3180"/>
                <p:cNvSpPr>
                  <a:spLocks/>
                </p:cNvSpPr>
                <p:nvPr/>
              </p:nvSpPr>
              <p:spPr bwMode="auto">
                <a:xfrm>
                  <a:off x="1390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59" name="Freeform 3181"/>
                <p:cNvSpPr>
                  <a:spLocks/>
                </p:cNvSpPr>
                <p:nvPr/>
              </p:nvSpPr>
              <p:spPr bwMode="auto">
                <a:xfrm>
                  <a:off x="1391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60" name="Freeform 3182"/>
                <p:cNvSpPr>
                  <a:spLocks/>
                </p:cNvSpPr>
                <p:nvPr/>
              </p:nvSpPr>
              <p:spPr bwMode="auto">
                <a:xfrm>
                  <a:off x="1393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61" name="Freeform 3183"/>
                <p:cNvSpPr>
                  <a:spLocks/>
                </p:cNvSpPr>
                <p:nvPr/>
              </p:nvSpPr>
              <p:spPr bwMode="auto">
                <a:xfrm>
                  <a:off x="139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62" name="Freeform 3184"/>
                <p:cNvSpPr>
                  <a:spLocks/>
                </p:cNvSpPr>
                <p:nvPr/>
              </p:nvSpPr>
              <p:spPr bwMode="auto">
                <a:xfrm>
                  <a:off x="1395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63" name="Freeform 3185"/>
                <p:cNvSpPr>
                  <a:spLocks/>
                </p:cNvSpPr>
                <p:nvPr/>
              </p:nvSpPr>
              <p:spPr bwMode="auto">
                <a:xfrm>
                  <a:off x="1396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64" name="Freeform 3186"/>
                <p:cNvSpPr>
                  <a:spLocks/>
                </p:cNvSpPr>
                <p:nvPr/>
              </p:nvSpPr>
              <p:spPr bwMode="auto">
                <a:xfrm>
                  <a:off x="1398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65" name="Freeform 3187"/>
                <p:cNvSpPr>
                  <a:spLocks/>
                </p:cNvSpPr>
                <p:nvPr/>
              </p:nvSpPr>
              <p:spPr bwMode="auto">
                <a:xfrm>
                  <a:off x="1399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66" name="Freeform 3188"/>
                <p:cNvSpPr>
                  <a:spLocks/>
                </p:cNvSpPr>
                <p:nvPr/>
              </p:nvSpPr>
              <p:spPr bwMode="auto">
                <a:xfrm>
                  <a:off x="1400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67" name="Freeform 3189"/>
                <p:cNvSpPr>
                  <a:spLocks/>
                </p:cNvSpPr>
                <p:nvPr/>
              </p:nvSpPr>
              <p:spPr bwMode="auto">
                <a:xfrm>
                  <a:off x="140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33" name="Group 3391"/>
              <p:cNvGrpSpPr>
                <a:grpSpLocks/>
              </p:cNvGrpSpPr>
              <p:nvPr/>
            </p:nvGrpSpPr>
            <p:grpSpPr bwMode="auto">
              <a:xfrm>
                <a:off x="2227263" y="5592763"/>
                <a:ext cx="396875" cy="442912"/>
                <a:chOff x="1403" y="3523"/>
                <a:chExt cx="250" cy="279"/>
              </a:xfrm>
            </p:grpSpPr>
            <p:sp>
              <p:nvSpPr>
                <p:cNvPr id="4268" name="Freeform 3191"/>
                <p:cNvSpPr>
                  <a:spLocks/>
                </p:cNvSpPr>
                <p:nvPr/>
              </p:nvSpPr>
              <p:spPr bwMode="auto">
                <a:xfrm>
                  <a:off x="1403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69" name="Freeform 3192"/>
                <p:cNvSpPr>
                  <a:spLocks/>
                </p:cNvSpPr>
                <p:nvPr/>
              </p:nvSpPr>
              <p:spPr bwMode="auto">
                <a:xfrm>
                  <a:off x="1404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70" name="Freeform 3193"/>
                <p:cNvSpPr>
                  <a:spLocks/>
                </p:cNvSpPr>
                <p:nvPr/>
              </p:nvSpPr>
              <p:spPr bwMode="auto">
                <a:xfrm>
                  <a:off x="1405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71" name="Freeform 3194"/>
                <p:cNvSpPr>
                  <a:spLocks/>
                </p:cNvSpPr>
                <p:nvPr/>
              </p:nvSpPr>
              <p:spPr bwMode="auto">
                <a:xfrm>
                  <a:off x="140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72" name="Freeform 3195"/>
                <p:cNvSpPr>
                  <a:spLocks/>
                </p:cNvSpPr>
                <p:nvPr/>
              </p:nvSpPr>
              <p:spPr bwMode="auto">
                <a:xfrm>
                  <a:off x="1408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73" name="Freeform 3196"/>
                <p:cNvSpPr>
                  <a:spLocks/>
                </p:cNvSpPr>
                <p:nvPr/>
              </p:nvSpPr>
              <p:spPr bwMode="auto">
                <a:xfrm>
                  <a:off x="1409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74" name="Freeform 3197"/>
                <p:cNvSpPr>
                  <a:spLocks/>
                </p:cNvSpPr>
                <p:nvPr/>
              </p:nvSpPr>
              <p:spPr bwMode="auto">
                <a:xfrm>
                  <a:off x="1410" y="3801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75" name="Freeform 3198"/>
                <p:cNvSpPr>
                  <a:spLocks/>
                </p:cNvSpPr>
                <p:nvPr/>
              </p:nvSpPr>
              <p:spPr bwMode="auto">
                <a:xfrm>
                  <a:off x="141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76" name="Freeform 3199"/>
                <p:cNvSpPr>
                  <a:spLocks/>
                </p:cNvSpPr>
                <p:nvPr/>
              </p:nvSpPr>
              <p:spPr bwMode="auto">
                <a:xfrm>
                  <a:off x="1413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77" name="Freeform 3200"/>
                <p:cNvSpPr>
                  <a:spLocks/>
                </p:cNvSpPr>
                <p:nvPr/>
              </p:nvSpPr>
              <p:spPr bwMode="auto">
                <a:xfrm>
                  <a:off x="1414" y="3801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78" name="Freeform 3201"/>
                <p:cNvSpPr>
                  <a:spLocks/>
                </p:cNvSpPr>
                <p:nvPr/>
              </p:nvSpPr>
              <p:spPr bwMode="auto">
                <a:xfrm>
                  <a:off x="1415" y="3801"/>
                  <a:ext cx="2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79" name="Freeform 3202"/>
                <p:cNvSpPr>
                  <a:spLocks/>
                </p:cNvSpPr>
                <p:nvPr/>
              </p:nvSpPr>
              <p:spPr bwMode="auto">
                <a:xfrm>
                  <a:off x="1417" y="3800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80" name="Freeform 3203"/>
                <p:cNvSpPr>
                  <a:spLocks/>
                </p:cNvSpPr>
                <p:nvPr/>
              </p:nvSpPr>
              <p:spPr bwMode="auto">
                <a:xfrm>
                  <a:off x="1418" y="3800"/>
                  <a:ext cx="1" cy="1"/>
                </a:xfrm>
                <a:custGeom>
                  <a:avLst/>
                  <a:gdLst>
                    <a:gd name="T0" fmla="*/ 0 w 7"/>
                    <a:gd name="T1" fmla="*/ 2 h 2"/>
                    <a:gd name="T2" fmla="*/ 6 w 7"/>
                    <a:gd name="T3" fmla="*/ 0 h 2"/>
                    <a:gd name="T4" fmla="*/ 7 w 7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81" name="Freeform 3204"/>
                <p:cNvSpPr>
                  <a:spLocks/>
                </p:cNvSpPr>
                <p:nvPr/>
              </p:nvSpPr>
              <p:spPr bwMode="auto">
                <a:xfrm>
                  <a:off x="1419" y="3800"/>
                  <a:ext cx="2" cy="1"/>
                </a:xfrm>
                <a:custGeom>
                  <a:avLst/>
                  <a:gdLst>
                    <a:gd name="T0" fmla="*/ 0 w 8"/>
                    <a:gd name="T1" fmla="*/ 2 h 2"/>
                    <a:gd name="T2" fmla="*/ 7 w 8"/>
                    <a:gd name="T3" fmla="*/ 0 h 2"/>
                    <a:gd name="T4" fmla="*/ 8 w 8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2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82" name="Freeform 3205"/>
                <p:cNvSpPr>
                  <a:spLocks/>
                </p:cNvSpPr>
                <p:nvPr/>
              </p:nvSpPr>
              <p:spPr bwMode="auto">
                <a:xfrm>
                  <a:off x="1420" y="3799"/>
                  <a:ext cx="2" cy="1"/>
                </a:xfrm>
                <a:custGeom>
                  <a:avLst/>
                  <a:gdLst>
                    <a:gd name="T0" fmla="*/ 0 w 7"/>
                    <a:gd name="T1" fmla="*/ 3 h 3"/>
                    <a:gd name="T2" fmla="*/ 6 w 7"/>
                    <a:gd name="T3" fmla="*/ 0 h 3"/>
                    <a:gd name="T4" fmla="*/ 7 w 7"/>
                    <a:gd name="T5" fmla="*/ 0 h 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"/>
                    <a:gd name="T11" fmla="*/ 7 w 7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">
                      <a:moveTo>
                        <a:pt x="0" y="3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83" name="Freeform 3206"/>
                <p:cNvSpPr>
                  <a:spLocks/>
                </p:cNvSpPr>
                <p:nvPr/>
              </p:nvSpPr>
              <p:spPr bwMode="auto">
                <a:xfrm>
                  <a:off x="1422" y="3798"/>
                  <a:ext cx="1" cy="1"/>
                </a:xfrm>
                <a:custGeom>
                  <a:avLst/>
                  <a:gdLst>
                    <a:gd name="T0" fmla="*/ 0 w 8"/>
                    <a:gd name="T1" fmla="*/ 4 h 4"/>
                    <a:gd name="T2" fmla="*/ 7 w 8"/>
                    <a:gd name="T3" fmla="*/ 0 h 4"/>
                    <a:gd name="T4" fmla="*/ 8 w 8"/>
                    <a:gd name="T5" fmla="*/ 0 h 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"/>
                    <a:gd name="T11" fmla="*/ 8 w 8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">
                      <a:moveTo>
                        <a:pt x="0" y="4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84" name="Freeform 3207"/>
                <p:cNvSpPr>
                  <a:spLocks/>
                </p:cNvSpPr>
                <p:nvPr/>
              </p:nvSpPr>
              <p:spPr bwMode="auto">
                <a:xfrm>
                  <a:off x="1423" y="3797"/>
                  <a:ext cx="1" cy="1"/>
                </a:xfrm>
                <a:custGeom>
                  <a:avLst/>
                  <a:gdLst>
                    <a:gd name="T0" fmla="*/ 0 w 7"/>
                    <a:gd name="T1" fmla="*/ 5 h 5"/>
                    <a:gd name="T2" fmla="*/ 6 w 7"/>
                    <a:gd name="T3" fmla="*/ 0 h 5"/>
                    <a:gd name="T4" fmla="*/ 7 w 7"/>
                    <a:gd name="T5" fmla="*/ 0 h 5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5"/>
                    <a:gd name="T11" fmla="*/ 7 w 7"/>
                    <a:gd name="T12" fmla="*/ 5 h 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5">
                      <a:moveTo>
                        <a:pt x="0" y="5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85" name="Freeform 3208"/>
                <p:cNvSpPr>
                  <a:spLocks/>
                </p:cNvSpPr>
                <p:nvPr/>
              </p:nvSpPr>
              <p:spPr bwMode="auto">
                <a:xfrm>
                  <a:off x="1424" y="3796"/>
                  <a:ext cx="2" cy="1"/>
                </a:xfrm>
                <a:custGeom>
                  <a:avLst/>
                  <a:gdLst>
                    <a:gd name="T0" fmla="*/ 0 w 8"/>
                    <a:gd name="T1" fmla="*/ 7 h 7"/>
                    <a:gd name="T2" fmla="*/ 7 w 8"/>
                    <a:gd name="T3" fmla="*/ 0 h 7"/>
                    <a:gd name="T4" fmla="*/ 8 w 8"/>
                    <a:gd name="T5" fmla="*/ 0 h 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7"/>
                    <a:gd name="T11" fmla="*/ 8 w 8"/>
                    <a:gd name="T12" fmla="*/ 7 h 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7">
                      <a:moveTo>
                        <a:pt x="0" y="7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86" name="Freeform 3209"/>
                <p:cNvSpPr>
                  <a:spLocks/>
                </p:cNvSpPr>
                <p:nvPr/>
              </p:nvSpPr>
              <p:spPr bwMode="auto">
                <a:xfrm>
                  <a:off x="1425" y="3794"/>
                  <a:ext cx="2" cy="2"/>
                </a:xfrm>
                <a:custGeom>
                  <a:avLst/>
                  <a:gdLst>
                    <a:gd name="T0" fmla="*/ 0 w 7"/>
                    <a:gd name="T1" fmla="*/ 10 h 10"/>
                    <a:gd name="T2" fmla="*/ 6 w 7"/>
                    <a:gd name="T3" fmla="*/ 0 h 10"/>
                    <a:gd name="T4" fmla="*/ 7 w 7"/>
                    <a:gd name="T5" fmla="*/ 0 h 10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0"/>
                    <a:gd name="T11" fmla="*/ 7 w 7"/>
                    <a:gd name="T12" fmla="*/ 10 h 1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0">
                      <a:moveTo>
                        <a:pt x="0" y="1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87" name="Freeform 3210"/>
                <p:cNvSpPr>
                  <a:spLocks/>
                </p:cNvSpPr>
                <p:nvPr/>
              </p:nvSpPr>
              <p:spPr bwMode="auto">
                <a:xfrm>
                  <a:off x="1427" y="3792"/>
                  <a:ext cx="1" cy="2"/>
                </a:xfrm>
                <a:custGeom>
                  <a:avLst/>
                  <a:gdLst>
                    <a:gd name="T0" fmla="*/ 0 w 8"/>
                    <a:gd name="T1" fmla="*/ 12 h 12"/>
                    <a:gd name="T2" fmla="*/ 7 w 8"/>
                    <a:gd name="T3" fmla="*/ 0 h 12"/>
                    <a:gd name="T4" fmla="*/ 8 w 8"/>
                    <a:gd name="T5" fmla="*/ 0 h 1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2"/>
                    <a:gd name="T11" fmla="*/ 8 w 8"/>
                    <a:gd name="T12" fmla="*/ 12 h 1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2">
                      <a:moveTo>
                        <a:pt x="0" y="12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88" name="Freeform 3211"/>
                <p:cNvSpPr>
                  <a:spLocks/>
                </p:cNvSpPr>
                <p:nvPr/>
              </p:nvSpPr>
              <p:spPr bwMode="auto">
                <a:xfrm>
                  <a:off x="1428" y="3789"/>
                  <a:ext cx="1" cy="3"/>
                </a:xfrm>
                <a:custGeom>
                  <a:avLst/>
                  <a:gdLst>
                    <a:gd name="T0" fmla="*/ 0 w 8"/>
                    <a:gd name="T1" fmla="*/ 17 h 17"/>
                    <a:gd name="T2" fmla="*/ 7 w 8"/>
                    <a:gd name="T3" fmla="*/ 0 h 17"/>
                    <a:gd name="T4" fmla="*/ 8 w 8"/>
                    <a:gd name="T5" fmla="*/ 0 h 1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7"/>
                    <a:gd name="T11" fmla="*/ 8 w 8"/>
                    <a:gd name="T12" fmla="*/ 17 h 1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7">
                      <a:moveTo>
                        <a:pt x="0" y="17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89" name="Freeform 3212"/>
                <p:cNvSpPr>
                  <a:spLocks/>
                </p:cNvSpPr>
                <p:nvPr/>
              </p:nvSpPr>
              <p:spPr bwMode="auto">
                <a:xfrm>
                  <a:off x="1429" y="3784"/>
                  <a:ext cx="2" cy="5"/>
                </a:xfrm>
                <a:custGeom>
                  <a:avLst/>
                  <a:gdLst>
                    <a:gd name="T0" fmla="*/ 0 w 7"/>
                    <a:gd name="T1" fmla="*/ 22 h 22"/>
                    <a:gd name="T2" fmla="*/ 6 w 7"/>
                    <a:gd name="T3" fmla="*/ 0 h 22"/>
                    <a:gd name="T4" fmla="*/ 7 w 7"/>
                    <a:gd name="T5" fmla="*/ 0 h 2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2"/>
                    <a:gd name="T11" fmla="*/ 7 w 7"/>
                    <a:gd name="T12" fmla="*/ 22 h 2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2">
                      <a:moveTo>
                        <a:pt x="0" y="2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90" name="Freeform 3213"/>
                <p:cNvSpPr>
                  <a:spLocks/>
                </p:cNvSpPr>
                <p:nvPr/>
              </p:nvSpPr>
              <p:spPr bwMode="auto">
                <a:xfrm>
                  <a:off x="1430" y="3779"/>
                  <a:ext cx="2" cy="5"/>
                </a:xfrm>
                <a:custGeom>
                  <a:avLst/>
                  <a:gdLst>
                    <a:gd name="T0" fmla="*/ 0 w 8"/>
                    <a:gd name="T1" fmla="*/ 29 h 29"/>
                    <a:gd name="T2" fmla="*/ 7 w 8"/>
                    <a:gd name="T3" fmla="*/ 0 h 29"/>
                    <a:gd name="T4" fmla="*/ 8 w 8"/>
                    <a:gd name="T5" fmla="*/ 0 h 2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9"/>
                    <a:gd name="T11" fmla="*/ 8 w 8"/>
                    <a:gd name="T12" fmla="*/ 29 h 2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9">
                      <a:moveTo>
                        <a:pt x="0" y="29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91" name="Freeform 3214"/>
                <p:cNvSpPr>
                  <a:spLocks/>
                </p:cNvSpPr>
                <p:nvPr/>
              </p:nvSpPr>
              <p:spPr bwMode="auto">
                <a:xfrm>
                  <a:off x="1432" y="3772"/>
                  <a:ext cx="1" cy="7"/>
                </a:xfrm>
                <a:custGeom>
                  <a:avLst/>
                  <a:gdLst>
                    <a:gd name="T0" fmla="*/ 0 w 7"/>
                    <a:gd name="T1" fmla="*/ 37 h 37"/>
                    <a:gd name="T2" fmla="*/ 6 w 7"/>
                    <a:gd name="T3" fmla="*/ 0 h 37"/>
                    <a:gd name="T4" fmla="*/ 7 w 7"/>
                    <a:gd name="T5" fmla="*/ 0 h 37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7"/>
                    <a:gd name="T11" fmla="*/ 7 w 7"/>
                    <a:gd name="T12" fmla="*/ 37 h 3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7">
                      <a:moveTo>
                        <a:pt x="0" y="37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92" name="Freeform 3215"/>
                <p:cNvSpPr>
                  <a:spLocks/>
                </p:cNvSpPr>
                <p:nvPr/>
              </p:nvSpPr>
              <p:spPr bwMode="auto">
                <a:xfrm>
                  <a:off x="1433" y="3763"/>
                  <a:ext cx="1" cy="9"/>
                </a:xfrm>
                <a:custGeom>
                  <a:avLst/>
                  <a:gdLst>
                    <a:gd name="T0" fmla="*/ 0 w 8"/>
                    <a:gd name="T1" fmla="*/ 48 h 48"/>
                    <a:gd name="T2" fmla="*/ 7 w 8"/>
                    <a:gd name="T3" fmla="*/ 0 h 48"/>
                    <a:gd name="T4" fmla="*/ 8 w 8"/>
                    <a:gd name="T5" fmla="*/ 0 h 48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8"/>
                    <a:gd name="T11" fmla="*/ 8 w 8"/>
                    <a:gd name="T12" fmla="*/ 48 h 4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8">
                      <a:moveTo>
                        <a:pt x="0" y="48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93" name="Freeform 3216"/>
                <p:cNvSpPr>
                  <a:spLocks/>
                </p:cNvSpPr>
                <p:nvPr/>
              </p:nvSpPr>
              <p:spPr bwMode="auto">
                <a:xfrm>
                  <a:off x="1434" y="3751"/>
                  <a:ext cx="2" cy="12"/>
                </a:xfrm>
                <a:custGeom>
                  <a:avLst/>
                  <a:gdLst>
                    <a:gd name="T0" fmla="*/ 0 w 7"/>
                    <a:gd name="T1" fmla="*/ 61 h 61"/>
                    <a:gd name="T2" fmla="*/ 6 w 7"/>
                    <a:gd name="T3" fmla="*/ 0 h 61"/>
                    <a:gd name="T4" fmla="*/ 7 w 7"/>
                    <a:gd name="T5" fmla="*/ 0 h 6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61"/>
                    <a:gd name="T11" fmla="*/ 7 w 7"/>
                    <a:gd name="T12" fmla="*/ 61 h 6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61">
                      <a:moveTo>
                        <a:pt x="0" y="6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94" name="Freeform 3217"/>
                <p:cNvSpPr>
                  <a:spLocks/>
                </p:cNvSpPr>
                <p:nvPr/>
              </p:nvSpPr>
              <p:spPr bwMode="auto">
                <a:xfrm>
                  <a:off x="1435" y="3736"/>
                  <a:ext cx="2" cy="15"/>
                </a:xfrm>
                <a:custGeom>
                  <a:avLst/>
                  <a:gdLst>
                    <a:gd name="T0" fmla="*/ 0 w 8"/>
                    <a:gd name="T1" fmla="*/ 75 h 75"/>
                    <a:gd name="T2" fmla="*/ 7 w 8"/>
                    <a:gd name="T3" fmla="*/ 0 h 75"/>
                    <a:gd name="T4" fmla="*/ 8 w 8"/>
                    <a:gd name="T5" fmla="*/ 0 h 7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75"/>
                    <a:gd name="T11" fmla="*/ 8 w 8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75">
                      <a:moveTo>
                        <a:pt x="0" y="75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95" name="Freeform 3218"/>
                <p:cNvSpPr>
                  <a:spLocks/>
                </p:cNvSpPr>
                <p:nvPr/>
              </p:nvSpPr>
              <p:spPr bwMode="auto">
                <a:xfrm>
                  <a:off x="1437" y="3719"/>
                  <a:ext cx="1" cy="17"/>
                </a:xfrm>
                <a:custGeom>
                  <a:avLst/>
                  <a:gdLst>
                    <a:gd name="T0" fmla="*/ 0 w 7"/>
                    <a:gd name="T1" fmla="*/ 91 h 91"/>
                    <a:gd name="T2" fmla="*/ 6 w 7"/>
                    <a:gd name="T3" fmla="*/ 0 h 91"/>
                    <a:gd name="T4" fmla="*/ 7 w 7"/>
                    <a:gd name="T5" fmla="*/ 0 h 9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91"/>
                    <a:gd name="T11" fmla="*/ 7 w 7"/>
                    <a:gd name="T12" fmla="*/ 91 h 9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91">
                      <a:moveTo>
                        <a:pt x="0" y="9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96" name="Freeform 3219"/>
                <p:cNvSpPr>
                  <a:spLocks/>
                </p:cNvSpPr>
                <p:nvPr/>
              </p:nvSpPr>
              <p:spPr bwMode="auto">
                <a:xfrm>
                  <a:off x="1438" y="3699"/>
                  <a:ext cx="1" cy="20"/>
                </a:xfrm>
                <a:custGeom>
                  <a:avLst/>
                  <a:gdLst>
                    <a:gd name="T0" fmla="*/ 0 w 8"/>
                    <a:gd name="T1" fmla="*/ 107 h 107"/>
                    <a:gd name="T2" fmla="*/ 7 w 8"/>
                    <a:gd name="T3" fmla="*/ 0 h 107"/>
                    <a:gd name="T4" fmla="*/ 8 w 8"/>
                    <a:gd name="T5" fmla="*/ 0 h 10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07"/>
                    <a:gd name="T11" fmla="*/ 8 w 8"/>
                    <a:gd name="T12" fmla="*/ 107 h 10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07">
                      <a:moveTo>
                        <a:pt x="0" y="107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97" name="Freeform 3220"/>
                <p:cNvSpPr>
                  <a:spLocks/>
                </p:cNvSpPr>
                <p:nvPr/>
              </p:nvSpPr>
              <p:spPr bwMode="auto">
                <a:xfrm>
                  <a:off x="1439" y="3675"/>
                  <a:ext cx="1" cy="24"/>
                </a:xfrm>
                <a:custGeom>
                  <a:avLst/>
                  <a:gdLst>
                    <a:gd name="T0" fmla="*/ 0 w 7"/>
                    <a:gd name="T1" fmla="*/ 122 h 122"/>
                    <a:gd name="T2" fmla="*/ 6 w 7"/>
                    <a:gd name="T3" fmla="*/ 0 h 122"/>
                    <a:gd name="T4" fmla="*/ 7 w 7"/>
                    <a:gd name="T5" fmla="*/ 0 h 12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22"/>
                    <a:gd name="T11" fmla="*/ 7 w 7"/>
                    <a:gd name="T12" fmla="*/ 122 h 12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22">
                      <a:moveTo>
                        <a:pt x="0" y="12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98" name="Freeform 3221"/>
                <p:cNvSpPr>
                  <a:spLocks/>
                </p:cNvSpPr>
                <p:nvPr/>
              </p:nvSpPr>
              <p:spPr bwMode="auto">
                <a:xfrm>
                  <a:off x="1440" y="3650"/>
                  <a:ext cx="2" cy="25"/>
                </a:xfrm>
                <a:custGeom>
                  <a:avLst/>
                  <a:gdLst>
                    <a:gd name="T0" fmla="*/ 0 w 8"/>
                    <a:gd name="T1" fmla="*/ 133 h 133"/>
                    <a:gd name="T2" fmla="*/ 7 w 8"/>
                    <a:gd name="T3" fmla="*/ 0 h 133"/>
                    <a:gd name="T4" fmla="*/ 8 w 8"/>
                    <a:gd name="T5" fmla="*/ 0 h 13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33"/>
                    <a:gd name="T11" fmla="*/ 8 w 8"/>
                    <a:gd name="T12" fmla="*/ 133 h 1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33">
                      <a:moveTo>
                        <a:pt x="0" y="133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99" name="Freeform 3222"/>
                <p:cNvSpPr>
                  <a:spLocks/>
                </p:cNvSpPr>
                <p:nvPr/>
              </p:nvSpPr>
              <p:spPr bwMode="auto">
                <a:xfrm>
                  <a:off x="1442" y="3623"/>
                  <a:ext cx="1" cy="27"/>
                </a:xfrm>
                <a:custGeom>
                  <a:avLst/>
                  <a:gdLst>
                    <a:gd name="T0" fmla="*/ 0 w 8"/>
                    <a:gd name="T1" fmla="*/ 139 h 139"/>
                    <a:gd name="T2" fmla="*/ 7 w 8"/>
                    <a:gd name="T3" fmla="*/ 0 h 139"/>
                    <a:gd name="T4" fmla="*/ 8 w 8"/>
                    <a:gd name="T5" fmla="*/ 0 h 13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39"/>
                    <a:gd name="T11" fmla="*/ 8 w 8"/>
                    <a:gd name="T12" fmla="*/ 139 h 1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39">
                      <a:moveTo>
                        <a:pt x="0" y="139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00" name="Freeform 3223"/>
                <p:cNvSpPr>
                  <a:spLocks/>
                </p:cNvSpPr>
                <p:nvPr/>
              </p:nvSpPr>
              <p:spPr bwMode="auto">
                <a:xfrm>
                  <a:off x="1443" y="3597"/>
                  <a:ext cx="1" cy="26"/>
                </a:xfrm>
                <a:custGeom>
                  <a:avLst/>
                  <a:gdLst>
                    <a:gd name="T0" fmla="*/ 0 w 7"/>
                    <a:gd name="T1" fmla="*/ 139 h 139"/>
                    <a:gd name="T2" fmla="*/ 6 w 7"/>
                    <a:gd name="T3" fmla="*/ 0 h 139"/>
                    <a:gd name="T4" fmla="*/ 7 w 7"/>
                    <a:gd name="T5" fmla="*/ 0 h 139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39"/>
                    <a:gd name="T11" fmla="*/ 7 w 7"/>
                    <a:gd name="T12" fmla="*/ 139 h 1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39">
                      <a:moveTo>
                        <a:pt x="0" y="139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01" name="Freeform 3224"/>
                <p:cNvSpPr>
                  <a:spLocks/>
                </p:cNvSpPr>
                <p:nvPr/>
              </p:nvSpPr>
              <p:spPr bwMode="auto">
                <a:xfrm>
                  <a:off x="1444" y="3572"/>
                  <a:ext cx="2" cy="25"/>
                </a:xfrm>
                <a:custGeom>
                  <a:avLst/>
                  <a:gdLst>
                    <a:gd name="T0" fmla="*/ 0 w 8"/>
                    <a:gd name="T1" fmla="*/ 130 h 130"/>
                    <a:gd name="T2" fmla="*/ 7 w 8"/>
                    <a:gd name="T3" fmla="*/ 0 h 130"/>
                    <a:gd name="T4" fmla="*/ 8 w 8"/>
                    <a:gd name="T5" fmla="*/ 0 h 130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30"/>
                    <a:gd name="T11" fmla="*/ 8 w 8"/>
                    <a:gd name="T12" fmla="*/ 130 h 13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30">
                      <a:moveTo>
                        <a:pt x="0" y="13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02" name="Freeform 3225"/>
                <p:cNvSpPr>
                  <a:spLocks/>
                </p:cNvSpPr>
                <p:nvPr/>
              </p:nvSpPr>
              <p:spPr bwMode="auto">
                <a:xfrm>
                  <a:off x="1445" y="3550"/>
                  <a:ext cx="2" cy="22"/>
                </a:xfrm>
                <a:custGeom>
                  <a:avLst/>
                  <a:gdLst>
                    <a:gd name="T0" fmla="*/ 0 w 7"/>
                    <a:gd name="T1" fmla="*/ 112 h 112"/>
                    <a:gd name="T2" fmla="*/ 6 w 7"/>
                    <a:gd name="T3" fmla="*/ 0 h 112"/>
                    <a:gd name="T4" fmla="*/ 7 w 7"/>
                    <a:gd name="T5" fmla="*/ 0 h 11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12"/>
                    <a:gd name="T11" fmla="*/ 7 w 7"/>
                    <a:gd name="T12" fmla="*/ 112 h 11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12">
                      <a:moveTo>
                        <a:pt x="0" y="11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03" name="Freeform 3226"/>
                <p:cNvSpPr>
                  <a:spLocks/>
                </p:cNvSpPr>
                <p:nvPr/>
              </p:nvSpPr>
              <p:spPr bwMode="auto">
                <a:xfrm>
                  <a:off x="1447" y="3534"/>
                  <a:ext cx="1" cy="16"/>
                </a:xfrm>
                <a:custGeom>
                  <a:avLst/>
                  <a:gdLst>
                    <a:gd name="T0" fmla="*/ 0 w 8"/>
                    <a:gd name="T1" fmla="*/ 84 h 84"/>
                    <a:gd name="T2" fmla="*/ 7 w 8"/>
                    <a:gd name="T3" fmla="*/ 0 h 84"/>
                    <a:gd name="T4" fmla="*/ 8 w 8"/>
                    <a:gd name="T5" fmla="*/ 0 h 8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84"/>
                    <a:gd name="T11" fmla="*/ 8 w 8"/>
                    <a:gd name="T12" fmla="*/ 84 h 8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84">
                      <a:moveTo>
                        <a:pt x="0" y="84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04" name="Freeform 3227"/>
                <p:cNvSpPr>
                  <a:spLocks/>
                </p:cNvSpPr>
                <p:nvPr/>
              </p:nvSpPr>
              <p:spPr bwMode="auto">
                <a:xfrm>
                  <a:off x="1448" y="3525"/>
                  <a:ext cx="1" cy="9"/>
                </a:xfrm>
                <a:custGeom>
                  <a:avLst/>
                  <a:gdLst>
                    <a:gd name="T0" fmla="*/ 0 w 7"/>
                    <a:gd name="T1" fmla="*/ 50 h 50"/>
                    <a:gd name="T2" fmla="*/ 6 w 7"/>
                    <a:gd name="T3" fmla="*/ 0 h 50"/>
                    <a:gd name="T4" fmla="*/ 7 w 7"/>
                    <a:gd name="T5" fmla="*/ 0 h 50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50"/>
                    <a:gd name="T11" fmla="*/ 7 w 7"/>
                    <a:gd name="T12" fmla="*/ 50 h 5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50">
                      <a:moveTo>
                        <a:pt x="0" y="5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05" name="Freeform 3228"/>
                <p:cNvSpPr>
                  <a:spLocks/>
                </p:cNvSpPr>
                <p:nvPr/>
              </p:nvSpPr>
              <p:spPr bwMode="auto">
                <a:xfrm>
                  <a:off x="1449" y="3523"/>
                  <a:ext cx="2" cy="2"/>
                </a:xfrm>
                <a:custGeom>
                  <a:avLst/>
                  <a:gdLst>
                    <a:gd name="T0" fmla="*/ 0 w 8"/>
                    <a:gd name="T1" fmla="*/ 11 h 11"/>
                    <a:gd name="T2" fmla="*/ 7 w 8"/>
                    <a:gd name="T3" fmla="*/ 0 h 11"/>
                    <a:gd name="T4" fmla="*/ 8 w 8"/>
                    <a:gd name="T5" fmla="*/ 0 h 1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1"/>
                    <a:gd name="T11" fmla="*/ 8 w 8"/>
                    <a:gd name="T12" fmla="*/ 11 h 1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1">
                      <a:moveTo>
                        <a:pt x="0" y="1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06" name="Freeform 3229"/>
                <p:cNvSpPr>
                  <a:spLocks/>
                </p:cNvSpPr>
                <p:nvPr/>
              </p:nvSpPr>
              <p:spPr bwMode="auto">
                <a:xfrm>
                  <a:off x="1450" y="3523"/>
                  <a:ext cx="2" cy="5"/>
                </a:xfrm>
                <a:custGeom>
                  <a:avLst/>
                  <a:gdLst>
                    <a:gd name="T0" fmla="*/ 0 w 7"/>
                    <a:gd name="T1" fmla="*/ 0 h 29"/>
                    <a:gd name="T2" fmla="*/ 6 w 7"/>
                    <a:gd name="T3" fmla="*/ 29 h 29"/>
                    <a:gd name="T4" fmla="*/ 7 w 7"/>
                    <a:gd name="T5" fmla="*/ 29 h 29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9"/>
                    <a:gd name="T11" fmla="*/ 7 w 7"/>
                    <a:gd name="T12" fmla="*/ 29 h 2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9">
                      <a:moveTo>
                        <a:pt x="0" y="0"/>
                      </a:moveTo>
                      <a:lnTo>
                        <a:pt x="6" y="29"/>
                      </a:lnTo>
                      <a:lnTo>
                        <a:pt x="7" y="2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07" name="Freeform 3230"/>
                <p:cNvSpPr>
                  <a:spLocks/>
                </p:cNvSpPr>
                <p:nvPr/>
              </p:nvSpPr>
              <p:spPr bwMode="auto">
                <a:xfrm>
                  <a:off x="1452" y="3528"/>
                  <a:ext cx="1" cy="13"/>
                </a:xfrm>
                <a:custGeom>
                  <a:avLst/>
                  <a:gdLst>
                    <a:gd name="T0" fmla="*/ 0 w 8"/>
                    <a:gd name="T1" fmla="*/ 0 h 67"/>
                    <a:gd name="T2" fmla="*/ 7 w 8"/>
                    <a:gd name="T3" fmla="*/ 67 h 67"/>
                    <a:gd name="T4" fmla="*/ 8 w 8"/>
                    <a:gd name="T5" fmla="*/ 67 h 6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67"/>
                    <a:gd name="T11" fmla="*/ 8 w 8"/>
                    <a:gd name="T12" fmla="*/ 67 h 6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67">
                      <a:moveTo>
                        <a:pt x="0" y="0"/>
                      </a:moveTo>
                      <a:lnTo>
                        <a:pt x="7" y="67"/>
                      </a:lnTo>
                      <a:lnTo>
                        <a:pt x="8" y="6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08" name="Freeform 3231"/>
                <p:cNvSpPr>
                  <a:spLocks/>
                </p:cNvSpPr>
                <p:nvPr/>
              </p:nvSpPr>
              <p:spPr bwMode="auto">
                <a:xfrm>
                  <a:off x="1453" y="3541"/>
                  <a:ext cx="1" cy="19"/>
                </a:xfrm>
                <a:custGeom>
                  <a:avLst/>
                  <a:gdLst>
                    <a:gd name="T0" fmla="*/ 0 w 7"/>
                    <a:gd name="T1" fmla="*/ 0 h 101"/>
                    <a:gd name="T2" fmla="*/ 6 w 7"/>
                    <a:gd name="T3" fmla="*/ 101 h 101"/>
                    <a:gd name="T4" fmla="*/ 7 w 7"/>
                    <a:gd name="T5" fmla="*/ 101 h 10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01"/>
                    <a:gd name="T11" fmla="*/ 7 w 7"/>
                    <a:gd name="T12" fmla="*/ 101 h 10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01">
                      <a:moveTo>
                        <a:pt x="0" y="0"/>
                      </a:moveTo>
                      <a:lnTo>
                        <a:pt x="6" y="101"/>
                      </a:lnTo>
                      <a:lnTo>
                        <a:pt x="7" y="10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09" name="Freeform 3232"/>
                <p:cNvSpPr>
                  <a:spLocks/>
                </p:cNvSpPr>
                <p:nvPr/>
              </p:nvSpPr>
              <p:spPr bwMode="auto">
                <a:xfrm>
                  <a:off x="1454" y="3560"/>
                  <a:ext cx="2" cy="24"/>
                </a:xfrm>
                <a:custGeom>
                  <a:avLst/>
                  <a:gdLst>
                    <a:gd name="T0" fmla="*/ 0 w 8"/>
                    <a:gd name="T1" fmla="*/ 0 h 125"/>
                    <a:gd name="T2" fmla="*/ 7 w 8"/>
                    <a:gd name="T3" fmla="*/ 125 h 125"/>
                    <a:gd name="T4" fmla="*/ 8 w 8"/>
                    <a:gd name="T5" fmla="*/ 125 h 12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25"/>
                    <a:gd name="T11" fmla="*/ 8 w 8"/>
                    <a:gd name="T12" fmla="*/ 125 h 12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25">
                      <a:moveTo>
                        <a:pt x="0" y="0"/>
                      </a:moveTo>
                      <a:lnTo>
                        <a:pt x="7" y="125"/>
                      </a:lnTo>
                      <a:lnTo>
                        <a:pt x="8" y="12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0" name="Freeform 3233"/>
                <p:cNvSpPr>
                  <a:spLocks/>
                </p:cNvSpPr>
                <p:nvPr/>
              </p:nvSpPr>
              <p:spPr bwMode="auto">
                <a:xfrm>
                  <a:off x="1455" y="3584"/>
                  <a:ext cx="2" cy="27"/>
                </a:xfrm>
                <a:custGeom>
                  <a:avLst/>
                  <a:gdLst>
                    <a:gd name="T0" fmla="*/ 0 w 8"/>
                    <a:gd name="T1" fmla="*/ 0 h 142"/>
                    <a:gd name="T2" fmla="*/ 7 w 8"/>
                    <a:gd name="T3" fmla="*/ 142 h 142"/>
                    <a:gd name="T4" fmla="*/ 8 w 8"/>
                    <a:gd name="T5" fmla="*/ 142 h 14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42"/>
                    <a:gd name="T11" fmla="*/ 8 w 8"/>
                    <a:gd name="T12" fmla="*/ 142 h 14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42">
                      <a:moveTo>
                        <a:pt x="0" y="0"/>
                      </a:moveTo>
                      <a:lnTo>
                        <a:pt x="7" y="142"/>
                      </a:lnTo>
                      <a:lnTo>
                        <a:pt x="8" y="14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1" name="Freeform 3234"/>
                <p:cNvSpPr>
                  <a:spLocks/>
                </p:cNvSpPr>
                <p:nvPr/>
              </p:nvSpPr>
              <p:spPr bwMode="auto">
                <a:xfrm>
                  <a:off x="1457" y="3611"/>
                  <a:ext cx="1" cy="29"/>
                </a:xfrm>
                <a:custGeom>
                  <a:avLst/>
                  <a:gdLst>
                    <a:gd name="T0" fmla="*/ 0 w 7"/>
                    <a:gd name="T1" fmla="*/ 0 h 148"/>
                    <a:gd name="T2" fmla="*/ 6 w 7"/>
                    <a:gd name="T3" fmla="*/ 148 h 148"/>
                    <a:gd name="T4" fmla="*/ 7 w 7"/>
                    <a:gd name="T5" fmla="*/ 148 h 148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48"/>
                    <a:gd name="T11" fmla="*/ 7 w 7"/>
                    <a:gd name="T12" fmla="*/ 148 h 14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48">
                      <a:moveTo>
                        <a:pt x="0" y="0"/>
                      </a:moveTo>
                      <a:lnTo>
                        <a:pt x="6" y="148"/>
                      </a:lnTo>
                      <a:lnTo>
                        <a:pt x="7" y="14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2" name="Freeform 3235"/>
                <p:cNvSpPr>
                  <a:spLocks/>
                </p:cNvSpPr>
                <p:nvPr/>
              </p:nvSpPr>
              <p:spPr bwMode="auto">
                <a:xfrm>
                  <a:off x="1458" y="3640"/>
                  <a:ext cx="1" cy="27"/>
                </a:xfrm>
                <a:custGeom>
                  <a:avLst/>
                  <a:gdLst>
                    <a:gd name="T0" fmla="*/ 0 w 8"/>
                    <a:gd name="T1" fmla="*/ 0 h 145"/>
                    <a:gd name="T2" fmla="*/ 7 w 8"/>
                    <a:gd name="T3" fmla="*/ 145 h 145"/>
                    <a:gd name="T4" fmla="*/ 8 w 8"/>
                    <a:gd name="T5" fmla="*/ 145 h 14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45"/>
                    <a:gd name="T11" fmla="*/ 8 w 8"/>
                    <a:gd name="T12" fmla="*/ 145 h 14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45">
                      <a:moveTo>
                        <a:pt x="0" y="0"/>
                      </a:moveTo>
                      <a:lnTo>
                        <a:pt x="7" y="145"/>
                      </a:lnTo>
                      <a:lnTo>
                        <a:pt x="8" y="14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3" name="Freeform 3236"/>
                <p:cNvSpPr>
                  <a:spLocks/>
                </p:cNvSpPr>
                <p:nvPr/>
              </p:nvSpPr>
              <p:spPr bwMode="auto">
                <a:xfrm>
                  <a:off x="1459" y="3667"/>
                  <a:ext cx="2" cy="26"/>
                </a:xfrm>
                <a:custGeom>
                  <a:avLst/>
                  <a:gdLst>
                    <a:gd name="T0" fmla="*/ 0 w 7"/>
                    <a:gd name="T1" fmla="*/ 0 h 135"/>
                    <a:gd name="T2" fmla="*/ 6 w 7"/>
                    <a:gd name="T3" fmla="*/ 135 h 135"/>
                    <a:gd name="T4" fmla="*/ 7 w 7"/>
                    <a:gd name="T5" fmla="*/ 135 h 135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35"/>
                    <a:gd name="T11" fmla="*/ 7 w 7"/>
                    <a:gd name="T12" fmla="*/ 135 h 13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35">
                      <a:moveTo>
                        <a:pt x="0" y="0"/>
                      </a:moveTo>
                      <a:lnTo>
                        <a:pt x="6" y="135"/>
                      </a:lnTo>
                      <a:lnTo>
                        <a:pt x="7" y="13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4" name="Freeform 3237"/>
                <p:cNvSpPr>
                  <a:spLocks/>
                </p:cNvSpPr>
                <p:nvPr/>
              </p:nvSpPr>
              <p:spPr bwMode="auto">
                <a:xfrm>
                  <a:off x="1460" y="3693"/>
                  <a:ext cx="2" cy="23"/>
                </a:xfrm>
                <a:custGeom>
                  <a:avLst/>
                  <a:gdLst>
                    <a:gd name="T0" fmla="*/ 0 w 8"/>
                    <a:gd name="T1" fmla="*/ 0 h 121"/>
                    <a:gd name="T2" fmla="*/ 7 w 8"/>
                    <a:gd name="T3" fmla="*/ 121 h 121"/>
                    <a:gd name="T4" fmla="*/ 8 w 8"/>
                    <a:gd name="T5" fmla="*/ 121 h 12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21"/>
                    <a:gd name="T11" fmla="*/ 8 w 8"/>
                    <a:gd name="T12" fmla="*/ 121 h 12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21">
                      <a:moveTo>
                        <a:pt x="0" y="0"/>
                      </a:moveTo>
                      <a:lnTo>
                        <a:pt x="7" y="121"/>
                      </a:lnTo>
                      <a:lnTo>
                        <a:pt x="8" y="12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5" name="Freeform 3238"/>
                <p:cNvSpPr>
                  <a:spLocks/>
                </p:cNvSpPr>
                <p:nvPr/>
              </p:nvSpPr>
              <p:spPr bwMode="auto">
                <a:xfrm>
                  <a:off x="1462" y="3716"/>
                  <a:ext cx="1" cy="20"/>
                </a:xfrm>
                <a:custGeom>
                  <a:avLst/>
                  <a:gdLst>
                    <a:gd name="T0" fmla="*/ 0 w 7"/>
                    <a:gd name="T1" fmla="*/ 0 h 103"/>
                    <a:gd name="T2" fmla="*/ 6 w 7"/>
                    <a:gd name="T3" fmla="*/ 103 h 103"/>
                    <a:gd name="T4" fmla="*/ 7 w 7"/>
                    <a:gd name="T5" fmla="*/ 103 h 10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03"/>
                    <a:gd name="T11" fmla="*/ 7 w 7"/>
                    <a:gd name="T12" fmla="*/ 103 h 10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03">
                      <a:moveTo>
                        <a:pt x="0" y="0"/>
                      </a:moveTo>
                      <a:lnTo>
                        <a:pt x="6" y="103"/>
                      </a:lnTo>
                      <a:lnTo>
                        <a:pt x="7" y="10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6" name="Freeform 3239"/>
                <p:cNvSpPr>
                  <a:spLocks/>
                </p:cNvSpPr>
                <p:nvPr/>
              </p:nvSpPr>
              <p:spPr bwMode="auto">
                <a:xfrm>
                  <a:off x="1463" y="3736"/>
                  <a:ext cx="1" cy="16"/>
                </a:xfrm>
                <a:custGeom>
                  <a:avLst/>
                  <a:gdLst>
                    <a:gd name="T0" fmla="*/ 0 w 8"/>
                    <a:gd name="T1" fmla="*/ 0 h 85"/>
                    <a:gd name="T2" fmla="*/ 7 w 8"/>
                    <a:gd name="T3" fmla="*/ 85 h 85"/>
                    <a:gd name="T4" fmla="*/ 8 w 8"/>
                    <a:gd name="T5" fmla="*/ 85 h 8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85"/>
                    <a:gd name="T11" fmla="*/ 8 w 8"/>
                    <a:gd name="T12" fmla="*/ 85 h 8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85">
                      <a:moveTo>
                        <a:pt x="0" y="0"/>
                      </a:moveTo>
                      <a:lnTo>
                        <a:pt x="7" y="85"/>
                      </a:lnTo>
                      <a:lnTo>
                        <a:pt x="8" y="8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7" name="Freeform 3240"/>
                <p:cNvSpPr>
                  <a:spLocks/>
                </p:cNvSpPr>
                <p:nvPr/>
              </p:nvSpPr>
              <p:spPr bwMode="auto">
                <a:xfrm>
                  <a:off x="1464" y="3752"/>
                  <a:ext cx="2" cy="13"/>
                </a:xfrm>
                <a:custGeom>
                  <a:avLst/>
                  <a:gdLst>
                    <a:gd name="T0" fmla="*/ 0 w 7"/>
                    <a:gd name="T1" fmla="*/ 0 h 68"/>
                    <a:gd name="T2" fmla="*/ 6 w 7"/>
                    <a:gd name="T3" fmla="*/ 68 h 68"/>
                    <a:gd name="T4" fmla="*/ 7 w 7"/>
                    <a:gd name="T5" fmla="*/ 68 h 68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68"/>
                    <a:gd name="T11" fmla="*/ 7 w 7"/>
                    <a:gd name="T12" fmla="*/ 68 h 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68">
                      <a:moveTo>
                        <a:pt x="0" y="0"/>
                      </a:moveTo>
                      <a:lnTo>
                        <a:pt x="6" y="68"/>
                      </a:lnTo>
                      <a:lnTo>
                        <a:pt x="7" y="6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8" name="Freeform 3241"/>
                <p:cNvSpPr>
                  <a:spLocks/>
                </p:cNvSpPr>
                <p:nvPr/>
              </p:nvSpPr>
              <p:spPr bwMode="auto">
                <a:xfrm>
                  <a:off x="1465" y="3765"/>
                  <a:ext cx="2" cy="10"/>
                </a:xfrm>
                <a:custGeom>
                  <a:avLst/>
                  <a:gdLst>
                    <a:gd name="T0" fmla="*/ 0 w 8"/>
                    <a:gd name="T1" fmla="*/ 0 h 52"/>
                    <a:gd name="T2" fmla="*/ 7 w 8"/>
                    <a:gd name="T3" fmla="*/ 52 h 52"/>
                    <a:gd name="T4" fmla="*/ 8 w 8"/>
                    <a:gd name="T5" fmla="*/ 52 h 5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52"/>
                    <a:gd name="T11" fmla="*/ 8 w 8"/>
                    <a:gd name="T12" fmla="*/ 52 h 5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52">
                      <a:moveTo>
                        <a:pt x="0" y="0"/>
                      </a:moveTo>
                      <a:lnTo>
                        <a:pt x="7" y="52"/>
                      </a:lnTo>
                      <a:lnTo>
                        <a:pt x="8" y="5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9" name="Freeform 3242"/>
                <p:cNvSpPr>
                  <a:spLocks/>
                </p:cNvSpPr>
                <p:nvPr/>
              </p:nvSpPr>
              <p:spPr bwMode="auto">
                <a:xfrm>
                  <a:off x="1467" y="3775"/>
                  <a:ext cx="1" cy="8"/>
                </a:xfrm>
                <a:custGeom>
                  <a:avLst/>
                  <a:gdLst>
                    <a:gd name="T0" fmla="*/ 0 w 7"/>
                    <a:gd name="T1" fmla="*/ 0 h 38"/>
                    <a:gd name="T2" fmla="*/ 6 w 7"/>
                    <a:gd name="T3" fmla="*/ 38 h 38"/>
                    <a:gd name="T4" fmla="*/ 7 w 7"/>
                    <a:gd name="T5" fmla="*/ 38 h 38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8"/>
                    <a:gd name="T11" fmla="*/ 7 w 7"/>
                    <a:gd name="T12" fmla="*/ 38 h 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8">
                      <a:moveTo>
                        <a:pt x="0" y="0"/>
                      </a:moveTo>
                      <a:lnTo>
                        <a:pt x="6" y="38"/>
                      </a:lnTo>
                      <a:lnTo>
                        <a:pt x="7" y="3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0" name="Freeform 3243"/>
                <p:cNvSpPr>
                  <a:spLocks/>
                </p:cNvSpPr>
                <p:nvPr/>
              </p:nvSpPr>
              <p:spPr bwMode="auto">
                <a:xfrm>
                  <a:off x="1468" y="3783"/>
                  <a:ext cx="1" cy="5"/>
                </a:xfrm>
                <a:custGeom>
                  <a:avLst/>
                  <a:gdLst>
                    <a:gd name="T0" fmla="*/ 0 w 8"/>
                    <a:gd name="T1" fmla="*/ 0 h 28"/>
                    <a:gd name="T2" fmla="*/ 7 w 8"/>
                    <a:gd name="T3" fmla="*/ 28 h 28"/>
                    <a:gd name="T4" fmla="*/ 8 w 8"/>
                    <a:gd name="T5" fmla="*/ 28 h 28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8"/>
                    <a:gd name="T11" fmla="*/ 8 w 8"/>
                    <a:gd name="T12" fmla="*/ 28 h 2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8">
                      <a:moveTo>
                        <a:pt x="0" y="0"/>
                      </a:moveTo>
                      <a:lnTo>
                        <a:pt x="7" y="28"/>
                      </a:lnTo>
                      <a:lnTo>
                        <a:pt x="8" y="2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1" name="Freeform 3244"/>
                <p:cNvSpPr>
                  <a:spLocks/>
                </p:cNvSpPr>
                <p:nvPr/>
              </p:nvSpPr>
              <p:spPr bwMode="auto">
                <a:xfrm>
                  <a:off x="1469" y="3788"/>
                  <a:ext cx="2" cy="4"/>
                </a:xfrm>
                <a:custGeom>
                  <a:avLst/>
                  <a:gdLst>
                    <a:gd name="T0" fmla="*/ 0 w 8"/>
                    <a:gd name="T1" fmla="*/ 0 h 19"/>
                    <a:gd name="T2" fmla="*/ 7 w 8"/>
                    <a:gd name="T3" fmla="*/ 19 h 19"/>
                    <a:gd name="T4" fmla="*/ 8 w 8"/>
                    <a:gd name="T5" fmla="*/ 19 h 1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9"/>
                    <a:gd name="T11" fmla="*/ 8 w 8"/>
                    <a:gd name="T12" fmla="*/ 19 h 1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9">
                      <a:moveTo>
                        <a:pt x="0" y="0"/>
                      </a:moveTo>
                      <a:lnTo>
                        <a:pt x="7" y="19"/>
                      </a:lnTo>
                      <a:lnTo>
                        <a:pt x="8" y="1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2" name="Freeform 3245"/>
                <p:cNvSpPr>
                  <a:spLocks/>
                </p:cNvSpPr>
                <p:nvPr/>
              </p:nvSpPr>
              <p:spPr bwMode="auto">
                <a:xfrm>
                  <a:off x="1471" y="3792"/>
                  <a:ext cx="1" cy="2"/>
                </a:xfrm>
                <a:custGeom>
                  <a:avLst/>
                  <a:gdLst>
                    <a:gd name="T0" fmla="*/ 0 w 7"/>
                    <a:gd name="T1" fmla="*/ 0 h 14"/>
                    <a:gd name="T2" fmla="*/ 6 w 7"/>
                    <a:gd name="T3" fmla="*/ 14 h 14"/>
                    <a:gd name="T4" fmla="*/ 7 w 7"/>
                    <a:gd name="T5" fmla="*/ 14 h 14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4"/>
                    <a:gd name="T11" fmla="*/ 7 w 7"/>
                    <a:gd name="T12" fmla="*/ 14 h 1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4">
                      <a:moveTo>
                        <a:pt x="0" y="0"/>
                      </a:moveTo>
                      <a:lnTo>
                        <a:pt x="6" y="14"/>
                      </a:lnTo>
                      <a:lnTo>
                        <a:pt x="7" y="1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3" name="Freeform 3246"/>
                <p:cNvSpPr>
                  <a:spLocks/>
                </p:cNvSpPr>
                <p:nvPr/>
              </p:nvSpPr>
              <p:spPr bwMode="auto">
                <a:xfrm>
                  <a:off x="1472" y="3794"/>
                  <a:ext cx="1" cy="2"/>
                </a:xfrm>
                <a:custGeom>
                  <a:avLst/>
                  <a:gdLst>
                    <a:gd name="T0" fmla="*/ 0 w 8"/>
                    <a:gd name="T1" fmla="*/ 0 h 9"/>
                    <a:gd name="T2" fmla="*/ 7 w 8"/>
                    <a:gd name="T3" fmla="*/ 9 h 9"/>
                    <a:gd name="T4" fmla="*/ 8 w 8"/>
                    <a:gd name="T5" fmla="*/ 9 h 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9"/>
                    <a:gd name="T11" fmla="*/ 8 w 8"/>
                    <a:gd name="T12" fmla="*/ 9 h 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9">
                      <a:moveTo>
                        <a:pt x="0" y="0"/>
                      </a:moveTo>
                      <a:lnTo>
                        <a:pt x="7" y="9"/>
                      </a:lnTo>
                      <a:lnTo>
                        <a:pt x="8" y="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4" name="Freeform 3247"/>
                <p:cNvSpPr>
                  <a:spLocks/>
                </p:cNvSpPr>
                <p:nvPr/>
              </p:nvSpPr>
              <p:spPr bwMode="auto">
                <a:xfrm>
                  <a:off x="1473" y="3796"/>
                  <a:ext cx="1" cy="1"/>
                </a:xfrm>
                <a:custGeom>
                  <a:avLst/>
                  <a:gdLst>
                    <a:gd name="T0" fmla="*/ 0 w 7"/>
                    <a:gd name="T1" fmla="*/ 0 h 7"/>
                    <a:gd name="T2" fmla="*/ 6 w 7"/>
                    <a:gd name="T3" fmla="*/ 7 h 7"/>
                    <a:gd name="T4" fmla="*/ 7 w 7"/>
                    <a:gd name="T5" fmla="*/ 7 h 7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7"/>
                    <a:gd name="T11" fmla="*/ 7 w 7"/>
                    <a:gd name="T12" fmla="*/ 7 h 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7">
                      <a:moveTo>
                        <a:pt x="0" y="0"/>
                      </a:moveTo>
                      <a:lnTo>
                        <a:pt x="6" y="7"/>
                      </a:lnTo>
                      <a:lnTo>
                        <a:pt x="7" y="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5" name="Freeform 3248"/>
                <p:cNvSpPr>
                  <a:spLocks/>
                </p:cNvSpPr>
                <p:nvPr/>
              </p:nvSpPr>
              <p:spPr bwMode="auto">
                <a:xfrm>
                  <a:off x="1474" y="3797"/>
                  <a:ext cx="2" cy="1"/>
                </a:xfrm>
                <a:custGeom>
                  <a:avLst/>
                  <a:gdLst>
                    <a:gd name="T0" fmla="*/ 0 w 8"/>
                    <a:gd name="T1" fmla="*/ 0 h 4"/>
                    <a:gd name="T2" fmla="*/ 7 w 8"/>
                    <a:gd name="T3" fmla="*/ 4 h 4"/>
                    <a:gd name="T4" fmla="*/ 8 w 8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"/>
                    <a:gd name="T11" fmla="*/ 8 w 8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">
                      <a:moveTo>
                        <a:pt x="0" y="0"/>
                      </a:moveTo>
                      <a:lnTo>
                        <a:pt x="7" y="4"/>
                      </a:lnTo>
                      <a:lnTo>
                        <a:pt x="8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6" name="Freeform 3249"/>
                <p:cNvSpPr>
                  <a:spLocks/>
                </p:cNvSpPr>
                <p:nvPr/>
              </p:nvSpPr>
              <p:spPr bwMode="auto">
                <a:xfrm>
                  <a:off x="1476" y="3798"/>
                  <a:ext cx="1" cy="1"/>
                </a:xfrm>
                <a:custGeom>
                  <a:avLst/>
                  <a:gdLst>
                    <a:gd name="T0" fmla="*/ 0 w 7"/>
                    <a:gd name="T1" fmla="*/ 0 h 3"/>
                    <a:gd name="T2" fmla="*/ 6 w 7"/>
                    <a:gd name="T3" fmla="*/ 3 h 3"/>
                    <a:gd name="T4" fmla="*/ 7 w 7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"/>
                    <a:gd name="T11" fmla="*/ 7 w 7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">
                      <a:moveTo>
                        <a:pt x="0" y="0"/>
                      </a:moveTo>
                      <a:lnTo>
                        <a:pt x="6" y="3"/>
                      </a:lnTo>
                      <a:lnTo>
                        <a:pt x="7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7" name="Freeform 3250"/>
                <p:cNvSpPr>
                  <a:spLocks/>
                </p:cNvSpPr>
                <p:nvPr/>
              </p:nvSpPr>
              <p:spPr bwMode="auto">
                <a:xfrm>
                  <a:off x="1477" y="3799"/>
                  <a:ext cx="1" cy="1"/>
                </a:xfrm>
                <a:custGeom>
                  <a:avLst/>
                  <a:gdLst>
                    <a:gd name="T0" fmla="*/ 0 w 8"/>
                    <a:gd name="T1" fmla="*/ 0 h 2"/>
                    <a:gd name="T2" fmla="*/ 7 w 8"/>
                    <a:gd name="T3" fmla="*/ 2 h 2"/>
                    <a:gd name="T4" fmla="*/ 8 w 8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0"/>
                      </a:moveTo>
                      <a:lnTo>
                        <a:pt x="7" y="2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8" name="Freeform 3251"/>
                <p:cNvSpPr>
                  <a:spLocks/>
                </p:cNvSpPr>
                <p:nvPr/>
              </p:nvSpPr>
              <p:spPr bwMode="auto">
                <a:xfrm>
                  <a:off x="1478" y="3799"/>
                  <a:ext cx="1" cy="1"/>
                </a:xfrm>
                <a:custGeom>
                  <a:avLst/>
                  <a:gdLst>
                    <a:gd name="T0" fmla="*/ 0 w 7"/>
                    <a:gd name="T1" fmla="*/ 0 h 2"/>
                    <a:gd name="T2" fmla="*/ 6 w 7"/>
                    <a:gd name="T3" fmla="*/ 2 h 2"/>
                    <a:gd name="T4" fmla="*/ 7 w 7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0"/>
                      </a:moveTo>
                      <a:lnTo>
                        <a:pt x="6" y="2"/>
                      </a:lnTo>
                      <a:lnTo>
                        <a:pt x="7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9" name="Freeform 3252"/>
                <p:cNvSpPr>
                  <a:spLocks/>
                </p:cNvSpPr>
                <p:nvPr/>
              </p:nvSpPr>
              <p:spPr bwMode="auto">
                <a:xfrm>
                  <a:off x="1479" y="3799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0" name="Freeform 3253"/>
                <p:cNvSpPr>
                  <a:spLocks/>
                </p:cNvSpPr>
                <p:nvPr/>
              </p:nvSpPr>
              <p:spPr bwMode="auto">
                <a:xfrm>
                  <a:off x="1480" y="3800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1" name="Freeform 3254"/>
                <p:cNvSpPr>
                  <a:spLocks/>
                </p:cNvSpPr>
                <p:nvPr/>
              </p:nvSpPr>
              <p:spPr bwMode="auto">
                <a:xfrm>
                  <a:off x="1482" y="3800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2" name="Freeform 3255"/>
                <p:cNvSpPr>
                  <a:spLocks/>
                </p:cNvSpPr>
                <p:nvPr/>
              </p:nvSpPr>
              <p:spPr bwMode="auto">
                <a:xfrm>
                  <a:off x="1483" y="3800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3" name="Freeform 3256"/>
                <p:cNvSpPr>
                  <a:spLocks/>
                </p:cNvSpPr>
                <p:nvPr/>
              </p:nvSpPr>
              <p:spPr bwMode="auto">
                <a:xfrm>
                  <a:off x="1484" y="3800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4" name="Freeform 3257"/>
                <p:cNvSpPr>
                  <a:spLocks/>
                </p:cNvSpPr>
                <p:nvPr/>
              </p:nvSpPr>
              <p:spPr bwMode="auto">
                <a:xfrm>
                  <a:off x="1485" y="3800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5" name="Freeform 3258"/>
                <p:cNvSpPr>
                  <a:spLocks/>
                </p:cNvSpPr>
                <p:nvPr/>
              </p:nvSpPr>
              <p:spPr bwMode="auto">
                <a:xfrm>
                  <a:off x="1487" y="3800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6" name="Freeform 3259"/>
                <p:cNvSpPr>
                  <a:spLocks/>
                </p:cNvSpPr>
                <p:nvPr/>
              </p:nvSpPr>
              <p:spPr bwMode="auto">
                <a:xfrm>
                  <a:off x="1488" y="3800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7" name="Freeform 3260"/>
                <p:cNvSpPr>
                  <a:spLocks/>
                </p:cNvSpPr>
                <p:nvPr/>
              </p:nvSpPr>
              <p:spPr bwMode="auto">
                <a:xfrm>
                  <a:off x="1489" y="3800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8" name="Freeform 3261"/>
                <p:cNvSpPr>
                  <a:spLocks/>
                </p:cNvSpPr>
                <p:nvPr/>
              </p:nvSpPr>
              <p:spPr bwMode="auto">
                <a:xfrm>
                  <a:off x="1490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9" name="Freeform 3262"/>
                <p:cNvSpPr>
                  <a:spLocks/>
                </p:cNvSpPr>
                <p:nvPr/>
              </p:nvSpPr>
              <p:spPr bwMode="auto">
                <a:xfrm>
                  <a:off x="149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0" name="Freeform 3263"/>
                <p:cNvSpPr>
                  <a:spLocks/>
                </p:cNvSpPr>
                <p:nvPr/>
              </p:nvSpPr>
              <p:spPr bwMode="auto">
                <a:xfrm>
                  <a:off x="1493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1" name="Freeform 3264"/>
                <p:cNvSpPr>
                  <a:spLocks/>
                </p:cNvSpPr>
                <p:nvPr/>
              </p:nvSpPr>
              <p:spPr bwMode="auto">
                <a:xfrm>
                  <a:off x="1494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2" name="Freeform 3265"/>
                <p:cNvSpPr>
                  <a:spLocks/>
                </p:cNvSpPr>
                <p:nvPr/>
              </p:nvSpPr>
              <p:spPr bwMode="auto">
                <a:xfrm>
                  <a:off x="1495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3" name="Freeform 3266"/>
                <p:cNvSpPr>
                  <a:spLocks/>
                </p:cNvSpPr>
                <p:nvPr/>
              </p:nvSpPr>
              <p:spPr bwMode="auto">
                <a:xfrm>
                  <a:off x="1497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4" name="Freeform 3267"/>
                <p:cNvSpPr>
                  <a:spLocks/>
                </p:cNvSpPr>
                <p:nvPr/>
              </p:nvSpPr>
              <p:spPr bwMode="auto">
                <a:xfrm>
                  <a:off x="1498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5" name="Freeform 3268"/>
                <p:cNvSpPr>
                  <a:spLocks/>
                </p:cNvSpPr>
                <p:nvPr/>
              </p:nvSpPr>
              <p:spPr bwMode="auto">
                <a:xfrm>
                  <a:off x="1499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6" name="Freeform 3269"/>
                <p:cNvSpPr>
                  <a:spLocks/>
                </p:cNvSpPr>
                <p:nvPr/>
              </p:nvSpPr>
              <p:spPr bwMode="auto">
                <a:xfrm>
                  <a:off x="1501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7" name="Freeform 3270"/>
                <p:cNvSpPr>
                  <a:spLocks/>
                </p:cNvSpPr>
                <p:nvPr/>
              </p:nvSpPr>
              <p:spPr bwMode="auto">
                <a:xfrm>
                  <a:off x="1502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8" name="Freeform 3271"/>
                <p:cNvSpPr>
                  <a:spLocks/>
                </p:cNvSpPr>
                <p:nvPr/>
              </p:nvSpPr>
              <p:spPr bwMode="auto">
                <a:xfrm>
                  <a:off x="1503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9" name="Freeform 3272"/>
                <p:cNvSpPr>
                  <a:spLocks/>
                </p:cNvSpPr>
                <p:nvPr/>
              </p:nvSpPr>
              <p:spPr bwMode="auto">
                <a:xfrm>
                  <a:off x="150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0" name="Freeform 3273"/>
                <p:cNvSpPr>
                  <a:spLocks/>
                </p:cNvSpPr>
                <p:nvPr/>
              </p:nvSpPr>
              <p:spPr bwMode="auto">
                <a:xfrm>
                  <a:off x="150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1" name="Freeform 3274"/>
                <p:cNvSpPr>
                  <a:spLocks/>
                </p:cNvSpPr>
                <p:nvPr/>
              </p:nvSpPr>
              <p:spPr bwMode="auto">
                <a:xfrm>
                  <a:off x="1507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2" name="Freeform 3275"/>
                <p:cNvSpPr>
                  <a:spLocks/>
                </p:cNvSpPr>
                <p:nvPr/>
              </p:nvSpPr>
              <p:spPr bwMode="auto">
                <a:xfrm>
                  <a:off x="1508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3" name="Freeform 3276"/>
                <p:cNvSpPr>
                  <a:spLocks/>
                </p:cNvSpPr>
                <p:nvPr/>
              </p:nvSpPr>
              <p:spPr bwMode="auto">
                <a:xfrm>
                  <a:off x="1509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4" name="Freeform 3277"/>
                <p:cNvSpPr>
                  <a:spLocks/>
                </p:cNvSpPr>
                <p:nvPr/>
              </p:nvSpPr>
              <p:spPr bwMode="auto">
                <a:xfrm>
                  <a:off x="1511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5" name="Freeform 3278"/>
                <p:cNvSpPr>
                  <a:spLocks/>
                </p:cNvSpPr>
                <p:nvPr/>
              </p:nvSpPr>
              <p:spPr bwMode="auto">
                <a:xfrm>
                  <a:off x="151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6" name="Freeform 3279"/>
                <p:cNvSpPr>
                  <a:spLocks/>
                </p:cNvSpPr>
                <p:nvPr/>
              </p:nvSpPr>
              <p:spPr bwMode="auto">
                <a:xfrm>
                  <a:off x="1513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7" name="Freeform 3280"/>
                <p:cNvSpPr>
                  <a:spLocks/>
                </p:cNvSpPr>
                <p:nvPr/>
              </p:nvSpPr>
              <p:spPr bwMode="auto">
                <a:xfrm>
                  <a:off x="1514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8" name="Freeform 3281"/>
                <p:cNvSpPr>
                  <a:spLocks/>
                </p:cNvSpPr>
                <p:nvPr/>
              </p:nvSpPr>
              <p:spPr bwMode="auto">
                <a:xfrm>
                  <a:off x="1515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9" name="Freeform 3282"/>
                <p:cNvSpPr>
                  <a:spLocks/>
                </p:cNvSpPr>
                <p:nvPr/>
              </p:nvSpPr>
              <p:spPr bwMode="auto">
                <a:xfrm>
                  <a:off x="151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0" name="Freeform 3283"/>
                <p:cNvSpPr>
                  <a:spLocks/>
                </p:cNvSpPr>
                <p:nvPr/>
              </p:nvSpPr>
              <p:spPr bwMode="auto">
                <a:xfrm>
                  <a:off x="151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1" name="Freeform 3284"/>
                <p:cNvSpPr>
                  <a:spLocks/>
                </p:cNvSpPr>
                <p:nvPr/>
              </p:nvSpPr>
              <p:spPr bwMode="auto">
                <a:xfrm>
                  <a:off x="1519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2" name="Freeform 3285"/>
                <p:cNvSpPr>
                  <a:spLocks/>
                </p:cNvSpPr>
                <p:nvPr/>
              </p:nvSpPr>
              <p:spPr bwMode="auto">
                <a:xfrm>
                  <a:off x="1520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3" name="Freeform 3286"/>
                <p:cNvSpPr>
                  <a:spLocks/>
                </p:cNvSpPr>
                <p:nvPr/>
              </p:nvSpPr>
              <p:spPr bwMode="auto">
                <a:xfrm>
                  <a:off x="1522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4" name="Freeform 3287"/>
                <p:cNvSpPr>
                  <a:spLocks/>
                </p:cNvSpPr>
                <p:nvPr/>
              </p:nvSpPr>
              <p:spPr bwMode="auto">
                <a:xfrm>
                  <a:off x="1523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5" name="Freeform 3288"/>
                <p:cNvSpPr>
                  <a:spLocks/>
                </p:cNvSpPr>
                <p:nvPr/>
              </p:nvSpPr>
              <p:spPr bwMode="auto">
                <a:xfrm>
                  <a:off x="152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6" name="Freeform 3289"/>
                <p:cNvSpPr>
                  <a:spLocks/>
                </p:cNvSpPr>
                <p:nvPr/>
              </p:nvSpPr>
              <p:spPr bwMode="auto">
                <a:xfrm>
                  <a:off x="152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7" name="Freeform 3290"/>
                <p:cNvSpPr>
                  <a:spLocks/>
                </p:cNvSpPr>
                <p:nvPr/>
              </p:nvSpPr>
              <p:spPr bwMode="auto">
                <a:xfrm>
                  <a:off x="1527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8" name="Freeform 3291"/>
                <p:cNvSpPr>
                  <a:spLocks/>
                </p:cNvSpPr>
                <p:nvPr/>
              </p:nvSpPr>
              <p:spPr bwMode="auto">
                <a:xfrm>
                  <a:off x="1528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9" name="Freeform 3292"/>
                <p:cNvSpPr>
                  <a:spLocks/>
                </p:cNvSpPr>
                <p:nvPr/>
              </p:nvSpPr>
              <p:spPr bwMode="auto">
                <a:xfrm>
                  <a:off x="1529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70" name="Freeform 3293"/>
                <p:cNvSpPr>
                  <a:spLocks/>
                </p:cNvSpPr>
                <p:nvPr/>
              </p:nvSpPr>
              <p:spPr bwMode="auto">
                <a:xfrm>
                  <a:off x="1531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71" name="Freeform 3294"/>
                <p:cNvSpPr>
                  <a:spLocks/>
                </p:cNvSpPr>
                <p:nvPr/>
              </p:nvSpPr>
              <p:spPr bwMode="auto">
                <a:xfrm>
                  <a:off x="1532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72" name="Freeform 3295"/>
                <p:cNvSpPr>
                  <a:spLocks/>
                </p:cNvSpPr>
                <p:nvPr/>
              </p:nvSpPr>
              <p:spPr bwMode="auto">
                <a:xfrm>
                  <a:off x="1533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73" name="Freeform 3296"/>
                <p:cNvSpPr>
                  <a:spLocks/>
                </p:cNvSpPr>
                <p:nvPr/>
              </p:nvSpPr>
              <p:spPr bwMode="auto">
                <a:xfrm>
                  <a:off x="153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74" name="Freeform 3297"/>
                <p:cNvSpPr>
                  <a:spLocks/>
                </p:cNvSpPr>
                <p:nvPr/>
              </p:nvSpPr>
              <p:spPr bwMode="auto">
                <a:xfrm>
                  <a:off x="153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75" name="Freeform 3298"/>
                <p:cNvSpPr>
                  <a:spLocks/>
                </p:cNvSpPr>
                <p:nvPr/>
              </p:nvSpPr>
              <p:spPr bwMode="auto">
                <a:xfrm>
                  <a:off x="1537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76" name="Freeform 3299"/>
                <p:cNvSpPr>
                  <a:spLocks/>
                </p:cNvSpPr>
                <p:nvPr/>
              </p:nvSpPr>
              <p:spPr bwMode="auto">
                <a:xfrm>
                  <a:off x="153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77" name="Freeform 3300"/>
                <p:cNvSpPr>
                  <a:spLocks/>
                </p:cNvSpPr>
                <p:nvPr/>
              </p:nvSpPr>
              <p:spPr bwMode="auto">
                <a:xfrm>
                  <a:off x="1539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78" name="Freeform 3301"/>
                <p:cNvSpPr>
                  <a:spLocks/>
                </p:cNvSpPr>
                <p:nvPr/>
              </p:nvSpPr>
              <p:spPr bwMode="auto">
                <a:xfrm>
                  <a:off x="1541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79" name="Freeform 3302"/>
                <p:cNvSpPr>
                  <a:spLocks/>
                </p:cNvSpPr>
                <p:nvPr/>
              </p:nvSpPr>
              <p:spPr bwMode="auto">
                <a:xfrm>
                  <a:off x="154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80" name="Freeform 3303"/>
                <p:cNvSpPr>
                  <a:spLocks/>
                </p:cNvSpPr>
                <p:nvPr/>
              </p:nvSpPr>
              <p:spPr bwMode="auto">
                <a:xfrm>
                  <a:off x="1543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81" name="Freeform 3304"/>
                <p:cNvSpPr>
                  <a:spLocks/>
                </p:cNvSpPr>
                <p:nvPr/>
              </p:nvSpPr>
              <p:spPr bwMode="auto">
                <a:xfrm>
                  <a:off x="1544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82" name="Freeform 3305"/>
                <p:cNvSpPr>
                  <a:spLocks/>
                </p:cNvSpPr>
                <p:nvPr/>
              </p:nvSpPr>
              <p:spPr bwMode="auto">
                <a:xfrm>
                  <a:off x="1546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83" name="Freeform 3306"/>
                <p:cNvSpPr>
                  <a:spLocks/>
                </p:cNvSpPr>
                <p:nvPr/>
              </p:nvSpPr>
              <p:spPr bwMode="auto">
                <a:xfrm>
                  <a:off x="154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84" name="Freeform 3307"/>
                <p:cNvSpPr>
                  <a:spLocks/>
                </p:cNvSpPr>
                <p:nvPr/>
              </p:nvSpPr>
              <p:spPr bwMode="auto">
                <a:xfrm>
                  <a:off x="154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85" name="Freeform 3308"/>
                <p:cNvSpPr>
                  <a:spLocks/>
                </p:cNvSpPr>
                <p:nvPr/>
              </p:nvSpPr>
              <p:spPr bwMode="auto">
                <a:xfrm>
                  <a:off x="1549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86" name="Freeform 3309"/>
                <p:cNvSpPr>
                  <a:spLocks/>
                </p:cNvSpPr>
                <p:nvPr/>
              </p:nvSpPr>
              <p:spPr bwMode="auto">
                <a:xfrm>
                  <a:off x="1551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87" name="Freeform 3310"/>
                <p:cNvSpPr>
                  <a:spLocks/>
                </p:cNvSpPr>
                <p:nvPr/>
              </p:nvSpPr>
              <p:spPr bwMode="auto">
                <a:xfrm>
                  <a:off x="1552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88" name="Freeform 3311"/>
                <p:cNvSpPr>
                  <a:spLocks/>
                </p:cNvSpPr>
                <p:nvPr/>
              </p:nvSpPr>
              <p:spPr bwMode="auto">
                <a:xfrm>
                  <a:off x="1553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89" name="Freeform 3312"/>
                <p:cNvSpPr>
                  <a:spLocks/>
                </p:cNvSpPr>
                <p:nvPr/>
              </p:nvSpPr>
              <p:spPr bwMode="auto">
                <a:xfrm>
                  <a:off x="155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90" name="Freeform 3313"/>
                <p:cNvSpPr>
                  <a:spLocks/>
                </p:cNvSpPr>
                <p:nvPr/>
              </p:nvSpPr>
              <p:spPr bwMode="auto">
                <a:xfrm>
                  <a:off x="155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91" name="Freeform 3314"/>
                <p:cNvSpPr>
                  <a:spLocks/>
                </p:cNvSpPr>
                <p:nvPr/>
              </p:nvSpPr>
              <p:spPr bwMode="auto">
                <a:xfrm>
                  <a:off x="1557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92" name="Freeform 3315"/>
                <p:cNvSpPr>
                  <a:spLocks/>
                </p:cNvSpPr>
                <p:nvPr/>
              </p:nvSpPr>
              <p:spPr bwMode="auto">
                <a:xfrm>
                  <a:off x="1558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93" name="Freeform 3316"/>
                <p:cNvSpPr>
                  <a:spLocks/>
                </p:cNvSpPr>
                <p:nvPr/>
              </p:nvSpPr>
              <p:spPr bwMode="auto">
                <a:xfrm>
                  <a:off x="1559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94" name="Freeform 3317"/>
                <p:cNvSpPr>
                  <a:spLocks/>
                </p:cNvSpPr>
                <p:nvPr/>
              </p:nvSpPr>
              <p:spPr bwMode="auto">
                <a:xfrm>
                  <a:off x="1561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95" name="Freeform 3318"/>
                <p:cNvSpPr>
                  <a:spLocks/>
                </p:cNvSpPr>
                <p:nvPr/>
              </p:nvSpPr>
              <p:spPr bwMode="auto">
                <a:xfrm>
                  <a:off x="1562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96" name="Freeform 3319"/>
                <p:cNvSpPr>
                  <a:spLocks/>
                </p:cNvSpPr>
                <p:nvPr/>
              </p:nvSpPr>
              <p:spPr bwMode="auto">
                <a:xfrm>
                  <a:off x="1563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97" name="Freeform 3320"/>
                <p:cNvSpPr>
                  <a:spLocks/>
                </p:cNvSpPr>
                <p:nvPr/>
              </p:nvSpPr>
              <p:spPr bwMode="auto">
                <a:xfrm>
                  <a:off x="156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98" name="Freeform 3321"/>
                <p:cNvSpPr>
                  <a:spLocks/>
                </p:cNvSpPr>
                <p:nvPr/>
              </p:nvSpPr>
              <p:spPr bwMode="auto">
                <a:xfrm>
                  <a:off x="1566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99" name="Freeform 3322"/>
                <p:cNvSpPr>
                  <a:spLocks/>
                </p:cNvSpPr>
                <p:nvPr/>
              </p:nvSpPr>
              <p:spPr bwMode="auto">
                <a:xfrm>
                  <a:off x="156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00" name="Freeform 3323"/>
                <p:cNvSpPr>
                  <a:spLocks/>
                </p:cNvSpPr>
                <p:nvPr/>
              </p:nvSpPr>
              <p:spPr bwMode="auto">
                <a:xfrm>
                  <a:off x="156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01" name="Freeform 3324"/>
                <p:cNvSpPr>
                  <a:spLocks/>
                </p:cNvSpPr>
                <p:nvPr/>
              </p:nvSpPr>
              <p:spPr bwMode="auto">
                <a:xfrm>
                  <a:off x="1569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02" name="Freeform 3325"/>
                <p:cNvSpPr>
                  <a:spLocks/>
                </p:cNvSpPr>
                <p:nvPr/>
              </p:nvSpPr>
              <p:spPr bwMode="auto">
                <a:xfrm>
                  <a:off x="1571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03" name="Freeform 3326"/>
                <p:cNvSpPr>
                  <a:spLocks/>
                </p:cNvSpPr>
                <p:nvPr/>
              </p:nvSpPr>
              <p:spPr bwMode="auto">
                <a:xfrm>
                  <a:off x="157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04" name="Freeform 3327"/>
                <p:cNvSpPr>
                  <a:spLocks/>
                </p:cNvSpPr>
                <p:nvPr/>
              </p:nvSpPr>
              <p:spPr bwMode="auto">
                <a:xfrm>
                  <a:off x="1573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05" name="Freeform 3328"/>
                <p:cNvSpPr>
                  <a:spLocks/>
                </p:cNvSpPr>
                <p:nvPr/>
              </p:nvSpPr>
              <p:spPr bwMode="auto">
                <a:xfrm>
                  <a:off x="1574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06" name="Freeform 3329"/>
                <p:cNvSpPr>
                  <a:spLocks/>
                </p:cNvSpPr>
                <p:nvPr/>
              </p:nvSpPr>
              <p:spPr bwMode="auto">
                <a:xfrm>
                  <a:off x="1576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07" name="Freeform 3330"/>
                <p:cNvSpPr>
                  <a:spLocks/>
                </p:cNvSpPr>
                <p:nvPr/>
              </p:nvSpPr>
              <p:spPr bwMode="auto">
                <a:xfrm>
                  <a:off x="157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08" name="Freeform 3331"/>
                <p:cNvSpPr>
                  <a:spLocks/>
                </p:cNvSpPr>
                <p:nvPr/>
              </p:nvSpPr>
              <p:spPr bwMode="auto">
                <a:xfrm>
                  <a:off x="157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09" name="Freeform 3332"/>
                <p:cNvSpPr>
                  <a:spLocks/>
                </p:cNvSpPr>
                <p:nvPr/>
              </p:nvSpPr>
              <p:spPr bwMode="auto">
                <a:xfrm>
                  <a:off x="1579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0" name="Freeform 3333"/>
                <p:cNvSpPr>
                  <a:spLocks/>
                </p:cNvSpPr>
                <p:nvPr/>
              </p:nvSpPr>
              <p:spPr bwMode="auto">
                <a:xfrm>
                  <a:off x="1581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1" name="Freeform 3334"/>
                <p:cNvSpPr>
                  <a:spLocks/>
                </p:cNvSpPr>
                <p:nvPr/>
              </p:nvSpPr>
              <p:spPr bwMode="auto">
                <a:xfrm>
                  <a:off x="1582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" name="Freeform 3335"/>
                <p:cNvSpPr>
                  <a:spLocks/>
                </p:cNvSpPr>
                <p:nvPr/>
              </p:nvSpPr>
              <p:spPr bwMode="auto">
                <a:xfrm>
                  <a:off x="1583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3" name="Freeform 3336"/>
                <p:cNvSpPr>
                  <a:spLocks/>
                </p:cNvSpPr>
                <p:nvPr/>
              </p:nvSpPr>
              <p:spPr bwMode="auto">
                <a:xfrm>
                  <a:off x="158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4" name="Freeform 3337"/>
                <p:cNvSpPr>
                  <a:spLocks/>
                </p:cNvSpPr>
                <p:nvPr/>
              </p:nvSpPr>
              <p:spPr bwMode="auto">
                <a:xfrm>
                  <a:off x="158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5" name="Freeform 3338"/>
                <p:cNvSpPr>
                  <a:spLocks/>
                </p:cNvSpPr>
                <p:nvPr/>
              </p:nvSpPr>
              <p:spPr bwMode="auto">
                <a:xfrm>
                  <a:off x="1587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6" name="Freeform 3339"/>
                <p:cNvSpPr>
                  <a:spLocks/>
                </p:cNvSpPr>
                <p:nvPr/>
              </p:nvSpPr>
              <p:spPr bwMode="auto">
                <a:xfrm>
                  <a:off x="1588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" name="Freeform 3340"/>
                <p:cNvSpPr>
                  <a:spLocks/>
                </p:cNvSpPr>
                <p:nvPr/>
              </p:nvSpPr>
              <p:spPr bwMode="auto">
                <a:xfrm>
                  <a:off x="1589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8" name="Freeform 3341"/>
                <p:cNvSpPr>
                  <a:spLocks/>
                </p:cNvSpPr>
                <p:nvPr/>
              </p:nvSpPr>
              <p:spPr bwMode="auto">
                <a:xfrm>
                  <a:off x="1591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" name="Freeform 3342"/>
                <p:cNvSpPr>
                  <a:spLocks/>
                </p:cNvSpPr>
                <p:nvPr/>
              </p:nvSpPr>
              <p:spPr bwMode="auto">
                <a:xfrm>
                  <a:off x="159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0" name="Freeform 3343"/>
                <p:cNvSpPr>
                  <a:spLocks/>
                </p:cNvSpPr>
                <p:nvPr/>
              </p:nvSpPr>
              <p:spPr bwMode="auto">
                <a:xfrm>
                  <a:off x="1593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1" name="Freeform 3344"/>
                <p:cNvSpPr>
                  <a:spLocks/>
                </p:cNvSpPr>
                <p:nvPr/>
              </p:nvSpPr>
              <p:spPr bwMode="auto">
                <a:xfrm>
                  <a:off x="1595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2" name="Freeform 3345"/>
                <p:cNvSpPr>
                  <a:spLocks/>
                </p:cNvSpPr>
                <p:nvPr/>
              </p:nvSpPr>
              <p:spPr bwMode="auto">
                <a:xfrm>
                  <a:off x="1596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3" name="Freeform 3346"/>
                <p:cNvSpPr>
                  <a:spLocks/>
                </p:cNvSpPr>
                <p:nvPr/>
              </p:nvSpPr>
              <p:spPr bwMode="auto">
                <a:xfrm>
                  <a:off x="159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4" name="Freeform 3347"/>
                <p:cNvSpPr>
                  <a:spLocks/>
                </p:cNvSpPr>
                <p:nvPr/>
              </p:nvSpPr>
              <p:spPr bwMode="auto">
                <a:xfrm>
                  <a:off x="159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5" name="Freeform 3348"/>
                <p:cNvSpPr>
                  <a:spLocks/>
                </p:cNvSpPr>
                <p:nvPr/>
              </p:nvSpPr>
              <p:spPr bwMode="auto">
                <a:xfrm>
                  <a:off x="160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6" name="Freeform 3349"/>
                <p:cNvSpPr>
                  <a:spLocks/>
                </p:cNvSpPr>
                <p:nvPr/>
              </p:nvSpPr>
              <p:spPr bwMode="auto">
                <a:xfrm>
                  <a:off x="1601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7" name="Freeform 3350"/>
                <p:cNvSpPr>
                  <a:spLocks/>
                </p:cNvSpPr>
                <p:nvPr/>
              </p:nvSpPr>
              <p:spPr bwMode="auto">
                <a:xfrm>
                  <a:off x="160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" name="Freeform 3351"/>
                <p:cNvSpPr>
                  <a:spLocks/>
                </p:cNvSpPr>
                <p:nvPr/>
              </p:nvSpPr>
              <p:spPr bwMode="auto">
                <a:xfrm>
                  <a:off x="1603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" name="Freeform 3352"/>
                <p:cNvSpPr>
                  <a:spLocks/>
                </p:cNvSpPr>
                <p:nvPr/>
              </p:nvSpPr>
              <p:spPr bwMode="auto">
                <a:xfrm>
                  <a:off x="1604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0" name="Freeform 3353"/>
                <p:cNvSpPr>
                  <a:spLocks/>
                </p:cNvSpPr>
                <p:nvPr/>
              </p:nvSpPr>
              <p:spPr bwMode="auto">
                <a:xfrm>
                  <a:off x="1606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1" name="Freeform 3354"/>
                <p:cNvSpPr>
                  <a:spLocks/>
                </p:cNvSpPr>
                <p:nvPr/>
              </p:nvSpPr>
              <p:spPr bwMode="auto">
                <a:xfrm>
                  <a:off x="160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2" name="Freeform 3355"/>
                <p:cNvSpPr>
                  <a:spLocks/>
                </p:cNvSpPr>
                <p:nvPr/>
              </p:nvSpPr>
              <p:spPr bwMode="auto">
                <a:xfrm>
                  <a:off x="1608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3" name="Freeform 3356"/>
                <p:cNvSpPr>
                  <a:spLocks/>
                </p:cNvSpPr>
                <p:nvPr/>
              </p:nvSpPr>
              <p:spPr bwMode="auto">
                <a:xfrm>
                  <a:off x="1609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4" name="Freeform 3357"/>
                <p:cNvSpPr>
                  <a:spLocks/>
                </p:cNvSpPr>
                <p:nvPr/>
              </p:nvSpPr>
              <p:spPr bwMode="auto">
                <a:xfrm>
                  <a:off x="1611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5" name="Freeform 3358"/>
                <p:cNvSpPr>
                  <a:spLocks/>
                </p:cNvSpPr>
                <p:nvPr/>
              </p:nvSpPr>
              <p:spPr bwMode="auto">
                <a:xfrm>
                  <a:off x="1612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6" name="Freeform 3359"/>
                <p:cNvSpPr>
                  <a:spLocks/>
                </p:cNvSpPr>
                <p:nvPr/>
              </p:nvSpPr>
              <p:spPr bwMode="auto">
                <a:xfrm>
                  <a:off x="1613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7" name="Freeform 3360"/>
                <p:cNvSpPr>
                  <a:spLocks/>
                </p:cNvSpPr>
                <p:nvPr/>
              </p:nvSpPr>
              <p:spPr bwMode="auto">
                <a:xfrm>
                  <a:off x="161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8" name="Freeform 3361"/>
                <p:cNvSpPr>
                  <a:spLocks/>
                </p:cNvSpPr>
                <p:nvPr/>
              </p:nvSpPr>
              <p:spPr bwMode="auto">
                <a:xfrm>
                  <a:off x="161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9" name="Freeform 3362"/>
                <p:cNvSpPr>
                  <a:spLocks/>
                </p:cNvSpPr>
                <p:nvPr/>
              </p:nvSpPr>
              <p:spPr bwMode="auto">
                <a:xfrm>
                  <a:off x="1617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0" name="Freeform 3363"/>
                <p:cNvSpPr>
                  <a:spLocks/>
                </p:cNvSpPr>
                <p:nvPr/>
              </p:nvSpPr>
              <p:spPr bwMode="auto">
                <a:xfrm>
                  <a:off x="1618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1" name="Freeform 3364"/>
                <p:cNvSpPr>
                  <a:spLocks/>
                </p:cNvSpPr>
                <p:nvPr/>
              </p:nvSpPr>
              <p:spPr bwMode="auto">
                <a:xfrm>
                  <a:off x="1619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2" name="Freeform 3365"/>
                <p:cNvSpPr>
                  <a:spLocks/>
                </p:cNvSpPr>
                <p:nvPr/>
              </p:nvSpPr>
              <p:spPr bwMode="auto">
                <a:xfrm>
                  <a:off x="1621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3" name="Freeform 3366"/>
                <p:cNvSpPr>
                  <a:spLocks/>
                </p:cNvSpPr>
                <p:nvPr/>
              </p:nvSpPr>
              <p:spPr bwMode="auto">
                <a:xfrm>
                  <a:off x="162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4" name="Freeform 3367"/>
                <p:cNvSpPr>
                  <a:spLocks/>
                </p:cNvSpPr>
                <p:nvPr/>
              </p:nvSpPr>
              <p:spPr bwMode="auto">
                <a:xfrm>
                  <a:off x="1623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5" name="Freeform 3368"/>
                <p:cNvSpPr>
                  <a:spLocks/>
                </p:cNvSpPr>
                <p:nvPr/>
              </p:nvSpPr>
              <p:spPr bwMode="auto">
                <a:xfrm>
                  <a:off x="1625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6" name="Freeform 3369"/>
                <p:cNvSpPr>
                  <a:spLocks/>
                </p:cNvSpPr>
                <p:nvPr/>
              </p:nvSpPr>
              <p:spPr bwMode="auto">
                <a:xfrm>
                  <a:off x="1626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7" name="Freeform 3370"/>
                <p:cNvSpPr>
                  <a:spLocks/>
                </p:cNvSpPr>
                <p:nvPr/>
              </p:nvSpPr>
              <p:spPr bwMode="auto">
                <a:xfrm>
                  <a:off x="162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8" name="Freeform 3371"/>
                <p:cNvSpPr>
                  <a:spLocks/>
                </p:cNvSpPr>
                <p:nvPr/>
              </p:nvSpPr>
              <p:spPr bwMode="auto">
                <a:xfrm>
                  <a:off x="162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9" name="Freeform 3372"/>
                <p:cNvSpPr>
                  <a:spLocks/>
                </p:cNvSpPr>
                <p:nvPr/>
              </p:nvSpPr>
              <p:spPr bwMode="auto">
                <a:xfrm>
                  <a:off x="163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50" name="Freeform 3373"/>
                <p:cNvSpPr>
                  <a:spLocks/>
                </p:cNvSpPr>
                <p:nvPr/>
              </p:nvSpPr>
              <p:spPr bwMode="auto">
                <a:xfrm>
                  <a:off x="1631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51" name="Freeform 3374"/>
                <p:cNvSpPr>
                  <a:spLocks/>
                </p:cNvSpPr>
                <p:nvPr/>
              </p:nvSpPr>
              <p:spPr bwMode="auto">
                <a:xfrm>
                  <a:off x="163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52" name="Freeform 3375"/>
                <p:cNvSpPr>
                  <a:spLocks/>
                </p:cNvSpPr>
                <p:nvPr/>
              </p:nvSpPr>
              <p:spPr bwMode="auto">
                <a:xfrm>
                  <a:off x="1633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53" name="Freeform 3376"/>
                <p:cNvSpPr>
                  <a:spLocks/>
                </p:cNvSpPr>
                <p:nvPr/>
              </p:nvSpPr>
              <p:spPr bwMode="auto">
                <a:xfrm>
                  <a:off x="1635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54" name="Freeform 3377"/>
                <p:cNvSpPr>
                  <a:spLocks/>
                </p:cNvSpPr>
                <p:nvPr/>
              </p:nvSpPr>
              <p:spPr bwMode="auto">
                <a:xfrm>
                  <a:off x="163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55" name="Freeform 3378"/>
                <p:cNvSpPr>
                  <a:spLocks/>
                </p:cNvSpPr>
                <p:nvPr/>
              </p:nvSpPr>
              <p:spPr bwMode="auto">
                <a:xfrm>
                  <a:off x="163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56" name="Freeform 3379"/>
                <p:cNvSpPr>
                  <a:spLocks/>
                </p:cNvSpPr>
                <p:nvPr/>
              </p:nvSpPr>
              <p:spPr bwMode="auto">
                <a:xfrm>
                  <a:off x="1638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57" name="Freeform 3380"/>
                <p:cNvSpPr>
                  <a:spLocks/>
                </p:cNvSpPr>
                <p:nvPr/>
              </p:nvSpPr>
              <p:spPr bwMode="auto">
                <a:xfrm>
                  <a:off x="1640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58" name="Freeform 3381"/>
                <p:cNvSpPr>
                  <a:spLocks/>
                </p:cNvSpPr>
                <p:nvPr/>
              </p:nvSpPr>
              <p:spPr bwMode="auto">
                <a:xfrm>
                  <a:off x="1641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59" name="Freeform 3382"/>
                <p:cNvSpPr>
                  <a:spLocks/>
                </p:cNvSpPr>
                <p:nvPr/>
              </p:nvSpPr>
              <p:spPr bwMode="auto">
                <a:xfrm>
                  <a:off x="1642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60" name="Freeform 3383"/>
                <p:cNvSpPr>
                  <a:spLocks/>
                </p:cNvSpPr>
                <p:nvPr/>
              </p:nvSpPr>
              <p:spPr bwMode="auto">
                <a:xfrm>
                  <a:off x="1643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61" name="Freeform 3384"/>
                <p:cNvSpPr>
                  <a:spLocks/>
                </p:cNvSpPr>
                <p:nvPr/>
              </p:nvSpPr>
              <p:spPr bwMode="auto">
                <a:xfrm>
                  <a:off x="164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62" name="Freeform 3385"/>
                <p:cNvSpPr>
                  <a:spLocks/>
                </p:cNvSpPr>
                <p:nvPr/>
              </p:nvSpPr>
              <p:spPr bwMode="auto">
                <a:xfrm>
                  <a:off x="164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63" name="Freeform 3386"/>
                <p:cNvSpPr>
                  <a:spLocks/>
                </p:cNvSpPr>
                <p:nvPr/>
              </p:nvSpPr>
              <p:spPr bwMode="auto">
                <a:xfrm>
                  <a:off x="164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64" name="Freeform 3387"/>
                <p:cNvSpPr>
                  <a:spLocks/>
                </p:cNvSpPr>
                <p:nvPr/>
              </p:nvSpPr>
              <p:spPr bwMode="auto">
                <a:xfrm>
                  <a:off x="164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65" name="Freeform 3388"/>
                <p:cNvSpPr>
                  <a:spLocks/>
                </p:cNvSpPr>
                <p:nvPr/>
              </p:nvSpPr>
              <p:spPr bwMode="auto">
                <a:xfrm>
                  <a:off x="165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66" name="Freeform 3389"/>
                <p:cNvSpPr>
                  <a:spLocks/>
                </p:cNvSpPr>
                <p:nvPr/>
              </p:nvSpPr>
              <p:spPr bwMode="auto">
                <a:xfrm>
                  <a:off x="1651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67" name="Freeform 3390"/>
                <p:cNvSpPr>
                  <a:spLocks/>
                </p:cNvSpPr>
                <p:nvPr/>
              </p:nvSpPr>
              <p:spPr bwMode="auto">
                <a:xfrm>
                  <a:off x="165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34" name="Group 3592"/>
              <p:cNvGrpSpPr>
                <a:grpSpLocks/>
              </p:cNvGrpSpPr>
              <p:nvPr/>
            </p:nvGrpSpPr>
            <p:grpSpPr bwMode="auto">
              <a:xfrm>
                <a:off x="2624138" y="5649913"/>
                <a:ext cx="398462" cy="387350"/>
                <a:chOff x="1653" y="3559"/>
                <a:chExt cx="251" cy="244"/>
              </a:xfrm>
            </p:grpSpPr>
            <p:sp>
              <p:nvSpPr>
                <p:cNvPr id="4068" name="Freeform 3392"/>
                <p:cNvSpPr>
                  <a:spLocks/>
                </p:cNvSpPr>
                <p:nvPr/>
              </p:nvSpPr>
              <p:spPr bwMode="auto">
                <a:xfrm>
                  <a:off x="1653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9" name="Freeform 3393"/>
                <p:cNvSpPr>
                  <a:spLocks/>
                </p:cNvSpPr>
                <p:nvPr/>
              </p:nvSpPr>
              <p:spPr bwMode="auto">
                <a:xfrm>
                  <a:off x="1655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0" name="Freeform 3394"/>
                <p:cNvSpPr>
                  <a:spLocks/>
                </p:cNvSpPr>
                <p:nvPr/>
              </p:nvSpPr>
              <p:spPr bwMode="auto">
                <a:xfrm>
                  <a:off x="1656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1" name="Freeform 3395"/>
                <p:cNvSpPr>
                  <a:spLocks/>
                </p:cNvSpPr>
                <p:nvPr/>
              </p:nvSpPr>
              <p:spPr bwMode="auto">
                <a:xfrm>
                  <a:off x="165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2" name="Freeform 3396"/>
                <p:cNvSpPr>
                  <a:spLocks/>
                </p:cNvSpPr>
                <p:nvPr/>
              </p:nvSpPr>
              <p:spPr bwMode="auto">
                <a:xfrm>
                  <a:off x="165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3" name="Freeform 3397"/>
                <p:cNvSpPr>
                  <a:spLocks/>
                </p:cNvSpPr>
                <p:nvPr/>
              </p:nvSpPr>
              <p:spPr bwMode="auto">
                <a:xfrm>
                  <a:off x="166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4" name="Freeform 3398"/>
                <p:cNvSpPr>
                  <a:spLocks/>
                </p:cNvSpPr>
                <p:nvPr/>
              </p:nvSpPr>
              <p:spPr bwMode="auto">
                <a:xfrm>
                  <a:off x="1661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5" name="Freeform 3399"/>
                <p:cNvSpPr>
                  <a:spLocks/>
                </p:cNvSpPr>
                <p:nvPr/>
              </p:nvSpPr>
              <p:spPr bwMode="auto">
                <a:xfrm>
                  <a:off x="1662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6" name="Freeform 3400"/>
                <p:cNvSpPr>
                  <a:spLocks/>
                </p:cNvSpPr>
                <p:nvPr/>
              </p:nvSpPr>
              <p:spPr bwMode="auto">
                <a:xfrm>
                  <a:off x="1663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7" name="Freeform 3401"/>
                <p:cNvSpPr>
                  <a:spLocks/>
                </p:cNvSpPr>
                <p:nvPr/>
              </p:nvSpPr>
              <p:spPr bwMode="auto">
                <a:xfrm>
                  <a:off x="1665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8" name="Freeform 3402"/>
                <p:cNvSpPr>
                  <a:spLocks/>
                </p:cNvSpPr>
                <p:nvPr/>
              </p:nvSpPr>
              <p:spPr bwMode="auto">
                <a:xfrm>
                  <a:off x="166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9" name="Freeform 3403"/>
                <p:cNvSpPr>
                  <a:spLocks/>
                </p:cNvSpPr>
                <p:nvPr/>
              </p:nvSpPr>
              <p:spPr bwMode="auto">
                <a:xfrm>
                  <a:off x="166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0" name="Freeform 3404"/>
                <p:cNvSpPr>
                  <a:spLocks/>
                </p:cNvSpPr>
                <p:nvPr/>
              </p:nvSpPr>
              <p:spPr bwMode="auto">
                <a:xfrm>
                  <a:off x="1668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1" name="Freeform 3405"/>
                <p:cNvSpPr>
                  <a:spLocks/>
                </p:cNvSpPr>
                <p:nvPr/>
              </p:nvSpPr>
              <p:spPr bwMode="auto">
                <a:xfrm>
                  <a:off x="1670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2" name="Freeform 3406"/>
                <p:cNvSpPr>
                  <a:spLocks/>
                </p:cNvSpPr>
                <p:nvPr/>
              </p:nvSpPr>
              <p:spPr bwMode="auto">
                <a:xfrm>
                  <a:off x="1671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3" name="Freeform 3407"/>
                <p:cNvSpPr>
                  <a:spLocks/>
                </p:cNvSpPr>
                <p:nvPr/>
              </p:nvSpPr>
              <p:spPr bwMode="auto">
                <a:xfrm>
                  <a:off x="1672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4" name="Freeform 3408"/>
                <p:cNvSpPr>
                  <a:spLocks/>
                </p:cNvSpPr>
                <p:nvPr/>
              </p:nvSpPr>
              <p:spPr bwMode="auto">
                <a:xfrm>
                  <a:off x="1673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5" name="Freeform 3409"/>
                <p:cNvSpPr>
                  <a:spLocks/>
                </p:cNvSpPr>
                <p:nvPr/>
              </p:nvSpPr>
              <p:spPr bwMode="auto">
                <a:xfrm>
                  <a:off x="1675" y="3801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6" name="Freeform 3410"/>
                <p:cNvSpPr>
                  <a:spLocks/>
                </p:cNvSpPr>
                <p:nvPr/>
              </p:nvSpPr>
              <p:spPr bwMode="auto">
                <a:xfrm>
                  <a:off x="1676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7" name="Freeform 3411"/>
                <p:cNvSpPr>
                  <a:spLocks/>
                </p:cNvSpPr>
                <p:nvPr/>
              </p:nvSpPr>
              <p:spPr bwMode="auto">
                <a:xfrm>
                  <a:off x="1677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8" name="Freeform 3412"/>
                <p:cNvSpPr>
                  <a:spLocks/>
                </p:cNvSpPr>
                <p:nvPr/>
              </p:nvSpPr>
              <p:spPr bwMode="auto">
                <a:xfrm>
                  <a:off x="167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9" name="Freeform 3413"/>
                <p:cNvSpPr>
                  <a:spLocks/>
                </p:cNvSpPr>
                <p:nvPr/>
              </p:nvSpPr>
              <p:spPr bwMode="auto">
                <a:xfrm>
                  <a:off x="168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0" name="Freeform 3414"/>
                <p:cNvSpPr>
                  <a:spLocks/>
                </p:cNvSpPr>
                <p:nvPr/>
              </p:nvSpPr>
              <p:spPr bwMode="auto">
                <a:xfrm>
                  <a:off x="1681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1" name="Freeform 3415"/>
                <p:cNvSpPr>
                  <a:spLocks/>
                </p:cNvSpPr>
                <p:nvPr/>
              </p:nvSpPr>
              <p:spPr bwMode="auto">
                <a:xfrm>
                  <a:off x="1682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2" name="Freeform 3416"/>
                <p:cNvSpPr>
                  <a:spLocks/>
                </p:cNvSpPr>
                <p:nvPr/>
              </p:nvSpPr>
              <p:spPr bwMode="auto">
                <a:xfrm>
                  <a:off x="1683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3" name="Freeform 3417"/>
                <p:cNvSpPr>
                  <a:spLocks/>
                </p:cNvSpPr>
                <p:nvPr/>
              </p:nvSpPr>
              <p:spPr bwMode="auto">
                <a:xfrm>
                  <a:off x="1685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4" name="Freeform 3418"/>
                <p:cNvSpPr>
                  <a:spLocks/>
                </p:cNvSpPr>
                <p:nvPr/>
              </p:nvSpPr>
              <p:spPr bwMode="auto">
                <a:xfrm>
                  <a:off x="1686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5" name="Freeform 3419"/>
                <p:cNvSpPr>
                  <a:spLocks/>
                </p:cNvSpPr>
                <p:nvPr/>
              </p:nvSpPr>
              <p:spPr bwMode="auto">
                <a:xfrm>
                  <a:off x="1687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6" name="Freeform 3420"/>
                <p:cNvSpPr>
                  <a:spLocks/>
                </p:cNvSpPr>
                <p:nvPr/>
              </p:nvSpPr>
              <p:spPr bwMode="auto">
                <a:xfrm>
                  <a:off x="168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7" name="Freeform 3421"/>
                <p:cNvSpPr>
                  <a:spLocks/>
                </p:cNvSpPr>
                <p:nvPr/>
              </p:nvSpPr>
              <p:spPr bwMode="auto">
                <a:xfrm>
                  <a:off x="1690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8" name="Freeform 3422"/>
                <p:cNvSpPr>
                  <a:spLocks/>
                </p:cNvSpPr>
                <p:nvPr/>
              </p:nvSpPr>
              <p:spPr bwMode="auto">
                <a:xfrm>
                  <a:off x="1691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9" name="Freeform 3423"/>
                <p:cNvSpPr>
                  <a:spLocks/>
                </p:cNvSpPr>
                <p:nvPr/>
              </p:nvSpPr>
              <p:spPr bwMode="auto">
                <a:xfrm>
                  <a:off x="1692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0" name="Freeform 3424"/>
                <p:cNvSpPr>
                  <a:spLocks/>
                </p:cNvSpPr>
                <p:nvPr/>
              </p:nvSpPr>
              <p:spPr bwMode="auto">
                <a:xfrm>
                  <a:off x="1693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1" name="Freeform 3425"/>
                <p:cNvSpPr>
                  <a:spLocks/>
                </p:cNvSpPr>
                <p:nvPr/>
              </p:nvSpPr>
              <p:spPr bwMode="auto">
                <a:xfrm>
                  <a:off x="1695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2" name="Freeform 3426"/>
                <p:cNvSpPr>
                  <a:spLocks/>
                </p:cNvSpPr>
                <p:nvPr/>
              </p:nvSpPr>
              <p:spPr bwMode="auto">
                <a:xfrm>
                  <a:off x="169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3" name="Freeform 3427"/>
                <p:cNvSpPr>
                  <a:spLocks/>
                </p:cNvSpPr>
                <p:nvPr/>
              </p:nvSpPr>
              <p:spPr bwMode="auto">
                <a:xfrm>
                  <a:off x="169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4" name="Freeform 3428"/>
                <p:cNvSpPr>
                  <a:spLocks/>
                </p:cNvSpPr>
                <p:nvPr/>
              </p:nvSpPr>
              <p:spPr bwMode="auto">
                <a:xfrm>
                  <a:off x="1698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5" name="Freeform 3429"/>
                <p:cNvSpPr>
                  <a:spLocks/>
                </p:cNvSpPr>
                <p:nvPr/>
              </p:nvSpPr>
              <p:spPr bwMode="auto">
                <a:xfrm>
                  <a:off x="1700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6" name="Freeform 3430"/>
                <p:cNvSpPr>
                  <a:spLocks/>
                </p:cNvSpPr>
                <p:nvPr/>
              </p:nvSpPr>
              <p:spPr bwMode="auto">
                <a:xfrm>
                  <a:off x="1701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7" name="Freeform 3431"/>
                <p:cNvSpPr>
                  <a:spLocks/>
                </p:cNvSpPr>
                <p:nvPr/>
              </p:nvSpPr>
              <p:spPr bwMode="auto">
                <a:xfrm>
                  <a:off x="1702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8" name="Freeform 3432"/>
                <p:cNvSpPr>
                  <a:spLocks/>
                </p:cNvSpPr>
                <p:nvPr/>
              </p:nvSpPr>
              <p:spPr bwMode="auto">
                <a:xfrm>
                  <a:off x="1703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9" name="Freeform 3433"/>
                <p:cNvSpPr>
                  <a:spLocks/>
                </p:cNvSpPr>
                <p:nvPr/>
              </p:nvSpPr>
              <p:spPr bwMode="auto">
                <a:xfrm>
                  <a:off x="1705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0" name="Freeform 3434"/>
                <p:cNvSpPr>
                  <a:spLocks/>
                </p:cNvSpPr>
                <p:nvPr/>
              </p:nvSpPr>
              <p:spPr bwMode="auto">
                <a:xfrm>
                  <a:off x="1706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1" name="Freeform 3435"/>
                <p:cNvSpPr>
                  <a:spLocks/>
                </p:cNvSpPr>
                <p:nvPr/>
              </p:nvSpPr>
              <p:spPr bwMode="auto">
                <a:xfrm>
                  <a:off x="1707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2" name="Freeform 3436"/>
                <p:cNvSpPr>
                  <a:spLocks/>
                </p:cNvSpPr>
                <p:nvPr/>
              </p:nvSpPr>
              <p:spPr bwMode="auto">
                <a:xfrm>
                  <a:off x="170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3" name="Freeform 3437"/>
                <p:cNvSpPr>
                  <a:spLocks/>
                </p:cNvSpPr>
                <p:nvPr/>
              </p:nvSpPr>
              <p:spPr bwMode="auto">
                <a:xfrm>
                  <a:off x="171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4" name="Freeform 3438"/>
                <p:cNvSpPr>
                  <a:spLocks/>
                </p:cNvSpPr>
                <p:nvPr/>
              </p:nvSpPr>
              <p:spPr bwMode="auto">
                <a:xfrm>
                  <a:off x="1711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5" name="Freeform 3439"/>
                <p:cNvSpPr>
                  <a:spLocks/>
                </p:cNvSpPr>
                <p:nvPr/>
              </p:nvSpPr>
              <p:spPr bwMode="auto">
                <a:xfrm>
                  <a:off x="1712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6" name="Freeform 3440"/>
                <p:cNvSpPr>
                  <a:spLocks/>
                </p:cNvSpPr>
                <p:nvPr/>
              </p:nvSpPr>
              <p:spPr bwMode="auto">
                <a:xfrm>
                  <a:off x="1713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7" name="Freeform 3441"/>
                <p:cNvSpPr>
                  <a:spLocks/>
                </p:cNvSpPr>
                <p:nvPr/>
              </p:nvSpPr>
              <p:spPr bwMode="auto">
                <a:xfrm>
                  <a:off x="1715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8" name="Freeform 3442"/>
                <p:cNvSpPr>
                  <a:spLocks/>
                </p:cNvSpPr>
                <p:nvPr/>
              </p:nvSpPr>
              <p:spPr bwMode="auto">
                <a:xfrm>
                  <a:off x="1716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9" name="Freeform 3443"/>
                <p:cNvSpPr>
                  <a:spLocks/>
                </p:cNvSpPr>
                <p:nvPr/>
              </p:nvSpPr>
              <p:spPr bwMode="auto">
                <a:xfrm>
                  <a:off x="1717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0" name="Freeform 3444"/>
                <p:cNvSpPr>
                  <a:spLocks/>
                </p:cNvSpPr>
                <p:nvPr/>
              </p:nvSpPr>
              <p:spPr bwMode="auto">
                <a:xfrm>
                  <a:off x="1719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1" name="Freeform 3445"/>
                <p:cNvSpPr>
                  <a:spLocks/>
                </p:cNvSpPr>
                <p:nvPr/>
              </p:nvSpPr>
              <p:spPr bwMode="auto">
                <a:xfrm>
                  <a:off x="1720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2" name="Freeform 3446"/>
                <p:cNvSpPr>
                  <a:spLocks/>
                </p:cNvSpPr>
                <p:nvPr/>
              </p:nvSpPr>
              <p:spPr bwMode="auto">
                <a:xfrm>
                  <a:off x="1721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3" name="Freeform 3447"/>
                <p:cNvSpPr>
                  <a:spLocks/>
                </p:cNvSpPr>
                <p:nvPr/>
              </p:nvSpPr>
              <p:spPr bwMode="auto">
                <a:xfrm>
                  <a:off x="1722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4" name="Freeform 3448"/>
                <p:cNvSpPr>
                  <a:spLocks/>
                </p:cNvSpPr>
                <p:nvPr/>
              </p:nvSpPr>
              <p:spPr bwMode="auto">
                <a:xfrm>
                  <a:off x="1724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5" name="Freeform 3449"/>
                <p:cNvSpPr>
                  <a:spLocks/>
                </p:cNvSpPr>
                <p:nvPr/>
              </p:nvSpPr>
              <p:spPr bwMode="auto">
                <a:xfrm>
                  <a:off x="1725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6" name="Freeform 3450"/>
                <p:cNvSpPr>
                  <a:spLocks/>
                </p:cNvSpPr>
                <p:nvPr/>
              </p:nvSpPr>
              <p:spPr bwMode="auto">
                <a:xfrm>
                  <a:off x="1726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7" name="Freeform 3451"/>
                <p:cNvSpPr>
                  <a:spLocks/>
                </p:cNvSpPr>
                <p:nvPr/>
              </p:nvSpPr>
              <p:spPr bwMode="auto">
                <a:xfrm>
                  <a:off x="1727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8" name="Freeform 3452"/>
                <p:cNvSpPr>
                  <a:spLocks/>
                </p:cNvSpPr>
                <p:nvPr/>
              </p:nvSpPr>
              <p:spPr bwMode="auto">
                <a:xfrm>
                  <a:off x="1728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9" name="Freeform 3453"/>
                <p:cNvSpPr>
                  <a:spLocks/>
                </p:cNvSpPr>
                <p:nvPr/>
              </p:nvSpPr>
              <p:spPr bwMode="auto">
                <a:xfrm>
                  <a:off x="1730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30" name="Freeform 3454"/>
                <p:cNvSpPr>
                  <a:spLocks/>
                </p:cNvSpPr>
                <p:nvPr/>
              </p:nvSpPr>
              <p:spPr bwMode="auto">
                <a:xfrm>
                  <a:off x="1731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31" name="Freeform 3455"/>
                <p:cNvSpPr>
                  <a:spLocks/>
                </p:cNvSpPr>
                <p:nvPr/>
              </p:nvSpPr>
              <p:spPr bwMode="auto">
                <a:xfrm>
                  <a:off x="1732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32" name="Freeform 3456"/>
                <p:cNvSpPr>
                  <a:spLocks/>
                </p:cNvSpPr>
                <p:nvPr/>
              </p:nvSpPr>
              <p:spPr bwMode="auto">
                <a:xfrm>
                  <a:off x="1733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33" name="Freeform 3457"/>
                <p:cNvSpPr>
                  <a:spLocks/>
                </p:cNvSpPr>
                <p:nvPr/>
              </p:nvSpPr>
              <p:spPr bwMode="auto">
                <a:xfrm>
                  <a:off x="1735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34" name="Freeform 3458"/>
                <p:cNvSpPr>
                  <a:spLocks/>
                </p:cNvSpPr>
                <p:nvPr/>
              </p:nvSpPr>
              <p:spPr bwMode="auto">
                <a:xfrm>
                  <a:off x="1736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35" name="Freeform 3459"/>
                <p:cNvSpPr>
                  <a:spLocks/>
                </p:cNvSpPr>
                <p:nvPr/>
              </p:nvSpPr>
              <p:spPr bwMode="auto">
                <a:xfrm>
                  <a:off x="1737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36" name="Freeform 3460"/>
                <p:cNvSpPr>
                  <a:spLocks/>
                </p:cNvSpPr>
                <p:nvPr/>
              </p:nvSpPr>
              <p:spPr bwMode="auto">
                <a:xfrm>
                  <a:off x="1738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37" name="Freeform 3461"/>
                <p:cNvSpPr>
                  <a:spLocks/>
                </p:cNvSpPr>
                <p:nvPr/>
              </p:nvSpPr>
              <p:spPr bwMode="auto">
                <a:xfrm>
                  <a:off x="1740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38" name="Freeform 3462"/>
                <p:cNvSpPr>
                  <a:spLocks/>
                </p:cNvSpPr>
                <p:nvPr/>
              </p:nvSpPr>
              <p:spPr bwMode="auto">
                <a:xfrm>
                  <a:off x="1741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39" name="Freeform 3463"/>
                <p:cNvSpPr>
                  <a:spLocks/>
                </p:cNvSpPr>
                <p:nvPr/>
              </p:nvSpPr>
              <p:spPr bwMode="auto">
                <a:xfrm>
                  <a:off x="1742" y="3802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0" name="Freeform 3464"/>
                <p:cNvSpPr>
                  <a:spLocks/>
                </p:cNvSpPr>
                <p:nvPr/>
              </p:nvSpPr>
              <p:spPr bwMode="auto">
                <a:xfrm>
                  <a:off x="1743" y="380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1" name="Freeform 3465"/>
                <p:cNvSpPr>
                  <a:spLocks/>
                </p:cNvSpPr>
                <p:nvPr/>
              </p:nvSpPr>
              <p:spPr bwMode="auto">
                <a:xfrm>
                  <a:off x="1745" y="3802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2" name="Freeform 3466"/>
                <p:cNvSpPr>
                  <a:spLocks/>
                </p:cNvSpPr>
                <p:nvPr/>
              </p:nvSpPr>
              <p:spPr bwMode="auto">
                <a:xfrm>
                  <a:off x="1746" y="380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3" name="Freeform 3467"/>
                <p:cNvSpPr>
                  <a:spLocks/>
                </p:cNvSpPr>
                <p:nvPr/>
              </p:nvSpPr>
              <p:spPr bwMode="auto">
                <a:xfrm>
                  <a:off x="1747" y="3801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4" name="Freeform 3468"/>
                <p:cNvSpPr>
                  <a:spLocks/>
                </p:cNvSpPr>
                <p:nvPr/>
              </p:nvSpPr>
              <p:spPr bwMode="auto">
                <a:xfrm>
                  <a:off x="1749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5" name="Freeform 3469"/>
                <p:cNvSpPr>
                  <a:spLocks/>
                </p:cNvSpPr>
                <p:nvPr/>
              </p:nvSpPr>
              <p:spPr bwMode="auto">
                <a:xfrm>
                  <a:off x="1750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6" name="Freeform 3470"/>
                <p:cNvSpPr>
                  <a:spLocks/>
                </p:cNvSpPr>
                <p:nvPr/>
              </p:nvSpPr>
              <p:spPr bwMode="auto">
                <a:xfrm>
                  <a:off x="1751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7" name="Freeform 3471"/>
                <p:cNvSpPr>
                  <a:spLocks/>
                </p:cNvSpPr>
                <p:nvPr/>
              </p:nvSpPr>
              <p:spPr bwMode="auto">
                <a:xfrm>
                  <a:off x="1752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8" name="Freeform 3472"/>
                <p:cNvSpPr>
                  <a:spLocks/>
                </p:cNvSpPr>
                <p:nvPr/>
              </p:nvSpPr>
              <p:spPr bwMode="auto">
                <a:xfrm>
                  <a:off x="1754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9" name="Freeform 3473"/>
                <p:cNvSpPr>
                  <a:spLocks/>
                </p:cNvSpPr>
                <p:nvPr/>
              </p:nvSpPr>
              <p:spPr bwMode="auto">
                <a:xfrm>
                  <a:off x="1755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50" name="Freeform 3474"/>
                <p:cNvSpPr>
                  <a:spLocks/>
                </p:cNvSpPr>
                <p:nvPr/>
              </p:nvSpPr>
              <p:spPr bwMode="auto">
                <a:xfrm>
                  <a:off x="175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51" name="Freeform 3475"/>
                <p:cNvSpPr>
                  <a:spLocks/>
                </p:cNvSpPr>
                <p:nvPr/>
              </p:nvSpPr>
              <p:spPr bwMode="auto">
                <a:xfrm>
                  <a:off x="175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52" name="Freeform 3476"/>
                <p:cNvSpPr>
                  <a:spLocks/>
                </p:cNvSpPr>
                <p:nvPr/>
              </p:nvSpPr>
              <p:spPr bwMode="auto">
                <a:xfrm>
                  <a:off x="1759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53" name="Freeform 3477"/>
                <p:cNvSpPr>
                  <a:spLocks/>
                </p:cNvSpPr>
                <p:nvPr/>
              </p:nvSpPr>
              <p:spPr bwMode="auto">
                <a:xfrm>
                  <a:off x="176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54" name="Freeform 3478"/>
                <p:cNvSpPr>
                  <a:spLocks/>
                </p:cNvSpPr>
                <p:nvPr/>
              </p:nvSpPr>
              <p:spPr bwMode="auto">
                <a:xfrm>
                  <a:off x="1761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55" name="Freeform 3479"/>
                <p:cNvSpPr>
                  <a:spLocks/>
                </p:cNvSpPr>
                <p:nvPr/>
              </p:nvSpPr>
              <p:spPr bwMode="auto">
                <a:xfrm>
                  <a:off x="1762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56" name="Freeform 3480"/>
                <p:cNvSpPr>
                  <a:spLocks/>
                </p:cNvSpPr>
                <p:nvPr/>
              </p:nvSpPr>
              <p:spPr bwMode="auto">
                <a:xfrm>
                  <a:off x="1764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57" name="Freeform 3481"/>
                <p:cNvSpPr>
                  <a:spLocks/>
                </p:cNvSpPr>
                <p:nvPr/>
              </p:nvSpPr>
              <p:spPr bwMode="auto">
                <a:xfrm>
                  <a:off x="1765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58" name="Freeform 3482"/>
                <p:cNvSpPr>
                  <a:spLocks/>
                </p:cNvSpPr>
                <p:nvPr/>
              </p:nvSpPr>
              <p:spPr bwMode="auto">
                <a:xfrm>
                  <a:off x="1766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59" name="Freeform 3483"/>
                <p:cNvSpPr>
                  <a:spLocks/>
                </p:cNvSpPr>
                <p:nvPr/>
              </p:nvSpPr>
              <p:spPr bwMode="auto">
                <a:xfrm>
                  <a:off x="1767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0" name="Freeform 3484"/>
                <p:cNvSpPr>
                  <a:spLocks/>
                </p:cNvSpPr>
                <p:nvPr/>
              </p:nvSpPr>
              <p:spPr bwMode="auto">
                <a:xfrm>
                  <a:off x="1768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1" name="Freeform 3485"/>
                <p:cNvSpPr>
                  <a:spLocks/>
                </p:cNvSpPr>
                <p:nvPr/>
              </p:nvSpPr>
              <p:spPr bwMode="auto">
                <a:xfrm>
                  <a:off x="177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2" name="Freeform 3486"/>
                <p:cNvSpPr>
                  <a:spLocks/>
                </p:cNvSpPr>
                <p:nvPr/>
              </p:nvSpPr>
              <p:spPr bwMode="auto">
                <a:xfrm>
                  <a:off x="1771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3" name="Freeform 3487"/>
                <p:cNvSpPr>
                  <a:spLocks/>
                </p:cNvSpPr>
                <p:nvPr/>
              </p:nvSpPr>
              <p:spPr bwMode="auto">
                <a:xfrm>
                  <a:off x="1772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4" name="Freeform 3488"/>
                <p:cNvSpPr>
                  <a:spLocks/>
                </p:cNvSpPr>
                <p:nvPr/>
              </p:nvSpPr>
              <p:spPr bwMode="auto">
                <a:xfrm>
                  <a:off x="1774" y="3801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5" name="Freeform 3489"/>
                <p:cNvSpPr>
                  <a:spLocks/>
                </p:cNvSpPr>
                <p:nvPr/>
              </p:nvSpPr>
              <p:spPr bwMode="auto">
                <a:xfrm>
                  <a:off x="1775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6" name="Freeform 3490"/>
                <p:cNvSpPr>
                  <a:spLocks/>
                </p:cNvSpPr>
                <p:nvPr/>
              </p:nvSpPr>
              <p:spPr bwMode="auto">
                <a:xfrm>
                  <a:off x="177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7" name="Freeform 3491"/>
                <p:cNvSpPr>
                  <a:spLocks/>
                </p:cNvSpPr>
                <p:nvPr/>
              </p:nvSpPr>
              <p:spPr bwMode="auto">
                <a:xfrm>
                  <a:off x="177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8" name="Freeform 3492"/>
                <p:cNvSpPr>
                  <a:spLocks/>
                </p:cNvSpPr>
                <p:nvPr/>
              </p:nvSpPr>
              <p:spPr bwMode="auto">
                <a:xfrm>
                  <a:off x="1779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9" name="Freeform 3493"/>
                <p:cNvSpPr>
                  <a:spLocks/>
                </p:cNvSpPr>
                <p:nvPr/>
              </p:nvSpPr>
              <p:spPr bwMode="auto">
                <a:xfrm>
                  <a:off x="1780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70" name="Freeform 3494"/>
                <p:cNvSpPr>
                  <a:spLocks/>
                </p:cNvSpPr>
                <p:nvPr/>
              </p:nvSpPr>
              <p:spPr bwMode="auto">
                <a:xfrm>
                  <a:off x="1781" y="3801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71" name="Freeform 3495"/>
                <p:cNvSpPr>
                  <a:spLocks/>
                </p:cNvSpPr>
                <p:nvPr/>
              </p:nvSpPr>
              <p:spPr bwMode="auto">
                <a:xfrm>
                  <a:off x="1782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72" name="Freeform 3496"/>
                <p:cNvSpPr>
                  <a:spLocks/>
                </p:cNvSpPr>
                <p:nvPr/>
              </p:nvSpPr>
              <p:spPr bwMode="auto">
                <a:xfrm>
                  <a:off x="1784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73" name="Freeform 3497"/>
                <p:cNvSpPr>
                  <a:spLocks/>
                </p:cNvSpPr>
                <p:nvPr/>
              </p:nvSpPr>
              <p:spPr bwMode="auto">
                <a:xfrm>
                  <a:off x="1785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74" name="Freeform 3498"/>
                <p:cNvSpPr>
                  <a:spLocks/>
                </p:cNvSpPr>
                <p:nvPr/>
              </p:nvSpPr>
              <p:spPr bwMode="auto">
                <a:xfrm>
                  <a:off x="1786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75" name="Freeform 3499"/>
                <p:cNvSpPr>
                  <a:spLocks/>
                </p:cNvSpPr>
                <p:nvPr/>
              </p:nvSpPr>
              <p:spPr bwMode="auto">
                <a:xfrm>
                  <a:off x="1787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76" name="Freeform 3500"/>
                <p:cNvSpPr>
                  <a:spLocks/>
                </p:cNvSpPr>
                <p:nvPr/>
              </p:nvSpPr>
              <p:spPr bwMode="auto">
                <a:xfrm>
                  <a:off x="1789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77" name="Freeform 3501"/>
                <p:cNvSpPr>
                  <a:spLocks/>
                </p:cNvSpPr>
                <p:nvPr/>
              </p:nvSpPr>
              <p:spPr bwMode="auto">
                <a:xfrm>
                  <a:off x="179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78" name="Freeform 3502"/>
                <p:cNvSpPr>
                  <a:spLocks/>
                </p:cNvSpPr>
                <p:nvPr/>
              </p:nvSpPr>
              <p:spPr bwMode="auto">
                <a:xfrm>
                  <a:off x="1791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79" name="Freeform 3503"/>
                <p:cNvSpPr>
                  <a:spLocks/>
                </p:cNvSpPr>
                <p:nvPr/>
              </p:nvSpPr>
              <p:spPr bwMode="auto">
                <a:xfrm>
                  <a:off x="1792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0" name="Freeform 3504"/>
                <p:cNvSpPr>
                  <a:spLocks/>
                </p:cNvSpPr>
                <p:nvPr/>
              </p:nvSpPr>
              <p:spPr bwMode="auto">
                <a:xfrm>
                  <a:off x="1794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1" name="Freeform 3505"/>
                <p:cNvSpPr>
                  <a:spLocks/>
                </p:cNvSpPr>
                <p:nvPr/>
              </p:nvSpPr>
              <p:spPr bwMode="auto">
                <a:xfrm>
                  <a:off x="1795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2" name="Freeform 3506"/>
                <p:cNvSpPr>
                  <a:spLocks/>
                </p:cNvSpPr>
                <p:nvPr/>
              </p:nvSpPr>
              <p:spPr bwMode="auto">
                <a:xfrm>
                  <a:off x="1796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3" name="Freeform 3507"/>
                <p:cNvSpPr>
                  <a:spLocks/>
                </p:cNvSpPr>
                <p:nvPr/>
              </p:nvSpPr>
              <p:spPr bwMode="auto">
                <a:xfrm>
                  <a:off x="179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4" name="Freeform 3508"/>
                <p:cNvSpPr>
                  <a:spLocks/>
                </p:cNvSpPr>
                <p:nvPr/>
              </p:nvSpPr>
              <p:spPr bwMode="auto">
                <a:xfrm>
                  <a:off x="1799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5" name="Freeform 3509"/>
                <p:cNvSpPr>
                  <a:spLocks/>
                </p:cNvSpPr>
                <p:nvPr/>
              </p:nvSpPr>
              <p:spPr bwMode="auto">
                <a:xfrm>
                  <a:off x="1800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6" name="Freeform 3510"/>
                <p:cNvSpPr>
                  <a:spLocks/>
                </p:cNvSpPr>
                <p:nvPr/>
              </p:nvSpPr>
              <p:spPr bwMode="auto">
                <a:xfrm>
                  <a:off x="1801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7" name="Freeform 3511"/>
                <p:cNvSpPr>
                  <a:spLocks/>
                </p:cNvSpPr>
                <p:nvPr/>
              </p:nvSpPr>
              <p:spPr bwMode="auto">
                <a:xfrm>
                  <a:off x="1802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8" name="Freeform 3512"/>
                <p:cNvSpPr>
                  <a:spLocks/>
                </p:cNvSpPr>
                <p:nvPr/>
              </p:nvSpPr>
              <p:spPr bwMode="auto">
                <a:xfrm>
                  <a:off x="1804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9" name="Freeform 3513"/>
                <p:cNvSpPr>
                  <a:spLocks/>
                </p:cNvSpPr>
                <p:nvPr/>
              </p:nvSpPr>
              <p:spPr bwMode="auto">
                <a:xfrm>
                  <a:off x="1805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0" name="Freeform 3514"/>
                <p:cNvSpPr>
                  <a:spLocks/>
                </p:cNvSpPr>
                <p:nvPr/>
              </p:nvSpPr>
              <p:spPr bwMode="auto">
                <a:xfrm>
                  <a:off x="1806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1" name="Freeform 3515"/>
                <p:cNvSpPr>
                  <a:spLocks/>
                </p:cNvSpPr>
                <p:nvPr/>
              </p:nvSpPr>
              <p:spPr bwMode="auto">
                <a:xfrm>
                  <a:off x="180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2" name="Freeform 3516"/>
                <p:cNvSpPr>
                  <a:spLocks/>
                </p:cNvSpPr>
                <p:nvPr/>
              </p:nvSpPr>
              <p:spPr bwMode="auto">
                <a:xfrm>
                  <a:off x="1809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3" name="Freeform 3517"/>
                <p:cNvSpPr>
                  <a:spLocks/>
                </p:cNvSpPr>
                <p:nvPr/>
              </p:nvSpPr>
              <p:spPr bwMode="auto">
                <a:xfrm>
                  <a:off x="1810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4" name="Freeform 3518"/>
                <p:cNvSpPr>
                  <a:spLocks/>
                </p:cNvSpPr>
                <p:nvPr/>
              </p:nvSpPr>
              <p:spPr bwMode="auto">
                <a:xfrm>
                  <a:off x="1811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5" name="Freeform 3519"/>
                <p:cNvSpPr>
                  <a:spLocks/>
                </p:cNvSpPr>
                <p:nvPr/>
              </p:nvSpPr>
              <p:spPr bwMode="auto">
                <a:xfrm>
                  <a:off x="1812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6" name="Freeform 3520"/>
                <p:cNvSpPr>
                  <a:spLocks/>
                </p:cNvSpPr>
                <p:nvPr/>
              </p:nvSpPr>
              <p:spPr bwMode="auto">
                <a:xfrm>
                  <a:off x="1814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7" name="Freeform 3521"/>
                <p:cNvSpPr>
                  <a:spLocks/>
                </p:cNvSpPr>
                <p:nvPr/>
              </p:nvSpPr>
              <p:spPr bwMode="auto">
                <a:xfrm>
                  <a:off x="1815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8" name="Freeform 3522"/>
                <p:cNvSpPr>
                  <a:spLocks/>
                </p:cNvSpPr>
                <p:nvPr/>
              </p:nvSpPr>
              <p:spPr bwMode="auto">
                <a:xfrm>
                  <a:off x="1816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9" name="Freeform 3523"/>
                <p:cNvSpPr>
                  <a:spLocks/>
                </p:cNvSpPr>
                <p:nvPr/>
              </p:nvSpPr>
              <p:spPr bwMode="auto">
                <a:xfrm>
                  <a:off x="1817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0" name="Freeform 3524"/>
                <p:cNvSpPr>
                  <a:spLocks/>
                </p:cNvSpPr>
                <p:nvPr/>
              </p:nvSpPr>
              <p:spPr bwMode="auto">
                <a:xfrm>
                  <a:off x="1819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1" name="Freeform 3525"/>
                <p:cNvSpPr>
                  <a:spLocks/>
                </p:cNvSpPr>
                <p:nvPr/>
              </p:nvSpPr>
              <p:spPr bwMode="auto">
                <a:xfrm>
                  <a:off x="182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2" name="Freeform 3526"/>
                <p:cNvSpPr>
                  <a:spLocks/>
                </p:cNvSpPr>
                <p:nvPr/>
              </p:nvSpPr>
              <p:spPr bwMode="auto">
                <a:xfrm>
                  <a:off x="1821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3" name="Freeform 3527"/>
                <p:cNvSpPr>
                  <a:spLocks/>
                </p:cNvSpPr>
                <p:nvPr/>
              </p:nvSpPr>
              <p:spPr bwMode="auto">
                <a:xfrm>
                  <a:off x="1822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4" name="Freeform 3528"/>
                <p:cNvSpPr>
                  <a:spLocks/>
                </p:cNvSpPr>
                <p:nvPr/>
              </p:nvSpPr>
              <p:spPr bwMode="auto">
                <a:xfrm>
                  <a:off x="1824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5" name="Freeform 3529"/>
                <p:cNvSpPr>
                  <a:spLocks/>
                </p:cNvSpPr>
                <p:nvPr/>
              </p:nvSpPr>
              <p:spPr bwMode="auto">
                <a:xfrm>
                  <a:off x="1825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6" name="Freeform 3530"/>
                <p:cNvSpPr>
                  <a:spLocks/>
                </p:cNvSpPr>
                <p:nvPr/>
              </p:nvSpPr>
              <p:spPr bwMode="auto">
                <a:xfrm>
                  <a:off x="1826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7" name="Freeform 3531"/>
                <p:cNvSpPr>
                  <a:spLocks/>
                </p:cNvSpPr>
                <p:nvPr/>
              </p:nvSpPr>
              <p:spPr bwMode="auto">
                <a:xfrm>
                  <a:off x="182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8" name="Freeform 3532"/>
                <p:cNvSpPr>
                  <a:spLocks/>
                </p:cNvSpPr>
                <p:nvPr/>
              </p:nvSpPr>
              <p:spPr bwMode="auto">
                <a:xfrm>
                  <a:off x="1829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9" name="Freeform 3533"/>
                <p:cNvSpPr>
                  <a:spLocks/>
                </p:cNvSpPr>
                <p:nvPr/>
              </p:nvSpPr>
              <p:spPr bwMode="auto">
                <a:xfrm>
                  <a:off x="1830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0" name="Freeform 3534"/>
                <p:cNvSpPr>
                  <a:spLocks/>
                </p:cNvSpPr>
                <p:nvPr/>
              </p:nvSpPr>
              <p:spPr bwMode="auto">
                <a:xfrm>
                  <a:off x="1831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1" name="Freeform 3535"/>
                <p:cNvSpPr>
                  <a:spLocks/>
                </p:cNvSpPr>
                <p:nvPr/>
              </p:nvSpPr>
              <p:spPr bwMode="auto">
                <a:xfrm>
                  <a:off x="1832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2" name="Freeform 3536"/>
                <p:cNvSpPr>
                  <a:spLocks/>
                </p:cNvSpPr>
                <p:nvPr/>
              </p:nvSpPr>
              <p:spPr bwMode="auto">
                <a:xfrm>
                  <a:off x="1834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3" name="Freeform 3537"/>
                <p:cNvSpPr>
                  <a:spLocks/>
                </p:cNvSpPr>
                <p:nvPr/>
              </p:nvSpPr>
              <p:spPr bwMode="auto">
                <a:xfrm>
                  <a:off x="1835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4" name="Freeform 3538"/>
                <p:cNvSpPr>
                  <a:spLocks/>
                </p:cNvSpPr>
                <p:nvPr/>
              </p:nvSpPr>
              <p:spPr bwMode="auto">
                <a:xfrm>
                  <a:off x="1836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5" name="Freeform 3539"/>
                <p:cNvSpPr>
                  <a:spLocks/>
                </p:cNvSpPr>
                <p:nvPr/>
              </p:nvSpPr>
              <p:spPr bwMode="auto">
                <a:xfrm>
                  <a:off x="1837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6" name="Freeform 3540"/>
                <p:cNvSpPr>
                  <a:spLocks/>
                </p:cNvSpPr>
                <p:nvPr/>
              </p:nvSpPr>
              <p:spPr bwMode="auto">
                <a:xfrm>
                  <a:off x="1839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7" name="Freeform 3541"/>
                <p:cNvSpPr>
                  <a:spLocks/>
                </p:cNvSpPr>
                <p:nvPr/>
              </p:nvSpPr>
              <p:spPr bwMode="auto">
                <a:xfrm>
                  <a:off x="1840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8" name="Freeform 3542"/>
                <p:cNvSpPr>
                  <a:spLocks/>
                </p:cNvSpPr>
                <p:nvPr/>
              </p:nvSpPr>
              <p:spPr bwMode="auto">
                <a:xfrm>
                  <a:off x="1841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9" name="Freeform 3543"/>
                <p:cNvSpPr>
                  <a:spLocks/>
                </p:cNvSpPr>
                <p:nvPr/>
              </p:nvSpPr>
              <p:spPr bwMode="auto">
                <a:xfrm>
                  <a:off x="1843" y="3801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0" name="Freeform 3544"/>
                <p:cNvSpPr>
                  <a:spLocks/>
                </p:cNvSpPr>
                <p:nvPr/>
              </p:nvSpPr>
              <p:spPr bwMode="auto">
                <a:xfrm>
                  <a:off x="1844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1" name="Freeform 3545"/>
                <p:cNvSpPr>
                  <a:spLocks/>
                </p:cNvSpPr>
                <p:nvPr/>
              </p:nvSpPr>
              <p:spPr bwMode="auto">
                <a:xfrm>
                  <a:off x="1845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2" name="Freeform 3546"/>
                <p:cNvSpPr>
                  <a:spLocks/>
                </p:cNvSpPr>
                <p:nvPr/>
              </p:nvSpPr>
              <p:spPr bwMode="auto">
                <a:xfrm>
                  <a:off x="1846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3" name="Freeform 3547"/>
                <p:cNvSpPr>
                  <a:spLocks/>
                </p:cNvSpPr>
                <p:nvPr/>
              </p:nvSpPr>
              <p:spPr bwMode="auto">
                <a:xfrm>
                  <a:off x="1848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4" name="Freeform 3548"/>
                <p:cNvSpPr>
                  <a:spLocks/>
                </p:cNvSpPr>
                <p:nvPr/>
              </p:nvSpPr>
              <p:spPr bwMode="auto">
                <a:xfrm>
                  <a:off x="1849" y="3801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5" name="Freeform 3549"/>
                <p:cNvSpPr>
                  <a:spLocks/>
                </p:cNvSpPr>
                <p:nvPr/>
              </p:nvSpPr>
              <p:spPr bwMode="auto">
                <a:xfrm>
                  <a:off x="1850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6" name="Freeform 3550"/>
                <p:cNvSpPr>
                  <a:spLocks/>
                </p:cNvSpPr>
                <p:nvPr/>
              </p:nvSpPr>
              <p:spPr bwMode="auto">
                <a:xfrm>
                  <a:off x="1851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7" name="Freeform 3551"/>
                <p:cNvSpPr>
                  <a:spLocks/>
                </p:cNvSpPr>
                <p:nvPr/>
              </p:nvSpPr>
              <p:spPr bwMode="auto">
                <a:xfrm>
                  <a:off x="1853" y="3801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8" name="Freeform 3552"/>
                <p:cNvSpPr>
                  <a:spLocks/>
                </p:cNvSpPr>
                <p:nvPr/>
              </p:nvSpPr>
              <p:spPr bwMode="auto">
                <a:xfrm>
                  <a:off x="1854" y="3801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9" name="Freeform 3553"/>
                <p:cNvSpPr>
                  <a:spLocks/>
                </p:cNvSpPr>
                <p:nvPr/>
              </p:nvSpPr>
              <p:spPr bwMode="auto">
                <a:xfrm>
                  <a:off x="1855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30" name="Freeform 3554"/>
                <p:cNvSpPr>
                  <a:spLocks/>
                </p:cNvSpPr>
                <p:nvPr/>
              </p:nvSpPr>
              <p:spPr bwMode="auto">
                <a:xfrm>
                  <a:off x="1856" y="3800"/>
                  <a:ext cx="2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31" name="Freeform 3555"/>
                <p:cNvSpPr>
                  <a:spLocks/>
                </p:cNvSpPr>
                <p:nvPr/>
              </p:nvSpPr>
              <p:spPr bwMode="auto">
                <a:xfrm>
                  <a:off x="1857" y="3800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32" name="Freeform 3556"/>
                <p:cNvSpPr>
                  <a:spLocks/>
                </p:cNvSpPr>
                <p:nvPr/>
              </p:nvSpPr>
              <p:spPr bwMode="auto">
                <a:xfrm>
                  <a:off x="1859" y="3800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33" name="Freeform 3557"/>
                <p:cNvSpPr>
                  <a:spLocks/>
                </p:cNvSpPr>
                <p:nvPr/>
              </p:nvSpPr>
              <p:spPr bwMode="auto">
                <a:xfrm>
                  <a:off x="1860" y="3800"/>
                  <a:ext cx="2" cy="1"/>
                </a:xfrm>
                <a:custGeom>
                  <a:avLst/>
                  <a:gdLst>
                    <a:gd name="T0" fmla="*/ 0 w 8"/>
                    <a:gd name="T1" fmla="*/ 2 h 2"/>
                    <a:gd name="T2" fmla="*/ 7 w 8"/>
                    <a:gd name="T3" fmla="*/ 0 h 2"/>
                    <a:gd name="T4" fmla="*/ 8 w 8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2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34" name="Freeform 3558"/>
                <p:cNvSpPr>
                  <a:spLocks/>
                </p:cNvSpPr>
                <p:nvPr/>
              </p:nvSpPr>
              <p:spPr bwMode="auto">
                <a:xfrm>
                  <a:off x="1861" y="3799"/>
                  <a:ext cx="2" cy="1"/>
                </a:xfrm>
                <a:custGeom>
                  <a:avLst/>
                  <a:gdLst>
                    <a:gd name="T0" fmla="*/ 0 w 7"/>
                    <a:gd name="T1" fmla="*/ 2 h 2"/>
                    <a:gd name="T2" fmla="*/ 6 w 7"/>
                    <a:gd name="T3" fmla="*/ 0 h 2"/>
                    <a:gd name="T4" fmla="*/ 7 w 7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35" name="Freeform 3559"/>
                <p:cNvSpPr>
                  <a:spLocks/>
                </p:cNvSpPr>
                <p:nvPr/>
              </p:nvSpPr>
              <p:spPr bwMode="auto">
                <a:xfrm>
                  <a:off x="1862" y="3799"/>
                  <a:ext cx="2" cy="1"/>
                </a:xfrm>
                <a:custGeom>
                  <a:avLst/>
                  <a:gdLst>
                    <a:gd name="T0" fmla="*/ 0 w 8"/>
                    <a:gd name="T1" fmla="*/ 2 h 2"/>
                    <a:gd name="T2" fmla="*/ 7 w 8"/>
                    <a:gd name="T3" fmla="*/ 0 h 2"/>
                    <a:gd name="T4" fmla="*/ 8 w 8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2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36" name="Freeform 3560"/>
                <p:cNvSpPr>
                  <a:spLocks/>
                </p:cNvSpPr>
                <p:nvPr/>
              </p:nvSpPr>
              <p:spPr bwMode="auto">
                <a:xfrm>
                  <a:off x="1864" y="3799"/>
                  <a:ext cx="1" cy="1"/>
                </a:xfrm>
                <a:custGeom>
                  <a:avLst/>
                  <a:gdLst>
                    <a:gd name="T0" fmla="*/ 0 w 7"/>
                    <a:gd name="T1" fmla="*/ 2 h 2"/>
                    <a:gd name="T2" fmla="*/ 6 w 7"/>
                    <a:gd name="T3" fmla="*/ 0 h 2"/>
                    <a:gd name="T4" fmla="*/ 7 w 7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37" name="Freeform 3561"/>
                <p:cNvSpPr>
                  <a:spLocks/>
                </p:cNvSpPr>
                <p:nvPr/>
              </p:nvSpPr>
              <p:spPr bwMode="auto">
                <a:xfrm>
                  <a:off x="1865" y="3798"/>
                  <a:ext cx="1" cy="1"/>
                </a:xfrm>
                <a:custGeom>
                  <a:avLst/>
                  <a:gdLst>
                    <a:gd name="T0" fmla="*/ 0 w 8"/>
                    <a:gd name="T1" fmla="*/ 3 h 3"/>
                    <a:gd name="T2" fmla="*/ 7 w 8"/>
                    <a:gd name="T3" fmla="*/ 0 h 3"/>
                    <a:gd name="T4" fmla="*/ 8 w 8"/>
                    <a:gd name="T5" fmla="*/ 0 h 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"/>
                    <a:gd name="T11" fmla="*/ 8 w 8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">
                      <a:moveTo>
                        <a:pt x="0" y="3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38" name="Freeform 3562"/>
                <p:cNvSpPr>
                  <a:spLocks/>
                </p:cNvSpPr>
                <p:nvPr/>
              </p:nvSpPr>
              <p:spPr bwMode="auto">
                <a:xfrm>
                  <a:off x="1866" y="3797"/>
                  <a:ext cx="2" cy="1"/>
                </a:xfrm>
                <a:custGeom>
                  <a:avLst/>
                  <a:gdLst>
                    <a:gd name="T0" fmla="*/ 0 w 7"/>
                    <a:gd name="T1" fmla="*/ 3 h 3"/>
                    <a:gd name="T2" fmla="*/ 6 w 7"/>
                    <a:gd name="T3" fmla="*/ 0 h 3"/>
                    <a:gd name="T4" fmla="*/ 7 w 7"/>
                    <a:gd name="T5" fmla="*/ 0 h 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"/>
                    <a:gd name="T11" fmla="*/ 7 w 7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">
                      <a:moveTo>
                        <a:pt x="0" y="3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39" name="Freeform 3563"/>
                <p:cNvSpPr>
                  <a:spLocks/>
                </p:cNvSpPr>
                <p:nvPr/>
              </p:nvSpPr>
              <p:spPr bwMode="auto">
                <a:xfrm>
                  <a:off x="1867" y="3796"/>
                  <a:ext cx="2" cy="1"/>
                </a:xfrm>
                <a:custGeom>
                  <a:avLst/>
                  <a:gdLst>
                    <a:gd name="T0" fmla="*/ 0 w 8"/>
                    <a:gd name="T1" fmla="*/ 5 h 5"/>
                    <a:gd name="T2" fmla="*/ 7 w 8"/>
                    <a:gd name="T3" fmla="*/ 0 h 5"/>
                    <a:gd name="T4" fmla="*/ 8 w 8"/>
                    <a:gd name="T5" fmla="*/ 0 h 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5"/>
                    <a:gd name="T11" fmla="*/ 8 w 8"/>
                    <a:gd name="T12" fmla="*/ 5 h 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5">
                      <a:moveTo>
                        <a:pt x="0" y="5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40" name="Freeform 3564"/>
                <p:cNvSpPr>
                  <a:spLocks/>
                </p:cNvSpPr>
                <p:nvPr/>
              </p:nvSpPr>
              <p:spPr bwMode="auto">
                <a:xfrm>
                  <a:off x="1869" y="3796"/>
                  <a:ext cx="1" cy="1"/>
                </a:xfrm>
                <a:custGeom>
                  <a:avLst/>
                  <a:gdLst>
                    <a:gd name="T0" fmla="*/ 0 w 8"/>
                    <a:gd name="T1" fmla="*/ 4 h 4"/>
                    <a:gd name="T2" fmla="*/ 7 w 8"/>
                    <a:gd name="T3" fmla="*/ 0 h 4"/>
                    <a:gd name="T4" fmla="*/ 8 w 8"/>
                    <a:gd name="T5" fmla="*/ 0 h 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"/>
                    <a:gd name="T11" fmla="*/ 8 w 8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">
                      <a:moveTo>
                        <a:pt x="0" y="4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41" name="Freeform 3565"/>
                <p:cNvSpPr>
                  <a:spLocks/>
                </p:cNvSpPr>
                <p:nvPr/>
              </p:nvSpPr>
              <p:spPr bwMode="auto">
                <a:xfrm>
                  <a:off x="1870" y="3794"/>
                  <a:ext cx="1" cy="2"/>
                </a:xfrm>
                <a:custGeom>
                  <a:avLst/>
                  <a:gdLst>
                    <a:gd name="T0" fmla="*/ 0 w 7"/>
                    <a:gd name="T1" fmla="*/ 6 h 6"/>
                    <a:gd name="T2" fmla="*/ 6 w 7"/>
                    <a:gd name="T3" fmla="*/ 0 h 6"/>
                    <a:gd name="T4" fmla="*/ 7 w 7"/>
                    <a:gd name="T5" fmla="*/ 0 h 6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6"/>
                    <a:gd name="T11" fmla="*/ 7 w 7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6">
                      <a:moveTo>
                        <a:pt x="0" y="6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42" name="Freeform 3566"/>
                <p:cNvSpPr>
                  <a:spLocks/>
                </p:cNvSpPr>
                <p:nvPr/>
              </p:nvSpPr>
              <p:spPr bwMode="auto">
                <a:xfrm>
                  <a:off x="1871" y="3793"/>
                  <a:ext cx="2" cy="1"/>
                </a:xfrm>
                <a:custGeom>
                  <a:avLst/>
                  <a:gdLst>
                    <a:gd name="T0" fmla="*/ 0 w 8"/>
                    <a:gd name="T1" fmla="*/ 7 h 7"/>
                    <a:gd name="T2" fmla="*/ 7 w 8"/>
                    <a:gd name="T3" fmla="*/ 0 h 7"/>
                    <a:gd name="T4" fmla="*/ 8 w 8"/>
                    <a:gd name="T5" fmla="*/ 0 h 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7"/>
                    <a:gd name="T11" fmla="*/ 8 w 8"/>
                    <a:gd name="T12" fmla="*/ 7 h 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7">
                      <a:moveTo>
                        <a:pt x="0" y="7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43" name="Freeform 3567"/>
                <p:cNvSpPr>
                  <a:spLocks/>
                </p:cNvSpPr>
                <p:nvPr/>
              </p:nvSpPr>
              <p:spPr bwMode="auto">
                <a:xfrm>
                  <a:off x="1873" y="3792"/>
                  <a:ext cx="1" cy="1"/>
                </a:xfrm>
                <a:custGeom>
                  <a:avLst/>
                  <a:gdLst>
                    <a:gd name="T0" fmla="*/ 0 w 7"/>
                    <a:gd name="T1" fmla="*/ 8 h 8"/>
                    <a:gd name="T2" fmla="*/ 6 w 7"/>
                    <a:gd name="T3" fmla="*/ 0 h 8"/>
                    <a:gd name="T4" fmla="*/ 7 w 7"/>
                    <a:gd name="T5" fmla="*/ 0 h 8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8"/>
                    <a:gd name="T11" fmla="*/ 7 w 7"/>
                    <a:gd name="T12" fmla="*/ 8 h 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8">
                      <a:moveTo>
                        <a:pt x="0" y="8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44" name="Freeform 3568"/>
                <p:cNvSpPr>
                  <a:spLocks/>
                </p:cNvSpPr>
                <p:nvPr/>
              </p:nvSpPr>
              <p:spPr bwMode="auto">
                <a:xfrm>
                  <a:off x="1874" y="3790"/>
                  <a:ext cx="1" cy="2"/>
                </a:xfrm>
                <a:custGeom>
                  <a:avLst/>
                  <a:gdLst>
                    <a:gd name="T0" fmla="*/ 0 w 8"/>
                    <a:gd name="T1" fmla="*/ 10 h 10"/>
                    <a:gd name="T2" fmla="*/ 7 w 8"/>
                    <a:gd name="T3" fmla="*/ 0 h 10"/>
                    <a:gd name="T4" fmla="*/ 8 w 8"/>
                    <a:gd name="T5" fmla="*/ 0 h 10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0"/>
                    <a:gd name="T11" fmla="*/ 8 w 8"/>
                    <a:gd name="T12" fmla="*/ 10 h 1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0">
                      <a:moveTo>
                        <a:pt x="0" y="1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45" name="Freeform 3569"/>
                <p:cNvSpPr>
                  <a:spLocks/>
                </p:cNvSpPr>
                <p:nvPr/>
              </p:nvSpPr>
              <p:spPr bwMode="auto">
                <a:xfrm>
                  <a:off x="1875" y="3787"/>
                  <a:ext cx="1" cy="3"/>
                </a:xfrm>
                <a:custGeom>
                  <a:avLst/>
                  <a:gdLst>
                    <a:gd name="T0" fmla="*/ 0 w 7"/>
                    <a:gd name="T1" fmla="*/ 12 h 12"/>
                    <a:gd name="T2" fmla="*/ 6 w 7"/>
                    <a:gd name="T3" fmla="*/ 0 h 12"/>
                    <a:gd name="T4" fmla="*/ 7 w 7"/>
                    <a:gd name="T5" fmla="*/ 0 h 1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2"/>
                    <a:gd name="T11" fmla="*/ 7 w 7"/>
                    <a:gd name="T12" fmla="*/ 12 h 1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2">
                      <a:moveTo>
                        <a:pt x="0" y="1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46" name="Freeform 3570"/>
                <p:cNvSpPr>
                  <a:spLocks/>
                </p:cNvSpPr>
                <p:nvPr/>
              </p:nvSpPr>
              <p:spPr bwMode="auto">
                <a:xfrm>
                  <a:off x="1876" y="3785"/>
                  <a:ext cx="2" cy="2"/>
                </a:xfrm>
                <a:custGeom>
                  <a:avLst/>
                  <a:gdLst>
                    <a:gd name="T0" fmla="*/ 0 w 8"/>
                    <a:gd name="T1" fmla="*/ 14 h 14"/>
                    <a:gd name="T2" fmla="*/ 7 w 8"/>
                    <a:gd name="T3" fmla="*/ 0 h 14"/>
                    <a:gd name="T4" fmla="*/ 8 w 8"/>
                    <a:gd name="T5" fmla="*/ 0 h 1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4"/>
                    <a:gd name="T11" fmla="*/ 8 w 8"/>
                    <a:gd name="T12" fmla="*/ 14 h 1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4">
                      <a:moveTo>
                        <a:pt x="0" y="14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47" name="Freeform 3571"/>
                <p:cNvSpPr>
                  <a:spLocks/>
                </p:cNvSpPr>
                <p:nvPr/>
              </p:nvSpPr>
              <p:spPr bwMode="auto">
                <a:xfrm>
                  <a:off x="1878" y="3781"/>
                  <a:ext cx="1" cy="4"/>
                </a:xfrm>
                <a:custGeom>
                  <a:avLst/>
                  <a:gdLst>
                    <a:gd name="T0" fmla="*/ 0 w 7"/>
                    <a:gd name="T1" fmla="*/ 17 h 17"/>
                    <a:gd name="T2" fmla="*/ 6 w 7"/>
                    <a:gd name="T3" fmla="*/ 0 h 17"/>
                    <a:gd name="T4" fmla="*/ 7 w 7"/>
                    <a:gd name="T5" fmla="*/ 0 h 17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7"/>
                    <a:gd name="T11" fmla="*/ 7 w 7"/>
                    <a:gd name="T12" fmla="*/ 17 h 1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7">
                      <a:moveTo>
                        <a:pt x="0" y="17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48" name="Freeform 3572"/>
                <p:cNvSpPr>
                  <a:spLocks/>
                </p:cNvSpPr>
                <p:nvPr/>
              </p:nvSpPr>
              <p:spPr bwMode="auto">
                <a:xfrm>
                  <a:off x="1879" y="3778"/>
                  <a:ext cx="1" cy="3"/>
                </a:xfrm>
                <a:custGeom>
                  <a:avLst/>
                  <a:gdLst>
                    <a:gd name="T0" fmla="*/ 0 w 8"/>
                    <a:gd name="T1" fmla="*/ 20 h 20"/>
                    <a:gd name="T2" fmla="*/ 7 w 8"/>
                    <a:gd name="T3" fmla="*/ 0 h 20"/>
                    <a:gd name="T4" fmla="*/ 8 w 8"/>
                    <a:gd name="T5" fmla="*/ 0 h 20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0"/>
                    <a:gd name="T11" fmla="*/ 8 w 8"/>
                    <a:gd name="T12" fmla="*/ 20 h 2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0">
                      <a:moveTo>
                        <a:pt x="0" y="2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49" name="Freeform 3573"/>
                <p:cNvSpPr>
                  <a:spLocks/>
                </p:cNvSpPr>
                <p:nvPr/>
              </p:nvSpPr>
              <p:spPr bwMode="auto">
                <a:xfrm>
                  <a:off x="1880" y="3773"/>
                  <a:ext cx="1" cy="5"/>
                </a:xfrm>
                <a:custGeom>
                  <a:avLst/>
                  <a:gdLst>
                    <a:gd name="T0" fmla="*/ 0 w 7"/>
                    <a:gd name="T1" fmla="*/ 24 h 24"/>
                    <a:gd name="T2" fmla="*/ 6 w 7"/>
                    <a:gd name="T3" fmla="*/ 0 h 24"/>
                    <a:gd name="T4" fmla="*/ 7 w 7"/>
                    <a:gd name="T5" fmla="*/ 0 h 24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4"/>
                    <a:gd name="T11" fmla="*/ 7 w 7"/>
                    <a:gd name="T12" fmla="*/ 24 h 2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4">
                      <a:moveTo>
                        <a:pt x="0" y="24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50" name="Freeform 3574"/>
                <p:cNvSpPr>
                  <a:spLocks/>
                </p:cNvSpPr>
                <p:nvPr/>
              </p:nvSpPr>
              <p:spPr bwMode="auto">
                <a:xfrm>
                  <a:off x="1881" y="3768"/>
                  <a:ext cx="2" cy="5"/>
                </a:xfrm>
                <a:custGeom>
                  <a:avLst/>
                  <a:gdLst>
                    <a:gd name="T0" fmla="*/ 0 w 8"/>
                    <a:gd name="T1" fmla="*/ 28 h 28"/>
                    <a:gd name="T2" fmla="*/ 7 w 8"/>
                    <a:gd name="T3" fmla="*/ 0 h 28"/>
                    <a:gd name="T4" fmla="*/ 8 w 8"/>
                    <a:gd name="T5" fmla="*/ 0 h 28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8"/>
                    <a:gd name="T11" fmla="*/ 8 w 8"/>
                    <a:gd name="T12" fmla="*/ 28 h 2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8">
                      <a:moveTo>
                        <a:pt x="0" y="28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51" name="Freeform 3575"/>
                <p:cNvSpPr>
                  <a:spLocks/>
                </p:cNvSpPr>
                <p:nvPr/>
              </p:nvSpPr>
              <p:spPr bwMode="auto">
                <a:xfrm>
                  <a:off x="1883" y="3761"/>
                  <a:ext cx="1" cy="7"/>
                </a:xfrm>
                <a:custGeom>
                  <a:avLst/>
                  <a:gdLst>
                    <a:gd name="T0" fmla="*/ 0 w 8"/>
                    <a:gd name="T1" fmla="*/ 33 h 33"/>
                    <a:gd name="T2" fmla="*/ 7 w 8"/>
                    <a:gd name="T3" fmla="*/ 0 h 33"/>
                    <a:gd name="T4" fmla="*/ 8 w 8"/>
                    <a:gd name="T5" fmla="*/ 0 h 3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3"/>
                    <a:gd name="T11" fmla="*/ 8 w 8"/>
                    <a:gd name="T12" fmla="*/ 33 h 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3">
                      <a:moveTo>
                        <a:pt x="0" y="33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52" name="Freeform 3576"/>
                <p:cNvSpPr>
                  <a:spLocks/>
                </p:cNvSpPr>
                <p:nvPr/>
              </p:nvSpPr>
              <p:spPr bwMode="auto">
                <a:xfrm>
                  <a:off x="1884" y="3754"/>
                  <a:ext cx="1" cy="7"/>
                </a:xfrm>
                <a:custGeom>
                  <a:avLst/>
                  <a:gdLst>
                    <a:gd name="T0" fmla="*/ 0 w 7"/>
                    <a:gd name="T1" fmla="*/ 39 h 39"/>
                    <a:gd name="T2" fmla="*/ 6 w 7"/>
                    <a:gd name="T3" fmla="*/ 0 h 39"/>
                    <a:gd name="T4" fmla="*/ 7 w 7"/>
                    <a:gd name="T5" fmla="*/ 0 h 39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9"/>
                    <a:gd name="T11" fmla="*/ 7 w 7"/>
                    <a:gd name="T12" fmla="*/ 39 h 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9">
                      <a:moveTo>
                        <a:pt x="0" y="39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53" name="Freeform 3577"/>
                <p:cNvSpPr>
                  <a:spLocks/>
                </p:cNvSpPr>
                <p:nvPr/>
              </p:nvSpPr>
              <p:spPr bwMode="auto">
                <a:xfrm>
                  <a:off x="1885" y="3745"/>
                  <a:ext cx="2" cy="9"/>
                </a:xfrm>
                <a:custGeom>
                  <a:avLst/>
                  <a:gdLst>
                    <a:gd name="T0" fmla="*/ 0 w 8"/>
                    <a:gd name="T1" fmla="*/ 45 h 45"/>
                    <a:gd name="T2" fmla="*/ 7 w 8"/>
                    <a:gd name="T3" fmla="*/ 0 h 45"/>
                    <a:gd name="T4" fmla="*/ 8 w 8"/>
                    <a:gd name="T5" fmla="*/ 0 h 4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5"/>
                    <a:gd name="T11" fmla="*/ 8 w 8"/>
                    <a:gd name="T12" fmla="*/ 45 h 4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5">
                      <a:moveTo>
                        <a:pt x="0" y="45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54" name="Freeform 3578"/>
                <p:cNvSpPr>
                  <a:spLocks/>
                </p:cNvSpPr>
                <p:nvPr/>
              </p:nvSpPr>
              <p:spPr bwMode="auto">
                <a:xfrm>
                  <a:off x="1886" y="3736"/>
                  <a:ext cx="2" cy="9"/>
                </a:xfrm>
                <a:custGeom>
                  <a:avLst/>
                  <a:gdLst>
                    <a:gd name="T0" fmla="*/ 0 w 7"/>
                    <a:gd name="T1" fmla="*/ 50 h 50"/>
                    <a:gd name="T2" fmla="*/ 6 w 7"/>
                    <a:gd name="T3" fmla="*/ 0 h 50"/>
                    <a:gd name="T4" fmla="*/ 7 w 7"/>
                    <a:gd name="T5" fmla="*/ 0 h 50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50"/>
                    <a:gd name="T11" fmla="*/ 7 w 7"/>
                    <a:gd name="T12" fmla="*/ 50 h 5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50">
                      <a:moveTo>
                        <a:pt x="0" y="5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55" name="Freeform 3579"/>
                <p:cNvSpPr>
                  <a:spLocks/>
                </p:cNvSpPr>
                <p:nvPr/>
              </p:nvSpPr>
              <p:spPr bwMode="auto">
                <a:xfrm>
                  <a:off x="1888" y="3725"/>
                  <a:ext cx="1" cy="11"/>
                </a:xfrm>
                <a:custGeom>
                  <a:avLst/>
                  <a:gdLst>
                    <a:gd name="T0" fmla="*/ 0 w 8"/>
                    <a:gd name="T1" fmla="*/ 58 h 58"/>
                    <a:gd name="T2" fmla="*/ 7 w 8"/>
                    <a:gd name="T3" fmla="*/ 0 h 58"/>
                    <a:gd name="T4" fmla="*/ 8 w 8"/>
                    <a:gd name="T5" fmla="*/ 0 h 58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58"/>
                    <a:gd name="T11" fmla="*/ 8 w 8"/>
                    <a:gd name="T12" fmla="*/ 58 h 5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58">
                      <a:moveTo>
                        <a:pt x="0" y="58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56" name="Freeform 3580"/>
                <p:cNvSpPr>
                  <a:spLocks/>
                </p:cNvSpPr>
                <p:nvPr/>
              </p:nvSpPr>
              <p:spPr bwMode="auto">
                <a:xfrm>
                  <a:off x="1889" y="3713"/>
                  <a:ext cx="1" cy="12"/>
                </a:xfrm>
                <a:custGeom>
                  <a:avLst/>
                  <a:gdLst>
                    <a:gd name="T0" fmla="*/ 0 w 7"/>
                    <a:gd name="T1" fmla="*/ 63 h 63"/>
                    <a:gd name="T2" fmla="*/ 6 w 7"/>
                    <a:gd name="T3" fmla="*/ 0 h 63"/>
                    <a:gd name="T4" fmla="*/ 7 w 7"/>
                    <a:gd name="T5" fmla="*/ 0 h 6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63"/>
                    <a:gd name="T11" fmla="*/ 7 w 7"/>
                    <a:gd name="T12" fmla="*/ 63 h 6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63">
                      <a:moveTo>
                        <a:pt x="0" y="63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57" name="Freeform 3581"/>
                <p:cNvSpPr>
                  <a:spLocks/>
                </p:cNvSpPr>
                <p:nvPr/>
              </p:nvSpPr>
              <p:spPr bwMode="auto">
                <a:xfrm>
                  <a:off x="1890" y="3699"/>
                  <a:ext cx="2" cy="14"/>
                </a:xfrm>
                <a:custGeom>
                  <a:avLst/>
                  <a:gdLst>
                    <a:gd name="T0" fmla="*/ 0 w 8"/>
                    <a:gd name="T1" fmla="*/ 70 h 70"/>
                    <a:gd name="T2" fmla="*/ 7 w 8"/>
                    <a:gd name="T3" fmla="*/ 0 h 70"/>
                    <a:gd name="T4" fmla="*/ 8 w 8"/>
                    <a:gd name="T5" fmla="*/ 0 h 70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70"/>
                    <a:gd name="T11" fmla="*/ 8 w 8"/>
                    <a:gd name="T12" fmla="*/ 70 h 7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70">
                      <a:moveTo>
                        <a:pt x="0" y="7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58" name="Freeform 3582"/>
                <p:cNvSpPr>
                  <a:spLocks/>
                </p:cNvSpPr>
                <p:nvPr/>
              </p:nvSpPr>
              <p:spPr bwMode="auto">
                <a:xfrm>
                  <a:off x="1891" y="3685"/>
                  <a:ext cx="2" cy="14"/>
                </a:xfrm>
                <a:custGeom>
                  <a:avLst/>
                  <a:gdLst>
                    <a:gd name="T0" fmla="*/ 0 w 7"/>
                    <a:gd name="T1" fmla="*/ 75 h 75"/>
                    <a:gd name="T2" fmla="*/ 6 w 7"/>
                    <a:gd name="T3" fmla="*/ 0 h 75"/>
                    <a:gd name="T4" fmla="*/ 7 w 7"/>
                    <a:gd name="T5" fmla="*/ 0 h 75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75"/>
                    <a:gd name="T11" fmla="*/ 7 w 7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75">
                      <a:moveTo>
                        <a:pt x="0" y="75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59" name="Freeform 3583"/>
                <p:cNvSpPr>
                  <a:spLocks/>
                </p:cNvSpPr>
                <p:nvPr/>
              </p:nvSpPr>
              <p:spPr bwMode="auto">
                <a:xfrm>
                  <a:off x="1893" y="3670"/>
                  <a:ext cx="1" cy="15"/>
                </a:xfrm>
                <a:custGeom>
                  <a:avLst/>
                  <a:gdLst>
                    <a:gd name="T0" fmla="*/ 0 w 8"/>
                    <a:gd name="T1" fmla="*/ 80 h 80"/>
                    <a:gd name="T2" fmla="*/ 7 w 8"/>
                    <a:gd name="T3" fmla="*/ 0 h 80"/>
                    <a:gd name="T4" fmla="*/ 8 w 8"/>
                    <a:gd name="T5" fmla="*/ 0 h 80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80"/>
                    <a:gd name="T11" fmla="*/ 8 w 8"/>
                    <a:gd name="T12" fmla="*/ 80 h 8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80">
                      <a:moveTo>
                        <a:pt x="0" y="8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60" name="Freeform 3584"/>
                <p:cNvSpPr>
                  <a:spLocks/>
                </p:cNvSpPr>
                <p:nvPr/>
              </p:nvSpPr>
              <p:spPr bwMode="auto">
                <a:xfrm>
                  <a:off x="1894" y="3654"/>
                  <a:ext cx="1" cy="16"/>
                </a:xfrm>
                <a:custGeom>
                  <a:avLst/>
                  <a:gdLst>
                    <a:gd name="T0" fmla="*/ 0 w 7"/>
                    <a:gd name="T1" fmla="*/ 82 h 82"/>
                    <a:gd name="T2" fmla="*/ 6 w 7"/>
                    <a:gd name="T3" fmla="*/ 0 h 82"/>
                    <a:gd name="T4" fmla="*/ 7 w 7"/>
                    <a:gd name="T5" fmla="*/ 0 h 8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82"/>
                    <a:gd name="T11" fmla="*/ 7 w 7"/>
                    <a:gd name="T12" fmla="*/ 82 h 8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82">
                      <a:moveTo>
                        <a:pt x="0" y="8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61" name="Freeform 3585"/>
                <p:cNvSpPr>
                  <a:spLocks/>
                </p:cNvSpPr>
                <p:nvPr/>
              </p:nvSpPr>
              <p:spPr bwMode="auto">
                <a:xfrm>
                  <a:off x="1895" y="3638"/>
                  <a:ext cx="2" cy="16"/>
                </a:xfrm>
                <a:custGeom>
                  <a:avLst/>
                  <a:gdLst>
                    <a:gd name="T0" fmla="*/ 0 w 8"/>
                    <a:gd name="T1" fmla="*/ 84 h 84"/>
                    <a:gd name="T2" fmla="*/ 7 w 8"/>
                    <a:gd name="T3" fmla="*/ 0 h 84"/>
                    <a:gd name="T4" fmla="*/ 8 w 8"/>
                    <a:gd name="T5" fmla="*/ 0 h 8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84"/>
                    <a:gd name="T11" fmla="*/ 8 w 8"/>
                    <a:gd name="T12" fmla="*/ 84 h 8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84">
                      <a:moveTo>
                        <a:pt x="0" y="84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62" name="Freeform 3586"/>
                <p:cNvSpPr>
                  <a:spLocks/>
                </p:cNvSpPr>
                <p:nvPr/>
              </p:nvSpPr>
              <p:spPr bwMode="auto">
                <a:xfrm>
                  <a:off x="1896" y="3622"/>
                  <a:ext cx="2" cy="16"/>
                </a:xfrm>
                <a:custGeom>
                  <a:avLst/>
                  <a:gdLst>
                    <a:gd name="T0" fmla="*/ 0 w 8"/>
                    <a:gd name="T1" fmla="*/ 83 h 83"/>
                    <a:gd name="T2" fmla="*/ 7 w 8"/>
                    <a:gd name="T3" fmla="*/ 0 h 83"/>
                    <a:gd name="T4" fmla="*/ 8 w 8"/>
                    <a:gd name="T5" fmla="*/ 0 h 8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83"/>
                    <a:gd name="T11" fmla="*/ 8 w 8"/>
                    <a:gd name="T12" fmla="*/ 83 h 8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83">
                      <a:moveTo>
                        <a:pt x="0" y="83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63" name="Freeform 3587"/>
                <p:cNvSpPr>
                  <a:spLocks/>
                </p:cNvSpPr>
                <p:nvPr/>
              </p:nvSpPr>
              <p:spPr bwMode="auto">
                <a:xfrm>
                  <a:off x="1898" y="3607"/>
                  <a:ext cx="1" cy="15"/>
                </a:xfrm>
                <a:custGeom>
                  <a:avLst/>
                  <a:gdLst>
                    <a:gd name="T0" fmla="*/ 0 w 7"/>
                    <a:gd name="T1" fmla="*/ 80 h 80"/>
                    <a:gd name="T2" fmla="*/ 6 w 7"/>
                    <a:gd name="T3" fmla="*/ 0 h 80"/>
                    <a:gd name="T4" fmla="*/ 7 w 7"/>
                    <a:gd name="T5" fmla="*/ 0 h 80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80"/>
                    <a:gd name="T11" fmla="*/ 7 w 7"/>
                    <a:gd name="T12" fmla="*/ 80 h 8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80">
                      <a:moveTo>
                        <a:pt x="0" y="8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64" name="Freeform 3588"/>
                <p:cNvSpPr>
                  <a:spLocks/>
                </p:cNvSpPr>
                <p:nvPr/>
              </p:nvSpPr>
              <p:spPr bwMode="auto">
                <a:xfrm>
                  <a:off x="1899" y="3592"/>
                  <a:ext cx="1" cy="15"/>
                </a:xfrm>
                <a:custGeom>
                  <a:avLst/>
                  <a:gdLst>
                    <a:gd name="T0" fmla="*/ 0 w 8"/>
                    <a:gd name="T1" fmla="*/ 75 h 75"/>
                    <a:gd name="T2" fmla="*/ 7 w 8"/>
                    <a:gd name="T3" fmla="*/ 0 h 75"/>
                    <a:gd name="T4" fmla="*/ 8 w 8"/>
                    <a:gd name="T5" fmla="*/ 0 h 7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75"/>
                    <a:gd name="T11" fmla="*/ 8 w 8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75">
                      <a:moveTo>
                        <a:pt x="0" y="75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65" name="Freeform 3589"/>
                <p:cNvSpPr>
                  <a:spLocks/>
                </p:cNvSpPr>
                <p:nvPr/>
              </p:nvSpPr>
              <p:spPr bwMode="auto">
                <a:xfrm>
                  <a:off x="1900" y="3579"/>
                  <a:ext cx="2" cy="13"/>
                </a:xfrm>
                <a:custGeom>
                  <a:avLst/>
                  <a:gdLst>
                    <a:gd name="T0" fmla="*/ 0 w 7"/>
                    <a:gd name="T1" fmla="*/ 67 h 67"/>
                    <a:gd name="T2" fmla="*/ 6 w 7"/>
                    <a:gd name="T3" fmla="*/ 0 h 67"/>
                    <a:gd name="T4" fmla="*/ 7 w 7"/>
                    <a:gd name="T5" fmla="*/ 0 h 67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67"/>
                    <a:gd name="T11" fmla="*/ 7 w 7"/>
                    <a:gd name="T12" fmla="*/ 67 h 6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67">
                      <a:moveTo>
                        <a:pt x="0" y="67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66" name="Freeform 3590"/>
                <p:cNvSpPr>
                  <a:spLocks/>
                </p:cNvSpPr>
                <p:nvPr/>
              </p:nvSpPr>
              <p:spPr bwMode="auto">
                <a:xfrm>
                  <a:off x="1901" y="3568"/>
                  <a:ext cx="2" cy="11"/>
                </a:xfrm>
                <a:custGeom>
                  <a:avLst/>
                  <a:gdLst>
                    <a:gd name="T0" fmla="*/ 0 w 8"/>
                    <a:gd name="T1" fmla="*/ 58 h 58"/>
                    <a:gd name="T2" fmla="*/ 7 w 8"/>
                    <a:gd name="T3" fmla="*/ 0 h 58"/>
                    <a:gd name="T4" fmla="*/ 8 w 8"/>
                    <a:gd name="T5" fmla="*/ 0 h 58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58"/>
                    <a:gd name="T11" fmla="*/ 8 w 8"/>
                    <a:gd name="T12" fmla="*/ 58 h 5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58">
                      <a:moveTo>
                        <a:pt x="0" y="58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67" name="Freeform 3591"/>
                <p:cNvSpPr>
                  <a:spLocks/>
                </p:cNvSpPr>
                <p:nvPr/>
              </p:nvSpPr>
              <p:spPr bwMode="auto">
                <a:xfrm>
                  <a:off x="1903" y="3559"/>
                  <a:ext cx="1" cy="9"/>
                </a:xfrm>
                <a:custGeom>
                  <a:avLst/>
                  <a:gdLst>
                    <a:gd name="T0" fmla="*/ 0 w 7"/>
                    <a:gd name="T1" fmla="*/ 46 h 46"/>
                    <a:gd name="T2" fmla="*/ 6 w 7"/>
                    <a:gd name="T3" fmla="*/ 0 h 46"/>
                    <a:gd name="T4" fmla="*/ 7 w 7"/>
                    <a:gd name="T5" fmla="*/ 0 h 46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46"/>
                    <a:gd name="T11" fmla="*/ 7 w 7"/>
                    <a:gd name="T12" fmla="*/ 46 h 4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46">
                      <a:moveTo>
                        <a:pt x="0" y="46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35" name="Group 3793"/>
              <p:cNvGrpSpPr>
                <a:grpSpLocks/>
              </p:cNvGrpSpPr>
              <p:nvPr/>
            </p:nvGrpSpPr>
            <p:grpSpPr bwMode="auto">
              <a:xfrm>
                <a:off x="3022600" y="5632450"/>
                <a:ext cx="398463" cy="403225"/>
                <a:chOff x="1904" y="3548"/>
                <a:chExt cx="251" cy="254"/>
              </a:xfrm>
            </p:grpSpPr>
            <p:sp>
              <p:nvSpPr>
                <p:cNvPr id="3868" name="Freeform 3593"/>
                <p:cNvSpPr>
                  <a:spLocks/>
                </p:cNvSpPr>
                <p:nvPr/>
              </p:nvSpPr>
              <p:spPr bwMode="auto">
                <a:xfrm>
                  <a:off x="1904" y="3553"/>
                  <a:ext cx="1" cy="6"/>
                </a:xfrm>
                <a:custGeom>
                  <a:avLst/>
                  <a:gdLst>
                    <a:gd name="T0" fmla="*/ 0 w 8"/>
                    <a:gd name="T1" fmla="*/ 34 h 34"/>
                    <a:gd name="T2" fmla="*/ 7 w 8"/>
                    <a:gd name="T3" fmla="*/ 0 h 34"/>
                    <a:gd name="T4" fmla="*/ 8 w 8"/>
                    <a:gd name="T5" fmla="*/ 0 h 3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4"/>
                    <a:gd name="T11" fmla="*/ 8 w 8"/>
                    <a:gd name="T12" fmla="*/ 34 h 3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4">
                      <a:moveTo>
                        <a:pt x="0" y="34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9" name="Freeform 3594"/>
                <p:cNvSpPr>
                  <a:spLocks/>
                </p:cNvSpPr>
                <p:nvPr/>
              </p:nvSpPr>
              <p:spPr bwMode="auto">
                <a:xfrm>
                  <a:off x="1905" y="3549"/>
                  <a:ext cx="1" cy="4"/>
                </a:xfrm>
                <a:custGeom>
                  <a:avLst/>
                  <a:gdLst>
                    <a:gd name="T0" fmla="*/ 0 w 7"/>
                    <a:gd name="T1" fmla="*/ 19 h 19"/>
                    <a:gd name="T2" fmla="*/ 6 w 7"/>
                    <a:gd name="T3" fmla="*/ 0 h 19"/>
                    <a:gd name="T4" fmla="*/ 7 w 7"/>
                    <a:gd name="T5" fmla="*/ 0 h 19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9"/>
                    <a:gd name="T11" fmla="*/ 7 w 7"/>
                    <a:gd name="T12" fmla="*/ 19 h 1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9">
                      <a:moveTo>
                        <a:pt x="0" y="19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0" name="Freeform 3595"/>
                <p:cNvSpPr>
                  <a:spLocks/>
                </p:cNvSpPr>
                <p:nvPr/>
              </p:nvSpPr>
              <p:spPr bwMode="auto">
                <a:xfrm>
                  <a:off x="1906" y="3548"/>
                  <a:ext cx="2" cy="1"/>
                </a:xfrm>
                <a:custGeom>
                  <a:avLst/>
                  <a:gdLst>
                    <a:gd name="T0" fmla="*/ 0 w 8"/>
                    <a:gd name="T1" fmla="*/ 6 h 6"/>
                    <a:gd name="T2" fmla="*/ 7 w 8"/>
                    <a:gd name="T3" fmla="*/ 0 h 6"/>
                    <a:gd name="T4" fmla="*/ 8 w 8"/>
                    <a:gd name="T5" fmla="*/ 0 h 6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6"/>
                    <a:gd name="T11" fmla="*/ 8 w 8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6">
                      <a:moveTo>
                        <a:pt x="0" y="6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1" name="Freeform 3596"/>
                <p:cNvSpPr>
                  <a:spLocks/>
                </p:cNvSpPr>
                <p:nvPr/>
              </p:nvSpPr>
              <p:spPr bwMode="auto">
                <a:xfrm>
                  <a:off x="1908" y="3548"/>
                  <a:ext cx="1" cy="2"/>
                </a:xfrm>
                <a:custGeom>
                  <a:avLst/>
                  <a:gdLst>
                    <a:gd name="T0" fmla="*/ 0 w 7"/>
                    <a:gd name="T1" fmla="*/ 0 h 8"/>
                    <a:gd name="T2" fmla="*/ 6 w 7"/>
                    <a:gd name="T3" fmla="*/ 8 h 8"/>
                    <a:gd name="T4" fmla="*/ 7 w 7"/>
                    <a:gd name="T5" fmla="*/ 8 h 8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8"/>
                    <a:gd name="T11" fmla="*/ 7 w 7"/>
                    <a:gd name="T12" fmla="*/ 8 h 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8">
                      <a:moveTo>
                        <a:pt x="0" y="0"/>
                      </a:moveTo>
                      <a:lnTo>
                        <a:pt x="6" y="8"/>
                      </a:lnTo>
                      <a:lnTo>
                        <a:pt x="7" y="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2" name="Freeform 3597"/>
                <p:cNvSpPr>
                  <a:spLocks/>
                </p:cNvSpPr>
                <p:nvPr/>
              </p:nvSpPr>
              <p:spPr bwMode="auto">
                <a:xfrm>
                  <a:off x="1909" y="3550"/>
                  <a:ext cx="1" cy="4"/>
                </a:xfrm>
                <a:custGeom>
                  <a:avLst/>
                  <a:gdLst>
                    <a:gd name="T0" fmla="*/ 0 w 8"/>
                    <a:gd name="T1" fmla="*/ 0 h 22"/>
                    <a:gd name="T2" fmla="*/ 7 w 8"/>
                    <a:gd name="T3" fmla="*/ 22 h 22"/>
                    <a:gd name="T4" fmla="*/ 8 w 8"/>
                    <a:gd name="T5" fmla="*/ 22 h 2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2"/>
                    <a:gd name="T11" fmla="*/ 8 w 8"/>
                    <a:gd name="T12" fmla="*/ 22 h 2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2">
                      <a:moveTo>
                        <a:pt x="0" y="0"/>
                      </a:moveTo>
                      <a:lnTo>
                        <a:pt x="7" y="22"/>
                      </a:lnTo>
                      <a:lnTo>
                        <a:pt x="8" y="2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3" name="Freeform 3598"/>
                <p:cNvSpPr>
                  <a:spLocks/>
                </p:cNvSpPr>
                <p:nvPr/>
              </p:nvSpPr>
              <p:spPr bwMode="auto">
                <a:xfrm>
                  <a:off x="1910" y="3554"/>
                  <a:ext cx="2" cy="7"/>
                </a:xfrm>
                <a:custGeom>
                  <a:avLst/>
                  <a:gdLst>
                    <a:gd name="T0" fmla="*/ 0 w 8"/>
                    <a:gd name="T1" fmla="*/ 0 h 35"/>
                    <a:gd name="T2" fmla="*/ 7 w 8"/>
                    <a:gd name="T3" fmla="*/ 35 h 35"/>
                    <a:gd name="T4" fmla="*/ 8 w 8"/>
                    <a:gd name="T5" fmla="*/ 35 h 3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5"/>
                    <a:gd name="T11" fmla="*/ 8 w 8"/>
                    <a:gd name="T12" fmla="*/ 35 h 3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5">
                      <a:moveTo>
                        <a:pt x="0" y="0"/>
                      </a:moveTo>
                      <a:lnTo>
                        <a:pt x="7" y="35"/>
                      </a:lnTo>
                      <a:lnTo>
                        <a:pt x="8" y="3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4" name="Freeform 3599"/>
                <p:cNvSpPr>
                  <a:spLocks/>
                </p:cNvSpPr>
                <p:nvPr/>
              </p:nvSpPr>
              <p:spPr bwMode="auto">
                <a:xfrm>
                  <a:off x="1911" y="3561"/>
                  <a:ext cx="2" cy="8"/>
                </a:xfrm>
                <a:custGeom>
                  <a:avLst/>
                  <a:gdLst>
                    <a:gd name="T0" fmla="*/ 0 w 7"/>
                    <a:gd name="T1" fmla="*/ 0 h 46"/>
                    <a:gd name="T2" fmla="*/ 6 w 7"/>
                    <a:gd name="T3" fmla="*/ 46 h 46"/>
                    <a:gd name="T4" fmla="*/ 7 w 7"/>
                    <a:gd name="T5" fmla="*/ 46 h 46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46"/>
                    <a:gd name="T11" fmla="*/ 7 w 7"/>
                    <a:gd name="T12" fmla="*/ 46 h 4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46">
                      <a:moveTo>
                        <a:pt x="0" y="0"/>
                      </a:moveTo>
                      <a:lnTo>
                        <a:pt x="6" y="46"/>
                      </a:lnTo>
                      <a:lnTo>
                        <a:pt x="7" y="4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5" name="Freeform 3600"/>
                <p:cNvSpPr>
                  <a:spLocks/>
                </p:cNvSpPr>
                <p:nvPr/>
              </p:nvSpPr>
              <p:spPr bwMode="auto">
                <a:xfrm>
                  <a:off x="1913" y="3569"/>
                  <a:ext cx="1" cy="11"/>
                </a:xfrm>
                <a:custGeom>
                  <a:avLst/>
                  <a:gdLst>
                    <a:gd name="T0" fmla="*/ 0 w 8"/>
                    <a:gd name="T1" fmla="*/ 0 h 56"/>
                    <a:gd name="T2" fmla="*/ 7 w 8"/>
                    <a:gd name="T3" fmla="*/ 56 h 56"/>
                    <a:gd name="T4" fmla="*/ 8 w 8"/>
                    <a:gd name="T5" fmla="*/ 56 h 56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56"/>
                    <a:gd name="T11" fmla="*/ 8 w 8"/>
                    <a:gd name="T12" fmla="*/ 56 h 5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56">
                      <a:moveTo>
                        <a:pt x="0" y="0"/>
                      </a:moveTo>
                      <a:lnTo>
                        <a:pt x="7" y="56"/>
                      </a:lnTo>
                      <a:lnTo>
                        <a:pt x="8" y="5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6" name="Freeform 3601"/>
                <p:cNvSpPr>
                  <a:spLocks/>
                </p:cNvSpPr>
                <p:nvPr/>
              </p:nvSpPr>
              <p:spPr bwMode="auto">
                <a:xfrm>
                  <a:off x="1914" y="3580"/>
                  <a:ext cx="1" cy="12"/>
                </a:xfrm>
                <a:custGeom>
                  <a:avLst/>
                  <a:gdLst>
                    <a:gd name="T0" fmla="*/ 0 w 7"/>
                    <a:gd name="T1" fmla="*/ 0 h 63"/>
                    <a:gd name="T2" fmla="*/ 6 w 7"/>
                    <a:gd name="T3" fmla="*/ 63 h 63"/>
                    <a:gd name="T4" fmla="*/ 7 w 7"/>
                    <a:gd name="T5" fmla="*/ 63 h 6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63"/>
                    <a:gd name="T11" fmla="*/ 7 w 7"/>
                    <a:gd name="T12" fmla="*/ 63 h 6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63">
                      <a:moveTo>
                        <a:pt x="0" y="0"/>
                      </a:moveTo>
                      <a:lnTo>
                        <a:pt x="6" y="63"/>
                      </a:lnTo>
                      <a:lnTo>
                        <a:pt x="7" y="6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7" name="Freeform 3602"/>
                <p:cNvSpPr>
                  <a:spLocks/>
                </p:cNvSpPr>
                <p:nvPr/>
              </p:nvSpPr>
              <p:spPr bwMode="auto">
                <a:xfrm>
                  <a:off x="1915" y="3592"/>
                  <a:ext cx="2" cy="13"/>
                </a:xfrm>
                <a:custGeom>
                  <a:avLst/>
                  <a:gdLst>
                    <a:gd name="T0" fmla="*/ 0 w 8"/>
                    <a:gd name="T1" fmla="*/ 0 h 68"/>
                    <a:gd name="T2" fmla="*/ 7 w 8"/>
                    <a:gd name="T3" fmla="*/ 68 h 68"/>
                    <a:gd name="T4" fmla="*/ 8 w 8"/>
                    <a:gd name="T5" fmla="*/ 68 h 68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68"/>
                    <a:gd name="T11" fmla="*/ 8 w 8"/>
                    <a:gd name="T12" fmla="*/ 68 h 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68">
                      <a:moveTo>
                        <a:pt x="0" y="0"/>
                      </a:moveTo>
                      <a:lnTo>
                        <a:pt x="7" y="68"/>
                      </a:lnTo>
                      <a:lnTo>
                        <a:pt x="8" y="6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8" name="Freeform 3603"/>
                <p:cNvSpPr>
                  <a:spLocks/>
                </p:cNvSpPr>
                <p:nvPr/>
              </p:nvSpPr>
              <p:spPr bwMode="auto">
                <a:xfrm>
                  <a:off x="1916" y="3605"/>
                  <a:ext cx="2" cy="14"/>
                </a:xfrm>
                <a:custGeom>
                  <a:avLst/>
                  <a:gdLst>
                    <a:gd name="T0" fmla="*/ 0 w 7"/>
                    <a:gd name="T1" fmla="*/ 0 h 73"/>
                    <a:gd name="T2" fmla="*/ 6 w 7"/>
                    <a:gd name="T3" fmla="*/ 73 h 73"/>
                    <a:gd name="T4" fmla="*/ 7 w 7"/>
                    <a:gd name="T5" fmla="*/ 73 h 7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73"/>
                    <a:gd name="T11" fmla="*/ 7 w 7"/>
                    <a:gd name="T12" fmla="*/ 73 h 7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73">
                      <a:moveTo>
                        <a:pt x="0" y="0"/>
                      </a:moveTo>
                      <a:lnTo>
                        <a:pt x="6" y="73"/>
                      </a:lnTo>
                      <a:lnTo>
                        <a:pt x="7" y="7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9" name="Freeform 3604"/>
                <p:cNvSpPr>
                  <a:spLocks/>
                </p:cNvSpPr>
                <p:nvPr/>
              </p:nvSpPr>
              <p:spPr bwMode="auto">
                <a:xfrm>
                  <a:off x="1918" y="3619"/>
                  <a:ext cx="1" cy="14"/>
                </a:xfrm>
                <a:custGeom>
                  <a:avLst/>
                  <a:gdLst>
                    <a:gd name="T0" fmla="*/ 0 w 8"/>
                    <a:gd name="T1" fmla="*/ 0 h 74"/>
                    <a:gd name="T2" fmla="*/ 7 w 8"/>
                    <a:gd name="T3" fmla="*/ 74 h 74"/>
                    <a:gd name="T4" fmla="*/ 8 w 8"/>
                    <a:gd name="T5" fmla="*/ 74 h 7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74"/>
                    <a:gd name="T11" fmla="*/ 8 w 8"/>
                    <a:gd name="T12" fmla="*/ 74 h 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74">
                      <a:moveTo>
                        <a:pt x="0" y="0"/>
                      </a:moveTo>
                      <a:lnTo>
                        <a:pt x="7" y="74"/>
                      </a:lnTo>
                      <a:lnTo>
                        <a:pt x="8" y="7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0" name="Freeform 3605"/>
                <p:cNvSpPr>
                  <a:spLocks/>
                </p:cNvSpPr>
                <p:nvPr/>
              </p:nvSpPr>
              <p:spPr bwMode="auto">
                <a:xfrm>
                  <a:off x="1919" y="3633"/>
                  <a:ext cx="1" cy="15"/>
                </a:xfrm>
                <a:custGeom>
                  <a:avLst/>
                  <a:gdLst>
                    <a:gd name="T0" fmla="*/ 0 w 7"/>
                    <a:gd name="T1" fmla="*/ 0 h 74"/>
                    <a:gd name="T2" fmla="*/ 6 w 7"/>
                    <a:gd name="T3" fmla="*/ 74 h 74"/>
                    <a:gd name="T4" fmla="*/ 7 w 7"/>
                    <a:gd name="T5" fmla="*/ 74 h 74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74"/>
                    <a:gd name="T11" fmla="*/ 7 w 7"/>
                    <a:gd name="T12" fmla="*/ 74 h 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74">
                      <a:moveTo>
                        <a:pt x="0" y="0"/>
                      </a:moveTo>
                      <a:lnTo>
                        <a:pt x="6" y="74"/>
                      </a:lnTo>
                      <a:lnTo>
                        <a:pt x="7" y="7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1" name="Freeform 3606"/>
                <p:cNvSpPr>
                  <a:spLocks/>
                </p:cNvSpPr>
                <p:nvPr/>
              </p:nvSpPr>
              <p:spPr bwMode="auto">
                <a:xfrm>
                  <a:off x="1920" y="3648"/>
                  <a:ext cx="2" cy="13"/>
                </a:xfrm>
                <a:custGeom>
                  <a:avLst/>
                  <a:gdLst>
                    <a:gd name="T0" fmla="*/ 0 w 8"/>
                    <a:gd name="T1" fmla="*/ 0 h 73"/>
                    <a:gd name="T2" fmla="*/ 7 w 8"/>
                    <a:gd name="T3" fmla="*/ 73 h 73"/>
                    <a:gd name="T4" fmla="*/ 8 w 8"/>
                    <a:gd name="T5" fmla="*/ 73 h 7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73"/>
                    <a:gd name="T11" fmla="*/ 8 w 8"/>
                    <a:gd name="T12" fmla="*/ 73 h 7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73">
                      <a:moveTo>
                        <a:pt x="0" y="0"/>
                      </a:moveTo>
                      <a:lnTo>
                        <a:pt x="7" y="73"/>
                      </a:lnTo>
                      <a:lnTo>
                        <a:pt x="8" y="7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2" name="Freeform 3607"/>
                <p:cNvSpPr>
                  <a:spLocks/>
                </p:cNvSpPr>
                <p:nvPr/>
              </p:nvSpPr>
              <p:spPr bwMode="auto">
                <a:xfrm>
                  <a:off x="1921" y="3661"/>
                  <a:ext cx="2" cy="14"/>
                </a:xfrm>
                <a:custGeom>
                  <a:avLst/>
                  <a:gdLst>
                    <a:gd name="T0" fmla="*/ 0 w 7"/>
                    <a:gd name="T1" fmla="*/ 0 h 69"/>
                    <a:gd name="T2" fmla="*/ 6 w 7"/>
                    <a:gd name="T3" fmla="*/ 69 h 69"/>
                    <a:gd name="T4" fmla="*/ 7 w 7"/>
                    <a:gd name="T5" fmla="*/ 69 h 69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69"/>
                    <a:gd name="T11" fmla="*/ 7 w 7"/>
                    <a:gd name="T12" fmla="*/ 69 h 6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69">
                      <a:moveTo>
                        <a:pt x="0" y="0"/>
                      </a:moveTo>
                      <a:lnTo>
                        <a:pt x="6" y="69"/>
                      </a:lnTo>
                      <a:lnTo>
                        <a:pt x="7" y="6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3" name="Freeform 3608"/>
                <p:cNvSpPr>
                  <a:spLocks/>
                </p:cNvSpPr>
                <p:nvPr/>
              </p:nvSpPr>
              <p:spPr bwMode="auto">
                <a:xfrm>
                  <a:off x="1923" y="3675"/>
                  <a:ext cx="1" cy="12"/>
                </a:xfrm>
                <a:custGeom>
                  <a:avLst/>
                  <a:gdLst>
                    <a:gd name="T0" fmla="*/ 0 w 8"/>
                    <a:gd name="T1" fmla="*/ 0 h 65"/>
                    <a:gd name="T2" fmla="*/ 7 w 8"/>
                    <a:gd name="T3" fmla="*/ 65 h 65"/>
                    <a:gd name="T4" fmla="*/ 8 w 8"/>
                    <a:gd name="T5" fmla="*/ 65 h 6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65"/>
                    <a:gd name="T11" fmla="*/ 8 w 8"/>
                    <a:gd name="T12" fmla="*/ 65 h 6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65">
                      <a:moveTo>
                        <a:pt x="0" y="0"/>
                      </a:moveTo>
                      <a:lnTo>
                        <a:pt x="7" y="65"/>
                      </a:lnTo>
                      <a:lnTo>
                        <a:pt x="8" y="6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4" name="Freeform 3609"/>
                <p:cNvSpPr>
                  <a:spLocks/>
                </p:cNvSpPr>
                <p:nvPr/>
              </p:nvSpPr>
              <p:spPr bwMode="auto">
                <a:xfrm>
                  <a:off x="1924" y="3687"/>
                  <a:ext cx="1" cy="12"/>
                </a:xfrm>
                <a:custGeom>
                  <a:avLst/>
                  <a:gdLst>
                    <a:gd name="T0" fmla="*/ 0 w 8"/>
                    <a:gd name="T1" fmla="*/ 0 h 60"/>
                    <a:gd name="T2" fmla="*/ 7 w 8"/>
                    <a:gd name="T3" fmla="*/ 60 h 60"/>
                    <a:gd name="T4" fmla="*/ 8 w 8"/>
                    <a:gd name="T5" fmla="*/ 60 h 60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60"/>
                    <a:gd name="T11" fmla="*/ 8 w 8"/>
                    <a:gd name="T12" fmla="*/ 60 h 6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60">
                      <a:moveTo>
                        <a:pt x="0" y="0"/>
                      </a:moveTo>
                      <a:lnTo>
                        <a:pt x="7" y="60"/>
                      </a:lnTo>
                      <a:lnTo>
                        <a:pt x="8" y="6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5" name="Freeform 3610"/>
                <p:cNvSpPr>
                  <a:spLocks/>
                </p:cNvSpPr>
                <p:nvPr/>
              </p:nvSpPr>
              <p:spPr bwMode="auto">
                <a:xfrm>
                  <a:off x="1925" y="3699"/>
                  <a:ext cx="2" cy="10"/>
                </a:xfrm>
                <a:custGeom>
                  <a:avLst/>
                  <a:gdLst>
                    <a:gd name="T0" fmla="*/ 0 w 7"/>
                    <a:gd name="T1" fmla="*/ 0 h 54"/>
                    <a:gd name="T2" fmla="*/ 6 w 7"/>
                    <a:gd name="T3" fmla="*/ 54 h 54"/>
                    <a:gd name="T4" fmla="*/ 7 w 7"/>
                    <a:gd name="T5" fmla="*/ 54 h 54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54"/>
                    <a:gd name="T11" fmla="*/ 7 w 7"/>
                    <a:gd name="T12" fmla="*/ 54 h 5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54">
                      <a:moveTo>
                        <a:pt x="0" y="0"/>
                      </a:moveTo>
                      <a:lnTo>
                        <a:pt x="6" y="54"/>
                      </a:lnTo>
                      <a:lnTo>
                        <a:pt x="7" y="5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6" name="Freeform 3611"/>
                <p:cNvSpPr>
                  <a:spLocks/>
                </p:cNvSpPr>
                <p:nvPr/>
              </p:nvSpPr>
              <p:spPr bwMode="auto">
                <a:xfrm>
                  <a:off x="1926" y="3709"/>
                  <a:ext cx="2" cy="9"/>
                </a:xfrm>
                <a:custGeom>
                  <a:avLst/>
                  <a:gdLst>
                    <a:gd name="T0" fmla="*/ 0 w 8"/>
                    <a:gd name="T1" fmla="*/ 0 h 47"/>
                    <a:gd name="T2" fmla="*/ 7 w 8"/>
                    <a:gd name="T3" fmla="*/ 47 h 47"/>
                    <a:gd name="T4" fmla="*/ 8 w 8"/>
                    <a:gd name="T5" fmla="*/ 47 h 4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7"/>
                    <a:gd name="T11" fmla="*/ 8 w 8"/>
                    <a:gd name="T12" fmla="*/ 47 h 4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7">
                      <a:moveTo>
                        <a:pt x="0" y="0"/>
                      </a:moveTo>
                      <a:lnTo>
                        <a:pt x="7" y="47"/>
                      </a:lnTo>
                      <a:lnTo>
                        <a:pt x="8" y="4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7" name="Freeform 3612"/>
                <p:cNvSpPr>
                  <a:spLocks/>
                </p:cNvSpPr>
                <p:nvPr/>
              </p:nvSpPr>
              <p:spPr bwMode="auto">
                <a:xfrm>
                  <a:off x="1928" y="3718"/>
                  <a:ext cx="1" cy="8"/>
                </a:xfrm>
                <a:custGeom>
                  <a:avLst/>
                  <a:gdLst>
                    <a:gd name="T0" fmla="*/ 0 w 7"/>
                    <a:gd name="T1" fmla="*/ 0 h 42"/>
                    <a:gd name="T2" fmla="*/ 6 w 7"/>
                    <a:gd name="T3" fmla="*/ 42 h 42"/>
                    <a:gd name="T4" fmla="*/ 7 w 7"/>
                    <a:gd name="T5" fmla="*/ 42 h 4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42"/>
                    <a:gd name="T11" fmla="*/ 7 w 7"/>
                    <a:gd name="T12" fmla="*/ 42 h 4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42">
                      <a:moveTo>
                        <a:pt x="0" y="0"/>
                      </a:moveTo>
                      <a:lnTo>
                        <a:pt x="6" y="42"/>
                      </a:lnTo>
                      <a:lnTo>
                        <a:pt x="7" y="4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8" name="Freeform 3613"/>
                <p:cNvSpPr>
                  <a:spLocks/>
                </p:cNvSpPr>
                <p:nvPr/>
              </p:nvSpPr>
              <p:spPr bwMode="auto">
                <a:xfrm>
                  <a:off x="1929" y="3726"/>
                  <a:ext cx="1" cy="7"/>
                </a:xfrm>
                <a:custGeom>
                  <a:avLst/>
                  <a:gdLst>
                    <a:gd name="T0" fmla="*/ 0 w 8"/>
                    <a:gd name="T1" fmla="*/ 0 h 35"/>
                    <a:gd name="T2" fmla="*/ 7 w 8"/>
                    <a:gd name="T3" fmla="*/ 35 h 35"/>
                    <a:gd name="T4" fmla="*/ 8 w 8"/>
                    <a:gd name="T5" fmla="*/ 35 h 3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5"/>
                    <a:gd name="T11" fmla="*/ 8 w 8"/>
                    <a:gd name="T12" fmla="*/ 35 h 3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5">
                      <a:moveTo>
                        <a:pt x="0" y="0"/>
                      </a:moveTo>
                      <a:lnTo>
                        <a:pt x="7" y="35"/>
                      </a:lnTo>
                      <a:lnTo>
                        <a:pt x="8" y="3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9" name="Freeform 3614"/>
                <p:cNvSpPr>
                  <a:spLocks/>
                </p:cNvSpPr>
                <p:nvPr/>
              </p:nvSpPr>
              <p:spPr bwMode="auto">
                <a:xfrm>
                  <a:off x="1930" y="3733"/>
                  <a:ext cx="2" cy="5"/>
                </a:xfrm>
                <a:custGeom>
                  <a:avLst/>
                  <a:gdLst>
                    <a:gd name="T0" fmla="*/ 0 w 7"/>
                    <a:gd name="T1" fmla="*/ 0 h 28"/>
                    <a:gd name="T2" fmla="*/ 6 w 7"/>
                    <a:gd name="T3" fmla="*/ 28 h 28"/>
                    <a:gd name="T4" fmla="*/ 7 w 7"/>
                    <a:gd name="T5" fmla="*/ 28 h 28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8"/>
                    <a:gd name="T11" fmla="*/ 7 w 7"/>
                    <a:gd name="T12" fmla="*/ 28 h 2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8">
                      <a:moveTo>
                        <a:pt x="0" y="0"/>
                      </a:moveTo>
                      <a:lnTo>
                        <a:pt x="6" y="28"/>
                      </a:lnTo>
                      <a:lnTo>
                        <a:pt x="7" y="2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0" name="Freeform 3615"/>
                <p:cNvSpPr>
                  <a:spLocks/>
                </p:cNvSpPr>
                <p:nvPr/>
              </p:nvSpPr>
              <p:spPr bwMode="auto">
                <a:xfrm>
                  <a:off x="1931" y="3738"/>
                  <a:ext cx="2" cy="4"/>
                </a:xfrm>
                <a:custGeom>
                  <a:avLst/>
                  <a:gdLst>
                    <a:gd name="T0" fmla="*/ 0 w 8"/>
                    <a:gd name="T1" fmla="*/ 0 h 23"/>
                    <a:gd name="T2" fmla="*/ 7 w 8"/>
                    <a:gd name="T3" fmla="*/ 23 h 23"/>
                    <a:gd name="T4" fmla="*/ 8 w 8"/>
                    <a:gd name="T5" fmla="*/ 23 h 2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3"/>
                    <a:gd name="T11" fmla="*/ 8 w 8"/>
                    <a:gd name="T12" fmla="*/ 23 h 2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3">
                      <a:moveTo>
                        <a:pt x="0" y="0"/>
                      </a:moveTo>
                      <a:lnTo>
                        <a:pt x="7" y="23"/>
                      </a:lnTo>
                      <a:lnTo>
                        <a:pt x="8" y="2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1" name="Freeform 3616"/>
                <p:cNvSpPr>
                  <a:spLocks/>
                </p:cNvSpPr>
                <p:nvPr/>
              </p:nvSpPr>
              <p:spPr bwMode="auto">
                <a:xfrm>
                  <a:off x="1933" y="3742"/>
                  <a:ext cx="1" cy="4"/>
                </a:xfrm>
                <a:custGeom>
                  <a:avLst/>
                  <a:gdLst>
                    <a:gd name="T0" fmla="*/ 0 w 7"/>
                    <a:gd name="T1" fmla="*/ 0 h 18"/>
                    <a:gd name="T2" fmla="*/ 6 w 7"/>
                    <a:gd name="T3" fmla="*/ 18 h 18"/>
                    <a:gd name="T4" fmla="*/ 7 w 7"/>
                    <a:gd name="T5" fmla="*/ 18 h 18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8"/>
                    <a:gd name="T11" fmla="*/ 7 w 7"/>
                    <a:gd name="T12" fmla="*/ 18 h 1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8">
                      <a:moveTo>
                        <a:pt x="0" y="0"/>
                      </a:moveTo>
                      <a:lnTo>
                        <a:pt x="6" y="18"/>
                      </a:lnTo>
                      <a:lnTo>
                        <a:pt x="7" y="1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2" name="Freeform 3617"/>
                <p:cNvSpPr>
                  <a:spLocks/>
                </p:cNvSpPr>
                <p:nvPr/>
              </p:nvSpPr>
              <p:spPr bwMode="auto">
                <a:xfrm>
                  <a:off x="1934" y="3746"/>
                  <a:ext cx="1" cy="3"/>
                </a:xfrm>
                <a:custGeom>
                  <a:avLst/>
                  <a:gdLst>
                    <a:gd name="T0" fmla="*/ 0 w 8"/>
                    <a:gd name="T1" fmla="*/ 0 h 14"/>
                    <a:gd name="T2" fmla="*/ 7 w 8"/>
                    <a:gd name="T3" fmla="*/ 14 h 14"/>
                    <a:gd name="T4" fmla="*/ 8 w 8"/>
                    <a:gd name="T5" fmla="*/ 14 h 1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4"/>
                    <a:gd name="T11" fmla="*/ 8 w 8"/>
                    <a:gd name="T12" fmla="*/ 14 h 1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4">
                      <a:moveTo>
                        <a:pt x="0" y="0"/>
                      </a:moveTo>
                      <a:lnTo>
                        <a:pt x="7" y="14"/>
                      </a:lnTo>
                      <a:lnTo>
                        <a:pt x="8" y="1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3" name="Freeform 3618"/>
                <p:cNvSpPr>
                  <a:spLocks/>
                </p:cNvSpPr>
                <p:nvPr/>
              </p:nvSpPr>
              <p:spPr bwMode="auto">
                <a:xfrm>
                  <a:off x="1935" y="3749"/>
                  <a:ext cx="2" cy="1"/>
                </a:xfrm>
                <a:custGeom>
                  <a:avLst/>
                  <a:gdLst>
                    <a:gd name="T0" fmla="*/ 0 w 8"/>
                    <a:gd name="T1" fmla="*/ 0 h 9"/>
                    <a:gd name="T2" fmla="*/ 7 w 8"/>
                    <a:gd name="T3" fmla="*/ 9 h 9"/>
                    <a:gd name="T4" fmla="*/ 8 w 8"/>
                    <a:gd name="T5" fmla="*/ 9 h 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9"/>
                    <a:gd name="T11" fmla="*/ 8 w 8"/>
                    <a:gd name="T12" fmla="*/ 9 h 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9">
                      <a:moveTo>
                        <a:pt x="0" y="0"/>
                      </a:moveTo>
                      <a:lnTo>
                        <a:pt x="7" y="9"/>
                      </a:lnTo>
                      <a:lnTo>
                        <a:pt x="8" y="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4" name="Freeform 3619"/>
                <p:cNvSpPr>
                  <a:spLocks/>
                </p:cNvSpPr>
                <p:nvPr/>
              </p:nvSpPr>
              <p:spPr bwMode="auto">
                <a:xfrm>
                  <a:off x="1937" y="3750"/>
                  <a:ext cx="1" cy="1"/>
                </a:xfrm>
                <a:custGeom>
                  <a:avLst/>
                  <a:gdLst>
                    <a:gd name="T0" fmla="*/ 0 w 7"/>
                    <a:gd name="T1" fmla="*/ 0 h 6"/>
                    <a:gd name="T2" fmla="*/ 6 w 7"/>
                    <a:gd name="T3" fmla="*/ 6 h 6"/>
                    <a:gd name="T4" fmla="*/ 7 w 7"/>
                    <a:gd name="T5" fmla="*/ 6 h 6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6"/>
                    <a:gd name="T11" fmla="*/ 7 w 7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6">
                      <a:moveTo>
                        <a:pt x="0" y="0"/>
                      </a:moveTo>
                      <a:lnTo>
                        <a:pt x="6" y="6"/>
                      </a:lnTo>
                      <a:lnTo>
                        <a:pt x="7" y="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5" name="Freeform 3620"/>
                <p:cNvSpPr>
                  <a:spLocks/>
                </p:cNvSpPr>
                <p:nvPr/>
              </p:nvSpPr>
              <p:spPr bwMode="auto">
                <a:xfrm>
                  <a:off x="1938" y="3751"/>
                  <a:ext cx="1" cy="1"/>
                </a:xfrm>
                <a:custGeom>
                  <a:avLst/>
                  <a:gdLst>
                    <a:gd name="T0" fmla="*/ 0 w 8"/>
                    <a:gd name="T1" fmla="*/ 0 h 4"/>
                    <a:gd name="T2" fmla="*/ 7 w 8"/>
                    <a:gd name="T3" fmla="*/ 4 h 4"/>
                    <a:gd name="T4" fmla="*/ 8 w 8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"/>
                    <a:gd name="T11" fmla="*/ 8 w 8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">
                      <a:moveTo>
                        <a:pt x="0" y="0"/>
                      </a:moveTo>
                      <a:lnTo>
                        <a:pt x="7" y="4"/>
                      </a:lnTo>
                      <a:lnTo>
                        <a:pt x="8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6" name="Freeform 3621"/>
                <p:cNvSpPr>
                  <a:spLocks/>
                </p:cNvSpPr>
                <p:nvPr/>
              </p:nvSpPr>
              <p:spPr bwMode="auto">
                <a:xfrm>
                  <a:off x="1939" y="3752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7" name="Freeform 3622"/>
                <p:cNvSpPr>
                  <a:spLocks/>
                </p:cNvSpPr>
                <p:nvPr/>
              </p:nvSpPr>
              <p:spPr bwMode="auto">
                <a:xfrm>
                  <a:off x="1940" y="3752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8" name="Freeform 3623"/>
                <p:cNvSpPr>
                  <a:spLocks/>
                </p:cNvSpPr>
                <p:nvPr/>
              </p:nvSpPr>
              <p:spPr bwMode="auto">
                <a:xfrm>
                  <a:off x="1941" y="3753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9" name="Freeform 3624"/>
                <p:cNvSpPr>
                  <a:spLocks/>
                </p:cNvSpPr>
                <p:nvPr/>
              </p:nvSpPr>
              <p:spPr bwMode="auto">
                <a:xfrm>
                  <a:off x="1943" y="3753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00" name="Freeform 3625"/>
                <p:cNvSpPr>
                  <a:spLocks/>
                </p:cNvSpPr>
                <p:nvPr/>
              </p:nvSpPr>
              <p:spPr bwMode="auto">
                <a:xfrm>
                  <a:off x="1944" y="3753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01" name="Freeform 3626"/>
                <p:cNvSpPr>
                  <a:spLocks/>
                </p:cNvSpPr>
                <p:nvPr/>
              </p:nvSpPr>
              <p:spPr bwMode="auto">
                <a:xfrm>
                  <a:off x="1945" y="3753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02" name="Freeform 3627"/>
                <p:cNvSpPr>
                  <a:spLocks/>
                </p:cNvSpPr>
                <p:nvPr/>
              </p:nvSpPr>
              <p:spPr bwMode="auto">
                <a:xfrm>
                  <a:off x="1946" y="3753"/>
                  <a:ext cx="2" cy="1"/>
                </a:xfrm>
                <a:custGeom>
                  <a:avLst/>
                  <a:gdLst>
                    <a:gd name="T0" fmla="*/ 0 w 7"/>
                    <a:gd name="T1" fmla="*/ 0 h 4"/>
                    <a:gd name="T2" fmla="*/ 6 w 7"/>
                    <a:gd name="T3" fmla="*/ 4 h 4"/>
                    <a:gd name="T4" fmla="*/ 7 w 7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4"/>
                    <a:gd name="T11" fmla="*/ 7 w 7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4">
                      <a:moveTo>
                        <a:pt x="0" y="0"/>
                      </a:moveTo>
                      <a:lnTo>
                        <a:pt x="6" y="4"/>
                      </a:lnTo>
                      <a:lnTo>
                        <a:pt x="7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03" name="Freeform 3628"/>
                <p:cNvSpPr>
                  <a:spLocks/>
                </p:cNvSpPr>
                <p:nvPr/>
              </p:nvSpPr>
              <p:spPr bwMode="auto">
                <a:xfrm>
                  <a:off x="1948" y="3754"/>
                  <a:ext cx="1" cy="1"/>
                </a:xfrm>
                <a:custGeom>
                  <a:avLst/>
                  <a:gdLst>
                    <a:gd name="T0" fmla="*/ 0 w 8"/>
                    <a:gd name="T1" fmla="*/ 0 h 4"/>
                    <a:gd name="T2" fmla="*/ 7 w 8"/>
                    <a:gd name="T3" fmla="*/ 4 h 4"/>
                    <a:gd name="T4" fmla="*/ 8 w 8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"/>
                    <a:gd name="T11" fmla="*/ 8 w 8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">
                      <a:moveTo>
                        <a:pt x="0" y="0"/>
                      </a:moveTo>
                      <a:lnTo>
                        <a:pt x="7" y="4"/>
                      </a:lnTo>
                      <a:lnTo>
                        <a:pt x="8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04" name="Freeform 3629"/>
                <p:cNvSpPr>
                  <a:spLocks/>
                </p:cNvSpPr>
                <p:nvPr/>
              </p:nvSpPr>
              <p:spPr bwMode="auto">
                <a:xfrm>
                  <a:off x="1949" y="3755"/>
                  <a:ext cx="1" cy="1"/>
                </a:xfrm>
                <a:custGeom>
                  <a:avLst/>
                  <a:gdLst>
                    <a:gd name="T0" fmla="*/ 0 w 7"/>
                    <a:gd name="T1" fmla="*/ 0 h 6"/>
                    <a:gd name="T2" fmla="*/ 6 w 7"/>
                    <a:gd name="T3" fmla="*/ 6 h 6"/>
                    <a:gd name="T4" fmla="*/ 7 w 7"/>
                    <a:gd name="T5" fmla="*/ 6 h 6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6"/>
                    <a:gd name="T11" fmla="*/ 7 w 7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6">
                      <a:moveTo>
                        <a:pt x="0" y="0"/>
                      </a:moveTo>
                      <a:lnTo>
                        <a:pt x="6" y="6"/>
                      </a:lnTo>
                      <a:lnTo>
                        <a:pt x="7" y="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05" name="Freeform 3630"/>
                <p:cNvSpPr>
                  <a:spLocks/>
                </p:cNvSpPr>
                <p:nvPr/>
              </p:nvSpPr>
              <p:spPr bwMode="auto">
                <a:xfrm>
                  <a:off x="1950" y="3756"/>
                  <a:ext cx="2" cy="1"/>
                </a:xfrm>
                <a:custGeom>
                  <a:avLst/>
                  <a:gdLst>
                    <a:gd name="T0" fmla="*/ 0 w 8"/>
                    <a:gd name="T1" fmla="*/ 0 h 8"/>
                    <a:gd name="T2" fmla="*/ 7 w 8"/>
                    <a:gd name="T3" fmla="*/ 8 h 8"/>
                    <a:gd name="T4" fmla="*/ 8 w 8"/>
                    <a:gd name="T5" fmla="*/ 8 h 8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8"/>
                    <a:gd name="T11" fmla="*/ 8 w 8"/>
                    <a:gd name="T12" fmla="*/ 8 h 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8">
                      <a:moveTo>
                        <a:pt x="0" y="0"/>
                      </a:moveTo>
                      <a:lnTo>
                        <a:pt x="7" y="8"/>
                      </a:lnTo>
                      <a:lnTo>
                        <a:pt x="8" y="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06" name="Freeform 3631"/>
                <p:cNvSpPr>
                  <a:spLocks/>
                </p:cNvSpPr>
                <p:nvPr/>
              </p:nvSpPr>
              <p:spPr bwMode="auto">
                <a:xfrm>
                  <a:off x="1951" y="3757"/>
                  <a:ext cx="2" cy="2"/>
                </a:xfrm>
                <a:custGeom>
                  <a:avLst/>
                  <a:gdLst>
                    <a:gd name="T0" fmla="*/ 0 w 8"/>
                    <a:gd name="T1" fmla="*/ 0 h 9"/>
                    <a:gd name="T2" fmla="*/ 7 w 8"/>
                    <a:gd name="T3" fmla="*/ 9 h 9"/>
                    <a:gd name="T4" fmla="*/ 8 w 8"/>
                    <a:gd name="T5" fmla="*/ 9 h 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9"/>
                    <a:gd name="T11" fmla="*/ 8 w 8"/>
                    <a:gd name="T12" fmla="*/ 9 h 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9">
                      <a:moveTo>
                        <a:pt x="0" y="0"/>
                      </a:moveTo>
                      <a:lnTo>
                        <a:pt x="7" y="9"/>
                      </a:lnTo>
                      <a:lnTo>
                        <a:pt x="8" y="9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07" name="Freeform 3632"/>
                <p:cNvSpPr>
                  <a:spLocks/>
                </p:cNvSpPr>
                <p:nvPr/>
              </p:nvSpPr>
              <p:spPr bwMode="auto">
                <a:xfrm>
                  <a:off x="1953" y="3759"/>
                  <a:ext cx="1" cy="2"/>
                </a:xfrm>
                <a:custGeom>
                  <a:avLst/>
                  <a:gdLst>
                    <a:gd name="T0" fmla="*/ 0 w 7"/>
                    <a:gd name="T1" fmla="*/ 0 h 10"/>
                    <a:gd name="T2" fmla="*/ 6 w 7"/>
                    <a:gd name="T3" fmla="*/ 10 h 10"/>
                    <a:gd name="T4" fmla="*/ 7 w 7"/>
                    <a:gd name="T5" fmla="*/ 10 h 10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0"/>
                    <a:gd name="T11" fmla="*/ 7 w 7"/>
                    <a:gd name="T12" fmla="*/ 10 h 1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0">
                      <a:moveTo>
                        <a:pt x="0" y="0"/>
                      </a:moveTo>
                      <a:lnTo>
                        <a:pt x="6" y="10"/>
                      </a:lnTo>
                      <a:lnTo>
                        <a:pt x="7" y="1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08" name="Freeform 3633"/>
                <p:cNvSpPr>
                  <a:spLocks/>
                </p:cNvSpPr>
                <p:nvPr/>
              </p:nvSpPr>
              <p:spPr bwMode="auto">
                <a:xfrm>
                  <a:off x="1954" y="3761"/>
                  <a:ext cx="1" cy="2"/>
                </a:xfrm>
                <a:custGeom>
                  <a:avLst/>
                  <a:gdLst>
                    <a:gd name="T0" fmla="*/ 0 w 8"/>
                    <a:gd name="T1" fmla="*/ 0 h 11"/>
                    <a:gd name="T2" fmla="*/ 7 w 8"/>
                    <a:gd name="T3" fmla="*/ 11 h 11"/>
                    <a:gd name="T4" fmla="*/ 8 w 8"/>
                    <a:gd name="T5" fmla="*/ 11 h 1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1"/>
                    <a:gd name="T11" fmla="*/ 8 w 8"/>
                    <a:gd name="T12" fmla="*/ 11 h 1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1">
                      <a:moveTo>
                        <a:pt x="0" y="0"/>
                      </a:moveTo>
                      <a:lnTo>
                        <a:pt x="7" y="11"/>
                      </a:lnTo>
                      <a:lnTo>
                        <a:pt x="8" y="1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09" name="Freeform 3634"/>
                <p:cNvSpPr>
                  <a:spLocks/>
                </p:cNvSpPr>
                <p:nvPr/>
              </p:nvSpPr>
              <p:spPr bwMode="auto">
                <a:xfrm>
                  <a:off x="1955" y="3763"/>
                  <a:ext cx="2" cy="3"/>
                </a:xfrm>
                <a:custGeom>
                  <a:avLst/>
                  <a:gdLst>
                    <a:gd name="T0" fmla="*/ 0 w 7"/>
                    <a:gd name="T1" fmla="*/ 0 h 13"/>
                    <a:gd name="T2" fmla="*/ 6 w 7"/>
                    <a:gd name="T3" fmla="*/ 13 h 13"/>
                    <a:gd name="T4" fmla="*/ 7 w 7"/>
                    <a:gd name="T5" fmla="*/ 13 h 1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3"/>
                    <a:gd name="T11" fmla="*/ 7 w 7"/>
                    <a:gd name="T12" fmla="*/ 13 h 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3">
                      <a:moveTo>
                        <a:pt x="0" y="0"/>
                      </a:moveTo>
                      <a:lnTo>
                        <a:pt x="6" y="13"/>
                      </a:lnTo>
                      <a:lnTo>
                        <a:pt x="7" y="1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0" name="Freeform 3635"/>
                <p:cNvSpPr>
                  <a:spLocks/>
                </p:cNvSpPr>
                <p:nvPr/>
              </p:nvSpPr>
              <p:spPr bwMode="auto">
                <a:xfrm>
                  <a:off x="1956" y="3766"/>
                  <a:ext cx="2" cy="2"/>
                </a:xfrm>
                <a:custGeom>
                  <a:avLst/>
                  <a:gdLst>
                    <a:gd name="T0" fmla="*/ 0 w 8"/>
                    <a:gd name="T1" fmla="*/ 0 h 13"/>
                    <a:gd name="T2" fmla="*/ 7 w 8"/>
                    <a:gd name="T3" fmla="*/ 13 h 13"/>
                    <a:gd name="T4" fmla="*/ 8 w 8"/>
                    <a:gd name="T5" fmla="*/ 13 h 1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3"/>
                    <a:gd name="T11" fmla="*/ 8 w 8"/>
                    <a:gd name="T12" fmla="*/ 13 h 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3">
                      <a:moveTo>
                        <a:pt x="0" y="0"/>
                      </a:moveTo>
                      <a:lnTo>
                        <a:pt x="7" y="13"/>
                      </a:lnTo>
                      <a:lnTo>
                        <a:pt x="8" y="1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1" name="Freeform 3636"/>
                <p:cNvSpPr>
                  <a:spLocks/>
                </p:cNvSpPr>
                <p:nvPr/>
              </p:nvSpPr>
              <p:spPr bwMode="auto">
                <a:xfrm>
                  <a:off x="1958" y="3768"/>
                  <a:ext cx="1" cy="3"/>
                </a:xfrm>
                <a:custGeom>
                  <a:avLst/>
                  <a:gdLst>
                    <a:gd name="T0" fmla="*/ 0 w 7"/>
                    <a:gd name="T1" fmla="*/ 0 h 13"/>
                    <a:gd name="T2" fmla="*/ 6 w 7"/>
                    <a:gd name="T3" fmla="*/ 13 h 13"/>
                    <a:gd name="T4" fmla="*/ 7 w 7"/>
                    <a:gd name="T5" fmla="*/ 13 h 1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3"/>
                    <a:gd name="T11" fmla="*/ 7 w 7"/>
                    <a:gd name="T12" fmla="*/ 13 h 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3">
                      <a:moveTo>
                        <a:pt x="0" y="0"/>
                      </a:moveTo>
                      <a:lnTo>
                        <a:pt x="6" y="13"/>
                      </a:lnTo>
                      <a:lnTo>
                        <a:pt x="7" y="1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2" name="Freeform 3637"/>
                <p:cNvSpPr>
                  <a:spLocks/>
                </p:cNvSpPr>
                <p:nvPr/>
              </p:nvSpPr>
              <p:spPr bwMode="auto">
                <a:xfrm>
                  <a:off x="1959" y="3771"/>
                  <a:ext cx="1" cy="2"/>
                </a:xfrm>
                <a:custGeom>
                  <a:avLst/>
                  <a:gdLst>
                    <a:gd name="T0" fmla="*/ 0 w 8"/>
                    <a:gd name="T1" fmla="*/ 0 h 14"/>
                    <a:gd name="T2" fmla="*/ 7 w 8"/>
                    <a:gd name="T3" fmla="*/ 14 h 14"/>
                    <a:gd name="T4" fmla="*/ 8 w 8"/>
                    <a:gd name="T5" fmla="*/ 14 h 1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4"/>
                    <a:gd name="T11" fmla="*/ 8 w 8"/>
                    <a:gd name="T12" fmla="*/ 14 h 1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4">
                      <a:moveTo>
                        <a:pt x="0" y="0"/>
                      </a:moveTo>
                      <a:lnTo>
                        <a:pt x="7" y="14"/>
                      </a:lnTo>
                      <a:lnTo>
                        <a:pt x="8" y="1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3" name="Freeform 3638"/>
                <p:cNvSpPr>
                  <a:spLocks/>
                </p:cNvSpPr>
                <p:nvPr/>
              </p:nvSpPr>
              <p:spPr bwMode="auto">
                <a:xfrm>
                  <a:off x="1960" y="3773"/>
                  <a:ext cx="2" cy="3"/>
                </a:xfrm>
                <a:custGeom>
                  <a:avLst/>
                  <a:gdLst>
                    <a:gd name="T0" fmla="*/ 0 w 7"/>
                    <a:gd name="T1" fmla="*/ 0 h 13"/>
                    <a:gd name="T2" fmla="*/ 6 w 7"/>
                    <a:gd name="T3" fmla="*/ 13 h 13"/>
                    <a:gd name="T4" fmla="*/ 7 w 7"/>
                    <a:gd name="T5" fmla="*/ 13 h 1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3"/>
                    <a:gd name="T11" fmla="*/ 7 w 7"/>
                    <a:gd name="T12" fmla="*/ 13 h 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3">
                      <a:moveTo>
                        <a:pt x="0" y="0"/>
                      </a:moveTo>
                      <a:lnTo>
                        <a:pt x="6" y="13"/>
                      </a:lnTo>
                      <a:lnTo>
                        <a:pt x="7" y="1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4" name="Freeform 3639"/>
                <p:cNvSpPr>
                  <a:spLocks/>
                </p:cNvSpPr>
                <p:nvPr/>
              </p:nvSpPr>
              <p:spPr bwMode="auto">
                <a:xfrm>
                  <a:off x="1961" y="3776"/>
                  <a:ext cx="2" cy="2"/>
                </a:xfrm>
                <a:custGeom>
                  <a:avLst/>
                  <a:gdLst>
                    <a:gd name="T0" fmla="*/ 0 w 8"/>
                    <a:gd name="T1" fmla="*/ 0 h 13"/>
                    <a:gd name="T2" fmla="*/ 7 w 8"/>
                    <a:gd name="T3" fmla="*/ 13 h 13"/>
                    <a:gd name="T4" fmla="*/ 8 w 8"/>
                    <a:gd name="T5" fmla="*/ 13 h 1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3"/>
                    <a:gd name="T11" fmla="*/ 8 w 8"/>
                    <a:gd name="T12" fmla="*/ 13 h 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3">
                      <a:moveTo>
                        <a:pt x="0" y="0"/>
                      </a:moveTo>
                      <a:lnTo>
                        <a:pt x="7" y="13"/>
                      </a:lnTo>
                      <a:lnTo>
                        <a:pt x="8" y="1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5" name="Freeform 3640"/>
                <p:cNvSpPr>
                  <a:spLocks/>
                </p:cNvSpPr>
                <p:nvPr/>
              </p:nvSpPr>
              <p:spPr bwMode="auto">
                <a:xfrm>
                  <a:off x="1963" y="3778"/>
                  <a:ext cx="1" cy="3"/>
                </a:xfrm>
                <a:custGeom>
                  <a:avLst/>
                  <a:gdLst>
                    <a:gd name="T0" fmla="*/ 0 w 7"/>
                    <a:gd name="T1" fmla="*/ 0 h 12"/>
                    <a:gd name="T2" fmla="*/ 6 w 7"/>
                    <a:gd name="T3" fmla="*/ 12 h 12"/>
                    <a:gd name="T4" fmla="*/ 7 w 7"/>
                    <a:gd name="T5" fmla="*/ 12 h 1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2"/>
                    <a:gd name="T11" fmla="*/ 7 w 7"/>
                    <a:gd name="T12" fmla="*/ 12 h 1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2">
                      <a:moveTo>
                        <a:pt x="0" y="0"/>
                      </a:moveTo>
                      <a:lnTo>
                        <a:pt x="6" y="12"/>
                      </a:lnTo>
                      <a:lnTo>
                        <a:pt x="7" y="1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6" name="Freeform 3641"/>
                <p:cNvSpPr>
                  <a:spLocks/>
                </p:cNvSpPr>
                <p:nvPr/>
              </p:nvSpPr>
              <p:spPr bwMode="auto">
                <a:xfrm>
                  <a:off x="1964" y="3781"/>
                  <a:ext cx="1" cy="2"/>
                </a:xfrm>
                <a:custGeom>
                  <a:avLst/>
                  <a:gdLst>
                    <a:gd name="T0" fmla="*/ 0 w 8"/>
                    <a:gd name="T1" fmla="*/ 0 h 12"/>
                    <a:gd name="T2" fmla="*/ 7 w 8"/>
                    <a:gd name="T3" fmla="*/ 12 h 12"/>
                    <a:gd name="T4" fmla="*/ 8 w 8"/>
                    <a:gd name="T5" fmla="*/ 12 h 1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2"/>
                    <a:gd name="T11" fmla="*/ 8 w 8"/>
                    <a:gd name="T12" fmla="*/ 12 h 1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2">
                      <a:moveTo>
                        <a:pt x="0" y="0"/>
                      </a:moveTo>
                      <a:lnTo>
                        <a:pt x="7" y="12"/>
                      </a:lnTo>
                      <a:lnTo>
                        <a:pt x="8" y="1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7" name="Freeform 3642"/>
                <p:cNvSpPr>
                  <a:spLocks/>
                </p:cNvSpPr>
                <p:nvPr/>
              </p:nvSpPr>
              <p:spPr bwMode="auto">
                <a:xfrm>
                  <a:off x="1965" y="3783"/>
                  <a:ext cx="2" cy="2"/>
                </a:xfrm>
                <a:custGeom>
                  <a:avLst/>
                  <a:gdLst>
                    <a:gd name="T0" fmla="*/ 0 w 8"/>
                    <a:gd name="T1" fmla="*/ 0 h 11"/>
                    <a:gd name="T2" fmla="*/ 7 w 8"/>
                    <a:gd name="T3" fmla="*/ 11 h 11"/>
                    <a:gd name="T4" fmla="*/ 8 w 8"/>
                    <a:gd name="T5" fmla="*/ 11 h 1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1"/>
                    <a:gd name="T11" fmla="*/ 8 w 8"/>
                    <a:gd name="T12" fmla="*/ 11 h 1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1">
                      <a:moveTo>
                        <a:pt x="0" y="0"/>
                      </a:moveTo>
                      <a:lnTo>
                        <a:pt x="7" y="11"/>
                      </a:lnTo>
                      <a:lnTo>
                        <a:pt x="8" y="1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8" name="Freeform 3643"/>
                <p:cNvSpPr>
                  <a:spLocks/>
                </p:cNvSpPr>
                <p:nvPr/>
              </p:nvSpPr>
              <p:spPr bwMode="auto">
                <a:xfrm>
                  <a:off x="1967" y="3785"/>
                  <a:ext cx="1" cy="2"/>
                </a:xfrm>
                <a:custGeom>
                  <a:avLst/>
                  <a:gdLst>
                    <a:gd name="T0" fmla="*/ 0 w 7"/>
                    <a:gd name="T1" fmla="*/ 0 h 10"/>
                    <a:gd name="T2" fmla="*/ 6 w 7"/>
                    <a:gd name="T3" fmla="*/ 10 h 10"/>
                    <a:gd name="T4" fmla="*/ 7 w 7"/>
                    <a:gd name="T5" fmla="*/ 10 h 10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0"/>
                    <a:gd name="T11" fmla="*/ 7 w 7"/>
                    <a:gd name="T12" fmla="*/ 10 h 1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0">
                      <a:moveTo>
                        <a:pt x="0" y="0"/>
                      </a:moveTo>
                      <a:lnTo>
                        <a:pt x="6" y="10"/>
                      </a:lnTo>
                      <a:lnTo>
                        <a:pt x="7" y="1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9" name="Freeform 3644"/>
                <p:cNvSpPr>
                  <a:spLocks/>
                </p:cNvSpPr>
                <p:nvPr/>
              </p:nvSpPr>
              <p:spPr bwMode="auto">
                <a:xfrm>
                  <a:off x="1968" y="3787"/>
                  <a:ext cx="1" cy="2"/>
                </a:xfrm>
                <a:custGeom>
                  <a:avLst/>
                  <a:gdLst>
                    <a:gd name="T0" fmla="*/ 0 w 8"/>
                    <a:gd name="T1" fmla="*/ 0 h 10"/>
                    <a:gd name="T2" fmla="*/ 7 w 8"/>
                    <a:gd name="T3" fmla="*/ 10 h 10"/>
                    <a:gd name="T4" fmla="*/ 8 w 8"/>
                    <a:gd name="T5" fmla="*/ 10 h 10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0"/>
                    <a:gd name="T11" fmla="*/ 8 w 8"/>
                    <a:gd name="T12" fmla="*/ 10 h 1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0">
                      <a:moveTo>
                        <a:pt x="0" y="0"/>
                      </a:moveTo>
                      <a:lnTo>
                        <a:pt x="7" y="10"/>
                      </a:lnTo>
                      <a:lnTo>
                        <a:pt x="8" y="1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0" name="Freeform 3645"/>
                <p:cNvSpPr>
                  <a:spLocks/>
                </p:cNvSpPr>
                <p:nvPr/>
              </p:nvSpPr>
              <p:spPr bwMode="auto">
                <a:xfrm>
                  <a:off x="1969" y="3789"/>
                  <a:ext cx="1" cy="1"/>
                </a:xfrm>
                <a:custGeom>
                  <a:avLst/>
                  <a:gdLst>
                    <a:gd name="T0" fmla="*/ 0 w 7"/>
                    <a:gd name="T1" fmla="*/ 0 h 8"/>
                    <a:gd name="T2" fmla="*/ 6 w 7"/>
                    <a:gd name="T3" fmla="*/ 8 h 8"/>
                    <a:gd name="T4" fmla="*/ 7 w 7"/>
                    <a:gd name="T5" fmla="*/ 8 h 8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8"/>
                    <a:gd name="T11" fmla="*/ 7 w 7"/>
                    <a:gd name="T12" fmla="*/ 8 h 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8">
                      <a:moveTo>
                        <a:pt x="0" y="0"/>
                      </a:moveTo>
                      <a:lnTo>
                        <a:pt x="6" y="8"/>
                      </a:lnTo>
                      <a:lnTo>
                        <a:pt x="7" y="8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1" name="Freeform 3646"/>
                <p:cNvSpPr>
                  <a:spLocks/>
                </p:cNvSpPr>
                <p:nvPr/>
              </p:nvSpPr>
              <p:spPr bwMode="auto">
                <a:xfrm>
                  <a:off x="1970" y="3790"/>
                  <a:ext cx="2" cy="2"/>
                </a:xfrm>
                <a:custGeom>
                  <a:avLst/>
                  <a:gdLst>
                    <a:gd name="T0" fmla="*/ 0 w 8"/>
                    <a:gd name="T1" fmla="*/ 0 h 7"/>
                    <a:gd name="T2" fmla="*/ 7 w 8"/>
                    <a:gd name="T3" fmla="*/ 7 h 7"/>
                    <a:gd name="T4" fmla="*/ 8 w 8"/>
                    <a:gd name="T5" fmla="*/ 7 h 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7"/>
                    <a:gd name="T11" fmla="*/ 8 w 8"/>
                    <a:gd name="T12" fmla="*/ 7 h 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7">
                      <a:moveTo>
                        <a:pt x="0" y="0"/>
                      </a:moveTo>
                      <a:lnTo>
                        <a:pt x="7" y="7"/>
                      </a:lnTo>
                      <a:lnTo>
                        <a:pt x="8" y="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" name="Freeform 3647"/>
                <p:cNvSpPr>
                  <a:spLocks/>
                </p:cNvSpPr>
                <p:nvPr/>
              </p:nvSpPr>
              <p:spPr bwMode="auto">
                <a:xfrm>
                  <a:off x="1972" y="3792"/>
                  <a:ext cx="1" cy="1"/>
                </a:xfrm>
                <a:custGeom>
                  <a:avLst/>
                  <a:gdLst>
                    <a:gd name="T0" fmla="*/ 0 w 7"/>
                    <a:gd name="T1" fmla="*/ 0 h 7"/>
                    <a:gd name="T2" fmla="*/ 6 w 7"/>
                    <a:gd name="T3" fmla="*/ 7 h 7"/>
                    <a:gd name="T4" fmla="*/ 7 w 7"/>
                    <a:gd name="T5" fmla="*/ 7 h 7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7"/>
                    <a:gd name="T11" fmla="*/ 7 w 7"/>
                    <a:gd name="T12" fmla="*/ 7 h 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7">
                      <a:moveTo>
                        <a:pt x="0" y="0"/>
                      </a:moveTo>
                      <a:lnTo>
                        <a:pt x="6" y="7"/>
                      </a:lnTo>
                      <a:lnTo>
                        <a:pt x="7" y="7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3" name="Freeform 3648"/>
                <p:cNvSpPr>
                  <a:spLocks/>
                </p:cNvSpPr>
                <p:nvPr/>
              </p:nvSpPr>
              <p:spPr bwMode="auto">
                <a:xfrm>
                  <a:off x="1973" y="3793"/>
                  <a:ext cx="1" cy="1"/>
                </a:xfrm>
                <a:custGeom>
                  <a:avLst/>
                  <a:gdLst>
                    <a:gd name="T0" fmla="*/ 0 w 8"/>
                    <a:gd name="T1" fmla="*/ 0 h 6"/>
                    <a:gd name="T2" fmla="*/ 7 w 8"/>
                    <a:gd name="T3" fmla="*/ 6 h 6"/>
                    <a:gd name="T4" fmla="*/ 8 w 8"/>
                    <a:gd name="T5" fmla="*/ 6 h 6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6"/>
                    <a:gd name="T11" fmla="*/ 8 w 8"/>
                    <a:gd name="T12" fmla="*/ 6 h 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6">
                      <a:moveTo>
                        <a:pt x="0" y="0"/>
                      </a:moveTo>
                      <a:lnTo>
                        <a:pt x="7" y="6"/>
                      </a:lnTo>
                      <a:lnTo>
                        <a:pt x="8" y="6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4" name="Freeform 3649"/>
                <p:cNvSpPr>
                  <a:spLocks/>
                </p:cNvSpPr>
                <p:nvPr/>
              </p:nvSpPr>
              <p:spPr bwMode="auto">
                <a:xfrm>
                  <a:off x="1974" y="3794"/>
                  <a:ext cx="1" cy="1"/>
                </a:xfrm>
                <a:custGeom>
                  <a:avLst/>
                  <a:gdLst>
                    <a:gd name="T0" fmla="*/ 0 w 7"/>
                    <a:gd name="T1" fmla="*/ 0 h 5"/>
                    <a:gd name="T2" fmla="*/ 6 w 7"/>
                    <a:gd name="T3" fmla="*/ 5 h 5"/>
                    <a:gd name="T4" fmla="*/ 7 w 7"/>
                    <a:gd name="T5" fmla="*/ 5 h 5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5"/>
                    <a:gd name="T11" fmla="*/ 7 w 7"/>
                    <a:gd name="T12" fmla="*/ 5 h 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5">
                      <a:moveTo>
                        <a:pt x="0" y="0"/>
                      </a:moveTo>
                      <a:lnTo>
                        <a:pt x="6" y="5"/>
                      </a:lnTo>
                      <a:lnTo>
                        <a:pt x="7" y="5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5" name="Freeform 3650"/>
                <p:cNvSpPr>
                  <a:spLocks/>
                </p:cNvSpPr>
                <p:nvPr/>
              </p:nvSpPr>
              <p:spPr bwMode="auto">
                <a:xfrm>
                  <a:off x="1975" y="3795"/>
                  <a:ext cx="2" cy="1"/>
                </a:xfrm>
                <a:custGeom>
                  <a:avLst/>
                  <a:gdLst>
                    <a:gd name="T0" fmla="*/ 0 w 8"/>
                    <a:gd name="T1" fmla="*/ 0 h 4"/>
                    <a:gd name="T2" fmla="*/ 7 w 8"/>
                    <a:gd name="T3" fmla="*/ 4 h 4"/>
                    <a:gd name="T4" fmla="*/ 8 w 8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"/>
                    <a:gd name="T11" fmla="*/ 8 w 8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">
                      <a:moveTo>
                        <a:pt x="0" y="0"/>
                      </a:moveTo>
                      <a:lnTo>
                        <a:pt x="7" y="4"/>
                      </a:lnTo>
                      <a:lnTo>
                        <a:pt x="8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6" name="Freeform 3651"/>
                <p:cNvSpPr>
                  <a:spLocks/>
                </p:cNvSpPr>
                <p:nvPr/>
              </p:nvSpPr>
              <p:spPr bwMode="auto">
                <a:xfrm>
                  <a:off x="1977" y="3796"/>
                  <a:ext cx="1" cy="1"/>
                </a:xfrm>
                <a:custGeom>
                  <a:avLst/>
                  <a:gdLst>
                    <a:gd name="T0" fmla="*/ 0 w 7"/>
                    <a:gd name="T1" fmla="*/ 0 h 4"/>
                    <a:gd name="T2" fmla="*/ 6 w 7"/>
                    <a:gd name="T3" fmla="*/ 4 h 4"/>
                    <a:gd name="T4" fmla="*/ 7 w 7"/>
                    <a:gd name="T5" fmla="*/ 4 h 4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4"/>
                    <a:gd name="T11" fmla="*/ 7 w 7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4">
                      <a:moveTo>
                        <a:pt x="0" y="0"/>
                      </a:moveTo>
                      <a:lnTo>
                        <a:pt x="6" y="4"/>
                      </a:lnTo>
                      <a:lnTo>
                        <a:pt x="7" y="4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7" name="Freeform 3652"/>
                <p:cNvSpPr>
                  <a:spLocks/>
                </p:cNvSpPr>
                <p:nvPr/>
              </p:nvSpPr>
              <p:spPr bwMode="auto">
                <a:xfrm>
                  <a:off x="1978" y="3797"/>
                  <a:ext cx="1" cy="1"/>
                </a:xfrm>
                <a:custGeom>
                  <a:avLst/>
                  <a:gdLst>
                    <a:gd name="T0" fmla="*/ 0 w 8"/>
                    <a:gd name="T1" fmla="*/ 0 h 3"/>
                    <a:gd name="T2" fmla="*/ 7 w 8"/>
                    <a:gd name="T3" fmla="*/ 3 h 3"/>
                    <a:gd name="T4" fmla="*/ 8 w 8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"/>
                    <a:gd name="T11" fmla="*/ 8 w 8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">
                      <a:moveTo>
                        <a:pt x="0" y="0"/>
                      </a:moveTo>
                      <a:lnTo>
                        <a:pt x="7" y="3"/>
                      </a:lnTo>
                      <a:lnTo>
                        <a:pt x="8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8" name="Freeform 3653"/>
                <p:cNvSpPr>
                  <a:spLocks/>
                </p:cNvSpPr>
                <p:nvPr/>
              </p:nvSpPr>
              <p:spPr bwMode="auto">
                <a:xfrm>
                  <a:off x="1979" y="3797"/>
                  <a:ext cx="2" cy="1"/>
                </a:xfrm>
                <a:custGeom>
                  <a:avLst/>
                  <a:gdLst>
                    <a:gd name="T0" fmla="*/ 0 w 8"/>
                    <a:gd name="T1" fmla="*/ 0 h 2"/>
                    <a:gd name="T2" fmla="*/ 7 w 8"/>
                    <a:gd name="T3" fmla="*/ 2 h 2"/>
                    <a:gd name="T4" fmla="*/ 8 w 8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0"/>
                      </a:moveTo>
                      <a:lnTo>
                        <a:pt x="7" y="2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9" name="Freeform 3654"/>
                <p:cNvSpPr>
                  <a:spLocks/>
                </p:cNvSpPr>
                <p:nvPr/>
              </p:nvSpPr>
              <p:spPr bwMode="auto">
                <a:xfrm>
                  <a:off x="1980" y="3798"/>
                  <a:ext cx="2" cy="1"/>
                </a:xfrm>
                <a:custGeom>
                  <a:avLst/>
                  <a:gdLst>
                    <a:gd name="T0" fmla="*/ 0 w 7"/>
                    <a:gd name="T1" fmla="*/ 0 h 3"/>
                    <a:gd name="T2" fmla="*/ 6 w 7"/>
                    <a:gd name="T3" fmla="*/ 3 h 3"/>
                    <a:gd name="T4" fmla="*/ 7 w 7"/>
                    <a:gd name="T5" fmla="*/ 3 h 3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"/>
                    <a:gd name="T11" fmla="*/ 7 w 7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">
                      <a:moveTo>
                        <a:pt x="0" y="0"/>
                      </a:moveTo>
                      <a:lnTo>
                        <a:pt x="6" y="3"/>
                      </a:lnTo>
                      <a:lnTo>
                        <a:pt x="7" y="3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0" name="Freeform 3655"/>
                <p:cNvSpPr>
                  <a:spLocks/>
                </p:cNvSpPr>
                <p:nvPr/>
              </p:nvSpPr>
              <p:spPr bwMode="auto">
                <a:xfrm>
                  <a:off x="1981" y="3798"/>
                  <a:ext cx="2" cy="1"/>
                </a:xfrm>
                <a:custGeom>
                  <a:avLst/>
                  <a:gdLst>
                    <a:gd name="T0" fmla="*/ 0 w 8"/>
                    <a:gd name="T1" fmla="*/ 0 h 2"/>
                    <a:gd name="T2" fmla="*/ 7 w 8"/>
                    <a:gd name="T3" fmla="*/ 2 h 2"/>
                    <a:gd name="T4" fmla="*/ 8 w 8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0"/>
                      </a:moveTo>
                      <a:lnTo>
                        <a:pt x="7" y="2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1" name="Freeform 3656"/>
                <p:cNvSpPr>
                  <a:spLocks/>
                </p:cNvSpPr>
                <p:nvPr/>
              </p:nvSpPr>
              <p:spPr bwMode="auto">
                <a:xfrm>
                  <a:off x="1983" y="3799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2" name="Freeform 3657"/>
                <p:cNvSpPr>
                  <a:spLocks/>
                </p:cNvSpPr>
                <p:nvPr/>
              </p:nvSpPr>
              <p:spPr bwMode="auto">
                <a:xfrm>
                  <a:off x="1984" y="3799"/>
                  <a:ext cx="2" cy="1"/>
                </a:xfrm>
                <a:custGeom>
                  <a:avLst/>
                  <a:gdLst>
                    <a:gd name="T0" fmla="*/ 0 w 8"/>
                    <a:gd name="T1" fmla="*/ 0 h 2"/>
                    <a:gd name="T2" fmla="*/ 7 w 8"/>
                    <a:gd name="T3" fmla="*/ 2 h 2"/>
                    <a:gd name="T4" fmla="*/ 8 w 8"/>
                    <a:gd name="T5" fmla="*/ 2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0"/>
                      </a:moveTo>
                      <a:lnTo>
                        <a:pt x="7" y="2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3" name="Freeform 3658"/>
                <p:cNvSpPr>
                  <a:spLocks/>
                </p:cNvSpPr>
                <p:nvPr/>
              </p:nvSpPr>
              <p:spPr bwMode="auto">
                <a:xfrm>
                  <a:off x="1985" y="3799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4" name="Freeform 3659"/>
                <p:cNvSpPr>
                  <a:spLocks/>
                </p:cNvSpPr>
                <p:nvPr/>
              </p:nvSpPr>
              <p:spPr bwMode="auto">
                <a:xfrm>
                  <a:off x="1986" y="3799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5" name="Freeform 3660"/>
                <p:cNvSpPr>
                  <a:spLocks/>
                </p:cNvSpPr>
                <p:nvPr/>
              </p:nvSpPr>
              <p:spPr bwMode="auto">
                <a:xfrm>
                  <a:off x="1988" y="3799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6" name="Freeform 3661"/>
                <p:cNvSpPr>
                  <a:spLocks/>
                </p:cNvSpPr>
                <p:nvPr/>
              </p:nvSpPr>
              <p:spPr bwMode="auto">
                <a:xfrm>
                  <a:off x="1989" y="3799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7" name="Freeform 3662"/>
                <p:cNvSpPr>
                  <a:spLocks/>
                </p:cNvSpPr>
                <p:nvPr/>
              </p:nvSpPr>
              <p:spPr bwMode="auto">
                <a:xfrm>
                  <a:off x="1990" y="3800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8" name="Freeform 3663"/>
                <p:cNvSpPr>
                  <a:spLocks/>
                </p:cNvSpPr>
                <p:nvPr/>
              </p:nvSpPr>
              <p:spPr bwMode="auto">
                <a:xfrm>
                  <a:off x="1991" y="3800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9" name="Freeform 3664"/>
                <p:cNvSpPr>
                  <a:spLocks/>
                </p:cNvSpPr>
                <p:nvPr/>
              </p:nvSpPr>
              <p:spPr bwMode="auto">
                <a:xfrm>
                  <a:off x="1993" y="3800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0" name="Freeform 3665"/>
                <p:cNvSpPr>
                  <a:spLocks/>
                </p:cNvSpPr>
                <p:nvPr/>
              </p:nvSpPr>
              <p:spPr bwMode="auto">
                <a:xfrm>
                  <a:off x="1994" y="3800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1" name="Freeform 3666"/>
                <p:cNvSpPr>
                  <a:spLocks/>
                </p:cNvSpPr>
                <p:nvPr/>
              </p:nvSpPr>
              <p:spPr bwMode="auto">
                <a:xfrm>
                  <a:off x="1995" y="3800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2" name="Freeform 3667"/>
                <p:cNvSpPr>
                  <a:spLocks/>
                </p:cNvSpPr>
                <p:nvPr/>
              </p:nvSpPr>
              <p:spPr bwMode="auto">
                <a:xfrm>
                  <a:off x="1997" y="3800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3" name="Freeform 3668"/>
                <p:cNvSpPr>
                  <a:spLocks/>
                </p:cNvSpPr>
                <p:nvPr/>
              </p:nvSpPr>
              <p:spPr bwMode="auto">
                <a:xfrm>
                  <a:off x="1998" y="3800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4" name="Freeform 3669"/>
                <p:cNvSpPr>
                  <a:spLocks/>
                </p:cNvSpPr>
                <p:nvPr/>
              </p:nvSpPr>
              <p:spPr bwMode="auto">
                <a:xfrm>
                  <a:off x="1999" y="3800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5" name="Freeform 3670"/>
                <p:cNvSpPr>
                  <a:spLocks/>
                </p:cNvSpPr>
                <p:nvPr/>
              </p:nvSpPr>
              <p:spPr bwMode="auto">
                <a:xfrm>
                  <a:off x="2000" y="3800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6" name="Freeform 3671"/>
                <p:cNvSpPr>
                  <a:spLocks/>
                </p:cNvSpPr>
                <p:nvPr/>
              </p:nvSpPr>
              <p:spPr bwMode="auto">
                <a:xfrm>
                  <a:off x="2002" y="3800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7" name="Freeform 3672"/>
                <p:cNvSpPr>
                  <a:spLocks/>
                </p:cNvSpPr>
                <p:nvPr/>
              </p:nvSpPr>
              <p:spPr bwMode="auto">
                <a:xfrm>
                  <a:off x="2003" y="3800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8" name="Freeform 3673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9" name="Freeform 3674"/>
                <p:cNvSpPr>
                  <a:spLocks/>
                </p:cNvSpPr>
                <p:nvPr/>
              </p:nvSpPr>
              <p:spPr bwMode="auto">
                <a:xfrm>
                  <a:off x="2005" y="3800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50" name="Freeform 3675"/>
                <p:cNvSpPr>
                  <a:spLocks/>
                </p:cNvSpPr>
                <p:nvPr/>
              </p:nvSpPr>
              <p:spPr bwMode="auto">
                <a:xfrm>
                  <a:off x="2007" y="3800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51" name="Freeform 3676"/>
                <p:cNvSpPr>
                  <a:spLocks/>
                </p:cNvSpPr>
                <p:nvPr/>
              </p:nvSpPr>
              <p:spPr bwMode="auto">
                <a:xfrm>
                  <a:off x="2008" y="3800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52" name="Freeform 3677"/>
                <p:cNvSpPr>
                  <a:spLocks/>
                </p:cNvSpPr>
                <p:nvPr/>
              </p:nvSpPr>
              <p:spPr bwMode="auto">
                <a:xfrm>
                  <a:off x="2009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53" name="Freeform 3678"/>
                <p:cNvSpPr>
                  <a:spLocks/>
                </p:cNvSpPr>
                <p:nvPr/>
              </p:nvSpPr>
              <p:spPr bwMode="auto">
                <a:xfrm>
                  <a:off x="2010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54" name="Freeform 3679"/>
                <p:cNvSpPr>
                  <a:spLocks/>
                </p:cNvSpPr>
                <p:nvPr/>
              </p:nvSpPr>
              <p:spPr bwMode="auto">
                <a:xfrm>
                  <a:off x="2012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55" name="Freeform 3680"/>
                <p:cNvSpPr>
                  <a:spLocks/>
                </p:cNvSpPr>
                <p:nvPr/>
              </p:nvSpPr>
              <p:spPr bwMode="auto">
                <a:xfrm>
                  <a:off x="2013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56" name="Freeform 3681"/>
                <p:cNvSpPr>
                  <a:spLocks/>
                </p:cNvSpPr>
                <p:nvPr/>
              </p:nvSpPr>
              <p:spPr bwMode="auto">
                <a:xfrm>
                  <a:off x="201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57" name="Freeform 3682"/>
                <p:cNvSpPr>
                  <a:spLocks/>
                </p:cNvSpPr>
                <p:nvPr/>
              </p:nvSpPr>
              <p:spPr bwMode="auto">
                <a:xfrm>
                  <a:off x="2015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58" name="Freeform 3683"/>
                <p:cNvSpPr>
                  <a:spLocks/>
                </p:cNvSpPr>
                <p:nvPr/>
              </p:nvSpPr>
              <p:spPr bwMode="auto">
                <a:xfrm>
                  <a:off x="2017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59" name="Freeform 3684"/>
                <p:cNvSpPr>
                  <a:spLocks/>
                </p:cNvSpPr>
                <p:nvPr/>
              </p:nvSpPr>
              <p:spPr bwMode="auto">
                <a:xfrm>
                  <a:off x="2018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0" name="Freeform 3685"/>
                <p:cNvSpPr>
                  <a:spLocks/>
                </p:cNvSpPr>
                <p:nvPr/>
              </p:nvSpPr>
              <p:spPr bwMode="auto">
                <a:xfrm>
                  <a:off x="2019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1" name="Freeform 3686"/>
                <p:cNvSpPr>
                  <a:spLocks/>
                </p:cNvSpPr>
                <p:nvPr/>
              </p:nvSpPr>
              <p:spPr bwMode="auto">
                <a:xfrm>
                  <a:off x="2020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2" name="Freeform 3687"/>
                <p:cNvSpPr>
                  <a:spLocks/>
                </p:cNvSpPr>
                <p:nvPr/>
              </p:nvSpPr>
              <p:spPr bwMode="auto">
                <a:xfrm>
                  <a:off x="202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3" name="Freeform 3688"/>
                <p:cNvSpPr>
                  <a:spLocks/>
                </p:cNvSpPr>
                <p:nvPr/>
              </p:nvSpPr>
              <p:spPr bwMode="auto">
                <a:xfrm>
                  <a:off x="2023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4" name="Freeform 3689"/>
                <p:cNvSpPr>
                  <a:spLocks/>
                </p:cNvSpPr>
                <p:nvPr/>
              </p:nvSpPr>
              <p:spPr bwMode="auto">
                <a:xfrm>
                  <a:off x="2024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5" name="Freeform 3690"/>
                <p:cNvSpPr>
                  <a:spLocks/>
                </p:cNvSpPr>
                <p:nvPr/>
              </p:nvSpPr>
              <p:spPr bwMode="auto">
                <a:xfrm>
                  <a:off x="2025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6" name="Freeform 3691"/>
                <p:cNvSpPr>
                  <a:spLocks/>
                </p:cNvSpPr>
                <p:nvPr/>
              </p:nvSpPr>
              <p:spPr bwMode="auto">
                <a:xfrm>
                  <a:off x="202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7" name="Freeform 3692"/>
                <p:cNvSpPr>
                  <a:spLocks/>
                </p:cNvSpPr>
                <p:nvPr/>
              </p:nvSpPr>
              <p:spPr bwMode="auto">
                <a:xfrm>
                  <a:off x="2028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8" name="Freeform 3693"/>
                <p:cNvSpPr>
                  <a:spLocks/>
                </p:cNvSpPr>
                <p:nvPr/>
              </p:nvSpPr>
              <p:spPr bwMode="auto">
                <a:xfrm>
                  <a:off x="2029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1 h 1"/>
                    <a:gd name="T4" fmla="*/ 7 w 7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9" name="Freeform 3694"/>
                <p:cNvSpPr>
                  <a:spLocks/>
                </p:cNvSpPr>
                <p:nvPr/>
              </p:nvSpPr>
              <p:spPr bwMode="auto">
                <a:xfrm>
                  <a:off x="2030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0" name="Freeform 3695"/>
                <p:cNvSpPr>
                  <a:spLocks/>
                </p:cNvSpPr>
                <p:nvPr/>
              </p:nvSpPr>
              <p:spPr bwMode="auto">
                <a:xfrm>
                  <a:off x="203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1" name="Freeform 3696"/>
                <p:cNvSpPr>
                  <a:spLocks/>
                </p:cNvSpPr>
                <p:nvPr/>
              </p:nvSpPr>
              <p:spPr bwMode="auto">
                <a:xfrm>
                  <a:off x="2033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2" name="Freeform 3697"/>
                <p:cNvSpPr>
                  <a:spLocks/>
                </p:cNvSpPr>
                <p:nvPr/>
              </p:nvSpPr>
              <p:spPr bwMode="auto">
                <a:xfrm>
                  <a:off x="203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3" name="Freeform 3698"/>
                <p:cNvSpPr>
                  <a:spLocks/>
                </p:cNvSpPr>
                <p:nvPr/>
              </p:nvSpPr>
              <p:spPr bwMode="auto">
                <a:xfrm>
                  <a:off x="2035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4" name="Freeform 3699"/>
                <p:cNvSpPr>
                  <a:spLocks/>
                </p:cNvSpPr>
                <p:nvPr/>
              </p:nvSpPr>
              <p:spPr bwMode="auto">
                <a:xfrm>
                  <a:off x="2037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5" name="Freeform 3700"/>
                <p:cNvSpPr>
                  <a:spLocks/>
                </p:cNvSpPr>
                <p:nvPr/>
              </p:nvSpPr>
              <p:spPr bwMode="auto">
                <a:xfrm>
                  <a:off x="2038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6" name="Freeform 3701"/>
                <p:cNvSpPr>
                  <a:spLocks/>
                </p:cNvSpPr>
                <p:nvPr/>
              </p:nvSpPr>
              <p:spPr bwMode="auto">
                <a:xfrm>
                  <a:off x="2039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7" name="Freeform 3702"/>
                <p:cNvSpPr>
                  <a:spLocks/>
                </p:cNvSpPr>
                <p:nvPr/>
              </p:nvSpPr>
              <p:spPr bwMode="auto">
                <a:xfrm>
                  <a:off x="2040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8" name="Freeform 3703"/>
                <p:cNvSpPr>
                  <a:spLocks/>
                </p:cNvSpPr>
                <p:nvPr/>
              </p:nvSpPr>
              <p:spPr bwMode="auto">
                <a:xfrm>
                  <a:off x="2042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9" name="Freeform 3704"/>
                <p:cNvSpPr>
                  <a:spLocks/>
                </p:cNvSpPr>
                <p:nvPr/>
              </p:nvSpPr>
              <p:spPr bwMode="auto">
                <a:xfrm>
                  <a:off x="2043" y="3801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0" name="Freeform 3705"/>
                <p:cNvSpPr>
                  <a:spLocks/>
                </p:cNvSpPr>
                <p:nvPr/>
              </p:nvSpPr>
              <p:spPr bwMode="auto">
                <a:xfrm>
                  <a:off x="204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1" name="Freeform 3706"/>
                <p:cNvSpPr>
                  <a:spLocks/>
                </p:cNvSpPr>
                <p:nvPr/>
              </p:nvSpPr>
              <p:spPr bwMode="auto">
                <a:xfrm>
                  <a:off x="2045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2" name="Freeform 3707"/>
                <p:cNvSpPr>
                  <a:spLocks/>
                </p:cNvSpPr>
                <p:nvPr/>
              </p:nvSpPr>
              <p:spPr bwMode="auto">
                <a:xfrm>
                  <a:off x="2047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1 h 1"/>
                    <a:gd name="T4" fmla="*/ 8 w 8"/>
                    <a:gd name="T5" fmla="*/ 1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1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3" name="Freeform 3708"/>
                <p:cNvSpPr>
                  <a:spLocks/>
                </p:cNvSpPr>
                <p:nvPr/>
              </p:nvSpPr>
              <p:spPr bwMode="auto">
                <a:xfrm>
                  <a:off x="2048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4" name="Freeform 3709"/>
                <p:cNvSpPr>
                  <a:spLocks/>
                </p:cNvSpPr>
                <p:nvPr/>
              </p:nvSpPr>
              <p:spPr bwMode="auto">
                <a:xfrm>
                  <a:off x="2049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5" name="Freeform 3710"/>
                <p:cNvSpPr>
                  <a:spLocks/>
                </p:cNvSpPr>
                <p:nvPr/>
              </p:nvSpPr>
              <p:spPr bwMode="auto">
                <a:xfrm>
                  <a:off x="2050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6" name="Freeform 3711"/>
                <p:cNvSpPr>
                  <a:spLocks/>
                </p:cNvSpPr>
                <p:nvPr/>
              </p:nvSpPr>
              <p:spPr bwMode="auto">
                <a:xfrm>
                  <a:off x="205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7" name="Freeform 3712"/>
                <p:cNvSpPr>
                  <a:spLocks/>
                </p:cNvSpPr>
                <p:nvPr/>
              </p:nvSpPr>
              <p:spPr bwMode="auto">
                <a:xfrm>
                  <a:off x="2053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8" name="Freeform 3713"/>
                <p:cNvSpPr>
                  <a:spLocks/>
                </p:cNvSpPr>
                <p:nvPr/>
              </p:nvSpPr>
              <p:spPr bwMode="auto">
                <a:xfrm>
                  <a:off x="2054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9" name="Freeform 3714"/>
                <p:cNvSpPr>
                  <a:spLocks/>
                </p:cNvSpPr>
                <p:nvPr/>
              </p:nvSpPr>
              <p:spPr bwMode="auto">
                <a:xfrm>
                  <a:off x="2055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0" name="Freeform 3715"/>
                <p:cNvSpPr>
                  <a:spLocks/>
                </p:cNvSpPr>
                <p:nvPr/>
              </p:nvSpPr>
              <p:spPr bwMode="auto">
                <a:xfrm>
                  <a:off x="205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1" name="Freeform 3716"/>
                <p:cNvSpPr>
                  <a:spLocks/>
                </p:cNvSpPr>
                <p:nvPr/>
              </p:nvSpPr>
              <p:spPr bwMode="auto">
                <a:xfrm>
                  <a:off x="2058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2" name="Freeform 3717"/>
                <p:cNvSpPr>
                  <a:spLocks/>
                </p:cNvSpPr>
                <p:nvPr/>
              </p:nvSpPr>
              <p:spPr bwMode="auto">
                <a:xfrm>
                  <a:off x="2059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3" name="Freeform 3718"/>
                <p:cNvSpPr>
                  <a:spLocks/>
                </p:cNvSpPr>
                <p:nvPr/>
              </p:nvSpPr>
              <p:spPr bwMode="auto">
                <a:xfrm>
                  <a:off x="2060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4" name="Freeform 3719"/>
                <p:cNvSpPr>
                  <a:spLocks/>
                </p:cNvSpPr>
                <p:nvPr/>
              </p:nvSpPr>
              <p:spPr bwMode="auto">
                <a:xfrm>
                  <a:off x="2062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5" name="Freeform 3720"/>
                <p:cNvSpPr>
                  <a:spLocks/>
                </p:cNvSpPr>
                <p:nvPr/>
              </p:nvSpPr>
              <p:spPr bwMode="auto">
                <a:xfrm>
                  <a:off x="2063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6" name="Freeform 3721"/>
                <p:cNvSpPr>
                  <a:spLocks/>
                </p:cNvSpPr>
                <p:nvPr/>
              </p:nvSpPr>
              <p:spPr bwMode="auto">
                <a:xfrm>
                  <a:off x="206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7" name="Freeform 3722"/>
                <p:cNvSpPr>
                  <a:spLocks/>
                </p:cNvSpPr>
                <p:nvPr/>
              </p:nvSpPr>
              <p:spPr bwMode="auto">
                <a:xfrm>
                  <a:off x="2066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8" name="Freeform 3723"/>
                <p:cNvSpPr>
                  <a:spLocks/>
                </p:cNvSpPr>
                <p:nvPr/>
              </p:nvSpPr>
              <p:spPr bwMode="auto">
                <a:xfrm>
                  <a:off x="2067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9" name="Freeform 3724"/>
                <p:cNvSpPr>
                  <a:spLocks/>
                </p:cNvSpPr>
                <p:nvPr/>
              </p:nvSpPr>
              <p:spPr bwMode="auto">
                <a:xfrm>
                  <a:off x="2068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0" name="Freeform 3725"/>
                <p:cNvSpPr>
                  <a:spLocks/>
                </p:cNvSpPr>
                <p:nvPr/>
              </p:nvSpPr>
              <p:spPr bwMode="auto">
                <a:xfrm>
                  <a:off x="2069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1" name="Freeform 3726"/>
                <p:cNvSpPr>
                  <a:spLocks/>
                </p:cNvSpPr>
                <p:nvPr/>
              </p:nvSpPr>
              <p:spPr bwMode="auto">
                <a:xfrm>
                  <a:off x="2070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2" name="Freeform 3727"/>
                <p:cNvSpPr>
                  <a:spLocks/>
                </p:cNvSpPr>
                <p:nvPr/>
              </p:nvSpPr>
              <p:spPr bwMode="auto">
                <a:xfrm>
                  <a:off x="2072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3" name="Freeform 3728"/>
                <p:cNvSpPr>
                  <a:spLocks/>
                </p:cNvSpPr>
                <p:nvPr/>
              </p:nvSpPr>
              <p:spPr bwMode="auto">
                <a:xfrm>
                  <a:off x="2073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4" name="Freeform 3729"/>
                <p:cNvSpPr>
                  <a:spLocks/>
                </p:cNvSpPr>
                <p:nvPr/>
              </p:nvSpPr>
              <p:spPr bwMode="auto">
                <a:xfrm>
                  <a:off x="2074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" name="Freeform 3730"/>
                <p:cNvSpPr>
                  <a:spLocks/>
                </p:cNvSpPr>
                <p:nvPr/>
              </p:nvSpPr>
              <p:spPr bwMode="auto">
                <a:xfrm>
                  <a:off x="2075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6" name="Freeform 3731"/>
                <p:cNvSpPr>
                  <a:spLocks/>
                </p:cNvSpPr>
                <p:nvPr/>
              </p:nvSpPr>
              <p:spPr bwMode="auto">
                <a:xfrm>
                  <a:off x="2077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7" name="Freeform 3732"/>
                <p:cNvSpPr>
                  <a:spLocks/>
                </p:cNvSpPr>
                <p:nvPr/>
              </p:nvSpPr>
              <p:spPr bwMode="auto">
                <a:xfrm>
                  <a:off x="2078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8" name="Freeform 3733"/>
                <p:cNvSpPr>
                  <a:spLocks/>
                </p:cNvSpPr>
                <p:nvPr/>
              </p:nvSpPr>
              <p:spPr bwMode="auto">
                <a:xfrm>
                  <a:off x="2079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9" name="Freeform 3734"/>
                <p:cNvSpPr>
                  <a:spLocks/>
                </p:cNvSpPr>
                <p:nvPr/>
              </p:nvSpPr>
              <p:spPr bwMode="auto">
                <a:xfrm>
                  <a:off x="2080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" name="Freeform 3735"/>
                <p:cNvSpPr>
                  <a:spLocks/>
                </p:cNvSpPr>
                <p:nvPr/>
              </p:nvSpPr>
              <p:spPr bwMode="auto">
                <a:xfrm>
                  <a:off x="2082" y="3801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1" name="Freeform 3736"/>
                <p:cNvSpPr>
                  <a:spLocks/>
                </p:cNvSpPr>
                <p:nvPr/>
              </p:nvSpPr>
              <p:spPr bwMode="auto">
                <a:xfrm>
                  <a:off x="2083" y="3801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" name="Freeform 3737"/>
                <p:cNvSpPr>
                  <a:spLocks/>
                </p:cNvSpPr>
                <p:nvPr/>
              </p:nvSpPr>
              <p:spPr bwMode="auto">
                <a:xfrm>
                  <a:off x="2084" y="3801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3" name="Freeform 3738"/>
                <p:cNvSpPr>
                  <a:spLocks/>
                </p:cNvSpPr>
                <p:nvPr/>
              </p:nvSpPr>
              <p:spPr bwMode="auto">
                <a:xfrm>
                  <a:off x="2085" y="3801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4" name="Freeform 3739"/>
                <p:cNvSpPr>
                  <a:spLocks/>
                </p:cNvSpPr>
                <p:nvPr/>
              </p:nvSpPr>
              <p:spPr bwMode="auto">
                <a:xfrm>
                  <a:off x="2087" y="3801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5" name="Freeform 3740"/>
                <p:cNvSpPr>
                  <a:spLocks/>
                </p:cNvSpPr>
                <p:nvPr/>
              </p:nvSpPr>
              <p:spPr bwMode="auto">
                <a:xfrm>
                  <a:off x="2088" y="3801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6" name="Freeform 3741"/>
                <p:cNvSpPr>
                  <a:spLocks/>
                </p:cNvSpPr>
                <p:nvPr/>
              </p:nvSpPr>
              <p:spPr bwMode="auto">
                <a:xfrm>
                  <a:off x="2089" y="3800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7" name="Freeform 3742"/>
                <p:cNvSpPr>
                  <a:spLocks/>
                </p:cNvSpPr>
                <p:nvPr/>
              </p:nvSpPr>
              <p:spPr bwMode="auto">
                <a:xfrm>
                  <a:off x="2091" y="3800"/>
                  <a:ext cx="1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8" name="Freeform 3743"/>
                <p:cNvSpPr>
                  <a:spLocks/>
                </p:cNvSpPr>
                <p:nvPr/>
              </p:nvSpPr>
              <p:spPr bwMode="auto">
                <a:xfrm>
                  <a:off x="2092" y="3800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9" name="Freeform 3744"/>
                <p:cNvSpPr>
                  <a:spLocks/>
                </p:cNvSpPr>
                <p:nvPr/>
              </p:nvSpPr>
              <p:spPr bwMode="auto">
                <a:xfrm>
                  <a:off x="2093" y="3800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0" name="Freeform 3745"/>
                <p:cNvSpPr>
                  <a:spLocks/>
                </p:cNvSpPr>
                <p:nvPr/>
              </p:nvSpPr>
              <p:spPr bwMode="auto">
                <a:xfrm>
                  <a:off x="2094" y="3800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" name="Freeform 3746"/>
                <p:cNvSpPr>
                  <a:spLocks/>
                </p:cNvSpPr>
                <p:nvPr/>
              </p:nvSpPr>
              <p:spPr bwMode="auto">
                <a:xfrm>
                  <a:off x="2096" y="3800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" name="Freeform 3747"/>
                <p:cNvSpPr>
                  <a:spLocks/>
                </p:cNvSpPr>
                <p:nvPr/>
              </p:nvSpPr>
              <p:spPr bwMode="auto">
                <a:xfrm>
                  <a:off x="2097" y="3800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3" name="Freeform 3748"/>
                <p:cNvSpPr>
                  <a:spLocks/>
                </p:cNvSpPr>
                <p:nvPr/>
              </p:nvSpPr>
              <p:spPr bwMode="auto">
                <a:xfrm>
                  <a:off x="2098" y="3800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4" name="Freeform 3749"/>
                <p:cNvSpPr>
                  <a:spLocks/>
                </p:cNvSpPr>
                <p:nvPr/>
              </p:nvSpPr>
              <p:spPr bwMode="auto">
                <a:xfrm>
                  <a:off x="2099" y="3800"/>
                  <a:ext cx="2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5" name="Freeform 3750"/>
                <p:cNvSpPr>
                  <a:spLocks/>
                </p:cNvSpPr>
                <p:nvPr/>
              </p:nvSpPr>
              <p:spPr bwMode="auto">
                <a:xfrm>
                  <a:off x="2101" y="3799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6" name="Freeform 3751"/>
                <p:cNvSpPr>
                  <a:spLocks/>
                </p:cNvSpPr>
                <p:nvPr/>
              </p:nvSpPr>
              <p:spPr bwMode="auto">
                <a:xfrm>
                  <a:off x="2102" y="3799"/>
                  <a:ext cx="1" cy="1"/>
                </a:xfrm>
                <a:custGeom>
                  <a:avLst/>
                  <a:gdLst>
                    <a:gd name="T0" fmla="*/ 0 w 8"/>
                    <a:gd name="T1" fmla="*/ 0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7" name="Freeform 3752"/>
                <p:cNvSpPr>
                  <a:spLocks/>
                </p:cNvSpPr>
                <p:nvPr/>
              </p:nvSpPr>
              <p:spPr bwMode="auto">
                <a:xfrm>
                  <a:off x="2103" y="3799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8" name="Freeform 3753"/>
                <p:cNvSpPr>
                  <a:spLocks/>
                </p:cNvSpPr>
                <p:nvPr/>
              </p:nvSpPr>
              <p:spPr bwMode="auto">
                <a:xfrm>
                  <a:off x="2104" y="3799"/>
                  <a:ext cx="2" cy="1"/>
                </a:xfrm>
                <a:custGeom>
                  <a:avLst/>
                  <a:gdLst>
                    <a:gd name="T0" fmla="*/ 0 w 7"/>
                    <a:gd name="T1" fmla="*/ 0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9" name="Freeform 3754"/>
                <p:cNvSpPr>
                  <a:spLocks/>
                </p:cNvSpPr>
                <p:nvPr/>
              </p:nvSpPr>
              <p:spPr bwMode="auto">
                <a:xfrm>
                  <a:off x="2106" y="3799"/>
                  <a:ext cx="1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0" name="Freeform 3755"/>
                <p:cNvSpPr>
                  <a:spLocks/>
                </p:cNvSpPr>
                <p:nvPr/>
              </p:nvSpPr>
              <p:spPr bwMode="auto">
                <a:xfrm>
                  <a:off x="2107" y="3799"/>
                  <a:ext cx="1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1" name="Freeform 3756"/>
                <p:cNvSpPr>
                  <a:spLocks/>
                </p:cNvSpPr>
                <p:nvPr/>
              </p:nvSpPr>
              <p:spPr bwMode="auto">
                <a:xfrm>
                  <a:off x="2108" y="3799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2" name="Freeform 3757"/>
                <p:cNvSpPr>
                  <a:spLocks/>
                </p:cNvSpPr>
                <p:nvPr/>
              </p:nvSpPr>
              <p:spPr bwMode="auto">
                <a:xfrm>
                  <a:off x="2109" y="3799"/>
                  <a:ext cx="2" cy="1"/>
                </a:xfrm>
                <a:custGeom>
                  <a:avLst/>
                  <a:gdLst>
                    <a:gd name="T0" fmla="*/ 0 w 7"/>
                    <a:gd name="T1" fmla="*/ 1 h 1"/>
                    <a:gd name="T2" fmla="*/ 6 w 7"/>
                    <a:gd name="T3" fmla="*/ 0 h 1"/>
                    <a:gd name="T4" fmla="*/ 7 w 7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"/>
                    <a:gd name="T11" fmla="*/ 7 w 7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">
                      <a:moveTo>
                        <a:pt x="0" y="1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3" name="Freeform 3758"/>
                <p:cNvSpPr>
                  <a:spLocks/>
                </p:cNvSpPr>
                <p:nvPr/>
              </p:nvSpPr>
              <p:spPr bwMode="auto">
                <a:xfrm>
                  <a:off x="2110" y="3798"/>
                  <a:ext cx="2" cy="1"/>
                </a:xfrm>
                <a:custGeom>
                  <a:avLst/>
                  <a:gdLst>
                    <a:gd name="T0" fmla="*/ 0 w 8"/>
                    <a:gd name="T1" fmla="*/ 1 h 1"/>
                    <a:gd name="T2" fmla="*/ 7 w 8"/>
                    <a:gd name="T3" fmla="*/ 0 h 1"/>
                    <a:gd name="T4" fmla="*/ 8 w 8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"/>
                    <a:gd name="T11" fmla="*/ 8 w 8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">
                      <a:moveTo>
                        <a:pt x="0" y="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4" name="Freeform 3759"/>
                <p:cNvSpPr>
                  <a:spLocks/>
                </p:cNvSpPr>
                <p:nvPr/>
              </p:nvSpPr>
              <p:spPr bwMode="auto">
                <a:xfrm>
                  <a:off x="2112" y="3798"/>
                  <a:ext cx="1" cy="1"/>
                </a:xfrm>
                <a:custGeom>
                  <a:avLst/>
                  <a:gdLst>
                    <a:gd name="T0" fmla="*/ 0 w 7"/>
                    <a:gd name="T1" fmla="*/ 2 h 2"/>
                    <a:gd name="T2" fmla="*/ 6 w 7"/>
                    <a:gd name="T3" fmla="*/ 0 h 2"/>
                    <a:gd name="T4" fmla="*/ 7 w 7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5" name="Freeform 3760"/>
                <p:cNvSpPr>
                  <a:spLocks/>
                </p:cNvSpPr>
                <p:nvPr/>
              </p:nvSpPr>
              <p:spPr bwMode="auto">
                <a:xfrm>
                  <a:off x="2113" y="3798"/>
                  <a:ext cx="2" cy="1"/>
                </a:xfrm>
                <a:custGeom>
                  <a:avLst/>
                  <a:gdLst>
                    <a:gd name="T0" fmla="*/ 0 w 8"/>
                    <a:gd name="T1" fmla="*/ 2 h 2"/>
                    <a:gd name="T2" fmla="*/ 7 w 8"/>
                    <a:gd name="T3" fmla="*/ 0 h 2"/>
                    <a:gd name="T4" fmla="*/ 8 w 8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"/>
                    <a:gd name="T11" fmla="*/ 8 w 8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">
                      <a:moveTo>
                        <a:pt x="0" y="2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6" name="Freeform 3761"/>
                <p:cNvSpPr>
                  <a:spLocks/>
                </p:cNvSpPr>
                <p:nvPr/>
              </p:nvSpPr>
              <p:spPr bwMode="auto">
                <a:xfrm>
                  <a:off x="2114" y="3797"/>
                  <a:ext cx="2" cy="1"/>
                </a:xfrm>
                <a:custGeom>
                  <a:avLst/>
                  <a:gdLst>
                    <a:gd name="T0" fmla="*/ 0 w 7"/>
                    <a:gd name="T1" fmla="*/ 2 h 2"/>
                    <a:gd name="T2" fmla="*/ 6 w 7"/>
                    <a:gd name="T3" fmla="*/ 0 h 2"/>
                    <a:gd name="T4" fmla="*/ 7 w 7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"/>
                    <a:gd name="T11" fmla="*/ 7 w 7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">
                      <a:moveTo>
                        <a:pt x="0" y="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7" name="Freeform 3762"/>
                <p:cNvSpPr>
                  <a:spLocks/>
                </p:cNvSpPr>
                <p:nvPr/>
              </p:nvSpPr>
              <p:spPr bwMode="auto">
                <a:xfrm>
                  <a:off x="2115" y="3797"/>
                  <a:ext cx="2" cy="1"/>
                </a:xfrm>
                <a:custGeom>
                  <a:avLst/>
                  <a:gdLst>
                    <a:gd name="T0" fmla="*/ 0 w 8"/>
                    <a:gd name="T1" fmla="*/ 3 h 3"/>
                    <a:gd name="T2" fmla="*/ 7 w 8"/>
                    <a:gd name="T3" fmla="*/ 0 h 3"/>
                    <a:gd name="T4" fmla="*/ 8 w 8"/>
                    <a:gd name="T5" fmla="*/ 0 h 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"/>
                    <a:gd name="T11" fmla="*/ 8 w 8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">
                      <a:moveTo>
                        <a:pt x="0" y="3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8" name="Freeform 3763"/>
                <p:cNvSpPr>
                  <a:spLocks/>
                </p:cNvSpPr>
                <p:nvPr/>
              </p:nvSpPr>
              <p:spPr bwMode="auto">
                <a:xfrm>
                  <a:off x="2117" y="3796"/>
                  <a:ext cx="1" cy="1"/>
                </a:xfrm>
                <a:custGeom>
                  <a:avLst/>
                  <a:gdLst>
                    <a:gd name="T0" fmla="*/ 0 w 8"/>
                    <a:gd name="T1" fmla="*/ 3 h 3"/>
                    <a:gd name="T2" fmla="*/ 7 w 8"/>
                    <a:gd name="T3" fmla="*/ 0 h 3"/>
                    <a:gd name="T4" fmla="*/ 8 w 8"/>
                    <a:gd name="T5" fmla="*/ 0 h 3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"/>
                    <a:gd name="T11" fmla="*/ 8 w 8"/>
                    <a:gd name="T12" fmla="*/ 3 h 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">
                      <a:moveTo>
                        <a:pt x="0" y="3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9" name="Freeform 3764"/>
                <p:cNvSpPr>
                  <a:spLocks/>
                </p:cNvSpPr>
                <p:nvPr/>
              </p:nvSpPr>
              <p:spPr bwMode="auto">
                <a:xfrm>
                  <a:off x="2118" y="3795"/>
                  <a:ext cx="1" cy="1"/>
                </a:xfrm>
                <a:custGeom>
                  <a:avLst/>
                  <a:gdLst>
                    <a:gd name="T0" fmla="*/ 0 w 7"/>
                    <a:gd name="T1" fmla="*/ 4 h 4"/>
                    <a:gd name="T2" fmla="*/ 6 w 7"/>
                    <a:gd name="T3" fmla="*/ 0 h 4"/>
                    <a:gd name="T4" fmla="*/ 7 w 7"/>
                    <a:gd name="T5" fmla="*/ 0 h 4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4"/>
                    <a:gd name="T11" fmla="*/ 7 w 7"/>
                    <a:gd name="T12" fmla="*/ 4 h 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4">
                      <a:moveTo>
                        <a:pt x="0" y="4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0" name="Freeform 3765"/>
                <p:cNvSpPr>
                  <a:spLocks/>
                </p:cNvSpPr>
                <p:nvPr/>
              </p:nvSpPr>
              <p:spPr bwMode="auto">
                <a:xfrm>
                  <a:off x="2119" y="3794"/>
                  <a:ext cx="2" cy="1"/>
                </a:xfrm>
                <a:custGeom>
                  <a:avLst/>
                  <a:gdLst>
                    <a:gd name="T0" fmla="*/ 0 w 8"/>
                    <a:gd name="T1" fmla="*/ 5 h 5"/>
                    <a:gd name="T2" fmla="*/ 7 w 8"/>
                    <a:gd name="T3" fmla="*/ 0 h 5"/>
                    <a:gd name="T4" fmla="*/ 8 w 8"/>
                    <a:gd name="T5" fmla="*/ 0 h 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5"/>
                    <a:gd name="T11" fmla="*/ 8 w 8"/>
                    <a:gd name="T12" fmla="*/ 5 h 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5">
                      <a:moveTo>
                        <a:pt x="0" y="5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1" name="Freeform 3766"/>
                <p:cNvSpPr>
                  <a:spLocks/>
                </p:cNvSpPr>
                <p:nvPr/>
              </p:nvSpPr>
              <p:spPr bwMode="auto">
                <a:xfrm>
                  <a:off x="2121" y="3793"/>
                  <a:ext cx="1" cy="1"/>
                </a:xfrm>
                <a:custGeom>
                  <a:avLst/>
                  <a:gdLst>
                    <a:gd name="T0" fmla="*/ 0 w 7"/>
                    <a:gd name="T1" fmla="*/ 5 h 5"/>
                    <a:gd name="T2" fmla="*/ 6 w 7"/>
                    <a:gd name="T3" fmla="*/ 0 h 5"/>
                    <a:gd name="T4" fmla="*/ 7 w 7"/>
                    <a:gd name="T5" fmla="*/ 0 h 5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5"/>
                    <a:gd name="T11" fmla="*/ 7 w 7"/>
                    <a:gd name="T12" fmla="*/ 5 h 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5">
                      <a:moveTo>
                        <a:pt x="0" y="5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2" name="Freeform 3767"/>
                <p:cNvSpPr>
                  <a:spLocks/>
                </p:cNvSpPr>
                <p:nvPr/>
              </p:nvSpPr>
              <p:spPr bwMode="auto">
                <a:xfrm>
                  <a:off x="2122" y="3792"/>
                  <a:ext cx="1" cy="1"/>
                </a:xfrm>
                <a:custGeom>
                  <a:avLst/>
                  <a:gdLst>
                    <a:gd name="T0" fmla="*/ 0 w 8"/>
                    <a:gd name="T1" fmla="*/ 7 h 7"/>
                    <a:gd name="T2" fmla="*/ 7 w 8"/>
                    <a:gd name="T3" fmla="*/ 0 h 7"/>
                    <a:gd name="T4" fmla="*/ 8 w 8"/>
                    <a:gd name="T5" fmla="*/ 0 h 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7"/>
                    <a:gd name="T11" fmla="*/ 8 w 8"/>
                    <a:gd name="T12" fmla="*/ 7 h 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7">
                      <a:moveTo>
                        <a:pt x="0" y="7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3" name="Freeform 3768"/>
                <p:cNvSpPr>
                  <a:spLocks/>
                </p:cNvSpPr>
                <p:nvPr/>
              </p:nvSpPr>
              <p:spPr bwMode="auto">
                <a:xfrm>
                  <a:off x="2123" y="3791"/>
                  <a:ext cx="1" cy="1"/>
                </a:xfrm>
                <a:custGeom>
                  <a:avLst/>
                  <a:gdLst>
                    <a:gd name="T0" fmla="*/ 0 w 7"/>
                    <a:gd name="T1" fmla="*/ 7 h 7"/>
                    <a:gd name="T2" fmla="*/ 6 w 7"/>
                    <a:gd name="T3" fmla="*/ 0 h 7"/>
                    <a:gd name="T4" fmla="*/ 7 w 7"/>
                    <a:gd name="T5" fmla="*/ 0 h 7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7"/>
                    <a:gd name="T11" fmla="*/ 7 w 7"/>
                    <a:gd name="T12" fmla="*/ 7 h 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7">
                      <a:moveTo>
                        <a:pt x="0" y="7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4" name="Freeform 3769"/>
                <p:cNvSpPr>
                  <a:spLocks/>
                </p:cNvSpPr>
                <p:nvPr/>
              </p:nvSpPr>
              <p:spPr bwMode="auto">
                <a:xfrm>
                  <a:off x="2124" y="3789"/>
                  <a:ext cx="2" cy="2"/>
                </a:xfrm>
                <a:custGeom>
                  <a:avLst/>
                  <a:gdLst>
                    <a:gd name="T0" fmla="*/ 0 w 8"/>
                    <a:gd name="T1" fmla="*/ 9 h 9"/>
                    <a:gd name="T2" fmla="*/ 7 w 8"/>
                    <a:gd name="T3" fmla="*/ 0 h 9"/>
                    <a:gd name="T4" fmla="*/ 8 w 8"/>
                    <a:gd name="T5" fmla="*/ 0 h 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9"/>
                    <a:gd name="T11" fmla="*/ 8 w 8"/>
                    <a:gd name="T12" fmla="*/ 9 h 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9">
                      <a:moveTo>
                        <a:pt x="0" y="9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5" name="Freeform 3770"/>
                <p:cNvSpPr>
                  <a:spLocks/>
                </p:cNvSpPr>
                <p:nvPr/>
              </p:nvSpPr>
              <p:spPr bwMode="auto">
                <a:xfrm>
                  <a:off x="2126" y="3787"/>
                  <a:ext cx="1" cy="2"/>
                </a:xfrm>
                <a:custGeom>
                  <a:avLst/>
                  <a:gdLst>
                    <a:gd name="T0" fmla="*/ 0 w 7"/>
                    <a:gd name="T1" fmla="*/ 10 h 10"/>
                    <a:gd name="T2" fmla="*/ 6 w 7"/>
                    <a:gd name="T3" fmla="*/ 0 h 10"/>
                    <a:gd name="T4" fmla="*/ 7 w 7"/>
                    <a:gd name="T5" fmla="*/ 0 h 10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0"/>
                    <a:gd name="T11" fmla="*/ 7 w 7"/>
                    <a:gd name="T12" fmla="*/ 10 h 1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0">
                      <a:moveTo>
                        <a:pt x="0" y="1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6" name="Freeform 3771"/>
                <p:cNvSpPr>
                  <a:spLocks/>
                </p:cNvSpPr>
                <p:nvPr/>
              </p:nvSpPr>
              <p:spPr bwMode="auto">
                <a:xfrm>
                  <a:off x="2127" y="3785"/>
                  <a:ext cx="1" cy="2"/>
                </a:xfrm>
                <a:custGeom>
                  <a:avLst/>
                  <a:gdLst>
                    <a:gd name="T0" fmla="*/ 0 w 8"/>
                    <a:gd name="T1" fmla="*/ 12 h 12"/>
                    <a:gd name="T2" fmla="*/ 7 w 8"/>
                    <a:gd name="T3" fmla="*/ 0 h 12"/>
                    <a:gd name="T4" fmla="*/ 8 w 8"/>
                    <a:gd name="T5" fmla="*/ 0 h 1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2"/>
                    <a:gd name="T11" fmla="*/ 8 w 8"/>
                    <a:gd name="T12" fmla="*/ 12 h 1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2">
                      <a:moveTo>
                        <a:pt x="0" y="12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7" name="Freeform 3772"/>
                <p:cNvSpPr>
                  <a:spLocks/>
                </p:cNvSpPr>
                <p:nvPr/>
              </p:nvSpPr>
              <p:spPr bwMode="auto">
                <a:xfrm>
                  <a:off x="2128" y="3782"/>
                  <a:ext cx="1" cy="3"/>
                </a:xfrm>
                <a:custGeom>
                  <a:avLst/>
                  <a:gdLst>
                    <a:gd name="T0" fmla="*/ 0 w 7"/>
                    <a:gd name="T1" fmla="*/ 14 h 14"/>
                    <a:gd name="T2" fmla="*/ 6 w 7"/>
                    <a:gd name="T3" fmla="*/ 0 h 14"/>
                    <a:gd name="T4" fmla="*/ 7 w 7"/>
                    <a:gd name="T5" fmla="*/ 0 h 14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14"/>
                    <a:gd name="T11" fmla="*/ 7 w 7"/>
                    <a:gd name="T12" fmla="*/ 14 h 1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14">
                      <a:moveTo>
                        <a:pt x="0" y="14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8" name="Freeform 3773"/>
                <p:cNvSpPr>
                  <a:spLocks/>
                </p:cNvSpPr>
                <p:nvPr/>
              </p:nvSpPr>
              <p:spPr bwMode="auto">
                <a:xfrm>
                  <a:off x="2129" y="3779"/>
                  <a:ext cx="2" cy="3"/>
                </a:xfrm>
                <a:custGeom>
                  <a:avLst/>
                  <a:gdLst>
                    <a:gd name="T0" fmla="*/ 0 w 8"/>
                    <a:gd name="T1" fmla="*/ 16 h 16"/>
                    <a:gd name="T2" fmla="*/ 7 w 8"/>
                    <a:gd name="T3" fmla="*/ 0 h 16"/>
                    <a:gd name="T4" fmla="*/ 8 w 8"/>
                    <a:gd name="T5" fmla="*/ 0 h 16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6"/>
                    <a:gd name="T11" fmla="*/ 8 w 8"/>
                    <a:gd name="T12" fmla="*/ 16 h 1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6">
                      <a:moveTo>
                        <a:pt x="0" y="16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9" name="Freeform 3774"/>
                <p:cNvSpPr>
                  <a:spLocks/>
                </p:cNvSpPr>
                <p:nvPr/>
              </p:nvSpPr>
              <p:spPr bwMode="auto">
                <a:xfrm>
                  <a:off x="2131" y="3775"/>
                  <a:ext cx="1" cy="4"/>
                </a:xfrm>
                <a:custGeom>
                  <a:avLst/>
                  <a:gdLst>
                    <a:gd name="T0" fmla="*/ 0 w 8"/>
                    <a:gd name="T1" fmla="*/ 19 h 19"/>
                    <a:gd name="T2" fmla="*/ 7 w 8"/>
                    <a:gd name="T3" fmla="*/ 0 h 19"/>
                    <a:gd name="T4" fmla="*/ 8 w 8"/>
                    <a:gd name="T5" fmla="*/ 0 h 1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19"/>
                    <a:gd name="T11" fmla="*/ 8 w 8"/>
                    <a:gd name="T12" fmla="*/ 19 h 1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19">
                      <a:moveTo>
                        <a:pt x="0" y="19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0" name="Freeform 3775"/>
                <p:cNvSpPr>
                  <a:spLocks/>
                </p:cNvSpPr>
                <p:nvPr/>
              </p:nvSpPr>
              <p:spPr bwMode="auto">
                <a:xfrm>
                  <a:off x="2132" y="3772"/>
                  <a:ext cx="1" cy="3"/>
                </a:xfrm>
                <a:custGeom>
                  <a:avLst/>
                  <a:gdLst>
                    <a:gd name="T0" fmla="*/ 0 w 7"/>
                    <a:gd name="T1" fmla="*/ 20 h 20"/>
                    <a:gd name="T2" fmla="*/ 6 w 7"/>
                    <a:gd name="T3" fmla="*/ 0 h 20"/>
                    <a:gd name="T4" fmla="*/ 7 w 7"/>
                    <a:gd name="T5" fmla="*/ 0 h 20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0"/>
                    <a:gd name="T11" fmla="*/ 7 w 7"/>
                    <a:gd name="T12" fmla="*/ 20 h 2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0">
                      <a:moveTo>
                        <a:pt x="0" y="20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1" name="Freeform 3776"/>
                <p:cNvSpPr>
                  <a:spLocks/>
                </p:cNvSpPr>
                <p:nvPr/>
              </p:nvSpPr>
              <p:spPr bwMode="auto">
                <a:xfrm>
                  <a:off x="2133" y="3767"/>
                  <a:ext cx="2" cy="5"/>
                </a:xfrm>
                <a:custGeom>
                  <a:avLst/>
                  <a:gdLst>
                    <a:gd name="T0" fmla="*/ 0 w 8"/>
                    <a:gd name="T1" fmla="*/ 24 h 24"/>
                    <a:gd name="T2" fmla="*/ 7 w 8"/>
                    <a:gd name="T3" fmla="*/ 0 h 24"/>
                    <a:gd name="T4" fmla="*/ 8 w 8"/>
                    <a:gd name="T5" fmla="*/ 0 h 24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4"/>
                    <a:gd name="T11" fmla="*/ 8 w 8"/>
                    <a:gd name="T12" fmla="*/ 24 h 2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4">
                      <a:moveTo>
                        <a:pt x="0" y="24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2" name="Freeform 3777"/>
                <p:cNvSpPr>
                  <a:spLocks/>
                </p:cNvSpPr>
                <p:nvPr/>
              </p:nvSpPr>
              <p:spPr bwMode="auto">
                <a:xfrm>
                  <a:off x="2134" y="3762"/>
                  <a:ext cx="2" cy="5"/>
                </a:xfrm>
                <a:custGeom>
                  <a:avLst/>
                  <a:gdLst>
                    <a:gd name="T0" fmla="*/ 0 w 7"/>
                    <a:gd name="T1" fmla="*/ 27 h 27"/>
                    <a:gd name="T2" fmla="*/ 6 w 7"/>
                    <a:gd name="T3" fmla="*/ 0 h 27"/>
                    <a:gd name="T4" fmla="*/ 7 w 7"/>
                    <a:gd name="T5" fmla="*/ 0 h 27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7"/>
                    <a:gd name="T11" fmla="*/ 7 w 7"/>
                    <a:gd name="T12" fmla="*/ 27 h 2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7">
                      <a:moveTo>
                        <a:pt x="0" y="27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3" name="Freeform 3778"/>
                <p:cNvSpPr>
                  <a:spLocks/>
                </p:cNvSpPr>
                <p:nvPr/>
              </p:nvSpPr>
              <p:spPr bwMode="auto">
                <a:xfrm>
                  <a:off x="2136" y="3756"/>
                  <a:ext cx="1" cy="6"/>
                </a:xfrm>
                <a:custGeom>
                  <a:avLst/>
                  <a:gdLst>
                    <a:gd name="T0" fmla="*/ 0 w 8"/>
                    <a:gd name="T1" fmla="*/ 29 h 29"/>
                    <a:gd name="T2" fmla="*/ 7 w 8"/>
                    <a:gd name="T3" fmla="*/ 0 h 29"/>
                    <a:gd name="T4" fmla="*/ 8 w 8"/>
                    <a:gd name="T5" fmla="*/ 0 h 2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9"/>
                    <a:gd name="T11" fmla="*/ 8 w 8"/>
                    <a:gd name="T12" fmla="*/ 29 h 2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9">
                      <a:moveTo>
                        <a:pt x="0" y="29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4" name="Freeform 3779"/>
                <p:cNvSpPr>
                  <a:spLocks/>
                </p:cNvSpPr>
                <p:nvPr/>
              </p:nvSpPr>
              <p:spPr bwMode="auto">
                <a:xfrm>
                  <a:off x="2137" y="3750"/>
                  <a:ext cx="1" cy="6"/>
                </a:xfrm>
                <a:custGeom>
                  <a:avLst/>
                  <a:gdLst>
                    <a:gd name="T0" fmla="*/ 0 w 7"/>
                    <a:gd name="T1" fmla="*/ 32 h 32"/>
                    <a:gd name="T2" fmla="*/ 6 w 7"/>
                    <a:gd name="T3" fmla="*/ 0 h 32"/>
                    <a:gd name="T4" fmla="*/ 7 w 7"/>
                    <a:gd name="T5" fmla="*/ 0 h 3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2"/>
                    <a:gd name="T11" fmla="*/ 7 w 7"/>
                    <a:gd name="T12" fmla="*/ 32 h 3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2">
                      <a:moveTo>
                        <a:pt x="0" y="3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5" name="Freeform 3780"/>
                <p:cNvSpPr>
                  <a:spLocks/>
                </p:cNvSpPr>
                <p:nvPr/>
              </p:nvSpPr>
              <p:spPr bwMode="auto">
                <a:xfrm>
                  <a:off x="2138" y="3743"/>
                  <a:ext cx="2" cy="7"/>
                </a:xfrm>
                <a:custGeom>
                  <a:avLst/>
                  <a:gdLst>
                    <a:gd name="T0" fmla="*/ 0 w 8"/>
                    <a:gd name="T1" fmla="*/ 35 h 35"/>
                    <a:gd name="T2" fmla="*/ 7 w 8"/>
                    <a:gd name="T3" fmla="*/ 0 h 35"/>
                    <a:gd name="T4" fmla="*/ 8 w 8"/>
                    <a:gd name="T5" fmla="*/ 0 h 3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5"/>
                    <a:gd name="T11" fmla="*/ 8 w 8"/>
                    <a:gd name="T12" fmla="*/ 35 h 3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5">
                      <a:moveTo>
                        <a:pt x="0" y="35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6" name="Freeform 3781"/>
                <p:cNvSpPr>
                  <a:spLocks/>
                </p:cNvSpPr>
                <p:nvPr/>
              </p:nvSpPr>
              <p:spPr bwMode="auto">
                <a:xfrm>
                  <a:off x="2139" y="3736"/>
                  <a:ext cx="2" cy="7"/>
                </a:xfrm>
                <a:custGeom>
                  <a:avLst/>
                  <a:gdLst>
                    <a:gd name="T0" fmla="*/ 0 w 7"/>
                    <a:gd name="T1" fmla="*/ 38 h 38"/>
                    <a:gd name="T2" fmla="*/ 6 w 7"/>
                    <a:gd name="T3" fmla="*/ 0 h 38"/>
                    <a:gd name="T4" fmla="*/ 7 w 7"/>
                    <a:gd name="T5" fmla="*/ 0 h 38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8"/>
                    <a:gd name="T11" fmla="*/ 7 w 7"/>
                    <a:gd name="T12" fmla="*/ 38 h 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8">
                      <a:moveTo>
                        <a:pt x="0" y="38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7" name="Freeform 3782"/>
                <p:cNvSpPr>
                  <a:spLocks/>
                </p:cNvSpPr>
                <p:nvPr/>
              </p:nvSpPr>
              <p:spPr bwMode="auto">
                <a:xfrm>
                  <a:off x="2141" y="3729"/>
                  <a:ext cx="1" cy="7"/>
                </a:xfrm>
                <a:custGeom>
                  <a:avLst/>
                  <a:gdLst>
                    <a:gd name="T0" fmla="*/ 0 w 8"/>
                    <a:gd name="T1" fmla="*/ 39 h 39"/>
                    <a:gd name="T2" fmla="*/ 7 w 8"/>
                    <a:gd name="T3" fmla="*/ 0 h 39"/>
                    <a:gd name="T4" fmla="*/ 8 w 8"/>
                    <a:gd name="T5" fmla="*/ 0 h 39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9"/>
                    <a:gd name="T11" fmla="*/ 8 w 8"/>
                    <a:gd name="T12" fmla="*/ 39 h 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9">
                      <a:moveTo>
                        <a:pt x="0" y="39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8" name="Freeform 3783"/>
                <p:cNvSpPr>
                  <a:spLocks/>
                </p:cNvSpPr>
                <p:nvPr/>
              </p:nvSpPr>
              <p:spPr bwMode="auto">
                <a:xfrm>
                  <a:off x="2142" y="3721"/>
                  <a:ext cx="1" cy="8"/>
                </a:xfrm>
                <a:custGeom>
                  <a:avLst/>
                  <a:gdLst>
                    <a:gd name="T0" fmla="*/ 0 w 8"/>
                    <a:gd name="T1" fmla="*/ 41 h 41"/>
                    <a:gd name="T2" fmla="*/ 7 w 8"/>
                    <a:gd name="T3" fmla="*/ 0 h 41"/>
                    <a:gd name="T4" fmla="*/ 8 w 8"/>
                    <a:gd name="T5" fmla="*/ 0 h 4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1"/>
                    <a:gd name="T11" fmla="*/ 8 w 8"/>
                    <a:gd name="T12" fmla="*/ 41 h 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1">
                      <a:moveTo>
                        <a:pt x="0" y="4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9" name="Freeform 3784"/>
                <p:cNvSpPr>
                  <a:spLocks/>
                </p:cNvSpPr>
                <p:nvPr/>
              </p:nvSpPr>
              <p:spPr bwMode="auto">
                <a:xfrm>
                  <a:off x="2143" y="3713"/>
                  <a:ext cx="2" cy="8"/>
                </a:xfrm>
                <a:custGeom>
                  <a:avLst/>
                  <a:gdLst>
                    <a:gd name="T0" fmla="*/ 0 w 7"/>
                    <a:gd name="T1" fmla="*/ 42 h 42"/>
                    <a:gd name="T2" fmla="*/ 6 w 7"/>
                    <a:gd name="T3" fmla="*/ 0 h 42"/>
                    <a:gd name="T4" fmla="*/ 7 w 7"/>
                    <a:gd name="T5" fmla="*/ 0 h 4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42"/>
                    <a:gd name="T11" fmla="*/ 7 w 7"/>
                    <a:gd name="T12" fmla="*/ 42 h 4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42">
                      <a:moveTo>
                        <a:pt x="0" y="4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0" name="Freeform 3785"/>
                <p:cNvSpPr>
                  <a:spLocks/>
                </p:cNvSpPr>
                <p:nvPr/>
              </p:nvSpPr>
              <p:spPr bwMode="auto">
                <a:xfrm>
                  <a:off x="2144" y="3705"/>
                  <a:ext cx="2" cy="8"/>
                </a:xfrm>
                <a:custGeom>
                  <a:avLst/>
                  <a:gdLst>
                    <a:gd name="T0" fmla="*/ 0 w 8"/>
                    <a:gd name="T1" fmla="*/ 42 h 42"/>
                    <a:gd name="T2" fmla="*/ 7 w 8"/>
                    <a:gd name="T3" fmla="*/ 0 h 42"/>
                    <a:gd name="T4" fmla="*/ 8 w 8"/>
                    <a:gd name="T5" fmla="*/ 0 h 42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2"/>
                    <a:gd name="T11" fmla="*/ 8 w 8"/>
                    <a:gd name="T12" fmla="*/ 42 h 4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2">
                      <a:moveTo>
                        <a:pt x="0" y="42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1" name="Freeform 3786"/>
                <p:cNvSpPr>
                  <a:spLocks/>
                </p:cNvSpPr>
                <p:nvPr/>
              </p:nvSpPr>
              <p:spPr bwMode="auto">
                <a:xfrm>
                  <a:off x="2146" y="3697"/>
                  <a:ext cx="1" cy="8"/>
                </a:xfrm>
                <a:custGeom>
                  <a:avLst/>
                  <a:gdLst>
                    <a:gd name="T0" fmla="*/ 0 w 7"/>
                    <a:gd name="T1" fmla="*/ 42 h 42"/>
                    <a:gd name="T2" fmla="*/ 6 w 7"/>
                    <a:gd name="T3" fmla="*/ 0 h 42"/>
                    <a:gd name="T4" fmla="*/ 7 w 7"/>
                    <a:gd name="T5" fmla="*/ 0 h 4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42"/>
                    <a:gd name="T11" fmla="*/ 7 w 7"/>
                    <a:gd name="T12" fmla="*/ 42 h 4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42">
                      <a:moveTo>
                        <a:pt x="0" y="4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2" name="Freeform 3787"/>
                <p:cNvSpPr>
                  <a:spLocks/>
                </p:cNvSpPr>
                <p:nvPr/>
              </p:nvSpPr>
              <p:spPr bwMode="auto">
                <a:xfrm>
                  <a:off x="2147" y="3689"/>
                  <a:ext cx="1" cy="8"/>
                </a:xfrm>
                <a:custGeom>
                  <a:avLst/>
                  <a:gdLst>
                    <a:gd name="T0" fmla="*/ 0 w 8"/>
                    <a:gd name="T1" fmla="*/ 41 h 41"/>
                    <a:gd name="T2" fmla="*/ 7 w 8"/>
                    <a:gd name="T3" fmla="*/ 0 h 41"/>
                    <a:gd name="T4" fmla="*/ 8 w 8"/>
                    <a:gd name="T5" fmla="*/ 0 h 41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41"/>
                    <a:gd name="T11" fmla="*/ 8 w 8"/>
                    <a:gd name="T12" fmla="*/ 41 h 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41">
                      <a:moveTo>
                        <a:pt x="0" y="41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3" name="Freeform 3788"/>
                <p:cNvSpPr>
                  <a:spLocks/>
                </p:cNvSpPr>
                <p:nvPr/>
              </p:nvSpPr>
              <p:spPr bwMode="auto">
                <a:xfrm>
                  <a:off x="2148" y="3682"/>
                  <a:ext cx="2" cy="7"/>
                </a:xfrm>
                <a:custGeom>
                  <a:avLst/>
                  <a:gdLst>
                    <a:gd name="T0" fmla="*/ 0 w 7"/>
                    <a:gd name="T1" fmla="*/ 38 h 38"/>
                    <a:gd name="T2" fmla="*/ 6 w 7"/>
                    <a:gd name="T3" fmla="*/ 0 h 38"/>
                    <a:gd name="T4" fmla="*/ 7 w 7"/>
                    <a:gd name="T5" fmla="*/ 0 h 38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8"/>
                    <a:gd name="T11" fmla="*/ 7 w 7"/>
                    <a:gd name="T12" fmla="*/ 38 h 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8">
                      <a:moveTo>
                        <a:pt x="0" y="38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4" name="Freeform 3789"/>
                <p:cNvSpPr>
                  <a:spLocks/>
                </p:cNvSpPr>
                <p:nvPr/>
              </p:nvSpPr>
              <p:spPr bwMode="auto">
                <a:xfrm>
                  <a:off x="2149" y="3675"/>
                  <a:ext cx="2" cy="7"/>
                </a:xfrm>
                <a:custGeom>
                  <a:avLst/>
                  <a:gdLst>
                    <a:gd name="T0" fmla="*/ 0 w 8"/>
                    <a:gd name="T1" fmla="*/ 35 h 35"/>
                    <a:gd name="T2" fmla="*/ 7 w 8"/>
                    <a:gd name="T3" fmla="*/ 0 h 35"/>
                    <a:gd name="T4" fmla="*/ 8 w 8"/>
                    <a:gd name="T5" fmla="*/ 0 h 35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35"/>
                    <a:gd name="T11" fmla="*/ 8 w 8"/>
                    <a:gd name="T12" fmla="*/ 35 h 3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35">
                      <a:moveTo>
                        <a:pt x="0" y="35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5" name="Freeform 3790"/>
                <p:cNvSpPr>
                  <a:spLocks/>
                </p:cNvSpPr>
                <p:nvPr/>
              </p:nvSpPr>
              <p:spPr bwMode="auto">
                <a:xfrm>
                  <a:off x="2151" y="3669"/>
                  <a:ext cx="1" cy="6"/>
                </a:xfrm>
                <a:custGeom>
                  <a:avLst/>
                  <a:gdLst>
                    <a:gd name="T0" fmla="*/ 0 w 7"/>
                    <a:gd name="T1" fmla="*/ 32 h 32"/>
                    <a:gd name="T2" fmla="*/ 6 w 7"/>
                    <a:gd name="T3" fmla="*/ 0 h 32"/>
                    <a:gd name="T4" fmla="*/ 7 w 7"/>
                    <a:gd name="T5" fmla="*/ 0 h 3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32"/>
                    <a:gd name="T11" fmla="*/ 7 w 7"/>
                    <a:gd name="T12" fmla="*/ 32 h 3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32">
                      <a:moveTo>
                        <a:pt x="0" y="3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6" name="Freeform 3791"/>
                <p:cNvSpPr>
                  <a:spLocks/>
                </p:cNvSpPr>
                <p:nvPr/>
              </p:nvSpPr>
              <p:spPr bwMode="auto">
                <a:xfrm>
                  <a:off x="2152" y="3664"/>
                  <a:ext cx="1" cy="5"/>
                </a:xfrm>
                <a:custGeom>
                  <a:avLst/>
                  <a:gdLst>
                    <a:gd name="T0" fmla="*/ 0 w 8"/>
                    <a:gd name="T1" fmla="*/ 27 h 27"/>
                    <a:gd name="T2" fmla="*/ 7 w 8"/>
                    <a:gd name="T3" fmla="*/ 0 h 27"/>
                    <a:gd name="T4" fmla="*/ 8 w 8"/>
                    <a:gd name="T5" fmla="*/ 0 h 27"/>
                    <a:gd name="T6" fmla="*/ 0 60000 65536"/>
                    <a:gd name="T7" fmla="*/ 0 60000 65536"/>
                    <a:gd name="T8" fmla="*/ 0 60000 65536"/>
                    <a:gd name="T9" fmla="*/ 0 w 8"/>
                    <a:gd name="T10" fmla="*/ 0 h 27"/>
                    <a:gd name="T11" fmla="*/ 8 w 8"/>
                    <a:gd name="T12" fmla="*/ 27 h 2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" h="27">
                      <a:moveTo>
                        <a:pt x="0" y="27"/>
                      </a:moveTo>
                      <a:lnTo>
                        <a:pt x="7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7" name="Freeform 3792"/>
                <p:cNvSpPr>
                  <a:spLocks/>
                </p:cNvSpPr>
                <p:nvPr/>
              </p:nvSpPr>
              <p:spPr bwMode="auto">
                <a:xfrm>
                  <a:off x="2153" y="3659"/>
                  <a:ext cx="2" cy="5"/>
                </a:xfrm>
                <a:custGeom>
                  <a:avLst/>
                  <a:gdLst>
                    <a:gd name="T0" fmla="*/ 0 w 7"/>
                    <a:gd name="T1" fmla="*/ 22 h 22"/>
                    <a:gd name="T2" fmla="*/ 6 w 7"/>
                    <a:gd name="T3" fmla="*/ 0 h 22"/>
                    <a:gd name="T4" fmla="*/ 7 w 7"/>
                    <a:gd name="T5" fmla="*/ 0 h 22"/>
                    <a:gd name="T6" fmla="*/ 0 60000 65536"/>
                    <a:gd name="T7" fmla="*/ 0 60000 65536"/>
                    <a:gd name="T8" fmla="*/ 0 60000 65536"/>
                    <a:gd name="T9" fmla="*/ 0 w 7"/>
                    <a:gd name="T10" fmla="*/ 0 h 22"/>
                    <a:gd name="T11" fmla="*/ 7 w 7"/>
                    <a:gd name="T12" fmla="*/ 22 h 2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" h="22">
                      <a:moveTo>
                        <a:pt x="0" y="22"/>
                      </a:moveTo>
                      <a:lnTo>
                        <a:pt x="6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5" name="Freeform 3794"/>
              <p:cNvSpPr>
                <a:spLocks/>
              </p:cNvSpPr>
              <p:nvPr/>
            </p:nvSpPr>
            <p:spPr bwMode="auto">
              <a:xfrm>
                <a:off x="3419475" y="5803900"/>
                <a:ext cx="3175" cy="4763"/>
              </a:xfrm>
              <a:custGeom>
                <a:avLst/>
                <a:gdLst>
                  <a:gd name="T0" fmla="*/ 0 w 8"/>
                  <a:gd name="T1" fmla="*/ 16 h 16"/>
                  <a:gd name="T2" fmla="*/ 7 w 8"/>
                  <a:gd name="T3" fmla="*/ 0 h 16"/>
                  <a:gd name="T4" fmla="*/ 8 w 8"/>
                  <a:gd name="T5" fmla="*/ 0 h 16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6"/>
                  <a:gd name="T11" fmla="*/ 8 w 8"/>
                  <a:gd name="T12" fmla="*/ 16 h 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6">
                    <a:moveTo>
                      <a:pt x="0" y="16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" name="Freeform 3795"/>
              <p:cNvSpPr>
                <a:spLocks/>
              </p:cNvSpPr>
              <p:nvPr/>
            </p:nvSpPr>
            <p:spPr bwMode="auto">
              <a:xfrm>
                <a:off x="3422650" y="5800725"/>
                <a:ext cx="1588" cy="3175"/>
              </a:xfrm>
              <a:custGeom>
                <a:avLst/>
                <a:gdLst>
                  <a:gd name="T0" fmla="*/ 0 w 7"/>
                  <a:gd name="T1" fmla="*/ 11 h 11"/>
                  <a:gd name="T2" fmla="*/ 6 w 7"/>
                  <a:gd name="T3" fmla="*/ 0 h 11"/>
                  <a:gd name="T4" fmla="*/ 7 w 7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1"/>
                  <a:gd name="T11" fmla="*/ 7 w 7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1">
                    <a:moveTo>
                      <a:pt x="0" y="11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" name="Freeform 3796"/>
              <p:cNvSpPr>
                <a:spLocks/>
              </p:cNvSpPr>
              <p:nvPr/>
            </p:nvSpPr>
            <p:spPr bwMode="auto">
              <a:xfrm>
                <a:off x="3424238" y="5799138"/>
                <a:ext cx="1587" cy="1587"/>
              </a:xfrm>
              <a:custGeom>
                <a:avLst/>
                <a:gdLst>
                  <a:gd name="T0" fmla="*/ 0 w 8"/>
                  <a:gd name="T1" fmla="*/ 4 h 4"/>
                  <a:gd name="T2" fmla="*/ 7 w 8"/>
                  <a:gd name="T3" fmla="*/ 0 h 4"/>
                  <a:gd name="T4" fmla="*/ 8 w 8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4"/>
                  <a:gd name="T11" fmla="*/ 8 w 8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4">
                    <a:moveTo>
                      <a:pt x="0" y="4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" name="Freeform 3797"/>
              <p:cNvSpPr>
                <a:spLocks/>
              </p:cNvSpPr>
              <p:nvPr/>
            </p:nvSpPr>
            <p:spPr bwMode="auto">
              <a:xfrm>
                <a:off x="3425825" y="5799138"/>
                <a:ext cx="3175" cy="1587"/>
              </a:xfrm>
              <a:custGeom>
                <a:avLst/>
                <a:gdLst>
                  <a:gd name="T0" fmla="*/ 0 w 8"/>
                  <a:gd name="T1" fmla="*/ 0 h 1"/>
                  <a:gd name="T2" fmla="*/ 7 w 8"/>
                  <a:gd name="T3" fmla="*/ 1 h 1"/>
                  <a:gd name="T4" fmla="*/ 8 w 8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"/>
                  <a:gd name="T11" fmla="*/ 8 w 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">
                    <a:moveTo>
                      <a:pt x="0" y="0"/>
                    </a:moveTo>
                    <a:lnTo>
                      <a:pt x="7" y="1"/>
                    </a:lnTo>
                    <a:lnTo>
                      <a:pt x="8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" name="Freeform 3798"/>
              <p:cNvSpPr>
                <a:spLocks/>
              </p:cNvSpPr>
              <p:nvPr/>
            </p:nvSpPr>
            <p:spPr bwMode="auto">
              <a:xfrm>
                <a:off x="3427413" y="5800725"/>
                <a:ext cx="3175" cy="1588"/>
              </a:xfrm>
              <a:custGeom>
                <a:avLst/>
                <a:gdLst>
                  <a:gd name="T0" fmla="*/ 0 w 7"/>
                  <a:gd name="T1" fmla="*/ 0 h 6"/>
                  <a:gd name="T2" fmla="*/ 6 w 7"/>
                  <a:gd name="T3" fmla="*/ 6 h 6"/>
                  <a:gd name="T4" fmla="*/ 7 w 7"/>
                  <a:gd name="T5" fmla="*/ 6 h 6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6"/>
                  <a:gd name="T11" fmla="*/ 7 w 7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6">
                    <a:moveTo>
                      <a:pt x="0" y="0"/>
                    </a:moveTo>
                    <a:lnTo>
                      <a:pt x="6" y="6"/>
                    </a:lnTo>
                    <a:lnTo>
                      <a:pt x="7" y="6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" name="Freeform 3799"/>
              <p:cNvSpPr>
                <a:spLocks/>
              </p:cNvSpPr>
              <p:nvPr/>
            </p:nvSpPr>
            <p:spPr bwMode="auto">
              <a:xfrm>
                <a:off x="3430588" y="5802313"/>
                <a:ext cx="1587" cy="3175"/>
              </a:xfrm>
              <a:custGeom>
                <a:avLst/>
                <a:gdLst>
                  <a:gd name="T0" fmla="*/ 0 w 8"/>
                  <a:gd name="T1" fmla="*/ 0 h 13"/>
                  <a:gd name="T2" fmla="*/ 7 w 8"/>
                  <a:gd name="T3" fmla="*/ 13 h 13"/>
                  <a:gd name="T4" fmla="*/ 8 w 8"/>
                  <a:gd name="T5" fmla="*/ 13 h 13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3"/>
                  <a:gd name="T11" fmla="*/ 8 w 8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3">
                    <a:moveTo>
                      <a:pt x="0" y="0"/>
                    </a:moveTo>
                    <a:lnTo>
                      <a:pt x="7" y="13"/>
                    </a:lnTo>
                    <a:lnTo>
                      <a:pt x="8" y="13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" name="Freeform 3800"/>
              <p:cNvSpPr>
                <a:spLocks/>
              </p:cNvSpPr>
              <p:nvPr/>
            </p:nvSpPr>
            <p:spPr bwMode="auto">
              <a:xfrm>
                <a:off x="3432175" y="5805488"/>
                <a:ext cx="1588" cy="6350"/>
              </a:xfrm>
              <a:custGeom>
                <a:avLst/>
                <a:gdLst>
                  <a:gd name="T0" fmla="*/ 0 w 7"/>
                  <a:gd name="T1" fmla="*/ 0 h 17"/>
                  <a:gd name="T2" fmla="*/ 6 w 7"/>
                  <a:gd name="T3" fmla="*/ 17 h 17"/>
                  <a:gd name="T4" fmla="*/ 7 w 7"/>
                  <a:gd name="T5" fmla="*/ 17 h 1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7"/>
                  <a:gd name="T11" fmla="*/ 7 w 7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7">
                    <a:moveTo>
                      <a:pt x="0" y="0"/>
                    </a:moveTo>
                    <a:lnTo>
                      <a:pt x="6" y="17"/>
                    </a:lnTo>
                    <a:lnTo>
                      <a:pt x="7" y="17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" name="Freeform 3801"/>
              <p:cNvSpPr>
                <a:spLocks/>
              </p:cNvSpPr>
              <p:nvPr/>
            </p:nvSpPr>
            <p:spPr bwMode="auto">
              <a:xfrm>
                <a:off x="3433763" y="5811838"/>
                <a:ext cx="3175" cy="6350"/>
              </a:xfrm>
              <a:custGeom>
                <a:avLst/>
                <a:gdLst>
                  <a:gd name="T0" fmla="*/ 0 w 8"/>
                  <a:gd name="T1" fmla="*/ 0 h 22"/>
                  <a:gd name="T2" fmla="*/ 7 w 8"/>
                  <a:gd name="T3" fmla="*/ 22 h 22"/>
                  <a:gd name="T4" fmla="*/ 8 w 8"/>
                  <a:gd name="T5" fmla="*/ 22 h 22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22"/>
                  <a:gd name="T11" fmla="*/ 8 w 8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22">
                    <a:moveTo>
                      <a:pt x="0" y="0"/>
                    </a:moveTo>
                    <a:lnTo>
                      <a:pt x="7" y="22"/>
                    </a:lnTo>
                    <a:lnTo>
                      <a:pt x="8" y="22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" name="Freeform 3802"/>
              <p:cNvSpPr>
                <a:spLocks/>
              </p:cNvSpPr>
              <p:nvPr/>
            </p:nvSpPr>
            <p:spPr bwMode="auto">
              <a:xfrm>
                <a:off x="3435350" y="5818188"/>
                <a:ext cx="3175" cy="7937"/>
              </a:xfrm>
              <a:custGeom>
                <a:avLst/>
                <a:gdLst>
                  <a:gd name="T0" fmla="*/ 0 w 7"/>
                  <a:gd name="T1" fmla="*/ 0 h 25"/>
                  <a:gd name="T2" fmla="*/ 6 w 7"/>
                  <a:gd name="T3" fmla="*/ 25 h 25"/>
                  <a:gd name="T4" fmla="*/ 7 w 7"/>
                  <a:gd name="T5" fmla="*/ 25 h 2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25"/>
                  <a:gd name="T11" fmla="*/ 7 w 7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25">
                    <a:moveTo>
                      <a:pt x="0" y="0"/>
                    </a:moveTo>
                    <a:lnTo>
                      <a:pt x="6" y="25"/>
                    </a:lnTo>
                    <a:lnTo>
                      <a:pt x="7" y="25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" name="Freeform 3803"/>
              <p:cNvSpPr>
                <a:spLocks/>
              </p:cNvSpPr>
              <p:nvPr/>
            </p:nvSpPr>
            <p:spPr bwMode="auto">
              <a:xfrm>
                <a:off x="3438525" y="5826125"/>
                <a:ext cx="1588" cy="7938"/>
              </a:xfrm>
              <a:custGeom>
                <a:avLst/>
                <a:gdLst>
                  <a:gd name="T0" fmla="*/ 0 w 8"/>
                  <a:gd name="T1" fmla="*/ 0 h 29"/>
                  <a:gd name="T2" fmla="*/ 7 w 8"/>
                  <a:gd name="T3" fmla="*/ 29 h 29"/>
                  <a:gd name="T4" fmla="*/ 8 w 8"/>
                  <a:gd name="T5" fmla="*/ 29 h 29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29"/>
                  <a:gd name="T11" fmla="*/ 8 w 8"/>
                  <a:gd name="T12" fmla="*/ 29 h 2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29">
                    <a:moveTo>
                      <a:pt x="0" y="0"/>
                    </a:moveTo>
                    <a:lnTo>
                      <a:pt x="7" y="29"/>
                    </a:lnTo>
                    <a:lnTo>
                      <a:pt x="8" y="29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" name="Freeform 3804"/>
              <p:cNvSpPr>
                <a:spLocks/>
              </p:cNvSpPr>
              <p:nvPr/>
            </p:nvSpPr>
            <p:spPr bwMode="auto">
              <a:xfrm>
                <a:off x="3440113" y="5834063"/>
                <a:ext cx="1587" cy="9525"/>
              </a:xfrm>
              <a:custGeom>
                <a:avLst/>
                <a:gdLst>
                  <a:gd name="T0" fmla="*/ 0 w 7"/>
                  <a:gd name="T1" fmla="*/ 0 h 32"/>
                  <a:gd name="T2" fmla="*/ 6 w 7"/>
                  <a:gd name="T3" fmla="*/ 32 h 32"/>
                  <a:gd name="T4" fmla="*/ 7 w 7"/>
                  <a:gd name="T5" fmla="*/ 32 h 32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2"/>
                  <a:gd name="T11" fmla="*/ 7 w 7"/>
                  <a:gd name="T12" fmla="*/ 32 h 3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2">
                    <a:moveTo>
                      <a:pt x="0" y="0"/>
                    </a:moveTo>
                    <a:lnTo>
                      <a:pt x="6" y="32"/>
                    </a:lnTo>
                    <a:lnTo>
                      <a:pt x="7" y="32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" name="Freeform 3805"/>
              <p:cNvSpPr>
                <a:spLocks/>
              </p:cNvSpPr>
              <p:nvPr/>
            </p:nvSpPr>
            <p:spPr bwMode="auto">
              <a:xfrm>
                <a:off x="3441700" y="5843588"/>
                <a:ext cx="3175" cy="11112"/>
              </a:xfrm>
              <a:custGeom>
                <a:avLst/>
                <a:gdLst>
                  <a:gd name="T0" fmla="*/ 0 w 8"/>
                  <a:gd name="T1" fmla="*/ 0 h 34"/>
                  <a:gd name="T2" fmla="*/ 7 w 8"/>
                  <a:gd name="T3" fmla="*/ 34 h 34"/>
                  <a:gd name="T4" fmla="*/ 8 w 8"/>
                  <a:gd name="T5" fmla="*/ 34 h 34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34"/>
                  <a:gd name="T11" fmla="*/ 8 w 8"/>
                  <a:gd name="T12" fmla="*/ 34 h 3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34">
                    <a:moveTo>
                      <a:pt x="0" y="0"/>
                    </a:moveTo>
                    <a:lnTo>
                      <a:pt x="7" y="34"/>
                    </a:lnTo>
                    <a:lnTo>
                      <a:pt x="8" y="34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" name="Freeform 3806"/>
              <p:cNvSpPr>
                <a:spLocks/>
              </p:cNvSpPr>
              <p:nvPr/>
            </p:nvSpPr>
            <p:spPr bwMode="auto">
              <a:xfrm>
                <a:off x="3443288" y="5854700"/>
                <a:ext cx="3175" cy="11113"/>
              </a:xfrm>
              <a:custGeom>
                <a:avLst/>
                <a:gdLst>
                  <a:gd name="T0" fmla="*/ 0 w 7"/>
                  <a:gd name="T1" fmla="*/ 0 h 36"/>
                  <a:gd name="T2" fmla="*/ 6 w 7"/>
                  <a:gd name="T3" fmla="*/ 36 h 36"/>
                  <a:gd name="T4" fmla="*/ 7 w 7"/>
                  <a:gd name="T5" fmla="*/ 36 h 36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6"/>
                  <a:gd name="T11" fmla="*/ 7 w 7"/>
                  <a:gd name="T12" fmla="*/ 36 h 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6">
                    <a:moveTo>
                      <a:pt x="0" y="0"/>
                    </a:moveTo>
                    <a:lnTo>
                      <a:pt x="6" y="36"/>
                    </a:lnTo>
                    <a:lnTo>
                      <a:pt x="7" y="36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" name="Freeform 3807"/>
              <p:cNvSpPr>
                <a:spLocks/>
              </p:cNvSpPr>
              <p:nvPr/>
            </p:nvSpPr>
            <p:spPr bwMode="auto">
              <a:xfrm>
                <a:off x="3446463" y="5865813"/>
                <a:ext cx="1587" cy="9525"/>
              </a:xfrm>
              <a:custGeom>
                <a:avLst/>
                <a:gdLst>
                  <a:gd name="T0" fmla="*/ 0 w 8"/>
                  <a:gd name="T1" fmla="*/ 0 h 36"/>
                  <a:gd name="T2" fmla="*/ 7 w 8"/>
                  <a:gd name="T3" fmla="*/ 36 h 36"/>
                  <a:gd name="T4" fmla="*/ 8 w 8"/>
                  <a:gd name="T5" fmla="*/ 36 h 36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36"/>
                  <a:gd name="T11" fmla="*/ 8 w 8"/>
                  <a:gd name="T12" fmla="*/ 36 h 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36">
                    <a:moveTo>
                      <a:pt x="0" y="0"/>
                    </a:moveTo>
                    <a:lnTo>
                      <a:pt x="7" y="36"/>
                    </a:lnTo>
                    <a:lnTo>
                      <a:pt x="8" y="36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" name="Freeform 3808"/>
              <p:cNvSpPr>
                <a:spLocks/>
              </p:cNvSpPr>
              <p:nvPr/>
            </p:nvSpPr>
            <p:spPr bwMode="auto">
              <a:xfrm>
                <a:off x="3448050" y="5875338"/>
                <a:ext cx="1588" cy="11112"/>
              </a:xfrm>
              <a:custGeom>
                <a:avLst/>
                <a:gdLst>
                  <a:gd name="T0" fmla="*/ 0 w 8"/>
                  <a:gd name="T1" fmla="*/ 0 h 36"/>
                  <a:gd name="T2" fmla="*/ 7 w 8"/>
                  <a:gd name="T3" fmla="*/ 36 h 36"/>
                  <a:gd name="T4" fmla="*/ 8 w 8"/>
                  <a:gd name="T5" fmla="*/ 36 h 36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36"/>
                  <a:gd name="T11" fmla="*/ 8 w 8"/>
                  <a:gd name="T12" fmla="*/ 36 h 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36">
                    <a:moveTo>
                      <a:pt x="0" y="0"/>
                    </a:moveTo>
                    <a:lnTo>
                      <a:pt x="7" y="36"/>
                    </a:lnTo>
                    <a:lnTo>
                      <a:pt x="8" y="36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" name="Freeform 3809"/>
              <p:cNvSpPr>
                <a:spLocks/>
              </p:cNvSpPr>
              <p:nvPr/>
            </p:nvSpPr>
            <p:spPr bwMode="auto">
              <a:xfrm>
                <a:off x="3449638" y="5886450"/>
                <a:ext cx="3175" cy="11113"/>
              </a:xfrm>
              <a:custGeom>
                <a:avLst/>
                <a:gdLst>
                  <a:gd name="T0" fmla="*/ 0 w 7"/>
                  <a:gd name="T1" fmla="*/ 0 h 37"/>
                  <a:gd name="T2" fmla="*/ 6 w 7"/>
                  <a:gd name="T3" fmla="*/ 37 h 37"/>
                  <a:gd name="T4" fmla="*/ 7 w 7"/>
                  <a:gd name="T5" fmla="*/ 37 h 3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7"/>
                  <a:gd name="T11" fmla="*/ 7 w 7"/>
                  <a:gd name="T12" fmla="*/ 37 h 3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7">
                    <a:moveTo>
                      <a:pt x="0" y="0"/>
                    </a:moveTo>
                    <a:lnTo>
                      <a:pt x="6" y="37"/>
                    </a:lnTo>
                    <a:lnTo>
                      <a:pt x="7" y="37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" name="Freeform 3810"/>
              <p:cNvSpPr>
                <a:spLocks/>
              </p:cNvSpPr>
              <p:nvPr/>
            </p:nvSpPr>
            <p:spPr bwMode="auto">
              <a:xfrm>
                <a:off x="3451225" y="5897563"/>
                <a:ext cx="3175" cy="11112"/>
              </a:xfrm>
              <a:custGeom>
                <a:avLst/>
                <a:gdLst>
                  <a:gd name="T0" fmla="*/ 0 w 8"/>
                  <a:gd name="T1" fmla="*/ 0 h 36"/>
                  <a:gd name="T2" fmla="*/ 7 w 8"/>
                  <a:gd name="T3" fmla="*/ 36 h 36"/>
                  <a:gd name="T4" fmla="*/ 8 w 8"/>
                  <a:gd name="T5" fmla="*/ 36 h 36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36"/>
                  <a:gd name="T11" fmla="*/ 8 w 8"/>
                  <a:gd name="T12" fmla="*/ 36 h 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36">
                    <a:moveTo>
                      <a:pt x="0" y="0"/>
                    </a:moveTo>
                    <a:lnTo>
                      <a:pt x="7" y="36"/>
                    </a:lnTo>
                    <a:lnTo>
                      <a:pt x="8" y="36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" name="Freeform 3811"/>
              <p:cNvSpPr>
                <a:spLocks/>
              </p:cNvSpPr>
              <p:nvPr/>
            </p:nvSpPr>
            <p:spPr bwMode="auto">
              <a:xfrm>
                <a:off x="3454400" y="5908675"/>
                <a:ext cx="1588" cy="11113"/>
              </a:xfrm>
              <a:custGeom>
                <a:avLst/>
                <a:gdLst>
                  <a:gd name="T0" fmla="*/ 0 w 7"/>
                  <a:gd name="T1" fmla="*/ 0 h 34"/>
                  <a:gd name="T2" fmla="*/ 6 w 7"/>
                  <a:gd name="T3" fmla="*/ 34 h 34"/>
                  <a:gd name="T4" fmla="*/ 7 w 7"/>
                  <a:gd name="T5" fmla="*/ 34 h 3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4"/>
                  <a:gd name="T11" fmla="*/ 7 w 7"/>
                  <a:gd name="T12" fmla="*/ 34 h 3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4">
                    <a:moveTo>
                      <a:pt x="0" y="0"/>
                    </a:moveTo>
                    <a:lnTo>
                      <a:pt x="6" y="34"/>
                    </a:lnTo>
                    <a:lnTo>
                      <a:pt x="7" y="34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" name="Freeform 3812"/>
              <p:cNvSpPr>
                <a:spLocks/>
              </p:cNvSpPr>
              <p:nvPr/>
            </p:nvSpPr>
            <p:spPr bwMode="auto">
              <a:xfrm>
                <a:off x="3455988" y="5919788"/>
                <a:ext cx="1587" cy="9525"/>
              </a:xfrm>
              <a:custGeom>
                <a:avLst/>
                <a:gdLst>
                  <a:gd name="T0" fmla="*/ 0 w 8"/>
                  <a:gd name="T1" fmla="*/ 0 h 34"/>
                  <a:gd name="T2" fmla="*/ 7 w 8"/>
                  <a:gd name="T3" fmla="*/ 34 h 34"/>
                  <a:gd name="T4" fmla="*/ 8 w 8"/>
                  <a:gd name="T5" fmla="*/ 34 h 34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34"/>
                  <a:gd name="T11" fmla="*/ 8 w 8"/>
                  <a:gd name="T12" fmla="*/ 34 h 3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34">
                    <a:moveTo>
                      <a:pt x="0" y="0"/>
                    </a:moveTo>
                    <a:lnTo>
                      <a:pt x="7" y="34"/>
                    </a:lnTo>
                    <a:lnTo>
                      <a:pt x="8" y="34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" name="Freeform 3813"/>
              <p:cNvSpPr>
                <a:spLocks/>
              </p:cNvSpPr>
              <p:nvPr/>
            </p:nvSpPr>
            <p:spPr bwMode="auto">
              <a:xfrm>
                <a:off x="3457575" y="5929313"/>
                <a:ext cx="3175" cy="9525"/>
              </a:xfrm>
              <a:custGeom>
                <a:avLst/>
                <a:gdLst>
                  <a:gd name="T0" fmla="*/ 0 w 7"/>
                  <a:gd name="T1" fmla="*/ 0 h 32"/>
                  <a:gd name="T2" fmla="*/ 6 w 7"/>
                  <a:gd name="T3" fmla="*/ 32 h 32"/>
                  <a:gd name="T4" fmla="*/ 7 w 7"/>
                  <a:gd name="T5" fmla="*/ 32 h 32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2"/>
                  <a:gd name="T11" fmla="*/ 7 w 7"/>
                  <a:gd name="T12" fmla="*/ 32 h 3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2">
                    <a:moveTo>
                      <a:pt x="0" y="0"/>
                    </a:moveTo>
                    <a:lnTo>
                      <a:pt x="6" y="32"/>
                    </a:lnTo>
                    <a:lnTo>
                      <a:pt x="7" y="32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" name="Freeform 3814"/>
              <p:cNvSpPr>
                <a:spLocks/>
              </p:cNvSpPr>
              <p:nvPr/>
            </p:nvSpPr>
            <p:spPr bwMode="auto">
              <a:xfrm>
                <a:off x="3459163" y="5938838"/>
                <a:ext cx="3175" cy="9525"/>
              </a:xfrm>
              <a:custGeom>
                <a:avLst/>
                <a:gdLst>
                  <a:gd name="T0" fmla="*/ 0 w 8"/>
                  <a:gd name="T1" fmla="*/ 0 h 30"/>
                  <a:gd name="T2" fmla="*/ 7 w 8"/>
                  <a:gd name="T3" fmla="*/ 30 h 30"/>
                  <a:gd name="T4" fmla="*/ 8 w 8"/>
                  <a:gd name="T5" fmla="*/ 30 h 30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30"/>
                  <a:gd name="T11" fmla="*/ 8 w 8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30">
                    <a:moveTo>
                      <a:pt x="0" y="0"/>
                    </a:moveTo>
                    <a:lnTo>
                      <a:pt x="7" y="30"/>
                    </a:lnTo>
                    <a:lnTo>
                      <a:pt x="8" y="3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" name="Freeform 3815"/>
              <p:cNvSpPr>
                <a:spLocks/>
              </p:cNvSpPr>
              <p:nvPr/>
            </p:nvSpPr>
            <p:spPr bwMode="auto">
              <a:xfrm>
                <a:off x="3462338" y="5948363"/>
                <a:ext cx="1587" cy="9525"/>
              </a:xfrm>
              <a:custGeom>
                <a:avLst/>
                <a:gdLst>
                  <a:gd name="T0" fmla="*/ 0 w 7"/>
                  <a:gd name="T1" fmla="*/ 0 h 29"/>
                  <a:gd name="T2" fmla="*/ 6 w 7"/>
                  <a:gd name="T3" fmla="*/ 29 h 29"/>
                  <a:gd name="T4" fmla="*/ 7 w 7"/>
                  <a:gd name="T5" fmla="*/ 29 h 29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29"/>
                  <a:gd name="T11" fmla="*/ 7 w 7"/>
                  <a:gd name="T12" fmla="*/ 29 h 2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29">
                    <a:moveTo>
                      <a:pt x="0" y="0"/>
                    </a:moveTo>
                    <a:lnTo>
                      <a:pt x="6" y="29"/>
                    </a:lnTo>
                    <a:lnTo>
                      <a:pt x="7" y="29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" name="Freeform 3816"/>
              <p:cNvSpPr>
                <a:spLocks/>
              </p:cNvSpPr>
              <p:nvPr/>
            </p:nvSpPr>
            <p:spPr bwMode="auto">
              <a:xfrm>
                <a:off x="3463925" y="5957888"/>
                <a:ext cx="1588" cy="7937"/>
              </a:xfrm>
              <a:custGeom>
                <a:avLst/>
                <a:gdLst>
                  <a:gd name="T0" fmla="*/ 0 w 8"/>
                  <a:gd name="T1" fmla="*/ 0 h 26"/>
                  <a:gd name="T2" fmla="*/ 7 w 8"/>
                  <a:gd name="T3" fmla="*/ 26 h 26"/>
                  <a:gd name="T4" fmla="*/ 8 w 8"/>
                  <a:gd name="T5" fmla="*/ 26 h 26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26"/>
                  <a:gd name="T11" fmla="*/ 8 w 8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26">
                    <a:moveTo>
                      <a:pt x="0" y="0"/>
                    </a:moveTo>
                    <a:lnTo>
                      <a:pt x="7" y="26"/>
                    </a:lnTo>
                    <a:lnTo>
                      <a:pt x="8" y="26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" name="Freeform 3817"/>
              <p:cNvSpPr>
                <a:spLocks/>
              </p:cNvSpPr>
              <p:nvPr/>
            </p:nvSpPr>
            <p:spPr bwMode="auto">
              <a:xfrm>
                <a:off x="3465513" y="5965825"/>
                <a:ext cx="3175" cy="7938"/>
              </a:xfrm>
              <a:custGeom>
                <a:avLst/>
                <a:gdLst>
                  <a:gd name="T0" fmla="*/ 0 w 7"/>
                  <a:gd name="T1" fmla="*/ 0 h 25"/>
                  <a:gd name="T2" fmla="*/ 6 w 7"/>
                  <a:gd name="T3" fmla="*/ 25 h 25"/>
                  <a:gd name="T4" fmla="*/ 7 w 7"/>
                  <a:gd name="T5" fmla="*/ 25 h 2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25"/>
                  <a:gd name="T11" fmla="*/ 7 w 7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25">
                    <a:moveTo>
                      <a:pt x="0" y="0"/>
                    </a:moveTo>
                    <a:lnTo>
                      <a:pt x="6" y="25"/>
                    </a:lnTo>
                    <a:lnTo>
                      <a:pt x="7" y="25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" name="Freeform 3818"/>
              <p:cNvSpPr>
                <a:spLocks/>
              </p:cNvSpPr>
              <p:nvPr/>
            </p:nvSpPr>
            <p:spPr bwMode="auto">
              <a:xfrm>
                <a:off x="3467100" y="5973763"/>
                <a:ext cx="3175" cy="6350"/>
              </a:xfrm>
              <a:custGeom>
                <a:avLst/>
                <a:gdLst>
                  <a:gd name="T0" fmla="*/ 0 w 8"/>
                  <a:gd name="T1" fmla="*/ 0 h 22"/>
                  <a:gd name="T2" fmla="*/ 7 w 8"/>
                  <a:gd name="T3" fmla="*/ 22 h 22"/>
                  <a:gd name="T4" fmla="*/ 8 w 8"/>
                  <a:gd name="T5" fmla="*/ 22 h 22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22"/>
                  <a:gd name="T11" fmla="*/ 8 w 8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22">
                    <a:moveTo>
                      <a:pt x="0" y="0"/>
                    </a:moveTo>
                    <a:lnTo>
                      <a:pt x="7" y="22"/>
                    </a:lnTo>
                    <a:lnTo>
                      <a:pt x="8" y="22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" name="Freeform 3819"/>
              <p:cNvSpPr>
                <a:spLocks/>
              </p:cNvSpPr>
              <p:nvPr/>
            </p:nvSpPr>
            <p:spPr bwMode="auto">
              <a:xfrm>
                <a:off x="3470275" y="5980113"/>
                <a:ext cx="1588" cy="6350"/>
              </a:xfrm>
              <a:custGeom>
                <a:avLst/>
                <a:gdLst>
                  <a:gd name="T0" fmla="*/ 0 w 8"/>
                  <a:gd name="T1" fmla="*/ 0 h 21"/>
                  <a:gd name="T2" fmla="*/ 7 w 8"/>
                  <a:gd name="T3" fmla="*/ 21 h 21"/>
                  <a:gd name="T4" fmla="*/ 8 w 8"/>
                  <a:gd name="T5" fmla="*/ 21 h 21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21"/>
                  <a:gd name="T11" fmla="*/ 8 w 8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21">
                    <a:moveTo>
                      <a:pt x="0" y="0"/>
                    </a:moveTo>
                    <a:lnTo>
                      <a:pt x="7" y="21"/>
                    </a:lnTo>
                    <a:lnTo>
                      <a:pt x="8" y="2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" name="Freeform 3820"/>
              <p:cNvSpPr>
                <a:spLocks/>
              </p:cNvSpPr>
              <p:nvPr/>
            </p:nvSpPr>
            <p:spPr bwMode="auto">
              <a:xfrm>
                <a:off x="3471863" y="5986463"/>
                <a:ext cx="1587" cy="4762"/>
              </a:xfrm>
              <a:custGeom>
                <a:avLst/>
                <a:gdLst>
                  <a:gd name="T0" fmla="*/ 0 w 7"/>
                  <a:gd name="T1" fmla="*/ 0 h 18"/>
                  <a:gd name="T2" fmla="*/ 6 w 7"/>
                  <a:gd name="T3" fmla="*/ 18 h 18"/>
                  <a:gd name="T4" fmla="*/ 7 w 7"/>
                  <a:gd name="T5" fmla="*/ 18 h 18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8"/>
                  <a:gd name="T11" fmla="*/ 7 w 7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8">
                    <a:moveTo>
                      <a:pt x="0" y="0"/>
                    </a:moveTo>
                    <a:lnTo>
                      <a:pt x="6" y="18"/>
                    </a:lnTo>
                    <a:lnTo>
                      <a:pt x="7" y="18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" name="Freeform 3821"/>
              <p:cNvSpPr>
                <a:spLocks/>
              </p:cNvSpPr>
              <p:nvPr/>
            </p:nvSpPr>
            <p:spPr bwMode="auto">
              <a:xfrm>
                <a:off x="3473450" y="5991225"/>
                <a:ext cx="3175" cy="4763"/>
              </a:xfrm>
              <a:custGeom>
                <a:avLst/>
                <a:gdLst>
                  <a:gd name="T0" fmla="*/ 0 w 8"/>
                  <a:gd name="T1" fmla="*/ 0 h 17"/>
                  <a:gd name="T2" fmla="*/ 7 w 8"/>
                  <a:gd name="T3" fmla="*/ 17 h 17"/>
                  <a:gd name="T4" fmla="*/ 8 w 8"/>
                  <a:gd name="T5" fmla="*/ 17 h 1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7"/>
                  <a:gd name="T11" fmla="*/ 8 w 8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7">
                    <a:moveTo>
                      <a:pt x="0" y="0"/>
                    </a:moveTo>
                    <a:lnTo>
                      <a:pt x="7" y="17"/>
                    </a:lnTo>
                    <a:lnTo>
                      <a:pt x="8" y="17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" name="Freeform 3822"/>
              <p:cNvSpPr>
                <a:spLocks/>
              </p:cNvSpPr>
              <p:nvPr/>
            </p:nvSpPr>
            <p:spPr bwMode="auto">
              <a:xfrm>
                <a:off x="3476625" y="5995988"/>
                <a:ext cx="1588" cy="4762"/>
              </a:xfrm>
              <a:custGeom>
                <a:avLst/>
                <a:gdLst>
                  <a:gd name="T0" fmla="*/ 0 w 7"/>
                  <a:gd name="T1" fmla="*/ 0 h 15"/>
                  <a:gd name="T2" fmla="*/ 6 w 7"/>
                  <a:gd name="T3" fmla="*/ 15 h 15"/>
                  <a:gd name="T4" fmla="*/ 7 w 7"/>
                  <a:gd name="T5" fmla="*/ 15 h 1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"/>
                  <a:gd name="T11" fmla="*/ 7 w 7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">
                    <a:moveTo>
                      <a:pt x="0" y="0"/>
                    </a:moveTo>
                    <a:lnTo>
                      <a:pt x="6" y="15"/>
                    </a:lnTo>
                    <a:lnTo>
                      <a:pt x="7" y="15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" name="Freeform 3823"/>
              <p:cNvSpPr>
                <a:spLocks/>
              </p:cNvSpPr>
              <p:nvPr/>
            </p:nvSpPr>
            <p:spPr bwMode="auto">
              <a:xfrm>
                <a:off x="3478213" y="6000750"/>
                <a:ext cx="1587" cy="4763"/>
              </a:xfrm>
              <a:custGeom>
                <a:avLst/>
                <a:gdLst>
                  <a:gd name="T0" fmla="*/ 0 w 8"/>
                  <a:gd name="T1" fmla="*/ 0 h 13"/>
                  <a:gd name="T2" fmla="*/ 7 w 8"/>
                  <a:gd name="T3" fmla="*/ 13 h 13"/>
                  <a:gd name="T4" fmla="*/ 8 w 8"/>
                  <a:gd name="T5" fmla="*/ 13 h 13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3"/>
                  <a:gd name="T11" fmla="*/ 8 w 8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3">
                    <a:moveTo>
                      <a:pt x="0" y="0"/>
                    </a:moveTo>
                    <a:lnTo>
                      <a:pt x="7" y="13"/>
                    </a:lnTo>
                    <a:lnTo>
                      <a:pt x="8" y="13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" name="Freeform 3824"/>
              <p:cNvSpPr>
                <a:spLocks/>
              </p:cNvSpPr>
              <p:nvPr/>
            </p:nvSpPr>
            <p:spPr bwMode="auto">
              <a:xfrm>
                <a:off x="3479800" y="6005513"/>
                <a:ext cx="1588" cy="3175"/>
              </a:xfrm>
              <a:custGeom>
                <a:avLst/>
                <a:gdLst>
                  <a:gd name="T0" fmla="*/ 0 w 7"/>
                  <a:gd name="T1" fmla="*/ 0 h 12"/>
                  <a:gd name="T2" fmla="*/ 6 w 7"/>
                  <a:gd name="T3" fmla="*/ 12 h 12"/>
                  <a:gd name="T4" fmla="*/ 7 w 7"/>
                  <a:gd name="T5" fmla="*/ 12 h 12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2"/>
                  <a:gd name="T11" fmla="*/ 7 w 7"/>
                  <a:gd name="T12" fmla="*/ 12 h 1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2">
                    <a:moveTo>
                      <a:pt x="0" y="0"/>
                    </a:moveTo>
                    <a:lnTo>
                      <a:pt x="6" y="12"/>
                    </a:lnTo>
                    <a:lnTo>
                      <a:pt x="7" y="12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" name="Freeform 3825"/>
              <p:cNvSpPr>
                <a:spLocks/>
              </p:cNvSpPr>
              <p:nvPr/>
            </p:nvSpPr>
            <p:spPr bwMode="auto">
              <a:xfrm>
                <a:off x="3481388" y="6008688"/>
                <a:ext cx="3175" cy="3175"/>
              </a:xfrm>
              <a:custGeom>
                <a:avLst/>
                <a:gdLst>
                  <a:gd name="T0" fmla="*/ 0 w 8"/>
                  <a:gd name="T1" fmla="*/ 0 h 10"/>
                  <a:gd name="T2" fmla="*/ 7 w 8"/>
                  <a:gd name="T3" fmla="*/ 10 h 10"/>
                  <a:gd name="T4" fmla="*/ 8 w 8"/>
                  <a:gd name="T5" fmla="*/ 10 h 10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0"/>
                  <a:gd name="T11" fmla="*/ 8 w 8"/>
                  <a:gd name="T12" fmla="*/ 10 h 1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0">
                    <a:moveTo>
                      <a:pt x="0" y="0"/>
                    </a:moveTo>
                    <a:lnTo>
                      <a:pt x="7" y="10"/>
                    </a:lnTo>
                    <a:lnTo>
                      <a:pt x="8" y="1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" name="Freeform 3826"/>
              <p:cNvSpPr>
                <a:spLocks/>
              </p:cNvSpPr>
              <p:nvPr/>
            </p:nvSpPr>
            <p:spPr bwMode="auto">
              <a:xfrm>
                <a:off x="3482975" y="6011863"/>
                <a:ext cx="3175" cy="3175"/>
              </a:xfrm>
              <a:custGeom>
                <a:avLst/>
                <a:gdLst>
                  <a:gd name="T0" fmla="*/ 0 w 7"/>
                  <a:gd name="T1" fmla="*/ 0 h 9"/>
                  <a:gd name="T2" fmla="*/ 6 w 7"/>
                  <a:gd name="T3" fmla="*/ 9 h 9"/>
                  <a:gd name="T4" fmla="*/ 7 w 7"/>
                  <a:gd name="T5" fmla="*/ 9 h 9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9"/>
                  <a:gd name="T11" fmla="*/ 7 w 7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9">
                    <a:moveTo>
                      <a:pt x="0" y="0"/>
                    </a:moveTo>
                    <a:lnTo>
                      <a:pt x="6" y="9"/>
                    </a:lnTo>
                    <a:lnTo>
                      <a:pt x="7" y="9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" name="Freeform 3827"/>
              <p:cNvSpPr>
                <a:spLocks/>
              </p:cNvSpPr>
              <p:nvPr/>
            </p:nvSpPr>
            <p:spPr bwMode="auto">
              <a:xfrm>
                <a:off x="3486150" y="6015038"/>
                <a:ext cx="1588" cy="1587"/>
              </a:xfrm>
              <a:custGeom>
                <a:avLst/>
                <a:gdLst>
                  <a:gd name="T0" fmla="*/ 0 w 8"/>
                  <a:gd name="T1" fmla="*/ 0 h 8"/>
                  <a:gd name="T2" fmla="*/ 7 w 8"/>
                  <a:gd name="T3" fmla="*/ 8 h 8"/>
                  <a:gd name="T4" fmla="*/ 8 w 8"/>
                  <a:gd name="T5" fmla="*/ 8 h 8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8"/>
                  <a:gd name="T11" fmla="*/ 8 w 8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8">
                    <a:moveTo>
                      <a:pt x="0" y="0"/>
                    </a:moveTo>
                    <a:lnTo>
                      <a:pt x="7" y="8"/>
                    </a:lnTo>
                    <a:lnTo>
                      <a:pt x="8" y="8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" name="Freeform 3828"/>
              <p:cNvSpPr>
                <a:spLocks/>
              </p:cNvSpPr>
              <p:nvPr/>
            </p:nvSpPr>
            <p:spPr bwMode="auto">
              <a:xfrm>
                <a:off x="3487738" y="6016625"/>
                <a:ext cx="1587" cy="3175"/>
              </a:xfrm>
              <a:custGeom>
                <a:avLst/>
                <a:gdLst>
                  <a:gd name="T0" fmla="*/ 0 w 7"/>
                  <a:gd name="T1" fmla="*/ 0 h 7"/>
                  <a:gd name="T2" fmla="*/ 6 w 7"/>
                  <a:gd name="T3" fmla="*/ 7 h 7"/>
                  <a:gd name="T4" fmla="*/ 7 w 7"/>
                  <a:gd name="T5" fmla="*/ 7 h 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7"/>
                  <a:gd name="T11" fmla="*/ 7 w 7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7">
                    <a:moveTo>
                      <a:pt x="0" y="0"/>
                    </a:moveTo>
                    <a:lnTo>
                      <a:pt x="6" y="7"/>
                    </a:lnTo>
                    <a:lnTo>
                      <a:pt x="7" y="7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" name="Freeform 3829"/>
              <p:cNvSpPr>
                <a:spLocks/>
              </p:cNvSpPr>
              <p:nvPr/>
            </p:nvSpPr>
            <p:spPr bwMode="auto">
              <a:xfrm>
                <a:off x="3489325" y="6019800"/>
                <a:ext cx="3175" cy="1588"/>
              </a:xfrm>
              <a:custGeom>
                <a:avLst/>
                <a:gdLst>
                  <a:gd name="T0" fmla="*/ 0 w 8"/>
                  <a:gd name="T1" fmla="*/ 0 h 6"/>
                  <a:gd name="T2" fmla="*/ 7 w 8"/>
                  <a:gd name="T3" fmla="*/ 6 h 6"/>
                  <a:gd name="T4" fmla="*/ 8 w 8"/>
                  <a:gd name="T5" fmla="*/ 6 h 6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6"/>
                  <a:gd name="T11" fmla="*/ 8 w 8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6">
                    <a:moveTo>
                      <a:pt x="0" y="0"/>
                    </a:moveTo>
                    <a:lnTo>
                      <a:pt x="7" y="6"/>
                    </a:lnTo>
                    <a:lnTo>
                      <a:pt x="8" y="6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" name="Freeform 3830"/>
              <p:cNvSpPr>
                <a:spLocks/>
              </p:cNvSpPr>
              <p:nvPr/>
            </p:nvSpPr>
            <p:spPr bwMode="auto">
              <a:xfrm>
                <a:off x="3490913" y="6021388"/>
                <a:ext cx="3175" cy="1587"/>
              </a:xfrm>
              <a:custGeom>
                <a:avLst/>
                <a:gdLst>
                  <a:gd name="T0" fmla="*/ 0 w 8"/>
                  <a:gd name="T1" fmla="*/ 0 h 5"/>
                  <a:gd name="T2" fmla="*/ 7 w 8"/>
                  <a:gd name="T3" fmla="*/ 5 h 5"/>
                  <a:gd name="T4" fmla="*/ 8 w 8"/>
                  <a:gd name="T5" fmla="*/ 5 h 5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5"/>
                  <a:gd name="T11" fmla="*/ 8 w 8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5">
                    <a:moveTo>
                      <a:pt x="0" y="0"/>
                    </a:moveTo>
                    <a:lnTo>
                      <a:pt x="7" y="5"/>
                    </a:lnTo>
                    <a:lnTo>
                      <a:pt x="8" y="5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" name="Freeform 3831"/>
              <p:cNvSpPr>
                <a:spLocks/>
              </p:cNvSpPr>
              <p:nvPr/>
            </p:nvSpPr>
            <p:spPr bwMode="auto">
              <a:xfrm>
                <a:off x="3494088" y="6022975"/>
                <a:ext cx="1587" cy="1588"/>
              </a:xfrm>
              <a:custGeom>
                <a:avLst/>
                <a:gdLst>
                  <a:gd name="T0" fmla="*/ 0 w 7"/>
                  <a:gd name="T1" fmla="*/ 0 h 4"/>
                  <a:gd name="T2" fmla="*/ 6 w 7"/>
                  <a:gd name="T3" fmla="*/ 4 h 4"/>
                  <a:gd name="T4" fmla="*/ 7 w 7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4"/>
                  <a:gd name="T11" fmla="*/ 7 w 7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4">
                    <a:moveTo>
                      <a:pt x="0" y="0"/>
                    </a:moveTo>
                    <a:lnTo>
                      <a:pt x="6" y="4"/>
                    </a:lnTo>
                    <a:lnTo>
                      <a:pt x="7" y="4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" name="Freeform 3832"/>
              <p:cNvSpPr>
                <a:spLocks/>
              </p:cNvSpPr>
              <p:nvPr/>
            </p:nvSpPr>
            <p:spPr bwMode="auto">
              <a:xfrm>
                <a:off x="3495675" y="6022975"/>
                <a:ext cx="1588" cy="1588"/>
              </a:xfrm>
              <a:custGeom>
                <a:avLst/>
                <a:gdLst>
                  <a:gd name="T0" fmla="*/ 0 w 8"/>
                  <a:gd name="T1" fmla="*/ 0 h 4"/>
                  <a:gd name="T2" fmla="*/ 7 w 8"/>
                  <a:gd name="T3" fmla="*/ 4 h 4"/>
                  <a:gd name="T4" fmla="*/ 8 w 8"/>
                  <a:gd name="T5" fmla="*/ 4 h 4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4"/>
                  <a:gd name="T11" fmla="*/ 8 w 8"/>
                  <a:gd name="T12" fmla="*/ 4 h 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4">
                    <a:moveTo>
                      <a:pt x="0" y="0"/>
                    </a:moveTo>
                    <a:lnTo>
                      <a:pt x="7" y="4"/>
                    </a:lnTo>
                    <a:lnTo>
                      <a:pt x="8" y="4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" name="Freeform 3833"/>
              <p:cNvSpPr>
                <a:spLocks/>
              </p:cNvSpPr>
              <p:nvPr/>
            </p:nvSpPr>
            <p:spPr bwMode="auto">
              <a:xfrm>
                <a:off x="3497263" y="6024563"/>
                <a:ext cx="3175" cy="1587"/>
              </a:xfrm>
              <a:custGeom>
                <a:avLst/>
                <a:gdLst>
                  <a:gd name="T0" fmla="*/ 0 w 7"/>
                  <a:gd name="T1" fmla="*/ 0 h 3"/>
                  <a:gd name="T2" fmla="*/ 6 w 7"/>
                  <a:gd name="T3" fmla="*/ 3 h 3"/>
                  <a:gd name="T4" fmla="*/ 7 w 7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0"/>
                    </a:moveTo>
                    <a:lnTo>
                      <a:pt x="6" y="3"/>
                    </a:lnTo>
                    <a:lnTo>
                      <a:pt x="7" y="3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" name="Freeform 3834"/>
              <p:cNvSpPr>
                <a:spLocks/>
              </p:cNvSpPr>
              <p:nvPr/>
            </p:nvSpPr>
            <p:spPr bwMode="auto">
              <a:xfrm>
                <a:off x="3498850" y="6026150"/>
                <a:ext cx="3175" cy="1588"/>
              </a:xfrm>
              <a:custGeom>
                <a:avLst/>
                <a:gdLst>
                  <a:gd name="T0" fmla="*/ 0 w 8"/>
                  <a:gd name="T1" fmla="*/ 0 h 3"/>
                  <a:gd name="T2" fmla="*/ 7 w 8"/>
                  <a:gd name="T3" fmla="*/ 3 h 3"/>
                  <a:gd name="T4" fmla="*/ 8 w 8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3"/>
                  <a:gd name="T11" fmla="*/ 8 w 8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3">
                    <a:moveTo>
                      <a:pt x="0" y="0"/>
                    </a:moveTo>
                    <a:lnTo>
                      <a:pt x="7" y="3"/>
                    </a:lnTo>
                    <a:lnTo>
                      <a:pt x="8" y="3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" name="Freeform 3835"/>
              <p:cNvSpPr>
                <a:spLocks/>
              </p:cNvSpPr>
              <p:nvPr/>
            </p:nvSpPr>
            <p:spPr bwMode="auto">
              <a:xfrm>
                <a:off x="3502025" y="6026150"/>
                <a:ext cx="1588" cy="1588"/>
              </a:xfrm>
              <a:custGeom>
                <a:avLst/>
                <a:gdLst>
                  <a:gd name="T0" fmla="*/ 0 w 7"/>
                  <a:gd name="T1" fmla="*/ 0 h 2"/>
                  <a:gd name="T2" fmla="*/ 6 w 7"/>
                  <a:gd name="T3" fmla="*/ 2 h 2"/>
                  <a:gd name="T4" fmla="*/ 7 w 7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2"/>
                  <a:gd name="T11" fmla="*/ 7 w 7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2">
                    <a:moveTo>
                      <a:pt x="0" y="0"/>
                    </a:moveTo>
                    <a:lnTo>
                      <a:pt x="6" y="2"/>
                    </a:lnTo>
                    <a:lnTo>
                      <a:pt x="7" y="2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" name="Freeform 3836"/>
              <p:cNvSpPr>
                <a:spLocks/>
              </p:cNvSpPr>
              <p:nvPr/>
            </p:nvSpPr>
            <p:spPr bwMode="auto">
              <a:xfrm>
                <a:off x="3503613" y="6027738"/>
                <a:ext cx="1587" cy="1587"/>
              </a:xfrm>
              <a:custGeom>
                <a:avLst/>
                <a:gdLst>
                  <a:gd name="T0" fmla="*/ 0 w 8"/>
                  <a:gd name="T1" fmla="*/ 0 h 3"/>
                  <a:gd name="T2" fmla="*/ 7 w 8"/>
                  <a:gd name="T3" fmla="*/ 3 h 3"/>
                  <a:gd name="T4" fmla="*/ 8 w 8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3"/>
                  <a:gd name="T11" fmla="*/ 8 w 8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3">
                    <a:moveTo>
                      <a:pt x="0" y="0"/>
                    </a:moveTo>
                    <a:lnTo>
                      <a:pt x="7" y="3"/>
                    </a:lnTo>
                    <a:lnTo>
                      <a:pt x="8" y="3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" name="Freeform 3837"/>
              <p:cNvSpPr>
                <a:spLocks/>
              </p:cNvSpPr>
              <p:nvPr/>
            </p:nvSpPr>
            <p:spPr bwMode="auto">
              <a:xfrm>
                <a:off x="3505200" y="6027738"/>
                <a:ext cx="3175" cy="1587"/>
              </a:xfrm>
              <a:custGeom>
                <a:avLst/>
                <a:gdLst>
                  <a:gd name="T0" fmla="*/ 0 w 7"/>
                  <a:gd name="T1" fmla="*/ 0 h 1"/>
                  <a:gd name="T2" fmla="*/ 6 w 7"/>
                  <a:gd name="T3" fmla="*/ 1 h 1"/>
                  <a:gd name="T4" fmla="*/ 7 w 7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6" y="1"/>
                    </a:lnTo>
                    <a:lnTo>
                      <a:pt x="7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" name="Freeform 3838"/>
              <p:cNvSpPr>
                <a:spLocks/>
              </p:cNvSpPr>
              <p:nvPr/>
            </p:nvSpPr>
            <p:spPr bwMode="auto">
              <a:xfrm>
                <a:off x="3506788" y="6029325"/>
                <a:ext cx="3175" cy="1588"/>
              </a:xfrm>
              <a:custGeom>
                <a:avLst/>
                <a:gdLst>
                  <a:gd name="T0" fmla="*/ 0 w 8"/>
                  <a:gd name="T1" fmla="*/ 0 h 2"/>
                  <a:gd name="T2" fmla="*/ 7 w 8"/>
                  <a:gd name="T3" fmla="*/ 2 h 2"/>
                  <a:gd name="T4" fmla="*/ 8 w 8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2"/>
                  <a:gd name="T11" fmla="*/ 8 w 8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2">
                    <a:moveTo>
                      <a:pt x="0" y="0"/>
                    </a:moveTo>
                    <a:lnTo>
                      <a:pt x="7" y="2"/>
                    </a:lnTo>
                    <a:lnTo>
                      <a:pt x="8" y="2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" name="Freeform 3839"/>
              <p:cNvSpPr>
                <a:spLocks/>
              </p:cNvSpPr>
              <p:nvPr/>
            </p:nvSpPr>
            <p:spPr bwMode="auto">
              <a:xfrm>
                <a:off x="3509963" y="6029325"/>
                <a:ext cx="1587" cy="1588"/>
              </a:xfrm>
              <a:custGeom>
                <a:avLst/>
                <a:gdLst>
                  <a:gd name="T0" fmla="*/ 0 w 8"/>
                  <a:gd name="T1" fmla="*/ 0 h 1"/>
                  <a:gd name="T2" fmla="*/ 7 w 8"/>
                  <a:gd name="T3" fmla="*/ 1 h 1"/>
                  <a:gd name="T4" fmla="*/ 8 w 8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"/>
                  <a:gd name="T11" fmla="*/ 8 w 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">
                    <a:moveTo>
                      <a:pt x="0" y="0"/>
                    </a:moveTo>
                    <a:lnTo>
                      <a:pt x="7" y="1"/>
                    </a:lnTo>
                    <a:lnTo>
                      <a:pt x="8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" name="Freeform 3840"/>
              <p:cNvSpPr>
                <a:spLocks/>
              </p:cNvSpPr>
              <p:nvPr/>
            </p:nvSpPr>
            <p:spPr bwMode="auto">
              <a:xfrm>
                <a:off x="3511550" y="6029325"/>
                <a:ext cx="1588" cy="1588"/>
              </a:xfrm>
              <a:custGeom>
                <a:avLst/>
                <a:gdLst>
                  <a:gd name="T0" fmla="*/ 0 w 7"/>
                  <a:gd name="T1" fmla="*/ 0 h 1"/>
                  <a:gd name="T2" fmla="*/ 6 w 7"/>
                  <a:gd name="T3" fmla="*/ 1 h 1"/>
                  <a:gd name="T4" fmla="*/ 7 w 7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6" y="1"/>
                    </a:lnTo>
                    <a:lnTo>
                      <a:pt x="7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" name="Freeform 3841"/>
              <p:cNvSpPr>
                <a:spLocks/>
              </p:cNvSpPr>
              <p:nvPr/>
            </p:nvSpPr>
            <p:spPr bwMode="auto">
              <a:xfrm>
                <a:off x="3513138" y="6029325"/>
                <a:ext cx="3175" cy="1588"/>
              </a:xfrm>
              <a:custGeom>
                <a:avLst/>
                <a:gdLst>
                  <a:gd name="T0" fmla="*/ 0 w 8"/>
                  <a:gd name="T1" fmla="*/ 0 h 1"/>
                  <a:gd name="T2" fmla="*/ 7 w 8"/>
                  <a:gd name="T3" fmla="*/ 1 h 1"/>
                  <a:gd name="T4" fmla="*/ 8 w 8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"/>
                  <a:gd name="T11" fmla="*/ 8 w 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">
                    <a:moveTo>
                      <a:pt x="0" y="0"/>
                    </a:moveTo>
                    <a:lnTo>
                      <a:pt x="7" y="1"/>
                    </a:lnTo>
                    <a:lnTo>
                      <a:pt x="8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" name="Freeform 3842"/>
              <p:cNvSpPr>
                <a:spLocks/>
              </p:cNvSpPr>
              <p:nvPr/>
            </p:nvSpPr>
            <p:spPr bwMode="auto">
              <a:xfrm>
                <a:off x="3516313" y="6030913"/>
                <a:ext cx="1587" cy="1587"/>
              </a:xfrm>
              <a:custGeom>
                <a:avLst/>
                <a:gdLst>
                  <a:gd name="T0" fmla="*/ 0 w 7"/>
                  <a:gd name="T1" fmla="*/ 0 h 1"/>
                  <a:gd name="T2" fmla="*/ 6 w 7"/>
                  <a:gd name="T3" fmla="*/ 1 h 1"/>
                  <a:gd name="T4" fmla="*/ 7 w 7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6" y="1"/>
                    </a:lnTo>
                    <a:lnTo>
                      <a:pt x="7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" name="Freeform 3843"/>
              <p:cNvSpPr>
                <a:spLocks/>
              </p:cNvSpPr>
              <p:nvPr/>
            </p:nvSpPr>
            <p:spPr bwMode="auto">
              <a:xfrm>
                <a:off x="3517900" y="6030913"/>
                <a:ext cx="1588" cy="1587"/>
              </a:xfrm>
              <a:custGeom>
                <a:avLst/>
                <a:gdLst>
                  <a:gd name="T0" fmla="*/ 0 w 8"/>
                  <a:gd name="T1" fmla="*/ 0 h 1"/>
                  <a:gd name="T2" fmla="*/ 7 w 8"/>
                  <a:gd name="T3" fmla="*/ 1 h 1"/>
                  <a:gd name="T4" fmla="*/ 8 w 8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"/>
                  <a:gd name="T11" fmla="*/ 8 w 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">
                    <a:moveTo>
                      <a:pt x="0" y="0"/>
                    </a:moveTo>
                    <a:lnTo>
                      <a:pt x="7" y="1"/>
                    </a:lnTo>
                    <a:lnTo>
                      <a:pt x="8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" name="Freeform 3844"/>
              <p:cNvSpPr>
                <a:spLocks/>
              </p:cNvSpPr>
              <p:nvPr/>
            </p:nvSpPr>
            <p:spPr bwMode="auto">
              <a:xfrm>
                <a:off x="3519488" y="6030913"/>
                <a:ext cx="1587" cy="1587"/>
              </a:xfrm>
              <a:custGeom>
                <a:avLst/>
                <a:gdLst>
                  <a:gd name="T0" fmla="*/ 0 w 7"/>
                  <a:gd name="T1" fmla="*/ 0 h 1"/>
                  <a:gd name="T2" fmla="*/ 6 w 7"/>
                  <a:gd name="T3" fmla="*/ 1 h 1"/>
                  <a:gd name="T4" fmla="*/ 7 w 7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6" y="1"/>
                    </a:lnTo>
                    <a:lnTo>
                      <a:pt x="7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" name="Freeform 3845"/>
              <p:cNvSpPr>
                <a:spLocks/>
              </p:cNvSpPr>
              <p:nvPr/>
            </p:nvSpPr>
            <p:spPr bwMode="auto">
              <a:xfrm>
                <a:off x="3521075" y="6030913"/>
                <a:ext cx="3175" cy="1587"/>
              </a:xfrm>
              <a:custGeom>
                <a:avLst/>
                <a:gdLst>
                  <a:gd name="T0" fmla="*/ 0 w 8"/>
                  <a:gd name="T1" fmla="*/ 0 h 1"/>
                  <a:gd name="T2" fmla="*/ 7 w 8"/>
                  <a:gd name="T3" fmla="*/ 1 h 1"/>
                  <a:gd name="T4" fmla="*/ 8 w 8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"/>
                  <a:gd name="T11" fmla="*/ 8 w 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">
                    <a:moveTo>
                      <a:pt x="0" y="0"/>
                    </a:moveTo>
                    <a:lnTo>
                      <a:pt x="7" y="1"/>
                    </a:lnTo>
                    <a:lnTo>
                      <a:pt x="8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" name="Freeform 3846"/>
              <p:cNvSpPr>
                <a:spLocks/>
              </p:cNvSpPr>
              <p:nvPr/>
            </p:nvSpPr>
            <p:spPr bwMode="auto">
              <a:xfrm>
                <a:off x="3524250" y="6030913"/>
                <a:ext cx="1588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" name="Freeform 3847"/>
              <p:cNvSpPr>
                <a:spLocks/>
              </p:cNvSpPr>
              <p:nvPr/>
            </p:nvSpPr>
            <p:spPr bwMode="auto">
              <a:xfrm>
                <a:off x="3525838" y="6030913"/>
                <a:ext cx="1587" cy="1587"/>
              </a:xfrm>
              <a:custGeom>
                <a:avLst/>
                <a:gdLst>
                  <a:gd name="T0" fmla="*/ 0 w 8"/>
                  <a:gd name="T1" fmla="*/ 0 h 1"/>
                  <a:gd name="T2" fmla="*/ 7 w 8"/>
                  <a:gd name="T3" fmla="*/ 1 h 1"/>
                  <a:gd name="T4" fmla="*/ 8 w 8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"/>
                  <a:gd name="T11" fmla="*/ 8 w 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">
                    <a:moveTo>
                      <a:pt x="0" y="0"/>
                    </a:moveTo>
                    <a:lnTo>
                      <a:pt x="7" y="1"/>
                    </a:lnTo>
                    <a:lnTo>
                      <a:pt x="8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" name="Freeform 3848"/>
              <p:cNvSpPr>
                <a:spLocks/>
              </p:cNvSpPr>
              <p:nvPr/>
            </p:nvSpPr>
            <p:spPr bwMode="auto">
              <a:xfrm>
                <a:off x="3527425" y="6030913"/>
                <a:ext cx="1588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" name="Freeform 3849"/>
              <p:cNvSpPr>
                <a:spLocks/>
              </p:cNvSpPr>
              <p:nvPr/>
            </p:nvSpPr>
            <p:spPr bwMode="auto">
              <a:xfrm>
                <a:off x="3529013" y="6030913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" name="Freeform 3850"/>
              <p:cNvSpPr>
                <a:spLocks/>
              </p:cNvSpPr>
              <p:nvPr/>
            </p:nvSpPr>
            <p:spPr bwMode="auto">
              <a:xfrm>
                <a:off x="3532188" y="6030913"/>
                <a:ext cx="1587" cy="1587"/>
              </a:xfrm>
              <a:custGeom>
                <a:avLst/>
                <a:gdLst>
                  <a:gd name="T0" fmla="*/ 0 w 7"/>
                  <a:gd name="T1" fmla="*/ 0 h 1"/>
                  <a:gd name="T2" fmla="*/ 6 w 7"/>
                  <a:gd name="T3" fmla="*/ 1 h 1"/>
                  <a:gd name="T4" fmla="*/ 7 w 7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6" y="1"/>
                    </a:lnTo>
                    <a:lnTo>
                      <a:pt x="7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" name="Freeform 3851"/>
              <p:cNvSpPr>
                <a:spLocks/>
              </p:cNvSpPr>
              <p:nvPr/>
            </p:nvSpPr>
            <p:spPr bwMode="auto">
              <a:xfrm>
                <a:off x="3533775" y="6032500"/>
                <a:ext cx="1588" cy="1588"/>
              </a:xfrm>
              <a:custGeom>
                <a:avLst/>
                <a:gdLst>
                  <a:gd name="T0" fmla="*/ 0 w 8"/>
                  <a:gd name="T1" fmla="*/ 0 h 1588"/>
                  <a:gd name="T2" fmla="*/ 7 w 8"/>
                  <a:gd name="T3" fmla="*/ 0 h 1588"/>
                  <a:gd name="T4" fmla="*/ 8 w 8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8"/>
                  <a:gd name="T11" fmla="*/ 8 w 8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8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" name="Freeform 3852"/>
              <p:cNvSpPr>
                <a:spLocks/>
              </p:cNvSpPr>
              <p:nvPr/>
            </p:nvSpPr>
            <p:spPr bwMode="auto">
              <a:xfrm>
                <a:off x="3535363" y="6032500"/>
                <a:ext cx="3175" cy="1588"/>
              </a:xfrm>
              <a:custGeom>
                <a:avLst/>
                <a:gdLst>
                  <a:gd name="T0" fmla="*/ 0 w 8"/>
                  <a:gd name="T1" fmla="*/ 0 h 1588"/>
                  <a:gd name="T2" fmla="*/ 7 w 8"/>
                  <a:gd name="T3" fmla="*/ 0 h 1588"/>
                  <a:gd name="T4" fmla="*/ 8 w 8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8"/>
                  <a:gd name="T11" fmla="*/ 8 w 8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8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" name="Freeform 3853"/>
              <p:cNvSpPr>
                <a:spLocks/>
              </p:cNvSpPr>
              <p:nvPr/>
            </p:nvSpPr>
            <p:spPr bwMode="auto">
              <a:xfrm>
                <a:off x="3536950" y="6032500"/>
                <a:ext cx="3175" cy="1588"/>
              </a:xfrm>
              <a:custGeom>
                <a:avLst/>
                <a:gdLst>
                  <a:gd name="T0" fmla="*/ 0 w 7"/>
                  <a:gd name="T1" fmla="*/ 0 h 1588"/>
                  <a:gd name="T2" fmla="*/ 6 w 7"/>
                  <a:gd name="T3" fmla="*/ 0 h 1588"/>
                  <a:gd name="T4" fmla="*/ 7 w 7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8"/>
                  <a:gd name="T11" fmla="*/ 7 w 7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8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" name="Freeform 3854"/>
              <p:cNvSpPr>
                <a:spLocks/>
              </p:cNvSpPr>
              <p:nvPr/>
            </p:nvSpPr>
            <p:spPr bwMode="auto">
              <a:xfrm>
                <a:off x="3540125" y="6032500"/>
                <a:ext cx="1588" cy="1588"/>
              </a:xfrm>
              <a:custGeom>
                <a:avLst/>
                <a:gdLst>
                  <a:gd name="T0" fmla="*/ 0 w 8"/>
                  <a:gd name="T1" fmla="*/ 0 h 1"/>
                  <a:gd name="T2" fmla="*/ 7 w 8"/>
                  <a:gd name="T3" fmla="*/ 1 h 1"/>
                  <a:gd name="T4" fmla="*/ 8 w 8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"/>
                  <a:gd name="T11" fmla="*/ 8 w 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">
                    <a:moveTo>
                      <a:pt x="0" y="0"/>
                    </a:moveTo>
                    <a:lnTo>
                      <a:pt x="7" y="1"/>
                    </a:lnTo>
                    <a:lnTo>
                      <a:pt x="8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" name="Freeform 3855"/>
              <p:cNvSpPr>
                <a:spLocks/>
              </p:cNvSpPr>
              <p:nvPr/>
            </p:nvSpPr>
            <p:spPr bwMode="auto">
              <a:xfrm>
                <a:off x="3541713" y="6032500"/>
                <a:ext cx="1587" cy="1588"/>
              </a:xfrm>
              <a:custGeom>
                <a:avLst/>
                <a:gdLst>
                  <a:gd name="T0" fmla="*/ 0 w 7"/>
                  <a:gd name="T1" fmla="*/ 0 h 1588"/>
                  <a:gd name="T2" fmla="*/ 6 w 7"/>
                  <a:gd name="T3" fmla="*/ 0 h 1588"/>
                  <a:gd name="T4" fmla="*/ 7 w 7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8"/>
                  <a:gd name="T11" fmla="*/ 7 w 7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8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" name="Freeform 3856"/>
              <p:cNvSpPr>
                <a:spLocks/>
              </p:cNvSpPr>
              <p:nvPr/>
            </p:nvSpPr>
            <p:spPr bwMode="auto">
              <a:xfrm>
                <a:off x="3543300" y="6032500"/>
                <a:ext cx="3175" cy="1588"/>
              </a:xfrm>
              <a:custGeom>
                <a:avLst/>
                <a:gdLst>
                  <a:gd name="T0" fmla="*/ 0 w 8"/>
                  <a:gd name="T1" fmla="*/ 0 h 1588"/>
                  <a:gd name="T2" fmla="*/ 7 w 8"/>
                  <a:gd name="T3" fmla="*/ 0 h 1588"/>
                  <a:gd name="T4" fmla="*/ 8 w 8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8"/>
                  <a:gd name="T11" fmla="*/ 8 w 8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8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" name="Freeform 3857"/>
              <p:cNvSpPr>
                <a:spLocks/>
              </p:cNvSpPr>
              <p:nvPr/>
            </p:nvSpPr>
            <p:spPr bwMode="auto">
              <a:xfrm>
                <a:off x="3544888" y="6032500"/>
                <a:ext cx="3175" cy="1588"/>
              </a:xfrm>
              <a:custGeom>
                <a:avLst/>
                <a:gdLst>
                  <a:gd name="T0" fmla="*/ 0 w 7"/>
                  <a:gd name="T1" fmla="*/ 0 h 1588"/>
                  <a:gd name="T2" fmla="*/ 6 w 7"/>
                  <a:gd name="T3" fmla="*/ 0 h 1588"/>
                  <a:gd name="T4" fmla="*/ 7 w 7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8"/>
                  <a:gd name="T11" fmla="*/ 7 w 7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8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" name="Freeform 3858"/>
              <p:cNvSpPr>
                <a:spLocks/>
              </p:cNvSpPr>
              <p:nvPr/>
            </p:nvSpPr>
            <p:spPr bwMode="auto">
              <a:xfrm>
                <a:off x="3546475" y="6032500"/>
                <a:ext cx="3175" cy="1588"/>
              </a:xfrm>
              <a:custGeom>
                <a:avLst/>
                <a:gdLst>
                  <a:gd name="T0" fmla="*/ 0 w 8"/>
                  <a:gd name="T1" fmla="*/ 0 h 1588"/>
                  <a:gd name="T2" fmla="*/ 7 w 8"/>
                  <a:gd name="T3" fmla="*/ 0 h 1588"/>
                  <a:gd name="T4" fmla="*/ 8 w 8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8"/>
                  <a:gd name="T11" fmla="*/ 8 w 8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8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" name="Freeform 3859"/>
              <p:cNvSpPr>
                <a:spLocks/>
              </p:cNvSpPr>
              <p:nvPr/>
            </p:nvSpPr>
            <p:spPr bwMode="auto">
              <a:xfrm>
                <a:off x="3549650" y="6032500"/>
                <a:ext cx="1588" cy="1588"/>
              </a:xfrm>
              <a:custGeom>
                <a:avLst/>
                <a:gdLst>
                  <a:gd name="T0" fmla="*/ 0 w 7"/>
                  <a:gd name="T1" fmla="*/ 0 h 1"/>
                  <a:gd name="T2" fmla="*/ 6 w 7"/>
                  <a:gd name="T3" fmla="*/ 1 h 1"/>
                  <a:gd name="T4" fmla="*/ 7 w 7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6" y="1"/>
                    </a:lnTo>
                    <a:lnTo>
                      <a:pt x="7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" name="Freeform 3860"/>
              <p:cNvSpPr>
                <a:spLocks/>
              </p:cNvSpPr>
              <p:nvPr/>
            </p:nvSpPr>
            <p:spPr bwMode="auto">
              <a:xfrm>
                <a:off x="3551238" y="6032500"/>
                <a:ext cx="3175" cy="1588"/>
              </a:xfrm>
              <a:custGeom>
                <a:avLst/>
                <a:gdLst>
                  <a:gd name="T0" fmla="*/ 0 w 8"/>
                  <a:gd name="T1" fmla="*/ 0 h 1588"/>
                  <a:gd name="T2" fmla="*/ 7 w 8"/>
                  <a:gd name="T3" fmla="*/ 0 h 1588"/>
                  <a:gd name="T4" fmla="*/ 8 w 8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8"/>
                  <a:gd name="T11" fmla="*/ 8 w 8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8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" name="Freeform 3861"/>
              <p:cNvSpPr>
                <a:spLocks/>
              </p:cNvSpPr>
              <p:nvPr/>
            </p:nvSpPr>
            <p:spPr bwMode="auto">
              <a:xfrm>
                <a:off x="3552825" y="6032500"/>
                <a:ext cx="3175" cy="1588"/>
              </a:xfrm>
              <a:custGeom>
                <a:avLst/>
                <a:gdLst>
                  <a:gd name="T0" fmla="*/ 0 w 7"/>
                  <a:gd name="T1" fmla="*/ 0 h 1588"/>
                  <a:gd name="T2" fmla="*/ 6 w 7"/>
                  <a:gd name="T3" fmla="*/ 0 h 1588"/>
                  <a:gd name="T4" fmla="*/ 7 w 7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8"/>
                  <a:gd name="T11" fmla="*/ 7 w 7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8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" name="Freeform 3862"/>
              <p:cNvSpPr>
                <a:spLocks/>
              </p:cNvSpPr>
              <p:nvPr/>
            </p:nvSpPr>
            <p:spPr bwMode="auto">
              <a:xfrm>
                <a:off x="3554413" y="6032500"/>
                <a:ext cx="3175" cy="1588"/>
              </a:xfrm>
              <a:custGeom>
                <a:avLst/>
                <a:gdLst>
                  <a:gd name="T0" fmla="*/ 0 w 8"/>
                  <a:gd name="T1" fmla="*/ 0 h 1588"/>
                  <a:gd name="T2" fmla="*/ 7 w 8"/>
                  <a:gd name="T3" fmla="*/ 0 h 1588"/>
                  <a:gd name="T4" fmla="*/ 8 w 8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8"/>
                  <a:gd name="T11" fmla="*/ 8 w 8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8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" name="Freeform 3863"/>
              <p:cNvSpPr>
                <a:spLocks/>
              </p:cNvSpPr>
              <p:nvPr/>
            </p:nvSpPr>
            <p:spPr bwMode="auto">
              <a:xfrm>
                <a:off x="3557588" y="6032500"/>
                <a:ext cx="1587" cy="1588"/>
              </a:xfrm>
              <a:custGeom>
                <a:avLst/>
                <a:gdLst>
                  <a:gd name="T0" fmla="*/ 0 w 8"/>
                  <a:gd name="T1" fmla="*/ 0 h 1588"/>
                  <a:gd name="T2" fmla="*/ 7 w 8"/>
                  <a:gd name="T3" fmla="*/ 0 h 1588"/>
                  <a:gd name="T4" fmla="*/ 8 w 8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8"/>
                  <a:gd name="T11" fmla="*/ 8 w 8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8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" name="Freeform 3864"/>
              <p:cNvSpPr>
                <a:spLocks/>
              </p:cNvSpPr>
              <p:nvPr/>
            </p:nvSpPr>
            <p:spPr bwMode="auto">
              <a:xfrm>
                <a:off x="3559175" y="6032500"/>
                <a:ext cx="1588" cy="1588"/>
              </a:xfrm>
              <a:custGeom>
                <a:avLst/>
                <a:gdLst>
                  <a:gd name="T0" fmla="*/ 0 w 7"/>
                  <a:gd name="T1" fmla="*/ 0 h 1"/>
                  <a:gd name="T2" fmla="*/ 6 w 7"/>
                  <a:gd name="T3" fmla="*/ 1 h 1"/>
                  <a:gd name="T4" fmla="*/ 7 w 7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6" y="1"/>
                    </a:lnTo>
                    <a:lnTo>
                      <a:pt x="7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" name="Freeform 3865"/>
              <p:cNvSpPr>
                <a:spLocks/>
              </p:cNvSpPr>
              <p:nvPr/>
            </p:nvSpPr>
            <p:spPr bwMode="auto">
              <a:xfrm>
                <a:off x="3560763" y="6032500"/>
                <a:ext cx="3175" cy="1588"/>
              </a:xfrm>
              <a:custGeom>
                <a:avLst/>
                <a:gdLst>
                  <a:gd name="T0" fmla="*/ 0 w 8"/>
                  <a:gd name="T1" fmla="*/ 0 h 1588"/>
                  <a:gd name="T2" fmla="*/ 7 w 8"/>
                  <a:gd name="T3" fmla="*/ 0 h 1588"/>
                  <a:gd name="T4" fmla="*/ 8 w 8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8"/>
                  <a:gd name="T11" fmla="*/ 8 w 8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8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" name="Freeform 3866"/>
              <p:cNvSpPr>
                <a:spLocks/>
              </p:cNvSpPr>
              <p:nvPr/>
            </p:nvSpPr>
            <p:spPr bwMode="auto">
              <a:xfrm>
                <a:off x="3563938" y="6032500"/>
                <a:ext cx="1587" cy="1588"/>
              </a:xfrm>
              <a:custGeom>
                <a:avLst/>
                <a:gdLst>
                  <a:gd name="T0" fmla="*/ 0 w 7"/>
                  <a:gd name="T1" fmla="*/ 0 h 1588"/>
                  <a:gd name="T2" fmla="*/ 6 w 7"/>
                  <a:gd name="T3" fmla="*/ 0 h 1588"/>
                  <a:gd name="T4" fmla="*/ 7 w 7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8"/>
                  <a:gd name="T11" fmla="*/ 7 w 7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8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" name="Freeform 3867"/>
              <p:cNvSpPr>
                <a:spLocks/>
              </p:cNvSpPr>
              <p:nvPr/>
            </p:nvSpPr>
            <p:spPr bwMode="auto">
              <a:xfrm>
                <a:off x="3565525" y="6032500"/>
                <a:ext cx="1588" cy="1588"/>
              </a:xfrm>
              <a:custGeom>
                <a:avLst/>
                <a:gdLst>
                  <a:gd name="T0" fmla="*/ 0 w 8"/>
                  <a:gd name="T1" fmla="*/ 0 h 1588"/>
                  <a:gd name="T2" fmla="*/ 7 w 8"/>
                  <a:gd name="T3" fmla="*/ 0 h 1588"/>
                  <a:gd name="T4" fmla="*/ 8 w 8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8"/>
                  <a:gd name="T11" fmla="*/ 8 w 8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8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" name="Freeform 3868"/>
              <p:cNvSpPr>
                <a:spLocks/>
              </p:cNvSpPr>
              <p:nvPr/>
            </p:nvSpPr>
            <p:spPr bwMode="auto">
              <a:xfrm>
                <a:off x="3567113" y="6032500"/>
                <a:ext cx="1587" cy="1588"/>
              </a:xfrm>
              <a:custGeom>
                <a:avLst/>
                <a:gdLst>
                  <a:gd name="T0" fmla="*/ 0 w 7"/>
                  <a:gd name="T1" fmla="*/ 0 h 1"/>
                  <a:gd name="T2" fmla="*/ 6 w 7"/>
                  <a:gd name="T3" fmla="*/ 1 h 1"/>
                  <a:gd name="T4" fmla="*/ 7 w 7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6" y="1"/>
                    </a:lnTo>
                    <a:lnTo>
                      <a:pt x="7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" name="Freeform 3869"/>
              <p:cNvSpPr>
                <a:spLocks/>
              </p:cNvSpPr>
              <p:nvPr/>
            </p:nvSpPr>
            <p:spPr bwMode="auto">
              <a:xfrm>
                <a:off x="3568700" y="6032500"/>
                <a:ext cx="3175" cy="1588"/>
              </a:xfrm>
              <a:custGeom>
                <a:avLst/>
                <a:gdLst>
                  <a:gd name="T0" fmla="*/ 0 w 8"/>
                  <a:gd name="T1" fmla="*/ 0 h 1588"/>
                  <a:gd name="T2" fmla="*/ 7 w 8"/>
                  <a:gd name="T3" fmla="*/ 0 h 1588"/>
                  <a:gd name="T4" fmla="*/ 8 w 8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8"/>
                  <a:gd name="T11" fmla="*/ 8 w 8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8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" name="Freeform 3870"/>
              <p:cNvSpPr>
                <a:spLocks/>
              </p:cNvSpPr>
              <p:nvPr/>
            </p:nvSpPr>
            <p:spPr bwMode="auto">
              <a:xfrm>
                <a:off x="3571875" y="6032500"/>
                <a:ext cx="1588" cy="1588"/>
              </a:xfrm>
              <a:custGeom>
                <a:avLst/>
                <a:gdLst>
                  <a:gd name="T0" fmla="*/ 0 w 7"/>
                  <a:gd name="T1" fmla="*/ 0 h 1588"/>
                  <a:gd name="T2" fmla="*/ 6 w 7"/>
                  <a:gd name="T3" fmla="*/ 0 h 1588"/>
                  <a:gd name="T4" fmla="*/ 7 w 7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8"/>
                  <a:gd name="T11" fmla="*/ 7 w 7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8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" name="Freeform 3871"/>
              <p:cNvSpPr>
                <a:spLocks/>
              </p:cNvSpPr>
              <p:nvPr/>
            </p:nvSpPr>
            <p:spPr bwMode="auto">
              <a:xfrm>
                <a:off x="3573463" y="6032500"/>
                <a:ext cx="1587" cy="1588"/>
              </a:xfrm>
              <a:custGeom>
                <a:avLst/>
                <a:gdLst>
                  <a:gd name="T0" fmla="*/ 0 w 8"/>
                  <a:gd name="T1" fmla="*/ 0 h 1588"/>
                  <a:gd name="T2" fmla="*/ 7 w 8"/>
                  <a:gd name="T3" fmla="*/ 0 h 1588"/>
                  <a:gd name="T4" fmla="*/ 8 w 8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8"/>
                  <a:gd name="T11" fmla="*/ 8 w 8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8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" name="Freeform 3872"/>
              <p:cNvSpPr>
                <a:spLocks/>
              </p:cNvSpPr>
              <p:nvPr/>
            </p:nvSpPr>
            <p:spPr bwMode="auto">
              <a:xfrm>
                <a:off x="3575050" y="6032500"/>
                <a:ext cx="1588" cy="1588"/>
              </a:xfrm>
              <a:custGeom>
                <a:avLst/>
                <a:gdLst>
                  <a:gd name="T0" fmla="*/ 0 w 7"/>
                  <a:gd name="T1" fmla="*/ 0 h 1588"/>
                  <a:gd name="T2" fmla="*/ 6 w 7"/>
                  <a:gd name="T3" fmla="*/ 0 h 1588"/>
                  <a:gd name="T4" fmla="*/ 7 w 7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8"/>
                  <a:gd name="T11" fmla="*/ 7 w 7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8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" name="Freeform 3873"/>
              <p:cNvSpPr>
                <a:spLocks/>
              </p:cNvSpPr>
              <p:nvPr/>
            </p:nvSpPr>
            <p:spPr bwMode="auto">
              <a:xfrm>
                <a:off x="3576638" y="6032500"/>
                <a:ext cx="3175" cy="1588"/>
              </a:xfrm>
              <a:custGeom>
                <a:avLst/>
                <a:gdLst>
                  <a:gd name="T0" fmla="*/ 0 w 8"/>
                  <a:gd name="T1" fmla="*/ 0 h 1588"/>
                  <a:gd name="T2" fmla="*/ 7 w 8"/>
                  <a:gd name="T3" fmla="*/ 0 h 1588"/>
                  <a:gd name="T4" fmla="*/ 8 w 8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8"/>
                  <a:gd name="T11" fmla="*/ 8 w 8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8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" name="Freeform 3874"/>
              <p:cNvSpPr>
                <a:spLocks/>
              </p:cNvSpPr>
              <p:nvPr/>
            </p:nvSpPr>
            <p:spPr bwMode="auto">
              <a:xfrm>
                <a:off x="3579813" y="6032500"/>
                <a:ext cx="1587" cy="1588"/>
              </a:xfrm>
              <a:custGeom>
                <a:avLst/>
                <a:gdLst>
                  <a:gd name="T0" fmla="*/ 0 w 8"/>
                  <a:gd name="T1" fmla="*/ 0 h 1588"/>
                  <a:gd name="T2" fmla="*/ 7 w 8"/>
                  <a:gd name="T3" fmla="*/ 0 h 1588"/>
                  <a:gd name="T4" fmla="*/ 8 w 8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8"/>
                  <a:gd name="T11" fmla="*/ 8 w 8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8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" name="Freeform 3875"/>
              <p:cNvSpPr>
                <a:spLocks/>
              </p:cNvSpPr>
              <p:nvPr/>
            </p:nvSpPr>
            <p:spPr bwMode="auto">
              <a:xfrm>
                <a:off x="3581400" y="6032500"/>
                <a:ext cx="1588" cy="1588"/>
              </a:xfrm>
              <a:custGeom>
                <a:avLst/>
                <a:gdLst>
                  <a:gd name="T0" fmla="*/ 0 w 7"/>
                  <a:gd name="T1" fmla="*/ 0 h 1588"/>
                  <a:gd name="T2" fmla="*/ 6 w 7"/>
                  <a:gd name="T3" fmla="*/ 0 h 1588"/>
                  <a:gd name="T4" fmla="*/ 7 w 7"/>
                  <a:gd name="T5" fmla="*/ 0 h 1588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8"/>
                  <a:gd name="T11" fmla="*/ 7 w 7"/>
                  <a:gd name="T12" fmla="*/ 1588 h 158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8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" name="Freeform 3876"/>
              <p:cNvSpPr>
                <a:spLocks/>
              </p:cNvSpPr>
              <p:nvPr/>
            </p:nvSpPr>
            <p:spPr bwMode="auto">
              <a:xfrm>
                <a:off x="3582988" y="6032500"/>
                <a:ext cx="3175" cy="1588"/>
              </a:xfrm>
              <a:custGeom>
                <a:avLst/>
                <a:gdLst>
                  <a:gd name="T0" fmla="*/ 0 w 8"/>
                  <a:gd name="T1" fmla="*/ 0 h 1"/>
                  <a:gd name="T2" fmla="*/ 7 w 8"/>
                  <a:gd name="T3" fmla="*/ 1 h 1"/>
                  <a:gd name="T4" fmla="*/ 8 w 8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"/>
                  <a:gd name="T11" fmla="*/ 8 w 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">
                    <a:moveTo>
                      <a:pt x="0" y="0"/>
                    </a:moveTo>
                    <a:lnTo>
                      <a:pt x="7" y="1"/>
                    </a:lnTo>
                    <a:lnTo>
                      <a:pt x="8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" name="Freeform 3877"/>
              <p:cNvSpPr>
                <a:spLocks/>
              </p:cNvSpPr>
              <p:nvPr/>
            </p:nvSpPr>
            <p:spPr bwMode="auto">
              <a:xfrm>
                <a:off x="3584575" y="6034088"/>
                <a:ext cx="3175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" name="Freeform 3878"/>
              <p:cNvSpPr>
                <a:spLocks/>
              </p:cNvSpPr>
              <p:nvPr/>
            </p:nvSpPr>
            <p:spPr bwMode="auto">
              <a:xfrm>
                <a:off x="3587750" y="6034088"/>
                <a:ext cx="1588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" name="Freeform 3879"/>
              <p:cNvSpPr>
                <a:spLocks/>
              </p:cNvSpPr>
              <p:nvPr/>
            </p:nvSpPr>
            <p:spPr bwMode="auto">
              <a:xfrm>
                <a:off x="3589338" y="6034088"/>
                <a:ext cx="1587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" name="Freeform 3880"/>
              <p:cNvSpPr>
                <a:spLocks/>
              </p:cNvSpPr>
              <p:nvPr/>
            </p:nvSpPr>
            <p:spPr bwMode="auto">
              <a:xfrm>
                <a:off x="3590925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" name="Freeform 3881"/>
              <p:cNvSpPr>
                <a:spLocks/>
              </p:cNvSpPr>
              <p:nvPr/>
            </p:nvSpPr>
            <p:spPr bwMode="auto">
              <a:xfrm>
                <a:off x="3592513" y="6034088"/>
                <a:ext cx="3175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" name="Freeform 3882"/>
              <p:cNvSpPr>
                <a:spLocks/>
              </p:cNvSpPr>
              <p:nvPr/>
            </p:nvSpPr>
            <p:spPr bwMode="auto">
              <a:xfrm>
                <a:off x="3595688" y="6034088"/>
                <a:ext cx="1587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" name="Freeform 3883"/>
              <p:cNvSpPr>
                <a:spLocks/>
              </p:cNvSpPr>
              <p:nvPr/>
            </p:nvSpPr>
            <p:spPr bwMode="auto">
              <a:xfrm>
                <a:off x="3597275" y="6034088"/>
                <a:ext cx="1588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" name="Freeform 3884"/>
              <p:cNvSpPr>
                <a:spLocks/>
              </p:cNvSpPr>
              <p:nvPr/>
            </p:nvSpPr>
            <p:spPr bwMode="auto">
              <a:xfrm>
                <a:off x="3598863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" name="Freeform 3885"/>
              <p:cNvSpPr>
                <a:spLocks/>
              </p:cNvSpPr>
              <p:nvPr/>
            </p:nvSpPr>
            <p:spPr bwMode="auto">
              <a:xfrm>
                <a:off x="3600450" y="6034088"/>
                <a:ext cx="3175" cy="1587"/>
              </a:xfrm>
              <a:custGeom>
                <a:avLst/>
                <a:gdLst>
                  <a:gd name="T0" fmla="*/ 0 w 8"/>
                  <a:gd name="T1" fmla="*/ 0 h 1"/>
                  <a:gd name="T2" fmla="*/ 7 w 8"/>
                  <a:gd name="T3" fmla="*/ 1 h 1"/>
                  <a:gd name="T4" fmla="*/ 8 w 8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"/>
                  <a:gd name="T11" fmla="*/ 8 w 8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">
                    <a:moveTo>
                      <a:pt x="0" y="0"/>
                    </a:moveTo>
                    <a:lnTo>
                      <a:pt x="7" y="1"/>
                    </a:lnTo>
                    <a:lnTo>
                      <a:pt x="8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" name="Freeform 3886"/>
              <p:cNvSpPr>
                <a:spLocks/>
              </p:cNvSpPr>
              <p:nvPr/>
            </p:nvSpPr>
            <p:spPr bwMode="auto">
              <a:xfrm>
                <a:off x="3603625" y="6034088"/>
                <a:ext cx="1588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" name="Freeform 3887"/>
              <p:cNvSpPr>
                <a:spLocks/>
              </p:cNvSpPr>
              <p:nvPr/>
            </p:nvSpPr>
            <p:spPr bwMode="auto">
              <a:xfrm>
                <a:off x="3605213" y="6034088"/>
                <a:ext cx="1587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" name="Freeform 3888"/>
              <p:cNvSpPr>
                <a:spLocks/>
              </p:cNvSpPr>
              <p:nvPr/>
            </p:nvSpPr>
            <p:spPr bwMode="auto">
              <a:xfrm>
                <a:off x="3606800" y="6034088"/>
                <a:ext cx="3175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" name="Freeform 3889"/>
              <p:cNvSpPr>
                <a:spLocks/>
              </p:cNvSpPr>
              <p:nvPr/>
            </p:nvSpPr>
            <p:spPr bwMode="auto">
              <a:xfrm>
                <a:off x="3608388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" name="Freeform 3890"/>
              <p:cNvSpPr>
                <a:spLocks/>
              </p:cNvSpPr>
              <p:nvPr/>
            </p:nvSpPr>
            <p:spPr bwMode="auto">
              <a:xfrm>
                <a:off x="3611563" y="6034088"/>
                <a:ext cx="1587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" name="Freeform 3891"/>
              <p:cNvSpPr>
                <a:spLocks/>
              </p:cNvSpPr>
              <p:nvPr/>
            </p:nvSpPr>
            <p:spPr bwMode="auto">
              <a:xfrm>
                <a:off x="3613150" y="6034088"/>
                <a:ext cx="1588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" name="Freeform 3892"/>
              <p:cNvSpPr>
                <a:spLocks/>
              </p:cNvSpPr>
              <p:nvPr/>
            </p:nvSpPr>
            <p:spPr bwMode="auto">
              <a:xfrm>
                <a:off x="3614738" y="6034088"/>
                <a:ext cx="3175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" name="Freeform 3893"/>
              <p:cNvSpPr>
                <a:spLocks/>
              </p:cNvSpPr>
              <p:nvPr/>
            </p:nvSpPr>
            <p:spPr bwMode="auto">
              <a:xfrm>
                <a:off x="3616325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" name="Freeform 3894"/>
              <p:cNvSpPr>
                <a:spLocks/>
              </p:cNvSpPr>
              <p:nvPr/>
            </p:nvSpPr>
            <p:spPr bwMode="auto">
              <a:xfrm>
                <a:off x="3619500" y="6034088"/>
                <a:ext cx="1588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" name="Freeform 3895"/>
              <p:cNvSpPr>
                <a:spLocks/>
              </p:cNvSpPr>
              <p:nvPr/>
            </p:nvSpPr>
            <p:spPr bwMode="auto">
              <a:xfrm>
                <a:off x="3621088" y="6034088"/>
                <a:ext cx="1587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" name="Freeform 3896"/>
              <p:cNvSpPr>
                <a:spLocks/>
              </p:cNvSpPr>
              <p:nvPr/>
            </p:nvSpPr>
            <p:spPr bwMode="auto">
              <a:xfrm>
                <a:off x="3622675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" name="Freeform 3897"/>
              <p:cNvSpPr>
                <a:spLocks/>
              </p:cNvSpPr>
              <p:nvPr/>
            </p:nvSpPr>
            <p:spPr bwMode="auto">
              <a:xfrm>
                <a:off x="3624263" y="6034088"/>
                <a:ext cx="3175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" name="Freeform 3898"/>
              <p:cNvSpPr>
                <a:spLocks/>
              </p:cNvSpPr>
              <p:nvPr/>
            </p:nvSpPr>
            <p:spPr bwMode="auto">
              <a:xfrm>
                <a:off x="3627438" y="6034088"/>
                <a:ext cx="1587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" name="Freeform 3899"/>
              <p:cNvSpPr>
                <a:spLocks/>
              </p:cNvSpPr>
              <p:nvPr/>
            </p:nvSpPr>
            <p:spPr bwMode="auto">
              <a:xfrm>
                <a:off x="3629025" y="6034088"/>
                <a:ext cx="1588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" name="Freeform 3900"/>
              <p:cNvSpPr>
                <a:spLocks/>
              </p:cNvSpPr>
              <p:nvPr/>
            </p:nvSpPr>
            <p:spPr bwMode="auto">
              <a:xfrm>
                <a:off x="3630613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" name="Freeform 3901"/>
              <p:cNvSpPr>
                <a:spLocks/>
              </p:cNvSpPr>
              <p:nvPr/>
            </p:nvSpPr>
            <p:spPr bwMode="auto">
              <a:xfrm>
                <a:off x="3632200" y="6034088"/>
                <a:ext cx="3175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" name="Freeform 3902"/>
              <p:cNvSpPr>
                <a:spLocks/>
              </p:cNvSpPr>
              <p:nvPr/>
            </p:nvSpPr>
            <p:spPr bwMode="auto">
              <a:xfrm>
                <a:off x="3635375" y="6034088"/>
                <a:ext cx="1588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" name="Freeform 3903"/>
              <p:cNvSpPr>
                <a:spLocks/>
              </p:cNvSpPr>
              <p:nvPr/>
            </p:nvSpPr>
            <p:spPr bwMode="auto">
              <a:xfrm>
                <a:off x="3636963" y="6034088"/>
                <a:ext cx="1587" cy="1587"/>
              </a:xfrm>
              <a:custGeom>
                <a:avLst/>
                <a:gdLst>
                  <a:gd name="T0" fmla="*/ 0 w 7"/>
                  <a:gd name="T1" fmla="*/ 0 h 1"/>
                  <a:gd name="T2" fmla="*/ 6 w 7"/>
                  <a:gd name="T3" fmla="*/ 1 h 1"/>
                  <a:gd name="T4" fmla="*/ 7 w 7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0"/>
                    </a:moveTo>
                    <a:lnTo>
                      <a:pt x="6" y="1"/>
                    </a:lnTo>
                    <a:lnTo>
                      <a:pt x="7" y="1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" name="Freeform 3904"/>
              <p:cNvSpPr>
                <a:spLocks/>
              </p:cNvSpPr>
              <p:nvPr/>
            </p:nvSpPr>
            <p:spPr bwMode="auto">
              <a:xfrm>
                <a:off x="3638550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" name="Freeform 3905"/>
              <p:cNvSpPr>
                <a:spLocks/>
              </p:cNvSpPr>
              <p:nvPr/>
            </p:nvSpPr>
            <p:spPr bwMode="auto">
              <a:xfrm>
                <a:off x="3640138" y="6034088"/>
                <a:ext cx="3175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7" name="Freeform 3906"/>
              <p:cNvSpPr>
                <a:spLocks/>
              </p:cNvSpPr>
              <p:nvPr/>
            </p:nvSpPr>
            <p:spPr bwMode="auto">
              <a:xfrm>
                <a:off x="3643313" y="6034088"/>
                <a:ext cx="1587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8" name="Freeform 3907"/>
              <p:cNvSpPr>
                <a:spLocks/>
              </p:cNvSpPr>
              <p:nvPr/>
            </p:nvSpPr>
            <p:spPr bwMode="auto">
              <a:xfrm>
                <a:off x="3644900" y="6034088"/>
                <a:ext cx="1588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" name="Freeform 3908"/>
              <p:cNvSpPr>
                <a:spLocks/>
              </p:cNvSpPr>
              <p:nvPr/>
            </p:nvSpPr>
            <p:spPr bwMode="auto">
              <a:xfrm>
                <a:off x="3646488" y="6034088"/>
                <a:ext cx="3175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0" name="Freeform 3909"/>
              <p:cNvSpPr>
                <a:spLocks/>
              </p:cNvSpPr>
              <p:nvPr/>
            </p:nvSpPr>
            <p:spPr bwMode="auto">
              <a:xfrm>
                <a:off x="3648075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" name="Freeform 3910"/>
              <p:cNvSpPr>
                <a:spLocks/>
              </p:cNvSpPr>
              <p:nvPr/>
            </p:nvSpPr>
            <p:spPr bwMode="auto">
              <a:xfrm>
                <a:off x="3651250" y="6034088"/>
                <a:ext cx="1588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" name="Freeform 3911"/>
              <p:cNvSpPr>
                <a:spLocks/>
              </p:cNvSpPr>
              <p:nvPr/>
            </p:nvSpPr>
            <p:spPr bwMode="auto">
              <a:xfrm>
                <a:off x="3652838" y="6034088"/>
                <a:ext cx="1587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" name="Freeform 3912"/>
              <p:cNvSpPr>
                <a:spLocks/>
              </p:cNvSpPr>
              <p:nvPr/>
            </p:nvSpPr>
            <p:spPr bwMode="auto">
              <a:xfrm>
                <a:off x="3654425" y="6034088"/>
                <a:ext cx="3175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" name="Freeform 3913"/>
              <p:cNvSpPr>
                <a:spLocks/>
              </p:cNvSpPr>
              <p:nvPr/>
            </p:nvSpPr>
            <p:spPr bwMode="auto">
              <a:xfrm>
                <a:off x="3656013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" name="Freeform 3914"/>
              <p:cNvSpPr>
                <a:spLocks/>
              </p:cNvSpPr>
              <p:nvPr/>
            </p:nvSpPr>
            <p:spPr bwMode="auto">
              <a:xfrm>
                <a:off x="3659188" y="6034088"/>
                <a:ext cx="1587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" name="Freeform 3915"/>
              <p:cNvSpPr>
                <a:spLocks/>
              </p:cNvSpPr>
              <p:nvPr/>
            </p:nvSpPr>
            <p:spPr bwMode="auto">
              <a:xfrm>
                <a:off x="3660775" y="6034088"/>
                <a:ext cx="1588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" name="Freeform 3916"/>
              <p:cNvSpPr>
                <a:spLocks/>
              </p:cNvSpPr>
              <p:nvPr/>
            </p:nvSpPr>
            <p:spPr bwMode="auto">
              <a:xfrm>
                <a:off x="3662363" y="6034088"/>
                <a:ext cx="3175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8" name="Freeform 3917"/>
              <p:cNvSpPr>
                <a:spLocks/>
              </p:cNvSpPr>
              <p:nvPr/>
            </p:nvSpPr>
            <p:spPr bwMode="auto">
              <a:xfrm>
                <a:off x="3663950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" name="Freeform 3918"/>
              <p:cNvSpPr>
                <a:spLocks/>
              </p:cNvSpPr>
              <p:nvPr/>
            </p:nvSpPr>
            <p:spPr bwMode="auto">
              <a:xfrm>
                <a:off x="3667125" y="6034088"/>
                <a:ext cx="1588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" name="Freeform 3919"/>
              <p:cNvSpPr>
                <a:spLocks/>
              </p:cNvSpPr>
              <p:nvPr/>
            </p:nvSpPr>
            <p:spPr bwMode="auto">
              <a:xfrm>
                <a:off x="3668713" y="6034088"/>
                <a:ext cx="1587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" name="Freeform 3920"/>
              <p:cNvSpPr>
                <a:spLocks/>
              </p:cNvSpPr>
              <p:nvPr/>
            </p:nvSpPr>
            <p:spPr bwMode="auto">
              <a:xfrm>
                <a:off x="3670300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" name="Freeform 3921"/>
              <p:cNvSpPr>
                <a:spLocks/>
              </p:cNvSpPr>
              <p:nvPr/>
            </p:nvSpPr>
            <p:spPr bwMode="auto">
              <a:xfrm>
                <a:off x="3673475" y="6034088"/>
                <a:ext cx="1588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" name="Freeform 3922"/>
              <p:cNvSpPr>
                <a:spLocks/>
              </p:cNvSpPr>
              <p:nvPr/>
            </p:nvSpPr>
            <p:spPr bwMode="auto">
              <a:xfrm>
                <a:off x="3675063" y="6034088"/>
                <a:ext cx="1587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" name="Freeform 3923"/>
              <p:cNvSpPr>
                <a:spLocks/>
              </p:cNvSpPr>
              <p:nvPr/>
            </p:nvSpPr>
            <p:spPr bwMode="auto">
              <a:xfrm>
                <a:off x="3676650" y="6034088"/>
                <a:ext cx="1588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" name="Freeform 3924"/>
              <p:cNvSpPr>
                <a:spLocks/>
              </p:cNvSpPr>
              <p:nvPr/>
            </p:nvSpPr>
            <p:spPr bwMode="auto">
              <a:xfrm>
                <a:off x="3678238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" name="Freeform 3925"/>
              <p:cNvSpPr>
                <a:spLocks/>
              </p:cNvSpPr>
              <p:nvPr/>
            </p:nvSpPr>
            <p:spPr bwMode="auto">
              <a:xfrm>
                <a:off x="3681413" y="6034088"/>
                <a:ext cx="1587" cy="1587"/>
              </a:xfrm>
              <a:custGeom>
                <a:avLst/>
                <a:gdLst>
                  <a:gd name="T0" fmla="*/ 0 w 7"/>
                  <a:gd name="T1" fmla="*/ 1 h 1"/>
                  <a:gd name="T2" fmla="*/ 6 w 7"/>
                  <a:gd name="T3" fmla="*/ 0 h 1"/>
                  <a:gd name="T4" fmla="*/ 7 w 7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"/>
                  <a:gd name="T11" fmla="*/ 7 w 7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">
                    <a:moveTo>
                      <a:pt x="0" y="1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" name="Freeform 3926"/>
              <p:cNvSpPr>
                <a:spLocks/>
              </p:cNvSpPr>
              <p:nvPr/>
            </p:nvSpPr>
            <p:spPr bwMode="auto">
              <a:xfrm>
                <a:off x="3683000" y="6034088"/>
                <a:ext cx="1588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" name="Freeform 3927"/>
              <p:cNvSpPr>
                <a:spLocks/>
              </p:cNvSpPr>
              <p:nvPr/>
            </p:nvSpPr>
            <p:spPr bwMode="auto">
              <a:xfrm>
                <a:off x="3684588" y="6034088"/>
                <a:ext cx="1587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" name="Freeform 3928"/>
              <p:cNvSpPr>
                <a:spLocks/>
              </p:cNvSpPr>
              <p:nvPr/>
            </p:nvSpPr>
            <p:spPr bwMode="auto">
              <a:xfrm>
                <a:off x="3686175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" name="Freeform 3929"/>
              <p:cNvSpPr>
                <a:spLocks/>
              </p:cNvSpPr>
              <p:nvPr/>
            </p:nvSpPr>
            <p:spPr bwMode="auto">
              <a:xfrm>
                <a:off x="3687763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" name="Freeform 3930"/>
              <p:cNvSpPr>
                <a:spLocks/>
              </p:cNvSpPr>
              <p:nvPr/>
            </p:nvSpPr>
            <p:spPr bwMode="auto">
              <a:xfrm>
                <a:off x="3690938" y="6034088"/>
                <a:ext cx="1587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" name="Freeform 3931"/>
              <p:cNvSpPr>
                <a:spLocks/>
              </p:cNvSpPr>
              <p:nvPr/>
            </p:nvSpPr>
            <p:spPr bwMode="auto">
              <a:xfrm>
                <a:off x="3692525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" name="Freeform 3932"/>
              <p:cNvSpPr>
                <a:spLocks/>
              </p:cNvSpPr>
              <p:nvPr/>
            </p:nvSpPr>
            <p:spPr bwMode="auto">
              <a:xfrm>
                <a:off x="3694113" y="6034088"/>
                <a:ext cx="3175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" name="Freeform 3933"/>
              <p:cNvSpPr>
                <a:spLocks/>
              </p:cNvSpPr>
              <p:nvPr/>
            </p:nvSpPr>
            <p:spPr bwMode="auto">
              <a:xfrm>
                <a:off x="3695700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" name="Freeform 3934"/>
              <p:cNvSpPr>
                <a:spLocks/>
              </p:cNvSpPr>
              <p:nvPr/>
            </p:nvSpPr>
            <p:spPr bwMode="auto">
              <a:xfrm>
                <a:off x="3698875" y="6034088"/>
                <a:ext cx="1588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" name="Freeform 3935"/>
              <p:cNvSpPr>
                <a:spLocks/>
              </p:cNvSpPr>
              <p:nvPr/>
            </p:nvSpPr>
            <p:spPr bwMode="auto">
              <a:xfrm>
                <a:off x="3700463" y="6034088"/>
                <a:ext cx="1587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" name="Freeform 3936"/>
              <p:cNvSpPr>
                <a:spLocks/>
              </p:cNvSpPr>
              <p:nvPr/>
            </p:nvSpPr>
            <p:spPr bwMode="auto">
              <a:xfrm>
                <a:off x="3702050" y="6034088"/>
                <a:ext cx="3175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" name="Freeform 3937"/>
              <p:cNvSpPr>
                <a:spLocks/>
              </p:cNvSpPr>
              <p:nvPr/>
            </p:nvSpPr>
            <p:spPr bwMode="auto">
              <a:xfrm>
                <a:off x="3703638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" name="Freeform 3938"/>
              <p:cNvSpPr>
                <a:spLocks/>
              </p:cNvSpPr>
              <p:nvPr/>
            </p:nvSpPr>
            <p:spPr bwMode="auto">
              <a:xfrm>
                <a:off x="3706813" y="6034088"/>
                <a:ext cx="1587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" name="Freeform 3939"/>
              <p:cNvSpPr>
                <a:spLocks/>
              </p:cNvSpPr>
              <p:nvPr/>
            </p:nvSpPr>
            <p:spPr bwMode="auto">
              <a:xfrm>
                <a:off x="3708400" y="6034088"/>
                <a:ext cx="1588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" name="Freeform 3940"/>
              <p:cNvSpPr>
                <a:spLocks/>
              </p:cNvSpPr>
              <p:nvPr/>
            </p:nvSpPr>
            <p:spPr bwMode="auto">
              <a:xfrm>
                <a:off x="3709988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" name="Freeform 3941"/>
              <p:cNvSpPr>
                <a:spLocks/>
              </p:cNvSpPr>
              <p:nvPr/>
            </p:nvSpPr>
            <p:spPr bwMode="auto">
              <a:xfrm>
                <a:off x="3713163" y="6034088"/>
                <a:ext cx="1587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" name="Freeform 3942"/>
              <p:cNvSpPr>
                <a:spLocks/>
              </p:cNvSpPr>
              <p:nvPr/>
            </p:nvSpPr>
            <p:spPr bwMode="auto">
              <a:xfrm>
                <a:off x="3714750" y="6034088"/>
                <a:ext cx="1588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" name="Freeform 3943"/>
              <p:cNvSpPr>
                <a:spLocks/>
              </p:cNvSpPr>
              <p:nvPr/>
            </p:nvSpPr>
            <p:spPr bwMode="auto">
              <a:xfrm>
                <a:off x="3716338" y="6034088"/>
                <a:ext cx="1587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" name="Freeform 3944"/>
              <p:cNvSpPr>
                <a:spLocks/>
              </p:cNvSpPr>
              <p:nvPr/>
            </p:nvSpPr>
            <p:spPr bwMode="auto">
              <a:xfrm>
                <a:off x="3717925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" name="Freeform 3945"/>
              <p:cNvSpPr>
                <a:spLocks/>
              </p:cNvSpPr>
              <p:nvPr/>
            </p:nvSpPr>
            <p:spPr bwMode="auto">
              <a:xfrm>
                <a:off x="3721100" y="6034088"/>
                <a:ext cx="1588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" name="Freeform 3946"/>
              <p:cNvSpPr>
                <a:spLocks/>
              </p:cNvSpPr>
              <p:nvPr/>
            </p:nvSpPr>
            <p:spPr bwMode="auto">
              <a:xfrm>
                <a:off x="3722688" y="6034088"/>
                <a:ext cx="1587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" name="Freeform 3947"/>
              <p:cNvSpPr>
                <a:spLocks/>
              </p:cNvSpPr>
              <p:nvPr/>
            </p:nvSpPr>
            <p:spPr bwMode="auto">
              <a:xfrm>
                <a:off x="3724275" y="6034088"/>
                <a:ext cx="1588" cy="1587"/>
              </a:xfrm>
              <a:custGeom>
                <a:avLst/>
                <a:gdLst>
                  <a:gd name="T0" fmla="*/ 0 w 7"/>
                  <a:gd name="T1" fmla="*/ 0 h 1587"/>
                  <a:gd name="T2" fmla="*/ 6 w 7"/>
                  <a:gd name="T3" fmla="*/ 0 h 1587"/>
                  <a:gd name="T4" fmla="*/ 7 w 7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1587"/>
                  <a:gd name="T11" fmla="*/ 7 w 7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1587">
                    <a:moveTo>
                      <a:pt x="0" y="0"/>
                    </a:moveTo>
                    <a:lnTo>
                      <a:pt x="6" y="0"/>
                    </a:lnTo>
                    <a:lnTo>
                      <a:pt x="7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" name="Freeform 3948"/>
              <p:cNvSpPr>
                <a:spLocks/>
              </p:cNvSpPr>
              <p:nvPr/>
            </p:nvSpPr>
            <p:spPr bwMode="auto">
              <a:xfrm>
                <a:off x="3725863" y="6034088"/>
                <a:ext cx="3175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" name="Freeform 3949"/>
              <p:cNvSpPr>
                <a:spLocks/>
              </p:cNvSpPr>
              <p:nvPr/>
            </p:nvSpPr>
            <p:spPr bwMode="auto">
              <a:xfrm>
                <a:off x="3729038" y="6034088"/>
                <a:ext cx="1587" cy="1587"/>
              </a:xfrm>
              <a:custGeom>
                <a:avLst/>
                <a:gdLst>
                  <a:gd name="T0" fmla="*/ 0 w 8"/>
                  <a:gd name="T1" fmla="*/ 0 h 1587"/>
                  <a:gd name="T2" fmla="*/ 7 w 8"/>
                  <a:gd name="T3" fmla="*/ 0 h 1587"/>
                  <a:gd name="T4" fmla="*/ 8 w 8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1587"/>
                  <a:gd name="T11" fmla="*/ 8 w 8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1587">
                    <a:moveTo>
                      <a:pt x="0" y="0"/>
                    </a:moveTo>
                    <a:lnTo>
                      <a:pt x="7" y="0"/>
                    </a:lnTo>
                    <a:lnTo>
                      <a:pt x="8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" name="Freeform 3950"/>
              <p:cNvSpPr>
                <a:spLocks/>
              </p:cNvSpPr>
              <p:nvPr/>
            </p:nvSpPr>
            <p:spPr bwMode="auto">
              <a:xfrm>
                <a:off x="3730625" y="6034088"/>
                <a:ext cx="1588" cy="1587"/>
              </a:xfrm>
              <a:custGeom>
                <a:avLst/>
                <a:gdLst>
                  <a:gd name="T0" fmla="*/ 0 w 1"/>
                  <a:gd name="T1" fmla="*/ 0 h 1587"/>
                  <a:gd name="T2" fmla="*/ 0 w 1"/>
                  <a:gd name="T3" fmla="*/ 0 h 1587"/>
                  <a:gd name="T4" fmla="*/ 1 w 1"/>
                  <a:gd name="T5" fmla="*/ 0 h 1587"/>
                  <a:gd name="T6" fmla="*/ 0 60000 65536"/>
                  <a:gd name="T7" fmla="*/ 0 60000 65536"/>
                  <a:gd name="T8" fmla="*/ 0 60000 65536"/>
                  <a:gd name="T9" fmla="*/ 0 w 1"/>
                  <a:gd name="T10" fmla="*/ 0 h 1587"/>
                  <a:gd name="T11" fmla="*/ 1 w 1"/>
                  <a:gd name="T12" fmla="*/ 1587 h 158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" h="1587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6350">
                <a:solidFill>
                  <a:srgbClr val="0C0C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" name="Rectangle 3951"/>
              <p:cNvSpPr>
                <a:spLocks noChangeArrowheads="1"/>
              </p:cNvSpPr>
              <p:nvPr/>
            </p:nvSpPr>
            <p:spPr bwMode="auto">
              <a:xfrm>
                <a:off x="838200" y="6057900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13" name="Rectangle 3952"/>
              <p:cNvSpPr>
                <a:spLocks noChangeArrowheads="1"/>
              </p:cNvSpPr>
              <p:nvPr/>
            </p:nvSpPr>
            <p:spPr bwMode="auto">
              <a:xfrm>
                <a:off x="862013" y="5889625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14" name="Rectangle 3953"/>
              <p:cNvSpPr>
                <a:spLocks noChangeArrowheads="1"/>
              </p:cNvSpPr>
              <p:nvPr/>
            </p:nvSpPr>
            <p:spPr bwMode="auto">
              <a:xfrm>
                <a:off x="862013" y="5719763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15" name="Rectangle 3954"/>
              <p:cNvSpPr>
                <a:spLocks noChangeArrowheads="1"/>
              </p:cNvSpPr>
              <p:nvPr/>
            </p:nvSpPr>
            <p:spPr bwMode="auto">
              <a:xfrm>
                <a:off x="862013" y="5551488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16" name="Rectangle 3955"/>
              <p:cNvSpPr>
                <a:spLocks noChangeArrowheads="1"/>
              </p:cNvSpPr>
              <p:nvPr/>
            </p:nvSpPr>
            <p:spPr bwMode="auto">
              <a:xfrm>
                <a:off x="862013" y="5383213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17" name="Rectangle 3956"/>
              <p:cNvSpPr>
                <a:spLocks noChangeArrowheads="1"/>
              </p:cNvSpPr>
              <p:nvPr/>
            </p:nvSpPr>
            <p:spPr bwMode="auto">
              <a:xfrm>
                <a:off x="862013" y="5213350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18" name="Rectangle 3957"/>
              <p:cNvSpPr>
                <a:spLocks noChangeArrowheads="1"/>
              </p:cNvSpPr>
              <p:nvPr/>
            </p:nvSpPr>
            <p:spPr bwMode="auto">
              <a:xfrm>
                <a:off x="862013" y="5045075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19" name="Rectangle 3958"/>
              <p:cNvSpPr>
                <a:spLocks noChangeArrowheads="1"/>
              </p:cNvSpPr>
              <p:nvPr/>
            </p:nvSpPr>
            <p:spPr bwMode="auto">
              <a:xfrm>
                <a:off x="862013" y="4875212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20" name="Rectangle 3959"/>
              <p:cNvSpPr>
                <a:spLocks noChangeArrowheads="1"/>
              </p:cNvSpPr>
              <p:nvPr/>
            </p:nvSpPr>
            <p:spPr bwMode="auto">
              <a:xfrm>
                <a:off x="862013" y="4706938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21" name="Rectangle 3960"/>
              <p:cNvSpPr>
                <a:spLocks noChangeArrowheads="1"/>
              </p:cNvSpPr>
              <p:nvPr/>
            </p:nvSpPr>
            <p:spPr bwMode="auto">
              <a:xfrm>
                <a:off x="862013" y="4537074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22" name="Rectangle 3961"/>
              <p:cNvSpPr>
                <a:spLocks noChangeArrowheads="1"/>
              </p:cNvSpPr>
              <p:nvPr/>
            </p:nvSpPr>
            <p:spPr bwMode="auto">
              <a:xfrm>
                <a:off x="862013" y="4368800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423" name="Rectangle 3962"/>
              <p:cNvSpPr>
                <a:spLocks noChangeArrowheads="1"/>
              </p:cNvSpPr>
              <p:nvPr/>
            </p:nvSpPr>
            <p:spPr bwMode="auto">
              <a:xfrm>
                <a:off x="1084263" y="6196013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24" name="Rectangle 3963"/>
              <p:cNvSpPr>
                <a:spLocks noChangeArrowheads="1"/>
              </p:cNvSpPr>
              <p:nvPr/>
            </p:nvSpPr>
            <p:spPr bwMode="auto">
              <a:xfrm>
                <a:off x="1560513" y="6196013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25" name="Rectangle 3964"/>
              <p:cNvSpPr>
                <a:spLocks noChangeArrowheads="1"/>
              </p:cNvSpPr>
              <p:nvPr/>
            </p:nvSpPr>
            <p:spPr bwMode="auto">
              <a:xfrm>
                <a:off x="2038350" y="6196013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26" name="Rectangle 3965"/>
              <p:cNvSpPr>
                <a:spLocks noChangeArrowheads="1"/>
              </p:cNvSpPr>
              <p:nvPr/>
            </p:nvSpPr>
            <p:spPr bwMode="auto">
              <a:xfrm>
                <a:off x="2493963" y="6196013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27" name="Rectangle 3966"/>
              <p:cNvSpPr>
                <a:spLocks noChangeArrowheads="1"/>
              </p:cNvSpPr>
              <p:nvPr/>
            </p:nvSpPr>
            <p:spPr bwMode="auto">
              <a:xfrm>
                <a:off x="2971800" y="6196013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28" name="Rectangle 3967"/>
              <p:cNvSpPr>
                <a:spLocks noChangeArrowheads="1"/>
              </p:cNvSpPr>
              <p:nvPr/>
            </p:nvSpPr>
            <p:spPr bwMode="auto">
              <a:xfrm>
                <a:off x="3449638" y="6196013"/>
                <a:ext cx="66" cy="3010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436" name="Group 3969"/>
              <p:cNvGrpSpPr>
                <a:grpSpLocks noChangeAspect="1"/>
              </p:cNvGrpSpPr>
              <p:nvPr/>
            </p:nvGrpSpPr>
            <p:grpSpPr bwMode="auto">
              <a:xfrm>
                <a:off x="4343400" y="4343402"/>
                <a:ext cx="2819400" cy="2146301"/>
                <a:chOff x="2736" y="2736"/>
                <a:chExt cx="1776" cy="1352"/>
              </a:xfrm>
            </p:grpSpPr>
            <p:sp>
              <p:nvSpPr>
                <p:cNvPr id="430" name="AutoShape 3968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2736" y="2736"/>
                  <a:ext cx="1776" cy="121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37" name="Group 4170"/>
                <p:cNvGrpSpPr>
                  <a:grpSpLocks/>
                </p:cNvGrpSpPr>
                <p:nvPr/>
              </p:nvGrpSpPr>
              <p:grpSpPr bwMode="auto">
                <a:xfrm>
                  <a:off x="2736" y="2736"/>
                  <a:ext cx="1776" cy="1214"/>
                  <a:chOff x="2736" y="2736"/>
                  <a:chExt cx="1776" cy="1214"/>
                </a:xfrm>
              </p:grpSpPr>
              <p:sp>
                <p:nvSpPr>
                  <p:cNvPr id="3668" name="Rectangle 3970"/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2736"/>
                    <a:ext cx="1776" cy="1214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9" name="Freeform 3971"/>
                  <p:cNvSpPr>
                    <a:spLocks/>
                  </p:cNvSpPr>
                  <p:nvPr/>
                </p:nvSpPr>
                <p:spPr bwMode="auto">
                  <a:xfrm>
                    <a:off x="2889" y="3837"/>
                    <a:ext cx="11" cy="1"/>
                  </a:xfrm>
                  <a:custGeom>
                    <a:avLst/>
                    <a:gdLst>
                      <a:gd name="T0" fmla="*/ 0 w 61"/>
                      <a:gd name="T1" fmla="*/ 0 h 1"/>
                      <a:gd name="T2" fmla="*/ 60 w 61"/>
                      <a:gd name="T3" fmla="*/ 0 h 1"/>
                      <a:gd name="T4" fmla="*/ 61 w 6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1"/>
                      <a:gd name="T10" fmla="*/ 0 h 1"/>
                      <a:gd name="T11" fmla="*/ 61 w 6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1" h="1">
                        <a:moveTo>
                          <a:pt x="0" y="0"/>
                        </a:moveTo>
                        <a:lnTo>
                          <a:pt x="60" y="0"/>
                        </a:lnTo>
                        <a:lnTo>
                          <a:pt x="6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0" name="Freeform 3972"/>
                  <p:cNvSpPr>
                    <a:spLocks/>
                  </p:cNvSpPr>
                  <p:nvPr/>
                </p:nvSpPr>
                <p:spPr bwMode="auto">
                  <a:xfrm>
                    <a:off x="2889" y="3479"/>
                    <a:ext cx="11" cy="1"/>
                  </a:xfrm>
                  <a:custGeom>
                    <a:avLst/>
                    <a:gdLst>
                      <a:gd name="T0" fmla="*/ 0 w 61"/>
                      <a:gd name="T1" fmla="*/ 0 h 1"/>
                      <a:gd name="T2" fmla="*/ 60 w 61"/>
                      <a:gd name="T3" fmla="*/ 0 h 1"/>
                      <a:gd name="T4" fmla="*/ 61 w 6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1"/>
                      <a:gd name="T10" fmla="*/ 0 h 1"/>
                      <a:gd name="T11" fmla="*/ 61 w 6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1" h="1">
                        <a:moveTo>
                          <a:pt x="0" y="0"/>
                        </a:moveTo>
                        <a:lnTo>
                          <a:pt x="60" y="0"/>
                        </a:lnTo>
                        <a:lnTo>
                          <a:pt x="6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1" name="Freeform 3973"/>
                  <p:cNvSpPr>
                    <a:spLocks/>
                  </p:cNvSpPr>
                  <p:nvPr/>
                </p:nvSpPr>
                <p:spPr bwMode="auto">
                  <a:xfrm>
                    <a:off x="2889" y="3122"/>
                    <a:ext cx="11" cy="1"/>
                  </a:xfrm>
                  <a:custGeom>
                    <a:avLst/>
                    <a:gdLst>
                      <a:gd name="T0" fmla="*/ 0 w 61"/>
                      <a:gd name="T1" fmla="*/ 0 h 1"/>
                      <a:gd name="T2" fmla="*/ 60 w 61"/>
                      <a:gd name="T3" fmla="*/ 0 h 1"/>
                      <a:gd name="T4" fmla="*/ 61 w 6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1"/>
                      <a:gd name="T10" fmla="*/ 0 h 1"/>
                      <a:gd name="T11" fmla="*/ 61 w 6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1" h="1">
                        <a:moveTo>
                          <a:pt x="0" y="0"/>
                        </a:moveTo>
                        <a:lnTo>
                          <a:pt x="60" y="0"/>
                        </a:lnTo>
                        <a:lnTo>
                          <a:pt x="6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2" name="Freeform 3974"/>
                  <p:cNvSpPr>
                    <a:spLocks/>
                  </p:cNvSpPr>
                  <p:nvPr/>
                </p:nvSpPr>
                <p:spPr bwMode="auto">
                  <a:xfrm>
                    <a:off x="2889" y="2764"/>
                    <a:ext cx="11" cy="1"/>
                  </a:xfrm>
                  <a:custGeom>
                    <a:avLst/>
                    <a:gdLst>
                      <a:gd name="T0" fmla="*/ 0 w 61"/>
                      <a:gd name="T1" fmla="*/ 0 h 1"/>
                      <a:gd name="T2" fmla="*/ 60 w 61"/>
                      <a:gd name="T3" fmla="*/ 0 h 1"/>
                      <a:gd name="T4" fmla="*/ 61 w 6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61"/>
                      <a:gd name="T10" fmla="*/ 0 h 1"/>
                      <a:gd name="T11" fmla="*/ 61 w 6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61" h="1">
                        <a:moveTo>
                          <a:pt x="0" y="0"/>
                        </a:moveTo>
                        <a:lnTo>
                          <a:pt x="60" y="0"/>
                        </a:lnTo>
                        <a:lnTo>
                          <a:pt x="6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3" name="Freeform 3975"/>
                  <p:cNvSpPr>
                    <a:spLocks/>
                  </p:cNvSpPr>
                  <p:nvPr/>
                </p:nvSpPr>
                <p:spPr bwMode="auto">
                  <a:xfrm>
                    <a:off x="2878" y="3837"/>
                    <a:ext cx="22" cy="1"/>
                  </a:xfrm>
                  <a:custGeom>
                    <a:avLst/>
                    <a:gdLst>
                      <a:gd name="T0" fmla="*/ 0 w 121"/>
                      <a:gd name="T1" fmla="*/ 0 h 1"/>
                      <a:gd name="T2" fmla="*/ 120 w 121"/>
                      <a:gd name="T3" fmla="*/ 0 h 1"/>
                      <a:gd name="T4" fmla="*/ 121 w 12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121"/>
                      <a:gd name="T10" fmla="*/ 0 h 1"/>
                      <a:gd name="T11" fmla="*/ 121 w 12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21" h="1">
                        <a:moveTo>
                          <a:pt x="0" y="0"/>
                        </a:moveTo>
                        <a:lnTo>
                          <a:pt x="120" y="0"/>
                        </a:lnTo>
                        <a:lnTo>
                          <a:pt x="12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4" name="Freeform 3976"/>
                  <p:cNvSpPr>
                    <a:spLocks/>
                  </p:cNvSpPr>
                  <p:nvPr/>
                </p:nvSpPr>
                <p:spPr bwMode="auto">
                  <a:xfrm>
                    <a:off x="2878" y="3479"/>
                    <a:ext cx="22" cy="1"/>
                  </a:xfrm>
                  <a:custGeom>
                    <a:avLst/>
                    <a:gdLst>
                      <a:gd name="T0" fmla="*/ 0 w 121"/>
                      <a:gd name="T1" fmla="*/ 0 h 1"/>
                      <a:gd name="T2" fmla="*/ 120 w 121"/>
                      <a:gd name="T3" fmla="*/ 0 h 1"/>
                      <a:gd name="T4" fmla="*/ 121 w 12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121"/>
                      <a:gd name="T10" fmla="*/ 0 h 1"/>
                      <a:gd name="T11" fmla="*/ 121 w 12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21" h="1">
                        <a:moveTo>
                          <a:pt x="0" y="0"/>
                        </a:moveTo>
                        <a:lnTo>
                          <a:pt x="120" y="0"/>
                        </a:lnTo>
                        <a:lnTo>
                          <a:pt x="12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5" name="Freeform 3977"/>
                  <p:cNvSpPr>
                    <a:spLocks/>
                  </p:cNvSpPr>
                  <p:nvPr/>
                </p:nvSpPr>
                <p:spPr bwMode="auto">
                  <a:xfrm>
                    <a:off x="2878" y="3122"/>
                    <a:ext cx="22" cy="1"/>
                  </a:xfrm>
                  <a:custGeom>
                    <a:avLst/>
                    <a:gdLst>
                      <a:gd name="T0" fmla="*/ 0 w 121"/>
                      <a:gd name="T1" fmla="*/ 0 h 1"/>
                      <a:gd name="T2" fmla="*/ 120 w 121"/>
                      <a:gd name="T3" fmla="*/ 0 h 1"/>
                      <a:gd name="T4" fmla="*/ 121 w 12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121"/>
                      <a:gd name="T10" fmla="*/ 0 h 1"/>
                      <a:gd name="T11" fmla="*/ 121 w 12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21" h="1">
                        <a:moveTo>
                          <a:pt x="0" y="0"/>
                        </a:moveTo>
                        <a:lnTo>
                          <a:pt x="120" y="0"/>
                        </a:lnTo>
                        <a:lnTo>
                          <a:pt x="12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6" name="Freeform 3978"/>
                  <p:cNvSpPr>
                    <a:spLocks/>
                  </p:cNvSpPr>
                  <p:nvPr/>
                </p:nvSpPr>
                <p:spPr bwMode="auto">
                  <a:xfrm>
                    <a:off x="2878" y="2764"/>
                    <a:ext cx="22" cy="1"/>
                  </a:xfrm>
                  <a:custGeom>
                    <a:avLst/>
                    <a:gdLst>
                      <a:gd name="T0" fmla="*/ 0 w 121"/>
                      <a:gd name="T1" fmla="*/ 0 h 1"/>
                      <a:gd name="T2" fmla="*/ 120 w 121"/>
                      <a:gd name="T3" fmla="*/ 0 h 1"/>
                      <a:gd name="T4" fmla="*/ 121 w 12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121"/>
                      <a:gd name="T10" fmla="*/ 0 h 1"/>
                      <a:gd name="T11" fmla="*/ 121 w 12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21" h="1">
                        <a:moveTo>
                          <a:pt x="0" y="0"/>
                        </a:moveTo>
                        <a:lnTo>
                          <a:pt x="120" y="0"/>
                        </a:lnTo>
                        <a:lnTo>
                          <a:pt x="12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7" name="Freeform 3979"/>
                  <p:cNvSpPr>
                    <a:spLocks/>
                  </p:cNvSpPr>
                  <p:nvPr/>
                </p:nvSpPr>
                <p:spPr bwMode="auto">
                  <a:xfrm>
                    <a:off x="2900" y="3864"/>
                    <a:ext cx="1" cy="11"/>
                  </a:xfrm>
                  <a:custGeom>
                    <a:avLst/>
                    <a:gdLst>
                      <a:gd name="T0" fmla="*/ 0 w 1"/>
                      <a:gd name="T1" fmla="*/ 61 h 61"/>
                      <a:gd name="T2" fmla="*/ 0 w 1"/>
                      <a:gd name="T3" fmla="*/ 1 h 61"/>
                      <a:gd name="T4" fmla="*/ 0 w 1"/>
                      <a:gd name="T5" fmla="*/ 0 h 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1"/>
                      <a:gd name="T11" fmla="*/ 1 w 1"/>
                      <a:gd name="T12" fmla="*/ 61 h 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1">
                        <a:moveTo>
                          <a:pt x="0" y="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8" name="Freeform 3980"/>
                  <p:cNvSpPr>
                    <a:spLocks/>
                  </p:cNvSpPr>
                  <p:nvPr/>
                </p:nvSpPr>
                <p:spPr bwMode="auto">
                  <a:xfrm>
                    <a:off x="3177" y="3864"/>
                    <a:ext cx="1" cy="11"/>
                  </a:xfrm>
                  <a:custGeom>
                    <a:avLst/>
                    <a:gdLst>
                      <a:gd name="T0" fmla="*/ 0 w 1"/>
                      <a:gd name="T1" fmla="*/ 61 h 61"/>
                      <a:gd name="T2" fmla="*/ 0 w 1"/>
                      <a:gd name="T3" fmla="*/ 1 h 61"/>
                      <a:gd name="T4" fmla="*/ 0 w 1"/>
                      <a:gd name="T5" fmla="*/ 0 h 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1"/>
                      <a:gd name="T11" fmla="*/ 1 w 1"/>
                      <a:gd name="T12" fmla="*/ 61 h 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1">
                        <a:moveTo>
                          <a:pt x="0" y="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9" name="Freeform 3981"/>
                  <p:cNvSpPr>
                    <a:spLocks/>
                  </p:cNvSpPr>
                  <p:nvPr/>
                </p:nvSpPr>
                <p:spPr bwMode="auto">
                  <a:xfrm>
                    <a:off x="3455" y="3864"/>
                    <a:ext cx="1" cy="11"/>
                  </a:xfrm>
                  <a:custGeom>
                    <a:avLst/>
                    <a:gdLst>
                      <a:gd name="T0" fmla="*/ 0 w 1"/>
                      <a:gd name="T1" fmla="*/ 61 h 61"/>
                      <a:gd name="T2" fmla="*/ 0 w 1"/>
                      <a:gd name="T3" fmla="*/ 1 h 61"/>
                      <a:gd name="T4" fmla="*/ 0 w 1"/>
                      <a:gd name="T5" fmla="*/ 0 h 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1"/>
                      <a:gd name="T11" fmla="*/ 1 w 1"/>
                      <a:gd name="T12" fmla="*/ 61 h 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1">
                        <a:moveTo>
                          <a:pt x="0" y="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0" name="Freeform 3982"/>
                  <p:cNvSpPr>
                    <a:spLocks/>
                  </p:cNvSpPr>
                  <p:nvPr/>
                </p:nvSpPr>
                <p:spPr bwMode="auto">
                  <a:xfrm>
                    <a:off x="3733" y="3864"/>
                    <a:ext cx="1" cy="11"/>
                  </a:xfrm>
                  <a:custGeom>
                    <a:avLst/>
                    <a:gdLst>
                      <a:gd name="T0" fmla="*/ 0 w 1"/>
                      <a:gd name="T1" fmla="*/ 61 h 61"/>
                      <a:gd name="T2" fmla="*/ 0 w 1"/>
                      <a:gd name="T3" fmla="*/ 1 h 61"/>
                      <a:gd name="T4" fmla="*/ 0 w 1"/>
                      <a:gd name="T5" fmla="*/ 0 h 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1"/>
                      <a:gd name="T11" fmla="*/ 1 w 1"/>
                      <a:gd name="T12" fmla="*/ 61 h 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1">
                        <a:moveTo>
                          <a:pt x="0" y="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1" name="Freeform 3983"/>
                  <p:cNvSpPr>
                    <a:spLocks/>
                  </p:cNvSpPr>
                  <p:nvPr/>
                </p:nvSpPr>
                <p:spPr bwMode="auto">
                  <a:xfrm>
                    <a:off x="4010" y="3864"/>
                    <a:ext cx="1" cy="11"/>
                  </a:xfrm>
                  <a:custGeom>
                    <a:avLst/>
                    <a:gdLst>
                      <a:gd name="T0" fmla="*/ 0 w 1"/>
                      <a:gd name="T1" fmla="*/ 61 h 61"/>
                      <a:gd name="T2" fmla="*/ 0 w 1"/>
                      <a:gd name="T3" fmla="*/ 1 h 61"/>
                      <a:gd name="T4" fmla="*/ 0 w 1"/>
                      <a:gd name="T5" fmla="*/ 0 h 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1"/>
                      <a:gd name="T11" fmla="*/ 1 w 1"/>
                      <a:gd name="T12" fmla="*/ 61 h 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1">
                        <a:moveTo>
                          <a:pt x="0" y="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2" name="Freeform 3984"/>
                  <p:cNvSpPr>
                    <a:spLocks/>
                  </p:cNvSpPr>
                  <p:nvPr/>
                </p:nvSpPr>
                <p:spPr bwMode="auto">
                  <a:xfrm>
                    <a:off x="4288" y="3864"/>
                    <a:ext cx="1" cy="11"/>
                  </a:xfrm>
                  <a:custGeom>
                    <a:avLst/>
                    <a:gdLst>
                      <a:gd name="T0" fmla="*/ 0 w 1"/>
                      <a:gd name="T1" fmla="*/ 61 h 61"/>
                      <a:gd name="T2" fmla="*/ 0 w 1"/>
                      <a:gd name="T3" fmla="*/ 1 h 61"/>
                      <a:gd name="T4" fmla="*/ 0 w 1"/>
                      <a:gd name="T5" fmla="*/ 0 h 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61"/>
                      <a:gd name="T11" fmla="*/ 1 w 1"/>
                      <a:gd name="T12" fmla="*/ 61 h 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61">
                        <a:moveTo>
                          <a:pt x="0" y="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3" name="Freeform 3985"/>
                  <p:cNvSpPr>
                    <a:spLocks/>
                  </p:cNvSpPr>
                  <p:nvPr/>
                </p:nvSpPr>
                <p:spPr bwMode="auto">
                  <a:xfrm>
                    <a:off x="2900" y="3864"/>
                    <a:ext cx="1" cy="22"/>
                  </a:xfrm>
                  <a:custGeom>
                    <a:avLst/>
                    <a:gdLst>
                      <a:gd name="T0" fmla="*/ 0 w 1"/>
                      <a:gd name="T1" fmla="*/ 121 h 121"/>
                      <a:gd name="T2" fmla="*/ 0 w 1"/>
                      <a:gd name="T3" fmla="*/ 1 h 121"/>
                      <a:gd name="T4" fmla="*/ 0 w 1"/>
                      <a:gd name="T5" fmla="*/ 0 h 12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121"/>
                      <a:gd name="T11" fmla="*/ 1 w 1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121">
                        <a:moveTo>
                          <a:pt x="0" y="12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4" name="Freeform 3986"/>
                  <p:cNvSpPr>
                    <a:spLocks/>
                  </p:cNvSpPr>
                  <p:nvPr/>
                </p:nvSpPr>
                <p:spPr bwMode="auto">
                  <a:xfrm>
                    <a:off x="3177" y="3864"/>
                    <a:ext cx="1" cy="22"/>
                  </a:xfrm>
                  <a:custGeom>
                    <a:avLst/>
                    <a:gdLst>
                      <a:gd name="T0" fmla="*/ 0 w 1"/>
                      <a:gd name="T1" fmla="*/ 121 h 121"/>
                      <a:gd name="T2" fmla="*/ 0 w 1"/>
                      <a:gd name="T3" fmla="*/ 1 h 121"/>
                      <a:gd name="T4" fmla="*/ 0 w 1"/>
                      <a:gd name="T5" fmla="*/ 0 h 12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121"/>
                      <a:gd name="T11" fmla="*/ 1 w 1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121">
                        <a:moveTo>
                          <a:pt x="0" y="12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5" name="Freeform 3987"/>
                  <p:cNvSpPr>
                    <a:spLocks/>
                  </p:cNvSpPr>
                  <p:nvPr/>
                </p:nvSpPr>
                <p:spPr bwMode="auto">
                  <a:xfrm>
                    <a:off x="3455" y="3864"/>
                    <a:ext cx="1" cy="22"/>
                  </a:xfrm>
                  <a:custGeom>
                    <a:avLst/>
                    <a:gdLst>
                      <a:gd name="T0" fmla="*/ 0 w 1"/>
                      <a:gd name="T1" fmla="*/ 121 h 121"/>
                      <a:gd name="T2" fmla="*/ 0 w 1"/>
                      <a:gd name="T3" fmla="*/ 1 h 121"/>
                      <a:gd name="T4" fmla="*/ 0 w 1"/>
                      <a:gd name="T5" fmla="*/ 0 h 12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121"/>
                      <a:gd name="T11" fmla="*/ 1 w 1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121">
                        <a:moveTo>
                          <a:pt x="0" y="12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6" name="Freeform 3988"/>
                  <p:cNvSpPr>
                    <a:spLocks/>
                  </p:cNvSpPr>
                  <p:nvPr/>
                </p:nvSpPr>
                <p:spPr bwMode="auto">
                  <a:xfrm>
                    <a:off x="3733" y="3864"/>
                    <a:ext cx="1" cy="22"/>
                  </a:xfrm>
                  <a:custGeom>
                    <a:avLst/>
                    <a:gdLst>
                      <a:gd name="T0" fmla="*/ 0 w 1"/>
                      <a:gd name="T1" fmla="*/ 121 h 121"/>
                      <a:gd name="T2" fmla="*/ 0 w 1"/>
                      <a:gd name="T3" fmla="*/ 1 h 121"/>
                      <a:gd name="T4" fmla="*/ 0 w 1"/>
                      <a:gd name="T5" fmla="*/ 0 h 12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121"/>
                      <a:gd name="T11" fmla="*/ 1 w 1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121">
                        <a:moveTo>
                          <a:pt x="0" y="12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7" name="Freeform 3989"/>
                  <p:cNvSpPr>
                    <a:spLocks/>
                  </p:cNvSpPr>
                  <p:nvPr/>
                </p:nvSpPr>
                <p:spPr bwMode="auto">
                  <a:xfrm>
                    <a:off x="4010" y="3864"/>
                    <a:ext cx="1" cy="22"/>
                  </a:xfrm>
                  <a:custGeom>
                    <a:avLst/>
                    <a:gdLst>
                      <a:gd name="T0" fmla="*/ 0 w 1"/>
                      <a:gd name="T1" fmla="*/ 121 h 121"/>
                      <a:gd name="T2" fmla="*/ 0 w 1"/>
                      <a:gd name="T3" fmla="*/ 1 h 121"/>
                      <a:gd name="T4" fmla="*/ 0 w 1"/>
                      <a:gd name="T5" fmla="*/ 0 h 12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121"/>
                      <a:gd name="T11" fmla="*/ 1 w 1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121">
                        <a:moveTo>
                          <a:pt x="0" y="12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8" name="Freeform 3990"/>
                  <p:cNvSpPr>
                    <a:spLocks/>
                  </p:cNvSpPr>
                  <p:nvPr/>
                </p:nvSpPr>
                <p:spPr bwMode="auto">
                  <a:xfrm>
                    <a:off x="4288" y="3864"/>
                    <a:ext cx="1" cy="22"/>
                  </a:xfrm>
                  <a:custGeom>
                    <a:avLst/>
                    <a:gdLst>
                      <a:gd name="T0" fmla="*/ 0 w 1"/>
                      <a:gd name="T1" fmla="*/ 121 h 121"/>
                      <a:gd name="T2" fmla="*/ 0 w 1"/>
                      <a:gd name="T3" fmla="*/ 1 h 121"/>
                      <a:gd name="T4" fmla="*/ 0 w 1"/>
                      <a:gd name="T5" fmla="*/ 0 h 12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121"/>
                      <a:gd name="T11" fmla="*/ 1 w 1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121">
                        <a:moveTo>
                          <a:pt x="0" y="12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9" name="Freeform 3991"/>
                  <p:cNvSpPr>
                    <a:spLocks/>
                  </p:cNvSpPr>
                  <p:nvPr/>
                </p:nvSpPr>
                <p:spPr bwMode="auto">
                  <a:xfrm>
                    <a:off x="2900" y="2764"/>
                    <a:ext cx="1" cy="1073"/>
                  </a:xfrm>
                  <a:custGeom>
                    <a:avLst/>
                    <a:gdLst>
                      <a:gd name="T0" fmla="*/ 0 w 1"/>
                      <a:gd name="T1" fmla="*/ 5761 h 5761"/>
                      <a:gd name="T2" fmla="*/ 0 w 1"/>
                      <a:gd name="T3" fmla="*/ 1 h 5761"/>
                      <a:gd name="T4" fmla="*/ 0 w 1"/>
                      <a:gd name="T5" fmla="*/ 0 h 576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5761"/>
                      <a:gd name="T11" fmla="*/ 1 w 1"/>
                      <a:gd name="T12" fmla="*/ 5761 h 57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5761">
                        <a:moveTo>
                          <a:pt x="0" y="576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0" name="Freeform 3992"/>
                  <p:cNvSpPr>
                    <a:spLocks/>
                  </p:cNvSpPr>
                  <p:nvPr/>
                </p:nvSpPr>
                <p:spPr bwMode="auto">
                  <a:xfrm>
                    <a:off x="2900" y="3864"/>
                    <a:ext cx="1610" cy="1"/>
                  </a:xfrm>
                  <a:custGeom>
                    <a:avLst/>
                    <a:gdLst>
                      <a:gd name="T0" fmla="*/ 0 w 8641"/>
                      <a:gd name="T1" fmla="*/ 0 h 1"/>
                      <a:gd name="T2" fmla="*/ 8640 w 8641"/>
                      <a:gd name="T3" fmla="*/ 0 h 1"/>
                      <a:gd name="T4" fmla="*/ 8641 w 8641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8641"/>
                      <a:gd name="T10" fmla="*/ 0 h 1"/>
                      <a:gd name="T11" fmla="*/ 8641 w 8641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8641" h="1">
                        <a:moveTo>
                          <a:pt x="0" y="0"/>
                        </a:moveTo>
                        <a:lnTo>
                          <a:pt x="8640" y="0"/>
                        </a:lnTo>
                        <a:lnTo>
                          <a:pt x="8641" y="0"/>
                        </a:lnTo>
                      </a:path>
                    </a:pathLst>
                  </a:custGeom>
                  <a:noFill/>
                  <a:ln w="635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1" name="Freeform 3993"/>
                  <p:cNvSpPr>
                    <a:spLocks/>
                  </p:cNvSpPr>
                  <p:nvPr/>
                </p:nvSpPr>
                <p:spPr bwMode="auto">
                  <a:xfrm>
                    <a:off x="2903" y="3657"/>
                    <a:ext cx="1" cy="4"/>
                  </a:xfrm>
                  <a:custGeom>
                    <a:avLst/>
                    <a:gdLst>
                      <a:gd name="T0" fmla="*/ 0 w 4"/>
                      <a:gd name="T1" fmla="*/ 0 h 18"/>
                      <a:gd name="T2" fmla="*/ 3 w 4"/>
                      <a:gd name="T3" fmla="*/ 18 h 18"/>
                      <a:gd name="T4" fmla="*/ 4 w 4"/>
                      <a:gd name="T5" fmla="*/ 18 h 18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8"/>
                      <a:gd name="T11" fmla="*/ 4 w 4"/>
                      <a:gd name="T12" fmla="*/ 18 h 1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8">
                        <a:moveTo>
                          <a:pt x="0" y="0"/>
                        </a:moveTo>
                        <a:lnTo>
                          <a:pt x="3" y="18"/>
                        </a:lnTo>
                        <a:lnTo>
                          <a:pt x="4" y="1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2" name="Freeform 3994"/>
                  <p:cNvSpPr>
                    <a:spLocks/>
                  </p:cNvSpPr>
                  <p:nvPr/>
                </p:nvSpPr>
                <p:spPr bwMode="auto">
                  <a:xfrm>
                    <a:off x="2904" y="3661"/>
                    <a:ext cx="1" cy="2"/>
                  </a:xfrm>
                  <a:custGeom>
                    <a:avLst/>
                    <a:gdLst>
                      <a:gd name="T0" fmla="*/ 0 w 3"/>
                      <a:gd name="T1" fmla="*/ 0 h 10"/>
                      <a:gd name="T2" fmla="*/ 2 w 3"/>
                      <a:gd name="T3" fmla="*/ 10 h 10"/>
                      <a:gd name="T4" fmla="*/ 3 w 3"/>
                      <a:gd name="T5" fmla="*/ 10 h 10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0"/>
                      <a:gd name="T11" fmla="*/ 3 w 3"/>
                      <a:gd name="T12" fmla="*/ 10 h 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0">
                        <a:moveTo>
                          <a:pt x="0" y="0"/>
                        </a:moveTo>
                        <a:lnTo>
                          <a:pt x="2" y="10"/>
                        </a:lnTo>
                        <a:lnTo>
                          <a:pt x="3" y="1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3" name="Freeform 3995"/>
                  <p:cNvSpPr>
                    <a:spLocks/>
                  </p:cNvSpPr>
                  <p:nvPr/>
                </p:nvSpPr>
                <p:spPr bwMode="auto">
                  <a:xfrm>
                    <a:off x="2904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5"/>
                      <a:gd name="T2" fmla="*/ 3 w 4"/>
                      <a:gd name="T3" fmla="*/ 5 h 5"/>
                      <a:gd name="T4" fmla="*/ 4 w 4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0"/>
                        </a:moveTo>
                        <a:lnTo>
                          <a:pt x="3" y="5"/>
                        </a:lnTo>
                        <a:lnTo>
                          <a:pt x="4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4" name="Freeform 3996"/>
                  <p:cNvSpPr>
                    <a:spLocks/>
                  </p:cNvSpPr>
                  <p:nvPr/>
                </p:nvSpPr>
                <p:spPr bwMode="auto">
                  <a:xfrm>
                    <a:off x="2905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5" name="Freeform 3997"/>
                  <p:cNvSpPr>
                    <a:spLocks/>
                  </p:cNvSpPr>
                  <p:nvPr/>
                </p:nvSpPr>
                <p:spPr bwMode="auto">
                  <a:xfrm>
                    <a:off x="2905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6" name="Freeform 3998"/>
                  <p:cNvSpPr>
                    <a:spLocks/>
                  </p:cNvSpPr>
                  <p:nvPr/>
                </p:nvSpPr>
                <p:spPr bwMode="auto">
                  <a:xfrm>
                    <a:off x="2906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7" name="Freeform 3999"/>
                  <p:cNvSpPr>
                    <a:spLocks/>
                  </p:cNvSpPr>
                  <p:nvPr/>
                </p:nvSpPr>
                <p:spPr bwMode="auto">
                  <a:xfrm>
                    <a:off x="2906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8" name="Freeform 4000"/>
                  <p:cNvSpPr>
                    <a:spLocks/>
                  </p:cNvSpPr>
                  <p:nvPr/>
                </p:nvSpPr>
                <p:spPr bwMode="auto">
                  <a:xfrm>
                    <a:off x="2907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9" name="Freeform 4001"/>
                  <p:cNvSpPr>
                    <a:spLocks/>
                  </p:cNvSpPr>
                  <p:nvPr/>
                </p:nvSpPr>
                <p:spPr bwMode="auto">
                  <a:xfrm>
                    <a:off x="2907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0" name="Freeform 4002"/>
                  <p:cNvSpPr>
                    <a:spLocks/>
                  </p:cNvSpPr>
                  <p:nvPr/>
                </p:nvSpPr>
                <p:spPr bwMode="auto">
                  <a:xfrm>
                    <a:off x="2908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1" name="Freeform 4003"/>
                  <p:cNvSpPr>
                    <a:spLocks/>
                  </p:cNvSpPr>
                  <p:nvPr/>
                </p:nvSpPr>
                <p:spPr bwMode="auto">
                  <a:xfrm>
                    <a:off x="2908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2" name="Freeform 4004"/>
                  <p:cNvSpPr>
                    <a:spLocks/>
                  </p:cNvSpPr>
                  <p:nvPr/>
                </p:nvSpPr>
                <p:spPr bwMode="auto">
                  <a:xfrm>
                    <a:off x="2909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3" name="Freeform 4005"/>
                  <p:cNvSpPr>
                    <a:spLocks/>
                  </p:cNvSpPr>
                  <p:nvPr/>
                </p:nvSpPr>
                <p:spPr bwMode="auto">
                  <a:xfrm>
                    <a:off x="2909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4" name="Freeform 4006"/>
                  <p:cNvSpPr>
                    <a:spLocks/>
                  </p:cNvSpPr>
                  <p:nvPr/>
                </p:nvSpPr>
                <p:spPr bwMode="auto">
                  <a:xfrm>
                    <a:off x="2909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5" name="Freeform 4007"/>
                  <p:cNvSpPr>
                    <a:spLocks/>
                  </p:cNvSpPr>
                  <p:nvPr/>
                </p:nvSpPr>
                <p:spPr bwMode="auto">
                  <a:xfrm>
                    <a:off x="2910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6" name="Freeform 4008"/>
                  <p:cNvSpPr>
                    <a:spLocks/>
                  </p:cNvSpPr>
                  <p:nvPr/>
                </p:nvSpPr>
                <p:spPr bwMode="auto">
                  <a:xfrm>
                    <a:off x="2910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7" name="Freeform 4009"/>
                  <p:cNvSpPr>
                    <a:spLocks/>
                  </p:cNvSpPr>
                  <p:nvPr/>
                </p:nvSpPr>
                <p:spPr bwMode="auto">
                  <a:xfrm>
                    <a:off x="2911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8" name="Freeform 4010"/>
                  <p:cNvSpPr>
                    <a:spLocks/>
                  </p:cNvSpPr>
                  <p:nvPr/>
                </p:nvSpPr>
                <p:spPr bwMode="auto">
                  <a:xfrm>
                    <a:off x="2911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9" name="Freeform 4011"/>
                  <p:cNvSpPr>
                    <a:spLocks/>
                  </p:cNvSpPr>
                  <p:nvPr/>
                </p:nvSpPr>
                <p:spPr bwMode="auto">
                  <a:xfrm>
                    <a:off x="2912" y="3665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0" name="Freeform 4012"/>
                  <p:cNvSpPr>
                    <a:spLocks/>
                  </p:cNvSpPr>
                  <p:nvPr/>
                </p:nvSpPr>
                <p:spPr bwMode="auto">
                  <a:xfrm>
                    <a:off x="2912" y="3664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1" name="Freeform 4013"/>
                  <p:cNvSpPr>
                    <a:spLocks/>
                  </p:cNvSpPr>
                  <p:nvPr/>
                </p:nvSpPr>
                <p:spPr bwMode="auto">
                  <a:xfrm>
                    <a:off x="2913" y="3663"/>
                    <a:ext cx="1" cy="1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0 h 6"/>
                      <a:gd name="T4" fmla="*/ 3 w 3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6"/>
                      <a:gd name="T11" fmla="*/ 3 w 3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6">
                        <a:moveTo>
                          <a:pt x="0" y="6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2" name="Freeform 4014"/>
                  <p:cNvSpPr>
                    <a:spLocks/>
                  </p:cNvSpPr>
                  <p:nvPr/>
                </p:nvSpPr>
                <p:spPr bwMode="auto">
                  <a:xfrm>
                    <a:off x="2913" y="3662"/>
                    <a:ext cx="1" cy="1"/>
                  </a:xfrm>
                  <a:custGeom>
                    <a:avLst/>
                    <a:gdLst>
                      <a:gd name="T0" fmla="*/ 0 w 4"/>
                      <a:gd name="T1" fmla="*/ 5 h 5"/>
                      <a:gd name="T2" fmla="*/ 3 w 4"/>
                      <a:gd name="T3" fmla="*/ 0 h 5"/>
                      <a:gd name="T4" fmla="*/ 4 w 4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3" name="Freeform 4015"/>
                  <p:cNvSpPr>
                    <a:spLocks/>
                  </p:cNvSpPr>
                  <p:nvPr/>
                </p:nvSpPr>
                <p:spPr bwMode="auto">
                  <a:xfrm>
                    <a:off x="2914" y="3662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4" name="Freeform 4016"/>
                  <p:cNvSpPr>
                    <a:spLocks/>
                  </p:cNvSpPr>
                  <p:nvPr/>
                </p:nvSpPr>
                <p:spPr bwMode="auto">
                  <a:xfrm>
                    <a:off x="2914" y="3661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5" name="Freeform 4017"/>
                  <p:cNvSpPr>
                    <a:spLocks/>
                  </p:cNvSpPr>
                  <p:nvPr/>
                </p:nvSpPr>
                <p:spPr bwMode="auto">
                  <a:xfrm>
                    <a:off x="2915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6" name="Freeform 4018"/>
                  <p:cNvSpPr>
                    <a:spLocks/>
                  </p:cNvSpPr>
                  <p:nvPr/>
                </p:nvSpPr>
                <p:spPr bwMode="auto">
                  <a:xfrm>
                    <a:off x="2915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7" name="Freeform 4019"/>
                  <p:cNvSpPr>
                    <a:spLocks/>
                  </p:cNvSpPr>
                  <p:nvPr/>
                </p:nvSpPr>
                <p:spPr bwMode="auto">
                  <a:xfrm>
                    <a:off x="2915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8" name="Freeform 4020"/>
                  <p:cNvSpPr>
                    <a:spLocks/>
                  </p:cNvSpPr>
                  <p:nvPr/>
                </p:nvSpPr>
                <p:spPr bwMode="auto">
                  <a:xfrm>
                    <a:off x="291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3 w 4"/>
                      <a:gd name="T3" fmla="*/ 0 h 3"/>
                      <a:gd name="T4" fmla="*/ 4 w 4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9" name="Freeform 4021"/>
                  <p:cNvSpPr>
                    <a:spLocks/>
                  </p:cNvSpPr>
                  <p:nvPr/>
                </p:nvSpPr>
                <p:spPr bwMode="auto">
                  <a:xfrm>
                    <a:off x="291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0" name="Freeform 4022"/>
                  <p:cNvSpPr>
                    <a:spLocks/>
                  </p:cNvSpPr>
                  <p:nvPr/>
                </p:nvSpPr>
                <p:spPr bwMode="auto">
                  <a:xfrm>
                    <a:off x="291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6 h 6"/>
                      <a:gd name="T2" fmla="*/ 3 w 4"/>
                      <a:gd name="T3" fmla="*/ 0 h 6"/>
                      <a:gd name="T4" fmla="*/ 4 w 4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6"/>
                      <a:gd name="T11" fmla="*/ 4 w 4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6">
                        <a:moveTo>
                          <a:pt x="0" y="6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1" name="Freeform 4023"/>
                  <p:cNvSpPr>
                    <a:spLocks/>
                  </p:cNvSpPr>
                  <p:nvPr/>
                </p:nvSpPr>
                <p:spPr bwMode="auto">
                  <a:xfrm>
                    <a:off x="2917" y="3657"/>
                    <a:ext cx="1" cy="2"/>
                  </a:xfrm>
                  <a:custGeom>
                    <a:avLst/>
                    <a:gdLst>
                      <a:gd name="T0" fmla="*/ 0 w 3"/>
                      <a:gd name="T1" fmla="*/ 7 h 7"/>
                      <a:gd name="T2" fmla="*/ 2 w 3"/>
                      <a:gd name="T3" fmla="*/ 0 h 7"/>
                      <a:gd name="T4" fmla="*/ 3 w 3"/>
                      <a:gd name="T5" fmla="*/ 0 h 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7"/>
                      <a:gd name="T11" fmla="*/ 3 w 3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7">
                        <a:moveTo>
                          <a:pt x="0" y="7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2" name="Freeform 4024"/>
                  <p:cNvSpPr>
                    <a:spLocks/>
                  </p:cNvSpPr>
                  <p:nvPr/>
                </p:nvSpPr>
                <p:spPr bwMode="auto">
                  <a:xfrm>
                    <a:off x="2918" y="3656"/>
                    <a:ext cx="1" cy="1"/>
                  </a:xfrm>
                  <a:custGeom>
                    <a:avLst/>
                    <a:gdLst>
                      <a:gd name="T0" fmla="*/ 0 w 4"/>
                      <a:gd name="T1" fmla="*/ 8 h 8"/>
                      <a:gd name="T2" fmla="*/ 3 w 4"/>
                      <a:gd name="T3" fmla="*/ 0 h 8"/>
                      <a:gd name="T4" fmla="*/ 4 w 4"/>
                      <a:gd name="T5" fmla="*/ 0 h 8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8"/>
                      <a:gd name="T11" fmla="*/ 4 w 4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8">
                        <a:moveTo>
                          <a:pt x="0" y="8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3" name="Freeform 4025"/>
                  <p:cNvSpPr>
                    <a:spLocks/>
                  </p:cNvSpPr>
                  <p:nvPr/>
                </p:nvSpPr>
                <p:spPr bwMode="auto">
                  <a:xfrm>
                    <a:off x="2918" y="3655"/>
                    <a:ext cx="1" cy="1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0 h 6"/>
                      <a:gd name="T4" fmla="*/ 3 w 3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6"/>
                      <a:gd name="T11" fmla="*/ 3 w 3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6">
                        <a:moveTo>
                          <a:pt x="0" y="6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4" name="Freeform 4026"/>
                  <p:cNvSpPr>
                    <a:spLocks/>
                  </p:cNvSpPr>
                  <p:nvPr/>
                </p:nvSpPr>
                <p:spPr bwMode="auto">
                  <a:xfrm>
                    <a:off x="2919" y="3654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5" name="Freeform 4027"/>
                  <p:cNvSpPr>
                    <a:spLocks/>
                  </p:cNvSpPr>
                  <p:nvPr/>
                </p:nvSpPr>
                <p:spPr bwMode="auto">
                  <a:xfrm>
                    <a:off x="2919" y="365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6" name="Freeform 4028"/>
                  <p:cNvSpPr>
                    <a:spLocks/>
                  </p:cNvSpPr>
                  <p:nvPr/>
                </p:nvSpPr>
                <p:spPr bwMode="auto">
                  <a:xfrm>
                    <a:off x="2920" y="3654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7" name="Freeform 4029"/>
                  <p:cNvSpPr>
                    <a:spLocks/>
                  </p:cNvSpPr>
                  <p:nvPr/>
                </p:nvSpPr>
                <p:spPr bwMode="auto">
                  <a:xfrm>
                    <a:off x="2920" y="365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8" name="Freeform 4030"/>
                  <p:cNvSpPr>
                    <a:spLocks/>
                  </p:cNvSpPr>
                  <p:nvPr/>
                </p:nvSpPr>
                <p:spPr bwMode="auto">
                  <a:xfrm>
                    <a:off x="2920" y="3654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9" name="Freeform 4031"/>
                  <p:cNvSpPr>
                    <a:spLocks/>
                  </p:cNvSpPr>
                  <p:nvPr/>
                </p:nvSpPr>
                <p:spPr bwMode="auto">
                  <a:xfrm>
                    <a:off x="2921" y="3654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0" name="Freeform 4032"/>
                  <p:cNvSpPr>
                    <a:spLocks/>
                  </p:cNvSpPr>
                  <p:nvPr/>
                </p:nvSpPr>
                <p:spPr bwMode="auto">
                  <a:xfrm>
                    <a:off x="2921" y="365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1" name="Freeform 4033"/>
                  <p:cNvSpPr>
                    <a:spLocks/>
                  </p:cNvSpPr>
                  <p:nvPr/>
                </p:nvSpPr>
                <p:spPr bwMode="auto">
                  <a:xfrm>
                    <a:off x="2922" y="365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2" name="Freeform 4034"/>
                  <p:cNvSpPr>
                    <a:spLocks/>
                  </p:cNvSpPr>
                  <p:nvPr/>
                </p:nvSpPr>
                <p:spPr bwMode="auto">
                  <a:xfrm>
                    <a:off x="2922" y="365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3" name="Freeform 4035"/>
                  <p:cNvSpPr>
                    <a:spLocks/>
                  </p:cNvSpPr>
                  <p:nvPr/>
                </p:nvSpPr>
                <p:spPr bwMode="auto">
                  <a:xfrm>
                    <a:off x="2923" y="365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4" name="Freeform 4036"/>
                  <p:cNvSpPr>
                    <a:spLocks/>
                  </p:cNvSpPr>
                  <p:nvPr/>
                </p:nvSpPr>
                <p:spPr bwMode="auto">
                  <a:xfrm>
                    <a:off x="2923" y="3654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5" name="Freeform 4037"/>
                  <p:cNvSpPr>
                    <a:spLocks/>
                  </p:cNvSpPr>
                  <p:nvPr/>
                </p:nvSpPr>
                <p:spPr bwMode="auto">
                  <a:xfrm>
                    <a:off x="2924" y="3653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6" name="Freeform 4038"/>
                  <p:cNvSpPr>
                    <a:spLocks/>
                  </p:cNvSpPr>
                  <p:nvPr/>
                </p:nvSpPr>
                <p:spPr bwMode="auto">
                  <a:xfrm>
                    <a:off x="2924" y="3651"/>
                    <a:ext cx="1" cy="2"/>
                  </a:xfrm>
                  <a:custGeom>
                    <a:avLst/>
                    <a:gdLst>
                      <a:gd name="T0" fmla="*/ 0 w 4"/>
                      <a:gd name="T1" fmla="*/ 9 h 9"/>
                      <a:gd name="T2" fmla="*/ 3 w 4"/>
                      <a:gd name="T3" fmla="*/ 0 h 9"/>
                      <a:gd name="T4" fmla="*/ 4 w 4"/>
                      <a:gd name="T5" fmla="*/ 0 h 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9"/>
                      <a:gd name="T11" fmla="*/ 4 w 4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9">
                        <a:moveTo>
                          <a:pt x="0" y="9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7" name="Freeform 4039"/>
                  <p:cNvSpPr>
                    <a:spLocks/>
                  </p:cNvSpPr>
                  <p:nvPr/>
                </p:nvSpPr>
                <p:spPr bwMode="auto">
                  <a:xfrm>
                    <a:off x="2925" y="3648"/>
                    <a:ext cx="1" cy="3"/>
                  </a:xfrm>
                  <a:custGeom>
                    <a:avLst/>
                    <a:gdLst>
                      <a:gd name="T0" fmla="*/ 0 w 3"/>
                      <a:gd name="T1" fmla="*/ 18 h 18"/>
                      <a:gd name="T2" fmla="*/ 2 w 3"/>
                      <a:gd name="T3" fmla="*/ 0 h 18"/>
                      <a:gd name="T4" fmla="*/ 3 w 3"/>
                      <a:gd name="T5" fmla="*/ 0 h 1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8"/>
                      <a:gd name="T11" fmla="*/ 3 w 3"/>
                      <a:gd name="T12" fmla="*/ 18 h 1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8">
                        <a:moveTo>
                          <a:pt x="0" y="18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8" name="Freeform 4040"/>
                  <p:cNvSpPr>
                    <a:spLocks/>
                  </p:cNvSpPr>
                  <p:nvPr/>
                </p:nvSpPr>
                <p:spPr bwMode="auto">
                  <a:xfrm>
                    <a:off x="2925" y="3643"/>
                    <a:ext cx="1" cy="5"/>
                  </a:xfrm>
                  <a:custGeom>
                    <a:avLst/>
                    <a:gdLst>
                      <a:gd name="T0" fmla="*/ 0 w 3"/>
                      <a:gd name="T1" fmla="*/ 25 h 25"/>
                      <a:gd name="T2" fmla="*/ 2 w 3"/>
                      <a:gd name="T3" fmla="*/ 0 h 25"/>
                      <a:gd name="T4" fmla="*/ 3 w 3"/>
                      <a:gd name="T5" fmla="*/ 0 h 2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5"/>
                      <a:gd name="T11" fmla="*/ 3 w 3"/>
                      <a:gd name="T12" fmla="*/ 25 h 2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5">
                        <a:moveTo>
                          <a:pt x="0" y="25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9" name="Freeform 4041"/>
                  <p:cNvSpPr>
                    <a:spLocks/>
                  </p:cNvSpPr>
                  <p:nvPr/>
                </p:nvSpPr>
                <p:spPr bwMode="auto">
                  <a:xfrm>
                    <a:off x="2926" y="3640"/>
                    <a:ext cx="1" cy="3"/>
                  </a:xfrm>
                  <a:custGeom>
                    <a:avLst/>
                    <a:gdLst>
                      <a:gd name="T0" fmla="*/ 0 w 4"/>
                      <a:gd name="T1" fmla="*/ 20 h 20"/>
                      <a:gd name="T2" fmla="*/ 3 w 4"/>
                      <a:gd name="T3" fmla="*/ 0 h 20"/>
                      <a:gd name="T4" fmla="*/ 4 w 4"/>
                      <a:gd name="T5" fmla="*/ 0 h 2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0"/>
                      <a:gd name="T11" fmla="*/ 4 w 4"/>
                      <a:gd name="T12" fmla="*/ 20 h 2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0">
                        <a:moveTo>
                          <a:pt x="0" y="2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0" name="Freeform 4042"/>
                  <p:cNvSpPr>
                    <a:spLocks/>
                  </p:cNvSpPr>
                  <p:nvPr/>
                </p:nvSpPr>
                <p:spPr bwMode="auto">
                  <a:xfrm>
                    <a:off x="2926" y="3638"/>
                    <a:ext cx="1" cy="2"/>
                  </a:xfrm>
                  <a:custGeom>
                    <a:avLst/>
                    <a:gdLst>
                      <a:gd name="T0" fmla="*/ 0 w 3"/>
                      <a:gd name="T1" fmla="*/ 10 h 10"/>
                      <a:gd name="T2" fmla="*/ 2 w 3"/>
                      <a:gd name="T3" fmla="*/ 0 h 10"/>
                      <a:gd name="T4" fmla="*/ 3 w 3"/>
                      <a:gd name="T5" fmla="*/ 0 h 10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0"/>
                      <a:gd name="T11" fmla="*/ 3 w 3"/>
                      <a:gd name="T12" fmla="*/ 10 h 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0">
                        <a:moveTo>
                          <a:pt x="0" y="1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1" name="Freeform 4043"/>
                  <p:cNvSpPr>
                    <a:spLocks/>
                  </p:cNvSpPr>
                  <p:nvPr/>
                </p:nvSpPr>
                <p:spPr bwMode="auto">
                  <a:xfrm>
                    <a:off x="2926" y="3636"/>
                    <a:ext cx="1" cy="2"/>
                  </a:xfrm>
                  <a:custGeom>
                    <a:avLst/>
                    <a:gdLst>
                      <a:gd name="T0" fmla="*/ 0 w 4"/>
                      <a:gd name="T1" fmla="*/ 11 h 11"/>
                      <a:gd name="T2" fmla="*/ 3 w 4"/>
                      <a:gd name="T3" fmla="*/ 0 h 11"/>
                      <a:gd name="T4" fmla="*/ 4 w 4"/>
                      <a:gd name="T5" fmla="*/ 0 h 1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1"/>
                      <a:gd name="T11" fmla="*/ 4 w 4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1">
                        <a:moveTo>
                          <a:pt x="0" y="1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2" name="Freeform 4044"/>
                  <p:cNvSpPr>
                    <a:spLocks/>
                  </p:cNvSpPr>
                  <p:nvPr/>
                </p:nvSpPr>
                <p:spPr bwMode="auto">
                  <a:xfrm>
                    <a:off x="2927" y="3630"/>
                    <a:ext cx="1" cy="6"/>
                  </a:xfrm>
                  <a:custGeom>
                    <a:avLst/>
                    <a:gdLst>
                      <a:gd name="T0" fmla="*/ 0 w 3"/>
                      <a:gd name="T1" fmla="*/ 29 h 29"/>
                      <a:gd name="T2" fmla="*/ 2 w 3"/>
                      <a:gd name="T3" fmla="*/ 0 h 29"/>
                      <a:gd name="T4" fmla="*/ 3 w 3"/>
                      <a:gd name="T5" fmla="*/ 0 h 2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9"/>
                      <a:gd name="T11" fmla="*/ 3 w 3"/>
                      <a:gd name="T12" fmla="*/ 29 h 2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9">
                        <a:moveTo>
                          <a:pt x="0" y="29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3" name="Freeform 4045"/>
                  <p:cNvSpPr>
                    <a:spLocks/>
                  </p:cNvSpPr>
                  <p:nvPr/>
                </p:nvSpPr>
                <p:spPr bwMode="auto">
                  <a:xfrm>
                    <a:off x="2927" y="3624"/>
                    <a:ext cx="1" cy="6"/>
                  </a:xfrm>
                  <a:custGeom>
                    <a:avLst/>
                    <a:gdLst>
                      <a:gd name="T0" fmla="*/ 0 w 4"/>
                      <a:gd name="T1" fmla="*/ 35 h 35"/>
                      <a:gd name="T2" fmla="*/ 3 w 4"/>
                      <a:gd name="T3" fmla="*/ 0 h 35"/>
                      <a:gd name="T4" fmla="*/ 4 w 4"/>
                      <a:gd name="T5" fmla="*/ 0 h 3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5"/>
                      <a:gd name="T11" fmla="*/ 4 w 4"/>
                      <a:gd name="T12" fmla="*/ 35 h 3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5">
                        <a:moveTo>
                          <a:pt x="0" y="3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4" name="Freeform 4046"/>
                  <p:cNvSpPr>
                    <a:spLocks/>
                  </p:cNvSpPr>
                  <p:nvPr/>
                </p:nvSpPr>
                <p:spPr bwMode="auto">
                  <a:xfrm>
                    <a:off x="2928" y="362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5" name="Freeform 4047"/>
                  <p:cNvSpPr>
                    <a:spLocks/>
                  </p:cNvSpPr>
                  <p:nvPr/>
                </p:nvSpPr>
                <p:spPr bwMode="auto">
                  <a:xfrm>
                    <a:off x="2928" y="3624"/>
                    <a:ext cx="1" cy="15"/>
                  </a:xfrm>
                  <a:custGeom>
                    <a:avLst/>
                    <a:gdLst>
                      <a:gd name="T0" fmla="*/ 0 w 4"/>
                      <a:gd name="T1" fmla="*/ 0 h 79"/>
                      <a:gd name="T2" fmla="*/ 3 w 4"/>
                      <a:gd name="T3" fmla="*/ 79 h 79"/>
                      <a:gd name="T4" fmla="*/ 4 w 4"/>
                      <a:gd name="T5" fmla="*/ 79 h 7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79"/>
                      <a:gd name="T11" fmla="*/ 4 w 4"/>
                      <a:gd name="T12" fmla="*/ 79 h 7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79">
                        <a:moveTo>
                          <a:pt x="0" y="0"/>
                        </a:moveTo>
                        <a:lnTo>
                          <a:pt x="3" y="79"/>
                        </a:lnTo>
                        <a:lnTo>
                          <a:pt x="4" y="7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6" name="Freeform 4048"/>
                  <p:cNvSpPr>
                    <a:spLocks/>
                  </p:cNvSpPr>
                  <p:nvPr/>
                </p:nvSpPr>
                <p:spPr bwMode="auto">
                  <a:xfrm>
                    <a:off x="2929" y="3639"/>
                    <a:ext cx="1" cy="26"/>
                  </a:xfrm>
                  <a:custGeom>
                    <a:avLst/>
                    <a:gdLst>
                      <a:gd name="T0" fmla="*/ 0 w 3"/>
                      <a:gd name="T1" fmla="*/ 0 h 140"/>
                      <a:gd name="T2" fmla="*/ 2 w 3"/>
                      <a:gd name="T3" fmla="*/ 140 h 140"/>
                      <a:gd name="T4" fmla="*/ 3 w 3"/>
                      <a:gd name="T5" fmla="*/ 140 h 140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40"/>
                      <a:gd name="T11" fmla="*/ 3 w 3"/>
                      <a:gd name="T12" fmla="*/ 140 h 14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40">
                        <a:moveTo>
                          <a:pt x="0" y="0"/>
                        </a:moveTo>
                        <a:lnTo>
                          <a:pt x="2" y="140"/>
                        </a:lnTo>
                        <a:lnTo>
                          <a:pt x="3" y="14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7" name="Freeform 4049"/>
                  <p:cNvSpPr>
                    <a:spLocks/>
                  </p:cNvSpPr>
                  <p:nvPr/>
                </p:nvSpPr>
                <p:spPr bwMode="auto">
                  <a:xfrm>
                    <a:off x="2929" y="3665"/>
                    <a:ext cx="1" cy="22"/>
                  </a:xfrm>
                  <a:custGeom>
                    <a:avLst/>
                    <a:gdLst>
                      <a:gd name="T0" fmla="*/ 0 w 4"/>
                      <a:gd name="T1" fmla="*/ 0 h 122"/>
                      <a:gd name="T2" fmla="*/ 3 w 4"/>
                      <a:gd name="T3" fmla="*/ 122 h 122"/>
                      <a:gd name="T4" fmla="*/ 4 w 4"/>
                      <a:gd name="T5" fmla="*/ 122 h 12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22"/>
                      <a:gd name="T11" fmla="*/ 4 w 4"/>
                      <a:gd name="T12" fmla="*/ 122 h 1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22">
                        <a:moveTo>
                          <a:pt x="0" y="0"/>
                        </a:moveTo>
                        <a:lnTo>
                          <a:pt x="3" y="122"/>
                        </a:lnTo>
                        <a:lnTo>
                          <a:pt x="4" y="12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8" name="Freeform 4050"/>
                  <p:cNvSpPr>
                    <a:spLocks/>
                  </p:cNvSpPr>
                  <p:nvPr/>
                </p:nvSpPr>
                <p:spPr bwMode="auto">
                  <a:xfrm>
                    <a:off x="2930" y="3687"/>
                    <a:ext cx="1" cy="8"/>
                  </a:xfrm>
                  <a:custGeom>
                    <a:avLst/>
                    <a:gdLst>
                      <a:gd name="T0" fmla="*/ 0 w 3"/>
                      <a:gd name="T1" fmla="*/ 0 h 39"/>
                      <a:gd name="T2" fmla="*/ 2 w 3"/>
                      <a:gd name="T3" fmla="*/ 39 h 39"/>
                      <a:gd name="T4" fmla="*/ 3 w 3"/>
                      <a:gd name="T5" fmla="*/ 39 h 3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9"/>
                      <a:gd name="T11" fmla="*/ 3 w 3"/>
                      <a:gd name="T12" fmla="*/ 39 h 3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9">
                        <a:moveTo>
                          <a:pt x="0" y="0"/>
                        </a:moveTo>
                        <a:lnTo>
                          <a:pt x="2" y="39"/>
                        </a:lnTo>
                        <a:lnTo>
                          <a:pt x="3" y="3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9" name="Freeform 4051"/>
                  <p:cNvSpPr>
                    <a:spLocks/>
                  </p:cNvSpPr>
                  <p:nvPr/>
                </p:nvSpPr>
                <p:spPr bwMode="auto">
                  <a:xfrm>
                    <a:off x="2930" y="3688"/>
                    <a:ext cx="1" cy="7"/>
                  </a:xfrm>
                  <a:custGeom>
                    <a:avLst/>
                    <a:gdLst>
                      <a:gd name="T0" fmla="*/ 0 w 4"/>
                      <a:gd name="T1" fmla="*/ 34 h 34"/>
                      <a:gd name="T2" fmla="*/ 3 w 4"/>
                      <a:gd name="T3" fmla="*/ 0 h 34"/>
                      <a:gd name="T4" fmla="*/ 4 w 4"/>
                      <a:gd name="T5" fmla="*/ 0 h 3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4"/>
                      <a:gd name="T11" fmla="*/ 4 w 4"/>
                      <a:gd name="T12" fmla="*/ 34 h 3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4">
                        <a:moveTo>
                          <a:pt x="0" y="3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0" name="Freeform 4052"/>
                  <p:cNvSpPr>
                    <a:spLocks/>
                  </p:cNvSpPr>
                  <p:nvPr/>
                </p:nvSpPr>
                <p:spPr bwMode="auto">
                  <a:xfrm>
                    <a:off x="2931" y="3679"/>
                    <a:ext cx="1" cy="9"/>
                  </a:xfrm>
                  <a:custGeom>
                    <a:avLst/>
                    <a:gdLst>
                      <a:gd name="T0" fmla="*/ 0 w 3"/>
                      <a:gd name="T1" fmla="*/ 50 h 50"/>
                      <a:gd name="T2" fmla="*/ 2 w 3"/>
                      <a:gd name="T3" fmla="*/ 0 h 50"/>
                      <a:gd name="T4" fmla="*/ 3 w 3"/>
                      <a:gd name="T5" fmla="*/ 0 h 50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0"/>
                      <a:gd name="T11" fmla="*/ 3 w 3"/>
                      <a:gd name="T12" fmla="*/ 50 h 5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0">
                        <a:moveTo>
                          <a:pt x="0" y="5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1" name="Freeform 4053"/>
                  <p:cNvSpPr>
                    <a:spLocks/>
                  </p:cNvSpPr>
                  <p:nvPr/>
                </p:nvSpPr>
                <p:spPr bwMode="auto">
                  <a:xfrm>
                    <a:off x="2931" y="3673"/>
                    <a:ext cx="1" cy="6"/>
                  </a:xfrm>
                  <a:custGeom>
                    <a:avLst/>
                    <a:gdLst>
                      <a:gd name="T0" fmla="*/ 0 w 4"/>
                      <a:gd name="T1" fmla="*/ 31 h 31"/>
                      <a:gd name="T2" fmla="*/ 3 w 4"/>
                      <a:gd name="T3" fmla="*/ 0 h 31"/>
                      <a:gd name="T4" fmla="*/ 4 w 4"/>
                      <a:gd name="T5" fmla="*/ 0 h 3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1"/>
                      <a:gd name="T11" fmla="*/ 4 w 4"/>
                      <a:gd name="T12" fmla="*/ 31 h 3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1">
                        <a:moveTo>
                          <a:pt x="0" y="3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2" name="Freeform 4054"/>
                  <p:cNvSpPr>
                    <a:spLocks/>
                  </p:cNvSpPr>
                  <p:nvPr/>
                </p:nvSpPr>
                <p:spPr bwMode="auto">
                  <a:xfrm>
                    <a:off x="2932" y="3671"/>
                    <a:ext cx="1" cy="2"/>
                  </a:xfrm>
                  <a:custGeom>
                    <a:avLst/>
                    <a:gdLst>
                      <a:gd name="T0" fmla="*/ 0 w 3"/>
                      <a:gd name="T1" fmla="*/ 14 h 14"/>
                      <a:gd name="T2" fmla="*/ 2 w 3"/>
                      <a:gd name="T3" fmla="*/ 0 h 14"/>
                      <a:gd name="T4" fmla="*/ 3 w 3"/>
                      <a:gd name="T5" fmla="*/ 0 h 1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4"/>
                      <a:gd name="T11" fmla="*/ 3 w 3"/>
                      <a:gd name="T12" fmla="*/ 14 h 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4">
                        <a:moveTo>
                          <a:pt x="0" y="1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3" name="Freeform 4055"/>
                  <p:cNvSpPr>
                    <a:spLocks/>
                  </p:cNvSpPr>
                  <p:nvPr/>
                </p:nvSpPr>
                <p:spPr bwMode="auto">
                  <a:xfrm>
                    <a:off x="2932" y="3670"/>
                    <a:ext cx="1" cy="1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3 w 4"/>
                      <a:gd name="T3" fmla="*/ 0 h 4"/>
                      <a:gd name="T4" fmla="*/ 4 w 4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4" name="Freeform 4056"/>
                  <p:cNvSpPr>
                    <a:spLocks/>
                  </p:cNvSpPr>
                  <p:nvPr/>
                </p:nvSpPr>
                <p:spPr bwMode="auto">
                  <a:xfrm>
                    <a:off x="2933" y="367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5" name="Freeform 4057"/>
                  <p:cNvSpPr>
                    <a:spLocks/>
                  </p:cNvSpPr>
                  <p:nvPr/>
                </p:nvSpPr>
                <p:spPr bwMode="auto">
                  <a:xfrm>
                    <a:off x="2933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6" name="Freeform 4058"/>
                  <p:cNvSpPr>
                    <a:spLocks/>
                  </p:cNvSpPr>
                  <p:nvPr/>
                </p:nvSpPr>
                <p:spPr bwMode="auto">
                  <a:xfrm>
                    <a:off x="2934" y="3670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7" name="Freeform 4059"/>
                  <p:cNvSpPr>
                    <a:spLocks/>
                  </p:cNvSpPr>
                  <p:nvPr/>
                </p:nvSpPr>
                <p:spPr bwMode="auto">
                  <a:xfrm>
                    <a:off x="2934" y="3671"/>
                    <a:ext cx="1" cy="2"/>
                  </a:xfrm>
                  <a:custGeom>
                    <a:avLst/>
                    <a:gdLst>
                      <a:gd name="T0" fmla="*/ 0 w 4"/>
                      <a:gd name="T1" fmla="*/ 0 h 11"/>
                      <a:gd name="T2" fmla="*/ 3 w 4"/>
                      <a:gd name="T3" fmla="*/ 11 h 11"/>
                      <a:gd name="T4" fmla="*/ 4 w 4"/>
                      <a:gd name="T5" fmla="*/ 11 h 1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1"/>
                      <a:gd name="T11" fmla="*/ 4 w 4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1">
                        <a:moveTo>
                          <a:pt x="0" y="0"/>
                        </a:moveTo>
                        <a:lnTo>
                          <a:pt x="3" y="11"/>
                        </a:lnTo>
                        <a:lnTo>
                          <a:pt x="4" y="1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8" name="Freeform 4060"/>
                  <p:cNvSpPr>
                    <a:spLocks/>
                  </p:cNvSpPr>
                  <p:nvPr/>
                </p:nvSpPr>
                <p:spPr bwMode="auto">
                  <a:xfrm>
                    <a:off x="2934" y="3673"/>
                    <a:ext cx="1" cy="3"/>
                  </a:xfrm>
                  <a:custGeom>
                    <a:avLst/>
                    <a:gdLst>
                      <a:gd name="T0" fmla="*/ 0 w 3"/>
                      <a:gd name="T1" fmla="*/ 0 h 18"/>
                      <a:gd name="T2" fmla="*/ 2 w 3"/>
                      <a:gd name="T3" fmla="*/ 18 h 18"/>
                      <a:gd name="T4" fmla="*/ 3 w 3"/>
                      <a:gd name="T5" fmla="*/ 18 h 1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8"/>
                      <a:gd name="T11" fmla="*/ 3 w 3"/>
                      <a:gd name="T12" fmla="*/ 18 h 1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8">
                        <a:moveTo>
                          <a:pt x="0" y="0"/>
                        </a:moveTo>
                        <a:lnTo>
                          <a:pt x="2" y="18"/>
                        </a:lnTo>
                        <a:lnTo>
                          <a:pt x="3" y="1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9" name="Freeform 4061"/>
                  <p:cNvSpPr>
                    <a:spLocks/>
                  </p:cNvSpPr>
                  <p:nvPr/>
                </p:nvSpPr>
                <p:spPr bwMode="auto">
                  <a:xfrm>
                    <a:off x="2935" y="3676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0" name="Freeform 4062"/>
                  <p:cNvSpPr>
                    <a:spLocks/>
                  </p:cNvSpPr>
                  <p:nvPr/>
                </p:nvSpPr>
                <p:spPr bwMode="auto">
                  <a:xfrm>
                    <a:off x="2935" y="3639"/>
                    <a:ext cx="1" cy="37"/>
                  </a:xfrm>
                  <a:custGeom>
                    <a:avLst/>
                    <a:gdLst>
                      <a:gd name="T0" fmla="*/ 0 w 3"/>
                      <a:gd name="T1" fmla="*/ 197 h 197"/>
                      <a:gd name="T2" fmla="*/ 2 w 3"/>
                      <a:gd name="T3" fmla="*/ 0 h 197"/>
                      <a:gd name="T4" fmla="*/ 3 w 3"/>
                      <a:gd name="T5" fmla="*/ 0 h 19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97"/>
                      <a:gd name="T11" fmla="*/ 3 w 3"/>
                      <a:gd name="T12" fmla="*/ 197 h 19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97">
                        <a:moveTo>
                          <a:pt x="0" y="197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1" name="Freeform 4063"/>
                  <p:cNvSpPr>
                    <a:spLocks/>
                  </p:cNvSpPr>
                  <p:nvPr/>
                </p:nvSpPr>
                <p:spPr bwMode="auto">
                  <a:xfrm>
                    <a:off x="2936" y="3416"/>
                    <a:ext cx="1" cy="223"/>
                  </a:xfrm>
                  <a:custGeom>
                    <a:avLst/>
                    <a:gdLst>
                      <a:gd name="T0" fmla="*/ 0 w 4"/>
                      <a:gd name="T1" fmla="*/ 1197 h 1197"/>
                      <a:gd name="T2" fmla="*/ 3 w 4"/>
                      <a:gd name="T3" fmla="*/ 0 h 1197"/>
                      <a:gd name="T4" fmla="*/ 4 w 4"/>
                      <a:gd name="T5" fmla="*/ 0 h 119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197"/>
                      <a:gd name="T11" fmla="*/ 4 w 4"/>
                      <a:gd name="T12" fmla="*/ 1197 h 119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197">
                        <a:moveTo>
                          <a:pt x="0" y="1197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2" name="Freeform 4064"/>
                  <p:cNvSpPr>
                    <a:spLocks/>
                  </p:cNvSpPr>
                  <p:nvPr/>
                </p:nvSpPr>
                <p:spPr bwMode="auto">
                  <a:xfrm>
                    <a:off x="2936" y="2764"/>
                    <a:ext cx="1" cy="652"/>
                  </a:xfrm>
                  <a:custGeom>
                    <a:avLst/>
                    <a:gdLst>
                      <a:gd name="T0" fmla="*/ 0 w 3"/>
                      <a:gd name="T1" fmla="*/ 3501 h 3501"/>
                      <a:gd name="T2" fmla="*/ 2 w 3"/>
                      <a:gd name="T3" fmla="*/ 0 h 3501"/>
                      <a:gd name="T4" fmla="*/ 3 w 3"/>
                      <a:gd name="T5" fmla="*/ 0 h 350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501"/>
                      <a:gd name="T11" fmla="*/ 3 w 3"/>
                      <a:gd name="T12" fmla="*/ 3501 h 350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501">
                        <a:moveTo>
                          <a:pt x="0" y="350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3" name="Freeform 4065"/>
                  <p:cNvSpPr>
                    <a:spLocks/>
                  </p:cNvSpPr>
                  <p:nvPr/>
                </p:nvSpPr>
                <p:spPr bwMode="auto">
                  <a:xfrm>
                    <a:off x="2939" y="2764"/>
                    <a:ext cx="1" cy="324"/>
                  </a:xfrm>
                  <a:custGeom>
                    <a:avLst/>
                    <a:gdLst>
                      <a:gd name="T0" fmla="*/ 0 w 2"/>
                      <a:gd name="T1" fmla="*/ 0 h 1738"/>
                      <a:gd name="T2" fmla="*/ 1 w 2"/>
                      <a:gd name="T3" fmla="*/ 1738 h 1738"/>
                      <a:gd name="T4" fmla="*/ 2 w 2"/>
                      <a:gd name="T5" fmla="*/ 1738 h 1738"/>
                      <a:gd name="T6" fmla="*/ 0 60000 65536"/>
                      <a:gd name="T7" fmla="*/ 0 60000 65536"/>
                      <a:gd name="T8" fmla="*/ 0 60000 65536"/>
                      <a:gd name="T9" fmla="*/ 0 w 2"/>
                      <a:gd name="T10" fmla="*/ 0 h 1738"/>
                      <a:gd name="T11" fmla="*/ 2 w 2"/>
                      <a:gd name="T12" fmla="*/ 1738 h 173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" h="1738">
                        <a:moveTo>
                          <a:pt x="0" y="0"/>
                        </a:moveTo>
                        <a:lnTo>
                          <a:pt x="1" y="1738"/>
                        </a:lnTo>
                        <a:lnTo>
                          <a:pt x="2" y="173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4" name="Freeform 4066"/>
                  <p:cNvSpPr>
                    <a:spLocks/>
                  </p:cNvSpPr>
                  <p:nvPr/>
                </p:nvSpPr>
                <p:spPr bwMode="auto">
                  <a:xfrm>
                    <a:off x="2939" y="3088"/>
                    <a:ext cx="1" cy="396"/>
                  </a:xfrm>
                  <a:custGeom>
                    <a:avLst/>
                    <a:gdLst>
                      <a:gd name="T0" fmla="*/ 0 w 3"/>
                      <a:gd name="T1" fmla="*/ 0 h 2124"/>
                      <a:gd name="T2" fmla="*/ 2 w 3"/>
                      <a:gd name="T3" fmla="*/ 2124 h 2124"/>
                      <a:gd name="T4" fmla="*/ 3 w 3"/>
                      <a:gd name="T5" fmla="*/ 2124 h 212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124"/>
                      <a:gd name="T11" fmla="*/ 3 w 3"/>
                      <a:gd name="T12" fmla="*/ 2124 h 212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124">
                        <a:moveTo>
                          <a:pt x="0" y="0"/>
                        </a:moveTo>
                        <a:lnTo>
                          <a:pt x="2" y="2124"/>
                        </a:lnTo>
                        <a:lnTo>
                          <a:pt x="3" y="212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5" name="Freeform 4067"/>
                  <p:cNvSpPr>
                    <a:spLocks/>
                  </p:cNvSpPr>
                  <p:nvPr/>
                </p:nvSpPr>
                <p:spPr bwMode="auto">
                  <a:xfrm>
                    <a:off x="2939" y="3484"/>
                    <a:ext cx="1" cy="100"/>
                  </a:xfrm>
                  <a:custGeom>
                    <a:avLst/>
                    <a:gdLst>
                      <a:gd name="T0" fmla="*/ 0 w 4"/>
                      <a:gd name="T1" fmla="*/ 0 h 538"/>
                      <a:gd name="T2" fmla="*/ 3 w 4"/>
                      <a:gd name="T3" fmla="*/ 538 h 538"/>
                      <a:gd name="T4" fmla="*/ 4 w 4"/>
                      <a:gd name="T5" fmla="*/ 538 h 538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38"/>
                      <a:gd name="T11" fmla="*/ 4 w 4"/>
                      <a:gd name="T12" fmla="*/ 538 h 53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38">
                        <a:moveTo>
                          <a:pt x="0" y="0"/>
                        </a:moveTo>
                        <a:lnTo>
                          <a:pt x="3" y="538"/>
                        </a:lnTo>
                        <a:lnTo>
                          <a:pt x="4" y="53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6" name="Freeform 4068"/>
                  <p:cNvSpPr>
                    <a:spLocks/>
                  </p:cNvSpPr>
                  <p:nvPr/>
                </p:nvSpPr>
                <p:spPr bwMode="auto">
                  <a:xfrm>
                    <a:off x="2940" y="3584"/>
                    <a:ext cx="1" cy="28"/>
                  </a:xfrm>
                  <a:custGeom>
                    <a:avLst/>
                    <a:gdLst>
                      <a:gd name="T0" fmla="*/ 0 w 3"/>
                      <a:gd name="T1" fmla="*/ 0 h 152"/>
                      <a:gd name="T2" fmla="*/ 2 w 3"/>
                      <a:gd name="T3" fmla="*/ 152 h 152"/>
                      <a:gd name="T4" fmla="*/ 3 w 3"/>
                      <a:gd name="T5" fmla="*/ 152 h 15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52"/>
                      <a:gd name="T11" fmla="*/ 3 w 3"/>
                      <a:gd name="T12" fmla="*/ 152 h 15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52">
                        <a:moveTo>
                          <a:pt x="0" y="0"/>
                        </a:moveTo>
                        <a:lnTo>
                          <a:pt x="2" y="152"/>
                        </a:lnTo>
                        <a:lnTo>
                          <a:pt x="3" y="15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7" name="Freeform 4069"/>
                  <p:cNvSpPr>
                    <a:spLocks/>
                  </p:cNvSpPr>
                  <p:nvPr/>
                </p:nvSpPr>
                <p:spPr bwMode="auto">
                  <a:xfrm>
                    <a:off x="2940" y="3612"/>
                    <a:ext cx="1" cy="11"/>
                  </a:xfrm>
                  <a:custGeom>
                    <a:avLst/>
                    <a:gdLst>
                      <a:gd name="T0" fmla="*/ 0 w 3"/>
                      <a:gd name="T1" fmla="*/ 0 h 58"/>
                      <a:gd name="T2" fmla="*/ 2 w 3"/>
                      <a:gd name="T3" fmla="*/ 58 h 58"/>
                      <a:gd name="T4" fmla="*/ 3 w 3"/>
                      <a:gd name="T5" fmla="*/ 58 h 5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8"/>
                      <a:gd name="T11" fmla="*/ 3 w 3"/>
                      <a:gd name="T12" fmla="*/ 58 h 5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8">
                        <a:moveTo>
                          <a:pt x="0" y="0"/>
                        </a:moveTo>
                        <a:lnTo>
                          <a:pt x="2" y="58"/>
                        </a:lnTo>
                        <a:lnTo>
                          <a:pt x="3" y="5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8" name="Freeform 4070"/>
                  <p:cNvSpPr>
                    <a:spLocks/>
                  </p:cNvSpPr>
                  <p:nvPr/>
                </p:nvSpPr>
                <p:spPr bwMode="auto">
                  <a:xfrm>
                    <a:off x="2941" y="3623"/>
                    <a:ext cx="1" cy="6"/>
                  </a:xfrm>
                  <a:custGeom>
                    <a:avLst/>
                    <a:gdLst>
                      <a:gd name="T0" fmla="*/ 0 w 4"/>
                      <a:gd name="T1" fmla="*/ 0 h 33"/>
                      <a:gd name="T2" fmla="*/ 3 w 4"/>
                      <a:gd name="T3" fmla="*/ 33 h 33"/>
                      <a:gd name="T4" fmla="*/ 4 w 4"/>
                      <a:gd name="T5" fmla="*/ 33 h 3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3"/>
                      <a:gd name="T11" fmla="*/ 4 w 4"/>
                      <a:gd name="T12" fmla="*/ 33 h 3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3">
                        <a:moveTo>
                          <a:pt x="0" y="0"/>
                        </a:moveTo>
                        <a:lnTo>
                          <a:pt x="3" y="33"/>
                        </a:lnTo>
                        <a:lnTo>
                          <a:pt x="4" y="3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9" name="Freeform 4071"/>
                  <p:cNvSpPr>
                    <a:spLocks/>
                  </p:cNvSpPr>
                  <p:nvPr/>
                </p:nvSpPr>
                <p:spPr bwMode="auto">
                  <a:xfrm>
                    <a:off x="2941" y="3629"/>
                    <a:ext cx="1" cy="4"/>
                  </a:xfrm>
                  <a:custGeom>
                    <a:avLst/>
                    <a:gdLst>
                      <a:gd name="T0" fmla="*/ 0 w 3"/>
                      <a:gd name="T1" fmla="*/ 0 h 22"/>
                      <a:gd name="T2" fmla="*/ 2 w 3"/>
                      <a:gd name="T3" fmla="*/ 22 h 22"/>
                      <a:gd name="T4" fmla="*/ 3 w 3"/>
                      <a:gd name="T5" fmla="*/ 22 h 2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2"/>
                      <a:gd name="T11" fmla="*/ 3 w 3"/>
                      <a:gd name="T12" fmla="*/ 22 h 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2">
                        <a:moveTo>
                          <a:pt x="0" y="0"/>
                        </a:moveTo>
                        <a:lnTo>
                          <a:pt x="2" y="22"/>
                        </a:lnTo>
                        <a:lnTo>
                          <a:pt x="3" y="2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0" name="Freeform 4072"/>
                  <p:cNvSpPr>
                    <a:spLocks/>
                  </p:cNvSpPr>
                  <p:nvPr/>
                </p:nvSpPr>
                <p:spPr bwMode="auto">
                  <a:xfrm>
                    <a:off x="2942" y="3627"/>
                    <a:ext cx="1" cy="6"/>
                  </a:xfrm>
                  <a:custGeom>
                    <a:avLst/>
                    <a:gdLst>
                      <a:gd name="T0" fmla="*/ 0 w 4"/>
                      <a:gd name="T1" fmla="*/ 32 h 32"/>
                      <a:gd name="T2" fmla="*/ 3 w 4"/>
                      <a:gd name="T3" fmla="*/ 0 h 32"/>
                      <a:gd name="T4" fmla="*/ 4 w 4"/>
                      <a:gd name="T5" fmla="*/ 0 h 3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2"/>
                      <a:gd name="T11" fmla="*/ 4 w 4"/>
                      <a:gd name="T12" fmla="*/ 32 h 3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2">
                        <a:moveTo>
                          <a:pt x="0" y="3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1" name="Freeform 4073"/>
                  <p:cNvSpPr>
                    <a:spLocks/>
                  </p:cNvSpPr>
                  <p:nvPr/>
                </p:nvSpPr>
                <p:spPr bwMode="auto">
                  <a:xfrm>
                    <a:off x="2942" y="3576"/>
                    <a:ext cx="1" cy="51"/>
                  </a:xfrm>
                  <a:custGeom>
                    <a:avLst/>
                    <a:gdLst>
                      <a:gd name="T0" fmla="*/ 0 w 3"/>
                      <a:gd name="T1" fmla="*/ 274 h 274"/>
                      <a:gd name="T2" fmla="*/ 2 w 3"/>
                      <a:gd name="T3" fmla="*/ 0 h 274"/>
                      <a:gd name="T4" fmla="*/ 3 w 3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74"/>
                      <a:gd name="T11" fmla="*/ 3 w 3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74">
                        <a:moveTo>
                          <a:pt x="0" y="27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2" name="Freeform 4074"/>
                  <p:cNvSpPr>
                    <a:spLocks/>
                  </p:cNvSpPr>
                  <p:nvPr/>
                </p:nvSpPr>
                <p:spPr bwMode="auto">
                  <a:xfrm>
                    <a:off x="2943" y="3388"/>
                    <a:ext cx="1" cy="188"/>
                  </a:xfrm>
                  <a:custGeom>
                    <a:avLst/>
                    <a:gdLst>
                      <a:gd name="T0" fmla="*/ 0 w 4"/>
                      <a:gd name="T1" fmla="*/ 1010 h 1010"/>
                      <a:gd name="T2" fmla="*/ 3 w 4"/>
                      <a:gd name="T3" fmla="*/ 0 h 1010"/>
                      <a:gd name="T4" fmla="*/ 4 w 4"/>
                      <a:gd name="T5" fmla="*/ 0 h 101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010"/>
                      <a:gd name="T11" fmla="*/ 4 w 4"/>
                      <a:gd name="T12" fmla="*/ 1010 h 10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010">
                        <a:moveTo>
                          <a:pt x="0" y="101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3" name="Freeform 4075"/>
                  <p:cNvSpPr>
                    <a:spLocks/>
                  </p:cNvSpPr>
                  <p:nvPr/>
                </p:nvSpPr>
                <p:spPr bwMode="auto">
                  <a:xfrm>
                    <a:off x="2943" y="2943"/>
                    <a:ext cx="1" cy="445"/>
                  </a:xfrm>
                  <a:custGeom>
                    <a:avLst/>
                    <a:gdLst>
                      <a:gd name="T0" fmla="*/ 0 w 3"/>
                      <a:gd name="T1" fmla="*/ 2388 h 2388"/>
                      <a:gd name="T2" fmla="*/ 2 w 3"/>
                      <a:gd name="T3" fmla="*/ 0 h 2388"/>
                      <a:gd name="T4" fmla="*/ 3 w 3"/>
                      <a:gd name="T5" fmla="*/ 0 h 238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388"/>
                      <a:gd name="T11" fmla="*/ 3 w 3"/>
                      <a:gd name="T12" fmla="*/ 2388 h 238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388">
                        <a:moveTo>
                          <a:pt x="0" y="2388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4" name="Freeform 4076"/>
                  <p:cNvSpPr>
                    <a:spLocks/>
                  </p:cNvSpPr>
                  <p:nvPr/>
                </p:nvSpPr>
                <p:spPr bwMode="auto">
                  <a:xfrm>
                    <a:off x="2944" y="2764"/>
                    <a:ext cx="1" cy="179"/>
                  </a:xfrm>
                  <a:custGeom>
                    <a:avLst/>
                    <a:gdLst>
                      <a:gd name="T0" fmla="*/ 0 w 2"/>
                      <a:gd name="T1" fmla="*/ 961 h 961"/>
                      <a:gd name="T2" fmla="*/ 1 w 2"/>
                      <a:gd name="T3" fmla="*/ 0 h 961"/>
                      <a:gd name="T4" fmla="*/ 2 w 2"/>
                      <a:gd name="T5" fmla="*/ 0 h 961"/>
                      <a:gd name="T6" fmla="*/ 0 60000 65536"/>
                      <a:gd name="T7" fmla="*/ 0 60000 65536"/>
                      <a:gd name="T8" fmla="*/ 0 60000 65536"/>
                      <a:gd name="T9" fmla="*/ 0 w 2"/>
                      <a:gd name="T10" fmla="*/ 0 h 961"/>
                      <a:gd name="T11" fmla="*/ 2 w 2"/>
                      <a:gd name="T12" fmla="*/ 961 h 96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" h="961">
                        <a:moveTo>
                          <a:pt x="0" y="961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5" name="Freeform 4077"/>
                  <p:cNvSpPr>
                    <a:spLocks/>
                  </p:cNvSpPr>
                  <p:nvPr/>
                </p:nvSpPr>
                <p:spPr bwMode="auto">
                  <a:xfrm>
                    <a:off x="2946" y="2764"/>
                    <a:ext cx="1" cy="58"/>
                  </a:xfrm>
                  <a:custGeom>
                    <a:avLst/>
                    <a:gdLst>
                      <a:gd name="T0" fmla="*/ 0 w 1"/>
                      <a:gd name="T1" fmla="*/ 0 h 311"/>
                      <a:gd name="T2" fmla="*/ 0 w 1"/>
                      <a:gd name="T3" fmla="*/ 310 h 311"/>
                      <a:gd name="T4" fmla="*/ 0 w 1"/>
                      <a:gd name="T5" fmla="*/ 311 h 311"/>
                      <a:gd name="T6" fmla="*/ 0 60000 65536"/>
                      <a:gd name="T7" fmla="*/ 0 60000 65536"/>
                      <a:gd name="T8" fmla="*/ 0 60000 65536"/>
                      <a:gd name="T9" fmla="*/ 0 w 1"/>
                      <a:gd name="T10" fmla="*/ 0 h 311"/>
                      <a:gd name="T11" fmla="*/ 1 w 1"/>
                      <a:gd name="T12" fmla="*/ 311 h 3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1" h="311">
                        <a:moveTo>
                          <a:pt x="0" y="0"/>
                        </a:moveTo>
                        <a:lnTo>
                          <a:pt x="0" y="310"/>
                        </a:lnTo>
                        <a:lnTo>
                          <a:pt x="0" y="31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6" name="Freeform 4078"/>
                  <p:cNvSpPr>
                    <a:spLocks/>
                  </p:cNvSpPr>
                  <p:nvPr/>
                </p:nvSpPr>
                <p:spPr bwMode="auto">
                  <a:xfrm>
                    <a:off x="2946" y="2822"/>
                    <a:ext cx="1" cy="454"/>
                  </a:xfrm>
                  <a:custGeom>
                    <a:avLst/>
                    <a:gdLst>
                      <a:gd name="T0" fmla="*/ 0 w 3"/>
                      <a:gd name="T1" fmla="*/ 0 h 2436"/>
                      <a:gd name="T2" fmla="*/ 2 w 3"/>
                      <a:gd name="T3" fmla="*/ 2436 h 2436"/>
                      <a:gd name="T4" fmla="*/ 3 w 3"/>
                      <a:gd name="T5" fmla="*/ 2436 h 243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436"/>
                      <a:gd name="T11" fmla="*/ 3 w 3"/>
                      <a:gd name="T12" fmla="*/ 2436 h 24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436">
                        <a:moveTo>
                          <a:pt x="0" y="0"/>
                        </a:moveTo>
                        <a:lnTo>
                          <a:pt x="2" y="2436"/>
                        </a:lnTo>
                        <a:lnTo>
                          <a:pt x="3" y="243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7" name="Freeform 4079"/>
                  <p:cNvSpPr>
                    <a:spLocks/>
                  </p:cNvSpPr>
                  <p:nvPr/>
                </p:nvSpPr>
                <p:spPr bwMode="auto">
                  <a:xfrm>
                    <a:off x="2946" y="3276"/>
                    <a:ext cx="1" cy="224"/>
                  </a:xfrm>
                  <a:custGeom>
                    <a:avLst/>
                    <a:gdLst>
                      <a:gd name="T0" fmla="*/ 0 w 4"/>
                      <a:gd name="T1" fmla="*/ 0 h 1203"/>
                      <a:gd name="T2" fmla="*/ 3 w 4"/>
                      <a:gd name="T3" fmla="*/ 1203 h 1203"/>
                      <a:gd name="T4" fmla="*/ 4 w 4"/>
                      <a:gd name="T5" fmla="*/ 1203 h 120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203"/>
                      <a:gd name="T11" fmla="*/ 4 w 4"/>
                      <a:gd name="T12" fmla="*/ 1203 h 120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203">
                        <a:moveTo>
                          <a:pt x="0" y="0"/>
                        </a:moveTo>
                        <a:lnTo>
                          <a:pt x="3" y="1203"/>
                        </a:lnTo>
                        <a:lnTo>
                          <a:pt x="4" y="120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8" name="Freeform 4080"/>
                  <p:cNvSpPr>
                    <a:spLocks/>
                  </p:cNvSpPr>
                  <p:nvPr/>
                </p:nvSpPr>
                <p:spPr bwMode="auto">
                  <a:xfrm>
                    <a:off x="2947" y="3500"/>
                    <a:ext cx="1" cy="88"/>
                  </a:xfrm>
                  <a:custGeom>
                    <a:avLst/>
                    <a:gdLst>
                      <a:gd name="T0" fmla="*/ 0 w 3"/>
                      <a:gd name="T1" fmla="*/ 0 h 473"/>
                      <a:gd name="T2" fmla="*/ 2 w 3"/>
                      <a:gd name="T3" fmla="*/ 473 h 473"/>
                      <a:gd name="T4" fmla="*/ 3 w 3"/>
                      <a:gd name="T5" fmla="*/ 473 h 47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73"/>
                      <a:gd name="T11" fmla="*/ 3 w 3"/>
                      <a:gd name="T12" fmla="*/ 473 h 47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73">
                        <a:moveTo>
                          <a:pt x="0" y="0"/>
                        </a:moveTo>
                        <a:lnTo>
                          <a:pt x="2" y="473"/>
                        </a:lnTo>
                        <a:lnTo>
                          <a:pt x="3" y="47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9" name="Freeform 4081"/>
                  <p:cNvSpPr>
                    <a:spLocks/>
                  </p:cNvSpPr>
                  <p:nvPr/>
                </p:nvSpPr>
                <p:spPr bwMode="auto">
                  <a:xfrm>
                    <a:off x="2947" y="3588"/>
                    <a:ext cx="1" cy="33"/>
                  </a:xfrm>
                  <a:custGeom>
                    <a:avLst/>
                    <a:gdLst>
                      <a:gd name="T0" fmla="*/ 0 w 4"/>
                      <a:gd name="T1" fmla="*/ 0 h 180"/>
                      <a:gd name="T2" fmla="*/ 3 w 4"/>
                      <a:gd name="T3" fmla="*/ 180 h 180"/>
                      <a:gd name="T4" fmla="*/ 4 w 4"/>
                      <a:gd name="T5" fmla="*/ 180 h 18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80"/>
                      <a:gd name="T11" fmla="*/ 4 w 4"/>
                      <a:gd name="T12" fmla="*/ 180 h 18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80">
                        <a:moveTo>
                          <a:pt x="0" y="0"/>
                        </a:moveTo>
                        <a:lnTo>
                          <a:pt x="3" y="180"/>
                        </a:lnTo>
                        <a:lnTo>
                          <a:pt x="4" y="18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0" name="Freeform 4082"/>
                  <p:cNvSpPr>
                    <a:spLocks/>
                  </p:cNvSpPr>
                  <p:nvPr/>
                </p:nvSpPr>
                <p:spPr bwMode="auto">
                  <a:xfrm>
                    <a:off x="2948" y="3621"/>
                    <a:ext cx="1" cy="16"/>
                  </a:xfrm>
                  <a:custGeom>
                    <a:avLst/>
                    <a:gdLst>
                      <a:gd name="T0" fmla="*/ 0 w 3"/>
                      <a:gd name="T1" fmla="*/ 0 h 81"/>
                      <a:gd name="T2" fmla="*/ 2 w 3"/>
                      <a:gd name="T3" fmla="*/ 81 h 81"/>
                      <a:gd name="T4" fmla="*/ 3 w 3"/>
                      <a:gd name="T5" fmla="*/ 81 h 8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81"/>
                      <a:gd name="T11" fmla="*/ 3 w 3"/>
                      <a:gd name="T12" fmla="*/ 81 h 8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81">
                        <a:moveTo>
                          <a:pt x="0" y="0"/>
                        </a:moveTo>
                        <a:lnTo>
                          <a:pt x="2" y="81"/>
                        </a:lnTo>
                        <a:lnTo>
                          <a:pt x="3" y="8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1" name="Freeform 4083"/>
                  <p:cNvSpPr>
                    <a:spLocks/>
                  </p:cNvSpPr>
                  <p:nvPr/>
                </p:nvSpPr>
                <p:spPr bwMode="auto">
                  <a:xfrm>
                    <a:off x="2948" y="3637"/>
                    <a:ext cx="1" cy="8"/>
                  </a:xfrm>
                  <a:custGeom>
                    <a:avLst/>
                    <a:gdLst>
                      <a:gd name="T0" fmla="*/ 0 w 4"/>
                      <a:gd name="T1" fmla="*/ 0 h 45"/>
                      <a:gd name="T2" fmla="*/ 3 w 4"/>
                      <a:gd name="T3" fmla="*/ 45 h 45"/>
                      <a:gd name="T4" fmla="*/ 4 w 4"/>
                      <a:gd name="T5" fmla="*/ 45 h 4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5"/>
                      <a:gd name="T11" fmla="*/ 4 w 4"/>
                      <a:gd name="T12" fmla="*/ 45 h 4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5">
                        <a:moveTo>
                          <a:pt x="0" y="0"/>
                        </a:moveTo>
                        <a:lnTo>
                          <a:pt x="3" y="45"/>
                        </a:lnTo>
                        <a:lnTo>
                          <a:pt x="4" y="4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2" name="Freeform 4084"/>
                  <p:cNvSpPr>
                    <a:spLocks/>
                  </p:cNvSpPr>
                  <p:nvPr/>
                </p:nvSpPr>
                <p:spPr bwMode="auto">
                  <a:xfrm>
                    <a:off x="2949" y="3645"/>
                    <a:ext cx="1" cy="6"/>
                  </a:xfrm>
                  <a:custGeom>
                    <a:avLst/>
                    <a:gdLst>
                      <a:gd name="T0" fmla="*/ 0 w 3"/>
                      <a:gd name="T1" fmla="*/ 0 h 32"/>
                      <a:gd name="T2" fmla="*/ 2 w 3"/>
                      <a:gd name="T3" fmla="*/ 32 h 32"/>
                      <a:gd name="T4" fmla="*/ 3 w 3"/>
                      <a:gd name="T5" fmla="*/ 32 h 3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2"/>
                      <a:gd name="T11" fmla="*/ 3 w 3"/>
                      <a:gd name="T12" fmla="*/ 32 h 3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2">
                        <a:moveTo>
                          <a:pt x="0" y="0"/>
                        </a:moveTo>
                        <a:lnTo>
                          <a:pt x="2" y="32"/>
                        </a:lnTo>
                        <a:lnTo>
                          <a:pt x="3" y="3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3" name="Freeform 4085"/>
                  <p:cNvSpPr>
                    <a:spLocks/>
                  </p:cNvSpPr>
                  <p:nvPr/>
                </p:nvSpPr>
                <p:spPr bwMode="auto">
                  <a:xfrm>
                    <a:off x="2949" y="3651"/>
                    <a:ext cx="1" cy="4"/>
                  </a:xfrm>
                  <a:custGeom>
                    <a:avLst/>
                    <a:gdLst>
                      <a:gd name="T0" fmla="*/ 0 w 4"/>
                      <a:gd name="T1" fmla="*/ 0 h 23"/>
                      <a:gd name="T2" fmla="*/ 3 w 4"/>
                      <a:gd name="T3" fmla="*/ 23 h 23"/>
                      <a:gd name="T4" fmla="*/ 4 w 4"/>
                      <a:gd name="T5" fmla="*/ 23 h 2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3"/>
                      <a:gd name="T11" fmla="*/ 4 w 4"/>
                      <a:gd name="T12" fmla="*/ 23 h 2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3">
                        <a:moveTo>
                          <a:pt x="0" y="0"/>
                        </a:moveTo>
                        <a:lnTo>
                          <a:pt x="3" y="23"/>
                        </a:lnTo>
                        <a:lnTo>
                          <a:pt x="4" y="2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4" name="Freeform 4086"/>
                  <p:cNvSpPr>
                    <a:spLocks/>
                  </p:cNvSpPr>
                  <p:nvPr/>
                </p:nvSpPr>
                <p:spPr bwMode="auto">
                  <a:xfrm>
                    <a:off x="2950" y="3655"/>
                    <a:ext cx="1" cy="3"/>
                  </a:xfrm>
                  <a:custGeom>
                    <a:avLst/>
                    <a:gdLst>
                      <a:gd name="T0" fmla="*/ 0 w 3"/>
                      <a:gd name="T1" fmla="*/ 0 h 14"/>
                      <a:gd name="T2" fmla="*/ 2 w 3"/>
                      <a:gd name="T3" fmla="*/ 14 h 14"/>
                      <a:gd name="T4" fmla="*/ 3 w 3"/>
                      <a:gd name="T5" fmla="*/ 14 h 1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4"/>
                      <a:gd name="T11" fmla="*/ 3 w 3"/>
                      <a:gd name="T12" fmla="*/ 14 h 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4">
                        <a:moveTo>
                          <a:pt x="0" y="0"/>
                        </a:moveTo>
                        <a:lnTo>
                          <a:pt x="2" y="14"/>
                        </a:lnTo>
                        <a:lnTo>
                          <a:pt x="3" y="1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5" name="Freeform 4087"/>
                  <p:cNvSpPr>
                    <a:spLocks/>
                  </p:cNvSpPr>
                  <p:nvPr/>
                </p:nvSpPr>
                <p:spPr bwMode="auto">
                  <a:xfrm>
                    <a:off x="295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8"/>
                      <a:gd name="T2" fmla="*/ 3 w 4"/>
                      <a:gd name="T3" fmla="*/ 8 h 8"/>
                      <a:gd name="T4" fmla="*/ 4 w 4"/>
                      <a:gd name="T5" fmla="*/ 8 h 8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8"/>
                      <a:gd name="T11" fmla="*/ 4 w 4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8">
                        <a:moveTo>
                          <a:pt x="0" y="0"/>
                        </a:moveTo>
                        <a:lnTo>
                          <a:pt x="3" y="8"/>
                        </a:lnTo>
                        <a:lnTo>
                          <a:pt x="4" y="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6" name="Freeform 4088"/>
                  <p:cNvSpPr>
                    <a:spLocks/>
                  </p:cNvSpPr>
                  <p:nvPr/>
                </p:nvSpPr>
                <p:spPr bwMode="auto">
                  <a:xfrm>
                    <a:off x="295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7" name="Freeform 4089"/>
                  <p:cNvSpPr>
                    <a:spLocks/>
                  </p:cNvSpPr>
                  <p:nvPr/>
                </p:nvSpPr>
                <p:spPr bwMode="auto">
                  <a:xfrm>
                    <a:off x="295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8" name="Freeform 4090"/>
                  <p:cNvSpPr>
                    <a:spLocks/>
                  </p:cNvSpPr>
                  <p:nvPr/>
                </p:nvSpPr>
                <p:spPr bwMode="auto">
                  <a:xfrm>
                    <a:off x="2952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9" name="Freeform 4091"/>
                  <p:cNvSpPr>
                    <a:spLocks/>
                  </p:cNvSpPr>
                  <p:nvPr/>
                </p:nvSpPr>
                <p:spPr bwMode="auto">
                  <a:xfrm>
                    <a:off x="2952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0" name="Freeform 4092"/>
                  <p:cNvSpPr>
                    <a:spLocks/>
                  </p:cNvSpPr>
                  <p:nvPr/>
                </p:nvSpPr>
                <p:spPr bwMode="auto">
                  <a:xfrm>
                    <a:off x="2953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1" name="Freeform 4093"/>
                  <p:cNvSpPr>
                    <a:spLocks/>
                  </p:cNvSpPr>
                  <p:nvPr/>
                </p:nvSpPr>
                <p:spPr bwMode="auto">
                  <a:xfrm>
                    <a:off x="2953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2" name="Freeform 4094"/>
                  <p:cNvSpPr>
                    <a:spLocks/>
                  </p:cNvSpPr>
                  <p:nvPr/>
                </p:nvSpPr>
                <p:spPr bwMode="auto">
                  <a:xfrm>
                    <a:off x="2953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3" name="Freeform 4095"/>
                  <p:cNvSpPr>
                    <a:spLocks/>
                  </p:cNvSpPr>
                  <p:nvPr/>
                </p:nvSpPr>
                <p:spPr bwMode="auto">
                  <a:xfrm>
                    <a:off x="2954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4" name="Freeform 4096"/>
                  <p:cNvSpPr>
                    <a:spLocks/>
                  </p:cNvSpPr>
                  <p:nvPr/>
                </p:nvSpPr>
                <p:spPr bwMode="auto">
                  <a:xfrm>
                    <a:off x="2954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5" name="Freeform 4097"/>
                  <p:cNvSpPr>
                    <a:spLocks/>
                  </p:cNvSpPr>
                  <p:nvPr/>
                </p:nvSpPr>
                <p:spPr bwMode="auto">
                  <a:xfrm>
                    <a:off x="2955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2 w 3"/>
                      <a:gd name="T3" fmla="*/ 5 h 5"/>
                      <a:gd name="T4" fmla="*/ 3 w 3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0"/>
                        </a:moveTo>
                        <a:lnTo>
                          <a:pt x="2" y="5"/>
                        </a:lnTo>
                        <a:lnTo>
                          <a:pt x="3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6" name="Freeform 4098"/>
                  <p:cNvSpPr>
                    <a:spLocks/>
                  </p:cNvSpPr>
                  <p:nvPr/>
                </p:nvSpPr>
                <p:spPr bwMode="auto">
                  <a:xfrm>
                    <a:off x="2955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5"/>
                      <a:gd name="T2" fmla="*/ 3 w 4"/>
                      <a:gd name="T3" fmla="*/ 5 h 5"/>
                      <a:gd name="T4" fmla="*/ 4 w 4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0"/>
                        </a:moveTo>
                        <a:lnTo>
                          <a:pt x="3" y="5"/>
                        </a:lnTo>
                        <a:lnTo>
                          <a:pt x="4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7" name="Freeform 4099"/>
                  <p:cNvSpPr>
                    <a:spLocks/>
                  </p:cNvSpPr>
                  <p:nvPr/>
                </p:nvSpPr>
                <p:spPr bwMode="auto">
                  <a:xfrm>
                    <a:off x="2956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2 w 3"/>
                      <a:gd name="T3" fmla="*/ 5 h 5"/>
                      <a:gd name="T4" fmla="*/ 3 w 3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0"/>
                        </a:moveTo>
                        <a:lnTo>
                          <a:pt x="2" y="5"/>
                        </a:lnTo>
                        <a:lnTo>
                          <a:pt x="3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8" name="Freeform 4100"/>
                  <p:cNvSpPr>
                    <a:spLocks/>
                  </p:cNvSpPr>
                  <p:nvPr/>
                </p:nvSpPr>
                <p:spPr bwMode="auto">
                  <a:xfrm>
                    <a:off x="2956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9" name="Freeform 4101"/>
                  <p:cNvSpPr>
                    <a:spLocks/>
                  </p:cNvSpPr>
                  <p:nvPr/>
                </p:nvSpPr>
                <p:spPr bwMode="auto">
                  <a:xfrm>
                    <a:off x="2957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0" name="Freeform 4102"/>
                  <p:cNvSpPr>
                    <a:spLocks/>
                  </p:cNvSpPr>
                  <p:nvPr/>
                </p:nvSpPr>
                <p:spPr bwMode="auto">
                  <a:xfrm>
                    <a:off x="2957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1" name="Freeform 4103"/>
                  <p:cNvSpPr>
                    <a:spLocks/>
                  </p:cNvSpPr>
                  <p:nvPr/>
                </p:nvSpPr>
                <p:spPr bwMode="auto">
                  <a:xfrm>
                    <a:off x="2958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2" name="Freeform 4104"/>
                  <p:cNvSpPr>
                    <a:spLocks/>
                  </p:cNvSpPr>
                  <p:nvPr/>
                </p:nvSpPr>
                <p:spPr bwMode="auto">
                  <a:xfrm>
                    <a:off x="2958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3" name="Freeform 4105"/>
                  <p:cNvSpPr>
                    <a:spLocks/>
                  </p:cNvSpPr>
                  <p:nvPr/>
                </p:nvSpPr>
                <p:spPr bwMode="auto">
                  <a:xfrm>
                    <a:off x="2958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4" name="Freeform 4106"/>
                  <p:cNvSpPr>
                    <a:spLocks/>
                  </p:cNvSpPr>
                  <p:nvPr/>
                </p:nvSpPr>
                <p:spPr bwMode="auto">
                  <a:xfrm>
                    <a:off x="2959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5" name="Freeform 4107"/>
                  <p:cNvSpPr>
                    <a:spLocks/>
                  </p:cNvSpPr>
                  <p:nvPr/>
                </p:nvSpPr>
                <p:spPr bwMode="auto">
                  <a:xfrm>
                    <a:off x="2959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6" name="Freeform 4108"/>
                  <p:cNvSpPr>
                    <a:spLocks/>
                  </p:cNvSpPr>
                  <p:nvPr/>
                </p:nvSpPr>
                <p:spPr bwMode="auto">
                  <a:xfrm>
                    <a:off x="2960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7" name="Freeform 4109"/>
                  <p:cNvSpPr>
                    <a:spLocks/>
                  </p:cNvSpPr>
                  <p:nvPr/>
                </p:nvSpPr>
                <p:spPr bwMode="auto">
                  <a:xfrm>
                    <a:off x="2960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8" name="Freeform 4110"/>
                  <p:cNvSpPr>
                    <a:spLocks/>
                  </p:cNvSpPr>
                  <p:nvPr/>
                </p:nvSpPr>
                <p:spPr bwMode="auto">
                  <a:xfrm>
                    <a:off x="2961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9" name="Freeform 4111"/>
                  <p:cNvSpPr>
                    <a:spLocks/>
                  </p:cNvSpPr>
                  <p:nvPr/>
                </p:nvSpPr>
                <p:spPr bwMode="auto">
                  <a:xfrm>
                    <a:off x="2961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0" name="Freeform 4112"/>
                  <p:cNvSpPr>
                    <a:spLocks/>
                  </p:cNvSpPr>
                  <p:nvPr/>
                </p:nvSpPr>
                <p:spPr bwMode="auto">
                  <a:xfrm>
                    <a:off x="2962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1" name="Freeform 4113"/>
                  <p:cNvSpPr>
                    <a:spLocks/>
                  </p:cNvSpPr>
                  <p:nvPr/>
                </p:nvSpPr>
                <p:spPr bwMode="auto">
                  <a:xfrm>
                    <a:off x="2962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2" name="Freeform 4114"/>
                  <p:cNvSpPr>
                    <a:spLocks/>
                  </p:cNvSpPr>
                  <p:nvPr/>
                </p:nvSpPr>
                <p:spPr bwMode="auto">
                  <a:xfrm>
                    <a:off x="2963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3" name="Freeform 4115"/>
                  <p:cNvSpPr>
                    <a:spLocks/>
                  </p:cNvSpPr>
                  <p:nvPr/>
                </p:nvSpPr>
                <p:spPr bwMode="auto">
                  <a:xfrm>
                    <a:off x="2963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4" name="Freeform 4116"/>
                  <p:cNvSpPr>
                    <a:spLocks/>
                  </p:cNvSpPr>
                  <p:nvPr/>
                </p:nvSpPr>
                <p:spPr bwMode="auto">
                  <a:xfrm>
                    <a:off x="2964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5" name="Freeform 4117"/>
                  <p:cNvSpPr>
                    <a:spLocks/>
                  </p:cNvSpPr>
                  <p:nvPr/>
                </p:nvSpPr>
                <p:spPr bwMode="auto">
                  <a:xfrm>
                    <a:off x="2964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6" name="Freeform 4118"/>
                  <p:cNvSpPr>
                    <a:spLocks/>
                  </p:cNvSpPr>
                  <p:nvPr/>
                </p:nvSpPr>
                <p:spPr bwMode="auto">
                  <a:xfrm>
                    <a:off x="2964" y="3667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7" name="Freeform 4119"/>
                  <p:cNvSpPr>
                    <a:spLocks/>
                  </p:cNvSpPr>
                  <p:nvPr/>
                </p:nvSpPr>
                <p:spPr bwMode="auto">
                  <a:xfrm>
                    <a:off x="2965" y="3666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8" name="Freeform 4120"/>
                  <p:cNvSpPr>
                    <a:spLocks/>
                  </p:cNvSpPr>
                  <p:nvPr/>
                </p:nvSpPr>
                <p:spPr bwMode="auto">
                  <a:xfrm>
                    <a:off x="2965" y="3665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9" name="Freeform 4121"/>
                  <p:cNvSpPr>
                    <a:spLocks/>
                  </p:cNvSpPr>
                  <p:nvPr/>
                </p:nvSpPr>
                <p:spPr bwMode="auto">
                  <a:xfrm>
                    <a:off x="2966" y="3665"/>
                    <a:ext cx="1" cy="1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3 w 4"/>
                      <a:gd name="T3" fmla="*/ 0 h 4"/>
                      <a:gd name="T4" fmla="*/ 4 w 4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0" name="Freeform 4122"/>
                  <p:cNvSpPr>
                    <a:spLocks/>
                  </p:cNvSpPr>
                  <p:nvPr/>
                </p:nvSpPr>
                <p:spPr bwMode="auto">
                  <a:xfrm>
                    <a:off x="2966" y="3664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1" name="Freeform 4123"/>
                  <p:cNvSpPr>
                    <a:spLocks/>
                  </p:cNvSpPr>
                  <p:nvPr/>
                </p:nvSpPr>
                <p:spPr bwMode="auto">
                  <a:xfrm>
                    <a:off x="2967" y="3664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2" name="Freeform 4124"/>
                  <p:cNvSpPr>
                    <a:spLocks/>
                  </p:cNvSpPr>
                  <p:nvPr/>
                </p:nvSpPr>
                <p:spPr bwMode="auto">
                  <a:xfrm>
                    <a:off x="2967" y="3663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3" name="Freeform 4125"/>
                  <p:cNvSpPr>
                    <a:spLocks/>
                  </p:cNvSpPr>
                  <p:nvPr/>
                </p:nvSpPr>
                <p:spPr bwMode="auto">
                  <a:xfrm>
                    <a:off x="2968" y="3663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4" name="Freeform 4126"/>
                  <p:cNvSpPr>
                    <a:spLocks/>
                  </p:cNvSpPr>
                  <p:nvPr/>
                </p:nvSpPr>
                <p:spPr bwMode="auto">
                  <a:xfrm>
                    <a:off x="2968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5" name="Freeform 4127"/>
                  <p:cNvSpPr>
                    <a:spLocks/>
                  </p:cNvSpPr>
                  <p:nvPr/>
                </p:nvSpPr>
                <p:spPr bwMode="auto">
                  <a:xfrm>
                    <a:off x="2969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6" name="Freeform 4128"/>
                  <p:cNvSpPr>
                    <a:spLocks/>
                  </p:cNvSpPr>
                  <p:nvPr/>
                </p:nvSpPr>
                <p:spPr bwMode="auto">
                  <a:xfrm>
                    <a:off x="2969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7" name="Freeform 4129"/>
                  <p:cNvSpPr>
                    <a:spLocks/>
                  </p:cNvSpPr>
                  <p:nvPr/>
                </p:nvSpPr>
                <p:spPr bwMode="auto">
                  <a:xfrm>
                    <a:off x="2969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3 w 4"/>
                      <a:gd name="T3" fmla="*/ 4 h 4"/>
                      <a:gd name="T4" fmla="*/ 4 w 4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0"/>
                        </a:moveTo>
                        <a:lnTo>
                          <a:pt x="3" y="4"/>
                        </a:lnTo>
                        <a:lnTo>
                          <a:pt x="4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8" name="Freeform 4130"/>
                  <p:cNvSpPr>
                    <a:spLocks/>
                  </p:cNvSpPr>
                  <p:nvPr/>
                </p:nvSpPr>
                <p:spPr bwMode="auto">
                  <a:xfrm>
                    <a:off x="2970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9" name="Freeform 4131"/>
                  <p:cNvSpPr>
                    <a:spLocks/>
                  </p:cNvSpPr>
                  <p:nvPr/>
                </p:nvSpPr>
                <p:spPr bwMode="auto">
                  <a:xfrm>
                    <a:off x="2970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0" name="Freeform 4132"/>
                  <p:cNvSpPr>
                    <a:spLocks/>
                  </p:cNvSpPr>
                  <p:nvPr/>
                </p:nvSpPr>
                <p:spPr bwMode="auto">
                  <a:xfrm>
                    <a:off x="2971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1" name="Freeform 4133"/>
                  <p:cNvSpPr>
                    <a:spLocks/>
                  </p:cNvSpPr>
                  <p:nvPr/>
                </p:nvSpPr>
                <p:spPr bwMode="auto">
                  <a:xfrm>
                    <a:off x="2971" y="3666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2" name="Freeform 4134"/>
                  <p:cNvSpPr>
                    <a:spLocks/>
                  </p:cNvSpPr>
                  <p:nvPr/>
                </p:nvSpPr>
                <p:spPr bwMode="auto">
                  <a:xfrm>
                    <a:off x="2972" y="3665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3" name="Freeform 4135"/>
                  <p:cNvSpPr>
                    <a:spLocks/>
                  </p:cNvSpPr>
                  <p:nvPr/>
                </p:nvSpPr>
                <p:spPr bwMode="auto">
                  <a:xfrm>
                    <a:off x="2972" y="3664"/>
                    <a:ext cx="1" cy="1"/>
                  </a:xfrm>
                  <a:custGeom>
                    <a:avLst/>
                    <a:gdLst>
                      <a:gd name="T0" fmla="*/ 0 w 4"/>
                      <a:gd name="T1" fmla="*/ 5 h 5"/>
                      <a:gd name="T2" fmla="*/ 3 w 4"/>
                      <a:gd name="T3" fmla="*/ 0 h 5"/>
                      <a:gd name="T4" fmla="*/ 4 w 4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4" name="Freeform 4136"/>
                  <p:cNvSpPr>
                    <a:spLocks/>
                  </p:cNvSpPr>
                  <p:nvPr/>
                </p:nvSpPr>
                <p:spPr bwMode="auto">
                  <a:xfrm>
                    <a:off x="2973" y="3663"/>
                    <a:ext cx="1" cy="1"/>
                  </a:xfrm>
                  <a:custGeom>
                    <a:avLst/>
                    <a:gdLst>
                      <a:gd name="T0" fmla="*/ 0 w 3"/>
                      <a:gd name="T1" fmla="*/ 7 h 7"/>
                      <a:gd name="T2" fmla="*/ 2 w 3"/>
                      <a:gd name="T3" fmla="*/ 0 h 7"/>
                      <a:gd name="T4" fmla="*/ 3 w 3"/>
                      <a:gd name="T5" fmla="*/ 0 h 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7"/>
                      <a:gd name="T11" fmla="*/ 3 w 3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7">
                        <a:moveTo>
                          <a:pt x="0" y="7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5" name="Freeform 4137"/>
                  <p:cNvSpPr>
                    <a:spLocks/>
                  </p:cNvSpPr>
                  <p:nvPr/>
                </p:nvSpPr>
                <p:spPr bwMode="auto">
                  <a:xfrm>
                    <a:off x="2973" y="3662"/>
                    <a:ext cx="1" cy="1"/>
                  </a:xfrm>
                  <a:custGeom>
                    <a:avLst/>
                    <a:gdLst>
                      <a:gd name="T0" fmla="*/ 0 w 4"/>
                      <a:gd name="T1" fmla="*/ 7 h 7"/>
                      <a:gd name="T2" fmla="*/ 3 w 4"/>
                      <a:gd name="T3" fmla="*/ 0 h 7"/>
                      <a:gd name="T4" fmla="*/ 4 w 4"/>
                      <a:gd name="T5" fmla="*/ 0 h 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7"/>
                      <a:gd name="T11" fmla="*/ 4 w 4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7">
                        <a:moveTo>
                          <a:pt x="0" y="7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6" name="Freeform 4138"/>
                  <p:cNvSpPr>
                    <a:spLocks/>
                  </p:cNvSpPr>
                  <p:nvPr/>
                </p:nvSpPr>
                <p:spPr bwMode="auto">
                  <a:xfrm>
                    <a:off x="2974" y="3660"/>
                    <a:ext cx="1" cy="2"/>
                  </a:xfrm>
                  <a:custGeom>
                    <a:avLst/>
                    <a:gdLst>
                      <a:gd name="T0" fmla="*/ 0 w 3"/>
                      <a:gd name="T1" fmla="*/ 7 h 7"/>
                      <a:gd name="T2" fmla="*/ 2 w 3"/>
                      <a:gd name="T3" fmla="*/ 0 h 7"/>
                      <a:gd name="T4" fmla="*/ 3 w 3"/>
                      <a:gd name="T5" fmla="*/ 0 h 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7"/>
                      <a:gd name="T11" fmla="*/ 3 w 3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7">
                        <a:moveTo>
                          <a:pt x="0" y="7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7" name="Freeform 4139"/>
                  <p:cNvSpPr>
                    <a:spLocks/>
                  </p:cNvSpPr>
                  <p:nvPr/>
                </p:nvSpPr>
                <p:spPr bwMode="auto">
                  <a:xfrm>
                    <a:off x="297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8" name="Freeform 4140"/>
                  <p:cNvSpPr>
                    <a:spLocks/>
                  </p:cNvSpPr>
                  <p:nvPr/>
                </p:nvSpPr>
                <p:spPr bwMode="auto">
                  <a:xfrm>
                    <a:off x="297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9" name="Freeform 4141"/>
                  <p:cNvSpPr>
                    <a:spLocks/>
                  </p:cNvSpPr>
                  <p:nvPr/>
                </p:nvSpPr>
                <p:spPr bwMode="auto">
                  <a:xfrm>
                    <a:off x="2975" y="3660"/>
                    <a:ext cx="1" cy="2"/>
                  </a:xfrm>
                  <a:custGeom>
                    <a:avLst/>
                    <a:gdLst>
                      <a:gd name="T0" fmla="*/ 0 w 4"/>
                      <a:gd name="T1" fmla="*/ 0 h 7"/>
                      <a:gd name="T2" fmla="*/ 3 w 4"/>
                      <a:gd name="T3" fmla="*/ 7 h 7"/>
                      <a:gd name="T4" fmla="*/ 4 w 4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7"/>
                      <a:gd name="T11" fmla="*/ 4 w 4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7">
                        <a:moveTo>
                          <a:pt x="0" y="0"/>
                        </a:moveTo>
                        <a:lnTo>
                          <a:pt x="3" y="7"/>
                        </a:lnTo>
                        <a:lnTo>
                          <a:pt x="4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0" name="Freeform 4142"/>
                  <p:cNvSpPr>
                    <a:spLocks/>
                  </p:cNvSpPr>
                  <p:nvPr/>
                </p:nvSpPr>
                <p:spPr bwMode="auto">
                  <a:xfrm>
                    <a:off x="2976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9"/>
                      <a:gd name="T2" fmla="*/ 2 w 3"/>
                      <a:gd name="T3" fmla="*/ 9 h 9"/>
                      <a:gd name="T4" fmla="*/ 3 w 3"/>
                      <a:gd name="T5" fmla="*/ 9 h 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9"/>
                      <a:gd name="T11" fmla="*/ 3 w 3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9">
                        <a:moveTo>
                          <a:pt x="0" y="0"/>
                        </a:moveTo>
                        <a:lnTo>
                          <a:pt x="2" y="9"/>
                        </a:lnTo>
                        <a:lnTo>
                          <a:pt x="3" y="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1" name="Freeform 4143"/>
                  <p:cNvSpPr>
                    <a:spLocks/>
                  </p:cNvSpPr>
                  <p:nvPr/>
                </p:nvSpPr>
                <p:spPr bwMode="auto">
                  <a:xfrm>
                    <a:off x="2976" y="3663"/>
                    <a:ext cx="1" cy="2"/>
                  </a:xfrm>
                  <a:custGeom>
                    <a:avLst/>
                    <a:gdLst>
                      <a:gd name="T0" fmla="*/ 0 w 4"/>
                      <a:gd name="T1" fmla="*/ 0 h 8"/>
                      <a:gd name="T2" fmla="*/ 3 w 4"/>
                      <a:gd name="T3" fmla="*/ 8 h 8"/>
                      <a:gd name="T4" fmla="*/ 4 w 4"/>
                      <a:gd name="T5" fmla="*/ 8 h 8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8"/>
                      <a:gd name="T11" fmla="*/ 4 w 4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8">
                        <a:moveTo>
                          <a:pt x="0" y="0"/>
                        </a:moveTo>
                        <a:lnTo>
                          <a:pt x="3" y="8"/>
                        </a:lnTo>
                        <a:lnTo>
                          <a:pt x="4" y="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2" name="Freeform 4144"/>
                  <p:cNvSpPr>
                    <a:spLocks/>
                  </p:cNvSpPr>
                  <p:nvPr/>
                </p:nvSpPr>
                <p:spPr bwMode="auto">
                  <a:xfrm>
                    <a:off x="2977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6"/>
                      <a:gd name="T2" fmla="*/ 2 w 3"/>
                      <a:gd name="T3" fmla="*/ 6 h 6"/>
                      <a:gd name="T4" fmla="*/ 3 w 3"/>
                      <a:gd name="T5" fmla="*/ 6 h 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6"/>
                      <a:gd name="T11" fmla="*/ 3 w 3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6">
                        <a:moveTo>
                          <a:pt x="0" y="0"/>
                        </a:moveTo>
                        <a:lnTo>
                          <a:pt x="2" y="6"/>
                        </a:lnTo>
                        <a:lnTo>
                          <a:pt x="3" y="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3" name="Freeform 4145"/>
                  <p:cNvSpPr>
                    <a:spLocks/>
                  </p:cNvSpPr>
                  <p:nvPr/>
                </p:nvSpPr>
                <p:spPr bwMode="auto">
                  <a:xfrm>
                    <a:off x="2977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4" name="Freeform 4146"/>
                  <p:cNvSpPr>
                    <a:spLocks/>
                  </p:cNvSpPr>
                  <p:nvPr/>
                </p:nvSpPr>
                <p:spPr bwMode="auto">
                  <a:xfrm>
                    <a:off x="2977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5" name="Freeform 4147"/>
                  <p:cNvSpPr>
                    <a:spLocks/>
                  </p:cNvSpPr>
                  <p:nvPr/>
                </p:nvSpPr>
                <p:spPr bwMode="auto">
                  <a:xfrm>
                    <a:off x="2978" y="366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6" name="Freeform 4148"/>
                  <p:cNvSpPr>
                    <a:spLocks/>
                  </p:cNvSpPr>
                  <p:nvPr/>
                </p:nvSpPr>
                <p:spPr bwMode="auto">
                  <a:xfrm>
                    <a:off x="2978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7" name="Freeform 4149"/>
                  <p:cNvSpPr>
                    <a:spLocks/>
                  </p:cNvSpPr>
                  <p:nvPr/>
                </p:nvSpPr>
                <p:spPr bwMode="auto">
                  <a:xfrm>
                    <a:off x="2979" y="3665"/>
                    <a:ext cx="1" cy="1"/>
                  </a:xfrm>
                  <a:custGeom>
                    <a:avLst/>
                    <a:gdLst>
                      <a:gd name="T0" fmla="*/ 0 w 4"/>
                      <a:gd name="T1" fmla="*/ 5 h 5"/>
                      <a:gd name="T2" fmla="*/ 3 w 4"/>
                      <a:gd name="T3" fmla="*/ 0 h 5"/>
                      <a:gd name="T4" fmla="*/ 4 w 4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8" name="Freeform 4150"/>
                  <p:cNvSpPr>
                    <a:spLocks/>
                  </p:cNvSpPr>
                  <p:nvPr/>
                </p:nvSpPr>
                <p:spPr bwMode="auto">
                  <a:xfrm>
                    <a:off x="2979" y="3663"/>
                    <a:ext cx="1" cy="2"/>
                  </a:xfrm>
                  <a:custGeom>
                    <a:avLst/>
                    <a:gdLst>
                      <a:gd name="T0" fmla="*/ 0 w 3"/>
                      <a:gd name="T1" fmla="*/ 10 h 10"/>
                      <a:gd name="T2" fmla="*/ 2 w 3"/>
                      <a:gd name="T3" fmla="*/ 0 h 10"/>
                      <a:gd name="T4" fmla="*/ 3 w 3"/>
                      <a:gd name="T5" fmla="*/ 0 h 10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0"/>
                      <a:gd name="T11" fmla="*/ 3 w 3"/>
                      <a:gd name="T12" fmla="*/ 10 h 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0">
                        <a:moveTo>
                          <a:pt x="0" y="1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9" name="Freeform 4151"/>
                  <p:cNvSpPr>
                    <a:spLocks/>
                  </p:cNvSpPr>
                  <p:nvPr/>
                </p:nvSpPr>
                <p:spPr bwMode="auto">
                  <a:xfrm>
                    <a:off x="2980" y="3660"/>
                    <a:ext cx="1" cy="3"/>
                  </a:xfrm>
                  <a:custGeom>
                    <a:avLst/>
                    <a:gdLst>
                      <a:gd name="T0" fmla="*/ 0 w 3"/>
                      <a:gd name="T1" fmla="*/ 15 h 15"/>
                      <a:gd name="T2" fmla="*/ 2 w 3"/>
                      <a:gd name="T3" fmla="*/ 0 h 15"/>
                      <a:gd name="T4" fmla="*/ 3 w 3"/>
                      <a:gd name="T5" fmla="*/ 0 h 1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5"/>
                      <a:gd name="T11" fmla="*/ 3 w 3"/>
                      <a:gd name="T12" fmla="*/ 15 h 1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5">
                        <a:moveTo>
                          <a:pt x="0" y="15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0" name="Freeform 4152"/>
                  <p:cNvSpPr>
                    <a:spLocks/>
                  </p:cNvSpPr>
                  <p:nvPr/>
                </p:nvSpPr>
                <p:spPr bwMode="auto">
                  <a:xfrm>
                    <a:off x="2980" y="3657"/>
                    <a:ext cx="1" cy="3"/>
                  </a:xfrm>
                  <a:custGeom>
                    <a:avLst/>
                    <a:gdLst>
                      <a:gd name="T0" fmla="*/ 0 w 4"/>
                      <a:gd name="T1" fmla="*/ 17 h 17"/>
                      <a:gd name="T2" fmla="*/ 3 w 4"/>
                      <a:gd name="T3" fmla="*/ 0 h 17"/>
                      <a:gd name="T4" fmla="*/ 4 w 4"/>
                      <a:gd name="T5" fmla="*/ 0 h 1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7"/>
                      <a:gd name="T11" fmla="*/ 4 w 4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7">
                        <a:moveTo>
                          <a:pt x="0" y="17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1" name="Freeform 4153"/>
                  <p:cNvSpPr>
                    <a:spLocks/>
                  </p:cNvSpPr>
                  <p:nvPr/>
                </p:nvSpPr>
                <p:spPr bwMode="auto">
                  <a:xfrm>
                    <a:off x="2981" y="3655"/>
                    <a:ext cx="1" cy="2"/>
                  </a:xfrm>
                  <a:custGeom>
                    <a:avLst/>
                    <a:gdLst>
                      <a:gd name="T0" fmla="*/ 0 w 3"/>
                      <a:gd name="T1" fmla="*/ 11 h 11"/>
                      <a:gd name="T2" fmla="*/ 2 w 3"/>
                      <a:gd name="T3" fmla="*/ 0 h 11"/>
                      <a:gd name="T4" fmla="*/ 3 w 3"/>
                      <a:gd name="T5" fmla="*/ 0 h 1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1"/>
                      <a:gd name="T11" fmla="*/ 3 w 3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1">
                        <a:moveTo>
                          <a:pt x="0" y="1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2" name="Freeform 4154"/>
                  <p:cNvSpPr>
                    <a:spLocks/>
                  </p:cNvSpPr>
                  <p:nvPr/>
                </p:nvSpPr>
                <p:spPr bwMode="auto">
                  <a:xfrm>
                    <a:off x="2981" y="365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3" name="Freeform 4155"/>
                  <p:cNvSpPr>
                    <a:spLocks/>
                  </p:cNvSpPr>
                  <p:nvPr/>
                </p:nvSpPr>
                <p:spPr bwMode="auto">
                  <a:xfrm>
                    <a:off x="2982" y="3655"/>
                    <a:ext cx="1" cy="2"/>
                  </a:xfrm>
                  <a:custGeom>
                    <a:avLst/>
                    <a:gdLst>
                      <a:gd name="T0" fmla="*/ 0 w 3"/>
                      <a:gd name="T1" fmla="*/ 0 h 10"/>
                      <a:gd name="T2" fmla="*/ 2 w 3"/>
                      <a:gd name="T3" fmla="*/ 10 h 10"/>
                      <a:gd name="T4" fmla="*/ 3 w 3"/>
                      <a:gd name="T5" fmla="*/ 10 h 10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0"/>
                      <a:gd name="T11" fmla="*/ 3 w 3"/>
                      <a:gd name="T12" fmla="*/ 10 h 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0">
                        <a:moveTo>
                          <a:pt x="0" y="0"/>
                        </a:moveTo>
                        <a:lnTo>
                          <a:pt x="2" y="10"/>
                        </a:lnTo>
                        <a:lnTo>
                          <a:pt x="3" y="1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4" name="Freeform 4156"/>
                  <p:cNvSpPr>
                    <a:spLocks/>
                  </p:cNvSpPr>
                  <p:nvPr/>
                </p:nvSpPr>
                <p:spPr bwMode="auto">
                  <a:xfrm>
                    <a:off x="2982" y="3657"/>
                    <a:ext cx="1" cy="3"/>
                  </a:xfrm>
                  <a:custGeom>
                    <a:avLst/>
                    <a:gdLst>
                      <a:gd name="T0" fmla="*/ 0 w 4"/>
                      <a:gd name="T1" fmla="*/ 0 h 15"/>
                      <a:gd name="T2" fmla="*/ 3 w 4"/>
                      <a:gd name="T3" fmla="*/ 15 h 15"/>
                      <a:gd name="T4" fmla="*/ 4 w 4"/>
                      <a:gd name="T5" fmla="*/ 15 h 1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5"/>
                      <a:gd name="T11" fmla="*/ 4 w 4"/>
                      <a:gd name="T12" fmla="*/ 15 h 1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5">
                        <a:moveTo>
                          <a:pt x="0" y="0"/>
                        </a:moveTo>
                        <a:lnTo>
                          <a:pt x="3" y="15"/>
                        </a:lnTo>
                        <a:lnTo>
                          <a:pt x="4" y="1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5" name="Freeform 4157"/>
                  <p:cNvSpPr>
                    <a:spLocks/>
                  </p:cNvSpPr>
                  <p:nvPr/>
                </p:nvSpPr>
                <p:spPr bwMode="auto">
                  <a:xfrm>
                    <a:off x="2983" y="3660"/>
                    <a:ext cx="1" cy="2"/>
                  </a:xfrm>
                  <a:custGeom>
                    <a:avLst/>
                    <a:gdLst>
                      <a:gd name="T0" fmla="*/ 0 w 3"/>
                      <a:gd name="T1" fmla="*/ 0 h 14"/>
                      <a:gd name="T2" fmla="*/ 2 w 3"/>
                      <a:gd name="T3" fmla="*/ 14 h 14"/>
                      <a:gd name="T4" fmla="*/ 3 w 3"/>
                      <a:gd name="T5" fmla="*/ 14 h 1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4"/>
                      <a:gd name="T11" fmla="*/ 3 w 3"/>
                      <a:gd name="T12" fmla="*/ 14 h 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4">
                        <a:moveTo>
                          <a:pt x="0" y="0"/>
                        </a:moveTo>
                        <a:lnTo>
                          <a:pt x="2" y="14"/>
                        </a:lnTo>
                        <a:lnTo>
                          <a:pt x="3" y="1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6" name="Freeform 4158"/>
                  <p:cNvSpPr>
                    <a:spLocks/>
                  </p:cNvSpPr>
                  <p:nvPr/>
                </p:nvSpPr>
                <p:spPr bwMode="auto">
                  <a:xfrm>
                    <a:off x="2983" y="3662"/>
                    <a:ext cx="1" cy="2"/>
                  </a:xfrm>
                  <a:custGeom>
                    <a:avLst/>
                    <a:gdLst>
                      <a:gd name="T0" fmla="*/ 0 w 4"/>
                      <a:gd name="T1" fmla="*/ 0 h 9"/>
                      <a:gd name="T2" fmla="*/ 3 w 4"/>
                      <a:gd name="T3" fmla="*/ 9 h 9"/>
                      <a:gd name="T4" fmla="*/ 4 w 4"/>
                      <a:gd name="T5" fmla="*/ 9 h 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9"/>
                      <a:gd name="T11" fmla="*/ 4 w 4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9">
                        <a:moveTo>
                          <a:pt x="0" y="0"/>
                        </a:moveTo>
                        <a:lnTo>
                          <a:pt x="3" y="9"/>
                        </a:lnTo>
                        <a:lnTo>
                          <a:pt x="4" y="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7" name="Freeform 4159"/>
                  <p:cNvSpPr>
                    <a:spLocks/>
                  </p:cNvSpPr>
                  <p:nvPr/>
                </p:nvSpPr>
                <p:spPr bwMode="auto">
                  <a:xfrm>
                    <a:off x="2983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6"/>
                      <a:gd name="T2" fmla="*/ 2 w 3"/>
                      <a:gd name="T3" fmla="*/ 6 h 6"/>
                      <a:gd name="T4" fmla="*/ 3 w 3"/>
                      <a:gd name="T5" fmla="*/ 6 h 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6"/>
                      <a:gd name="T11" fmla="*/ 3 w 3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6">
                        <a:moveTo>
                          <a:pt x="0" y="0"/>
                        </a:moveTo>
                        <a:lnTo>
                          <a:pt x="2" y="6"/>
                        </a:lnTo>
                        <a:lnTo>
                          <a:pt x="3" y="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8" name="Freeform 4160"/>
                  <p:cNvSpPr>
                    <a:spLocks/>
                  </p:cNvSpPr>
                  <p:nvPr/>
                </p:nvSpPr>
                <p:spPr bwMode="auto">
                  <a:xfrm>
                    <a:off x="2984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9" name="Freeform 4161"/>
                  <p:cNvSpPr>
                    <a:spLocks/>
                  </p:cNvSpPr>
                  <p:nvPr/>
                </p:nvSpPr>
                <p:spPr bwMode="auto">
                  <a:xfrm>
                    <a:off x="2984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0" name="Freeform 4162"/>
                  <p:cNvSpPr>
                    <a:spLocks/>
                  </p:cNvSpPr>
                  <p:nvPr/>
                </p:nvSpPr>
                <p:spPr bwMode="auto">
                  <a:xfrm>
                    <a:off x="2985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1" name="Freeform 4163"/>
                  <p:cNvSpPr>
                    <a:spLocks/>
                  </p:cNvSpPr>
                  <p:nvPr/>
                </p:nvSpPr>
                <p:spPr bwMode="auto">
                  <a:xfrm>
                    <a:off x="2985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2" name="Freeform 4164"/>
                  <p:cNvSpPr>
                    <a:spLocks/>
                  </p:cNvSpPr>
                  <p:nvPr/>
                </p:nvSpPr>
                <p:spPr bwMode="auto">
                  <a:xfrm>
                    <a:off x="2986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3" name="Freeform 4165"/>
                  <p:cNvSpPr>
                    <a:spLocks/>
                  </p:cNvSpPr>
                  <p:nvPr/>
                </p:nvSpPr>
                <p:spPr bwMode="auto">
                  <a:xfrm>
                    <a:off x="2986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4" name="Freeform 4166"/>
                  <p:cNvSpPr>
                    <a:spLocks/>
                  </p:cNvSpPr>
                  <p:nvPr/>
                </p:nvSpPr>
                <p:spPr bwMode="auto">
                  <a:xfrm>
                    <a:off x="2987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5" name="Freeform 4167"/>
                  <p:cNvSpPr>
                    <a:spLocks/>
                  </p:cNvSpPr>
                  <p:nvPr/>
                </p:nvSpPr>
                <p:spPr bwMode="auto">
                  <a:xfrm>
                    <a:off x="2987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6" name="Freeform 4168"/>
                  <p:cNvSpPr>
                    <a:spLocks/>
                  </p:cNvSpPr>
                  <p:nvPr/>
                </p:nvSpPr>
                <p:spPr bwMode="auto">
                  <a:xfrm>
                    <a:off x="298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7" name="Freeform 4169"/>
                  <p:cNvSpPr>
                    <a:spLocks/>
                  </p:cNvSpPr>
                  <p:nvPr/>
                </p:nvSpPr>
                <p:spPr bwMode="auto">
                  <a:xfrm>
                    <a:off x="2988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38" name="Group 4371"/>
                <p:cNvGrpSpPr>
                  <a:grpSpLocks/>
                </p:cNvGrpSpPr>
                <p:nvPr/>
              </p:nvGrpSpPr>
              <p:grpSpPr bwMode="auto">
                <a:xfrm>
                  <a:off x="2988" y="3667"/>
                  <a:ext cx="94" cy="3"/>
                  <a:chOff x="2988" y="3667"/>
                  <a:chExt cx="94" cy="3"/>
                </a:xfrm>
              </p:grpSpPr>
              <p:sp>
                <p:nvSpPr>
                  <p:cNvPr id="3468" name="Freeform 4171"/>
                  <p:cNvSpPr>
                    <a:spLocks/>
                  </p:cNvSpPr>
                  <p:nvPr/>
                </p:nvSpPr>
                <p:spPr bwMode="auto">
                  <a:xfrm>
                    <a:off x="298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9" name="Freeform 4172"/>
                  <p:cNvSpPr>
                    <a:spLocks/>
                  </p:cNvSpPr>
                  <p:nvPr/>
                </p:nvSpPr>
                <p:spPr bwMode="auto">
                  <a:xfrm>
                    <a:off x="2989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0" name="Freeform 4173"/>
                  <p:cNvSpPr>
                    <a:spLocks/>
                  </p:cNvSpPr>
                  <p:nvPr/>
                </p:nvSpPr>
                <p:spPr bwMode="auto">
                  <a:xfrm>
                    <a:off x="2989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1" name="Freeform 4174"/>
                  <p:cNvSpPr>
                    <a:spLocks/>
                  </p:cNvSpPr>
                  <p:nvPr/>
                </p:nvSpPr>
                <p:spPr bwMode="auto">
                  <a:xfrm>
                    <a:off x="2990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2" name="Freeform 4175"/>
                  <p:cNvSpPr>
                    <a:spLocks/>
                  </p:cNvSpPr>
                  <p:nvPr/>
                </p:nvSpPr>
                <p:spPr bwMode="auto">
                  <a:xfrm>
                    <a:off x="2990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3" name="Freeform 4176"/>
                  <p:cNvSpPr>
                    <a:spLocks/>
                  </p:cNvSpPr>
                  <p:nvPr/>
                </p:nvSpPr>
                <p:spPr bwMode="auto">
                  <a:xfrm>
                    <a:off x="2991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4" name="Freeform 4177"/>
                  <p:cNvSpPr>
                    <a:spLocks/>
                  </p:cNvSpPr>
                  <p:nvPr/>
                </p:nvSpPr>
                <p:spPr bwMode="auto">
                  <a:xfrm>
                    <a:off x="2991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5" name="Freeform 4178"/>
                  <p:cNvSpPr>
                    <a:spLocks/>
                  </p:cNvSpPr>
                  <p:nvPr/>
                </p:nvSpPr>
                <p:spPr bwMode="auto">
                  <a:xfrm>
                    <a:off x="2992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6" name="Freeform 4179"/>
                  <p:cNvSpPr>
                    <a:spLocks/>
                  </p:cNvSpPr>
                  <p:nvPr/>
                </p:nvSpPr>
                <p:spPr bwMode="auto">
                  <a:xfrm>
                    <a:off x="2992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7" name="Freeform 4180"/>
                  <p:cNvSpPr>
                    <a:spLocks/>
                  </p:cNvSpPr>
                  <p:nvPr/>
                </p:nvSpPr>
                <p:spPr bwMode="auto">
                  <a:xfrm>
                    <a:off x="2993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8" name="Freeform 4181"/>
                  <p:cNvSpPr>
                    <a:spLocks/>
                  </p:cNvSpPr>
                  <p:nvPr/>
                </p:nvSpPr>
                <p:spPr bwMode="auto">
                  <a:xfrm>
                    <a:off x="2993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9" name="Freeform 4182"/>
                  <p:cNvSpPr>
                    <a:spLocks/>
                  </p:cNvSpPr>
                  <p:nvPr/>
                </p:nvSpPr>
                <p:spPr bwMode="auto">
                  <a:xfrm>
                    <a:off x="2994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0" name="Freeform 4183"/>
                  <p:cNvSpPr>
                    <a:spLocks/>
                  </p:cNvSpPr>
                  <p:nvPr/>
                </p:nvSpPr>
                <p:spPr bwMode="auto">
                  <a:xfrm>
                    <a:off x="2994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1" name="Freeform 4184"/>
                  <p:cNvSpPr>
                    <a:spLocks/>
                  </p:cNvSpPr>
                  <p:nvPr/>
                </p:nvSpPr>
                <p:spPr bwMode="auto">
                  <a:xfrm>
                    <a:off x="2994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2" name="Freeform 4185"/>
                  <p:cNvSpPr>
                    <a:spLocks/>
                  </p:cNvSpPr>
                  <p:nvPr/>
                </p:nvSpPr>
                <p:spPr bwMode="auto">
                  <a:xfrm>
                    <a:off x="2995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3" name="Freeform 4186"/>
                  <p:cNvSpPr>
                    <a:spLocks/>
                  </p:cNvSpPr>
                  <p:nvPr/>
                </p:nvSpPr>
                <p:spPr bwMode="auto">
                  <a:xfrm>
                    <a:off x="2995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4" name="Freeform 4187"/>
                  <p:cNvSpPr>
                    <a:spLocks/>
                  </p:cNvSpPr>
                  <p:nvPr/>
                </p:nvSpPr>
                <p:spPr bwMode="auto">
                  <a:xfrm>
                    <a:off x="2996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5" name="Freeform 4188"/>
                  <p:cNvSpPr>
                    <a:spLocks/>
                  </p:cNvSpPr>
                  <p:nvPr/>
                </p:nvSpPr>
                <p:spPr bwMode="auto">
                  <a:xfrm>
                    <a:off x="2996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6" name="Freeform 4189"/>
                  <p:cNvSpPr>
                    <a:spLocks/>
                  </p:cNvSpPr>
                  <p:nvPr/>
                </p:nvSpPr>
                <p:spPr bwMode="auto">
                  <a:xfrm>
                    <a:off x="2997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7" name="Freeform 4190"/>
                  <p:cNvSpPr>
                    <a:spLocks/>
                  </p:cNvSpPr>
                  <p:nvPr/>
                </p:nvSpPr>
                <p:spPr bwMode="auto">
                  <a:xfrm>
                    <a:off x="2997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8" name="Freeform 4191"/>
                  <p:cNvSpPr>
                    <a:spLocks/>
                  </p:cNvSpPr>
                  <p:nvPr/>
                </p:nvSpPr>
                <p:spPr bwMode="auto">
                  <a:xfrm>
                    <a:off x="2998" y="366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9" name="Freeform 4192"/>
                  <p:cNvSpPr>
                    <a:spLocks/>
                  </p:cNvSpPr>
                  <p:nvPr/>
                </p:nvSpPr>
                <p:spPr bwMode="auto">
                  <a:xfrm>
                    <a:off x="2998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0" name="Freeform 4193"/>
                  <p:cNvSpPr>
                    <a:spLocks/>
                  </p:cNvSpPr>
                  <p:nvPr/>
                </p:nvSpPr>
                <p:spPr bwMode="auto">
                  <a:xfrm>
                    <a:off x="2999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1" name="Freeform 4194"/>
                  <p:cNvSpPr>
                    <a:spLocks/>
                  </p:cNvSpPr>
                  <p:nvPr/>
                </p:nvSpPr>
                <p:spPr bwMode="auto">
                  <a:xfrm>
                    <a:off x="2999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2" name="Freeform 4195"/>
                  <p:cNvSpPr>
                    <a:spLocks/>
                  </p:cNvSpPr>
                  <p:nvPr/>
                </p:nvSpPr>
                <p:spPr bwMode="auto">
                  <a:xfrm>
                    <a:off x="3000" y="3668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3" name="Freeform 4196"/>
                  <p:cNvSpPr>
                    <a:spLocks/>
                  </p:cNvSpPr>
                  <p:nvPr/>
                </p:nvSpPr>
                <p:spPr bwMode="auto">
                  <a:xfrm>
                    <a:off x="3000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4" name="Freeform 4197"/>
                  <p:cNvSpPr>
                    <a:spLocks/>
                  </p:cNvSpPr>
                  <p:nvPr/>
                </p:nvSpPr>
                <p:spPr bwMode="auto">
                  <a:xfrm>
                    <a:off x="3001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5" name="Freeform 4198"/>
                  <p:cNvSpPr>
                    <a:spLocks/>
                  </p:cNvSpPr>
                  <p:nvPr/>
                </p:nvSpPr>
                <p:spPr bwMode="auto">
                  <a:xfrm>
                    <a:off x="3001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6" name="Freeform 4199"/>
                  <p:cNvSpPr>
                    <a:spLocks/>
                  </p:cNvSpPr>
                  <p:nvPr/>
                </p:nvSpPr>
                <p:spPr bwMode="auto">
                  <a:xfrm>
                    <a:off x="3002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7" name="Freeform 4200"/>
                  <p:cNvSpPr>
                    <a:spLocks/>
                  </p:cNvSpPr>
                  <p:nvPr/>
                </p:nvSpPr>
                <p:spPr bwMode="auto">
                  <a:xfrm>
                    <a:off x="3002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8" name="Freeform 4201"/>
                  <p:cNvSpPr>
                    <a:spLocks/>
                  </p:cNvSpPr>
                  <p:nvPr/>
                </p:nvSpPr>
                <p:spPr bwMode="auto">
                  <a:xfrm>
                    <a:off x="3002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9" name="Freeform 4202"/>
                  <p:cNvSpPr>
                    <a:spLocks/>
                  </p:cNvSpPr>
                  <p:nvPr/>
                </p:nvSpPr>
                <p:spPr bwMode="auto">
                  <a:xfrm>
                    <a:off x="3003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0" name="Freeform 4203"/>
                  <p:cNvSpPr>
                    <a:spLocks/>
                  </p:cNvSpPr>
                  <p:nvPr/>
                </p:nvSpPr>
                <p:spPr bwMode="auto">
                  <a:xfrm>
                    <a:off x="3003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1" name="Freeform 4204"/>
                  <p:cNvSpPr>
                    <a:spLocks/>
                  </p:cNvSpPr>
                  <p:nvPr/>
                </p:nvSpPr>
                <p:spPr bwMode="auto">
                  <a:xfrm>
                    <a:off x="3004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2" name="Freeform 4205"/>
                  <p:cNvSpPr>
                    <a:spLocks/>
                  </p:cNvSpPr>
                  <p:nvPr/>
                </p:nvSpPr>
                <p:spPr bwMode="auto">
                  <a:xfrm>
                    <a:off x="3004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3" name="Freeform 4206"/>
                  <p:cNvSpPr>
                    <a:spLocks/>
                  </p:cNvSpPr>
                  <p:nvPr/>
                </p:nvSpPr>
                <p:spPr bwMode="auto">
                  <a:xfrm>
                    <a:off x="3005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4" name="Freeform 4207"/>
                  <p:cNvSpPr>
                    <a:spLocks/>
                  </p:cNvSpPr>
                  <p:nvPr/>
                </p:nvSpPr>
                <p:spPr bwMode="auto">
                  <a:xfrm>
                    <a:off x="3005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5" name="Freeform 4208"/>
                  <p:cNvSpPr>
                    <a:spLocks/>
                  </p:cNvSpPr>
                  <p:nvPr/>
                </p:nvSpPr>
                <p:spPr bwMode="auto">
                  <a:xfrm>
                    <a:off x="3006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6" name="Freeform 4209"/>
                  <p:cNvSpPr>
                    <a:spLocks/>
                  </p:cNvSpPr>
                  <p:nvPr/>
                </p:nvSpPr>
                <p:spPr bwMode="auto">
                  <a:xfrm>
                    <a:off x="3006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7" name="Freeform 4210"/>
                  <p:cNvSpPr>
                    <a:spLocks/>
                  </p:cNvSpPr>
                  <p:nvPr/>
                </p:nvSpPr>
                <p:spPr bwMode="auto">
                  <a:xfrm>
                    <a:off x="3007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8" name="Freeform 4211"/>
                  <p:cNvSpPr>
                    <a:spLocks/>
                  </p:cNvSpPr>
                  <p:nvPr/>
                </p:nvSpPr>
                <p:spPr bwMode="auto">
                  <a:xfrm>
                    <a:off x="3007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9" name="Freeform 4212"/>
                  <p:cNvSpPr>
                    <a:spLocks/>
                  </p:cNvSpPr>
                  <p:nvPr/>
                </p:nvSpPr>
                <p:spPr bwMode="auto">
                  <a:xfrm>
                    <a:off x="3007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0" name="Freeform 4213"/>
                  <p:cNvSpPr>
                    <a:spLocks/>
                  </p:cNvSpPr>
                  <p:nvPr/>
                </p:nvSpPr>
                <p:spPr bwMode="auto">
                  <a:xfrm>
                    <a:off x="300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1" name="Freeform 4214"/>
                  <p:cNvSpPr>
                    <a:spLocks/>
                  </p:cNvSpPr>
                  <p:nvPr/>
                </p:nvSpPr>
                <p:spPr bwMode="auto">
                  <a:xfrm>
                    <a:off x="3008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2" name="Freeform 4215"/>
                  <p:cNvSpPr>
                    <a:spLocks/>
                  </p:cNvSpPr>
                  <p:nvPr/>
                </p:nvSpPr>
                <p:spPr bwMode="auto">
                  <a:xfrm>
                    <a:off x="3009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3" name="Freeform 4216"/>
                  <p:cNvSpPr>
                    <a:spLocks/>
                  </p:cNvSpPr>
                  <p:nvPr/>
                </p:nvSpPr>
                <p:spPr bwMode="auto">
                  <a:xfrm>
                    <a:off x="3009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4" name="Freeform 4217"/>
                  <p:cNvSpPr>
                    <a:spLocks/>
                  </p:cNvSpPr>
                  <p:nvPr/>
                </p:nvSpPr>
                <p:spPr bwMode="auto">
                  <a:xfrm>
                    <a:off x="3010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5" name="Freeform 4218"/>
                  <p:cNvSpPr>
                    <a:spLocks/>
                  </p:cNvSpPr>
                  <p:nvPr/>
                </p:nvSpPr>
                <p:spPr bwMode="auto">
                  <a:xfrm>
                    <a:off x="3010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6" name="Freeform 4219"/>
                  <p:cNvSpPr>
                    <a:spLocks/>
                  </p:cNvSpPr>
                  <p:nvPr/>
                </p:nvSpPr>
                <p:spPr bwMode="auto">
                  <a:xfrm>
                    <a:off x="3011" y="3667"/>
                    <a:ext cx="1" cy="1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3 w 4"/>
                      <a:gd name="T3" fmla="*/ 0 h 3"/>
                      <a:gd name="T4" fmla="*/ 4 w 4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7" name="Freeform 4220"/>
                  <p:cNvSpPr>
                    <a:spLocks/>
                  </p:cNvSpPr>
                  <p:nvPr/>
                </p:nvSpPr>
                <p:spPr bwMode="auto">
                  <a:xfrm>
                    <a:off x="3011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8" name="Freeform 4221"/>
                  <p:cNvSpPr>
                    <a:spLocks/>
                  </p:cNvSpPr>
                  <p:nvPr/>
                </p:nvSpPr>
                <p:spPr bwMode="auto">
                  <a:xfrm>
                    <a:off x="3012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9" name="Freeform 4222"/>
                  <p:cNvSpPr>
                    <a:spLocks/>
                  </p:cNvSpPr>
                  <p:nvPr/>
                </p:nvSpPr>
                <p:spPr bwMode="auto">
                  <a:xfrm>
                    <a:off x="3012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0" name="Freeform 4223"/>
                  <p:cNvSpPr>
                    <a:spLocks/>
                  </p:cNvSpPr>
                  <p:nvPr/>
                </p:nvSpPr>
                <p:spPr bwMode="auto">
                  <a:xfrm>
                    <a:off x="3013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1" name="Freeform 4224"/>
                  <p:cNvSpPr>
                    <a:spLocks/>
                  </p:cNvSpPr>
                  <p:nvPr/>
                </p:nvSpPr>
                <p:spPr bwMode="auto">
                  <a:xfrm>
                    <a:off x="3013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2" name="Freeform 4225"/>
                  <p:cNvSpPr>
                    <a:spLocks/>
                  </p:cNvSpPr>
                  <p:nvPr/>
                </p:nvSpPr>
                <p:spPr bwMode="auto">
                  <a:xfrm>
                    <a:off x="3013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3" name="Freeform 4226"/>
                  <p:cNvSpPr>
                    <a:spLocks/>
                  </p:cNvSpPr>
                  <p:nvPr/>
                </p:nvSpPr>
                <p:spPr bwMode="auto">
                  <a:xfrm>
                    <a:off x="3014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4" name="Freeform 4227"/>
                  <p:cNvSpPr>
                    <a:spLocks/>
                  </p:cNvSpPr>
                  <p:nvPr/>
                </p:nvSpPr>
                <p:spPr bwMode="auto">
                  <a:xfrm>
                    <a:off x="3014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5" name="Freeform 4228"/>
                  <p:cNvSpPr>
                    <a:spLocks/>
                  </p:cNvSpPr>
                  <p:nvPr/>
                </p:nvSpPr>
                <p:spPr bwMode="auto">
                  <a:xfrm>
                    <a:off x="3015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6" name="Freeform 4229"/>
                  <p:cNvSpPr>
                    <a:spLocks/>
                  </p:cNvSpPr>
                  <p:nvPr/>
                </p:nvSpPr>
                <p:spPr bwMode="auto">
                  <a:xfrm>
                    <a:off x="3015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7" name="Freeform 4230"/>
                  <p:cNvSpPr>
                    <a:spLocks/>
                  </p:cNvSpPr>
                  <p:nvPr/>
                </p:nvSpPr>
                <p:spPr bwMode="auto">
                  <a:xfrm>
                    <a:off x="3016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8" name="Freeform 4231"/>
                  <p:cNvSpPr>
                    <a:spLocks/>
                  </p:cNvSpPr>
                  <p:nvPr/>
                </p:nvSpPr>
                <p:spPr bwMode="auto">
                  <a:xfrm>
                    <a:off x="3016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9" name="Freeform 4232"/>
                  <p:cNvSpPr>
                    <a:spLocks/>
                  </p:cNvSpPr>
                  <p:nvPr/>
                </p:nvSpPr>
                <p:spPr bwMode="auto">
                  <a:xfrm>
                    <a:off x="3017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0" name="Freeform 4233"/>
                  <p:cNvSpPr>
                    <a:spLocks/>
                  </p:cNvSpPr>
                  <p:nvPr/>
                </p:nvSpPr>
                <p:spPr bwMode="auto">
                  <a:xfrm>
                    <a:off x="3017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1" name="Freeform 4234"/>
                  <p:cNvSpPr>
                    <a:spLocks/>
                  </p:cNvSpPr>
                  <p:nvPr/>
                </p:nvSpPr>
                <p:spPr bwMode="auto">
                  <a:xfrm>
                    <a:off x="3018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2" name="Freeform 4235"/>
                  <p:cNvSpPr>
                    <a:spLocks/>
                  </p:cNvSpPr>
                  <p:nvPr/>
                </p:nvSpPr>
                <p:spPr bwMode="auto">
                  <a:xfrm>
                    <a:off x="301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3" name="Freeform 4236"/>
                  <p:cNvSpPr>
                    <a:spLocks/>
                  </p:cNvSpPr>
                  <p:nvPr/>
                </p:nvSpPr>
                <p:spPr bwMode="auto">
                  <a:xfrm>
                    <a:off x="3019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4" name="Freeform 4237"/>
                  <p:cNvSpPr>
                    <a:spLocks/>
                  </p:cNvSpPr>
                  <p:nvPr/>
                </p:nvSpPr>
                <p:spPr bwMode="auto">
                  <a:xfrm>
                    <a:off x="3019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5" name="Freeform 4238"/>
                  <p:cNvSpPr>
                    <a:spLocks/>
                  </p:cNvSpPr>
                  <p:nvPr/>
                </p:nvSpPr>
                <p:spPr bwMode="auto">
                  <a:xfrm>
                    <a:off x="3020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6" name="Freeform 4239"/>
                  <p:cNvSpPr>
                    <a:spLocks/>
                  </p:cNvSpPr>
                  <p:nvPr/>
                </p:nvSpPr>
                <p:spPr bwMode="auto">
                  <a:xfrm>
                    <a:off x="3020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7" name="Freeform 4240"/>
                  <p:cNvSpPr>
                    <a:spLocks/>
                  </p:cNvSpPr>
                  <p:nvPr/>
                </p:nvSpPr>
                <p:spPr bwMode="auto">
                  <a:xfrm>
                    <a:off x="3020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8" name="Freeform 4241"/>
                  <p:cNvSpPr>
                    <a:spLocks/>
                  </p:cNvSpPr>
                  <p:nvPr/>
                </p:nvSpPr>
                <p:spPr bwMode="auto">
                  <a:xfrm>
                    <a:off x="3021" y="3668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9" name="Freeform 4242"/>
                  <p:cNvSpPr>
                    <a:spLocks/>
                  </p:cNvSpPr>
                  <p:nvPr/>
                </p:nvSpPr>
                <p:spPr bwMode="auto">
                  <a:xfrm>
                    <a:off x="3021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40" name="Freeform 4243"/>
                  <p:cNvSpPr>
                    <a:spLocks/>
                  </p:cNvSpPr>
                  <p:nvPr/>
                </p:nvSpPr>
                <p:spPr bwMode="auto">
                  <a:xfrm>
                    <a:off x="3022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41" name="Freeform 4244"/>
                  <p:cNvSpPr>
                    <a:spLocks/>
                  </p:cNvSpPr>
                  <p:nvPr/>
                </p:nvSpPr>
                <p:spPr bwMode="auto">
                  <a:xfrm>
                    <a:off x="3022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42" name="Freeform 4245"/>
                  <p:cNvSpPr>
                    <a:spLocks/>
                  </p:cNvSpPr>
                  <p:nvPr/>
                </p:nvSpPr>
                <p:spPr bwMode="auto">
                  <a:xfrm>
                    <a:off x="3023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43" name="Freeform 4246"/>
                  <p:cNvSpPr>
                    <a:spLocks/>
                  </p:cNvSpPr>
                  <p:nvPr/>
                </p:nvSpPr>
                <p:spPr bwMode="auto">
                  <a:xfrm>
                    <a:off x="3023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44" name="Freeform 4247"/>
                  <p:cNvSpPr>
                    <a:spLocks/>
                  </p:cNvSpPr>
                  <p:nvPr/>
                </p:nvSpPr>
                <p:spPr bwMode="auto">
                  <a:xfrm>
                    <a:off x="3024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45" name="Freeform 4248"/>
                  <p:cNvSpPr>
                    <a:spLocks/>
                  </p:cNvSpPr>
                  <p:nvPr/>
                </p:nvSpPr>
                <p:spPr bwMode="auto">
                  <a:xfrm>
                    <a:off x="3024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46" name="Freeform 4249"/>
                  <p:cNvSpPr>
                    <a:spLocks/>
                  </p:cNvSpPr>
                  <p:nvPr/>
                </p:nvSpPr>
                <p:spPr bwMode="auto">
                  <a:xfrm>
                    <a:off x="3025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47" name="Freeform 4250"/>
                  <p:cNvSpPr>
                    <a:spLocks/>
                  </p:cNvSpPr>
                  <p:nvPr/>
                </p:nvSpPr>
                <p:spPr bwMode="auto">
                  <a:xfrm>
                    <a:off x="3025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48" name="Freeform 4251"/>
                  <p:cNvSpPr>
                    <a:spLocks/>
                  </p:cNvSpPr>
                  <p:nvPr/>
                </p:nvSpPr>
                <p:spPr bwMode="auto">
                  <a:xfrm>
                    <a:off x="3026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49" name="Freeform 4252"/>
                  <p:cNvSpPr>
                    <a:spLocks/>
                  </p:cNvSpPr>
                  <p:nvPr/>
                </p:nvSpPr>
                <p:spPr bwMode="auto">
                  <a:xfrm>
                    <a:off x="3026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0" name="Freeform 4253"/>
                  <p:cNvSpPr>
                    <a:spLocks/>
                  </p:cNvSpPr>
                  <p:nvPr/>
                </p:nvSpPr>
                <p:spPr bwMode="auto">
                  <a:xfrm>
                    <a:off x="3027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1" name="Freeform 4254"/>
                  <p:cNvSpPr>
                    <a:spLocks/>
                  </p:cNvSpPr>
                  <p:nvPr/>
                </p:nvSpPr>
                <p:spPr bwMode="auto">
                  <a:xfrm>
                    <a:off x="3027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2" name="Freeform 4255"/>
                  <p:cNvSpPr>
                    <a:spLocks/>
                  </p:cNvSpPr>
                  <p:nvPr/>
                </p:nvSpPr>
                <p:spPr bwMode="auto">
                  <a:xfrm>
                    <a:off x="3027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3" name="Freeform 4256"/>
                  <p:cNvSpPr>
                    <a:spLocks/>
                  </p:cNvSpPr>
                  <p:nvPr/>
                </p:nvSpPr>
                <p:spPr bwMode="auto">
                  <a:xfrm>
                    <a:off x="3028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4" name="Freeform 4257"/>
                  <p:cNvSpPr>
                    <a:spLocks/>
                  </p:cNvSpPr>
                  <p:nvPr/>
                </p:nvSpPr>
                <p:spPr bwMode="auto">
                  <a:xfrm>
                    <a:off x="3028" y="3669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5" name="Freeform 4258"/>
                  <p:cNvSpPr>
                    <a:spLocks/>
                  </p:cNvSpPr>
                  <p:nvPr/>
                </p:nvSpPr>
                <p:spPr bwMode="auto">
                  <a:xfrm>
                    <a:off x="3029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6" name="Freeform 4259"/>
                  <p:cNvSpPr>
                    <a:spLocks/>
                  </p:cNvSpPr>
                  <p:nvPr/>
                </p:nvSpPr>
                <p:spPr bwMode="auto">
                  <a:xfrm>
                    <a:off x="3029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7" name="Freeform 4260"/>
                  <p:cNvSpPr>
                    <a:spLocks/>
                  </p:cNvSpPr>
                  <p:nvPr/>
                </p:nvSpPr>
                <p:spPr bwMode="auto">
                  <a:xfrm>
                    <a:off x="3030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8" name="Freeform 4261"/>
                  <p:cNvSpPr>
                    <a:spLocks/>
                  </p:cNvSpPr>
                  <p:nvPr/>
                </p:nvSpPr>
                <p:spPr bwMode="auto">
                  <a:xfrm>
                    <a:off x="3030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9" name="Freeform 4262"/>
                  <p:cNvSpPr>
                    <a:spLocks/>
                  </p:cNvSpPr>
                  <p:nvPr/>
                </p:nvSpPr>
                <p:spPr bwMode="auto">
                  <a:xfrm>
                    <a:off x="3031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0" name="Freeform 4263"/>
                  <p:cNvSpPr>
                    <a:spLocks/>
                  </p:cNvSpPr>
                  <p:nvPr/>
                </p:nvSpPr>
                <p:spPr bwMode="auto">
                  <a:xfrm>
                    <a:off x="3031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1" name="Freeform 4264"/>
                  <p:cNvSpPr>
                    <a:spLocks/>
                  </p:cNvSpPr>
                  <p:nvPr/>
                </p:nvSpPr>
                <p:spPr bwMode="auto">
                  <a:xfrm>
                    <a:off x="3032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2" name="Freeform 4265"/>
                  <p:cNvSpPr>
                    <a:spLocks/>
                  </p:cNvSpPr>
                  <p:nvPr/>
                </p:nvSpPr>
                <p:spPr bwMode="auto">
                  <a:xfrm>
                    <a:off x="3032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3" name="Freeform 4266"/>
                  <p:cNvSpPr>
                    <a:spLocks/>
                  </p:cNvSpPr>
                  <p:nvPr/>
                </p:nvSpPr>
                <p:spPr bwMode="auto">
                  <a:xfrm>
                    <a:off x="3032" y="366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4" name="Freeform 4267"/>
                  <p:cNvSpPr>
                    <a:spLocks/>
                  </p:cNvSpPr>
                  <p:nvPr/>
                </p:nvSpPr>
                <p:spPr bwMode="auto">
                  <a:xfrm>
                    <a:off x="3033" y="3668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5" name="Freeform 4268"/>
                  <p:cNvSpPr>
                    <a:spLocks/>
                  </p:cNvSpPr>
                  <p:nvPr/>
                </p:nvSpPr>
                <p:spPr bwMode="auto">
                  <a:xfrm>
                    <a:off x="3033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6" name="Freeform 4269"/>
                  <p:cNvSpPr>
                    <a:spLocks/>
                  </p:cNvSpPr>
                  <p:nvPr/>
                </p:nvSpPr>
                <p:spPr bwMode="auto">
                  <a:xfrm>
                    <a:off x="3034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7" name="Freeform 4270"/>
                  <p:cNvSpPr>
                    <a:spLocks/>
                  </p:cNvSpPr>
                  <p:nvPr/>
                </p:nvSpPr>
                <p:spPr bwMode="auto">
                  <a:xfrm>
                    <a:off x="3034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8" name="Freeform 4271"/>
                  <p:cNvSpPr>
                    <a:spLocks/>
                  </p:cNvSpPr>
                  <p:nvPr/>
                </p:nvSpPr>
                <p:spPr bwMode="auto">
                  <a:xfrm>
                    <a:off x="3035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9" name="Freeform 4272"/>
                  <p:cNvSpPr>
                    <a:spLocks/>
                  </p:cNvSpPr>
                  <p:nvPr/>
                </p:nvSpPr>
                <p:spPr bwMode="auto">
                  <a:xfrm>
                    <a:off x="3035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0" name="Freeform 4273"/>
                  <p:cNvSpPr>
                    <a:spLocks/>
                  </p:cNvSpPr>
                  <p:nvPr/>
                </p:nvSpPr>
                <p:spPr bwMode="auto">
                  <a:xfrm>
                    <a:off x="3036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1" name="Freeform 4274"/>
                  <p:cNvSpPr>
                    <a:spLocks/>
                  </p:cNvSpPr>
                  <p:nvPr/>
                </p:nvSpPr>
                <p:spPr bwMode="auto">
                  <a:xfrm>
                    <a:off x="3036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2" name="Freeform 4275"/>
                  <p:cNvSpPr>
                    <a:spLocks/>
                  </p:cNvSpPr>
                  <p:nvPr/>
                </p:nvSpPr>
                <p:spPr bwMode="auto">
                  <a:xfrm>
                    <a:off x="3037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3" name="Freeform 4276"/>
                  <p:cNvSpPr>
                    <a:spLocks/>
                  </p:cNvSpPr>
                  <p:nvPr/>
                </p:nvSpPr>
                <p:spPr bwMode="auto">
                  <a:xfrm>
                    <a:off x="3037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4" name="Freeform 4277"/>
                  <p:cNvSpPr>
                    <a:spLocks/>
                  </p:cNvSpPr>
                  <p:nvPr/>
                </p:nvSpPr>
                <p:spPr bwMode="auto">
                  <a:xfrm>
                    <a:off x="3037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5" name="Freeform 4278"/>
                  <p:cNvSpPr>
                    <a:spLocks/>
                  </p:cNvSpPr>
                  <p:nvPr/>
                </p:nvSpPr>
                <p:spPr bwMode="auto">
                  <a:xfrm>
                    <a:off x="3038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6" name="Freeform 4279"/>
                  <p:cNvSpPr>
                    <a:spLocks/>
                  </p:cNvSpPr>
                  <p:nvPr/>
                </p:nvSpPr>
                <p:spPr bwMode="auto">
                  <a:xfrm>
                    <a:off x="3038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7" name="Freeform 4280"/>
                  <p:cNvSpPr>
                    <a:spLocks/>
                  </p:cNvSpPr>
                  <p:nvPr/>
                </p:nvSpPr>
                <p:spPr bwMode="auto">
                  <a:xfrm>
                    <a:off x="3039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8" name="Freeform 4281"/>
                  <p:cNvSpPr>
                    <a:spLocks/>
                  </p:cNvSpPr>
                  <p:nvPr/>
                </p:nvSpPr>
                <p:spPr bwMode="auto">
                  <a:xfrm>
                    <a:off x="3039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9" name="Freeform 4282"/>
                  <p:cNvSpPr>
                    <a:spLocks/>
                  </p:cNvSpPr>
                  <p:nvPr/>
                </p:nvSpPr>
                <p:spPr bwMode="auto">
                  <a:xfrm>
                    <a:off x="3040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0" name="Freeform 4283"/>
                  <p:cNvSpPr>
                    <a:spLocks/>
                  </p:cNvSpPr>
                  <p:nvPr/>
                </p:nvSpPr>
                <p:spPr bwMode="auto">
                  <a:xfrm>
                    <a:off x="3040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1" name="Freeform 4284"/>
                  <p:cNvSpPr>
                    <a:spLocks/>
                  </p:cNvSpPr>
                  <p:nvPr/>
                </p:nvSpPr>
                <p:spPr bwMode="auto">
                  <a:xfrm>
                    <a:off x="3041" y="3668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2" name="Freeform 4285"/>
                  <p:cNvSpPr>
                    <a:spLocks/>
                  </p:cNvSpPr>
                  <p:nvPr/>
                </p:nvSpPr>
                <p:spPr bwMode="auto">
                  <a:xfrm>
                    <a:off x="3041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3" name="Freeform 4286"/>
                  <p:cNvSpPr>
                    <a:spLocks/>
                  </p:cNvSpPr>
                  <p:nvPr/>
                </p:nvSpPr>
                <p:spPr bwMode="auto">
                  <a:xfrm>
                    <a:off x="3042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4" name="Freeform 4287"/>
                  <p:cNvSpPr>
                    <a:spLocks/>
                  </p:cNvSpPr>
                  <p:nvPr/>
                </p:nvSpPr>
                <p:spPr bwMode="auto">
                  <a:xfrm>
                    <a:off x="3042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5" name="Freeform 4288"/>
                  <p:cNvSpPr>
                    <a:spLocks/>
                  </p:cNvSpPr>
                  <p:nvPr/>
                </p:nvSpPr>
                <p:spPr bwMode="auto">
                  <a:xfrm>
                    <a:off x="3043" y="3668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6" name="Freeform 4289"/>
                  <p:cNvSpPr>
                    <a:spLocks/>
                  </p:cNvSpPr>
                  <p:nvPr/>
                </p:nvSpPr>
                <p:spPr bwMode="auto">
                  <a:xfrm>
                    <a:off x="3043" y="3667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7" name="Freeform 4290"/>
                  <p:cNvSpPr>
                    <a:spLocks/>
                  </p:cNvSpPr>
                  <p:nvPr/>
                </p:nvSpPr>
                <p:spPr bwMode="auto">
                  <a:xfrm>
                    <a:off x="3044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8" name="Freeform 4291"/>
                  <p:cNvSpPr>
                    <a:spLocks/>
                  </p:cNvSpPr>
                  <p:nvPr/>
                </p:nvSpPr>
                <p:spPr bwMode="auto">
                  <a:xfrm>
                    <a:off x="3044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9" name="Freeform 4292"/>
                  <p:cNvSpPr>
                    <a:spLocks/>
                  </p:cNvSpPr>
                  <p:nvPr/>
                </p:nvSpPr>
                <p:spPr bwMode="auto">
                  <a:xfrm>
                    <a:off x="3045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0" name="Freeform 4293"/>
                  <p:cNvSpPr>
                    <a:spLocks/>
                  </p:cNvSpPr>
                  <p:nvPr/>
                </p:nvSpPr>
                <p:spPr bwMode="auto">
                  <a:xfrm>
                    <a:off x="3045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1" name="Freeform 4294"/>
                  <p:cNvSpPr>
                    <a:spLocks/>
                  </p:cNvSpPr>
                  <p:nvPr/>
                </p:nvSpPr>
                <p:spPr bwMode="auto">
                  <a:xfrm>
                    <a:off x="3046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2" name="Freeform 4295"/>
                  <p:cNvSpPr>
                    <a:spLocks/>
                  </p:cNvSpPr>
                  <p:nvPr/>
                </p:nvSpPr>
                <p:spPr bwMode="auto">
                  <a:xfrm>
                    <a:off x="3046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3" name="Freeform 4296"/>
                  <p:cNvSpPr>
                    <a:spLocks/>
                  </p:cNvSpPr>
                  <p:nvPr/>
                </p:nvSpPr>
                <p:spPr bwMode="auto">
                  <a:xfrm>
                    <a:off x="3046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4" name="Freeform 4297"/>
                  <p:cNvSpPr>
                    <a:spLocks/>
                  </p:cNvSpPr>
                  <p:nvPr/>
                </p:nvSpPr>
                <p:spPr bwMode="auto">
                  <a:xfrm>
                    <a:off x="3047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5" name="Freeform 4298"/>
                  <p:cNvSpPr>
                    <a:spLocks/>
                  </p:cNvSpPr>
                  <p:nvPr/>
                </p:nvSpPr>
                <p:spPr bwMode="auto">
                  <a:xfrm>
                    <a:off x="3047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6" name="Freeform 4299"/>
                  <p:cNvSpPr>
                    <a:spLocks/>
                  </p:cNvSpPr>
                  <p:nvPr/>
                </p:nvSpPr>
                <p:spPr bwMode="auto">
                  <a:xfrm>
                    <a:off x="3048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7" name="Freeform 4300"/>
                  <p:cNvSpPr>
                    <a:spLocks/>
                  </p:cNvSpPr>
                  <p:nvPr/>
                </p:nvSpPr>
                <p:spPr bwMode="auto">
                  <a:xfrm>
                    <a:off x="304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8" name="Freeform 4301"/>
                  <p:cNvSpPr>
                    <a:spLocks/>
                  </p:cNvSpPr>
                  <p:nvPr/>
                </p:nvSpPr>
                <p:spPr bwMode="auto">
                  <a:xfrm>
                    <a:off x="3049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9" name="Freeform 4302"/>
                  <p:cNvSpPr>
                    <a:spLocks/>
                  </p:cNvSpPr>
                  <p:nvPr/>
                </p:nvSpPr>
                <p:spPr bwMode="auto">
                  <a:xfrm>
                    <a:off x="3049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0" name="Freeform 4303"/>
                  <p:cNvSpPr>
                    <a:spLocks/>
                  </p:cNvSpPr>
                  <p:nvPr/>
                </p:nvSpPr>
                <p:spPr bwMode="auto">
                  <a:xfrm>
                    <a:off x="3050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1" name="Freeform 4304"/>
                  <p:cNvSpPr>
                    <a:spLocks/>
                  </p:cNvSpPr>
                  <p:nvPr/>
                </p:nvSpPr>
                <p:spPr bwMode="auto">
                  <a:xfrm>
                    <a:off x="3050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2" name="Freeform 4305"/>
                  <p:cNvSpPr>
                    <a:spLocks/>
                  </p:cNvSpPr>
                  <p:nvPr/>
                </p:nvSpPr>
                <p:spPr bwMode="auto">
                  <a:xfrm>
                    <a:off x="3051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3" name="Freeform 4306"/>
                  <p:cNvSpPr>
                    <a:spLocks/>
                  </p:cNvSpPr>
                  <p:nvPr/>
                </p:nvSpPr>
                <p:spPr bwMode="auto">
                  <a:xfrm>
                    <a:off x="3051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4" name="Freeform 4307"/>
                  <p:cNvSpPr>
                    <a:spLocks/>
                  </p:cNvSpPr>
                  <p:nvPr/>
                </p:nvSpPr>
                <p:spPr bwMode="auto">
                  <a:xfrm>
                    <a:off x="3051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5" name="Freeform 4308"/>
                  <p:cNvSpPr>
                    <a:spLocks/>
                  </p:cNvSpPr>
                  <p:nvPr/>
                </p:nvSpPr>
                <p:spPr bwMode="auto">
                  <a:xfrm>
                    <a:off x="3052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6" name="Freeform 4309"/>
                  <p:cNvSpPr>
                    <a:spLocks/>
                  </p:cNvSpPr>
                  <p:nvPr/>
                </p:nvSpPr>
                <p:spPr bwMode="auto">
                  <a:xfrm>
                    <a:off x="3052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7" name="Freeform 4310"/>
                  <p:cNvSpPr>
                    <a:spLocks/>
                  </p:cNvSpPr>
                  <p:nvPr/>
                </p:nvSpPr>
                <p:spPr bwMode="auto">
                  <a:xfrm>
                    <a:off x="3053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8" name="Freeform 4311"/>
                  <p:cNvSpPr>
                    <a:spLocks/>
                  </p:cNvSpPr>
                  <p:nvPr/>
                </p:nvSpPr>
                <p:spPr bwMode="auto">
                  <a:xfrm>
                    <a:off x="3053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9" name="Freeform 4312"/>
                  <p:cNvSpPr>
                    <a:spLocks/>
                  </p:cNvSpPr>
                  <p:nvPr/>
                </p:nvSpPr>
                <p:spPr bwMode="auto">
                  <a:xfrm>
                    <a:off x="3054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0" name="Freeform 4313"/>
                  <p:cNvSpPr>
                    <a:spLocks/>
                  </p:cNvSpPr>
                  <p:nvPr/>
                </p:nvSpPr>
                <p:spPr bwMode="auto">
                  <a:xfrm>
                    <a:off x="3054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1" name="Freeform 4314"/>
                  <p:cNvSpPr>
                    <a:spLocks/>
                  </p:cNvSpPr>
                  <p:nvPr/>
                </p:nvSpPr>
                <p:spPr bwMode="auto">
                  <a:xfrm>
                    <a:off x="3055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2" name="Freeform 4315"/>
                  <p:cNvSpPr>
                    <a:spLocks/>
                  </p:cNvSpPr>
                  <p:nvPr/>
                </p:nvSpPr>
                <p:spPr bwMode="auto">
                  <a:xfrm>
                    <a:off x="3055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3" name="Freeform 4316"/>
                  <p:cNvSpPr>
                    <a:spLocks/>
                  </p:cNvSpPr>
                  <p:nvPr/>
                </p:nvSpPr>
                <p:spPr bwMode="auto">
                  <a:xfrm>
                    <a:off x="3056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4" name="Freeform 4317"/>
                  <p:cNvSpPr>
                    <a:spLocks/>
                  </p:cNvSpPr>
                  <p:nvPr/>
                </p:nvSpPr>
                <p:spPr bwMode="auto">
                  <a:xfrm>
                    <a:off x="3056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5" name="Freeform 4318"/>
                  <p:cNvSpPr>
                    <a:spLocks/>
                  </p:cNvSpPr>
                  <p:nvPr/>
                </p:nvSpPr>
                <p:spPr bwMode="auto">
                  <a:xfrm>
                    <a:off x="3057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6" name="Freeform 4319"/>
                  <p:cNvSpPr>
                    <a:spLocks/>
                  </p:cNvSpPr>
                  <p:nvPr/>
                </p:nvSpPr>
                <p:spPr bwMode="auto">
                  <a:xfrm>
                    <a:off x="3057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7" name="Freeform 4320"/>
                  <p:cNvSpPr>
                    <a:spLocks/>
                  </p:cNvSpPr>
                  <p:nvPr/>
                </p:nvSpPr>
                <p:spPr bwMode="auto">
                  <a:xfrm>
                    <a:off x="3057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8" name="Freeform 4321"/>
                  <p:cNvSpPr>
                    <a:spLocks/>
                  </p:cNvSpPr>
                  <p:nvPr/>
                </p:nvSpPr>
                <p:spPr bwMode="auto">
                  <a:xfrm>
                    <a:off x="3058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9" name="Freeform 4322"/>
                  <p:cNvSpPr>
                    <a:spLocks/>
                  </p:cNvSpPr>
                  <p:nvPr/>
                </p:nvSpPr>
                <p:spPr bwMode="auto">
                  <a:xfrm>
                    <a:off x="305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0" name="Freeform 4323"/>
                  <p:cNvSpPr>
                    <a:spLocks/>
                  </p:cNvSpPr>
                  <p:nvPr/>
                </p:nvSpPr>
                <p:spPr bwMode="auto">
                  <a:xfrm>
                    <a:off x="3059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1" name="Freeform 4324"/>
                  <p:cNvSpPr>
                    <a:spLocks/>
                  </p:cNvSpPr>
                  <p:nvPr/>
                </p:nvSpPr>
                <p:spPr bwMode="auto">
                  <a:xfrm>
                    <a:off x="3059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2" name="Freeform 4325"/>
                  <p:cNvSpPr>
                    <a:spLocks/>
                  </p:cNvSpPr>
                  <p:nvPr/>
                </p:nvSpPr>
                <p:spPr bwMode="auto">
                  <a:xfrm>
                    <a:off x="3060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3" name="Freeform 4326"/>
                  <p:cNvSpPr>
                    <a:spLocks/>
                  </p:cNvSpPr>
                  <p:nvPr/>
                </p:nvSpPr>
                <p:spPr bwMode="auto">
                  <a:xfrm>
                    <a:off x="3060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4" name="Freeform 4327"/>
                  <p:cNvSpPr>
                    <a:spLocks/>
                  </p:cNvSpPr>
                  <p:nvPr/>
                </p:nvSpPr>
                <p:spPr bwMode="auto">
                  <a:xfrm>
                    <a:off x="3061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5" name="Freeform 4328"/>
                  <p:cNvSpPr>
                    <a:spLocks/>
                  </p:cNvSpPr>
                  <p:nvPr/>
                </p:nvSpPr>
                <p:spPr bwMode="auto">
                  <a:xfrm>
                    <a:off x="3061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6" name="Freeform 4329"/>
                  <p:cNvSpPr>
                    <a:spLocks/>
                  </p:cNvSpPr>
                  <p:nvPr/>
                </p:nvSpPr>
                <p:spPr bwMode="auto">
                  <a:xfrm>
                    <a:off x="3062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7" name="Freeform 4330"/>
                  <p:cNvSpPr>
                    <a:spLocks/>
                  </p:cNvSpPr>
                  <p:nvPr/>
                </p:nvSpPr>
                <p:spPr bwMode="auto">
                  <a:xfrm>
                    <a:off x="3062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8" name="Freeform 4331"/>
                  <p:cNvSpPr>
                    <a:spLocks/>
                  </p:cNvSpPr>
                  <p:nvPr/>
                </p:nvSpPr>
                <p:spPr bwMode="auto">
                  <a:xfrm>
                    <a:off x="3062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9" name="Freeform 4332"/>
                  <p:cNvSpPr>
                    <a:spLocks/>
                  </p:cNvSpPr>
                  <p:nvPr/>
                </p:nvSpPr>
                <p:spPr bwMode="auto">
                  <a:xfrm>
                    <a:off x="3063" y="366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0" name="Freeform 4333"/>
                  <p:cNvSpPr>
                    <a:spLocks/>
                  </p:cNvSpPr>
                  <p:nvPr/>
                </p:nvSpPr>
                <p:spPr bwMode="auto">
                  <a:xfrm>
                    <a:off x="3063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1" name="Freeform 4334"/>
                  <p:cNvSpPr>
                    <a:spLocks/>
                  </p:cNvSpPr>
                  <p:nvPr/>
                </p:nvSpPr>
                <p:spPr bwMode="auto">
                  <a:xfrm>
                    <a:off x="3064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2" name="Freeform 4335"/>
                  <p:cNvSpPr>
                    <a:spLocks/>
                  </p:cNvSpPr>
                  <p:nvPr/>
                </p:nvSpPr>
                <p:spPr bwMode="auto">
                  <a:xfrm>
                    <a:off x="3064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3" name="Freeform 4336"/>
                  <p:cNvSpPr>
                    <a:spLocks/>
                  </p:cNvSpPr>
                  <p:nvPr/>
                </p:nvSpPr>
                <p:spPr bwMode="auto">
                  <a:xfrm>
                    <a:off x="3065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4" name="Freeform 4337"/>
                  <p:cNvSpPr>
                    <a:spLocks/>
                  </p:cNvSpPr>
                  <p:nvPr/>
                </p:nvSpPr>
                <p:spPr bwMode="auto">
                  <a:xfrm>
                    <a:off x="3065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5" name="Freeform 4338"/>
                  <p:cNvSpPr>
                    <a:spLocks/>
                  </p:cNvSpPr>
                  <p:nvPr/>
                </p:nvSpPr>
                <p:spPr bwMode="auto">
                  <a:xfrm>
                    <a:off x="3066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6" name="Freeform 4339"/>
                  <p:cNvSpPr>
                    <a:spLocks/>
                  </p:cNvSpPr>
                  <p:nvPr/>
                </p:nvSpPr>
                <p:spPr bwMode="auto">
                  <a:xfrm>
                    <a:off x="3066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7" name="Freeform 4340"/>
                  <p:cNvSpPr>
                    <a:spLocks/>
                  </p:cNvSpPr>
                  <p:nvPr/>
                </p:nvSpPr>
                <p:spPr bwMode="auto">
                  <a:xfrm>
                    <a:off x="3067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8" name="Freeform 4341"/>
                  <p:cNvSpPr>
                    <a:spLocks/>
                  </p:cNvSpPr>
                  <p:nvPr/>
                </p:nvSpPr>
                <p:spPr bwMode="auto">
                  <a:xfrm>
                    <a:off x="3067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9" name="Freeform 4342"/>
                  <p:cNvSpPr>
                    <a:spLocks/>
                  </p:cNvSpPr>
                  <p:nvPr/>
                </p:nvSpPr>
                <p:spPr bwMode="auto">
                  <a:xfrm>
                    <a:off x="3068" y="366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0" name="Freeform 4343"/>
                  <p:cNvSpPr>
                    <a:spLocks/>
                  </p:cNvSpPr>
                  <p:nvPr/>
                </p:nvSpPr>
                <p:spPr bwMode="auto">
                  <a:xfrm>
                    <a:off x="3068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1" name="Freeform 4344"/>
                  <p:cNvSpPr>
                    <a:spLocks/>
                  </p:cNvSpPr>
                  <p:nvPr/>
                </p:nvSpPr>
                <p:spPr bwMode="auto">
                  <a:xfrm>
                    <a:off x="3069" y="366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2" name="Freeform 4345"/>
                  <p:cNvSpPr>
                    <a:spLocks/>
                  </p:cNvSpPr>
                  <p:nvPr/>
                </p:nvSpPr>
                <p:spPr bwMode="auto">
                  <a:xfrm>
                    <a:off x="3069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3" name="Freeform 4346"/>
                  <p:cNvSpPr>
                    <a:spLocks/>
                  </p:cNvSpPr>
                  <p:nvPr/>
                </p:nvSpPr>
                <p:spPr bwMode="auto">
                  <a:xfrm>
                    <a:off x="3070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4" name="Freeform 4347"/>
                  <p:cNvSpPr>
                    <a:spLocks/>
                  </p:cNvSpPr>
                  <p:nvPr/>
                </p:nvSpPr>
                <p:spPr bwMode="auto">
                  <a:xfrm>
                    <a:off x="3070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5" name="Freeform 4348"/>
                  <p:cNvSpPr>
                    <a:spLocks/>
                  </p:cNvSpPr>
                  <p:nvPr/>
                </p:nvSpPr>
                <p:spPr bwMode="auto">
                  <a:xfrm>
                    <a:off x="3070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6" name="Freeform 4349"/>
                  <p:cNvSpPr>
                    <a:spLocks/>
                  </p:cNvSpPr>
                  <p:nvPr/>
                </p:nvSpPr>
                <p:spPr bwMode="auto">
                  <a:xfrm>
                    <a:off x="3071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7" name="Freeform 4350"/>
                  <p:cNvSpPr>
                    <a:spLocks/>
                  </p:cNvSpPr>
                  <p:nvPr/>
                </p:nvSpPr>
                <p:spPr bwMode="auto">
                  <a:xfrm>
                    <a:off x="3071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8" name="Freeform 4351"/>
                  <p:cNvSpPr>
                    <a:spLocks/>
                  </p:cNvSpPr>
                  <p:nvPr/>
                </p:nvSpPr>
                <p:spPr bwMode="auto">
                  <a:xfrm>
                    <a:off x="3072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9" name="Freeform 4352"/>
                  <p:cNvSpPr>
                    <a:spLocks/>
                  </p:cNvSpPr>
                  <p:nvPr/>
                </p:nvSpPr>
                <p:spPr bwMode="auto">
                  <a:xfrm>
                    <a:off x="3072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0" name="Freeform 4353"/>
                  <p:cNvSpPr>
                    <a:spLocks/>
                  </p:cNvSpPr>
                  <p:nvPr/>
                </p:nvSpPr>
                <p:spPr bwMode="auto">
                  <a:xfrm>
                    <a:off x="3073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1" name="Freeform 4354"/>
                  <p:cNvSpPr>
                    <a:spLocks/>
                  </p:cNvSpPr>
                  <p:nvPr/>
                </p:nvSpPr>
                <p:spPr bwMode="auto">
                  <a:xfrm>
                    <a:off x="3073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2" name="Freeform 4355"/>
                  <p:cNvSpPr>
                    <a:spLocks/>
                  </p:cNvSpPr>
                  <p:nvPr/>
                </p:nvSpPr>
                <p:spPr bwMode="auto">
                  <a:xfrm>
                    <a:off x="3074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3" name="Freeform 4356"/>
                  <p:cNvSpPr>
                    <a:spLocks/>
                  </p:cNvSpPr>
                  <p:nvPr/>
                </p:nvSpPr>
                <p:spPr bwMode="auto">
                  <a:xfrm>
                    <a:off x="3074" y="366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4" name="Freeform 4357"/>
                  <p:cNvSpPr>
                    <a:spLocks/>
                  </p:cNvSpPr>
                  <p:nvPr/>
                </p:nvSpPr>
                <p:spPr bwMode="auto">
                  <a:xfrm>
                    <a:off x="3075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5" name="Freeform 4358"/>
                  <p:cNvSpPr>
                    <a:spLocks/>
                  </p:cNvSpPr>
                  <p:nvPr/>
                </p:nvSpPr>
                <p:spPr bwMode="auto">
                  <a:xfrm>
                    <a:off x="3075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6" name="Freeform 4359"/>
                  <p:cNvSpPr>
                    <a:spLocks/>
                  </p:cNvSpPr>
                  <p:nvPr/>
                </p:nvSpPr>
                <p:spPr bwMode="auto">
                  <a:xfrm>
                    <a:off x="3076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7" name="Freeform 4360"/>
                  <p:cNvSpPr>
                    <a:spLocks/>
                  </p:cNvSpPr>
                  <p:nvPr/>
                </p:nvSpPr>
                <p:spPr bwMode="auto">
                  <a:xfrm>
                    <a:off x="3076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8" name="Freeform 4361"/>
                  <p:cNvSpPr>
                    <a:spLocks/>
                  </p:cNvSpPr>
                  <p:nvPr/>
                </p:nvSpPr>
                <p:spPr bwMode="auto">
                  <a:xfrm>
                    <a:off x="3076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9" name="Freeform 4362"/>
                  <p:cNvSpPr>
                    <a:spLocks/>
                  </p:cNvSpPr>
                  <p:nvPr/>
                </p:nvSpPr>
                <p:spPr bwMode="auto">
                  <a:xfrm>
                    <a:off x="3077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0" name="Freeform 4363"/>
                  <p:cNvSpPr>
                    <a:spLocks/>
                  </p:cNvSpPr>
                  <p:nvPr/>
                </p:nvSpPr>
                <p:spPr bwMode="auto">
                  <a:xfrm>
                    <a:off x="3077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1" name="Freeform 4364"/>
                  <p:cNvSpPr>
                    <a:spLocks/>
                  </p:cNvSpPr>
                  <p:nvPr/>
                </p:nvSpPr>
                <p:spPr bwMode="auto">
                  <a:xfrm>
                    <a:off x="307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2" name="Freeform 4365"/>
                  <p:cNvSpPr>
                    <a:spLocks/>
                  </p:cNvSpPr>
                  <p:nvPr/>
                </p:nvSpPr>
                <p:spPr bwMode="auto">
                  <a:xfrm>
                    <a:off x="3078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3" name="Freeform 4366"/>
                  <p:cNvSpPr>
                    <a:spLocks/>
                  </p:cNvSpPr>
                  <p:nvPr/>
                </p:nvSpPr>
                <p:spPr bwMode="auto">
                  <a:xfrm>
                    <a:off x="3079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4" name="Freeform 4367"/>
                  <p:cNvSpPr>
                    <a:spLocks/>
                  </p:cNvSpPr>
                  <p:nvPr/>
                </p:nvSpPr>
                <p:spPr bwMode="auto">
                  <a:xfrm>
                    <a:off x="3079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5" name="Freeform 4368"/>
                  <p:cNvSpPr>
                    <a:spLocks/>
                  </p:cNvSpPr>
                  <p:nvPr/>
                </p:nvSpPr>
                <p:spPr bwMode="auto">
                  <a:xfrm>
                    <a:off x="3080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6" name="Freeform 4369"/>
                  <p:cNvSpPr>
                    <a:spLocks/>
                  </p:cNvSpPr>
                  <p:nvPr/>
                </p:nvSpPr>
                <p:spPr bwMode="auto">
                  <a:xfrm>
                    <a:off x="3080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7" name="Freeform 4370"/>
                  <p:cNvSpPr>
                    <a:spLocks/>
                  </p:cNvSpPr>
                  <p:nvPr/>
                </p:nvSpPr>
                <p:spPr bwMode="auto">
                  <a:xfrm>
                    <a:off x="3081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39" name="Group 4572"/>
                <p:cNvGrpSpPr>
                  <a:grpSpLocks/>
                </p:cNvGrpSpPr>
                <p:nvPr/>
              </p:nvGrpSpPr>
              <p:grpSpPr bwMode="auto">
                <a:xfrm>
                  <a:off x="3081" y="3404"/>
                  <a:ext cx="93" cy="267"/>
                  <a:chOff x="3081" y="3404"/>
                  <a:chExt cx="93" cy="267"/>
                </a:xfrm>
              </p:grpSpPr>
              <p:sp>
                <p:nvSpPr>
                  <p:cNvPr id="3268" name="Freeform 4372"/>
                  <p:cNvSpPr>
                    <a:spLocks/>
                  </p:cNvSpPr>
                  <p:nvPr/>
                </p:nvSpPr>
                <p:spPr bwMode="auto">
                  <a:xfrm>
                    <a:off x="3081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9" name="Freeform 4373"/>
                  <p:cNvSpPr>
                    <a:spLocks/>
                  </p:cNvSpPr>
                  <p:nvPr/>
                </p:nvSpPr>
                <p:spPr bwMode="auto">
                  <a:xfrm>
                    <a:off x="3081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0" name="Freeform 4374"/>
                  <p:cNvSpPr>
                    <a:spLocks/>
                  </p:cNvSpPr>
                  <p:nvPr/>
                </p:nvSpPr>
                <p:spPr bwMode="auto">
                  <a:xfrm>
                    <a:off x="3082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1" name="Freeform 4375"/>
                  <p:cNvSpPr>
                    <a:spLocks/>
                  </p:cNvSpPr>
                  <p:nvPr/>
                </p:nvSpPr>
                <p:spPr bwMode="auto">
                  <a:xfrm>
                    <a:off x="3082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2" name="Freeform 4376"/>
                  <p:cNvSpPr>
                    <a:spLocks/>
                  </p:cNvSpPr>
                  <p:nvPr/>
                </p:nvSpPr>
                <p:spPr bwMode="auto">
                  <a:xfrm>
                    <a:off x="3083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3" name="Freeform 4377"/>
                  <p:cNvSpPr>
                    <a:spLocks/>
                  </p:cNvSpPr>
                  <p:nvPr/>
                </p:nvSpPr>
                <p:spPr bwMode="auto">
                  <a:xfrm>
                    <a:off x="3083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4" name="Freeform 4378"/>
                  <p:cNvSpPr>
                    <a:spLocks/>
                  </p:cNvSpPr>
                  <p:nvPr/>
                </p:nvSpPr>
                <p:spPr bwMode="auto">
                  <a:xfrm>
                    <a:off x="3084" y="366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5" name="Freeform 4379"/>
                  <p:cNvSpPr>
                    <a:spLocks/>
                  </p:cNvSpPr>
                  <p:nvPr/>
                </p:nvSpPr>
                <p:spPr bwMode="auto">
                  <a:xfrm>
                    <a:off x="3084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6" name="Freeform 4380"/>
                  <p:cNvSpPr>
                    <a:spLocks/>
                  </p:cNvSpPr>
                  <p:nvPr/>
                </p:nvSpPr>
                <p:spPr bwMode="auto">
                  <a:xfrm>
                    <a:off x="3085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7" name="Freeform 4381"/>
                  <p:cNvSpPr>
                    <a:spLocks/>
                  </p:cNvSpPr>
                  <p:nvPr/>
                </p:nvSpPr>
                <p:spPr bwMode="auto">
                  <a:xfrm>
                    <a:off x="3085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8" name="Freeform 4382"/>
                  <p:cNvSpPr>
                    <a:spLocks/>
                  </p:cNvSpPr>
                  <p:nvPr/>
                </p:nvSpPr>
                <p:spPr bwMode="auto">
                  <a:xfrm>
                    <a:off x="3086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9" name="Freeform 4383"/>
                  <p:cNvSpPr>
                    <a:spLocks/>
                  </p:cNvSpPr>
                  <p:nvPr/>
                </p:nvSpPr>
                <p:spPr bwMode="auto">
                  <a:xfrm>
                    <a:off x="3086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0" name="Freeform 4384"/>
                  <p:cNvSpPr>
                    <a:spLocks/>
                  </p:cNvSpPr>
                  <p:nvPr/>
                </p:nvSpPr>
                <p:spPr bwMode="auto">
                  <a:xfrm>
                    <a:off x="3087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1" name="Freeform 4385"/>
                  <p:cNvSpPr>
                    <a:spLocks/>
                  </p:cNvSpPr>
                  <p:nvPr/>
                </p:nvSpPr>
                <p:spPr bwMode="auto">
                  <a:xfrm>
                    <a:off x="3087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2" name="Freeform 4386"/>
                  <p:cNvSpPr>
                    <a:spLocks/>
                  </p:cNvSpPr>
                  <p:nvPr/>
                </p:nvSpPr>
                <p:spPr bwMode="auto">
                  <a:xfrm>
                    <a:off x="3087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3" name="Freeform 4387"/>
                  <p:cNvSpPr>
                    <a:spLocks/>
                  </p:cNvSpPr>
                  <p:nvPr/>
                </p:nvSpPr>
                <p:spPr bwMode="auto">
                  <a:xfrm>
                    <a:off x="3088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4" name="Freeform 4388"/>
                  <p:cNvSpPr>
                    <a:spLocks/>
                  </p:cNvSpPr>
                  <p:nvPr/>
                </p:nvSpPr>
                <p:spPr bwMode="auto">
                  <a:xfrm>
                    <a:off x="3088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5" name="Freeform 4389"/>
                  <p:cNvSpPr>
                    <a:spLocks/>
                  </p:cNvSpPr>
                  <p:nvPr/>
                </p:nvSpPr>
                <p:spPr bwMode="auto">
                  <a:xfrm>
                    <a:off x="3089" y="367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6" name="Freeform 4390"/>
                  <p:cNvSpPr>
                    <a:spLocks/>
                  </p:cNvSpPr>
                  <p:nvPr/>
                </p:nvSpPr>
                <p:spPr bwMode="auto">
                  <a:xfrm>
                    <a:off x="3089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7" name="Freeform 4391"/>
                  <p:cNvSpPr>
                    <a:spLocks/>
                  </p:cNvSpPr>
                  <p:nvPr/>
                </p:nvSpPr>
                <p:spPr bwMode="auto">
                  <a:xfrm>
                    <a:off x="3090" y="367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8" name="Freeform 4392"/>
                  <p:cNvSpPr>
                    <a:spLocks/>
                  </p:cNvSpPr>
                  <p:nvPr/>
                </p:nvSpPr>
                <p:spPr bwMode="auto">
                  <a:xfrm>
                    <a:off x="3090" y="367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9" name="Freeform 4393"/>
                  <p:cNvSpPr>
                    <a:spLocks/>
                  </p:cNvSpPr>
                  <p:nvPr/>
                </p:nvSpPr>
                <p:spPr bwMode="auto">
                  <a:xfrm>
                    <a:off x="3091" y="367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0" name="Freeform 4394"/>
                  <p:cNvSpPr>
                    <a:spLocks/>
                  </p:cNvSpPr>
                  <p:nvPr/>
                </p:nvSpPr>
                <p:spPr bwMode="auto">
                  <a:xfrm>
                    <a:off x="3091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1" name="Freeform 4395"/>
                  <p:cNvSpPr>
                    <a:spLocks/>
                  </p:cNvSpPr>
                  <p:nvPr/>
                </p:nvSpPr>
                <p:spPr bwMode="auto">
                  <a:xfrm>
                    <a:off x="3092" y="367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2" name="Freeform 4396"/>
                  <p:cNvSpPr>
                    <a:spLocks/>
                  </p:cNvSpPr>
                  <p:nvPr/>
                </p:nvSpPr>
                <p:spPr bwMode="auto">
                  <a:xfrm>
                    <a:off x="3092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3" name="Freeform 4397"/>
                  <p:cNvSpPr>
                    <a:spLocks/>
                  </p:cNvSpPr>
                  <p:nvPr/>
                </p:nvSpPr>
                <p:spPr bwMode="auto">
                  <a:xfrm>
                    <a:off x="3093" y="367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4" name="Freeform 4398"/>
                  <p:cNvSpPr>
                    <a:spLocks/>
                  </p:cNvSpPr>
                  <p:nvPr/>
                </p:nvSpPr>
                <p:spPr bwMode="auto">
                  <a:xfrm>
                    <a:off x="3093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5" name="Freeform 4399"/>
                  <p:cNvSpPr>
                    <a:spLocks/>
                  </p:cNvSpPr>
                  <p:nvPr/>
                </p:nvSpPr>
                <p:spPr bwMode="auto">
                  <a:xfrm>
                    <a:off x="3094" y="367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6" name="Freeform 4400"/>
                  <p:cNvSpPr>
                    <a:spLocks/>
                  </p:cNvSpPr>
                  <p:nvPr/>
                </p:nvSpPr>
                <p:spPr bwMode="auto">
                  <a:xfrm>
                    <a:off x="3094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7" name="Freeform 4401"/>
                  <p:cNvSpPr>
                    <a:spLocks/>
                  </p:cNvSpPr>
                  <p:nvPr/>
                </p:nvSpPr>
                <p:spPr bwMode="auto">
                  <a:xfrm>
                    <a:off x="3095" y="366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8" name="Freeform 4402"/>
                  <p:cNvSpPr>
                    <a:spLocks/>
                  </p:cNvSpPr>
                  <p:nvPr/>
                </p:nvSpPr>
                <p:spPr bwMode="auto">
                  <a:xfrm>
                    <a:off x="3095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9" name="Freeform 4403"/>
                  <p:cNvSpPr>
                    <a:spLocks/>
                  </p:cNvSpPr>
                  <p:nvPr/>
                </p:nvSpPr>
                <p:spPr bwMode="auto">
                  <a:xfrm>
                    <a:off x="3095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0" name="Freeform 4404"/>
                  <p:cNvSpPr>
                    <a:spLocks/>
                  </p:cNvSpPr>
                  <p:nvPr/>
                </p:nvSpPr>
                <p:spPr bwMode="auto">
                  <a:xfrm>
                    <a:off x="3096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1" name="Freeform 4405"/>
                  <p:cNvSpPr>
                    <a:spLocks/>
                  </p:cNvSpPr>
                  <p:nvPr/>
                </p:nvSpPr>
                <p:spPr bwMode="auto">
                  <a:xfrm>
                    <a:off x="3096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2" name="Freeform 4406"/>
                  <p:cNvSpPr>
                    <a:spLocks/>
                  </p:cNvSpPr>
                  <p:nvPr/>
                </p:nvSpPr>
                <p:spPr bwMode="auto">
                  <a:xfrm>
                    <a:off x="3097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3" name="Freeform 4407"/>
                  <p:cNvSpPr>
                    <a:spLocks/>
                  </p:cNvSpPr>
                  <p:nvPr/>
                </p:nvSpPr>
                <p:spPr bwMode="auto">
                  <a:xfrm>
                    <a:off x="3097" y="366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4" name="Freeform 4408"/>
                  <p:cNvSpPr>
                    <a:spLocks/>
                  </p:cNvSpPr>
                  <p:nvPr/>
                </p:nvSpPr>
                <p:spPr bwMode="auto">
                  <a:xfrm>
                    <a:off x="3098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5" name="Freeform 4409"/>
                  <p:cNvSpPr>
                    <a:spLocks/>
                  </p:cNvSpPr>
                  <p:nvPr/>
                </p:nvSpPr>
                <p:spPr bwMode="auto">
                  <a:xfrm>
                    <a:off x="3098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6" name="Freeform 4410"/>
                  <p:cNvSpPr>
                    <a:spLocks/>
                  </p:cNvSpPr>
                  <p:nvPr/>
                </p:nvSpPr>
                <p:spPr bwMode="auto">
                  <a:xfrm>
                    <a:off x="3099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7" name="Freeform 4411"/>
                  <p:cNvSpPr>
                    <a:spLocks/>
                  </p:cNvSpPr>
                  <p:nvPr/>
                </p:nvSpPr>
                <p:spPr bwMode="auto">
                  <a:xfrm>
                    <a:off x="3099" y="367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8" name="Freeform 4412"/>
                  <p:cNvSpPr>
                    <a:spLocks/>
                  </p:cNvSpPr>
                  <p:nvPr/>
                </p:nvSpPr>
                <p:spPr bwMode="auto">
                  <a:xfrm>
                    <a:off x="3100" y="367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9" name="Freeform 4413"/>
                  <p:cNvSpPr>
                    <a:spLocks/>
                  </p:cNvSpPr>
                  <p:nvPr/>
                </p:nvSpPr>
                <p:spPr bwMode="auto">
                  <a:xfrm>
                    <a:off x="3100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0" name="Freeform 4414"/>
                  <p:cNvSpPr>
                    <a:spLocks/>
                  </p:cNvSpPr>
                  <p:nvPr/>
                </p:nvSpPr>
                <p:spPr bwMode="auto">
                  <a:xfrm>
                    <a:off x="3100" y="367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1" name="Freeform 4415"/>
                  <p:cNvSpPr>
                    <a:spLocks/>
                  </p:cNvSpPr>
                  <p:nvPr/>
                </p:nvSpPr>
                <p:spPr bwMode="auto">
                  <a:xfrm>
                    <a:off x="3101" y="367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2" name="Freeform 4416"/>
                  <p:cNvSpPr>
                    <a:spLocks/>
                  </p:cNvSpPr>
                  <p:nvPr/>
                </p:nvSpPr>
                <p:spPr bwMode="auto">
                  <a:xfrm>
                    <a:off x="3101" y="367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3" name="Freeform 4417"/>
                  <p:cNvSpPr>
                    <a:spLocks/>
                  </p:cNvSpPr>
                  <p:nvPr/>
                </p:nvSpPr>
                <p:spPr bwMode="auto">
                  <a:xfrm>
                    <a:off x="3102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4" name="Freeform 4418"/>
                  <p:cNvSpPr>
                    <a:spLocks/>
                  </p:cNvSpPr>
                  <p:nvPr/>
                </p:nvSpPr>
                <p:spPr bwMode="auto">
                  <a:xfrm>
                    <a:off x="3102" y="367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5" name="Freeform 4419"/>
                  <p:cNvSpPr>
                    <a:spLocks/>
                  </p:cNvSpPr>
                  <p:nvPr/>
                </p:nvSpPr>
                <p:spPr bwMode="auto">
                  <a:xfrm>
                    <a:off x="3103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6" name="Freeform 4420"/>
                  <p:cNvSpPr>
                    <a:spLocks/>
                  </p:cNvSpPr>
                  <p:nvPr/>
                </p:nvSpPr>
                <p:spPr bwMode="auto">
                  <a:xfrm>
                    <a:off x="3103" y="367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7" name="Freeform 4421"/>
                  <p:cNvSpPr>
                    <a:spLocks/>
                  </p:cNvSpPr>
                  <p:nvPr/>
                </p:nvSpPr>
                <p:spPr bwMode="auto">
                  <a:xfrm>
                    <a:off x="3104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8" name="Freeform 4422"/>
                  <p:cNvSpPr>
                    <a:spLocks/>
                  </p:cNvSpPr>
                  <p:nvPr/>
                </p:nvSpPr>
                <p:spPr bwMode="auto">
                  <a:xfrm>
                    <a:off x="3104" y="367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9" name="Freeform 4423"/>
                  <p:cNvSpPr>
                    <a:spLocks/>
                  </p:cNvSpPr>
                  <p:nvPr/>
                </p:nvSpPr>
                <p:spPr bwMode="auto">
                  <a:xfrm>
                    <a:off x="3105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0" name="Freeform 4424"/>
                  <p:cNvSpPr>
                    <a:spLocks/>
                  </p:cNvSpPr>
                  <p:nvPr/>
                </p:nvSpPr>
                <p:spPr bwMode="auto">
                  <a:xfrm>
                    <a:off x="3105" y="367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1" name="Freeform 4425"/>
                  <p:cNvSpPr>
                    <a:spLocks/>
                  </p:cNvSpPr>
                  <p:nvPr/>
                </p:nvSpPr>
                <p:spPr bwMode="auto">
                  <a:xfrm>
                    <a:off x="3106" y="3669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2" name="Freeform 4426"/>
                  <p:cNvSpPr>
                    <a:spLocks/>
                  </p:cNvSpPr>
                  <p:nvPr/>
                </p:nvSpPr>
                <p:spPr bwMode="auto">
                  <a:xfrm>
                    <a:off x="3106" y="366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3" name="Freeform 4427"/>
                  <p:cNvSpPr>
                    <a:spLocks/>
                  </p:cNvSpPr>
                  <p:nvPr/>
                </p:nvSpPr>
                <p:spPr bwMode="auto">
                  <a:xfrm>
                    <a:off x="3106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4" name="Freeform 4428"/>
                  <p:cNvSpPr>
                    <a:spLocks/>
                  </p:cNvSpPr>
                  <p:nvPr/>
                </p:nvSpPr>
                <p:spPr bwMode="auto">
                  <a:xfrm>
                    <a:off x="3107" y="366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5" name="Freeform 4429"/>
                  <p:cNvSpPr>
                    <a:spLocks/>
                  </p:cNvSpPr>
                  <p:nvPr/>
                </p:nvSpPr>
                <p:spPr bwMode="auto">
                  <a:xfrm>
                    <a:off x="3107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6" name="Freeform 4430"/>
                  <p:cNvSpPr>
                    <a:spLocks/>
                  </p:cNvSpPr>
                  <p:nvPr/>
                </p:nvSpPr>
                <p:spPr bwMode="auto">
                  <a:xfrm>
                    <a:off x="3108" y="3668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7" name="Freeform 4431"/>
                  <p:cNvSpPr>
                    <a:spLocks/>
                  </p:cNvSpPr>
                  <p:nvPr/>
                </p:nvSpPr>
                <p:spPr bwMode="auto">
                  <a:xfrm>
                    <a:off x="310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8" name="Freeform 4432"/>
                  <p:cNvSpPr>
                    <a:spLocks/>
                  </p:cNvSpPr>
                  <p:nvPr/>
                </p:nvSpPr>
                <p:spPr bwMode="auto">
                  <a:xfrm>
                    <a:off x="3109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9" name="Freeform 4433"/>
                  <p:cNvSpPr>
                    <a:spLocks/>
                  </p:cNvSpPr>
                  <p:nvPr/>
                </p:nvSpPr>
                <p:spPr bwMode="auto">
                  <a:xfrm>
                    <a:off x="3109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0" name="Freeform 4434"/>
                  <p:cNvSpPr>
                    <a:spLocks/>
                  </p:cNvSpPr>
                  <p:nvPr/>
                </p:nvSpPr>
                <p:spPr bwMode="auto">
                  <a:xfrm>
                    <a:off x="3110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1" name="Freeform 4435"/>
                  <p:cNvSpPr>
                    <a:spLocks/>
                  </p:cNvSpPr>
                  <p:nvPr/>
                </p:nvSpPr>
                <p:spPr bwMode="auto">
                  <a:xfrm>
                    <a:off x="3110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2" name="Freeform 4436"/>
                  <p:cNvSpPr>
                    <a:spLocks/>
                  </p:cNvSpPr>
                  <p:nvPr/>
                </p:nvSpPr>
                <p:spPr bwMode="auto">
                  <a:xfrm>
                    <a:off x="3111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3" name="Freeform 4437"/>
                  <p:cNvSpPr>
                    <a:spLocks/>
                  </p:cNvSpPr>
                  <p:nvPr/>
                </p:nvSpPr>
                <p:spPr bwMode="auto">
                  <a:xfrm>
                    <a:off x="3111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4" name="Freeform 4438"/>
                  <p:cNvSpPr>
                    <a:spLocks/>
                  </p:cNvSpPr>
                  <p:nvPr/>
                </p:nvSpPr>
                <p:spPr bwMode="auto">
                  <a:xfrm>
                    <a:off x="3112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5" name="Freeform 4439"/>
                  <p:cNvSpPr>
                    <a:spLocks/>
                  </p:cNvSpPr>
                  <p:nvPr/>
                </p:nvSpPr>
                <p:spPr bwMode="auto">
                  <a:xfrm>
                    <a:off x="3112" y="3668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6" name="Freeform 4440"/>
                  <p:cNvSpPr>
                    <a:spLocks/>
                  </p:cNvSpPr>
                  <p:nvPr/>
                </p:nvSpPr>
                <p:spPr bwMode="auto">
                  <a:xfrm>
                    <a:off x="3113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7" name="Freeform 4441"/>
                  <p:cNvSpPr>
                    <a:spLocks/>
                  </p:cNvSpPr>
                  <p:nvPr/>
                </p:nvSpPr>
                <p:spPr bwMode="auto">
                  <a:xfrm>
                    <a:off x="3113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8" name="Freeform 4442"/>
                  <p:cNvSpPr>
                    <a:spLocks/>
                  </p:cNvSpPr>
                  <p:nvPr/>
                </p:nvSpPr>
                <p:spPr bwMode="auto">
                  <a:xfrm>
                    <a:off x="3114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9" name="Freeform 4443"/>
                  <p:cNvSpPr>
                    <a:spLocks/>
                  </p:cNvSpPr>
                  <p:nvPr/>
                </p:nvSpPr>
                <p:spPr bwMode="auto">
                  <a:xfrm>
                    <a:off x="3114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0" name="Freeform 4444"/>
                  <p:cNvSpPr>
                    <a:spLocks/>
                  </p:cNvSpPr>
                  <p:nvPr/>
                </p:nvSpPr>
                <p:spPr bwMode="auto">
                  <a:xfrm>
                    <a:off x="3114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1" name="Freeform 4445"/>
                  <p:cNvSpPr>
                    <a:spLocks/>
                  </p:cNvSpPr>
                  <p:nvPr/>
                </p:nvSpPr>
                <p:spPr bwMode="auto">
                  <a:xfrm>
                    <a:off x="3115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2" name="Freeform 4446"/>
                  <p:cNvSpPr>
                    <a:spLocks/>
                  </p:cNvSpPr>
                  <p:nvPr/>
                </p:nvSpPr>
                <p:spPr bwMode="auto">
                  <a:xfrm>
                    <a:off x="3115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3" name="Freeform 4447"/>
                  <p:cNvSpPr>
                    <a:spLocks/>
                  </p:cNvSpPr>
                  <p:nvPr/>
                </p:nvSpPr>
                <p:spPr bwMode="auto">
                  <a:xfrm>
                    <a:off x="3116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4" name="Freeform 4448"/>
                  <p:cNvSpPr>
                    <a:spLocks/>
                  </p:cNvSpPr>
                  <p:nvPr/>
                </p:nvSpPr>
                <p:spPr bwMode="auto">
                  <a:xfrm>
                    <a:off x="3116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5" name="Freeform 4449"/>
                  <p:cNvSpPr>
                    <a:spLocks/>
                  </p:cNvSpPr>
                  <p:nvPr/>
                </p:nvSpPr>
                <p:spPr bwMode="auto">
                  <a:xfrm>
                    <a:off x="3117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6" name="Freeform 4450"/>
                  <p:cNvSpPr>
                    <a:spLocks/>
                  </p:cNvSpPr>
                  <p:nvPr/>
                </p:nvSpPr>
                <p:spPr bwMode="auto">
                  <a:xfrm>
                    <a:off x="3117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7" name="Freeform 4451"/>
                  <p:cNvSpPr>
                    <a:spLocks/>
                  </p:cNvSpPr>
                  <p:nvPr/>
                </p:nvSpPr>
                <p:spPr bwMode="auto">
                  <a:xfrm>
                    <a:off x="3118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8" name="Freeform 4452"/>
                  <p:cNvSpPr>
                    <a:spLocks/>
                  </p:cNvSpPr>
                  <p:nvPr/>
                </p:nvSpPr>
                <p:spPr bwMode="auto">
                  <a:xfrm>
                    <a:off x="311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9" name="Freeform 4453"/>
                  <p:cNvSpPr>
                    <a:spLocks/>
                  </p:cNvSpPr>
                  <p:nvPr/>
                </p:nvSpPr>
                <p:spPr bwMode="auto">
                  <a:xfrm>
                    <a:off x="3119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0" name="Freeform 4454"/>
                  <p:cNvSpPr>
                    <a:spLocks/>
                  </p:cNvSpPr>
                  <p:nvPr/>
                </p:nvSpPr>
                <p:spPr bwMode="auto">
                  <a:xfrm>
                    <a:off x="3119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1" name="Freeform 4455"/>
                  <p:cNvSpPr>
                    <a:spLocks/>
                  </p:cNvSpPr>
                  <p:nvPr/>
                </p:nvSpPr>
                <p:spPr bwMode="auto">
                  <a:xfrm>
                    <a:off x="3119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2" name="Freeform 4456"/>
                  <p:cNvSpPr>
                    <a:spLocks/>
                  </p:cNvSpPr>
                  <p:nvPr/>
                </p:nvSpPr>
                <p:spPr bwMode="auto">
                  <a:xfrm>
                    <a:off x="3120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3" name="Freeform 4457"/>
                  <p:cNvSpPr>
                    <a:spLocks/>
                  </p:cNvSpPr>
                  <p:nvPr/>
                </p:nvSpPr>
                <p:spPr bwMode="auto">
                  <a:xfrm>
                    <a:off x="3120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4" name="Freeform 4458"/>
                  <p:cNvSpPr>
                    <a:spLocks/>
                  </p:cNvSpPr>
                  <p:nvPr/>
                </p:nvSpPr>
                <p:spPr bwMode="auto">
                  <a:xfrm>
                    <a:off x="3121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5" name="Freeform 4459"/>
                  <p:cNvSpPr>
                    <a:spLocks/>
                  </p:cNvSpPr>
                  <p:nvPr/>
                </p:nvSpPr>
                <p:spPr bwMode="auto">
                  <a:xfrm>
                    <a:off x="3121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6" name="Freeform 4460"/>
                  <p:cNvSpPr>
                    <a:spLocks/>
                  </p:cNvSpPr>
                  <p:nvPr/>
                </p:nvSpPr>
                <p:spPr bwMode="auto">
                  <a:xfrm>
                    <a:off x="3122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7" name="Freeform 4461"/>
                  <p:cNvSpPr>
                    <a:spLocks/>
                  </p:cNvSpPr>
                  <p:nvPr/>
                </p:nvSpPr>
                <p:spPr bwMode="auto">
                  <a:xfrm>
                    <a:off x="3122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8" name="Freeform 4462"/>
                  <p:cNvSpPr>
                    <a:spLocks/>
                  </p:cNvSpPr>
                  <p:nvPr/>
                </p:nvSpPr>
                <p:spPr bwMode="auto">
                  <a:xfrm>
                    <a:off x="3123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9" name="Freeform 4463"/>
                  <p:cNvSpPr>
                    <a:spLocks/>
                  </p:cNvSpPr>
                  <p:nvPr/>
                </p:nvSpPr>
                <p:spPr bwMode="auto">
                  <a:xfrm>
                    <a:off x="3123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0" name="Freeform 4464"/>
                  <p:cNvSpPr>
                    <a:spLocks/>
                  </p:cNvSpPr>
                  <p:nvPr/>
                </p:nvSpPr>
                <p:spPr bwMode="auto">
                  <a:xfrm>
                    <a:off x="3124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1" name="Freeform 4465"/>
                  <p:cNvSpPr>
                    <a:spLocks/>
                  </p:cNvSpPr>
                  <p:nvPr/>
                </p:nvSpPr>
                <p:spPr bwMode="auto">
                  <a:xfrm>
                    <a:off x="3124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2" name="Freeform 4466"/>
                  <p:cNvSpPr>
                    <a:spLocks/>
                  </p:cNvSpPr>
                  <p:nvPr/>
                </p:nvSpPr>
                <p:spPr bwMode="auto">
                  <a:xfrm>
                    <a:off x="3125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3" name="Freeform 4467"/>
                  <p:cNvSpPr>
                    <a:spLocks/>
                  </p:cNvSpPr>
                  <p:nvPr/>
                </p:nvSpPr>
                <p:spPr bwMode="auto">
                  <a:xfrm>
                    <a:off x="3125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4" name="Freeform 4468"/>
                  <p:cNvSpPr>
                    <a:spLocks/>
                  </p:cNvSpPr>
                  <p:nvPr/>
                </p:nvSpPr>
                <p:spPr bwMode="auto">
                  <a:xfrm>
                    <a:off x="3125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5" name="Freeform 4469"/>
                  <p:cNvSpPr>
                    <a:spLocks/>
                  </p:cNvSpPr>
                  <p:nvPr/>
                </p:nvSpPr>
                <p:spPr bwMode="auto">
                  <a:xfrm>
                    <a:off x="3126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6" name="Freeform 4470"/>
                  <p:cNvSpPr>
                    <a:spLocks/>
                  </p:cNvSpPr>
                  <p:nvPr/>
                </p:nvSpPr>
                <p:spPr bwMode="auto">
                  <a:xfrm>
                    <a:off x="3126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7" name="Freeform 4471"/>
                  <p:cNvSpPr>
                    <a:spLocks/>
                  </p:cNvSpPr>
                  <p:nvPr/>
                </p:nvSpPr>
                <p:spPr bwMode="auto">
                  <a:xfrm>
                    <a:off x="3127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8" name="Freeform 4472"/>
                  <p:cNvSpPr>
                    <a:spLocks/>
                  </p:cNvSpPr>
                  <p:nvPr/>
                </p:nvSpPr>
                <p:spPr bwMode="auto">
                  <a:xfrm>
                    <a:off x="3127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9" name="Freeform 4473"/>
                  <p:cNvSpPr>
                    <a:spLocks/>
                  </p:cNvSpPr>
                  <p:nvPr/>
                </p:nvSpPr>
                <p:spPr bwMode="auto">
                  <a:xfrm>
                    <a:off x="312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0" name="Freeform 4474"/>
                  <p:cNvSpPr>
                    <a:spLocks/>
                  </p:cNvSpPr>
                  <p:nvPr/>
                </p:nvSpPr>
                <p:spPr bwMode="auto">
                  <a:xfrm>
                    <a:off x="3128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1" name="Freeform 4475"/>
                  <p:cNvSpPr>
                    <a:spLocks/>
                  </p:cNvSpPr>
                  <p:nvPr/>
                </p:nvSpPr>
                <p:spPr bwMode="auto">
                  <a:xfrm>
                    <a:off x="3129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2" name="Freeform 4476"/>
                  <p:cNvSpPr>
                    <a:spLocks/>
                  </p:cNvSpPr>
                  <p:nvPr/>
                </p:nvSpPr>
                <p:spPr bwMode="auto">
                  <a:xfrm>
                    <a:off x="3129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3" name="Freeform 4477"/>
                  <p:cNvSpPr>
                    <a:spLocks/>
                  </p:cNvSpPr>
                  <p:nvPr/>
                </p:nvSpPr>
                <p:spPr bwMode="auto">
                  <a:xfrm>
                    <a:off x="3130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4" name="Freeform 4478"/>
                  <p:cNvSpPr>
                    <a:spLocks/>
                  </p:cNvSpPr>
                  <p:nvPr/>
                </p:nvSpPr>
                <p:spPr bwMode="auto">
                  <a:xfrm>
                    <a:off x="3130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5" name="Freeform 4479"/>
                  <p:cNvSpPr>
                    <a:spLocks/>
                  </p:cNvSpPr>
                  <p:nvPr/>
                </p:nvSpPr>
                <p:spPr bwMode="auto">
                  <a:xfrm>
                    <a:off x="3130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6" name="Freeform 4480"/>
                  <p:cNvSpPr>
                    <a:spLocks/>
                  </p:cNvSpPr>
                  <p:nvPr/>
                </p:nvSpPr>
                <p:spPr bwMode="auto">
                  <a:xfrm>
                    <a:off x="3131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7" name="Freeform 4481"/>
                  <p:cNvSpPr>
                    <a:spLocks/>
                  </p:cNvSpPr>
                  <p:nvPr/>
                </p:nvSpPr>
                <p:spPr bwMode="auto">
                  <a:xfrm>
                    <a:off x="3131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8" name="Freeform 4482"/>
                  <p:cNvSpPr>
                    <a:spLocks/>
                  </p:cNvSpPr>
                  <p:nvPr/>
                </p:nvSpPr>
                <p:spPr bwMode="auto">
                  <a:xfrm>
                    <a:off x="3132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9" name="Freeform 4483"/>
                  <p:cNvSpPr>
                    <a:spLocks/>
                  </p:cNvSpPr>
                  <p:nvPr/>
                </p:nvSpPr>
                <p:spPr bwMode="auto">
                  <a:xfrm>
                    <a:off x="3132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0" name="Freeform 4484"/>
                  <p:cNvSpPr>
                    <a:spLocks/>
                  </p:cNvSpPr>
                  <p:nvPr/>
                </p:nvSpPr>
                <p:spPr bwMode="auto">
                  <a:xfrm>
                    <a:off x="3133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1" name="Freeform 4485"/>
                  <p:cNvSpPr>
                    <a:spLocks/>
                  </p:cNvSpPr>
                  <p:nvPr/>
                </p:nvSpPr>
                <p:spPr bwMode="auto">
                  <a:xfrm>
                    <a:off x="3133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2" name="Freeform 4486"/>
                  <p:cNvSpPr>
                    <a:spLocks/>
                  </p:cNvSpPr>
                  <p:nvPr/>
                </p:nvSpPr>
                <p:spPr bwMode="auto">
                  <a:xfrm>
                    <a:off x="3134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3" name="Freeform 4487"/>
                  <p:cNvSpPr>
                    <a:spLocks/>
                  </p:cNvSpPr>
                  <p:nvPr/>
                </p:nvSpPr>
                <p:spPr bwMode="auto">
                  <a:xfrm>
                    <a:off x="3134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4" name="Freeform 4488"/>
                  <p:cNvSpPr>
                    <a:spLocks/>
                  </p:cNvSpPr>
                  <p:nvPr/>
                </p:nvSpPr>
                <p:spPr bwMode="auto">
                  <a:xfrm>
                    <a:off x="3135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5" name="Freeform 4489"/>
                  <p:cNvSpPr>
                    <a:spLocks/>
                  </p:cNvSpPr>
                  <p:nvPr/>
                </p:nvSpPr>
                <p:spPr bwMode="auto">
                  <a:xfrm>
                    <a:off x="3135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6" name="Freeform 4490"/>
                  <p:cNvSpPr>
                    <a:spLocks/>
                  </p:cNvSpPr>
                  <p:nvPr/>
                </p:nvSpPr>
                <p:spPr bwMode="auto">
                  <a:xfrm>
                    <a:off x="3136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7" name="Freeform 4491"/>
                  <p:cNvSpPr>
                    <a:spLocks/>
                  </p:cNvSpPr>
                  <p:nvPr/>
                </p:nvSpPr>
                <p:spPr bwMode="auto">
                  <a:xfrm>
                    <a:off x="3136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8" name="Freeform 4492"/>
                  <p:cNvSpPr>
                    <a:spLocks/>
                  </p:cNvSpPr>
                  <p:nvPr/>
                </p:nvSpPr>
                <p:spPr bwMode="auto">
                  <a:xfrm>
                    <a:off x="3137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9" name="Freeform 4493"/>
                  <p:cNvSpPr>
                    <a:spLocks/>
                  </p:cNvSpPr>
                  <p:nvPr/>
                </p:nvSpPr>
                <p:spPr bwMode="auto">
                  <a:xfrm>
                    <a:off x="3137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0" name="Freeform 4494"/>
                  <p:cNvSpPr>
                    <a:spLocks/>
                  </p:cNvSpPr>
                  <p:nvPr/>
                </p:nvSpPr>
                <p:spPr bwMode="auto">
                  <a:xfrm>
                    <a:off x="3138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1" name="Freeform 4495"/>
                  <p:cNvSpPr>
                    <a:spLocks/>
                  </p:cNvSpPr>
                  <p:nvPr/>
                </p:nvSpPr>
                <p:spPr bwMode="auto">
                  <a:xfrm>
                    <a:off x="313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2" name="Freeform 4496"/>
                  <p:cNvSpPr>
                    <a:spLocks/>
                  </p:cNvSpPr>
                  <p:nvPr/>
                </p:nvSpPr>
                <p:spPr bwMode="auto">
                  <a:xfrm>
                    <a:off x="3138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3" name="Freeform 4497"/>
                  <p:cNvSpPr>
                    <a:spLocks/>
                  </p:cNvSpPr>
                  <p:nvPr/>
                </p:nvSpPr>
                <p:spPr bwMode="auto">
                  <a:xfrm>
                    <a:off x="3139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4" name="Freeform 4498"/>
                  <p:cNvSpPr>
                    <a:spLocks/>
                  </p:cNvSpPr>
                  <p:nvPr/>
                </p:nvSpPr>
                <p:spPr bwMode="auto">
                  <a:xfrm>
                    <a:off x="3139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5" name="Freeform 4499"/>
                  <p:cNvSpPr>
                    <a:spLocks/>
                  </p:cNvSpPr>
                  <p:nvPr/>
                </p:nvSpPr>
                <p:spPr bwMode="auto">
                  <a:xfrm>
                    <a:off x="3140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6" name="Freeform 4500"/>
                  <p:cNvSpPr>
                    <a:spLocks/>
                  </p:cNvSpPr>
                  <p:nvPr/>
                </p:nvSpPr>
                <p:spPr bwMode="auto">
                  <a:xfrm>
                    <a:off x="3140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7" name="Freeform 4501"/>
                  <p:cNvSpPr>
                    <a:spLocks/>
                  </p:cNvSpPr>
                  <p:nvPr/>
                </p:nvSpPr>
                <p:spPr bwMode="auto">
                  <a:xfrm>
                    <a:off x="3141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8" name="Freeform 4502"/>
                  <p:cNvSpPr>
                    <a:spLocks/>
                  </p:cNvSpPr>
                  <p:nvPr/>
                </p:nvSpPr>
                <p:spPr bwMode="auto">
                  <a:xfrm>
                    <a:off x="3141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9" name="Freeform 4503"/>
                  <p:cNvSpPr>
                    <a:spLocks/>
                  </p:cNvSpPr>
                  <p:nvPr/>
                </p:nvSpPr>
                <p:spPr bwMode="auto">
                  <a:xfrm>
                    <a:off x="3142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0" name="Freeform 4504"/>
                  <p:cNvSpPr>
                    <a:spLocks/>
                  </p:cNvSpPr>
                  <p:nvPr/>
                </p:nvSpPr>
                <p:spPr bwMode="auto">
                  <a:xfrm>
                    <a:off x="3142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1" name="Freeform 4505"/>
                  <p:cNvSpPr>
                    <a:spLocks/>
                  </p:cNvSpPr>
                  <p:nvPr/>
                </p:nvSpPr>
                <p:spPr bwMode="auto">
                  <a:xfrm>
                    <a:off x="3143" y="367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2" name="Freeform 4506"/>
                  <p:cNvSpPr>
                    <a:spLocks/>
                  </p:cNvSpPr>
                  <p:nvPr/>
                </p:nvSpPr>
                <p:spPr bwMode="auto">
                  <a:xfrm>
                    <a:off x="3143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3" name="Freeform 4507"/>
                  <p:cNvSpPr>
                    <a:spLocks/>
                  </p:cNvSpPr>
                  <p:nvPr/>
                </p:nvSpPr>
                <p:spPr bwMode="auto">
                  <a:xfrm>
                    <a:off x="3144" y="367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4" name="Freeform 4508"/>
                  <p:cNvSpPr>
                    <a:spLocks/>
                  </p:cNvSpPr>
                  <p:nvPr/>
                </p:nvSpPr>
                <p:spPr bwMode="auto">
                  <a:xfrm>
                    <a:off x="3144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5" name="Freeform 4509"/>
                  <p:cNvSpPr>
                    <a:spLocks/>
                  </p:cNvSpPr>
                  <p:nvPr/>
                </p:nvSpPr>
                <p:spPr bwMode="auto">
                  <a:xfrm>
                    <a:off x="3144" y="367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6" name="Freeform 4510"/>
                  <p:cNvSpPr>
                    <a:spLocks/>
                  </p:cNvSpPr>
                  <p:nvPr/>
                </p:nvSpPr>
                <p:spPr bwMode="auto">
                  <a:xfrm>
                    <a:off x="3145" y="367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7" name="Freeform 4511"/>
                  <p:cNvSpPr>
                    <a:spLocks/>
                  </p:cNvSpPr>
                  <p:nvPr/>
                </p:nvSpPr>
                <p:spPr bwMode="auto">
                  <a:xfrm>
                    <a:off x="3145" y="367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8" name="Freeform 4512"/>
                  <p:cNvSpPr>
                    <a:spLocks/>
                  </p:cNvSpPr>
                  <p:nvPr/>
                </p:nvSpPr>
                <p:spPr bwMode="auto">
                  <a:xfrm>
                    <a:off x="3146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9" name="Freeform 4513"/>
                  <p:cNvSpPr>
                    <a:spLocks/>
                  </p:cNvSpPr>
                  <p:nvPr/>
                </p:nvSpPr>
                <p:spPr bwMode="auto">
                  <a:xfrm>
                    <a:off x="3146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0" name="Freeform 4514"/>
                  <p:cNvSpPr>
                    <a:spLocks/>
                  </p:cNvSpPr>
                  <p:nvPr/>
                </p:nvSpPr>
                <p:spPr bwMode="auto">
                  <a:xfrm>
                    <a:off x="3147" y="3669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1" name="Freeform 4515"/>
                  <p:cNvSpPr>
                    <a:spLocks/>
                  </p:cNvSpPr>
                  <p:nvPr/>
                </p:nvSpPr>
                <p:spPr bwMode="auto">
                  <a:xfrm>
                    <a:off x="3147" y="366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2" name="Freeform 4516"/>
                  <p:cNvSpPr>
                    <a:spLocks/>
                  </p:cNvSpPr>
                  <p:nvPr/>
                </p:nvSpPr>
                <p:spPr bwMode="auto">
                  <a:xfrm>
                    <a:off x="3148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3" name="Freeform 4517"/>
                  <p:cNvSpPr>
                    <a:spLocks/>
                  </p:cNvSpPr>
                  <p:nvPr/>
                </p:nvSpPr>
                <p:spPr bwMode="auto">
                  <a:xfrm>
                    <a:off x="3148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4" name="Freeform 4518"/>
                  <p:cNvSpPr>
                    <a:spLocks/>
                  </p:cNvSpPr>
                  <p:nvPr/>
                </p:nvSpPr>
                <p:spPr bwMode="auto">
                  <a:xfrm>
                    <a:off x="3149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5" name="Freeform 4519"/>
                  <p:cNvSpPr>
                    <a:spLocks/>
                  </p:cNvSpPr>
                  <p:nvPr/>
                </p:nvSpPr>
                <p:spPr bwMode="auto">
                  <a:xfrm>
                    <a:off x="3149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6" name="Freeform 4520"/>
                  <p:cNvSpPr>
                    <a:spLocks/>
                  </p:cNvSpPr>
                  <p:nvPr/>
                </p:nvSpPr>
                <p:spPr bwMode="auto">
                  <a:xfrm>
                    <a:off x="3149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7" name="Freeform 4521"/>
                  <p:cNvSpPr>
                    <a:spLocks/>
                  </p:cNvSpPr>
                  <p:nvPr/>
                </p:nvSpPr>
                <p:spPr bwMode="auto">
                  <a:xfrm>
                    <a:off x="3150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8" name="Freeform 4522"/>
                  <p:cNvSpPr>
                    <a:spLocks/>
                  </p:cNvSpPr>
                  <p:nvPr/>
                </p:nvSpPr>
                <p:spPr bwMode="auto">
                  <a:xfrm>
                    <a:off x="3150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9" name="Freeform 4523"/>
                  <p:cNvSpPr>
                    <a:spLocks/>
                  </p:cNvSpPr>
                  <p:nvPr/>
                </p:nvSpPr>
                <p:spPr bwMode="auto">
                  <a:xfrm>
                    <a:off x="3151" y="366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0" name="Freeform 4524"/>
                  <p:cNvSpPr>
                    <a:spLocks/>
                  </p:cNvSpPr>
                  <p:nvPr/>
                </p:nvSpPr>
                <p:spPr bwMode="auto">
                  <a:xfrm>
                    <a:off x="3151" y="366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1" name="Freeform 4525"/>
                  <p:cNvSpPr>
                    <a:spLocks/>
                  </p:cNvSpPr>
                  <p:nvPr/>
                </p:nvSpPr>
                <p:spPr bwMode="auto">
                  <a:xfrm>
                    <a:off x="3152" y="366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2" name="Freeform 4526"/>
                  <p:cNvSpPr>
                    <a:spLocks/>
                  </p:cNvSpPr>
                  <p:nvPr/>
                </p:nvSpPr>
                <p:spPr bwMode="auto">
                  <a:xfrm>
                    <a:off x="3152" y="366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3" name="Freeform 4527"/>
                  <p:cNvSpPr>
                    <a:spLocks/>
                  </p:cNvSpPr>
                  <p:nvPr/>
                </p:nvSpPr>
                <p:spPr bwMode="auto">
                  <a:xfrm>
                    <a:off x="3153" y="366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4" name="Freeform 4528"/>
                  <p:cNvSpPr>
                    <a:spLocks/>
                  </p:cNvSpPr>
                  <p:nvPr/>
                </p:nvSpPr>
                <p:spPr bwMode="auto">
                  <a:xfrm>
                    <a:off x="3153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5" name="Freeform 4529"/>
                  <p:cNvSpPr>
                    <a:spLocks/>
                  </p:cNvSpPr>
                  <p:nvPr/>
                </p:nvSpPr>
                <p:spPr bwMode="auto">
                  <a:xfrm>
                    <a:off x="3154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6" name="Freeform 4530"/>
                  <p:cNvSpPr>
                    <a:spLocks/>
                  </p:cNvSpPr>
                  <p:nvPr/>
                </p:nvSpPr>
                <p:spPr bwMode="auto">
                  <a:xfrm>
                    <a:off x="3154" y="3668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7" name="Freeform 4531"/>
                  <p:cNvSpPr>
                    <a:spLocks/>
                  </p:cNvSpPr>
                  <p:nvPr/>
                </p:nvSpPr>
                <p:spPr bwMode="auto">
                  <a:xfrm>
                    <a:off x="3155" y="3668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8" name="Freeform 4532"/>
                  <p:cNvSpPr>
                    <a:spLocks/>
                  </p:cNvSpPr>
                  <p:nvPr/>
                </p:nvSpPr>
                <p:spPr bwMode="auto">
                  <a:xfrm>
                    <a:off x="3155" y="3667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9" name="Freeform 4533"/>
                  <p:cNvSpPr>
                    <a:spLocks/>
                  </p:cNvSpPr>
                  <p:nvPr/>
                </p:nvSpPr>
                <p:spPr bwMode="auto">
                  <a:xfrm>
                    <a:off x="3155" y="3667"/>
                    <a:ext cx="1" cy="1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3 w 4"/>
                      <a:gd name="T3" fmla="*/ 0 h 3"/>
                      <a:gd name="T4" fmla="*/ 4 w 4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0" name="Freeform 4534"/>
                  <p:cNvSpPr>
                    <a:spLocks/>
                  </p:cNvSpPr>
                  <p:nvPr/>
                </p:nvSpPr>
                <p:spPr bwMode="auto">
                  <a:xfrm>
                    <a:off x="3156" y="3666"/>
                    <a:ext cx="1" cy="1"/>
                  </a:xfrm>
                  <a:custGeom>
                    <a:avLst/>
                    <a:gdLst>
                      <a:gd name="T0" fmla="*/ 0 w 3"/>
                      <a:gd name="T1" fmla="*/ 5 h 5"/>
                      <a:gd name="T2" fmla="*/ 2 w 3"/>
                      <a:gd name="T3" fmla="*/ 0 h 5"/>
                      <a:gd name="T4" fmla="*/ 3 w 3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5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1" name="Freeform 4535"/>
                  <p:cNvSpPr>
                    <a:spLocks/>
                  </p:cNvSpPr>
                  <p:nvPr/>
                </p:nvSpPr>
                <p:spPr bwMode="auto">
                  <a:xfrm>
                    <a:off x="3156" y="3665"/>
                    <a:ext cx="1" cy="1"/>
                  </a:xfrm>
                  <a:custGeom>
                    <a:avLst/>
                    <a:gdLst>
                      <a:gd name="T0" fmla="*/ 0 w 4"/>
                      <a:gd name="T1" fmla="*/ 5 h 5"/>
                      <a:gd name="T2" fmla="*/ 3 w 4"/>
                      <a:gd name="T3" fmla="*/ 0 h 5"/>
                      <a:gd name="T4" fmla="*/ 4 w 4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2" name="Freeform 4536"/>
                  <p:cNvSpPr>
                    <a:spLocks/>
                  </p:cNvSpPr>
                  <p:nvPr/>
                </p:nvSpPr>
                <p:spPr bwMode="auto">
                  <a:xfrm>
                    <a:off x="3157" y="3664"/>
                    <a:ext cx="1" cy="1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0 h 6"/>
                      <a:gd name="T4" fmla="*/ 3 w 3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6"/>
                      <a:gd name="T11" fmla="*/ 3 w 3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6">
                        <a:moveTo>
                          <a:pt x="0" y="6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3" name="Freeform 4537"/>
                  <p:cNvSpPr>
                    <a:spLocks/>
                  </p:cNvSpPr>
                  <p:nvPr/>
                </p:nvSpPr>
                <p:spPr bwMode="auto">
                  <a:xfrm>
                    <a:off x="3157" y="3662"/>
                    <a:ext cx="1" cy="2"/>
                  </a:xfrm>
                  <a:custGeom>
                    <a:avLst/>
                    <a:gdLst>
                      <a:gd name="T0" fmla="*/ 0 w 4"/>
                      <a:gd name="T1" fmla="*/ 7 h 7"/>
                      <a:gd name="T2" fmla="*/ 3 w 4"/>
                      <a:gd name="T3" fmla="*/ 0 h 7"/>
                      <a:gd name="T4" fmla="*/ 4 w 4"/>
                      <a:gd name="T5" fmla="*/ 0 h 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7"/>
                      <a:gd name="T11" fmla="*/ 4 w 4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7">
                        <a:moveTo>
                          <a:pt x="0" y="7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4" name="Freeform 4538"/>
                  <p:cNvSpPr>
                    <a:spLocks/>
                  </p:cNvSpPr>
                  <p:nvPr/>
                </p:nvSpPr>
                <p:spPr bwMode="auto">
                  <a:xfrm>
                    <a:off x="3158" y="3660"/>
                    <a:ext cx="1" cy="2"/>
                  </a:xfrm>
                  <a:custGeom>
                    <a:avLst/>
                    <a:gdLst>
                      <a:gd name="T0" fmla="*/ 0 w 3"/>
                      <a:gd name="T1" fmla="*/ 11 h 11"/>
                      <a:gd name="T2" fmla="*/ 2 w 3"/>
                      <a:gd name="T3" fmla="*/ 0 h 11"/>
                      <a:gd name="T4" fmla="*/ 3 w 3"/>
                      <a:gd name="T5" fmla="*/ 0 h 1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1"/>
                      <a:gd name="T11" fmla="*/ 3 w 3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1">
                        <a:moveTo>
                          <a:pt x="0" y="1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5" name="Freeform 4539"/>
                  <p:cNvSpPr>
                    <a:spLocks/>
                  </p:cNvSpPr>
                  <p:nvPr/>
                </p:nvSpPr>
                <p:spPr bwMode="auto">
                  <a:xfrm>
                    <a:off x="3158" y="3657"/>
                    <a:ext cx="1" cy="3"/>
                  </a:xfrm>
                  <a:custGeom>
                    <a:avLst/>
                    <a:gdLst>
                      <a:gd name="T0" fmla="*/ 0 w 4"/>
                      <a:gd name="T1" fmla="*/ 15 h 15"/>
                      <a:gd name="T2" fmla="*/ 3 w 4"/>
                      <a:gd name="T3" fmla="*/ 0 h 15"/>
                      <a:gd name="T4" fmla="*/ 4 w 4"/>
                      <a:gd name="T5" fmla="*/ 0 h 1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5"/>
                      <a:gd name="T11" fmla="*/ 4 w 4"/>
                      <a:gd name="T12" fmla="*/ 15 h 1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5">
                        <a:moveTo>
                          <a:pt x="0" y="1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6" name="Freeform 4540"/>
                  <p:cNvSpPr>
                    <a:spLocks/>
                  </p:cNvSpPr>
                  <p:nvPr/>
                </p:nvSpPr>
                <p:spPr bwMode="auto">
                  <a:xfrm>
                    <a:off x="3159" y="3654"/>
                    <a:ext cx="1" cy="3"/>
                  </a:xfrm>
                  <a:custGeom>
                    <a:avLst/>
                    <a:gdLst>
                      <a:gd name="T0" fmla="*/ 0 w 3"/>
                      <a:gd name="T1" fmla="*/ 19 h 19"/>
                      <a:gd name="T2" fmla="*/ 2 w 3"/>
                      <a:gd name="T3" fmla="*/ 0 h 19"/>
                      <a:gd name="T4" fmla="*/ 3 w 3"/>
                      <a:gd name="T5" fmla="*/ 0 h 1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9"/>
                      <a:gd name="T11" fmla="*/ 3 w 3"/>
                      <a:gd name="T12" fmla="*/ 19 h 1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9">
                        <a:moveTo>
                          <a:pt x="0" y="19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7" name="Freeform 4541"/>
                  <p:cNvSpPr>
                    <a:spLocks/>
                  </p:cNvSpPr>
                  <p:nvPr/>
                </p:nvSpPr>
                <p:spPr bwMode="auto">
                  <a:xfrm>
                    <a:off x="3159" y="3649"/>
                    <a:ext cx="1" cy="5"/>
                  </a:xfrm>
                  <a:custGeom>
                    <a:avLst/>
                    <a:gdLst>
                      <a:gd name="T0" fmla="*/ 0 w 4"/>
                      <a:gd name="T1" fmla="*/ 24 h 24"/>
                      <a:gd name="T2" fmla="*/ 3 w 4"/>
                      <a:gd name="T3" fmla="*/ 0 h 24"/>
                      <a:gd name="T4" fmla="*/ 4 w 4"/>
                      <a:gd name="T5" fmla="*/ 0 h 2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4"/>
                      <a:gd name="T11" fmla="*/ 4 w 4"/>
                      <a:gd name="T12" fmla="*/ 24 h 2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4">
                        <a:moveTo>
                          <a:pt x="0" y="2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8" name="Freeform 4542"/>
                  <p:cNvSpPr>
                    <a:spLocks/>
                  </p:cNvSpPr>
                  <p:nvPr/>
                </p:nvSpPr>
                <p:spPr bwMode="auto">
                  <a:xfrm>
                    <a:off x="3160" y="3644"/>
                    <a:ext cx="1" cy="5"/>
                  </a:xfrm>
                  <a:custGeom>
                    <a:avLst/>
                    <a:gdLst>
                      <a:gd name="T0" fmla="*/ 0 w 3"/>
                      <a:gd name="T1" fmla="*/ 28 h 28"/>
                      <a:gd name="T2" fmla="*/ 2 w 3"/>
                      <a:gd name="T3" fmla="*/ 0 h 28"/>
                      <a:gd name="T4" fmla="*/ 3 w 3"/>
                      <a:gd name="T5" fmla="*/ 0 h 2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8"/>
                      <a:gd name="T11" fmla="*/ 3 w 3"/>
                      <a:gd name="T12" fmla="*/ 28 h 2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8">
                        <a:moveTo>
                          <a:pt x="0" y="28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9" name="Freeform 4543"/>
                  <p:cNvSpPr>
                    <a:spLocks/>
                  </p:cNvSpPr>
                  <p:nvPr/>
                </p:nvSpPr>
                <p:spPr bwMode="auto">
                  <a:xfrm>
                    <a:off x="3160" y="3637"/>
                    <a:ext cx="1" cy="7"/>
                  </a:xfrm>
                  <a:custGeom>
                    <a:avLst/>
                    <a:gdLst>
                      <a:gd name="T0" fmla="*/ 0 w 4"/>
                      <a:gd name="T1" fmla="*/ 37 h 37"/>
                      <a:gd name="T2" fmla="*/ 3 w 4"/>
                      <a:gd name="T3" fmla="*/ 0 h 37"/>
                      <a:gd name="T4" fmla="*/ 4 w 4"/>
                      <a:gd name="T5" fmla="*/ 0 h 3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7"/>
                      <a:gd name="T11" fmla="*/ 4 w 4"/>
                      <a:gd name="T12" fmla="*/ 37 h 3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7">
                        <a:moveTo>
                          <a:pt x="0" y="37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0" name="Freeform 4544"/>
                  <p:cNvSpPr>
                    <a:spLocks/>
                  </p:cNvSpPr>
                  <p:nvPr/>
                </p:nvSpPr>
                <p:spPr bwMode="auto">
                  <a:xfrm>
                    <a:off x="3161" y="3629"/>
                    <a:ext cx="1" cy="8"/>
                  </a:xfrm>
                  <a:custGeom>
                    <a:avLst/>
                    <a:gdLst>
                      <a:gd name="T0" fmla="*/ 0 w 3"/>
                      <a:gd name="T1" fmla="*/ 45 h 45"/>
                      <a:gd name="T2" fmla="*/ 2 w 3"/>
                      <a:gd name="T3" fmla="*/ 0 h 45"/>
                      <a:gd name="T4" fmla="*/ 3 w 3"/>
                      <a:gd name="T5" fmla="*/ 0 h 4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5"/>
                      <a:gd name="T11" fmla="*/ 3 w 3"/>
                      <a:gd name="T12" fmla="*/ 45 h 4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5">
                        <a:moveTo>
                          <a:pt x="0" y="45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1" name="Freeform 4545"/>
                  <p:cNvSpPr>
                    <a:spLocks/>
                  </p:cNvSpPr>
                  <p:nvPr/>
                </p:nvSpPr>
                <p:spPr bwMode="auto">
                  <a:xfrm>
                    <a:off x="3161" y="3618"/>
                    <a:ext cx="1" cy="11"/>
                  </a:xfrm>
                  <a:custGeom>
                    <a:avLst/>
                    <a:gdLst>
                      <a:gd name="T0" fmla="*/ 0 w 4"/>
                      <a:gd name="T1" fmla="*/ 57 h 57"/>
                      <a:gd name="T2" fmla="*/ 3 w 4"/>
                      <a:gd name="T3" fmla="*/ 0 h 57"/>
                      <a:gd name="T4" fmla="*/ 4 w 4"/>
                      <a:gd name="T5" fmla="*/ 0 h 5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7"/>
                      <a:gd name="T11" fmla="*/ 4 w 4"/>
                      <a:gd name="T12" fmla="*/ 57 h 5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7">
                        <a:moveTo>
                          <a:pt x="0" y="57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2" name="Freeform 4546"/>
                  <p:cNvSpPr>
                    <a:spLocks/>
                  </p:cNvSpPr>
                  <p:nvPr/>
                </p:nvSpPr>
                <p:spPr bwMode="auto">
                  <a:xfrm>
                    <a:off x="3162" y="3605"/>
                    <a:ext cx="1" cy="13"/>
                  </a:xfrm>
                  <a:custGeom>
                    <a:avLst/>
                    <a:gdLst>
                      <a:gd name="T0" fmla="*/ 0 w 3"/>
                      <a:gd name="T1" fmla="*/ 71 h 71"/>
                      <a:gd name="T2" fmla="*/ 2 w 3"/>
                      <a:gd name="T3" fmla="*/ 0 h 71"/>
                      <a:gd name="T4" fmla="*/ 3 w 3"/>
                      <a:gd name="T5" fmla="*/ 0 h 7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71"/>
                      <a:gd name="T11" fmla="*/ 3 w 3"/>
                      <a:gd name="T12" fmla="*/ 71 h 7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71">
                        <a:moveTo>
                          <a:pt x="0" y="7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3" name="Freeform 4547"/>
                  <p:cNvSpPr>
                    <a:spLocks/>
                  </p:cNvSpPr>
                  <p:nvPr/>
                </p:nvSpPr>
                <p:spPr bwMode="auto">
                  <a:xfrm>
                    <a:off x="3162" y="3589"/>
                    <a:ext cx="1" cy="16"/>
                  </a:xfrm>
                  <a:custGeom>
                    <a:avLst/>
                    <a:gdLst>
                      <a:gd name="T0" fmla="*/ 0 w 4"/>
                      <a:gd name="T1" fmla="*/ 84 h 84"/>
                      <a:gd name="T2" fmla="*/ 3 w 4"/>
                      <a:gd name="T3" fmla="*/ 0 h 84"/>
                      <a:gd name="T4" fmla="*/ 4 w 4"/>
                      <a:gd name="T5" fmla="*/ 0 h 8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84"/>
                      <a:gd name="T11" fmla="*/ 4 w 4"/>
                      <a:gd name="T12" fmla="*/ 84 h 8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84">
                        <a:moveTo>
                          <a:pt x="0" y="8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4" name="Freeform 4548"/>
                  <p:cNvSpPr>
                    <a:spLocks/>
                  </p:cNvSpPr>
                  <p:nvPr/>
                </p:nvSpPr>
                <p:spPr bwMode="auto">
                  <a:xfrm>
                    <a:off x="3163" y="3571"/>
                    <a:ext cx="1" cy="18"/>
                  </a:xfrm>
                  <a:custGeom>
                    <a:avLst/>
                    <a:gdLst>
                      <a:gd name="T0" fmla="*/ 0 w 3"/>
                      <a:gd name="T1" fmla="*/ 98 h 98"/>
                      <a:gd name="T2" fmla="*/ 2 w 3"/>
                      <a:gd name="T3" fmla="*/ 0 h 98"/>
                      <a:gd name="T4" fmla="*/ 3 w 3"/>
                      <a:gd name="T5" fmla="*/ 0 h 9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98"/>
                      <a:gd name="T11" fmla="*/ 3 w 3"/>
                      <a:gd name="T12" fmla="*/ 98 h 9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98">
                        <a:moveTo>
                          <a:pt x="0" y="98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5" name="Freeform 4549"/>
                  <p:cNvSpPr>
                    <a:spLocks/>
                  </p:cNvSpPr>
                  <p:nvPr/>
                </p:nvSpPr>
                <p:spPr bwMode="auto">
                  <a:xfrm>
                    <a:off x="3163" y="3551"/>
                    <a:ext cx="1" cy="20"/>
                  </a:xfrm>
                  <a:custGeom>
                    <a:avLst/>
                    <a:gdLst>
                      <a:gd name="T0" fmla="*/ 0 w 4"/>
                      <a:gd name="T1" fmla="*/ 109 h 109"/>
                      <a:gd name="T2" fmla="*/ 3 w 4"/>
                      <a:gd name="T3" fmla="*/ 0 h 109"/>
                      <a:gd name="T4" fmla="*/ 4 w 4"/>
                      <a:gd name="T5" fmla="*/ 0 h 10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09"/>
                      <a:gd name="T11" fmla="*/ 4 w 4"/>
                      <a:gd name="T12" fmla="*/ 109 h 10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09">
                        <a:moveTo>
                          <a:pt x="0" y="109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6" name="Freeform 4550"/>
                  <p:cNvSpPr>
                    <a:spLocks/>
                  </p:cNvSpPr>
                  <p:nvPr/>
                </p:nvSpPr>
                <p:spPr bwMode="auto">
                  <a:xfrm>
                    <a:off x="3163" y="3529"/>
                    <a:ext cx="1" cy="22"/>
                  </a:xfrm>
                  <a:custGeom>
                    <a:avLst/>
                    <a:gdLst>
                      <a:gd name="T0" fmla="*/ 0 w 3"/>
                      <a:gd name="T1" fmla="*/ 119 h 119"/>
                      <a:gd name="T2" fmla="*/ 2 w 3"/>
                      <a:gd name="T3" fmla="*/ 0 h 119"/>
                      <a:gd name="T4" fmla="*/ 3 w 3"/>
                      <a:gd name="T5" fmla="*/ 0 h 11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19"/>
                      <a:gd name="T11" fmla="*/ 3 w 3"/>
                      <a:gd name="T12" fmla="*/ 119 h 11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19">
                        <a:moveTo>
                          <a:pt x="0" y="119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7" name="Freeform 4551"/>
                  <p:cNvSpPr>
                    <a:spLocks/>
                  </p:cNvSpPr>
                  <p:nvPr/>
                </p:nvSpPr>
                <p:spPr bwMode="auto">
                  <a:xfrm>
                    <a:off x="3164" y="3505"/>
                    <a:ext cx="1" cy="24"/>
                  </a:xfrm>
                  <a:custGeom>
                    <a:avLst/>
                    <a:gdLst>
                      <a:gd name="T0" fmla="*/ 0 w 4"/>
                      <a:gd name="T1" fmla="*/ 126 h 126"/>
                      <a:gd name="T2" fmla="*/ 3 w 4"/>
                      <a:gd name="T3" fmla="*/ 0 h 126"/>
                      <a:gd name="T4" fmla="*/ 4 w 4"/>
                      <a:gd name="T5" fmla="*/ 0 h 12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26"/>
                      <a:gd name="T11" fmla="*/ 4 w 4"/>
                      <a:gd name="T12" fmla="*/ 126 h 12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26">
                        <a:moveTo>
                          <a:pt x="0" y="126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8" name="Freeform 4552"/>
                  <p:cNvSpPr>
                    <a:spLocks/>
                  </p:cNvSpPr>
                  <p:nvPr/>
                </p:nvSpPr>
                <p:spPr bwMode="auto">
                  <a:xfrm>
                    <a:off x="3164" y="3482"/>
                    <a:ext cx="1" cy="23"/>
                  </a:xfrm>
                  <a:custGeom>
                    <a:avLst/>
                    <a:gdLst>
                      <a:gd name="T0" fmla="*/ 0 w 3"/>
                      <a:gd name="T1" fmla="*/ 126 h 126"/>
                      <a:gd name="T2" fmla="*/ 2 w 3"/>
                      <a:gd name="T3" fmla="*/ 0 h 126"/>
                      <a:gd name="T4" fmla="*/ 3 w 3"/>
                      <a:gd name="T5" fmla="*/ 0 h 12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26"/>
                      <a:gd name="T11" fmla="*/ 3 w 3"/>
                      <a:gd name="T12" fmla="*/ 126 h 12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26">
                        <a:moveTo>
                          <a:pt x="0" y="126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9" name="Freeform 4553"/>
                  <p:cNvSpPr>
                    <a:spLocks/>
                  </p:cNvSpPr>
                  <p:nvPr/>
                </p:nvSpPr>
                <p:spPr bwMode="auto">
                  <a:xfrm>
                    <a:off x="3165" y="3459"/>
                    <a:ext cx="1" cy="23"/>
                  </a:xfrm>
                  <a:custGeom>
                    <a:avLst/>
                    <a:gdLst>
                      <a:gd name="T0" fmla="*/ 0 w 4"/>
                      <a:gd name="T1" fmla="*/ 120 h 120"/>
                      <a:gd name="T2" fmla="*/ 3 w 4"/>
                      <a:gd name="T3" fmla="*/ 0 h 120"/>
                      <a:gd name="T4" fmla="*/ 4 w 4"/>
                      <a:gd name="T5" fmla="*/ 0 h 12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20"/>
                      <a:gd name="T11" fmla="*/ 4 w 4"/>
                      <a:gd name="T12" fmla="*/ 120 h 12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20">
                        <a:moveTo>
                          <a:pt x="0" y="12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0" name="Freeform 4554"/>
                  <p:cNvSpPr>
                    <a:spLocks/>
                  </p:cNvSpPr>
                  <p:nvPr/>
                </p:nvSpPr>
                <p:spPr bwMode="auto">
                  <a:xfrm>
                    <a:off x="3165" y="3439"/>
                    <a:ext cx="1" cy="20"/>
                  </a:xfrm>
                  <a:custGeom>
                    <a:avLst/>
                    <a:gdLst>
                      <a:gd name="T0" fmla="*/ 0 w 3"/>
                      <a:gd name="T1" fmla="*/ 109 h 109"/>
                      <a:gd name="T2" fmla="*/ 2 w 3"/>
                      <a:gd name="T3" fmla="*/ 0 h 109"/>
                      <a:gd name="T4" fmla="*/ 3 w 3"/>
                      <a:gd name="T5" fmla="*/ 0 h 10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09"/>
                      <a:gd name="T11" fmla="*/ 3 w 3"/>
                      <a:gd name="T12" fmla="*/ 109 h 10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09">
                        <a:moveTo>
                          <a:pt x="0" y="109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1" name="Freeform 4555"/>
                  <p:cNvSpPr>
                    <a:spLocks/>
                  </p:cNvSpPr>
                  <p:nvPr/>
                </p:nvSpPr>
                <p:spPr bwMode="auto">
                  <a:xfrm>
                    <a:off x="3166" y="3422"/>
                    <a:ext cx="1" cy="17"/>
                  </a:xfrm>
                  <a:custGeom>
                    <a:avLst/>
                    <a:gdLst>
                      <a:gd name="T0" fmla="*/ 0 w 4"/>
                      <a:gd name="T1" fmla="*/ 91 h 91"/>
                      <a:gd name="T2" fmla="*/ 3 w 4"/>
                      <a:gd name="T3" fmla="*/ 0 h 91"/>
                      <a:gd name="T4" fmla="*/ 4 w 4"/>
                      <a:gd name="T5" fmla="*/ 0 h 9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91"/>
                      <a:gd name="T11" fmla="*/ 4 w 4"/>
                      <a:gd name="T12" fmla="*/ 91 h 9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91">
                        <a:moveTo>
                          <a:pt x="0" y="9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2" name="Freeform 4556"/>
                  <p:cNvSpPr>
                    <a:spLocks/>
                  </p:cNvSpPr>
                  <p:nvPr/>
                </p:nvSpPr>
                <p:spPr bwMode="auto">
                  <a:xfrm>
                    <a:off x="3166" y="3410"/>
                    <a:ext cx="1" cy="12"/>
                  </a:xfrm>
                  <a:custGeom>
                    <a:avLst/>
                    <a:gdLst>
                      <a:gd name="T0" fmla="*/ 0 w 3"/>
                      <a:gd name="T1" fmla="*/ 65 h 65"/>
                      <a:gd name="T2" fmla="*/ 2 w 3"/>
                      <a:gd name="T3" fmla="*/ 0 h 65"/>
                      <a:gd name="T4" fmla="*/ 3 w 3"/>
                      <a:gd name="T5" fmla="*/ 0 h 6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65"/>
                      <a:gd name="T11" fmla="*/ 3 w 3"/>
                      <a:gd name="T12" fmla="*/ 65 h 6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65">
                        <a:moveTo>
                          <a:pt x="0" y="65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3" name="Freeform 4557"/>
                  <p:cNvSpPr>
                    <a:spLocks/>
                  </p:cNvSpPr>
                  <p:nvPr/>
                </p:nvSpPr>
                <p:spPr bwMode="auto">
                  <a:xfrm>
                    <a:off x="3167" y="3404"/>
                    <a:ext cx="1" cy="6"/>
                  </a:xfrm>
                  <a:custGeom>
                    <a:avLst/>
                    <a:gdLst>
                      <a:gd name="T0" fmla="*/ 0 w 3"/>
                      <a:gd name="T1" fmla="*/ 34 h 34"/>
                      <a:gd name="T2" fmla="*/ 2 w 3"/>
                      <a:gd name="T3" fmla="*/ 0 h 34"/>
                      <a:gd name="T4" fmla="*/ 3 w 3"/>
                      <a:gd name="T5" fmla="*/ 0 h 3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4"/>
                      <a:gd name="T11" fmla="*/ 3 w 3"/>
                      <a:gd name="T12" fmla="*/ 34 h 3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4">
                        <a:moveTo>
                          <a:pt x="0" y="3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4" name="Freeform 4558"/>
                  <p:cNvSpPr>
                    <a:spLocks/>
                  </p:cNvSpPr>
                  <p:nvPr/>
                </p:nvSpPr>
                <p:spPr bwMode="auto">
                  <a:xfrm>
                    <a:off x="3167" y="340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5" name="Freeform 4559"/>
                  <p:cNvSpPr>
                    <a:spLocks/>
                  </p:cNvSpPr>
                  <p:nvPr/>
                </p:nvSpPr>
                <p:spPr bwMode="auto">
                  <a:xfrm>
                    <a:off x="3168" y="3404"/>
                    <a:ext cx="1" cy="6"/>
                  </a:xfrm>
                  <a:custGeom>
                    <a:avLst/>
                    <a:gdLst>
                      <a:gd name="T0" fmla="*/ 0 w 3"/>
                      <a:gd name="T1" fmla="*/ 0 h 33"/>
                      <a:gd name="T2" fmla="*/ 2 w 3"/>
                      <a:gd name="T3" fmla="*/ 33 h 33"/>
                      <a:gd name="T4" fmla="*/ 3 w 3"/>
                      <a:gd name="T5" fmla="*/ 33 h 3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3"/>
                      <a:gd name="T11" fmla="*/ 3 w 3"/>
                      <a:gd name="T12" fmla="*/ 33 h 3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3">
                        <a:moveTo>
                          <a:pt x="0" y="0"/>
                        </a:moveTo>
                        <a:lnTo>
                          <a:pt x="2" y="33"/>
                        </a:lnTo>
                        <a:lnTo>
                          <a:pt x="3" y="3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6" name="Freeform 4560"/>
                  <p:cNvSpPr>
                    <a:spLocks/>
                  </p:cNvSpPr>
                  <p:nvPr/>
                </p:nvSpPr>
                <p:spPr bwMode="auto">
                  <a:xfrm>
                    <a:off x="3168" y="3410"/>
                    <a:ext cx="1" cy="12"/>
                  </a:xfrm>
                  <a:custGeom>
                    <a:avLst/>
                    <a:gdLst>
                      <a:gd name="T0" fmla="*/ 0 w 4"/>
                      <a:gd name="T1" fmla="*/ 0 h 64"/>
                      <a:gd name="T2" fmla="*/ 3 w 4"/>
                      <a:gd name="T3" fmla="*/ 64 h 64"/>
                      <a:gd name="T4" fmla="*/ 4 w 4"/>
                      <a:gd name="T5" fmla="*/ 64 h 6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64"/>
                      <a:gd name="T11" fmla="*/ 4 w 4"/>
                      <a:gd name="T12" fmla="*/ 64 h 6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64">
                        <a:moveTo>
                          <a:pt x="0" y="0"/>
                        </a:moveTo>
                        <a:lnTo>
                          <a:pt x="3" y="64"/>
                        </a:lnTo>
                        <a:lnTo>
                          <a:pt x="4" y="6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7" name="Freeform 4561"/>
                  <p:cNvSpPr>
                    <a:spLocks/>
                  </p:cNvSpPr>
                  <p:nvPr/>
                </p:nvSpPr>
                <p:spPr bwMode="auto">
                  <a:xfrm>
                    <a:off x="3168" y="3422"/>
                    <a:ext cx="1" cy="16"/>
                  </a:xfrm>
                  <a:custGeom>
                    <a:avLst/>
                    <a:gdLst>
                      <a:gd name="T0" fmla="*/ 0 w 3"/>
                      <a:gd name="T1" fmla="*/ 0 h 89"/>
                      <a:gd name="T2" fmla="*/ 2 w 3"/>
                      <a:gd name="T3" fmla="*/ 89 h 89"/>
                      <a:gd name="T4" fmla="*/ 3 w 3"/>
                      <a:gd name="T5" fmla="*/ 89 h 8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89"/>
                      <a:gd name="T11" fmla="*/ 3 w 3"/>
                      <a:gd name="T12" fmla="*/ 89 h 8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89">
                        <a:moveTo>
                          <a:pt x="0" y="0"/>
                        </a:moveTo>
                        <a:lnTo>
                          <a:pt x="2" y="89"/>
                        </a:lnTo>
                        <a:lnTo>
                          <a:pt x="3" y="8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8" name="Freeform 4562"/>
                  <p:cNvSpPr>
                    <a:spLocks/>
                  </p:cNvSpPr>
                  <p:nvPr/>
                </p:nvSpPr>
                <p:spPr bwMode="auto">
                  <a:xfrm>
                    <a:off x="3169" y="3438"/>
                    <a:ext cx="1" cy="21"/>
                  </a:xfrm>
                  <a:custGeom>
                    <a:avLst/>
                    <a:gdLst>
                      <a:gd name="T0" fmla="*/ 0 w 4"/>
                      <a:gd name="T1" fmla="*/ 0 h 110"/>
                      <a:gd name="T2" fmla="*/ 3 w 4"/>
                      <a:gd name="T3" fmla="*/ 110 h 110"/>
                      <a:gd name="T4" fmla="*/ 4 w 4"/>
                      <a:gd name="T5" fmla="*/ 110 h 11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10"/>
                      <a:gd name="T11" fmla="*/ 4 w 4"/>
                      <a:gd name="T12" fmla="*/ 110 h 1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10">
                        <a:moveTo>
                          <a:pt x="0" y="0"/>
                        </a:moveTo>
                        <a:lnTo>
                          <a:pt x="3" y="110"/>
                        </a:lnTo>
                        <a:lnTo>
                          <a:pt x="4" y="11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9" name="Freeform 4563"/>
                  <p:cNvSpPr>
                    <a:spLocks/>
                  </p:cNvSpPr>
                  <p:nvPr/>
                </p:nvSpPr>
                <p:spPr bwMode="auto">
                  <a:xfrm>
                    <a:off x="3169" y="3459"/>
                    <a:ext cx="1" cy="23"/>
                  </a:xfrm>
                  <a:custGeom>
                    <a:avLst/>
                    <a:gdLst>
                      <a:gd name="T0" fmla="*/ 0 w 3"/>
                      <a:gd name="T1" fmla="*/ 0 h 121"/>
                      <a:gd name="T2" fmla="*/ 2 w 3"/>
                      <a:gd name="T3" fmla="*/ 121 h 121"/>
                      <a:gd name="T4" fmla="*/ 3 w 3"/>
                      <a:gd name="T5" fmla="*/ 121 h 12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21"/>
                      <a:gd name="T11" fmla="*/ 3 w 3"/>
                      <a:gd name="T12" fmla="*/ 121 h 1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21">
                        <a:moveTo>
                          <a:pt x="0" y="0"/>
                        </a:moveTo>
                        <a:lnTo>
                          <a:pt x="2" y="121"/>
                        </a:lnTo>
                        <a:lnTo>
                          <a:pt x="3" y="12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0" name="Freeform 4564"/>
                  <p:cNvSpPr>
                    <a:spLocks/>
                  </p:cNvSpPr>
                  <p:nvPr/>
                </p:nvSpPr>
                <p:spPr bwMode="auto">
                  <a:xfrm>
                    <a:off x="3170" y="3482"/>
                    <a:ext cx="1" cy="23"/>
                  </a:xfrm>
                  <a:custGeom>
                    <a:avLst/>
                    <a:gdLst>
                      <a:gd name="T0" fmla="*/ 0 w 4"/>
                      <a:gd name="T1" fmla="*/ 0 h 126"/>
                      <a:gd name="T2" fmla="*/ 3 w 4"/>
                      <a:gd name="T3" fmla="*/ 126 h 126"/>
                      <a:gd name="T4" fmla="*/ 4 w 4"/>
                      <a:gd name="T5" fmla="*/ 126 h 12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26"/>
                      <a:gd name="T11" fmla="*/ 4 w 4"/>
                      <a:gd name="T12" fmla="*/ 126 h 12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26">
                        <a:moveTo>
                          <a:pt x="0" y="0"/>
                        </a:moveTo>
                        <a:lnTo>
                          <a:pt x="3" y="126"/>
                        </a:lnTo>
                        <a:lnTo>
                          <a:pt x="4" y="12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1" name="Freeform 4565"/>
                  <p:cNvSpPr>
                    <a:spLocks/>
                  </p:cNvSpPr>
                  <p:nvPr/>
                </p:nvSpPr>
                <p:spPr bwMode="auto">
                  <a:xfrm>
                    <a:off x="3170" y="3505"/>
                    <a:ext cx="1" cy="24"/>
                  </a:xfrm>
                  <a:custGeom>
                    <a:avLst/>
                    <a:gdLst>
                      <a:gd name="T0" fmla="*/ 0 w 3"/>
                      <a:gd name="T1" fmla="*/ 0 h 127"/>
                      <a:gd name="T2" fmla="*/ 2 w 3"/>
                      <a:gd name="T3" fmla="*/ 127 h 127"/>
                      <a:gd name="T4" fmla="*/ 3 w 3"/>
                      <a:gd name="T5" fmla="*/ 127 h 12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27"/>
                      <a:gd name="T11" fmla="*/ 3 w 3"/>
                      <a:gd name="T12" fmla="*/ 127 h 12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27">
                        <a:moveTo>
                          <a:pt x="0" y="0"/>
                        </a:moveTo>
                        <a:lnTo>
                          <a:pt x="2" y="127"/>
                        </a:lnTo>
                        <a:lnTo>
                          <a:pt x="3" y="12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2" name="Freeform 4566"/>
                  <p:cNvSpPr>
                    <a:spLocks/>
                  </p:cNvSpPr>
                  <p:nvPr/>
                </p:nvSpPr>
                <p:spPr bwMode="auto">
                  <a:xfrm>
                    <a:off x="3171" y="3529"/>
                    <a:ext cx="1" cy="22"/>
                  </a:xfrm>
                  <a:custGeom>
                    <a:avLst/>
                    <a:gdLst>
                      <a:gd name="T0" fmla="*/ 0 w 4"/>
                      <a:gd name="T1" fmla="*/ 0 h 120"/>
                      <a:gd name="T2" fmla="*/ 3 w 4"/>
                      <a:gd name="T3" fmla="*/ 120 h 120"/>
                      <a:gd name="T4" fmla="*/ 4 w 4"/>
                      <a:gd name="T5" fmla="*/ 120 h 12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20"/>
                      <a:gd name="T11" fmla="*/ 4 w 4"/>
                      <a:gd name="T12" fmla="*/ 120 h 12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20">
                        <a:moveTo>
                          <a:pt x="0" y="0"/>
                        </a:moveTo>
                        <a:lnTo>
                          <a:pt x="3" y="120"/>
                        </a:lnTo>
                        <a:lnTo>
                          <a:pt x="4" y="12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3" name="Freeform 4567"/>
                  <p:cNvSpPr>
                    <a:spLocks/>
                  </p:cNvSpPr>
                  <p:nvPr/>
                </p:nvSpPr>
                <p:spPr bwMode="auto">
                  <a:xfrm>
                    <a:off x="3171" y="3551"/>
                    <a:ext cx="1" cy="21"/>
                  </a:xfrm>
                  <a:custGeom>
                    <a:avLst/>
                    <a:gdLst>
                      <a:gd name="T0" fmla="*/ 0 w 3"/>
                      <a:gd name="T1" fmla="*/ 0 h 111"/>
                      <a:gd name="T2" fmla="*/ 2 w 3"/>
                      <a:gd name="T3" fmla="*/ 111 h 111"/>
                      <a:gd name="T4" fmla="*/ 3 w 3"/>
                      <a:gd name="T5" fmla="*/ 111 h 11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11"/>
                      <a:gd name="T11" fmla="*/ 3 w 3"/>
                      <a:gd name="T12" fmla="*/ 111 h 1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11">
                        <a:moveTo>
                          <a:pt x="0" y="0"/>
                        </a:moveTo>
                        <a:lnTo>
                          <a:pt x="2" y="111"/>
                        </a:lnTo>
                        <a:lnTo>
                          <a:pt x="3" y="11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4" name="Freeform 4568"/>
                  <p:cNvSpPr>
                    <a:spLocks/>
                  </p:cNvSpPr>
                  <p:nvPr/>
                </p:nvSpPr>
                <p:spPr bwMode="auto">
                  <a:xfrm>
                    <a:off x="3172" y="3572"/>
                    <a:ext cx="1" cy="18"/>
                  </a:xfrm>
                  <a:custGeom>
                    <a:avLst/>
                    <a:gdLst>
                      <a:gd name="T0" fmla="*/ 0 w 4"/>
                      <a:gd name="T1" fmla="*/ 0 h 97"/>
                      <a:gd name="T2" fmla="*/ 3 w 4"/>
                      <a:gd name="T3" fmla="*/ 97 h 97"/>
                      <a:gd name="T4" fmla="*/ 4 w 4"/>
                      <a:gd name="T5" fmla="*/ 97 h 9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97"/>
                      <a:gd name="T11" fmla="*/ 4 w 4"/>
                      <a:gd name="T12" fmla="*/ 97 h 9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97">
                        <a:moveTo>
                          <a:pt x="0" y="0"/>
                        </a:moveTo>
                        <a:lnTo>
                          <a:pt x="3" y="97"/>
                        </a:lnTo>
                        <a:lnTo>
                          <a:pt x="4" y="9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5" name="Freeform 4569"/>
                  <p:cNvSpPr>
                    <a:spLocks/>
                  </p:cNvSpPr>
                  <p:nvPr/>
                </p:nvSpPr>
                <p:spPr bwMode="auto">
                  <a:xfrm>
                    <a:off x="3172" y="3590"/>
                    <a:ext cx="1" cy="16"/>
                  </a:xfrm>
                  <a:custGeom>
                    <a:avLst/>
                    <a:gdLst>
                      <a:gd name="T0" fmla="*/ 0 w 3"/>
                      <a:gd name="T1" fmla="*/ 0 h 85"/>
                      <a:gd name="T2" fmla="*/ 2 w 3"/>
                      <a:gd name="T3" fmla="*/ 85 h 85"/>
                      <a:gd name="T4" fmla="*/ 3 w 3"/>
                      <a:gd name="T5" fmla="*/ 85 h 8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85"/>
                      <a:gd name="T11" fmla="*/ 3 w 3"/>
                      <a:gd name="T12" fmla="*/ 85 h 8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85">
                        <a:moveTo>
                          <a:pt x="0" y="0"/>
                        </a:moveTo>
                        <a:lnTo>
                          <a:pt x="2" y="85"/>
                        </a:lnTo>
                        <a:lnTo>
                          <a:pt x="3" y="8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6" name="Freeform 4570"/>
                  <p:cNvSpPr>
                    <a:spLocks/>
                  </p:cNvSpPr>
                  <p:nvPr/>
                </p:nvSpPr>
                <p:spPr bwMode="auto">
                  <a:xfrm>
                    <a:off x="3173" y="3606"/>
                    <a:ext cx="1" cy="13"/>
                  </a:xfrm>
                  <a:custGeom>
                    <a:avLst/>
                    <a:gdLst>
                      <a:gd name="T0" fmla="*/ 0 w 4"/>
                      <a:gd name="T1" fmla="*/ 0 h 70"/>
                      <a:gd name="T2" fmla="*/ 3 w 4"/>
                      <a:gd name="T3" fmla="*/ 70 h 70"/>
                      <a:gd name="T4" fmla="*/ 4 w 4"/>
                      <a:gd name="T5" fmla="*/ 70 h 7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70"/>
                      <a:gd name="T11" fmla="*/ 4 w 4"/>
                      <a:gd name="T12" fmla="*/ 70 h 7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70">
                        <a:moveTo>
                          <a:pt x="0" y="0"/>
                        </a:moveTo>
                        <a:lnTo>
                          <a:pt x="3" y="70"/>
                        </a:lnTo>
                        <a:lnTo>
                          <a:pt x="4" y="7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7" name="Freeform 4571"/>
                  <p:cNvSpPr>
                    <a:spLocks/>
                  </p:cNvSpPr>
                  <p:nvPr/>
                </p:nvSpPr>
                <p:spPr bwMode="auto">
                  <a:xfrm>
                    <a:off x="3173" y="3619"/>
                    <a:ext cx="1" cy="10"/>
                  </a:xfrm>
                  <a:custGeom>
                    <a:avLst/>
                    <a:gdLst>
                      <a:gd name="T0" fmla="*/ 0 w 3"/>
                      <a:gd name="T1" fmla="*/ 0 h 56"/>
                      <a:gd name="T2" fmla="*/ 2 w 3"/>
                      <a:gd name="T3" fmla="*/ 56 h 56"/>
                      <a:gd name="T4" fmla="*/ 3 w 3"/>
                      <a:gd name="T5" fmla="*/ 56 h 5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6"/>
                      <a:gd name="T11" fmla="*/ 3 w 3"/>
                      <a:gd name="T12" fmla="*/ 56 h 5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6">
                        <a:moveTo>
                          <a:pt x="0" y="0"/>
                        </a:moveTo>
                        <a:lnTo>
                          <a:pt x="2" y="56"/>
                        </a:lnTo>
                        <a:lnTo>
                          <a:pt x="3" y="5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40" name="Group 4773"/>
                <p:cNvGrpSpPr>
                  <a:grpSpLocks/>
                </p:cNvGrpSpPr>
                <p:nvPr/>
              </p:nvGrpSpPr>
              <p:grpSpPr bwMode="auto">
                <a:xfrm>
                  <a:off x="3174" y="3629"/>
                  <a:ext cx="93" cy="40"/>
                  <a:chOff x="3174" y="3629"/>
                  <a:chExt cx="93" cy="40"/>
                </a:xfrm>
              </p:grpSpPr>
              <p:sp>
                <p:nvSpPr>
                  <p:cNvPr id="3068" name="Freeform 4573"/>
                  <p:cNvSpPr>
                    <a:spLocks/>
                  </p:cNvSpPr>
                  <p:nvPr/>
                </p:nvSpPr>
                <p:spPr bwMode="auto">
                  <a:xfrm>
                    <a:off x="3174" y="3629"/>
                    <a:ext cx="1" cy="9"/>
                  </a:xfrm>
                  <a:custGeom>
                    <a:avLst/>
                    <a:gdLst>
                      <a:gd name="T0" fmla="*/ 0 w 4"/>
                      <a:gd name="T1" fmla="*/ 0 h 46"/>
                      <a:gd name="T2" fmla="*/ 3 w 4"/>
                      <a:gd name="T3" fmla="*/ 46 h 46"/>
                      <a:gd name="T4" fmla="*/ 4 w 4"/>
                      <a:gd name="T5" fmla="*/ 46 h 4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6"/>
                      <a:gd name="T11" fmla="*/ 4 w 4"/>
                      <a:gd name="T12" fmla="*/ 46 h 4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6">
                        <a:moveTo>
                          <a:pt x="0" y="0"/>
                        </a:moveTo>
                        <a:lnTo>
                          <a:pt x="3" y="46"/>
                        </a:lnTo>
                        <a:lnTo>
                          <a:pt x="4" y="4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9" name="Freeform 4574"/>
                  <p:cNvSpPr>
                    <a:spLocks/>
                  </p:cNvSpPr>
                  <p:nvPr/>
                </p:nvSpPr>
                <p:spPr bwMode="auto">
                  <a:xfrm>
                    <a:off x="3174" y="3638"/>
                    <a:ext cx="1" cy="6"/>
                  </a:xfrm>
                  <a:custGeom>
                    <a:avLst/>
                    <a:gdLst>
                      <a:gd name="T0" fmla="*/ 0 w 3"/>
                      <a:gd name="T1" fmla="*/ 0 h 36"/>
                      <a:gd name="T2" fmla="*/ 2 w 3"/>
                      <a:gd name="T3" fmla="*/ 36 h 36"/>
                      <a:gd name="T4" fmla="*/ 3 w 3"/>
                      <a:gd name="T5" fmla="*/ 36 h 3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6"/>
                      <a:gd name="T11" fmla="*/ 3 w 3"/>
                      <a:gd name="T12" fmla="*/ 36 h 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6">
                        <a:moveTo>
                          <a:pt x="0" y="0"/>
                        </a:moveTo>
                        <a:lnTo>
                          <a:pt x="2" y="36"/>
                        </a:lnTo>
                        <a:lnTo>
                          <a:pt x="3" y="3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0" name="Freeform 4575"/>
                  <p:cNvSpPr>
                    <a:spLocks/>
                  </p:cNvSpPr>
                  <p:nvPr/>
                </p:nvSpPr>
                <p:spPr bwMode="auto">
                  <a:xfrm>
                    <a:off x="3174" y="3644"/>
                    <a:ext cx="1" cy="6"/>
                  </a:xfrm>
                  <a:custGeom>
                    <a:avLst/>
                    <a:gdLst>
                      <a:gd name="T0" fmla="*/ 0 w 4"/>
                      <a:gd name="T1" fmla="*/ 0 h 29"/>
                      <a:gd name="T2" fmla="*/ 3 w 4"/>
                      <a:gd name="T3" fmla="*/ 29 h 29"/>
                      <a:gd name="T4" fmla="*/ 4 w 4"/>
                      <a:gd name="T5" fmla="*/ 29 h 2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9"/>
                      <a:gd name="T11" fmla="*/ 4 w 4"/>
                      <a:gd name="T12" fmla="*/ 29 h 2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9">
                        <a:moveTo>
                          <a:pt x="0" y="0"/>
                        </a:moveTo>
                        <a:lnTo>
                          <a:pt x="3" y="29"/>
                        </a:lnTo>
                        <a:lnTo>
                          <a:pt x="4" y="2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1" name="Freeform 4576"/>
                  <p:cNvSpPr>
                    <a:spLocks/>
                  </p:cNvSpPr>
                  <p:nvPr/>
                </p:nvSpPr>
                <p:spPr bwMode="auto">
                  <a:xfrm>
                    <a:off x="3175" y="3650"/>
                    <a:ext cx="1" cy="4"/>
                  </a:xfrm>
                  <a:custGeom>
                    <a:avLst/>
                    <a:gdLst>
                      <a:gd name="T0" fmla="*/ 0 w 3"/>
                      <a:gd name="T1" fmla="*/ 0 h 23"/>
                      <a:gd name="T2" fmla="*/ 2 w 3"/>
                      <a:gd name="T3" fmla="*/ 23 h 23"/>
                      <a:gd name="T4" fmla="*/ 3 w 3"/>
                      <a:gd name="T5" fmla="*/ 23 h 2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3"/>
                      <a:gd name="T11" fmla="*/ 3 w 3"/>
                      <a:gd name="T12" fmla="*/ 23 h 2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3">
                        <a:moveTo>
                          <a:pt x="0" y="0"/>
                        </a:moveTo>
                        <a:lnTo>
                          <a:pt x="2" y="23"/>
                        </a:lnTo>
                        <a:lnTo>
                          <a:pt x="3" y="2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2" name="Freeform 4577"/>
                  <p:cNvSpPr>
                    <a:spLocks/>
                  </p:cNvSpPr>
                  <p:nvPr/>
                </p:nvSpPr>
                <p:spPr bwMode="auto">
                  <a:xfrm>
                    <a:off x="3175" y="3654"/>
                    <a:ext cx="1" cy="3"/>
                  </a:xfrm>
                  <a:custGeom>
                    <a:avLst/>
                    <a:gdLst>
                      <a:gd name="T0" fmla="*/ 0 w 4"/>
                      <a:gd name="T1" fmla="*/ 0 h 17"/>
                      <a:gd name="T2" fmla="*/ 3 w 4"/>
                      <a:gd name="T3" fmla="*/ 17 h 17"/>
                      <a:gd name="T4" fmla="*/ 4 w 4"/>
                      <a:gd name="T5" fmla="*/ 17 h 1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7"/>
                      <a:gd name="T11" fmla="*/ 4 w 4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7">
                        <a:moveTo>
                          <a:pt x="0" y="0"/>
                        </a:moveTo>
                        <a:lnTo>
                          <a:pt x="3" y="17"/>
                        </a:lnTo>
                        <a:lnTo>
                          <a:pt x="4" y="1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3" name="Freeform 4578"/>
                  <p:cNvSpPr>
                    <a:spLocks/>
                  </p:cNvSpPr>
                  <p:nvPr/>
                </p:nvSpPr>
                <p:spPr bwMode="auto">
                  <a:xfrm>
                    <a:off x="3176" y="3657"/>
                    <a:ext cx="1" cy="2"/>
                  </a:xfrm>
                  <a:custGeom>
                    <a:avLst/>
                    <a:gdLst>
                      <a:gd name="T0" fmla="*/ 0 w 3"/>
                      <a:gd name="T1" fmla="*/ 0 h 12"/>
                      <a:gd name="T2" fmla="*/ 2 w 3"/>
                      <a:gd name="T3" fmla="*/ 12 h 12"/>
                      <a:gd name="T4" fmla="*/ 3 w 3"/>
                      <a:gd name="T5" fmla="*/ 12 h 1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2"/>
                      <a:gd name="T11" fmla="*/ 3 w 3"/>
                      <a:gd name="T12" fmla="*/ 12 h 1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2">
                        <a:moveTo>
                          <a:pt x="0" y="0"/>
                        </a:moveTo>
                        <a:lnTo>
                          <a:pt x="2" y="12"/>
                        </a:lnTo>
                        <a:lnTo>
                          <a:pt x="3" y="1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4" name="Freeform 4579"/>
                  <p:cNvSpPr>
                    <a:spLocks/>
                  </p:cNvSpPr>
                  <p:nvPr/>
                </p:nvSpPr>
                <p:spPr bwMode="auto">
                  <a:xfrm>
                    <a:off x="3176" y="3659"/>
                    <a:ext cx="1" cy="2"/>
                  </a:xfrm>
                  <a:custGeom>
                    <a:avLst/>
                    <a:gdLst>
                      <a:gd name="T0" fmla="*/ 0 w 4"/>
                      <a:gd name="T1" fmla="*/ 0 h 9"/>
                      <a:gd name="T2" fmla="*/ 3 w 4"/>
                      <a:gd name="T3" fmla="*/ 9 h 9"/>
                      <a:gd name="T4" fmla="*/ 4 w 4"/>
                      <a:gd name="T5" fmla="*/ 9 h 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9"/>
                      <a:gd name="T11" fmla="*/ 4 w 4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9">
                        <a:moveTo>
                          <a:pt x="0" y="0"/>
                        </a:moveTo>
                        <a:lnTo>
                          <a:pt x="3" y="9"/>
                        </a:lnTo>
                        <a:lnTo>
                          <a:pt x="4" y="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5" name="Freeform 4580"/>
                  <p:cNvSpPr>
                    <a:spLocks/>
                  </p:cNvSpPr>
                  <p:nvPr/>
                </p:nvSpPr>
                <p:spPr bwMode="auto">
                  <a:xfrm>
                    <a:off x="3177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7"/>
                      <a:gd name="T2" fmla="*/ 2 w 3"/>
                      <a:gd name="T3" fmla="*/ 7 h 7"/>
                      <a:gd name="T4" fmla="*/ 3 w 3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7"/>
                      <a:gd name="T11" fmla="*/ 3 w 3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7">
                        <a:moveTo>
                          <a:pt x="0" y="0"/>
                        </a:moveTo>
                        <a:lnTo>
                          <a:pt x="2" y="7"/>
                        </a:lnTo>
                        <a:lnTo>
                          <a:pt x="3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6" name="Freeform 4581"/>
                  <p:cNvSpPr>
                    <a:spLocks/>
                  </p:cNvSpPr>
                  <p:nvPr/>
                </p:nvSpPr>
                <p:spPr bwMode="auto">
                  <a:xfrm>
                    <a:off x="3177" y="3662"/>
                    <a:ext cx="1" cy="2"/>
                  </a:xfrm>
                  <a:custGeom>
                    <a:avLst/>
                    <a:gdLst>
                      <a:gd name="T0" fmla="*/ 0 w 4"/>
                      <a:gd name="T1" fmla="*/ 0 h 7"/>
                      <a:gd name="T2" fmla="*/ 3 w 4"/>
                      <a:gd name="T3" fmla="*/ 7 h 7"/>
                      <a:gd name="T4" fmla="*/ 4 w 4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7"/>
                      <a:gd name="T11" fmla="*/ 4 w 4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7">
                        <a:moveTo>
                          <a:pt x="0" y="0"/>
                        </a:moveTo>
                        <a:lnTo>
                          <a:pt x="3" y="7"/>
                        </a:lnTo>
                        <a:lnTo>
                          <a:pt x="4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7" name="Freeform 4582"/>
                  <p:cNvSpPr>
                    <a:spLocks/>
                  </p:cNvSpPr>
                  <p:nvPr/>
                </p:nvSpPr>
                <p:spPr bwMode="auto">
                  <a:xfrm>
                    <a:off x="3178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6"/>
                      <a:gd name="T2" fmla="*/ 2 w 3"/>
                      <a:gd name="T3" fmla="*/ 6 h 6"/>
                      <a:gd name="T4" fmla="*/ 3 w 3"/>
                      <a:gd name="T5" fmla="*/ 6 h 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6"/>
                      <a:gd name="T11" fmla="*/ 3 w 3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6">
                        <a:moveTo>
                          <a:pt x="0" y="0"/>
                        </a:moveTo>
                        <a:lnTo>
                          <a:pt x="2" y="6"/>
                        </a:lnTo>
                        <a:lnTo>
                          <a:pt x="3" y="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8" name="Freeform 4583"/>
                  <p:cNvSpPr>
                    <a:spLocks/>
                  </p:cNvSpPr>
                  <p:nvPr/>
                </p:nvSpPr>
                <p:spPr bwMode="auto">
                  <a:xfrm>
                    <a:off x="3178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9" name="Freeform 4584"/>
                  <p:cNvSpPr>
                    <a:spLocks/>
                  </p:cNvSpPr>
                  <p:nvPr/>
                </p:nvSpPr>
                <p:spPr bwMode="auto">
                  <a:xfrm>
                    <a:off x="3179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0" name="Freeform 4585"/>
                  <p:cNvSpPr>
                    <a:spLocks/>
                  </p:cNvSpPr>
                  <p:nvPr/>
                </p:nvSpPr>
                <p:spPr bwMode="auto">
                  <a:xfrm>
                    <a:off x="3179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1" name="Freeform 4586"/>
                  <p:cNvSpPr>
                    <a:spLocks/>
                  </p:cNvSpPr>
                  <p:nvPr/>
                </p:nvSpPr>
                <p:spPr bwMode="auto">
                  <a:xfrm>
                    <a:off x="3180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2" name="Freeform 4587"/>
                  <p:cNvSpPr>
                    <a:spLocks/>
                  </p:cNvSpPr>
                  <p:nvPr/>
                </p:nvSpPr>
                <p:spPr bwMode="auto">
                  <a:xfrm>
                    <a:off x="3180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3" name="Freeform 4588"/>
                  <p:cNvSpPr>
                    <a:spLocks/>
                  </p:cNvSpPr>
                  <p:nvPr/>
                </p:nvSpPr>
                <p:spPr bwMode="auto">
                  <a:xfrm>
                    <a:off x="3181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4" name="Freeform 4589"/>
                  <p:cNvSpPr>
                    <a:spLocks/>
                  </p:cNvSpPr>
                  <p:nvPr/>
                </p:nvSpPr>
                <p:spPr bwMode="auto">
                  <a:xfrm>
                    <a:off x="3181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5" name="Freeform 4590"/>
                  <p:cNvSpPr>
                    <a:spLocks/>
                  </p:cNvSpPr>
                  <p:nvPr/>
                </p:nvSpPr>
                <p:spPr bwMode="auto">
                  <a:xfrm>
                    <a:off x="3181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6" name="Freeform 4591"/>
                  <p:cNvSpPr>
                    <a:spLocks/>
                  </p:cNvSpPr>
                  <p:nvPr/>
                </p:nvSpPr>
                <p:spPr bwMode="auto">
                  <a:xfrm>
                    <a:off x="3182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7" name="Freeform 4592"/>
                  <p:cNvSpPr>
                    <a:spLocks/>
                  </p:cNvSpPr>
                  <p:nvPr/>
                </p:nvSpPr>
                <p:spPr bwMode="auto">
                  <a:xfrm>
                    <a:off x="3182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8" name="Freeform 4593"/>
                  <p:cNvSpPr>
                    <a:spLocks/>
                  </p:cNvSpPr>
                  <p:nvPr/>
                </p:nvSpPr>
                <p:spPr bwMode="auto">
                  <a:xfrm>
                    <a:off x="3183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9" name="Freeform 4594"/>
                  <p:cNvSpPr>
                    <a:spLocks/>
                  </p:cNvSpPr>
                  <p:nvPr/>
                </p:nvSpPr>
                <p:spPr bwMode="auto">
                  <a:xfrm>
                    <a:off x="3183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0" name="Freeform 4595"/>
                  <p:cNvSpPr>
                    <a:spLocks/>
                  </p:cNvSpPr>
                  <p:nvPr/>
                </p:nvSpPr>
                <p:spPr bwMode="auto">
                  <a:xfrm>
                    <a:off x="3184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1" name="Freeform 4596"/>
                  <p:cNvSpPr>
                    <a:spLocks/>
                  </p:cNvSpPr>
                  <p:nvPr/>
                </p:nvSpPr>
                <p:spPr bwMode="auto">
                  <a:xfrm>
                    <a:off x="3184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2" name="Freeform 4597"/>
                  <p:cNvSpPr>
                    <a:spLocks/>
                  </p:cNvSpPr>
                  <p:nvPr/>
                </p:nvSpPr>
                <p:spPr bwMode="auto">
                  <a:xfrm>
                    <a:off x="3185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3" name="Freeform 4598"/>
                  <p:cNvSpPr>
                    <a:spLocks/>
                  </p:cNvSpPr>
                  <p:nvPr/>
                </p:nvSpPr>
                <p:spPr bwMode="auto">
                  <a:xfrm>
                    <a:off x="3185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4" name="Freeform 4599"/>
                  <p:cNvSpPr>
                    <a:spLocks/>
                  </p:cNvSpPr>
                  <p:nvPr/>
                </p:nvSpPr>
                <p:spPr bwMode="auto">
                  <a:xfrm>
                    <a:off x="3186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5" name="Freeform 4600"/>
                  <p:cNvSpPr>
                    <a:spLocks/>
                  </p:cNvSpPr>
                  <p:nvPr/>
                </p:nvSpPr>
                <p:spPr bwMode="auto">
                  <a:xfrm>
                    <a:off x="3186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6" name="Freeform 4601"/>
                  <p:cNvSpPr>
                    <a:spLocks/>
                  </p:cNvSpPr>
                  <p:nvPr/>
                </p:nvSpPr>
                <p:spPr bwMode="auto">
                  <a:xfrm>
                    <a:off x="3187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7" name="Freeform 4602"/>
                  <p:cNvSpPr>
                    <a:spLocks/>
                  </p:cNvSpPr>
                  <p:nvPr/>
                </p:nvSpPr>
                <p:spPr bwMode="auto">
                  <a:xfrm>
                    <a:off x="3187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8" name="Freeform 4603"/>
                  <p:cNvSpPr>
                    <a:spLocks/>
                  </p:cNvSpPr>
                  <p:nvPr/>
                </p:nvSpPr>
                <p:spPr bwMode="auto">
                  <a:xfrm>
                    <a:off x="3188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9" name="Freeform 4604"/>
                  <p:cNvSpPr>
                    <a:spLocks/>
                  </p:cNvSpPr>
                  <p:nvPr/>
                </p:nvSpPr>
                <p:spPr bwMode="auto">
                  <a:xfrm>
                    <a:off x="318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0" name="Freeform 4605"/>
                  <p:cNvSpPr>
                    <a:spLocks/>
                  </p:cNvSpPr>
                  <p:nvPr/>
                </p:nvSpPr>
                <p:spPr bwMode="auto">
                  <a:xfrm>
                    <a:off x="3188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1" name="Freeform 4606"/>
                  <p:cNvSpPr>
                    <a:spLocks/>
                  </p:cNvSpPr>
                  <p:nvPr/>
                </p:nvSpPr>
                <p:spPr bwMode="auto">
                  <a:xfrm>
                    <a:off x="3189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2" name="Freeform 4607"/>
                  <p:cNvSpPr>
                    <a:spLocks/>
                  </p:cNvSpPr>
                  <p:nvPr/>
                </p:nvSpPr>
                <p:spPr bwMode="auto">
                  <a:xfrm>
                    <a:off x="3189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3" name="Freeform 4608"/>
                  <p:cNvSpPr>
                    <a:spLocks/>
                  </p:cNvSpPr>
                  <p:nvPr/>
                </p:nvSpPr>
                <p:spPr bwMode="auto">
                  <a:xfrm>
                    <a:off x="3190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4" name="Freeform 4609"/>
                  <p:cNvSpPr>
                    <a:spLocks/>
                  </p:cNvSpPr>
                  <p:nvPr/>
                </p:nvSpPr>
                <p:spPr bwMode="auto">
                  <a:xfrm>
                    <a:off x="3190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5" name="Freeform 4610"/>
                  <p:cNvSpPr>
                    <a:spLocks/>
                  </p:cNvSpPr>
                  <p:nvPr/>
                </p:nvSpPr>
                <p:spPr bwMode="auto">
                  <a:xfrm>
                    <a:off x="3191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6" name="Freeform 4611"/>
                  <p:cNvSpPr>
                    <a:spLocks/>
                  </p:cNvSpPr>
                  <p:nvPr/>
                </p:nvSpPr>
                <p:spPr bwMode="auto">
                  <a:xfrm>
                    <a:off x="3191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7" name="Freeform 4612"/>
                  <p:cNvSpPr>
                    <a:spLocks/>
                  </p:cNvSpPr>
                  <p:nvPr/>
                </p:nvSpPr>
                <p:spPr bwMode="auto">
                  <a:xfrm>
                    <a:off x="3192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8" name="Freeform 4613"/>
                  <p:cNvSpPr>
                    <a:spLocks/>
                  </p:cNvSpPr>
                  <p:nvPr/>
                </p:nvSpPr>
                <p:spPr bwMode="auto">
                  <a:xfrm>
                    <a:off x="3192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9" name="Freeform 4614"/>
                  <p:cNvSpPr>
                    <a:spLocks/>
                  </p:cNvSpPr>
                  <p:nvPr/>
                </p:nvSpPr>
                <p:spPr bwMode="auto">
                  <a:xfrm>
                    <a:off x="3193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0" name="Freeform 4615"/>
                  <p:cNvSpPr>
                    <a:spLocks/>
                  </p:cNvSpPr>
                  <p:nvPr/>
                </p:nvSpPr>
                <p:spPr bwMode="auto">
                  <a:xfrm>
                    <a:off x="3193" y="3667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1" name="Freeform 4616"/>
                  <p:cNvSpPr>
                    <a:spLocks/>
                  </p:cNvSpPr>
                  <p:nvPr/>
                </p:nvSpPr>
                <p:spPr bwMode="auto">
                  <a:xfrm>
                    <a:off x="3193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2" name="Freeform 4617"/>
                  <p:cNvSpPr>
                    <a:spLocks/>
                  </p:cNvSpPr>
                  <p:nvPr/>
                </p:nvSpPr>
                <p:spPr bwMode="auto">
                  <a:xfrm>
                    <a:off x="3194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3" name="Freeform 4618"/>
                  <p:cNvSpPr>
                    <a:spLocks/>
                  </p:cNvSpPr>
                  <p:nvPr/>
                </p:nvSpPr>
                <p:spPr bwMode="auto">
                  <a:xfrm>
                    <a:off x="3194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4" name="Freeform 4619"/>
                  <p:cNvSpPr>
                    <a:spLocks/>
                  </p:cNvSpPr>
                  <p:nvPr/>
                </p:nvSpPr>
                <p:spPr bwMode="auto">
                  <a:xfrm>
                    <a:off x="3195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5" name="Freeform 4620"/>
                  <p:cNvSpPr>
                    <a:spLocks/>
                  </p:cNvSpPr>
                  <p:nvPr/>
                </p:nvSpPr>
                <p:spPr bwMode="auto">
                  <a:xfrm>
                    <a:off x="3195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6" name="Freeform 4621"/>
                  <p:cNvSpPr>
                    <a:spLocks/>
                  </p:cNvSpPr>
                  <p:nvPr/>
                </p:nvSpPr>
                <p:spPr bwMode="auto">
                  <a:xfrm>
                    <a:off x="3196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7" name="Freeform 4622"/>
                  <p:cNvSpPr>
                    <a:spLocks/>
                  </p:cNvSpPr>
                  <p:nvPr/>
                </p:nvSpPr>
                <p:spPr bwMode="auto">
                  <a:xfrm>
                    <a:off x="3196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8" name="Freeform 4623"/>
                  <p:cNvSpPr>
                    <a:spLocks/>
                  </p:cNvSpPr>
                  <p:nvPr/>
                </p:nvSpPr>
                <p:spPr bwMode="auto">
                  <a:xfrm>
                    <a:off x="3197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9" name="Freeform 4624"/>
                  <p:cNvSpPr>
                    <a:spLocks/>
                  </p:cNvSpPr>
                  <p:nvPr/>
                </p:nvSpPr>
                <p:spPr bwMode="auto">
                  <a:xfrm>
                    <a:off x="3197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0" name="Freeform 4625"/>
                  <p:cNvSpPr>
                    <a:spLocks/>
                  </p:cNvSpPr>
                  <p:nvPr/>
                </p:nvSpPr>
                <p:spPr bwMode="auto">
                  <a:xfrm>
                    <a:off x="319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1" name="Freeform 4626"/>
                  <p:cNvSpPr>
                    <a:spLocks/>
                  </p:cNvSpPr>
                  <p:nvPr/>
                </p:nvSpPr>
                <p:spPr bwMode="auto">
                  <a:xfrm>
                    <a:off x="3198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2" name="Freeform 4627"/>
                  <p:cNvSpPr>
                    <a:spLocks/>
                  </p:cNvSpPr>
                  <p:nvPr/>
                </p:nvSpPr>
                <p:spPr bwMode="auto">
                  <a:xfrm>
                    <a:off x="319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3" name="Freeform 4628"/>
                  <p:cNvSpPr>
                    <a:spLocks/>
                  </p:cNvSpPr>
                  <p:nvPr/>
                </p:nvSpPr>
                <p:spPr bwMode="auto">
                  <a:xfrm>
                    <a:off x="3199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4" name="Freeform 4629"/>
                  <p:cNvSpPr>
                    <a:spLocks/>
                  </p:cNvSpPr>
                  <p:nvPr/>
                </p:nvSpPr>
                <p:spPr bwMode="auto">
                  <a:xfrm>
                    <a:off x="3199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5" name="Freeform 4630"/>
                  <p:cNvSpPr>
                    <a:spLocks/>
                  </p:cNvSpPr>
                  <p:nvPr/>
                </p:nvSpPr>
                <p:spPr bwMode="auto">
                  <a:xfrm>
                    <a:off x="3200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6" name="Freeform 4631"/>
                  <p:cNvSpPr>
                    <a:spLocks/>
                  </p:cNvSpPr>
                  <p:nvPr/>
                </p:nvSpPr>
                <p:spPr bwMode="auto">
                  <a:xfrm>
                    <a:off x="3200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7" name="Freeform 4632"/>
                  <p:cNvSpPr>
                    <a:spLocks/>
                  </p:cNvSpPr>
                  <p:nvPr/>
                </p:nvSpPr>
                <p:spPr bwMode="auto">
                  <a:xfrm>
                    <a:off x="3201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8" name="Freeform 4633"/>
                  <p:cNvSpPr>
                    <a:spLocks/>
                  </p:cNvSpPr>
                  <p:nvPr/>
                </p:nvSpPr>
                <p:spPr bwMode="auto">
                  <a:xfrm>
                    <a:off x="3201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9" name="Freeform 4634"/>
                  <p:cNvSpPr>
                    <a:spLocks/>
                  </p:cNvSpPr>
                  <p:nvPr/>
                </p:nvSpPr>
                <p:spPr bwMode="auto">
                  <a:xfrm>
                    <a:off x="3202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0" name="Freeform 4635"/>
                  <p:cNvSpPr>
                    <a:spLocks/>
                  </p:cNvSpPr>
                  <p:nvPr/>
                </p:nvSpPr>
                <p:spPr bwMode="auto">
                  <a:xfrm>
                    <a:off x="3202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1" name="Freeform 4636"/>
                  <p:cNvSpPr>
                    <a:spLocks/>
                  </p:cNvSpPr>
                  <p:nvPr/>
                </p:nvSpPr>
                <p:spPr bwMode="auto">
                  <a:xfrm>
                    <a:off x="3203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2" name="Freeform 4637"/>
                  <p:cNvSpPr>
                    <a:spLocks/>
                  </p:cNvSpPr>
                  <p:nvPr/>
                </p:nvSpPr>
                <p:spPr bwMode="auto">
                  <a:xfrm>
                    <a:off x="3203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3" name="Freeform 4638"/>
                  <p:cNvSpPr>
                    <a:spLocks/>
                  </p:cNvSpPr>
                  <p:nvPr/>
                </p:nvSpPr>
                <p:spPr bwMode="auto">
                  <a:xfrm>
                    <a:off x="3204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4" name="Freeform 4639"/>
                  <p:cNvSpPr>
                    <a:spLocks/>
                  </p:cNvSpPr>
                  <p:nvPr/>
                </p:nvSpPr>
                <p:spPr bwMode="auto">
                  <a:xfrm>
                    <a:off x="3204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5" name="Freeform 4640"/>
                  <p:cNvSpPr>
                    <a:spLocks/>
                  </p:cNvSpPr>
                  <p:nvPr/>
                </p:nvSpPr>
                <p:spPr bwMode="auto">
                  <a:xfrm>
                    <a:off x="3205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6" name="Freeform 4641"/>
                  <p:cNvSpPr>
                    <a:spLocks/>
                  </p:cNvSpPr>
                  <p:nvPr/>
                </p:nvSpPr>
                <p:spPr bwMode="auto">
                  <a:xfrm>
                    <a:off x="3205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7" name="Freeform 4642"/>
                  <p:cNvSpPr>
                    <a:spLocks/>
                  </p:cNvSpPr>
                  <p:nvPr/>
                </p:nvSpPr>
                <p:spPr bwMode="auto">
                  <a:xfrm>
                    <a:off x="3206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8" name="Freeform 4643"/>
                  <p:cNvSpPr>
                    <a:spLocks/>
                  </p:cNvSpPr>
                  <p:nvPr/>
                </p:nvSpPr>
                <p:spPr bwMode="auto">
                  <a:xfrm>
                    <a:off x="3206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9" name="Freeform 4644"/>
                  <p:cNvSpPr>
                    <a:spLocks/>
                  </p:cNvSpPr>
                  <p:nvPr/>
                </p:nvSpPr>
                <p:spPr bwMode="auto">
                  <a:xfrm>
                    <a:off x="3207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0" name="Freeform 4645"/>
                  <p:cNvSpPr>
                    <a:spLocks/>
                  </p:cNvSpPr>
                  <p:nvPr/>
                </p:nvSpPr>
                <p:spPr bwMode="auto">
                  <a:xfrm>
                    <a:off x="3207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1" name="Freeform 4646"/>
                  <p:cNvSpPr>
                    <a:spLocks/>
                  </p:cNvSpPr>
                  <p:nvPr/>
                </p:nvSpPr>
                <p:spPr bwMode="auto">
                  <a:xfrm>
                    <a:off x="3207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2" name="Freeform 4647"/>
                  <p:cNvSpPr>
                    <a:spLocks/>
                  </p:cNvSpPr>
                  <p:nvPr/>
                </p:nvSpPr>
                <p:spPr bwMode="auto">
                  <a:xfrm>
                    <a:off x="3208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3" name="Freeform 4648"/>
                  <p:cNvSpPr>
                    <a:spLocks/>
                  </p:cNvSpPr>
                  <p:nvPr/>
                </p:nvSpPr>
                <p:spPr bwMode="auto">
                  <a:xfrm>
                    <a:off x="3208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4" name="Freeform 4649"/>
                  <p:cNvSpPr>
                    <a:spLocks/>
                  </p:cNvSpPr>
                  <p:nvPr/>
                </p:nvSpPr>
                <p:spPr bwMode="auto">
                  <a:xfrm>
                    <a:off x="3209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5" name="Freeform 4650"/>
                  <p:cNvSpPr>
                    <a:spLocks/>
                  </p:cNvSpPr>
                  <p:nvPr/>
                </p:nvSpPr>
                <p:spPr bwMode="auto">
                  <a:xfrm>
                    <a:off x="3209" y="3667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6" name="Freeform 4651"/>
                  <p:cNvSpPr>
                    <a:spLocks/>
                  </p:cNvSpPr>
                  <p:nvPr/>
                </p:nvSpPr>
                <p:spPr bwMode="auto">
                  <a:xfrm>
                    <a:off x="3210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7" name="Freeform 4652"/>
                  <p:cNvSpPr>
                    <a:spLocks/>
                  </p:cNvSpPr>
                  <p:nvPr/>
                </p:nvSpPr>
                <p:spPr bwMode="auto">
                  <a:xfrm>
                    <a:off x="3210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8" name="Freeform 4653"/>
                  <p:cNvSpPr>
                    <a:spLocks/>
                  </p:cNvSpPr>
                  <p:nvPr/>
                </p:nvSpPr>
                <p:spPr bwMode="auto">
                  <a:xfrm>
                    <a:off x="3211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9" name="Freeform 4654"/>
                  <p:cNvSpPr>
                    <a:spLocks/>
                  </p:cNvSpPr>
                  <p:nvPr/>
                </p:nvSpPr>
                <p:spPr bwMode="auto">
                  <a:xfrm>
                    <a:off x="3211" y="366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0" name="Freeform 4655"/>
                  <p:cNvSpPr>
                    <a:spLocks/>
                  </p:cNvSpPr>
                  <p:nvPr/>
                </p:nvSpPr>
                <p:spPr bwMode="auto">
                  <a:xfrm>
                    <a:off x="3212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1" name="Freeform 4656"/>
                  <p:cNvSpPr>
                    <a:spLocks/>
                  </p:cNvSpPr>
                  <p:nvPr/>
                </p:nvSpPr>
                <p:spPr bwMode="auto">
                  <a:xfrm>
                    <a:off x="3212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2" name="Freeform 4657"/>
                  <p:cNvSpPr>
                    <a:spLocks/>
                  </p:cNvSpPr>
                  <p:nvPr/>
                </p:nvSpPr>
                <p:spPr bwMode="auto">
                  <a:xfrm>
                    <a:off x="3212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3" name="Freeform 4658"/>
                  <p:cNvSpPr>
                    <a:spLocks/>
                  </p:cNvSpPr>
                  <p:nvPr/>
                </p:nvSpPr>
                <p:spPr bwMode="auto">
                  <a:xfrm>
                    <a:off x="3213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4" name="Freeform 4659"/>
                  <p:cNvSpPr>
                    <a:spLocks/>
                  </p:cNvSpPr>
                  <p:nvPr/>
                </p:nvSpPr>
                <p:spPr bwMode="auto">
                  <a:xfrm>
                    <a:off x="3213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5" name="Freeform 4660"/>
                  <p:cNvSpPr>
                    <a:spLocks/>
                  </p:cNvSpPr>
                  <p:nvPr/>
                </p:nvSpPr>
                <p:spPr bwMode="auto">
                  <a:xfrm>
                    <a:off x="3214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6" name="Freeform 4661"/>
                  <p:cNvSpPr>
                    <a:spLocks/>
                  </p:cNvSpPr>
                  <p:nvPr/>
                </p:nvSpPr>
                <p:spPr bwMode="auto">
                  <a:xfrm>
                    <a:off x="3214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7" name="Freeform 4662"/>
                  <p:cNvSpPr>
                    <a:spLocks/>
                  </p:cNvSpPr>
                  <p:nvPr/>
                </p:nvSpPr>
                <p:spPr bwMode="auto">
                  <a:xfrm>
                    <a:off x="3215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8" name="Freeform 4663"/>
                  <p:cNvSpPr>
                    <a:spLocks/>
                  </p:cNvSpPr>
                  <p:nvPr/>
                </p:nvSpPr>
                <p:spPr bwMode="auto">
                  <a:xfrm>
                    <a:off x="3215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9" name="Freeform 4664"/>
                  <p:cNvSpPr>
                    <a:spLocks/>
                  </p:cNvSpPr>
                  <p:nvPr/>
                </p:nvSpPr>
                <p:spPr bwMode="auto">
                  <a:xfrm>
                    <a:off x="3216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0" name="Freeform 4665"/>
                  <p:cNvSpPr>
                    <a:spLocks/>
                  </p:cNvSpPr>
                  <p:nvPr/>
                </p:nvSpPr>
                <p:spPr bwMode="auto">
                  <a:xfrm>
                    <a:off x="3216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1" name="Freeform 4666"/>
                  <p:cNvSpPr>
                    <a:spLocks/>
                  </p:cNvSpPr>
                  <p:nvPr/>
                </p:nvSpPr>
                <p:spPr bwMode="auto">
                  <a:xfrm>
                    <a:off x="3217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2" name="Freeform 4667"/>
                  <p:cNvSpPr>
                    <a:spLocks/>
                  </p:cNvSpPr>
                  <p:nvPr/>
                </p:nvSpPr>
                <p:spPr bwMode="auto">
                  <a:xfrm>
                    <a:off x="3217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3" name="Freeform 4668"/>
                  <p:cNvSpPr>
                    <a:spLocks/>
                  </p:cNvSpPr>
                  <p:nvPr/>
                </p:nvSpPr>
                <p:spPr bwMode="auto">
                  <a:xfrm>
                    <a:off x="3218" y="3666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4" name="Freeform 4669"/>
                  <p:cNvSpPr>
                    <a:spLocks/>
                  </p:cNvSpPr>
                  <p:nvPr/>
                </p:nvSpPr>
                <p:spPr bwMode="auto">
                  <a:xfrm>
                    <a:off x="3218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5" name="Freeform 4670"/>
                  <p:cNvSpPr>
                    <a:spLocks/>
                  </p:cNvSpPr>
                  <p:nvPr/>
                </p:nvSpPr>
                <p:spPr bwMode="auto">
                  <a:xfrm>
                    <a:off x="3218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6" name="Freeform 4671"/>
                  <p:cNvSpPr>
                    <a:spLocks/>
                  </p:cNvSpPr>
                  <p:nvPr/>
                </p:nvSpPr>
                <p:spPr bwMode="auto">
                  <a:xfrm>
                    <a:off x="3219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7" name="Freeform 4672"/>
                  <p:cNvSpPr>
                    <a:spLocks/>
                  </p:cNvSpPr>
                  <p:nvPr/>
                </p:nvSpPr>
                <p:spPr bwMode="auto">
                  <a:xfrm>
                    <a:off x="3219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8" name="Freeform 4673"/>
                  <p:cNvSpPr>
                    <a:spLocks/>
                  </p:cNvSpPr>
                  <p:nvPr/>
                </p:nvSpPr>
                <p:spPr bwMode="auto">
                  <a:xfrm>
                    <a:off x="3220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9" name="Freeform 4674"/>
                  <p:cNvSpPr>
                    <a:spLocks/>
                  </p:cNvSpPr>
                  <p:nvPr/>
                </p:nvSpPr>
                <p:spPr bwMode="auto">
                  <a:xfrm>
                    <a:off x="3220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0" name="Freeform 4675"/>
                  <p:cNvSpPr>
                    <a:spLocks/>
                  </p:cNvSpPr>
                  <p:nvPr/>
                </p:nvSpPr>
                <p:spPr bwMode="auto">
                  <a:xfrm>
                    <a:off x="3221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1" name="Freeform 4676"/>
                  <p:cNvSpPr>
                    <a:spLocks/>
                  </p:cNvSpPr>
                  <p:nvPr/>
                </p:nvSpPr>
                <p:spPr bwMode="auto">
                  <a:xfrm>
                    <a:off x="3221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2" name="Freeform 4677"/>
                  <p:cNvSpPr>
                    <a:spLocks/>
                  </p:cNvSpPr>
                  <p:nvPr/>
                </p:nvSpPr>
                <p:spPr bwMode="auto">
                  <a:xfrm>
                    <a:off x="3222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3" name="Freeform 4678"/>
                  <p:cNvSpPr>
                    <a:spLocks/>
                  </p:cNvSpPr>
                  <p:nvPr/>
                </p:nvSpPr>
                <p:spPr bwMode="auto">
                  <a:xfrm>
                    <a:off x="3222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4" name="Freeform 4679"/>
                  <p:cNvSpPr>
                    <a:spLocks/>
                  </p:cNvSpPr>
                  <p:nvPr/>
                </p:nvSpPr>
                <p:spPr bwMode="auto">
                  <a:xfrm>
                    <a:off x="3223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5" name="Freeform 4680"/>
                  <p:cNvSpPr>
                    <a:spLocks/>
                  </p:cNvSpPr>
                  <p:nvPr/>
                </p:nvSpPr>
                <p:spPr bwMode="auto">
                  <a:xfrm>
                    <a:off x="3223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6" name="Freeform 4681"/>
                  <p:cNvSpPr>
                    <a:spLocks/>
                  </p:cNvSpPr>
                  <p:nvPr/>
                </p:nvSpPr>
                <p:spPr bwMode="auto">
                  <a:xfrm>
                    <a:off x="3223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7" name="Freeform 4682"/>
                  <p:cNvSpPr>
                    <a:spLocks/>
                  </p:cNvSpPr>
                  <p:nvPr/>
                </p:nvSpPr>
                <p:spPr bwMode="auto">
                  <a:xfrm>
                    <a:off x="3224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8" name="Freeform 4683"/>
                  <p:cNvSpPr>
                    <a:spLocks/>
                  </p:cNvSpPr>
                  <p:nvPr/>
                </p:nvSpPr>
                <p:spPr bwMode="auto">
                  <a:xfrm>
                    <a:off x="3224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9" name="Freeform 4684"/>
                  <p:cNvSpPr>
                    <a:spLocks/>
                  </p:cNvSpPr>
                  <p:nvPr/>
                </p:nvSpPr>
                <p:spPr bwMode="auto">
                  <a:xfrm>
                    <a:off x="3225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0" name="Freeform 4685"/>
                  <p:cNvSpPr>
                    <a:spLocks/>
                  </p:cNvSpPr>
                  <p:nvPr/>
                </p:nvSpPr>
                <p:spPr bwMode="auto">
                  <a:xfrm>
                    <a:off x="3225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1" name="Freeform 4686"/>
                  <p:cNvSpPr>
                    <a:spLocks/>
                  </p:cNvSpPr>
                  <p:nvPr/>
                </p:nvSpPr>
                <p:spPr bwMode="auto">
                  <a:xfrm>
                    <a:off x="3226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2" name="Freeform 4687"/>
                  <p:cNvSpPr>
                    <a:spLocks/>
                  </p:cNvSpPr>
                  <p:nvPr/>
                </p:nvSpPr>
                <p:spPr bwMode="auto">
                  <a:xfrm>
                    <a:off x="3226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3" name="Freeform 4688"/>
                  <p:cNvSpPr>
                    <a:spLocks/>
                  </p:cNvSpPr>
                  <p:nvPr/>
                </p:nvSpPr>
                <p:spPr bwMode="auto">
                  <a:xfrm>
                    <a:off x="3227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4" name="Freeform 4689"/>
                  <p:cNvSpPr>
                    <a:spLocks/>
                  </p:cNvSpPr>
                  <p:nvPr/>
                </p:nvSpPr>
                <p:spPr bwMode="auto">
                  <a:xfrm>
                    <a:off x="3227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5" name="Freeform 4690"/>
                  <p:cNvSpPr>
                    <a:spLocks/>
                  </p:cNvSpPr>
                  <p:nvPr/>
                </p:nvSpPr>
                <p:spPr bwMode="auto">
                  <a:xfrm>
                    <a:off x="3228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6" name="Freeform 4691"/>
                  <p:cNvSpPr>
                    <a:spLocks/>
                  </p:cNvSpPr>
                  <p:nvPr/>
                </p:nvSpPr>
                <p:spPr bwMode="auto">
                  <a:xfrm>
                    <a:off x="3228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7" name="Freeform 4692"/>
                  <p:cNvSpPr>
                    <a:spLocks/>
                  </p:cNvSpPr>
                  <p:nvPr/>
                </p:nvSpPr>
                <p:spPr bwMode="auto">
                  <a:xfrm>
                    <a:off x="3229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8" name="Freeform 4693"/>
                  <p:cNvSpPr>
                    <a:spLocks/>
                  </p:cNvSpPr>
                  <p:nvPr/>
                </p:nvSpPr>
                <p:spPr bwMode="auto">
                  <a:xfrm>
                    <a:off x="3229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9" name="Freeform 4694"/>
                  <p:cNvSpPr>
                    <a:spLocks/>
                  </p:cNvSpPr>
                  <p:nvPr/>
                </p:nvSpPr>
                <p:spPr bwMode="auto">
                  <a:xfrm>
                    <a:off x="3230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0" name="Freeform 4695"/>
                  <p:cNvSpPr>
                    <a:spLocks/>
                  </p:cNvSpPr>
                  <p:nvPr/>
                </p:nvSpPr>
                <p:spPr bwMode="auto">
                  <a:xfrm>
                    <a:off x="3230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1" name="Freeform 4696"/>
                  <p:cNvSpPr>
                    <a:spLocks/>
                  </p:cNvSpPr>
                  <p:nvPr/>
                </p:nvSpPr>
                <p:spPr bwMode="auto">
                  <a:xfrm>
                    <a:off x="3231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2" name="Freeform 4697"/>
                  <p:cNvSpPr>
                    <a:spLocks/>
                  </p:cNvSpPr>
                  <p:nvPr/>
                </p:nvSpPr>
                <p:spPr bwMode="auto">
                  <a:xfrm>
                    <a:off x="3231" y="366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3" name="Freeform 4698"/>
                  <p:cNvSpPr>
                    <a:spLocks/>
                  </p:cNvSpPr>
                  <p:nvPr/>
                </p:nvSpPr>
                <p:spPr bwMode="auto">
                  <a:xfrm>
                    <a:off x="3231" y="3666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4" name="Freeform 4699"/>
                  <p:cNvSpPr>
                    <a:spLocks/>
                  </p:cNvSpPr>
                  <p:nvPr/>
                </p:nvSpPr>
                <p:spPr bwMode="auto">
                  <a:xfrm>
                    <a:off x="3232" y="3665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5" name="Freeform 4700"/>
                  <p:cNvSpPr>
                    <a:spLocks/>
                  </p:cNvSpPr>
                  <p:nvPr/>
                </p:nvSpPr>
                <p:spPr bwMode="auto">
                  <a:xfrm>
                    <a:off x="3232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6" name="Freeform 4701"/>
                  <p:cNvSpPr>
                    <a:spLocks/>
                  </p:cNvSpPr>
                  <p:nvPr/>
                </p:nvSpPr>
                <p:spPr bwMode="auto">
                  <a:xfrm>
                    <a:off x="3233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7" name="Freeform 4702"/>
                  <p:cNvSpPr>
                    <a:spLocks/>
                  </p:cNvSpPr>
                  <p:nvPr/>
                </p:nvSpPr>
                <p:spPr bwMode="auto">
                  <a:xfrm>
                    <a:off x="3233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8" name="Freeform 4703"/>
                  <p:cNvSpPr>
                    <a:spLocks/>
                  </p:cNvSpPr>
                  <p:nvPr/>
                </p:nvSpPr>
                <p:spPr bwMode="auto">
                  <a:xfrm>
                    <a:off x="3234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9" name="Freeform 4704"/>
                  <p:cNvSpPr>
                    <a:spLocks/>
                  </p:cNvSpPr>
                  <p:nvPr/>
                </p:nvSpPr>
                <p:spPr bwMode="auto">
                  <a:xfrm>
                    <a:off x="3234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0" name="Freeform 4705"/>
                  <p:cNvSpPr>
                    <a:spLocks/>
                  </p:cNvSpPr>
                  <p:nvPr/>
                </p:nvSpPr>
                <p:spPr bwMode="auto">
                  <a:xfrm>
                    <a:off x="3235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1" name="Freeform 4706"/>
                  <p:cNvSpPr>
                    <a:spLocks/>
                  </p:cNvSpPr>
                  <p:nvPr/>
                </p:nvSpPr>
                <p:spPr bwMode="auto">
                  <a:xfrm>
                    <a:off x="3235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2" name="Freeform 4707"/>
                  <p:cNvSpPr>
                    <a:spLocks/>
                  </p:cNvSpPr>
                  <p:nvPr/>
                </p:nvSpPr>
                <p:spPr bwMode="auto">
                  <a:xfrm>
                    <a:off x="3236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3" name="Freeform 4708"/>
                  <p:cNvSpPr>
                    <a:spLocks/>
                  </p:cNvSpPr>
                  <p:nvPr/>
                </p:nvSpPr>
                <p:spPr bwMode="auto">
                  <a:xfrm>
                    <a:off x="3236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4" name="Freeform 4709"/>
                  <p:cNvSpPr>
                    <a:spLocks/>
                  </p:cNvSpPr>
                  <p:nvPr/>
                </p:nvSpPr>
                <p:spPr bwMode="auto">
                  <a:xfrm>
                    <a:off x="3237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5" name="Freeform 4710"/>
                  <p:cNvSpPr>
                    <a:spLocks/>
                  </p:cNvSpPr>
                  <p:nvPr/>
                </p:nvSpPr>
                <p:spPr bwMode="auto">
                  <a:xfrm>
                    <a:off x="3237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6" name="Freeform 4711"/>
                  <p:cNvSpPr>
                    <a:spLocks/>
                  </p:cNvSpPr>
                  <p:nvPr/>
                </p:nvSpPr>
                <p:spPr bwMode="auto">
                  <a:xfrm>
                    <a:off x="3237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7" name="Freeform 4712"/>
                  <p:cNvSpPr>
                    <a:spLocks/>
                  </p:cNvSpPr>
                  <p:nvPr/>
                </p:nvSpPr>
                <p:spPr bwMode="auto">
                  <a:xfrm>
                    <a:off x="3238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8" name="Freeform 4713"/>
                  <p:cNvSpPr>
                    <a:spLocks/>
                  </p:cNvSpPr>
                  <p:nvPr/>
                </p:nvSpPr>
                <p:spPr bwMode="auto">
                  <a:xfrm>
                    <a:off x="3238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9" name="Freeform 4714"/>
                  <p:cNvSpPr>
                    <a:spLocks/>
                  </p:cNvSpPr>
                  <p:nvPr/>
                </p:nvSpPr>
                <p:spPr bwMode="auto">
                  <a:xfrm>
                    <a:off x="3239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0" name="Freeform 4715"/>
                  <p:cNvSpPr>
                    <a:spLocks/>
                  </p:cNvSpPr>
                  <p:nvPr/>
                </p:nvSpPr>
                <p:spPr bwMode="auto">
                  <a:xfrm>
                    <a:off x="3239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1" name="Freeform 4716"/>
                  <p:cNvSpPr>
                    <a:spLocks/>
                  </p:cNvSpPr>
                  <p:nvPr/>
                </p:nvSpPr>
                <p:spPr bwMode="auto">
                  <a:xfrm>
                    <a:off x="3240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2" name="Freeform 4717"/>
                  <p:cNvSpPr>
                    <a:spLocks/>
                  </p:cNvSpPr>
                  <p:nvPr/>
                </p:nvSpPr>
                <p:spPr bwMode="auto">
                  <a:xfrm>
                    <a:off x="3240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3" name="Freeform 4718"/>
                  <p:cNvSpPr>
                    <a:spLocks/>
                  </p:cNvSpPr>
                  <p:nvPr/>
                </p:nvSpPr>
                <p:spPr bwMode="auto">
                  <a:xfrm>
                    <a:off x="3241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4" name="Freeform 4719"/>
                  <p:cNvSpPr>
                    <a:spLocks/>
                  </p:cNvSpPr>
                  <p:nvPr/>
                </p:nvSpPr>
                <p:spPr bwMode="auto">
                  <a:xfrm>
                    <a:off x="3241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5" name="Freeform 4720"/>
                  <p:cNvSpPr>
                    <a:spLocks/>
                  </p:cNvSpPr>
                  <p:nvPr/>
                </p:nvSpPr>
                <p:spPr bwMode="auto">
                  <a:xfrm>
                    <a:off x="3242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6" name="Freeform 4721"/>
                  <p:cNvSpPr>
                    <a:spLocks/>
                  </p:cNvSpPr>
                  <p:nvPr/>
                </p:nvSpPr>
                <p:spPr bwMode="auto">
                  <a:xfrm>
                    <a:off x="3242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7" name="Freeform 4722"/>
                  <p:cNvSpPr>
                    <a:spLocks/>
                  </p:cNvSpPr>
                  <p:nvPr/>
                </p:nvSpPr>
                <p:spPr bwMode="auto">
                  <a:xfrm>
                    <a:off x="3242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8" name="Freeform 4723"/>
                  <p:cNvSpPr>
                    <a:spLocks/>
                  </p:cNvSpPr>
                  <p:nvPr/>
                </p:nvSpPr>
                <p:spPr bwMode="auto">
                  <a:xfrm>
                    <a:off x="3243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9" name="Freeform 4724"/>
                  <p:cNvSpPr>
                    <a:spLocks/>
                  </p:cNvSpPr>
                  <p:nvPr/>
                </p:nvSpPr>
                <p:spPr bwMode="auto">
                  <a:xfrm>
                    <a:off x="3243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0" name="Freeform 4725"/>
                  <p:cNvSpPr>
                    <a:spLocks/>
                  </p:cNvSpPr>
                  <p:nvPr/>
                </p:nvSpPr>
                <p:spPr bwMode="auto">
                  <a:xfrm>
                    <a:off x="3244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1" name="Freeform 4726"/>
                  <p:cNvSpPr>
                    <a:spLocks/>
                  </p:cNvSpPr>
                  <p:nvPr/>
                </p:nvSpPr>
                <p:spPr bwMode="auto">
                  <a:xfrm>
                    <a:off x="3244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2" name="Freeform 4727"/>
                  <p:cNvSpPr>
                    <a:spLocks/>
                  </p:cNvSpPr>
                  <p:nvPr/>
                </p:nvSpPr>
                <p:spPr bwMode="auto">
                  <a:xfrm>
                    <a:off x="3245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3" name="Freeform 4728"/>
                  <p:cNvSpPr>
                    <a:spLocks/>
                  </p:cNvSpPr>
                  <p:nvPr/>
                </p:nvSpPr>
                <p:spPr bwMode="auto">
                  <a:xfrm>
                    <a:off x="3245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4" name="Freeform 4729"/>
                  <p:cNvSpPr>
                    <a:spLocks/>
                  </p:cNvSpPr>
                  <p:nvPr/>
                </p:nvSpPr>
                <p:spPr bwMode="auto">
                  <a:xfrm>
                    <a:off x="3246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5" name="Freeform 4730"/>
                  <p:cNvSpPr>
                    <a:spLocks/>
                  </p:cNvSpPr>
                  <p:nvPr/>
                </p:nvSpPr>
                <p:spPr bwMode="auto">
                  <a:xfrm>
                    <a:off x="3246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6" name="Freeform 4731"/>
                  <p:cNvSpPr>
                    <a:spLocks/>
                  </p:cNvSpPr>
                  <p:nvPr/>
                </p:nvSpPr>
                <p:spPr bwMode="auto">
                  <a:xfrm>
                    <a:off x="3247" y="3666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7" name="Freeform 4732"/>
                  <p:cNvSpPr>
                    <a:spLocks/>
                  </p:cNvSpPr>
                  <p:nvPr/>
                </p:nvSpPr>
                <p:spPr bwMode="auto">
                  <a:xfrm>
                    <a:off x="3247" y="366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8" name="Freeform 4733"/>
                  <p:cNvSpPr>
                    <a:spLocks/>
                  </p:cNvSpPr>
                  <p:nvPr/>
                </p:nvSpPr>
                <p:spPr bwMode="auto">
                  <a:xfrm>
                    <a:off x="3248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9" name="Freeform 4734"/>
                  <p:cNvSpPr>
                    <a:spLocks/>
                  </p:cNvSpPr>
                  <p:nvPr/>
                </p:nvSpPr>
                <p:spPr bwMode="auto">
                  <a:xfrm>
                    <a:off x="3248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0" name="Freeform 4735"/>
                  <p:cNvSpPr>
                    <a:spLocks/>
                  </p:cNvSpPr>
                  <p:nvPr/>
                </p:nvSpPr>
                <p:spPr bwMode="auto">
                  <a:xfrm>
                    <a:off x="3248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1" name="Freeform 4736"/>
                  <p:cNvSpPr>
                    <a:spLocks/>
                  </p:cNvSpPr>
                  <p:nvPr/>
                </p:nvSpPr>
                <p:spPr bwMode="auto">
                  <a:xfrm>
                    <a:off x="3249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2" name="Freeform 4737"/>
                  <p:cNvSpPr>
                    <a:spLocks/>
                  </p:cNvSpPr>
                  <p:nvPr/>
                </p:nvSpPr>
                <p:spPr bwMode="auto">
                  <a:xfrm>
                    <a:off x="3249" y="3665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3" name="Freeform 4738"/>
                  <p:cNvSpPr>
                    <a:spLocks/>
                  </p:cNvSpPr>
                  <p:nvPr/>
                </p:nvSpPr>
                <p:spPr bwMode="auto">
                  <a:xfrm>
                    <a:off x="3250" y="3665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4" name="Freeform 4739"/>
                  <p:cNvSpPr>
                    <a:spLocks/>
                  </p:cNvSpPr>
                  <p:nvPr/>
                </p:nvSpPr>
                <p:spPr bwMode="auto">
                  <a:xfrm>
                    <a:off x="3250" y="3664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5" name="Freeform 4740"/>
                  <p:cNvSpPr>
                    <a:spLocks/>
                  </p:cNvSpPr>
                  <p:nvPr/>
                </p:nvSpPr>
                <p:spPr bwMode="auto">
                  <a:xfrm>
                    <a:off x="3251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6" name="Freeform 4741"/>
                  <p:cNvSpPr>
                    <a:spLocks/>
                  </p:cNvSpPr>
                  <p:nvPr/>
                </p:nvSpPr>
                <p:spPr bwMode="auto">
                  <a:xfrm>
                    <a:off x="3251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7" name="Freeform 4742"/>
                  <p:cNvSpPr>
                    <a:spLocks/>
                  </p:cNvSpPr>
                  <p:nvPr/>
                </p:nvSpPr>
                <p:spPr bwMode="auto">
                  <a:xfrm>
                    <a:off x="3252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8" name="Freeform 4743"/>
                  <p:cNvSpPr>
                    <a:spLocks/>
                  </p:cNvSpPr>
                  <p:nvPr/>
                </p:nvSpPr>
                <p:spPr bwMode="auto">
                  <a:xfrm>
                    <a:off x="3252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9" name="Freeform 4744"/>
                  <p:cNvSpPr>
                    <a:spLocks/>
                  </p:cNvSpPr>
                  <p:nvPr/>
                </p:nvSpPr>
                <p:spPr bwMode="auto">
                  <a:xfrm>
                    <a:off x="3253" y="3664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0" name="Freeform 4745"/>
                  <p:cNvSpPr>
                    <a:spLocks/>
                  </p:cNvSpPr>
                  <p:nvPr/>
                </p:nvSpPr>
                <p:spPr bwMode="auto">
                  <a:xfrm>
                    <a:off x="3253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1" name="Freeform 4746"/>
                  <p:cNvSpPr>
                    <a:spLocks/>
                  </p:cNvSpPr>
                  <p:nvPr/>
                </p:nvSpPr>
                <p:spPr bwMode="auto">
                  <a:xfrm>
                    <a:off x="3254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2" name="Freeform 4747"/>
                  <p:cNvSpPr>
                    <a:spLocks/>
                  </p:cNvSpPr>
                  <p:nvPr/>
                </p:nvSpPr>
                <p:spPr bwMode="auto">
                  <a:xfrm>
                    <a:off x="3254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3" name="Freeform 4748"/>
                  <p:cNvSpPr>
                    <a:spLocks/>
                  </p:cNvSpPr>
                  <p:nvPr/>
                </p:nvSpPr>
                <p:spPr bwMode="auto">
                  <a:xfrm>
                    <a:off x="3255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4" name="Freeform 4749"/>
                  <p:cNvSpPr>
                    <a:spLocks/>
                  </p:cNvSpPr>
                  <p:nvPr/>
                </p:nvSpPr>
                <p:spPr bwMode="auto">
                  <a:xfrm>
                    <a:off x="3255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5" name="Freeform 4750"/>
                  <p:cNvSpPr>
                    <a:spLocks/>
                  </p:cNvSpPr>
                  <p:nvPr/>
                </p:nvSpPr>
                <p:spPr bwMode="auto">
                  <a:xfrm>
                    <a:off x="3256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6" name="Freeform 4751"/>
                  <p:cNvSpPr>
                    <a:spLocks/>
                  </p:cNvSpPr>
                  <p:nvPr/>
                </p:nvSpPr>
                <p:spPr bwMode="auto">
                  <a:xfrm>
                    <a:off x="3256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7" name="Freeform 4752"/>
                  <p:cNvSpPr>
                    <a:spLocks/>
                  </p:cNvSpPr>
                  <p:nvPr/>
                </p:nvSpPr>
                <p:spPr bwMode="auto">
                  <a:xfrm>
                    <a:off x="3256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8" name="Freeform 4753"/>
                  <p:cNvSpPr>
                    <a:spLocks/>
                  </p:cNvSpPr>
                  <p:nvPr/>
                </p:nvSpPr>
                <p:spPr bwMode="auto">
                  <a:xfrm>
                    <a:off x="3257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9" name="Freeform 4754"/>
                  <p:cNvSpPr>
                    <a:spLocks/>
                  </p:cNvSpPr>
                  <p:nvPr/>
                </p:nvSpPr>
                <p:spPr bwMode="auto">
                  <a:xfrm>
                    <a:off x="3257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0" name="Freeform 4755"/>
                  <p:cNvSpPr>
                    <a:spLocks/>
                  </p:cNvSpPr>
                  <p:nvPr/>
                </p:nvSpPr>
                <p:spPr bwMode="auto">
                  <a:xfrm>
                    <a:off x="3258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1" name="Freeform 4756"/>
                  <p:cNvSpPr>
                    <a:spLocks/>
                  </p:cNvSpPr>
                  <p:nvPr/>
                </p:nvSpPr>
                <p:spPr bwMode="auto">
                  <a:xfrm>
                    <a:off x="3258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2" name="Freeform 4757"/>
                  <p:cNvSpPr>
                    <a:spLocks/>
                  </p:cNvSpPr>
                  <p:nvPr/>
                </p:nvSpPr>
                <p:spPr bwMode="auto">
                  <a:xfrm>
                    <a:off x="3259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3" name="Freeform 4758"/>
                  <p:cNvSpPr>
                    <a:spLocks/>
                  </p:cNvSpPr>
                  <p:nvPr/>
                </p:nvSpPr>
                <p:spPr bwMode="auto">
                  <a:xfrm>
                    <a:off x="3259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4" name="Freeform 4759"/>
                  <p:cNvSpPr>
                    <a:spLocks/>
                  </p:cNvSpPr>
                  <p:nvPr/>
                </p:nvSpPr>
                <p:spPr bwMode="auto">
                  <a:xfrm>
                    <a:off x="3260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5" name="Freeform 4760"/>
                  <p:cNvSpPr>
                    <a:spLocks/>
                  </p:cNvSpPr>
                  <p:nvPr/>
                </p:nvSpPr>
                <p:spPr bwMode="auto">
                  <a:xfrm>
                    <a:off x="3260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6" name="Freeform 4761"/>
                  <p:cNvSpPr>
                    <a:spLocks/>
                  </p:cNvSpPr>
                  <p:nvPr/>
                </p:nvSpPr>
                <p:spPr bwMode="auto">
                  <a:xfrm>
                    <a:off x="3261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7" name="Freeform 4762"/>
                  <p:cNvSpPr>
                    <a:spLocks/>
                  </p:cNvSpPr>
                  <p:nvPr/>
                </p:nvSpPr>
                <p:spPr bwMode="auto">
                  <a:xfrm>
                    <a:off x="3261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8" name="Freeform 4763"/>
                  <p:cNvSpPr>
                    <a:spLocks/>
                  </p:cNvSpPr>
                  <p:nvPr/>
                </p:nvSpPr>
                <p:spPr bwMode="auto">
                  <a:xfrm>
                    <a:off x="3261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9" name="Freeform 4764"/>
                  <p:cNvSpPr>
                    <a:spLocks/>
                  </p:cNvSpPr>
                  <p:nvPr/>
                </p:nvSpPr>
                <p:spPr bwMode="auto">
                  <a:xfrm>
                    <a:off x="3262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0" name="Freeform 4765"/>
                  <p:cNvSpPr>
                    <a:spLocks/>
                  </p:cNvSpPr>
                  <p:nvPr/>
                </p:nvSpPr>
                <p:spPr bwMode="auto">
                  <a:xfrm>
                    <a:off x="3262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1" name="Freeform 4766"/>
                  <p:cNvSpPr>
                    <a:spLocks/>
                  </p:cNvSpPr>
                  <p:nvPr/>
                </p:nvSpPr>
                <p:spPr bwMode="auto">
                  <a:xfrm>
                    <a:off x="3263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2" name="Freeform 4767"/>
                  <p:cNvSpPr>
                    <a:spLocks/>
                  </p:cNvSpPr>
                  <p:nvPr/>
                </p:nvSpPr>
                <p:spPr bwMode="auto">
                  <a:xfrm>
                    <a:off x="3263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3" name="Freeform 4768"/>
                  <p:cNvSpPr>
                    <a:spLocks/>
                  </p:cNvSpPr>
                  <p:nvPr/>
                </p:nvSpPr>
                <p:spPr bwMode="auto">
                  <a:xfrm>
                    <a:off x="3264" y="3664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4" name="Freeform 4769"/>
                  <p:cNvSpPr>
                    <a:spLocks/>
                  </p:cNvSpPr>
                  <p:nvPr/>
                </p:nvSpPr>
                <p:spPr bwMode="auto">
                  <a:xfrm>
                    <a:off x="3264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5" name="Freeform 4770"/>
                  <p:cNvSpPr>
                    <a:spLocks/>
                  </p:cNvSpPr>
                  <p:nvPr/>
                </p:nvSpPr>
                <p:spPr bwMode="auto">
                  <a:xfrm>
                    <a:off x="3265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6" name="Freeform 4771"/>
                  <p:cNvSpPr>
                    <a:spLocks/>
                  </p:cNvSpPr>
                  <p:nvPr/>
                </p:nvSpPr>
                <p:spPr bwMode="auto">
                  <a:xfrm>
                    <a:off x="3265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7" name="Freeform 4772"/>
                  <p:cNvSpPr>
                    <a:spLocks/>
                  </p:cNvSpPr>
                  <p:nvPr/>
                </p:nvSpPr>
                <p:spPr bwMode="auto">
                  <a:xfrm>
                    <a:off x="3266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41" name="Group 4974"/>
                <p:cNvGrpSpPr>
                  <a:grpSpLocks/>
                </p:cNvGrpSpPr>
                <p:nvPr/>
              </p:nvGrpSpPr>
              <p:grpSpPr bwMode="auto">
                <a:xfrm>
                  <a:off x="3266" y="3664"/>
                  <a:ext cx="93" cy="5"/>
                  <a:chOff x="3266" y="3664"/>
                  <a:chExt cx="93" cy="5"/>
                </a:xfrm>
              </p:grpSpPr>
              <p:sp>
                <p:nvSpPr>
                  <p:cNvPr id="2868" name="Freeform 4774"/>
                  <p:cNvSpPr>
                    <a:spLocks/>
                  </p:cNvSpPr>
                  <p:nvPr/>
                </p:nvSpPr>
                <p:spPr bwMode="auto">
                  <a:xfrm>
                    <a:off x="3266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9" name="Freeform 4775"/>
                  <p:cNvSpPr>
                    <a:spLocks/>
                  </p:cNvSpPr>
                  <p:nvPr/>
                </p:nvSpPr>
                <p:spPr bwMode="auto">
                  <a:xfrm>
                    <a:off x="3267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0" name="Freeform 4776"/>
                  <p:cNvSpPr>
                    <a:spLocks/>
                  </p:cNvSpPr>
                  <p:nvPr/>
                </p:nvSpPr>
                <p:spPr bwMode="auto">
                  <a:xfrm>
                    <a:off x="3267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1" name="Freeform 4777"/>
                  <p:cNvSpPr>
                    <a:spLocks/>
                  </p:cNvSpPr>
                  <p:nvPr/>
                </p:nvSpPr>
                <p:spPr bwMode="auto">
                  <a:xfrm>
                    <a:off x="3267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2" name="Freeform 4778"/>
                  <p:cNvSpPr>
                    <a:spLocks/>
                  </p:cNvSpPr>
                  <p:nvPr/>
                </p:nvSpPr>
                <p:spPr bwMode="auto">
                  <a:xfrm>
                    <a:off x="3268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3" name="Freeform 4779"/>
                  <p:cNvSpPr>
                    <a:spLocks/>
                  </p:cNvSpPr>
                  <p:nvPr/>
                </p:nvSpPr>
                <p:spPr bwMode="auto">
                  <a:xfrm>
                    <a:off x="3268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4" name="Freeform 4780"/>
                  <p:cNvSpPr>
                    <a:spLocks/>
                  </p:cNvSpPr>
                  <p:nvPr/>
                </p:nvSpPr>
                <p:spPr bwMode="auto">
                  <a:xfrm>
                    <a:off x="3269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5" name="Freeform 4781"/>
                  <p:cNvSpPr>
                    <a:spLocks/>
                  </p:cNvSpPr>
                  <p:nvPr/>
                </p:nvSpPr>
                <p:spPr bwMode="auto">
                  <a:xfrm>
                    <a:off x="3269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6" name="Freeform 4782"/>
                  <p:cNvSpPr>
                    <a:spLocks/>
                  </p:cNvSpPr>
                  <p:nvPr/>
                </p:nvSpPr>
                <p:spPr bwMode="auto">
                  <a:xfrm>
                    <a:off x="3270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7" name="Freeform 4783"/>
                  <p:cNvSpPr>
                    <a:spLocks/>
                  </p:cNvSpPr>
                  <p:nvPr/>
                </p:nvSpPr>
                <p:spPr bwMode="auto">
                  <a:xfrm>
                    <a:off x="3270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8" name="Freeform 4784"/>
                  <p:cNvSpPr>
                    <a:spLocks/>
                  </p:cNvSpPr>
                  <p:nvPr/>
                </p:nvSpPr>
                <p:spPr bwMode="auto">
                  <a:xfrm>
                    <a:off x="3271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9" name="Freeform 4785"/>
                  <p:cNvSpPr>
                    <a:spLocks/>
                  </p:cNvSpPr>
                  <p:nvPr/>
                </p:nvSpPr>
                <p:spPr bwMode="auto">
                  <a:xfrm>
                    <a:off x="3271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0" name="Freeform 4786"/>
                  <p:cNvSpPr>
                    <a:spLocks/>
                  </p:cNvSpPr>
                  <p:nvPr/>
                </p:nvSpPr>
                <p:spPr bwMode="auto">
                  <a:xfrm>
                    <a:off x="3272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1" name="Freeform 4787"/>
                  <p:cNvSpPr>
                    <a:spLocks/>
                  </p:cNvSpPr>
                  <p:nvPr/>
                </p:nvSpPr>
                <p:spPr bwMode="auto">
                  <a:xfrm>
                    <a:off x="3272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2" name="Freeform 4788"/>
                  <p:cNvSpPr>
                    <a:spLocks/>
                  </p:cNvSpPr>
                  <p:nvPr/>
                </p:nvSpPr>
                <p:spPr bwMode="auto">
                  <a:xfrm>
                    <a:off x="3273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3" name="Freeform 4789"/>
                  <p:cNvSpPr>
                    <a:spLocks/>
                  </p:cNvSpPr>
                  <p:nvPr/>
                </p:nvSpPr>
                <p:spPr bwMode="auto">
                  <a:xfrm>
                    <a:off x="3273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4" name="Freeform 4790"/>
                  <p:cNvSpPr>
                    <a:spLocks/>
                  </p:cNvSpPr>
                  <p:nvPr/>
                </p:nvSpPr>
                <p:spPr bwMode="auto">
                  <a:xfrm>
                    <a:off x="3274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5" name="Freeform 4791"/>
                  <p:cNvSpPr>
                    <a:spLocks/>
                  </p:cNvSpPr>
                  <p:nvPr/>
                </p:nvSpPr>
                <p:spPr bwMode="auto">
                  <a:xfrm>
                    <a:off x="3274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6" name="Freeform 4792"/>
                  <p:cNvSpPr>
                    <a:spLocks/>
                  </p:cNvSpPr>
                  <p:nvPr/>
                </p:nvSpPr>
                <p:spPr bwMode="auto">
                  <a:xfrm>
                    <a:off x="3275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7" name="Freeform 4793"/>
                  <p:cNvSpPr>
                    <a:spLocks/>
                  </p:cNvSpPr>
                  <p:nvPr/>
                </p:nvSpPr>
                <p:spPr bwMode="auto">
                  <a:xfrm>
                    <a:off x="3275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8" name="Freeform 4794"/>
                  <p:cNvSpPr>
                    <a:spLocks/>
                  </p:cNvSpPr>
                  <p:nvPr/>
                </p:nvSpPr>
                <p:spPr bwMode="auto">
                  <a:xfrm>
                    <a:off x="3275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9" name="Freeform 4795"/>
                  <p:cNvSpPr>
                    <a:spLocks/>
                  </p:cNvSpPr>
                  <p:nvPr/>
                </p:nvSpPr>
                <p:spPr bwMode="auto">
                  <a:xfrm>
                    <a:off x="3276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0" name="Freeform 4796"/>
                  <p:cNvSpPr>
                    <a:spLocks/>
                  </p:cNvSpPr>
                  <p:nvPr/>
                </p:nvSpPr>
                <p:spPr bwMode="auto">
                  <a:xfrm>
                    <a:off x="3276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1" name="Freeform 4797"/>
                  <p:cNvSpPr>
                    <a:spLocks/>
                  </p:cNvSpPr>
                  <p:nvPr/>
                </p:nvSpPr>
                <p:spPr bwMode="auto">
                  <a:xfrm>
                    <a:off x="3277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2" name="Freeform 4798"/>
                  <p:cNvSpPr>
                    <a:spLocks/>
                  </p:cNvSpPr>
                  <p:nvPr/>
                </p:nvSpPr>
                <p:spPr bwMode="auto">
                  <a:xfrm>
                    <a:off x="3277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3" name="Freeform 4799"/>
                  <p:cNvSpPr>
                    <a:spLocks/>
                  </p:cNvSpPr>
                  <p:nvPr/>
                </p:nvSpPr>
                <p:spPr bwMode="auto">
                  <a:xfrm>
                    <a:off x="3278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4" name="Freeform 4800"/>
                  <p:cNvSpPr>
                    <a:spLocks/>
                  </p:cNvSpPr>
                  <p:nvPr/>
                </p:nvSpPr>
                <p:spPr bwMode="auto">
                  <a:xfrm>
                    <a:off x="3278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5" name="Freeform 4801"/>
                  <p:cNvSpPr>
                    <a:spLocks/>
                  </p:cNvSpPr>
                  <p:nvPr/>
                </p:nvSpPr>
                <p:spPr bwMode="auto">
                  <a:xfrm>
                    <a:off x="3279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6" name="Freeform 4802"/>
                  <p:cNvSpPr>
                    <a:spLocks/>
                  </p:cNvSpPr>
                  <p:nvPr/>
                </p:nvSpPr>
                <p:spPr bwMode="auto">
                  <a:xfrm>
                    <a:off x="3279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7" name="Freeform 4803"/>
                  <p:cNvSpPr>
                    <a:spLocks/>
                  </p:cNvSpPr>
                  <p:nvPr/>
                </p:nvSpPr>
                <p:spPr bwMode="auto">
                  <a:xfrm>
                    <a:off x="3280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8" name="Freeform 4804"/>
                  <p:cNvSpPr>
                    <a:spLocks/>
                  </p:cNvSpPr>
                  <p:nvPr/>
                </p:nvSpPr>
                <p:spPr bwMode="auto">
                  <a:xfrm>
                    <a:off x="3280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9" name="Freeform 4805"/>
                  <p:cNvSpPr>
                    <a:spLocks/>
                  </p:cNvSpPr>
                  <p:nvPr/>
                </p:nvSpPr>
                <p:spPr bwMode="auto">
                  <a:xfrm>
                    <a:off x="3280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0" name="Freeform 4806"/>
                  <p:cNvSpPr>
                    <a:spLocks/>
                  </p:cNvSpPr>
                  <p:nvPr/>
                </p:nvSpPr>
                <p:spPr bwMode="auto">
                  <a:xfrm>
                    <a:off x="3281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1" name="Freeform 4807"/>
                  <p:cNvSpPr>
                    <a:spLocks/>
                  </p:cNvSpPr>
                  <p:nvPr/>
                </p:nvSpPr>
                <p:spPr bwMode="auto">
                  <a:xfrm>
                    <a:off x="3281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2" name="Freeform 4808"/>
                  <p:cNvSpPr>
                    <a:spLocks/>
                  </p:cNvSpPr>
                  <p:nvPr/>
                </p:nvSpPr>
                <p:spPr bwMode="auto">
                  <a:xfrm>
                    <a:off x="3282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3" name="Freeform 4809"/>
                  <p:cNvSpPr>
                    <a:spLocks/>
                  </p:cNvSpPr>
                  <p:nvPr/>
                </p:nvSpPr>
                <p:spPr bwMode="auto">
                  <a:xfrm>
                    <a:off x="3282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4" name="Freeform 4810"/>
                  <p:cNvSpPr>
                    <a:spLocks/>
                  </p:cNvSpPr>
                  <p:nvPr/>
                </p:nvSpPr>
                <p:spPr bwMode="auto">
                  <a:xfrm>
                    <a:off x="3283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5" name="Freeform 4811"/>
                  <p:cNvSpPr>
                    <a:spLocks/>
                  </p:cNvSpPr>
                  <p:nvPr/>
                </p:nvSpPr>
                <p:spPr bwMode="auto">
                  <a:xfrm>
                    <a:off x="3283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6" name="Freeform 4812"/>
                  <p:cNvSpPr>
                    <a:spLocks/>
                  </p:cNvSpPr>
                  <p:nvPr/>
                </p:nvSpPr>
                <p:spPr bwMode="auto">
                  <a:xfrm>
                    <a:off x="3284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7" name="Freeform 4813"/>
                  <p:cNvSpPr>
                    <a:spLocks/>
                  </p:cNvSpPr>
                  <p:nvPr/>
                </p:nvSpPr>
                <p:spPr bwMode="auto">
                  <a:xfrm>
                    <a:off x="3284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8" name="Freeform 4814"/>
                  <p:cNvSpPr>
                    <a:spLocks/>
                  </p:cNvSpPr>
                  <p:nvPr/>
                </p:nvSpPr>
                <p:spPr bwMode="auto">
                  <a:xfrm>
                    <a:off x="3285" y="366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9" name="Freeform 4815"/>
                  <p:cNvSpPr>
                    <a:spLocks/>
                  </p:cNvSpPr>
                  <p:nvPr/>
                </p:nvSpPr>
                <p:spPr bwMode="auto">
                  <a:xfrm>
                    <a:off x="3285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0" name="Freeform 4816"/>
                  <p:cNvSpPr>
                    <a:spLocks/>
                  </p:cNvSpPr>
                  <p:nvPr/>
                </p:nvSpPr>
                <p:spPr bwMode="auto">
                  <a:xfrm>
                    <a:off x="3286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1" name="Freeform 4817"/>
                  <p:cNvSpPr>
                    <a:spLocks/>
                  </p:cNvSpPr>
                  <p:nvPr/>
                </p:nvSpPr>
                <p:spPr bwMode="auto">
                  <a:xfrm>
                    <a:off x="3286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2" name="Freeform 4818"/>
                  <p:cNvSpPr>
                    <a:spLocks/>
                  </p:cNvSpPr>
                  <p:nvPr/>
                </p:nvSpPr>
                <p:spPr bwMode="auto">
                  <a:xfrm>
                    <a:off x="3286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3" name="Freeform 4819"/>
                  <p:cNvSpPr>
                    <a:spLocks/>
                  </p:cNvSpPr>
                  <p:nvPr/>
                </p:nvSpPr>
                <p:spPr bwMode="auto">
                  <a:xfrm>
                    <a:off x="3287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4" name="Freeform 4820"/>
                  <p:cNvSpPr>
                    <a:spLocks/>
                  </p:cNvSpPr>
                  <p:nvPr/>
                </p:nvSpPr>
                <p:spPr bwMode="auto">
                  <a:xfrm>
                    <a:off x="3287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5" name="Freeform 4821"/>
                  <p:cNvSpPr>
                    <a:spLocks/>
                  </p:cNvSpPr>
                  <p:nvPr/>
                </p:nvSpPr>
                <p:spPr bwMode="auto">
                  <a:xfrm>
                    <a:off x="3288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6" name="Freeform 4822"/>
                  <p:cNvSpPr>
                    <a:spLocks/>
                  </p:cNvSpPr>
                  <p:nvPr/>
                </p:nvSpPr>
                <p:spPr bwMode="auto">
                  <a:xfrm>
                    <a:off x="3288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7" name="Freeform 4823"/>
                  <p:cNvSpPr>
                    <a:spLocks/>
                  </p:cNvSpPr>
                  <p:nvPr/>
                </p:nvSpPr>
                <p:spPr bwMode="auto">
                  <a:xfrm>
                    <a:off x="3289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8" name="Freeform 4824"/>
                  <p:cNvSpPr>
                    <a:spLocks/>
                  </p:cNvSpPr>
                  <p:nvPr/>
                </p:nvSpPr>
                <p:spPr bwMode="auto">
                  <a:xfrm>
                    <a:off x="3289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9" name="Freeform 4825"/>
                  <p:cNvSpPr>
                    <a:spLocks/>
                  </p:cNvSpPr>
                  <p:nvPr/>
                </p:nvSpPr>
                <p:spPr bwMode="auto">
                  <a:xfrm>
                    <a:off x="3290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0" name="Freeform 4826"/>
                  <p:cNvSpPr>
                    <a:spLocks/>
                  </p:cNvSpPr>
                  <p:nvPr/>
                </p:nvSpPr>
                <p:spPr bwMode="auto">
                  <a:xfrm>
                    <a:off x="3290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1" name="Freeform 4827"/>
                  <p:cNvSpPr>
                    <a:spLocks/>
                  </p:cNvSpPr>
                  <p:nvPr/>
                </p:nvSpPr>
                <p:spPr bwMode="auto">
                  <a:xfrm>
                    <a:off x="3291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2" name="Freeform 4828"/>
                  <p:cNvSpPr>
                    <a:spLocks/>
                  </p:cNvSpPr>
                  <p:nvPr/>
                </p:nvSpPr>
                <p:spPr bwMode="auto">
                  <a:xfrm>
                    <a:off x="3291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3" name="Freeform 4829"/>
                  <p:cNvSpPr>
                    <a:spLocks/>
                  </p:cNvSpPr>
                  <p:nvPr/>
                </p:nvSpPr>
                <p:spPr bwMode="auto">
                  <a:xfrm>
                    <a:off x="3291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4" name="Freeform 4830"/>
                  <p:cNvSpPr>
                    <a:spLocks/>
                  </p:cNvSpPr>
                  <p:nvPr/>
                </p:nvSpPr>
                <p:spPr bwMode="auto">
                  <a:xfrm>
                    <a:off x="3292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5" name="Freeform 4831"/>
                  <p:cNvSpPr>
                    <a:spLocks/>
                  </p:cNvSpPr>
                  <p:nvPr/>
                </p:nvSpPr>
                <p:spPr bwMode="auto">
                  <a:xfrm>
                    <a:off x="3292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6" name="Freeform 4832"/>
                  <p:cNvSpPr>
                    <a:spLocks/>
                  </p:cNvSpPr>
                  <p:nvPr/>
                </p:nvSpPr>
                <p:spPr bwMode="auto">
                  <a:xfrm>
                    <a:off x="3293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7" name="Freeform 4833"/>
                  <p:cNvSpPr>
                    <a:spLocks/>
                  </p:cNvSpPr>
                  <p:nvPr/>
                </p:nvSpPr>
                <p:spPr bwMode="auto">
                  <a:xfrm>
                    <a:off x="3293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8" name="Freeform 4834"/>
                  <p:cNvSpPr>
                    <a:spLocks/>
                  </p:cNvSpPr>
                  <p:nvPr/>
                </p:nvSpPr>
                <p:spPr bwMode="auto">
                  <a:xfrm>
                    <a:off x="3294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9" name="Freeform 4835"/>
                  <p:cNvSpPr>
                    <a:spLocks/>
                  </p:cNvSpPr>
                  <p:nvPr/>
                </p:nvSpPr>
                <p:spPr bwMode="auto">
                  <a:xfrm>
                    <a:off x="3294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0" name="Freeform 4836"/>
                  <p:cNvSpPr>
                    <a:spLocks/>
                  </p:cNvSpPr>
                  <p:nvPr/>
                </p:nvSpPr>
                <p:spPr bwMode="auto">
                  <a:xfrm>
                    <a:off x="3295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1" name="Freeform 4837"/>
                  <p:cNvSpPr>
                    <a:spLocks/>
                  </p:cNvSpPr>
                  <p:nvPr/>
                </p:nvSpPr>
                <p:spPr bwMode="auto">
                  <a:xfrm>
                    <a:off x="3295" y="366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2" name="Freeform 4838"/>
                  <p:cNvSpPr>
                    <a:spLocks/>
                  </p:cNvSpPr>
                  <p:nvPr/>
                </p:nvSpPr>
                <p:spPr bwMode="auto">
                  <a:xfrm>
                    <a:off x="3296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3" name="Freeform 4839"/>
                  <p:cNvSpPr>
                    <a:spLocks/>
                  </p:cNvSpPr>
                  <p:nvPr/>
                </p:nvSpPr>
                <p:spPr bwMode="auto">
                  <a:xfrm>
                    <a:off x="3296" y="366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4" name="Freeform 4840"/>
                  <p:cNvSpPr>
                    <a:spLocks/>
                  </p:cNvSpPr>
                  <p:nvPr/>
                </p:nvSpPr>
                <p:spPr bwMode="auto">
                  <a:xfrm>
                    <a:off x="3297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5" name="Freeform 4841"/>
                  <p:cNvSpPr>
                    <a:spLocks/>
                  </p:cNvSpPr>
                  <p:nvPr/>
                </p:nvSpPr>
                <p:spPr bwMode="auto">
                  <a:xfrm>
                    <a:off x="3297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6" name="Freeform 4842"/>
                  <p:cNvSpPr>
                    <a:spLocks/>
                  </p:cNvSpPr>
                  <p:nvPr/>
                </p:nvSpPr>
                <p:spPr bwMode="auto">
                  <a:xfrm>
                    <a:off x="3298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7" name="Freeform 4843"/>
                  <p:cNvSpPr>
                    <a:spLocks/>
                  </p:cNvSpPr>
                  <p:nvPr/>
                </p:nvSpPr>
                <p:spPr bwMode="auto">
                  <a:xfrm>
                    <a:off x="3298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8" name="Freeform 4844"/>
                  <p:cNvSpPr>
                    <a:spLocks/>
                  </p:cNvSpPr>
                  <p:nvPr/>
                </p:nvSpPr>
                <p:spPr bwMode="auto">
                  <a:xfrm>
                    <a:off x="3299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9" name="Freeform 4845"/>
                  <p:cNvSpPr>
                    <a:spLocks/>
                  </p:cNvSpPr>
                  <p:nvPr/>
                </p:nvSpPr>
                <p:spPr bwMode="auto">
                  <a:xfrm>
                    <a:off x="3299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0" name="Freeform 4846"/>
                  <p:cNvSpPr>
                    <a:spLocks/>
                  </p:cNvSpPr>
                  <p:nvPr/>
                </p:nvSpPr>
                <p:spPr bwMode="auto">
                  <a:xfrm>
                    <a:off x="3299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1" name="Freeform 4847"/>
                  <p:cNvSpPr>
                    <a:spLocks/>
                  </p:cNvSpPr>
                  <p:nvPr/>
                </p:nvSpPr>
                <p:spPr bwMode="auto">
                  <a:xfrm>
                    <a:off x="3300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2" name="Freeform 4848"/>
                  <p:cNvSpPr>
                    <a:spLocks/>
                  </p:cNvSpPr>
                  <p:nvPr/>
                </p:nvSpPr>
                <p:spPr bwMode="auto">
                  <a:xfrm>
                    <a:off x="3300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3" name="Freeform 4849"/>
                  <p:cNvSpPr>
                    <a:spLocks/>
                  </p:cNvSpPr>
                  <p:nvPr/>
                </p:nvSpPr>
                <p:spPr bwMode="auto">
                  <a:xfrm>
                    <a:off x="3301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4" name="Freeform 4850"/>
                  <p:cNvSpPr>
                    <a:spLocks/>
                  </p:cNvSpPr>
                  <p:nvPr/>
                </p:nvSpPr>
                <p:spPr bwMode="auto">
                  <a:xfrm>
                    <a:off x="3301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5" name="Freeform 4851"/>
                  <p:cNvSpPr>
                    <a:spLocks/>
                  </p:cNvSpPr>
                  <p:nvPr/>
                </p:nvSpPr>
                <p:spPr bwMode="auto">
                  <a:xfrm>
                    <a:off x="3302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6" name="Freeform 4852"/>
                  <p:cNvSpPr>
                    <a:spLocks/>
                  </p:cNvSpPr>
                  <p:nvPr/>
                </p:nvSpPr>
                <p:spPr bwMode="auto">
                  <a:xfrm>
                    <a:off x="3302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7" name="Freeform 4853"/>
                  <p:cNvSpPr>
                    <a:spLocks/>
                  </p:cNvSpPr>
                  <p:nvPr/>
                </p:nvSpPr>
                <p:spPr bwMode="auto">
                  <a:xfrm>
                    <a:off x="3303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8" name="Freeform 4854"/>
                  <p:cNvSpPr>
                    <a:spLocks/>
                  </p:cNvSpPr>
                  <p:nvPr/>
                </p:nvSpPr>
                <p:spPr bwMode="auto">
                  <a:xfrm>
                    <a:off x="3303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9" name="Freeform 4855"/>
                  <p:cNvSpPr>
                    <a:spLocks/>
                  </p:cNvSpPr>
                  <p:nvPr/>
                </p:nvSpPr>
                <p:spPr bwMode="auto">
                  <a:xfrm>
                    <a:off x="3304" y="366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0" name="Freeform 4856"/>
                  <p:cNvSpPr>
                    <a:spLocks/>
                  </p:cNvSpPr>
                  <p:nvPr/>
                </p:nvSpPr>
                <p:spPr bwMode="auto">
                  <a:xfrm>
                    <a:off x="3304" y="366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1" name="Freeform 4857"/>
                  <p:cNvSpPr>
                    <a:spLocks/>
                  </p:cNvSpPr>
                  <p:nvPr/>
                </p:nvSpPr>
                <p:spPr bwMode="auto">
                  <a:xfrm>
                    <a:off x="3305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2" name="Freeform 4858"/>
                  <p:cNvSpPr>
                    <a:spLocks/>
                  </p:cNvSpPr>
                  <p:nvPr/>
                </p:nvSpPr>
                <p:spPr bwMode="auto">
                  <a:xfrm>
                    <a:off x="3305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3" name="Freeform 4859"/>
                  <p:cNvSpPr>
                    <a:spLocks/>
                  </p:cNvSpPr>
                  <p:nvPr/>
                </p:nvSpPr>
                <p:spPr bwMode="auto">
                  <a:xfrm>
                    <a:off x="3305" y="366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4" name="Freeform 4860"/>
                  <p:cNvSpPr>
                    <a:spLocks/>
                  </p:cNvSpPr>
                  <p:nvPr/>
                </p:nvSpPr>
                <p:spPr bwMode="auto">
                  <a:xfrm>
                    <a:off x="3306" y="366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5" name="Freeform 4861"/>
                  <p:cNvSpPr>
                    <a:spLocks/>
                  </p:cNvSpPr>
                  <p:nvPr/>
                </p:nvSpPr>
                <p:spPr bwMode="auto">
                  <a:xfrm>
                    <a:off x="3306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6" name="Freeform 4862"/>
                  <p:cNvSpPr>
                    <a:spLocks/>
                  </p:cNvSpPr>
                  <p:nvPr/>
                </p:nvSpPr>
                <p:spPr bwMode="auto">
                  <a:xfrm>
                    <a:off x="3307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7" name="Freeform 4863"/>
                  <p:cNvSpPr>
                    <a:spLocks/>
                  </p:cNvSpPr>
                  <p:nvPr/>
                </p:nvSpPr>
                <p:spPr bwMode="auto">
                  <a:xfrm>
                    <a:off x="3307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8" name="Freeform 4864"/>
                  <p:cNvSpPr>
                    <a:spLocks/>
                  </p:cNvSpPr>
                  <p:nvPr/>
                </p:nvSpPr>
                <p:spPr bwMode="auto">
                  <a:xfrm>
                    <a:off x="3308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9" name="Freeform 4865"/>
                  <p:cNvSpPr>
                    <a:spLocks/>
                  </p:cNvSpPr>
                  <p:nvPr/>
                </p:nvSpPr>
                <p:spPr bwMode="auto">
                  <a:xfrm>
                    <a:off x="3308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0" name="Freeform 4866"/>
                  <p:cNvSpPr>
                    <a:spLocks/>
                  </p:cNvSpPr>
                  <p:nvPr/>
                </p:nvSpPr>
                <p:spPr bwMode="auto">
                  <a:xfrm>
                    <a:off x="3309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1" name="Freeform 4867"/>
                  <p:cNvSpPr>
                    <a:spLocks/>
                  </p:cNvSpPr>
                  <p:nvPr/>
                </p:nvSpPr>
                <p:spPr bwMode="auto">
                  <a:xfrm>
                    <a:off x="3309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2" name="Freeform 4868"/>
                  <p:cNvSpPr>
                    <a:spLocks/>
                  </p:cNvSpPr>
                  <p:nvPr/>
                </p:nvSpPr>
                <p:spPr bwMode="auto">
                  <a:xfrm>
                    <a:off x="3310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3" name="Freeform 4869"/>
                  <p:cNvSpPr>
                    <a:spLocks/>
                  </p:cNvSpPr>
                  <p:nvPr/>
                </p:nvSpPr>
                <p:spPr bwMode="auto">
                  <a:xfrm>
                    <a:off x="3310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4" name="Freeform 4870"/>
                  <p:cNvSpPr>
                    <a:spLocks/>
                  </p:cNvSpPr>
                  <p:nvPr/>
                </p:nvSpPr>
                <p:spPr bwMode="auto">
                  <a:xfrm>
                    <a:off x="3310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5" name="Freeform 4871"/>
                  <p:cNvSpPr>
                    <a:spLocks/>
                  </p:cNvSpPr>
                  <p:nvPr/>
                </p:nvSpPr>
                <p:spPr bwMode="auto">
                  <a:xfrm>
                    <a:off x="3311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6" name="Freeform 4872"/>
                  <p:cNvSpPr>
                    <a:spLocks/>
                  </p:cNvSpPr>
                  <p:nvPr/>
                </p:nvSpPr>
                <p:spPr bwMode="auto">
                  <a:xfrm>
                    <a:off x="3311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7" name="Freeform 4873"/>
                  <p:cNvSpPr>
                    <a:spLocks/>
                  </p:cNvSpPr>
                  <p:nvPr/>
                </p:nvSpPr>
                <p:spPr bwMode="auto">
                  <a:xfrm>
                    <a:off x="3312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8" name="Freeform 4874"/>
                  <p:cNvSpPr>
                    <a:spLocks/>
                  </p:cNvSpPr>
                  <p:nvPr/>
                </p:nvSpPr>
                <p:spPr bwMode="auto">
                  <a:xfrm>
                    <a:off x="3312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9" name="Freeform 4875"/>
                  <p:cNvSpPr>
                    <a:spLocks/>
                  </p:cNvSpPr>
                  <p:nvPr/>
                </p:nvSpPr>
                <p:spPr bwMode="auto">
                  <a:xfrm>
                    <a:off x="3313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0" name="Freeform 4876"/>
                  <p:cNvSpPr>
                    <a:spLocks/>
                  </p:cNvSpPr>
                  <p:nvPr/>
                </p:nvSpPr>
                <p:spPr bwMode="auto">
                  <a:xfrm>
                    <a:off x="3313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1" name="Freeform 4877"/>
                  <p:cNvSpPr>
                    <a:spLocks/>
                  </p:cNvSpPr>
                  <p:nvPr/>
                </p:nvSpPr>
                <p:spPr bwMode="auto">
                  <a:xfrm>
                    <a:off x="3314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2" name="Freeform 4878"/>
                  <p:cNvSpPr>
                    <a:spLocks/>
                  </p:cNvSpPr>
                  <p:nvPr/>
                </p:nvSpPr>
                <p:spPr bwMode="auto">
                  <a:xfrm>
                    <a:off x="3314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3" name="Freeform 4879"/>
                  <p:cNvSpPr>
                    <a:spLocks/>
                  </p:cNvSpPr>
                  <p:nvPr/>
                </p:nvSpPr>
                <p:spPr bwMode="auto">
                  <a:xfrm>
                    <a:off x="3315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4" name="Freeform 4880"/>
                  <p:cNvSpPr>
                    <a:spLocks/>
                  </p:cNvSpPr>
                  <p:nvPr/>
                </p:nvSpPr>
                <p:spPr bwMode="auto">
                  <a:xfrm>
                    <a:off x="3315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5" name="Freeform 4881"/>
                  <p:cNvSpPr>
                    <a:spLocks/>
                  </p:cNvSpPr>
                  <p:nvPr/>
                </p:nvSpPr>
                <p:spPr bwMode="auto">
                  <a:xfrm>
                    <a:off x="3316" y="366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6" name="Freeform 4882"/>
                  <p:cNvSpPr>
                    <a:spLocks/>
                  </p:cNvSpPr>
                  <p:nvPr/>
                </p:nvSpPr>
                <p:spPr bwMode="auto">
                  <a:xfrm>
                    <a:off x="3316" y="366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7" name="Freeform 4883"/>
                  <p:cNvSpPr>
                    <a:spLocks/>
                  </p:cNvSpPr>
                  <p:nvPr/>
                </p:nvSpPr>
                <p:spPr bwMode="auto">
                  <a:xfrm>
                    <a:off x="3316" y="3667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8" name="Freeform 4884"/>
                  <p:cNvSpPr>
                    <a:spLocks/>
                  </p:cNvSpPr>
                  <p:nvPr/>
                </p:nvSpPr>
                <p:spPr bwMode="auto">
                  <a:xfrm>
                    <a:off x="3317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9" name="Freeform 4885"/>
                  <p:cNvSpPr>
                    <a:spLocks/>
                  </p:cNvSpPr>
                  <p:nvPr/>
                </p:nvSpPr>
                <p:spPr bwMode="auto">
                  <a:xfrm>
                    <a:off x="3317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0" name="Freeform 4886"/>
                  <p:cNvSpPr>
                    <a:spLocks/>
                  </p:cNvSpPr>
                  <p:nvPr/>
                </p:nvSpPr>
                <p:spPr bwMode="auto">
                  <a:xfrm>
                    <a:off x="3318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1" name="Freeform 4887"/>
                  <p:cNvSpPr>
                    <a:spLocks/>
                  </p:cNvSpPr>
                  <p:nvPr/>
                </p:nvSpPr>
                <p:spPr bwMode="auto">
                  <a:xfrm>
                    <a:off x="3318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2" name="Freeform 4888"/>
                  <p:cNvSpPr>
                    <a:spLocks/>
                  </p:cNvSpPr>
                  <p:nvPr/>
                </p:nvSpPr>
                <p:spPr bwMode="auto">
                  <a:xfrm>
                    <a:off x="3319" y="366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3" name="Freeform 4889"/>
                  <p:cNvSpPr>
                    <a:spLocks/>
                  </p:cNvSpPr>
                  <p:nvPr/>
                </p:nvSpPr>
                <p:spPr bwMode="auto">
                  <a:xfrm>
                    <a:off x="3319" y="366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4" name="Freeform 4890"/>
                  <p:cNvSpPr>
                    <a:spLocks/>
                  </p:cNvSpPr>
                  <p:nvPr/>
                </p:nvSpPr>
                <p:spPr bwMode="auto">
                  <a:xfrm>
                    <a:off x="3320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5" name="Freeform 4891"/>
                  <p:cNvSpPr>
                    <a:spLocks/>
                  </p:cNvSpPr>
                  <p:nvPr/>
                </p:nvSpPr>
                <p:spPr bwMode="auto">
                  <a:xfrm>
                    <a:off x="3320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6" name="Freeform 4892"/>
                  <p:cNvSpPr>
                    <a:spLocks/>
                  </p:cNvSpPr>
                  <p:nvPr/>
                </p:nvSpPr>
                <p:spPr bwMode="auto">
                  <a:xfrm>
                    <a:off x="3321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7" name="Freeform 4893"/>
                  <p:cNvSpPr>
                    <a:spLocks/>
                  </p:cNvSpPr>
                  <p:nvPr/>
                </p:nvSpPr>
                <p:spPr bwMode="auto">
                  <a:xfrm>
                    <a:off x="3321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8" name="Freeform 4894"/>
                  <p:cNvSpPr>
                    <a:spLocks/>
                  </p:cNvSpPr>
                  <p:nvPr/>
                </p:nvSpPr>
                <p:spPr bwMode="auto">
                  <a:xfrm>
                    <a:off x="3322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9" name="Freeform 4895"/>
                  <p:cNvSpPr>
                    <a:spLocks/>
                  </p:cNvSpPr>
                  <p:nvPr/>
                </p:nvSpPr>
                <p:spPr bwMode="auto">
                  <a:xfrm>
                    <a:off x="3322" y="366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0" name="Freeform 4896"/>
                  <p:cNvSpPr>
                    <a:spLocks/>
                  </p:cNvSpPr>
                  <p:nvPr/>
                </p:nvSpPr>
                <p:spPr bwMode="auto">
                  <a:xfrm>
                    <a:off x="3323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1" name="Freeform 4897"/>
                  <p:cNvSpPr>
                    <a:spLocks/>
                  </p:cNvSpPr>
                  <p:nvPr/>
                </p:nvSpPr>
                <p:spPr bwMode="auto">
                  <a:xfrm>
                    <a:off x="3323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2" name="Freeform 4898"/>
                  <p:cNvSpPr>
                    <a:spLocks/>
                  </p:cNvSpPr>
                  <p:nvPr/>
                </p:nvSpPr>
                <p:spPr bwMode="auto">
                  <a:xfrm>
                    <a:off x="3324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3" name="Freeform 4899"/>
                  <p:cNvSpPr>
                    <a:spLocks/>
                  </p:cNvSpPr>
                  <p:nvPr/>
                </p:nvSpPr>
                <p:spPr bwMode="auto">
                  <a:xfrm>
                    <a:off x="3324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4" name="Freeform 4900"/>
                  <p:cNvSpPr>
                    <a:spLocks/>
                  </p:cNvSpPr>
                  <p:nvPr/>
                </p:nvSpPr>
                <p:spPr bwMode="auto">
                  <a:xfrm>
                    <a:off x="3324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5" name="Freeform 4901"/>
                  <p:cNvSpPr>
                    <a:spLocks/>
                  </p:cNvSpPr>
                  <p:nvPr/>
                </p:nvSpPr>
                <p:spPr bwMode="auto">
                  <a:xfrm>
                    <a:off x="3325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6" name="Freeform 4902"/>
                  <p:cNvSpPr>
                    <a:spLocks/>
                  </p:cNvSpPr>
                  <p:nvPr/>
                </p:nvSpPr>
                <p:spPr bwMode="auto">
                  <a:xfrm>
                    <a:off x="3325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7" name="Freeform 4903"/>
                  <p:cNvSpPr>
                    <a:spLocks/>
                  </p:cNvSpPr>
                  <p:nvPr/>
                </p:nvSpPr>
                <p:spPr bwMode="auto">
                  <a:xfrm>
                    <a:off x="3326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8" name="Freeform 4904"/>
                  <p:cNvSpPr>
                    <a:spLocks/>
                  </p:cNvSpPr>
                  <p:nvPr/>
                </p:nvSpPr>
                <p:spPr bwMode="auto">
                  <a:xfrm>
                    <a:off x="3326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9" name="Freeform 4905"/>
                  <p:cNvSpPr>
                    <a:spLocks/>
                  </p:cNvSpPr>
                  <p:nvPr/>
                </p:nvSpPr>
                <p:spPr bwMode="auto">
                  <a:xfrm>
                    <a:off x="3327" y="3666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0" name="Freeform 4906"/>
                  <p:cNvSpPr>
                    <a:spLocks/>
                  </p:cNvSpPr>
                  <p:nvPr/>
                </p:nvSpPr>
                <p:spPr bwMode="auto">
                  <a:xfrm>
                    <a:off x="3327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1" name="Freeform 4907"/>
                  <p:cNvSpPr>
                    <a:spLocks/>
                  </p:cNvSpPr>
                  <p:nvPr/>
                </p:nvSpPr>
                <p:spPr bwMode="auto">
                  <a:xfrm>
                    <a:off x="3328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2" name="Freeform 4908"/>
                  <p:cNvSpPr>
                    <a:spLocks/>
                  </p:cNvSpPr>
                  <p:nvPr/>
                </p:nvSpPr>
                <p:spPr bwMode="auto">
                  <a:xfrm>
                    <a:off x="3328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3" name="Freeform 4909"/>
                  <p:cNvSpPr>
                    <a:spLocks/>
                  </p:cNvSpPr>
                  <p:nvPr/>
                </p:nvSpPr>
                <p:spPr bwMode="auto">
                  <a:xfrm>
                    <a:off x="3329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4" name="Freeform 4910"/>
                  <p:cNvSpPr>
                    <a:spLocks/>
                  </p:cNvSpPr>
                  <p:nvPr/>
                </p:nvSpPr>
                <p:spPr bwMode="auto">
                  <a:xfrm>
                    <a:off x="3329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5" name="Freeform 4911"/>
                  <p:cNvSpPr>
                    <a:spLocks/>
                  </p:cNvSpPr>
                  <p:nvPr/>
                </p:nvSpPr>
                <p:spPr bwMode="auto">
                  <a:xfrm>
                    <a:off x="3329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6" name="Freeform 4912"/>
                  <p:cNvSpPr>
                    <a:spLocks/>
                  </p:cNvSpPr>
                  <p:nvPr/>
                </p:nvSpPr>
                <p:spPr bwMode="auto">
                  <a:xfrm>
                    <a:off x="3330" y="366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7" name="Freeform 4913"/>
                  <p:cNvSpPr>
                    <a:spLocks/>
                  </p:cNvSpPr>
                  <p:nvPr/>
                </p:nvSpPr>
                <p:spPr bwMode="auto">
                  <a:xfrm>
                    <a:off x="3330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8" name="Freeform 4914"/>
                  <p:cNvSpPr>
                    <a:spLocks/>
                  </p:cNvSpPr>
                  <p:nvPr/>
                </p:nvSpPr>
                <p:spPr bwMode="auto">
                  <a:xfrm>
                    <a:off x="3331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9" name="Freeform 4915"/>
                  <p:cNvSpPr>
                    <a:spLocks/>
                  </p:cNvSpPr>
                  <p:nvPr/>
                </p:nvSpPr>
                <p:spPr bwMode="auto">
                  <a:xfrm>
                    <a:off x="3331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0" name="Freeform 4916"/>
                  <p:cNvSpPr>
                    <a:spLocks/>
                  </p:cNvSpPr>
                  <p:nvPr/>
                </p:nvSpPr>
                <p:spPr bwMode="auto">
                  <a:xfrm>
                    <a:off x="3332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1" name="Freeform 4917"/>
                  <p:cNvSpPr>
                    <a:spLocks/>
                  </p:cNvSpPr>
                  <p:nvPr/>
                </p:nvSpPr>
                <p:spPr bwMode="auto">
                  <a:xfrm>
                    <a:off x="3332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2" name="Freeform 4918"/>
                  <p:cNvSpPr>
                    <a:spLocks/>
                  </p:cNvSpPr>
                  <p:nvPr/>
                </p:nvSpPr>
                <p:spPr bwMode="auto">
                  <a:xfrm>
                    <a:off x="3333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3" name="Freeform 4919"/>
                  <p:cNvSpPr>
                    <a:spLocks/>
                  </p:cNvSpPr>
                  <p:nvPr/>
                </p:nvSpPr>
                <p:spPr bwMode="auto">
                  <a:xfrm>
                    <a:off x="3333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4" name="Freeform 4920"/>
                  <p:cNvSpPr>
                    <a:spLocks/>
                  </p:cNvSpPr>
                  <p:nvPr/>
                </p:nvSpPr>
                <p:spPr bwMode="auto">
                  <a:xfrm>
                    <a:off x="3334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5" name="Freeform 4921"/>
                  <p:cNvSpPr>
                    <a:spLocks/>
                  </p:cNvSpPr>
                  <p:nvPr/>
                </p:nvSpPr>
                <p:spPr bwMode="auto">
                  <a:xfrm>
                    <a:off x="3334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6" name="Freeform 4922"/>
                  <p:cNvSpPr>
                    <a:spLocks/>
                  </p:cNvSpPr>
                  <p:nvPr/>
                </p:nvSpPr>
                <p:spPr bwMode="auto">
                  <a:xfrm>
                    <a:off x="3335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7" name="Freeform 4923"/>
                  <p:cNvSpPr>
                    <a:spLocks/>
                  </p:cNvSpPr>
                  <p:nvPr/>
                </p:nvSpPr>
                <p:spPr bwMode="auto">
                  <a:xfrm>
                    <a:off x="3335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8" name="Freeform 4924"/>
                  <p:cNvSpPr>
                    <a:spLocks/>
                  </p:cNvSpPr>
                  <p:nvPr/>
                </p:nvSpPr>
                <p:spPr bwMode="auto">
                  <a:xfrm>
                    <a:off x="3335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9" name="Freeform 4925"/>
                  <p:cNvSpPr>
                    <a:spLocks/>
                  </p:cNvSpPr>
                  <p:nvPr/>
                </p:nvSpPr>
                <p:spPr bwMode="auto">
                  <a:xfrm>
                    <a:off x="3336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0" name="Freeform 4926"/>
                  <p:cNvSpPr>
                    <a:spLocks/>
                  </p:cNvSpPr>
                  <p:nvPr/>
                </p:nvSpPr>
                <p:spPr bwMode="auto">
                  <a:xfrm>
                    <a:off x="3336" y="3665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1" name="Freeform 4927"/>
                  <p:cNvSpPr>
                    <a:spLocks/>
                  </p:cNvSpPr>
                  <p:nvPr/>
                </p:nvSpPr>
                <p:spPr bwMode="auto">
                  <a:xfrm>
                    <a:off x="3337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2" name="Freeform 4928"/>
                  <p:cNvSpPr>
                    <a:spLocks/>
                  </p:cNvSpPr>
                  <p:nvPr/>
                </p:nvSpPr>
                <p:spPr bwMode="auto">
                  <a:xfrm>
                    <a:off x="3337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3" name="Freeform 4929"/>
                  <p:cNvSpPr>
                    <a:spLocks/>
                  </p:cNvSpPr>
                  <p:nvPr/>
                </p:nvSpPr>
                <p:spPr bwMode="auto">
                  <a:xfrm>
                    <a:off x="3338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4" name="Freeform 4930"/>
                  <p:cNvSpPr>
                    <a:spLocks/>
                  </p:cNvSpPr>
                  <p:nvPr/>
                </p:nvSpPr>
                <p:spPr bwMode="auto">
                  <a:xfrm>
                    <a:off x="3338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5" name="Freeform 4931"/>
                  <p:cNvSpPr>
                    <a:spLocks/>
                  </p:cNvSpPr>
                  <p:nvPr/>
                </p:nvSpPr>
                <p:spPr bwMode="auto">
                  <a:xfrm>
                    <a:off x="3339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6" name="Freeform 4932"/>
                  <p:cNvSpPr>
                    <a:spLocks/>
                  </p:cNvSpPr>
                  <p:nvPr/>
                </p:nvSpPr>
                <p:spPr bwMode="auto">
                  <a:xfrm>
                    <a:off x="3339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7" name="Freeform 4933"/>
                  <p:cNvSpPr>
                    <a:spLocks/>
                  </p:cNvSpPr>
                  <p:nvPr/>
                </p:nvSpPr>
                <p:spPr bwMode="auto">
                  <a:xfrm>
                    <a:off x="3340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8" name="Freeform 4934"/>
                  <p:cNvSpPr>
                    <a:spLocks/>
                  </p:cNvSpPr>
                  <p:nvPr/>
                </p:nvSpPr>
                <p:spPr bwMode="auto">
                  <a:xfrm>
                    <a:off x="3340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9" name="Freeform 4935"/>
                  <p:cNvSpPr>
                    <a:spLocks/>
                  </p:cNvSpPr>
                  <p:nvPr/>
                </p:nvSpPr>
                <p:spPr bwMode="auto">
                  <a:xfrm>
                    <a:off x="3341" y="366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0" name="Freeform 4936"/>
                  <p:cNvSpPr>
                    <a:spLocks/>
                  </p:cNvSpPr>
                  <p:nvPr/>
                </p:nvSpPr>
                <p:spPr bwMode="auto">
                  <a:xfrm>
                    <a:off x="3341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1" name="Freeform 4937"/>
                  <p:cNvSpPr>
                    <a:spLocks/>
                  </p:cNvSpPr>
                  <p:nvPr/>
                </p:nvSpPr>
                <p:spPr bwMode="auto">
                  <a:xfrm>
                    <a:off x="3342" y="366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2" name="Freeform 4938"/>
                  <p:cNvSpPr>
                    <a:spLocks/>
                  </p:cNvSpPr>
                  <p:nvPr/>
                </p:nvSpPr>
                <p:spPr bwMode="auto">
                  <a:xfrm>
                    <a:off x="3342" y="3665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3" name="Freeform 4939"/>
                  <p:cNvSpPr>
                    <a:spLocks/>
                  </p:cNvSpPr>
                  <p:nvPr/>
                </p:nvSpPr>
                <p:spPr bwMode="auto">
                  <a:xfrm>
                    <a:off x="3343" y="3665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4" name="Freeform 4940"/>
                  <p:cNvSpPr>
                    <a:spLocks/>
                  </p:cNvSpPr>
                  <p:nvPr/>
                </p:nvSpPr>
                <p:spPr bwMode="auto">
                  <a:xfrm>
                    <a:off x="3343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5" name="Freeform 4941"/>
                  <p:cNvSpPr>
                    <a:spLocks/>
                  </p:cNvSpPr>
                  <p:nvPr/>
                </p:nvSpPr>
                <p:spPr bwMode="auto">
                  <a:xfrm>
                    <a:off x="3343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6" name="Freeform 4942"/>
                  <p:cNvSpPr>
                    <a:spLocks/>
                  </p:cNvSpPr>
                  <p:nvPr/>
                </p:nvSpPr>
                <p:spPr bwMode="auto">
                  <a:xfrm>
                    <a:off x="3344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7" name="Freeform 4943"/>
                  <p:cNvSpPr>
                    <a:spLocks/>
                  </p:cNvSpPr>
                  <p:nvPr/>
                </p:nvSpPr>
                <p:spPr bwMode="auto">
                  <a:xfrm>
                    <a:off x="3344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8" name="Freeform 4944"/>
                  <p:cNvSpPr>
                    <a:spLocks/>
                  </p:cNvSpPr>
                  <p:nvPr/>
                </p:nvSpPr>
                <p:spPr bwMode="auto">
                  <a:xfrm>
                    <a:off x="3345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9" name="Freeform 4945"/>
                  <p:cNvSpPr>
                    <a:spLocks/>
                  </p:cNvSpPr>
                  <p:nvPr/>
                </p:nvSpPr>
                <p:spPr bwMode="auto">
                  <a:xfrm>
                    <a:off x="3345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0" name="Freeform 4946"/>
                  <p:cNvSpPr>
                    <a:spLocks/>
                  </p:cNvSpPr>
                  <p:nvPr/>
                </p:nvSpPr>
                <p:spPr bwMode="auto">
                  <a:xfrm>
                    <a:off x="3346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1" name="Freeform 4947"/>
                  <p:cNvSpPr>
                    <a:spLocks/>
                  </p:cNvSpPr>
                  <p:nvPr/>
                </p:nvSpPr>
                <p:spPr bwMode="auto">
                  <a:xfrm>
                    <a:off x="3346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2" name="Freeform 4948"/>
                  <p:cNvSpPr>
                    <a:spLocks/>
                  </p:cNvSpPr>
                  <p:nvPr/>
                </p:nvSpPr>
                <p:spPr bwMode="auto">
                  <a:xfrm>
                    <a:off x="3347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3" name="Freeform 4949"/>
                  <p:cNvSpPr>
                    <a:spLocks/>
                  </p:cNvSpPr>
                  <p:nvPr/>
                </p:nvSpPr>
                <p:spPr bwMode="auto">
                  <a:xfrm>
                    <a:off x="3347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4" name="Freeform 4950"/>
                  <p:cNvSpPr>
                    <a:spLocks/>
                  </p:cNvSpPr>
                  <p:nvPr/>
                </p:nvSpPr>
                <p:spPr bwMode="auto">
                  <a:xfrm>
                    <a:off x="3348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5" name="Freeform 4951"/>
                  <p:cNvSpPr>
                    <a:spLocks/>
                  </p:cNvSpPr>
                  <p:nvPr/>
                </p:nvSpPr>
                <p:spPr bwMode="auto">
                  <a:xfrm>
                    <a:off x="3348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6" name="Freeform 4952"/>
                  <p:cNvSpPr>
                    <a:spLocks/>
                  </p:cNvSpPr>
                  <p:nvPr/>
                </p:nvSpPr>
                <p:spPr bwMode="auto">
                  <a:xfrm>
                    <a:off x="3348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7" name="Freeform 4953"/>
                  <p:cNvSpPr>
                    <a:spLocks/>
                  </p:cNvSpPr>
                  <p:nvPr/>
                </p:nvSpPr>
                <p:spPr bwMode="auto">
                  <a:xfrm>
                    <a:off x="3349" y="366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8" name="Freeform 4954"/>
                  <p:cNvSpPr>
                    <a:spLocks/>
                  </p:cNvSpPr>
                  <p:nvPr/>
                </p:nvSpPr>
                <p:spPr bwMode="auto">
                  <a:xfrm>
                    <a:off x="3349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9" name="Freeform 4955"/>
                  <p:cNvSpPr>
                    <a:spLocks/>
                  </p:cNvSpPr>
                  <p:nvPr/>
                </p:nvSpPr>
                <p:spPr bwMode="auto">
                  <a:xfrm>
                    <a:off x="3350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0" name="Freeform 4956"/>
                  <p:cNvSpPr>
                    <a:spLocks/>
                  </p:cNvSpPr>
                  <p:nvPr/>
                </p:nvSpPr>
                <p:spPr bwMode="auto">
                  <a:xfrm>
                    <a:off x="3350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1" name="Freeform 4957"/>
                  <p:cNvSpPr>
                    <a:spLocks/>
                  </p:cNvSpPr>
                  <p:nvPr/>
                </p:nvSpPr>
                <p:spPr bwMode="auto">
                  <a:xfrm>
                    <a:off x="3351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2" name="Freeform 4958"/>
                  <p:cNvSpPr>
                    <a:spLocks/>
                  </p:cNvSpPr>
                  <p:nvPr/>
                </p:nvSpPr>
                <p:spPr bwMode="auto">
                  <a:xfrm>
                    <a:off x="3351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3" name="Freeform 4959"/>
                  <p:cNvSpPr>
                    <a:spLocks/>
                  </p:cNvSpPr>
                  <p:nvPr/>
                </p:nvSpPr>
                <p:spPr bwMode="auto">
                  <a:xfrm>
                    <a:off x="3352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4" name="Freeform 4960"/>
                  <p:cNvSpPr>
                    <a:spLocks/>
                  </p:cNvSpPr>
                  <p:nvPr/>
                </p:nvSpPr>
                <p:spPr bwMode="auto">
                  <a:xfrm>
                    <a:off x="3352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5" name="Freeform 4961"/>
                  <p:cNvSpPr>
                    <a:spLocks/>
                  </p:cNvSpPr>
                  <p:nvPr/>
                </p:nvSpPr>
                <p:spPr bwMode="auto">
                  <a:xfrm>
                    <a:off x="3353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6" name="Freeform 4962"/>
                  <p:cNvSpPr>
                    <a:spLocks/>
                  </p:cNvSpPr>
                  <p:nvPr/>
                </p:nvSpPr>
                <p:spPr bwMode="auto">
                  <a:xfrm>
                    <a:off x="3353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7" name="Freeform 4963"/>
                  <p:cNvSpPr>
                    <a:spLocks/>
                  </p:cNvSpPr>
                  <p:nvPr/>
                </p:nvSpPr>
                <p:spPr bwMode="auto">
                  <a:xfrm>
                    <a:off x="3354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8" name="Freeform 4964"/>
                  <p:cNvSpPr>
                    <a:spLocks/>
                  </p:cNvSpPr>
                  <p:nvPr/>
                </p:nvSpPr>
                <p:spPr bwMode="auto">
                  <a:xfrm>
                    <a:off x="3354" y="3665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9" name="Freeform 4965"/>
                  <p:cNvSpPr>
                    <a:spLocks/>
                  </p:cNvSpPr>
                  <p:nvPr/>
                </p:nvSpPr>
                <p:spPr bwMode="auto">
                  <a:xfrm>
                    <a:off x="3354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0" name="Freeform 4966"/>
                  <p:cNvSpPr>
                    <a:spLocks/>
                  </p:cNvSpPr>
                  <p:nvPr/>
                </p:nvSpPr>
                <p:spPr bwMode="auto">
                  <a:xfrm>
                    <a:off x="3355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1" name="Freeform 4967"/>
                  <p:cNvSpPr>
                    <a:spLocks/>
                  </p:cNvSpPr>
                  <p:nvPr/>
                </p:nvSpPr>
                <p:spPr bwMode="auto">
                  <a:xfrm>
                    <a:off x="3355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2" name="Freeform 4968"/>
                  <p:cNvSpPr>
                    <a:spLocks/>
                  </p:cNvSpPr>
                  <p:nvPr/>
                </p:nvSpPr>
                <p:spPr bwMode="auto">
                  <a:xfrm>
                    <a:off x="3356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3" name="Freeform 4969"/>
                  <p:cNvSpPr>
                    <a:spLocks/>
                  </p:cNvSpPr>
                  <p:nvPr/>
                </p:nvSpPr>
                <p:spPr bwMode="auto">
                  <a:xfrm>
                    <a:off x="3356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4" name="Freeform 4970"/>
                  <p:cNvSpPr>
                    <a:spLocks/>
                  </p:cNvSpPr>
                  <p:nvPr/>
                </p:nvSpPr>
                <p:spPr bwMode="auto">
                  <a:xfrm>
                    <a:off x="3357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5" name="Freeform 4971"/>
                  <p:cNvSpPr>
                    <a:spLocks/>
                  </p:cNvSpPr>
                  <p:nvPr/>
                </p:nvSpPr>
                <p:spPr bwMode="auto">
                  <a:xfrm>
                    <a:off x="3357" y="3664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6" name="Freeform 4972"/>
                  <p:cNvSpPr>
                    <a:spLocks/>
                  </p:cNvSpPr>
                  <p:nvPr/>
                </p:nvSpPr>
                <p:spPr bwMode="auto">
                  <a:xfrm>
                    <a:off x="3358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7" name="Freeform 4973"/>
                  <p:cNvSpPr>
                    <a:spLocks/>
                  </p:cNvSpPr>
                  <p:nvPr/>
                </p:nvSpPr>
                <p:spPr bwMode="auto">
                  <a:xfrm>
                    <a:off x="3358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42" name="Group 5175"/>
                <p:cNvGrpSpPr>
                  <a:grpSpLocks/>
                </p:cNvGrpSpPr>
                <p:nvPr/>
              </p:nvGrpSpPr>
              <p:grpSpPr bwMode="auto">
                <a:xfrm>
                  <a:off x="3359" y="3662"/>
                  <a:ext cx="93" cy="4"/>
                  <a:chOff x="3359" y="3662"/>
                  <a:chExt cx="93" cy="4"/>
                </a:xfrm>
              </p:grpSpPr>
              <p:sp>
                <p:nvSpPr>
                  <p:cNvPr id="2668" name="Freeform 4975"/>
                  <p:cNvSpPr>
                    <a:spLocks/>
                  </p:cNvSpPr>
                  <p:nvPr/>
                </p:nvSpPr>
                <p:spPr bwMode="auto">
                  <a:xfrm>
                    <a:off x="3359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9" name="Freeform 4976"/>
                  <p:cNvSpPr>
                    <a:spLocks/>
                  </p:cNvSpPr>
                  <p:nvPr/>
                </p:nvSpPr>
                <p:spPr bwMode="auto">
                  <a:xfrm>
                    <a:off x="3359" y="3664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0" name="Freeform 4977"/>
                  <p:cNvSpPr>
                    <a:spLocks/>
                  </p:cNvSpPr>
                  <p:nvPr/>
                </p:nvSpPr>
                <p:spPr bwMode="auto">
                  <a:xfrm>
                    <a:off x="3359" y="3664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1" name="Freeform 4978"/>
                  <p:cNvSpPr>
                    <a:spLocks/>
                  </p:cNvSpPr>
                  <p:nvPr/>
                </p:nvSpPr>
                <p:spPr bwMode="auto">
                  <a:xfrm>
                    <a:off x="3360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2" name="Freeform 4979"/>
                  <p:cNvSpPr>
                    <a:spLocks/>
                  </p:cNvSpPr>
                  <p:nvPr/>
                </p:nvSpPr>
                <p:spPr bwMode="auto">
                  <a:xfrm>
                    <a:off x="3360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3" name="Freeform 4980"/>
                  <p:cNvSpPr>
                    <a:spLocks/>
                  </p:cNvSpPr>
                  <p:nvPr/>
                </p:nvSpPr>
                <p:spPr bwMode="auto">
                  <a:xfrm>
                    <a:off x="3361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4" name="Freeform 4981"/>
                  <p:cNvSpPr>
                    <a:spLocks/>
                  </p:cNvSpPr>
                  <p:nvPr/>
                </p:nvSpPr>
                <p:spPr bwMode="auto">
                  <a:xfrm>
                    <a:off x="3361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5" name="Freeform 4982"/>
                  <p:cNvSpPr>
                    <a:spLocks/>
                  </p:cNvSpPr>
                  <p:nvPr/>
                </p:nvSpPr>
                <p:spPr bwMode="auto">
                  <a:xfrm>
                    <a:off x="3362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6" name="Freeform 4983"/>
                  <p:cNvSpPr>
                    <a:spLocks/>
                  </p:cNvSpPr>
                  <p:nvPr/>
                </p:nvSpPr>
                <p:spPr bwMode="auto">
                  <a:xfrm>
                    <a:off x="3362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7" name="Freeform 4984"/>
                  <p:cNvSpPr>
                    <a:spLocks/>
                  </p:cNvSpPr>
                  <p:nvPr/>
                </p:nvSpPr>
                <p:spPr bwMode="auto">
                  <a:xfrm>
                    <a:off x="3363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8" name="Freeform 4985"/>
                  <p:cNvSpPr>
                    <a:spLocks/>
                  </p:cNvSpPr>
                  <p:nvPr/>
                </p:nvSpPr>
                <p:spPr bwMode="auto">
                  <a:xfrm>
                    <a:off x="3363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9" name="Freeform 4986"/>
                  <p:cNvSpPr>
                    <a:spLocks/>
                  </p:cNvSpPr>
                  <p:nvPr/>
                </p:nvSpPr>
                <p:spPr bwMode="auto">
                  <a:xfrm>
                    <a:off x="3364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0" name="Freeform 4987"/>
                  <p:cNvSpPr>
                    <a:spLocks/>
                  </p:cNvSpPr>
                  <p:nvPr/>
                </p:nvSpPr>
                <p:spPr bwMode="auto">
                  <a:xfrm>
                    <a:off x="3364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1" name="Freeform 4988"/>
                  <p:cNvSpPr>
                    <a:spLocks/>
                  </p:cNvSpPr>
                  <p:nvPr/>
                </p:nvSpPr>
                <p:spPr bwMode="auto">
                  <a:xfrm>
                    <a:off x="3365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2" name="Freeform 4989"/>
                  <p:cNvSpPr>
                    <a:spLocks/>
                  </p:cNvSpPr>
                  <p:nvPr/>
                </p:nvSpPr>
                <p:spPr bwMode="auto">
                  <a:xfrm>
                    <a:off x="3365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3" name="Freeform 4990"/>
                  <p:cNvSpPr>
                    <a:spLocks/>
                  </p:cNvSpPr>
                  <p:nvPr/>
                </p:nvSpPr>
                <p:spPr bwMode="auto">
                  <a:xfrm>
                    <a:off x="3366" y="366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4" name="Freeform 4991"/>
                  <p:cNvSpPr>
                    <a:spLocks/>
                  </p:cNvSpPr>
                  <p:nvPr/>
                </p:nvSpPr>
                <p:spPr bwMode="auto">
                  <a:xfrm>
                    <a:off x="3366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5" name="Freeform 4992"/>
                  <p:cNvSpPr>
                    <a:spLocks/>
                  </p:cNvSpPr>
                  <p:nvPr/>
                </p:nvSpPr>
                <p:spPr bwMode="auto">
                  <a:xfrm>
                    <a:off x="3367" y="3664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6" name="Freeform 4993"/>
                  <p:cNvSpPr>
                    <a:spLocks/>
                  </p:cNvSpPr>
                  <p:nvPr/>
                </p:nvSpPr>
                <p:spPr bwMode="auto">
                  <a:xfrm>
                    <a:off x="3367" y="3664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7" name="Freeform 4994"/>
                  <p:cNvSpPr>
                    <a:spLocks/>
                  </p:cNvSpPr>
                  <p:nvPr/>
                </p:nvSpPr>
                <p:spPr bwMode="auto">
                  <a:xfrm>
                    <a:off x="3368" y="3664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8" name="Freeform 4995"/>
                  <p:cNvSpPr>
                    <a:spLocks/>
                  </p:cNvSpPr>
                  <p:nvPr/>
                </p:nvSpPr>
                <p:spPr bwMode="auto">
                  <a:xfrm>
                    <a:off x="3368" y="3664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9" name="Freeform 4996"/>
                  <p:cNvSpPr>
                    <a:spLocks/>
                  </p:cNvSpPr>
                  <p:nvPr/>
                </p:nvSpPr>
                <p:spPr bwMode="auto">
                  <a:xfrm>
                    <a:off x="3368" y="3663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0" name="Freeform 4997"/>
                  <p:cNvSpPr>
                    <a:spLocks/>
                  </p:cNvSpPr>
                  <p:nvPr/>
                </p:nvSpPr>
                <p:spPr bwMode="auto">
                  <a:xfrm>
                    <a:off x="3369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1" name="Freeform 4998"/>
                  <p:cNvSpPr>
                    <a:spLocks/>
                  </p:cNvSpPr>
                  <p:nvPr/>
                </p:nvSpPr>
                <p:spPr bwMode="auto">
                  <a:xfrm>
                    <a:off x="3369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2" name="Freeform 4999"/>
                  <p:cNvSpPr>
                    <a:spLocks/>
                  </p:cNvSpPr>
                  <p:nvPr/>
                </p:nvSpPr>
                <p:spPr bwMode="auto">
                  <a:xfrm>
                    <a:off x="3370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3" name="Freeform 5000"/>
                  <p:cNvSpPr>
                    <a:spLocks/>
                  </p:cNvSpPr>
                  <p:nvPr/>
                </p:nvSpPr>
                <p:spPr bwMode="auto">
                  <a:xfrm>
                    <a:off x="3370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4" name="Freeform 5001"/>
                  <p:cNvSpPr>
                    <a:spLocks/>
                  </p:cNvSpPr>
                  <p:nvPr/>
                </p:nvSpPr>
                <p:spPr bwMode="auto">
                  <a:xfrm>
                    <a:off x="3371" y="3663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5" name="Freeform 5002"/>
                  <p:cNvSpPr>
                    <a:spLocks/>
                  </p:cNvSpPr>
                  <p:nvPr/>
                </p:nvSpPr>
                <p:spPr bwMode="auto">
                  <a:xfrm>
                    <a:off x="3371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6" name="Freeform 5003"/>
                  <p:cNvSpPr>
                    <a:spLocks/>
                  </p:cNvSpPr>
                  <p:nvPr/>
                </p:nvSpPr>
                <p:spPr bwMode="auto">
                  <a:xfrm>
                    <a:off x="3372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7" name="Freeform 5004"/>
                  <p:cNvSpPr>
                    <a:spLocks/>
                  </p:cNvSpPr>
                  <p:nvPr/>
                </p:nvSpPr>
                <p:spPr bwMode="auto">
                  <a:xfrm>
                    <a:off x="3372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8" name="Freeform 5005"/>
                  <p:cNvSpPr>
                    <a:spLocks/>
                  </p:cNvSpPr>
                  <p:nvPr/>
                </p:nvSpPr>
                <p:spPr bwMode="auto">
                  <a:xfrm>
                    <a:off x="3373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9" name="Freeform 5006"/>
                  <p:cNvSpPr>
                    <a:spLocks/>
                  </p:cNvSpPr>
                  <p:nvPr/>
                </p:nvSpPr>
                <p:spPr bwMode="auto">
                  <a:xfrm>
                    <a:off x="3373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0" name="Freeform 5007"/>
                  <p:cNvSpPr>
                    <a:spLocks/>
                  </p:cNvSpPr>
                  <p:nvPr/>
                </p:nvSpPr>
                <p:spPr bwMode="auto">
                  <a:xfrm>
                    <a:off x="3373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1" name="Freeform 5008"/>
                  <p:cNvSpPr>
                    <a:spLocks/>
                  </p:cNvSpPr>
                  <p:nvPr/>
                </p:nvSpPr>
                <p:spPr bwMode="auto">
                  <a:xfrm>
                    <a:off x="3374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2" name="Freeform 5009"/>
                  <p:cNvSpPr>
                    <a:spLocks/>
                  </p:cNvSpPr>
                  <p:nvPr/>
                </p:nvSpPr>
                <p:spPr bwMode="auto">
                  <a:xfrm>
                    <a:off x="3374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3" name="Freeform 5010"/>
                  <p:cNvSpPr>
                    <a:spLocks/>
                  </p:cNvSpPr>
                  <p:nvPr/>
                </p:nvSpPr>
                <p:spPr bwMode="auto">
                  <a:xfrm>
                    <a:off x="3375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4" name="Freeform 5011"/>
                  <p:cNvSpPr>
                    <a:spLocks/>
                  </p:cNvSpPr>
                  <p:nvPr/>
                </p:nvSpPr>
                <p:spPr bwMode="auto">
                  <a:xfrm>
                    <a:off x="3375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5" name="Freeform 5012"/>
                  <p:cNvSpPr>
                    <a:spLocks/>
                  </p:cNvSpPr>
                  <p:nvPr/>
                </p:nvSpPr>
                <p:spPr bwMode="auto">
                  <a:xfrm>
                    <a:off x="3376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6" name="Freeform 5013"/>
                  <p:cNvSpPr>
                    <a:spLocks/>
                  </p:cNvSpPr>
                  <p:nvPr/>
                </p:nvSpPr>
                <p:spPr bwMode="auto">
                  <a:xfrm>
                    <a:off x="3376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7" name="Freeform 5014"/>
                  <p:cNvSpPr>
                    <a:spLocks/>
                  </p:cNvSpPr>
                  <p:nvPr/>
                </p:nvSpPr>
                <p:spPr bwMode="auto">
                  <a:xfrm>
                    <a:off x="3377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8" name="Freeform 5015"/>
                  <p:cNvSpPr>
                    <a:spLocks/>
                  </p:cNvSpPr>
                  <p:nvPr/>
                </p:nvSpPr>
                <p:spPr bwMode="auto">
                  <a:xfrm>
                    <a:off x="3377" y="3664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9" name="Freeform 5016"/>
                  <p:cNvSpPr>
                    <a:spLocks/>
                  </p:cNvSpPr>
                  <p:nvPr/>
                </p:nvSpPr>
                <p:spPr bwMode="auto">
                  <a:xfrm>
                    <a:off x="3378" y="3664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0" name="Freeform 5017"/>
                  <p:cNvSpPr>
                    <a:spLocks/>
                  </p:cNvSpPr>
                  <p:nvPr/>
                </p:nvSpPr>
                <p:spPr bwMode="auto">
                  <a:xfrm>
                    <a:off x="3378" y="3663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1" name="Freeform 5018"/>
                  <p:cNvSpPr>
                    <a:spLocks/>
                  </p:cNvSpPr>
                  <p:nvPr/>
                </p:nvSpPr>
                <p:spPr bwMode="auto">
                  <a:xfrm>
                    <a:off x="3378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2" name="Freeform 5019"/>
                  <p:cNvSpPr>
                    <a:spLocks/>
                  </p:cNvSpPr>
                  <p:nvPr/>
                </p:nvSpPr>
                <p:spPr bwMode="auto">
                  <a:xfrm>
                    <a:off x="3379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3" name="Freeform 5020"/>
                  <p:cNvSpPr>
                    <a:spLocks/>
                  </p:cNvSpPr>
                  <p:nvPr/>
                </p:nvSpPr>
                <p:spPr bwMode="auto">
                  <a:xfrm>
                    <a:off x="3379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4" name="Freeform 5021"/>
                  <p:cNvSpPr>
                    <a:spLocks/>
                  </p:cNvSpPr>
                  <p:nvPr/>
                </p:nvSpPr>
                <p:spPr bwMode="auto">
                  <a:xfrm>
                    <a:off x="3380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5" name="Freeform 5022"/>
                  <p:cNvSpPr>
                    <a:spLocks/>
                  </p:cNvSpPr>
                  <p:nvPr/>
                </p:nvSpPr>
                <p:spPr bwMode="auto">
                  <a:xfrm>
                    <a:off x="3380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6" name="Freeform 5023"/>
                  <p:cNvSpPr>
                    <a:spLocks/>
                  </p:cNvSpPr>
                  <p:nvPr/>
                </p:nvSpPr>
                <p:spPr bwMode="auto">
                  <a:xfrm>
                    <a:off x="3381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7" name="Freeform 5024"/>
                  <p:cNvSpPr>
                    <a:spLocks/>
                  </p:cNvSpPr>
                  <p:nvPr/>
                </p:nvSpPr>
                <p:spPr bwMode="auto">
                  <a:xfrm>
                    <a:off x="3381" y="3663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8" name="Freeform 5025"/>
                  <p:cNvSpPr>
                    <a:spLocks/>
                  </p:cNvSpPr>
                  <p:nvPr/>
                </p:nvSpPr>
                <p:spPr bwMode="auto">
                  <a:xfrm>
                    <a:off x="3382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9" name="Freeform 5026"/>
                  <p:cNvSpPr>
                    <a:spLocks/>
                  </p:cNvSpPr>
                  <p:nvPr/>
                </p:nvSpPr>
                <p:spPr bwMode="auto">
                  <a:xfrm>
                    <a:off x="3382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0" name="Freeform 5027"/>
                  <p:cNvSpPr>
                    <a:spLocks/>
                  </p:cNvSpPr>
                  <p:nvPr/>
                </p:nvSpPr>
                <p:spPr bwMode="auto">
                  <a:xfrm>
                    <a:off x="3383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1" name="Freeform 5028"/>
                  <p:cNvSpPr>
                    <a:spLocks/>
                  </p:cNvSpPr>
                  <p:nvPr/>
                </p:nvSpPr>
                <p:spPr bwMode="auto">
                  <a:xfrm>
                    <a:off x="3383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2" name="Freeform 5029"/>
                  <p:cNvSpPr>
                    <a:spLocks/>
                  </p:cNvSpPr>
                  <p:nvPr/>
                </p:nvSpPr>
                <p:spPr bwMode="auto">
                  <a:xfrm>
                    <a:off x="3384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3" name="Freeform 5030"/>
                  <p:cNvSpPr>
                    <a:spLocks/>
                  </p:cNvSpPr>
                  <p:nvPr/>
                </p:nvSpPr>
                <p:spPr bwMode="auto">
                  <a:xfrm>
                    <a:off x="3384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4" name="Freeform 5031"/>
                  <p:cNvSpPr>
                    <a:spLocks/>
                  </p:cNvSpPr>
                  <p:nvPr/>
                </p:nvSpPr>
                <p:spPr bwMode="auto">
                  <a:xfrm>
                    <a:off x="3384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5" name="Freeform 5032"/>
                  <p:cNvSpPr>
                    <a:spLocks/>
                  </p:cNvSpPr>
                  <p:nvPr/>
                </p:nvSpPr>
                <p:spPr bwMode="auto">
                  <a:xfrm>
                    <a:off x="3385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6" name="Freeform 5033"/>
                  <p:cNvSpPr>
                    <a:spLocks/>
                  </p:cNvSpPr>
                  <p:nvPr/>
                </p:nvSpPr>
                <p:spPr bwMode="auto">
                  <a:xfrm>
                    <a:off x="3385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7" name="Freeform 5034"/>
                  <p:cNvSpPr>
                    <a:spLocks/>
                  </p:cNvSpPr>
                  <p:nvPr/>
                </p:nvSpPr>
                <p:spPr bwMode="auto">
                  <a:xfrm>
                    <a:off x="3386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8" name="Freeform 5035"/>
                  <p:cNvSpPr>
                    <a:spLocks/>
                  </p:cNvSpPr>
                  <p:nvPr/>
                </p:nvSpPr>
                <p:spPr bwMode="auto">
                  <a:xfrm>
                    <a:off x="3386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9" name="Freeform 5036"/>
                  <p:cNvSpPr>
                    <a:spLocks/>
                  </p:cNvSpPr>
                  <p:nvPr/>
                </p:nvSpPr>
                <p:spPr bwMode="auto">
                  <a:xfrm>
                    <a:off x="3387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0" name="Freeform 5037"/>
                  <p:cNvSpPr>
                    <a:spLocks/>
                  </p:cNvSpPr>
                  <p:nvPr/>
                </p:nvSpPr>
                <p:spPr bwMode="auto">
                  <a:xfrm>
                    <a:off x="3387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1" name="Freeform 5038"/>
                  <p:cNvSpPr>
                    <a:spLocks/>
                  </p:cNvSpPr>
                  <p:nvPr/>
                </p:nvSpPr>
                <p:spPr bwMode="auto">
                  <a:xfrm>
                    <a:off x="3388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2" name="Freeform 5039"/>
                  <p:cNvSpPr>
                    <a:spLocks/>
                  </p:cNvSpPr>
                  <p:nvPr/>
                </p:nvSpPr>
                <p:spPr bwMode="auto">
                  <a:xfrm>
                    <a:off x="3388" y="3664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3" name="Freeform 5040"/>
                  <p:cNvSpPr>
                    <a:spLocks/>
                  </p:cNvSpPr>
                  <p:nvPr/>
                </p:nvSpPr>
                <p:spPr bwMode="auto">
                  <a:xfrm>
                    <a:off x="3389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4" name="Freeform 5041"/>
                  <p:cNvSpPr>
                    <a:spLocks/>
                  </p:cNvSpPr>
                  <p:nvPr/>
                </p:nvSpPr>
                <p:spPr bwMode="auto">
                  <a:xfrm>
                    <a:off x="3389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5" name="Freeform 5042"/>
                  <p:cNvSpPr>
                    <a:spLocks/>
                  </p:cNvSpPr>
                  <p:nvPr/>
                </p:nvSpPr>
                <p:spPr bwMode="auto">
                  <a:xfrm>
                    <a:off x="3390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6" name="Freeform 5043"/>
                  <p:cNvSpPr>
                    <a:spLocks/>
                  </p:cNvSpPr>
                  <p:nvPr/>
                </p:nvSpPr>
                <p:spPr bwMode="auto">
                  <a:xfrm>
                    <a:off x="3390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7" name="Freeform 5044"/>
                  <p:cNvSpPr>
                    <a:spLocks/>
                  </p:cNvSpPr>
                  <p:nvPr/>
                </p:nvSpPr>
                <p:spPr bwMode="auto">
                  <a:xfrm>
                    <a:off x="3391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8" name="Freeform 5045"/>
                  <p:cNvSpPr>
                    <a:spLocks/>
                  </p:cNvSpPr>
                  <p:nvPr/>
                </p:nvSpPr>
                <p:spPr bwMode="auto">
                  <a:xfrm>
                    <a:off x="3391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9" name="Freeform 5046"/>
                  <p:cNvSpPr>
                    <a:spLocks/>
                  </p:cNvSpPr>
                  <p:nvPr/>
                </p:nvSpPr>
                <p:spPr bwMode="auto">
                  <a:xfrm>
                    <a:off x="3392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0" name="Freeform 5047"/>
                  <p:cNvSpPr>
                    <a:spLocks/>
                  </p:cNvSpPr>
                  <p:nvPr/>
                </p:nvSpPr>
                <p:spPr bwMode="auto">
                  <a:xfrm>
                    <a:off x="3392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1" name="Freeform 5048"/>
                  <p:cNvSpPr>
                    <a:spLocks/>
                  </p:cNvSpPr>
                  <p:nvPr/>
                </p:nvSpPr>
                <p:spPr bwMode="auto">
                  <a:xfrm>
                    <a:off x="3392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2" name="Freeform 5049"/>
                  <p:cNvSpPr>
                    <a:spLocks/>
                  </p:cNvSpPr>
                  <p:nvPr/>
                </p:nvSpPr>
                <p:spPr bwMode="auto">
                  <a:xfrm>
                    <a:off x="3393" y="3664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3" name="Freeform 5050"/>
                  <p:cNvSpPr>
                    <a:spLocks/>
                  </p:cNvSpPr>
                  <p:nvPr/>
                </p:nvSpPr>
                <p:spPr bwMode="auto">
                  <a:xfrm>
                    <a:off x="3393" y="3664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4" name="Freeform 5051"/>
                  <p:cNvSpPr>
                    <a:spLocks/>
                  </p:cNvSpPr>
                  <p:nvPr/>
                </p:nvSpPr>
                <p:spPr bwMode="auto">
                  <a:xfrm>
                    <a:off x="3394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5" name="Freeform 5052"/>
                  <p:cNvSpPr>
                    <a:spLocks/>
                  </p:cNvSpPr>
                  <p:nvPr/>
                </p:nvSpPr>
                <p:spPr bwMode="auto">
                  <a:xfrm>
                    <a:off x="3394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6" name="Freeform 5053"/>
                  <p:cNvSpPr>
                    <a:spLocks/>
                  </p:cNvSpPr>
                  <p:nvPr/>
                </p:nvSpPr>
                <p:spPr bwMode="auto">
                  <a:xfrm>
                    <a:off x="3395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7" name="Freeform 5054"/>
                  <p:cNvSpPr>
                    <a:spLocks/>
                  </p:cNvSpPr>
                  <p:nvPr/>
                </p:nvSpPr>
                <p:spPr bwMode="auto">
                  <a:xfrm>
                    <a:off x="3395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8" name="Freeform 5055"/>
                  <p:cNvSpPr>
                    <a:spLocks/>
                  </p:cNvSpPr>
                  <p:nvPr/>
                </p:nvSpPr>
                <p:spPr bwMode="auto">
                  <a:xfrm>
                    <a:off x="3396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9" name="Freeform 5056"/>
                  <p:cNvSpPr>
                    <a:spLocks/>
                  </p:cNvSpPr>
                  <p:nvPr/>
                </p:nvSpPr>
                <p:spPr bwMode="auto">
                  <a:xfrm>
                    <a:off x="3396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0" name="Freeform 5057"/>
                  <p:cNvSpPr>
                    <a:spLocks/>
                  </p:cNvSpPr>
                  <p:nvPr/>
                </p:nvSpPr>
                <p:spPr bwMode="auto">
                  <a:xfrm>
                    <a:off x="3397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1" name="Freeform 5058"/>
                  <p:cNvSpPr>
                    <a:spLocks/>
                  </p:cNvSpPr>
                  <p:nvPr/>
                </p:nvSpPr>
                <p:spPr bwMode="auto">
                  <a:xfrm>
                    <a:off x="3397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2" name="Freeform 5059"/>
                  <p:cNvSpPr>
                    <a:spLocks/>
                  </p:cNvSpPr>
                  <p:nvPr/>
                </p:nvSpPr>
                <p:spPr bwMode="auto">
                  <a:xfrm>
                    <a:off x="3398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3" name="Freeform 5060"/>
                  <p:cNvSpPr>
                    <a:spLocks/>
                  </p:cNvSpPr>
                  <p:nvPr/>
                </p:nvSpPr>
                <p:spPr bwMode="auto">
                  <a:xfrm>
                    <a:off x="3398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4" name="Freeform 5061"/>
                  <p:cNvSpPr>
                    <a:spLocks/>
                  </p:cNvSpPr>
                  <p:nvPr/>
                </p:nvSpPr>
                <p:spPr bwMode="auto">
                  <a:xfrm>
                    <a:off x="3398" y="3664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5" name="Freeform 5062"/>
                  <p:cNvSpPr>
                    <a:spLocks/>
                  </p:cNvSpPr>
                  <p:nvPr/>
                </p:nvSpPr>
                <p:spPr bwMode="auto">
                  <a:xfrm>
                    <a:off x="3399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6" name="Freeform 5063"/>
                  <p:cNvSpPr>
                    <a:spLocks/>
                  </p:cNvSpPr>
                  <p:nvPr/>
                </p:nvSpPr>
                <p:spPr bwMode="auto">
                  <a:xfrm>
                    <a:off x="3399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7" name="Freeform 5064"/>
                  <p:cNvSpPr>
                    <a:spLocks/>
                  </p:cNvSpPr>
                  <p:nvPr/>
                </p:nvSpPr>
                <p:spPr bwMode="auto">
                  <a:xfrm>
                    <a:off x="3400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8" name="Freeform 5065"/>
                  <p:cNvSpPr>
                    <a:spLocks/>
                  </p:cNvSpPr>
                  <p:nvPr/>
                </p:nvSpPr>
                <p:spPr bwMode="auto">
                  <a:xfrm>
                    <a:off x="3400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9" name="Freeform 5066"/>
                  <p:cNvSpPr>
                    <a:spLocks/>
                  </p:cNvSpPr>
                  <p:nvPr/>
                </p:nvSpPr>
                <p:spPr bwMode="auto">
                  <a:xfrm>
                    <a:off x="3401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0" name="Freeform 5067"/>
                  <p:cNvSpPr>
                    <a:spLocks/>
                  </p:cNvSpPr>
                  <p:nvPr/>
                </p:nvSpPr>
                <p:spPr bwMode="auto">
                  <a:xfrm>
                    <a:off x="3401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1" name="Freeform 5068"/>
                  <p:cNvSpPr>
                    <a:spLocks/>
                  </p:cNvSpPr>
                  <p:nvPr/>
                </p:nvSpPr>
                <p:spPr bwMode="auto">
                  <a:xfrm>
                    <a:off x="3402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2" name="Freeform 5069"/>
                  <p:cNvSpPr>
                    <a:spLocks/>
                  </p:cNvSpPr>
                  <p:nvPr/>
                </p:nvSpPr>
                <p:spPr bwMode="auto">
                  <a:xfrm>
                    <a:off x="3402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3" name="Freeform 5070"/>
                  <p:cNvSpPr>
                    <a:spLocks/>
                  </p:cNvSpPr>
                  <p:nvPr/>
                </p:nvSpPr>
                <p:spPr bwMode="auto">
                  <a:xfrm>
                    <a:off x="3403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4" name="Freeform 5071"/>
                  <p:cNvSpPr>
                    <a:spLocks/>
                  </p:cNvSpPr>
                  <p:nvPr/>
                </p:nvSpPr>
                <p:spPr bwMode="auto">
                  <a:xfrm>
                    <a:off x="3403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5" name="Freeform 5072"/>
                  <p:cNvSpPr>
                    <a:spLocks/>
                  </p:cNvSpPr>
                  <p:nvPr/>
                </p:nvSpPr>
                <p:spPr bwMode="auto">
                  <a:xfrm>
                    <a:off x="3403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6" name="Freeform 5073"/>
                  <p:cNvSpPr>
                    <a:spLocks/>
                  </p:cNvSpPr>
                  <p:nvPr/>
                </p:nvSpPr>
                <p:spPr bwMode="auto">
                  <a:xfrm>
                    <a:off x="3404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7" name="Freeform 5074"/>
                  <p:cNvSpPr>
                    <a:spLocks/>
                  </p:cNvSpPr>
                  <p:nvPr/>
                </p:nvSpPr>
                <p:spPr bwMode="auto">
                  <a:xfrm>
                    <a:off x="3404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8" name="Freeform 5075"/>
                  <p:cNvSpPr>
                    <a:spLocks/>
                  </p:cNvSpPr>
                  <p:nvPr/>
                </p:nvSpPr>
                <p:spPr bwMode="auto">
                  <a:xfrm>
                    <a:off x="3405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9" name="Freeform 5076"/>
                  <p:cNvSpPr>
                    <a:spLocks/>
                  </p:cNvSpPr>
                  <p:nvPr/>
                </p:nvSpPr>
                <p:spPr bwMode="auto">
                  <a:xfrm>
                    <a:off x="3405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0" name="Freeform 5077"/>
                  <p:cNvSpPr>
                    <a:spLocks/>
                  </p:cNvSpPr>
                  <p:nvPr/>
                </p:nvSpPr>
                <p:spPr bwMode="auto">
                  <a:xfrm>
                    <a:off x="3406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1" name="Freeform 5078"/>
                  <p:cNvSpPr>
                    <a:spLocks/>
                  </p:cNvSpPr>
                  <p:nvPr/>
                </p:nvSpPr>
                <p:spPr bwMode="auto">
                  <a:xfrm>
                    <a:off x="3406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2" name="Freeform 5079"/>
                  <p:cNvSpPr>
                    <a:spLocks/>
                  </p:cNvSpPr>
                  <p:nvPr/>
                </p:nvSpPr>
                <p:spPr bwMode="auto">
                  <a:xfrm>
                    <a:off x="3407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3" name="Freeform 5080"/>
                  <p:cNvSpPr>
                    <a:spLocks/>
                  </p:cNvSpPr>
                  <p:nvPr/>
                </p:nvSpPr>
                <p:spPr bwMode="auto">
                  <a:xfrm>
                    <a:off x="3407" y="366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4" name="Freeform 5081"/>
                  <p:cNvSpPr>
                    <a:spLocks/>
                  </p:cNvSpPr>
                  <p:nvPr/>
                </p:nvSpPr>
                <p:spPr bwMode="auto">
                  <a:xfrm>
                    <a:off x="3408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5" name="Freeform 5082"/>
                  <p:cNvSpPr>
                    <a:spLocks/>
                  </p:cNvSpPr>
                  <p:nvPr/>
                </p:nvSpPr>
                <p:spPr bwMode="auto">
                  <a:xfrm>
                    <a:off x="3408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6" name="Freeform 5083"/>
                  <p:cNvSpPr>
                    <a:spLocks/>
                  </p:cNvSpPr>
                  <p:nvPr/>
                </p:nvSpPr>
                <p:spPr bwMode="auto">
                  <a:xfrm>
                    <a:off x="3409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7" name="Freeform 5084"/>
                  <p:cNvSpPr>
                    <a:spLocks/>
                  </p:cNvSpPr>
                  <p:nvPr/>
                </p:nvSpPr>
                <p:spPr bwMode="auto">
                  <a:xfrm>
                    <a:off x="3409" y="366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8" name="Freeform 5085"/>
                  <p:cNvSpPr>
                    <a:spLocks/>
                  </p:cNvSpPr>
                  <p:nvPr/>
                </p:nvSpPr>
                <p:spPr bwMode="auto">
                  <a:xfrm>
                    <a:off x="3410" y="366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9" name="Freeform 5086"/>
                  <p:cNvSpPr>
                    <a:spLocks/>
                  </p:cNvSpPr>
                  <p:nvPr/>
                </p:nvSpPr>
                <p:spPr bwMode="auto">
                  <a:xfrm>
                    <a:off x="3410" y="3664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0" name="Freeform 5087"/>
                  <p:cNvSpPr>
                    <a:spLocks/>
                  </p:cNvSpPr>
                  <p:nvPr/>
                </p:nvSpPr>
                <p:spPr bwMode="auto">
                  <a:xfrm>
                    <a:off x="3410" y="3664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1" name="Freeform 5088"/>
                  <p:cNvSpPr>
                    <a:spLocks/>
                  </p:cNvSpPr>
                  <p:nvPr/>
                </p:nvSpPr>
                <p:spPr bwMode="auto">
                  <a:xfrm>
                    <a:off x="3411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2" name="Freeform 5089"/>
                  <p:cNvSpPr>
                    <a:spLocks/>
                  </p:cNvSpPr>
                  <p:nvPr/>
                </p:nvSpPr>
                <p:spPr bwMode="auto">
                  <a:xfrm>
                    <a:off x="3411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3" name="Freeform 5090"/>
                  <p:cNvSpPr>
                    <a:spLocks/>
                  </p:cNvSpPr>
                  <p:nvPr/>
                </p:nvSpPr>
                <p:spPr bwMode="auto">
                  <a:xfrm>
                    <a:off x="3412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4" name="Freeform 5091"/>
                  <p:cNvSpPr>
                    <a:spLocks/>
                  </p:cNvSpPr>
                  <p:nvPr/>
                </p:nvSpPr>
                <p:spPr bwMode="auto">
                  <a:xfrm>
                    <a:off x="3412" y="3664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5" name="Freeform 5092"/>
                  <p:cNvSpPr>
                    <a:spLocks/>
                  </p:cNvSpPr>
                  <p:nvPr/>
                </p:nvSpPr>
                <p:spPr bwMode="auto">
                  <a:xfrm>
                    <a:off x="3413" y="3664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6" name="Freeform 5093"/>
                  <p:cNvSpPr>
                    <a:spLocks/>
                  </p:cNvSpPr>
                  <p:nvPr/>
                </p:nvSpPr>
                <p:spPr bwMode="auto">
                  <a:xfrm>
                    <a:off x="3413" y="366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7" name="Freeform 5094"/>
                  <p:cNvSpPr>
                    <a:spLocks/>
                  </p:cNvSpPr>
                  <p:nvPr/>
                </p:nvSpPr>
                <p:spPr bwMode="auto">
                  <a:xfrm>
                    <a:off x="3414" y="3664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8" name="Freeform 5095"/>
                  <p:cNvSpPr>
                    <a:spLocks/>
                  </p:cNvSpPr>
                  <p:nvPr/>
                </p:nvSpPr>
                <p:spPr bwMode="auto">
                  <a:xfrm>
                    <a:off x="3414" y="3664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9" name="Freeform 5096"/>
                  <p:cNvSpPr>
                    <a:spLocks/>
                  </p:cNvSpPr>
                  <p:nvPr/>
                </p:nvSpPr>
                <p:spPr bwMode="auto">
                  <a:xfrm>
                    <a:off x="3415" y="366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0" name="Freeform 5097"/>
                  <p:cNvSpPr>
                    <a:spLocks/>
                  </p:cNvSpPr>
                  <p:nvPr/>
                </p:nvSpPr>
                <p:spPr bwMode="auto">
                  <a:xfrm>
                    <a:off x="3415" y="3663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1" name="Freeform 5098"/>
                  <p:cNvSpPr>
                    <a:spLocks/>
                  </p:cNvSpPr>
                  <p:nvPr/>
                </p:nvSpPr>
                <p:spPr bwMode="auto">
                  <a:xfrm>
                    <a:off x="3416" y="3663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2" name="Freeform 5099"/>
                  <p:cNvSpPr>
                    <a:spLocks/>
                  </p:cNvSpPr>
                  <p:nvPr/>
                </p:nvSpPr>
                <p:spPr bwMode="auto">
                  <a:xfrm>
                    <a:off x="3416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3" name="Freeform 5100"/>
                  <p:cNvSpPr>
                    <a:spLocks/>
                  </p:cNvSpPr>
                  <p:nvPr/>
                </p:nvSpPr>
                <p:spPr bwMode="auto">
                  <a:xfrm>
                    <a:off x="3417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4" name="Freeform 5101"/>
                  <p:cNvSpPr>
                    <a:spLocks/>
                  </p:cNvSpPr>
                  <p:nvPr/>
                </p:nvSpPr>
                <p:spPr bwMode="auto">
                  <a:xfrm>
                    <a:off x="3417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5" name="Freeform 5102"/>
                  <p:cNvSpPr>
                    <a:spLocks/>
                  </p:cNvSpPr>
                  <p:nvPr/>
                </p:nvSpPr>
                <p:spPr bwMode="auto">
                  <a:xfrm>
                    <a:off x="3417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6" name="Freeform 5103"/>
                  <p:cNvSpPr>
                    <a:spLocks/>
                  </p:cNvSpPr>
                  <p:nvPr/>
                </p:nvSpPr>
                <p:spPr bwMode="auto">
                  <a:xfrm>
                    <a:off x="3418" y="3663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7" name="Freeform 5104"/>
                  <p:cNvSpPr>
                    <a:spLocks/>
                  </p:cNvSpPr>
                  <p:nvPr/>
                </p:nvSpPr>
                <p:spPr bwMode="auto">
                  <a:xfrm>
                    <a:off x="3418" y="3663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8" name="Freeform 5105"/>
                  <p:cNvSpPr>
                    <a:spLocks/>
                  </p:cNvSpPr>
                  <p:nvPr/>
                </p:nvSpPr>
                <p:spPr bwMode="auto">
                  <a:xfrm>
                    <a:off x="3419" y="3663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9" name="Freeform 5106"/>
                  <p:cNvSpPr>
                    <a:spLocks/>
                  </p:cNvSpPr>
                  <p:nvPr/>
                </p:nvSpPr>
                <p:spPr bwMode="auto">
                  <a:xfrm>
                    <a:off x="3419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0" name="Freeform 5107"/>
                  <p:cNvSpPr>
                    <a:spLocks/>
                  </p:cNvSpPr>
                  <p:nvPr/>
                </p:nvSpPr>
                <p:spPr bwMode="auto">
                  <a:xfrm>
                    <a:off x="3420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1" name="Freeform 5108"/>
                  <p:cNvSpPr>
                    <a:spLocks/>
                  </p:cNvSpPr>
                  <p:nvPr/>
                </p:nvSpPr>
                <p:spPr bwMode="auto">
                  <a:xfrm>
                    <a:off x="3420" y="3663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2" name="Freeform 5109"/>
                  <p:cNvSpPr>
                    <a:spLocks/>
                  </p:cNvSpPr>
                  <p:nvPr/>
                </p:nvSpPr>
                <p:spPr bwMode="auto">
                  <a:xfrm>
                    <a:off x="3421" y="3662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3" name="Freeform 5110"/>
                  <p:cNvSpPr>
                    <a:spLocks/>
                  </p:cNvSpPr>
                  <p:nvPr/>
                </p:nvSpPr>
                <p:spPr bwMode="auto">
                  <a:xfrm>
                    <a:off x="3421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4" name="Freeform 5111"/>
                  <p:cNvSpPr>
                    <a:spLocks/>
                  </p:cNvSpPr>
                  <p:nvPr/>
                </p:nvSpPr>
                <p:spPr bwMode="auto">
                  <a:xfrm>
                    <a:off x="3422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5" name="Freeform 5112"/>
                  <p:cNvSpPr>
                    <a:spLocks/>
                  </p:cNvSpPr>
                  <p:nvPr/>
                </p:nvSpPr>
                <p:spPr bwMode="auto">
                  <a:xfrm>
                    <a:off x="3422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6" name="Freeform 5113"/>
                  <p:cNvSpPr>
                    <a:spLocks/>
                  </p:cNvSpPr>
                  <p:nvPr/>
                </p:nvSpPr>
                <p:spPr bwMode="auto">
                  <a:xfrm>
                    <a:off x="3422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7" name="Freeform 5114"/>
                  <p:cNvSpPr>
                    <a:spLocks/>
                  </p:cNvSpPr>
                  <p:nvPr/>
                </p:nvSpPr>
                <p:spPr bwMode="auto">
                  <a:xfrm>
                    <a:off x="3423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8" name="Freeform 5115"/>
                  <p:cNvSpPr>
                    <a:spLocks/>
                  </p:cNvSpPr>
                  <p:nvPr/>
                </p:nvSpPr>
                <p:spPr bwMode="auto">
                  <a:xfrm>
                    <a:off x="3423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9" name="Freeform 5116"/>
                  <p:cNvSpPr>
                    <a:spLocks/>
                  </p:cNvSpPr>
                  <p:nvPr/>
                </p:nvSpPr>
                <p:spPr bwMode="auto">
                  <a:xfrm>
                    <a:off x="3424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0" name="Freeform 5117"/>
                  <p:cNvSpPr>
                    <a:spLocks/>
                  </p:cNvSpPr>
                  <p:nvPr/>
                </p:nvSpPr>
                <p:spPr bwMode="auto">
                  <a:xfrm>
                    <a:off x="3424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1" name="Freeform 5118"/>
                  <p:cNvSpPr>
                    <a:spLocks/>
                  </p:cNvSpPr>
                  <p:nvPr/>
                </p:nvSpPr>
                <p:spPr bwMode="auto">
                  <a:xfrm>
                    <a:off x="3425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2" name="Freeform 5119"/>
                  <p:cNvSpPr>
                    <a:spLocks/>
                  </p:cNvSpPr>
                  <p:nvPr/>
                </p:nvSpPr>
                <p:spPr bwMode="auto">
                  <a:xfrm>
                    <a:off x="3425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3" name="Freeform 5120"/>
                  <p:cNvSpPr>
                    <a:spLocks/>
                  </p:cNvSpPr>
                  <p:nvPr/>
                </p:nvSpPr>
                <p:spPr bwMode="auto">
                  <a:xfrm>
                    <a:off x="3426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4" name="Freeform 5121"/>
                  <p:cNvSpPr>
                    <a:spLocks/>
                  </p:cNvSpPr>
                  <p:nvPr/>
                </p:nvSpPr>
                <p:spPr bwMode="auto">
                  <a:xfrm>
                    <a:off x="3426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5" name="Freeform 5122"/>
                  <p:cNvSpPr>
                    <a:spLocks/>
                  </p:cNvSpPr>
                  <p:nvPr/>
                </p:nvSpPr>
                <p:spPr bwMode="auto">
                  <a:xfrm>
                    <a:off x="3427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6" name="Freeform 5123"/>
                  <p:cNvSpPr>
                    <a:spLocks/>
                  </p:cNvSpPr>
                  <p:nvPr/>
                </p:nvSpPr>
                <p:spPr bwMode="auto">
                  <a:xfrm>
                    <a:off x="3427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7" name="Freeform 5124"/>
                  <p:cNvSpPr>
                    <a:spLocks/>
                  </p:cNvSpPr>
                  <p:nvPr/>
                </p:nvSpPr>
                <p:spPr bwMode="auto">
                  <a:xfrm>
                    <a:off x="3428" y="3663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8" name="Freeform 5125"/>
                  <p:cNvSpPr>
                    <a:spLocks/>
                  </p:cNvSpPr>
                  <p:nvPr/>
                </p:nvSpPr>
                <p:spPr bwMode="auto">
                  <a:xfrm>
                    <a:off x="3428" y="3663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9" name="Freeform 5126"/>
                  <p:cNvSpPr>
                    <a:spLocks/>
                  </p:cNvSpPr>
                  <p:nvPr/>
                </p:nvSpPr>
                <p:spPr bwMode="auto">
                  <a:xfrm>
                    <a:off x="3428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0" name="Freeform 5127"/>
                  <p:cNvSpPr>
                    <a:spLocks/>
                  </p:cNvSpPr>
                  <p:nvPr/>
                </p:nvSpPr>
                <p:spPr bwMode="auto">
                  <a:xfrm>
                    <a:off x="3429" y="366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1" name="Freeform 5128"/>
                  <p:cNvSpPr>
                    <a:spLocks/>
                  </p:cNvSpPr>
                  <p:nvPr/>
                </p:nvSpPr>
                <p:spPr bwMode="auto">
                  <a:xfrm>
                    <a:off x="3429" y="366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2" name="Freeform 5129"/>
                  <p:cNvSpPr>
                    <a:spLocks/>
                  </p:cNvSpPr>
                  <p:nvPr/>
                </p:nvSpPr>
                <p:spPr bwMode="auto">
                  <a:xfrm>
                    <a:off x="3430" y="3663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3" name="Freeform 5130"/>
                  <p:cNvSpPr>
                    <a:spLocks/>
                  </p:cNvSpPr>
                  <p:nvPr/>
                </p:nvSpPr>
                <p:spPr bwMode="auto">
                  <a:xfrm>
                    <a:off x="3430" y="3663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4" name="Freeform 5131"/>
                  <p:cNvSpPr>
                    <a:spLocks/>
                  </p:cNvSpPr>
                  <p:nvPr/>
                </p:nvSpPr>
                <p:spPr bwMode="auto">
                  <a:xfrm>
                    <a:off x="3431" y="3662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5" name="Freeform 5132"/>
                  <p:cNvSpPr>
                    <a:spLocks/>
                  </p:cNvSpPr>
                  <p:nvPr/>
                </p:nvSpPr>
                <p:spPr bwMode="auto">
                  <a:xfrm>
                    <a:off x="3431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6" name="Freeform 5133"/>
                  <p:cNvSpPr>
                    <a:spLocks/>
                  </p:cNvSpPr>
                  <p:nvPr/>
                </p:nvSpPr>
                <p:spPr bwMode="auto">
                  <a:xfrm>
                    <a:off x="3432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7" name="Freeform 5134"/>
                  <p:cNvSpPr>
                    <a:spLocks/>
                  </p:cNvSpPr>
                  <p:nvPr/>
                </p:nvSpPr>
                <p:spPr bwMode="auto">
                  <a:xfrm>
                    <a:off x="3432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8" name="Freeform 5135"/>
                  <p:cNvSpPr>
                    <a:spLocks/>
                  </p:cNvSpPr>
                  <p:nvPr/>
                </p:nvSpPr>
                <p:spPr bwMode="auto">
                  <a:xfrm>
                    <a:off x="3433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9" name="Freeform 5136"/>
                  <p:cNvSpPr>
                    <a:spLocks/>
                  </p:cNvSpPr>
                  <p:nvPr/>
                </p:nvSpPr>
                <p:spPr bwMode="auto">
                  <a:xfrm>
                    <a:off x="3433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0" name="Freeform 5137"/>
                  <p:cNvSpPr>
                    <a:spLocks/>
                  </p:cNvSpPr>
                  <p:nvPr/>
                </p:nvSpPr>
                <p:spPr bwMode="auto">
                  <a:xfrm>
                    <a:off x="3434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1" name="Freeform 5138"/>
                  <p:cNvSpPr>
                    <a:spLocks/>
                  </p:cNvSpPr>
                  <p:nvPr/>
                </p:nvSpPr>
                <p:spPr bwMode="auto">
                  <a:xfrm>
                    <a:off x="3434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2" name="Freeform 5139"/>
                  <p:cNvSpPr>
                    <a:spLocks/>
                  </p:cNvSpPr>
                  <p:nvPr/>
                </p:nvSpPr>
                <p:spPr bwMode="auto">
                  <a:xfrm>
                    <a:off x="3435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3" name="Freeform 5140"/>
                  <p:cNvSpPr>
                    <a:spLocks/>
                  </p:cNvSpPr>
                  <p:nvPr/>
                </p:nvSpPr>
                <p:spPr bwMode="auto">
                  <a:xfrm>
                    <a:off x="3435" y="3662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4" name="Freeform 5141"/>
                  <p:cNvSpPr>
                    <a:spLocks/>
                  </p:cNvSpPr>
                  <p:nvPr/>
                </p:nvSpPr>
                <p:spPr bwMode="auto">
                  <a:xfrm>
                    <a:off x="3435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5" name="Freeform 5142"/>
                  <p:cNvSpPr>
                    <a:spLocks/>
                  </p:cNvSpPr>
                  <p:nvPr/>
                </p:nvSpPr>
                <p:spPr bwMode="auto">
                  <a:xfrm>
                    <a:off x="3436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6" name="Freeform 5143"/>
                  <p:cNvSpPr>
                    <a:spLocks/>
                  </p:cNvSpPr>
                  <p:nvPr/>
                </p:nvSpPr>
                <p:spPr bwMode="auto">
                  <a:xfrm>
                    <a:off x="3436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7" name="Freeform 5144"/>
                  <p:cNvSpPr>
                    <a:spLocks/>
                  </p:cNvSpPr>
                  <p:nvPr/>
                </p:nvSpPr>
                <p:spPr bwMode="auto">
                  <a:xfrm>
                    <a:off x="3437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8" name="Freeform 5145"/>
                  <p:cNvSpPr>
                    <a:spLocks/>
                  </p:cNvSpPr>
                  <p:nvPr/>
                </p:nvSpPr>
                <p:spPr bwMode="auto">
                  <a:xfrm>
                    <a:off x="3437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9" name="Freeform 5146"/>
                  <p:cNvSpPr>
                    <a:spLocks/>
                  </p:cNvSpPr>
                  <p:nvPr/>
                </p:nvSpPr>
                <p:spPr bwMode="auto">
                  <a:xfrm>
                    <a:off x="3438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0" name="Freeform 5147"/>
                  <p:cNvSpPr>
                    <a:spLocks/>
                  </p:cNvSpPr>
                  <p:nvPr/>
                </p:nvSpPr>
                <p:spPr bwMode="auto">
                  <a:xfrm>
                    <a:off x="3438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1" name="Freeform 5148"/>
                  <p:cNvSpPr>
                    <a:spLocks/>
                  </p:cNvSpPr>
                  <p:nvPr/>
                </p:nvSpPr>
                <p:spPr bwMode="auto">
                  <a:xfrm>
                    <a:off x="3439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2" name="Freeform 5149"/>
                  <p:cNvSpPr>
                    <a:spLocks/>
                  </p:cNvSpPr>
                  <p:nvPr/>
                </p:nvSpPr>
                <p:spPr bwMode="auto">
                  <a:xfrm>
                    <a:off x="3439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3" name="Freeform 5150"/>
                  <p:cNvSpPr>
                    <a:spLocks/>
                  </p:cNvSpPr>
                  <p:nvPr/>
                </p:nvSpPr>
                <p:spPr bwMode="auto">
                  <a:xfrm>
                    <a:off x="3440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4" name="Freeform 5151"/>
                  <p:cNvSpPr>
                    <a:spLocks/>
                  </p:cNvSpPr>
                  <p:nvPr/>
                </p:nvSpPr>
                <p:spPr bwMode="auto">
                  <a:xfrm>
                    <a:off x="3440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5" name="Freeform 5152"/>
                  <p:cNvSpPr>
                    <a:spLocks/>
                  </p:cNvSpPr>
                  <p:nvPr/>
                </p:nvSpPr>
                <p:spPr bwMode="auto">
                  <a:xfrm>
                    <a:off x="3441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6" name="Freeform 5153"/>
                  <p:cNvSpPr>
                    <a:spLocks/>
                  </p:cNvSpPr>
                  <p:nvPr/>
                </p:nvSpPr>
                <p:spPr bwMode="auto">
                  <a:xfrm>
                    <a:off x="3441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" name="Freeform 5154"/>
                  <p:cNvSpPr>
                    <a:spLocks/>
                  </p:cNvSpPr>
                  <p:nvPr/>
                </p:nvSpPr>
                <p:spPr bwMode="auto">
                  <a:xfrm>
                    <a:off x="3441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8" name="Freeform 5155"/>
                  <p:cNvSpPr>
                    <a:spLocks/>
                  </p:cNvSpPr>
                  <p:nvPr/>
                </p:nvSpPr>
                <p:spPr bwMode="auto">
                  <a:xfrm>
                    <a:off x="3442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9" name="Freeform 5156"/>
                  <p:cNvSpPr>
                    <a:spLocks/>
                  </p:cNvSpPr>
                  <p:nvPr/>
                </p:nvSpPr>
                <p:spPr bwMode="auto">
                  <a:xfrm>
                    <a:off x="3442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0" name="Freeform 5157"/>
                  <p:cNvSpPr>
                    <a:spLocks/>
                  </p:cNvSpPr>
                  <p:nvPr/>
                </p:nvSpPr>
                <p:spPr bwMode="auto">
                  <a:xfrm>
                    <a:off x="3443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1" name="Freeform 5158"/>
                  <p:cNvSpPr>
                    <a:spLocks/>
                  </p:cNvSpPr>
                  <p:nvPr/>
                </p:nvSpPr>
                <p:spPr bwMode="auto">
                  <a:xfrm>
                    <a:off x="3443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2" name="Freeform 5159"/>
                  <p:cNvSpPr>
                    <a:spLocks/>
                  </p:cNvSpPr>
                  <p:nvPr/>
                </p:nvSpPr>
                <p:spPr bwMode="auto">
                  <a:xfrm>
                    <a:off x="3444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3" name="Freeform 5160"/>
                  <p:cNvSpPr>
                    <a:spLocks/>
                  </p:cNvSpPr>
                  <p:nvPr/>
                </p:nvSpPr>
                <p:spPr bwMode="auto">
                  <a:xfrm>
                    <a:off x="3444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4" name="Freeform 5161"/>
                  <p:cNvSpPr>
                    <a:spLocks/>
                  </p:cNvSpPr>
                  <p:nvPr/>
                </p:nvSpPr>
                <p:spPr bwMode="auto">
                  <a:xfrm>
                    <a:off x="3445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5" name="Freeform 5162"/>
                  <p:cNvSpPr>
                    <a:spLocks/>
                  </p:cNvSpPr>
                  <p:nvPr/>
                </p:nvSpPr>
                <p:spPr bwMode="auto">
                  <a:xfrm>
                    <a:off x="3445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6" name="Freeform 5163"/>
                  <p:cNvSpPr>
                    <a:spLocks/>
                  </p:cNvSpPr>
                  <p:nvPr/>
                </p:nvSpPr>
                <p:spPr bwMode="auto">
                  <a:xfrm>
                    <a:off x="3446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7" name="Freeform 5164"/>
                  <p:cNvSpPr>
                    <a:spLocks/>
                  </p:cNvSpPr>
                  <p:nvPr/>
                </p:nvSpPr>
                <p:spPr bwMode="auto">
                  <a:xfrm>
                    <a:off x="3446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8" name="Freeform 5165"/>
                  <p:cNvSpPr>
                    <a:spLocks/>
                  </p:cNvSpPr>
                  <p:nvPr/>
                </p:nvSpPr>
                <p:spPr bwMode="auto">
                  <a:xfrm>
                    <a:off x="3447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9" name="Freeform 5166"/>
                  <p:cNvSpPr>
                    <a:spLocks/>
                  </p:cNvSpPr>
                  <p:nvPr/>
                </p:nvSpPr>
                <p:spPr bwMode="auto">
                  <a:xfrm>
                    <a:off x="3447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0" name="Freeform 5167"/>
                  <p:cNvSpPr>
                    <a:spLocks/>
                  </p:cNvSpPr>
                  <p:nvPr/>
                </p:nvSpPr>
                <p:spPr bwMode="auto">
                  <a:xfrm>
                    <a:off x="3447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1" name="Freeform 5168"/>
                  <p:cNvSpPr>
                    <a:spLocks/>
                  </p:cNvSpPr>
                  <p:nvPr/>
                </p:nvSpPr>
                <p:spPr bwMode="auto">
                  <a:xfrm>
                    <a:off x="3448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2" name="Freeform 5169"/>
                  <p:cNvSpPr>
                    <a:spLocks/>
                  </p:cNvSpPr>
                  <p:nvPr/>
                </p:nvSpPr>
                <p:spPr bwMode="auto">
                  <a:xfrm>
                    <a:off x="3448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3" name="Freeform 5170"/>
                  <p:cNvSpPr>
                    <a:spLocks/>
                  </p:cNvSpPr>
                  <p:nvPr/>
                </p:nvSpPr>
                <p:spPr bwMode="auto">
                  <a:xfrm>
                    <a:off x="3449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4" name="Freeform 5171"/>
                  <p:cNvSpPr>
                    <a:spLocks/>
                  </p:cNvSpPr>
                  <p:nvPr/>
                </p:nvSpPr>
                <p:spPr bwMode="auto">
                  <a:xfrm>
                    <a:off x="3449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5" name="Freeform 5172"/>
                  <p:cNvSpPr>
                    <a:spLocks/>
                  </p:cNvSpPr>
                  <p:nvPr/>
                </p:nvSpPr>
                <p:spPr bwMode="auto">
                  <a:xfrm>
                    <a:off x="3450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6" name="Freeform 5173"/>
                  <p:cNvSpPr>
                    <a:spLocks/>
                  </p:cNvSpPr>
                  <p:nvPr/>
                </p:nvSpPr>
                <p:spPr bwMode="auto">
                  <a:xfrm>
                    <a:off x="3450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7" name="Freeform 5174"/>
                  <p:cNvSpPr>
                    <a:spLocks/>
                  </p:cNvSpPr>
                  <p:nvPr/>
                </p:nvSpPr>
                <p:spPr bwMode="auto">
                  <a:xfrm>
                    <a:off x="3451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43" name="Group 5376"/>
                <p:cNvGrpSpPr>
                  <a:grpSpLocks/>
                </p:cNvGrpSpPr>
                <p:nvPr/>
              </p:nvGrpSpPr>
              <p:grpSpPr bwMode="auto">
                <a:xfrm>
                  <a:off x="3451" y="3659"/>
                  <a:ext cx="93" cy="4"/>
                  <a:chOff x="3451" y="3659"/>
                  <a:chExt cx="93" cy="4"/>
                </a:xfrm>
              </p:grpSpPr>
              <p:sp>
                <p:nvSpPr>
                  <p:cNvPr id="2468" name="Freeform 5176"/>
                  <p:cNvSpPr>
                    <a:spLocks/>
                  </p:cNvSpPr>
                  <p:nvPr/>
                </p:nvSpPr>
                <p:spPr bwMode="auto">
                  <a:xfrm>
                    <a:off x="3451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9" name="Freeform 5177"/>
                  <p:cNvSpPr>
                    <a:spLocks/>
                  </p:cNvSpPr>
                  <p:nvPr/>
                </p:nvSpPr>
                <p:spPr bwMode="auto">
                  <a:xfrm>
                    <a:off x="3452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0" name="Freeform 5178"/>
                  <p:cNvSpPr>
                    <a:spLocks/>
                  </p:cNvSpPr>
                  <p:nvPr/>
                </p:nvSpPr>
                <p:spPr bwMode="auto">
                  <a:xfrm>
                    <a:off x="3452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1" name="Freeform 5179"/>
                  <p:cNvSpPr>
                    <a:spLocks/>
                  </p:cNvSpPr>
                  <p:nvPr/>
                </p:nvSpPr>
                <p:spPr bwMode="auto">
                  <a:xfrm>
                    <a:off x="3452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2" name="Freeform 5180"/>
                  <p:cNvSpPr>
                    <a:spLocks/>
                  </p:cNvSpPr>
                  <p:nvPr/>
                </p:nvSpPr>
                <p:spPr bwMode="auto">
                  <a:xfrm>
                    <a:off x="3453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3" name="Freeform 5181"/>
                  <p:cNvSpPr>
                    <a:spLocks/>
                  </p:cNvSpPr>
                  <p:nvPr/>
                </p:nvSpPr>
                <p:spPr bwMode="auto">
                  <a:xfrm>
                    <a:off x="3453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4" name="Freeform 5182"/>
                  <p:cNvSpPr>
                    <a:spLocks/>
                  </p:cNvSpPr>
                  <p:nvPr/>
                </p:nvSpPr>
                <p:spPr bwMode="auto">
                  <a:xfrm>
                    <a:off x="3454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5" name="Freeform 5183"/>
                  <p:cNvSpPr>
                    <a:spLocks/>
                  </p:cNvSpPr>
                  <p:nvPr/>
                </p:nvSpPr>
                <p:spPr bwMode="auto">
                  <a:xfrm>
                    <a:off x="3454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6" name="Freeform 5184"/>
                  <p:cNvSpPr>
                    <a:spLocks/>
                  </p:cNvSpPr>
                  <p:nvPr/>
                </p:nvSpPr>
                <p:spPr bwMode="auto">
                  <a:xfrm>
                    <a:off x="3455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7" name="Freeform 5185"/>
                  <p:cNvSpPr>
                    <a:spLocks/>
                  </p:cNvSpPr>
                  <p:nvPr/>
                </p:nvSpPr>
                <p:spPr bwMode="auto">
                  <a:xfrm>
                    <a:off x="3455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8" name="Freeform 5186"/>
                  <p:cNvSpPr>
                    <a:spLocks/>
                  </p:cNvSpPr>
                  <p:nvPr/>
                </p:nvSpPr>
                <p:spPr bwMode="auto">
                  <a:xfrm>
                    <a:off x="3456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9" name="Freeform 5187"/>
                  <p:cNvSpPr>
                    <a:spLocks/>
                  </p:cNvSpPr>
                  <p:nvPr/>
                </p:nvSpPr>
                <p:spPr bwMode="auto">
                  <a:xfrm>
                    <a:off x="3456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0" name="Freeform 5188"/>
                  <p:cNvSpPr>
                    <a:spLocks/>
                  </p:cNvSpPr>
                  <p:nvPr/>
                </p:nvSpPr>
                <p:spPr bwMode="auto">
                  <a:xfrm>
                    <a:off x="3457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1" name="Freeform 5189"/>
                  <p:cNvSpPr>
                    <a:spLocks/>
                  </p:cNvSpPr>
                  <p:nvPr/>
                </p:nvSpPr>
                <p:spPr bwMode="auto">
                  <a:xfrm>
                    <a:off x="3457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2" name="Freeform 5190"/>
                  <p:cNvSpPr>
                    <a:spLocks/>
                  </p:cNvSpPr>
                  <p:nvPr/>
                </p:nvSpPr>
                <p:spPr bwMode="auto">
                  <a:xfrm>
                    <a:off x="3458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3" name="Freeform 5191"/>
                  <p:cNvSpPr>
                    <a:spLocks/>
                  </p:cNvSpPr>
                  <p:nvPr/>
                </p:nvSpPr>
                <p:spPr bwMode="auto">
                  <a:xfrm>
                    <a:off x="3458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4" name="Freeform 5192"/>
                  <p:cNvSpPr>
                    <a:spLocks/>
                  </p:cNvSpPr>
                  <p:nvPr/>
                </p:nvSpPr>
                <p:spPr bwMode="auto">
                  <a:xfrm>
                    <a:off x="3459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5" name="Freeform 5193"/>
                  <p:cNvSpPr>
                    <a:spLocks/>
                  </p:cNvSpPr>
                  <p:nvPr/>
                </p:nvSpPr>
                <p:spPr bwMode="auto">
                  <a:xfrm>
                    <a:off x="3459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6" name="Freeform 5194"/>
                  <p:cNvSpPr>
                    <a:spLocks/>
                  </p:cNvSpPr>
                  <p:nvPr/>
                </p:nvSpPr>
                <p:spPr bwMode="auto">
                  <a:xfrm>
                    <a:off x="3460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7" name="Freeform 5195"/>
                  <p:cNvSpPr>
                    <a:spLocks/>
                  </p:cNvSpPr>
                  <p:nvPr/>
                </p:nvSpPr>
                <p:spPr bwMode="auto">
                  <a:xfrm>
                    <a:off x="3460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8" name="Freeform 5196"/>
                  <p:cNvSpPr>
                    <a:spLocks/>
                  </p:cNvSpPr>
                  <p:nvPr/>
                </p:nvSpPr>
                <p:spPr bwMode="auto">
                  <a:xfrm>
                    <a:off x="3460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9" name="Freeform 5197"/>
                  <p:cNvSpPr>
                    <a:spLocks/>
                  </p:cNvSpPr>
                  <p:nvPr/>
                </p:nvSpPr>
                <p:spPr bwMode="auto">
                  <a:xfrm>
                    <a:off x="3461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0" name="Freeform 5198"/>
                  <p:cNvSpPr>
                    <a:spLocks/>
                  </p:cNvSpPr>
                  <p:nvPr/>
                </p:nvSpPr>
                <p:spPr bwMode="auto">
                  <a:xfrm>
                    <a:off x="3461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1" name="Freeform 5199"/>
                  <p:cNvSpPr>
                    <a:spLocks/>
                  </p:cNvSpPr>
                  <p:nvPr/>
                </p:nvSpPr>
                <p:spPr bwMode="auto">
                  <a:xfrm>
                    <a:off x="3462" y="3662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2" name="Freeform 5200"/>
                  <p:cNvSpPr>
                    <a:spLocks/>
                  </p:cNvSpPr>
                  <p:nvPr/>
                </p:nvSpPr>
                <p:spPr bwMode="auto">
                  <a:xfrm>
                    <a:off x="3462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3" name="Freeform 5201"/>
                  <p:cNvSpPr>
                    <a:spLocks/>
                  </p:cNvSpPr>
                  <p:nvPr/>
                </p:nvSpPr>
                <p:spPr bwMode="auto">
                  <a:xfrm>
                    <a:off x="3463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4" name="Freeform 5202"/>
                  <p:cNvSpPr>
                    <a:spLocks/>
                  </p:cNvSpPr>
                  <p:nvPr/>
                </p:nvSpPr>
                <p:spPr bwMode="auto">
                  <a:xfrm>
                    <a:off x="3463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5" name="Freeform 5203"/>
                  <p:cNvSpPr>
                    <a:spLocks/>
                  </p:cNvSpPr>
                  <p:nvPr/>
                </p:nvSpPr>
                <p:spPr bwMode="auto">
                  <a:xfrm>
                    <a:off x="3464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6" name="Freeform 5204"/>
                  <p:cNvSpPr>
                    <a:spLocks/>
                  </p:cNvSpPr>
                  <p:nvPr/>
                </p:nvSpPr>
                <p:spPr bwMode="auto">
                  <a:xfrm>
                    <a:off x="3464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7" name="Freeform 5205"/>
                  <p:cNvSpPr>
                    <a:spLocks/>
                  </p:cNvSpPr>
                  <p:nvPr/>
                </p:nvSpPr>
                <p:spPr bwMode="auto">
                  <a:xfrm>
                    <a:off x="3465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8" name="Freeform 5206"/>
                  <p:cNvSpPr>
                    <a:spLocks/>
                  </p:cNvSpPr>
                  <p:nvPr/>
                </p:nvSpPr>
                <p:spPr bwMode="auto">
                  <a:xfrm>
                    <a:off x="3465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9" name="Freeform 5207"/>
                  <p:cNvSpPr>
                    <a:spLocks/>
                  </p:cNvSpPr>
                  <p:nvPr/>
                </p:nvSpPr>
                <p:spPr bwMode="auto">
                  <a:xfrm>
                    <a:off x="3466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0" name="Freeform 5208"/>
                  <p:cNvSpPr>
                    <a:spLocks/>
                  </p:cNvSpPr>
                  <p:nvPr/>
                </p:nvSpPr>
                <p:spPr bwMode="auto">
                  <a:xfrm>
                    <a:off x="3466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1" name="Freeform 5209"/>
                  <p:cNvSpPr>
                    <a:spLocks/>
                  </p:cNvSpPr>
                  <p:nvPr/>
                </p:nvSpPr>
                <p:spPr bwMode="auto">
                  <a:xfrm>
                    <a:off x="3466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2" name="Freeform 5210"/>
                  <p:cNvSpPr>
                    <a:spLocks/>
                  </p:cNvSpPr>
                  <p:nvPr/>
                </p:nvSpPr>
                <p:spPr bwMode="auto">
                  <a:xfrm>
                    <a:off x="3467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3" name="Freeform 5211"/>
                  <p:cNvSpPr>
                    <a:spLocks/>
                  </p:cNvSpPr>
                  <p:nvPr/>
                </p:nvSpPr>
                <p:spPr bwMode="auto">
                  <a:xfrm>
                    <a:off x="3467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4" name="Freeform 5212"/>
                  <p:cNvSpPr>
                    <a:spLocks/>
                  </p:cNvSpPr>
                  <p:nvPr/>
                </p:nvSpPr>
                <p:spPr bwMode="auto">
                  <a:xfrm>
                    <a:off x="3468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5" name="Freeform 5213"/>
                  <p:cNvSpPr>
                    <a:spLocks/>
                  </p:cNvSpPr>
                  <p:nvPr/>
                </p:nvSpPr>
                <p:spPr bwMode="auto">
                  <a:xfrm>
                    <a:off x="3468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6" name="Freeform 5214"/>
                  <p:cNvSpPr>
                    <a:spLocks/>
                  </p:cNvSpPr>
                  <p:nvPr/>
                </p:nvSpPr>
                <p:spPr bwMode="auto">
                  <a:xfrm>
                    <a:off x="3469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7" name="Freeform 5215"/>
                  <p:cNvSpPr>
                    <a:spLocks/>
                  </p:cNvSpPr>
                  <p:nvPr/>
                </p:nvSpPr>
                <p:spPr bwMode="auto">
                  <a:xfrm>
                    <a:off x="3469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8" name="Freeform 5216"/>
                  <p:cNvSpPr>
                    <a:spLocks/>
                  </p:cNvSpPr>
                  <p:nvPr/>
                </p:nvSpPr>
                <p:spPr bwMode="auto">
                  <a:xfrm>
                    <a:off x="3470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" name="Freeform 5217"/>
                  <p:cNvSpPr>
                    <a:spLocks/>
                  </p:cNvSpPr>
                  <p:nvPr/>
                </p:nvSpPr>
                <p:spPr bwMode="auto">
                  <a:xfrm>
                    <a:off x="3470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" name="Freeform 5218"/>
                  <p:cNvSpPr>
                    <a:spLocks/>
                  </p:cNvSpPr>
                  <p:nvPr/>
                </p:nvSpPr>
                <p:spPr bwMode="auto">
                  <a:xfrm>
                    <a:off x="3471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1" name="Freeform 5219"/>
                  <p:cNvSpPr>
                    <a:spLocks/>
                  </p:cNvSpPr>
                  <p:nvPr/>
                </p:nvSpPr>
                <p:spPr bwMode="auto">
                  <a:xfrm>
                    <a:off x="3471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2" name="Freeform 5220"/>
                  <p:cNvSpPr>
                    <a:spLocks/>
                  </p:cNvSpPr>
                  <p:nvPr/>
                </p:nvSpPr>
                <p:spPr bwMode="auto">
                  <a:xfrm>
                    <a:off x="3471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3" name="Freeform 5221"/>
                  <p:cNvSpPr>
                    <a:spLocks/>
                  </p:cNvSpPr>
                  <p:nvPr/>
                </p:nvSpPr>
                <p:spPr bwMode="auto">
                  <a:xfrm>
                    <a:off x="3472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4" name="Freeform 5222"/>
                  <p:cNvSpPr>
                    <a:spLocks/>
                  </p:cNvSpPr>
                  <p:nvPr/>
                </p:nvSpPr>
                <p:spPr bwMode="auto">
                  <a:xfrm>
                    <a:off x="3472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5" name="Freeform 5223"/>
                  <p:cNvSpPr>
                    <a:spLocks/>
                  </p:cNvSpPr>
                  <p:nvPr/>
                </p:nvSpPr>
                <p:spPr bwMode="auto">
                  <a:xfrm>
                    <a:off x="3473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6" name="Freeform 5224"/>
                  <p:cNvSpPr>
                    <a:spLocks/>
                  </p:cNvSpPr>
                  <p:nvPr/>
                </p:nvSpPr>
                <p:spPr bwMode="auto">
                  <a:xfrm>
                    <a:off x="3473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7" name="Freeform 5225"/>
                  <p:cNvSpPr>
                    <a:spLocks/>
                  </p:cNvSpPr>
                  <p:nvPr/>
                </p:nvSpPr>
                <p:spPr bwMode="auto">
                  <a:xfrm>
                    <a:off x="3474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8" name="Freeform 5226"/>
                  <p:cNvSpPr>
                    <a:spLocks/>
                  </p:cNvSpPr>
                  <p:nvPr/>
                </p:nvSpPr>
                <p:spPr bwMode="auto">
                  <a:xfrm>
                    <a:off x="3474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9" name="Freeform 5227"/>
                  <p:cNvSpPr>
                    <a:spLocks/>
                  </p:cNvSpPr>
                  <p:nvPr/>
                </p:nvSpPr>
                <p:spPr bwMode="auto">
                  <a:xfrm>
                    <a:off x="3475" y="3661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0" name="Freeform 5228"/>
                  <p:cNvSpPr>
                    <a:spLocks/>
                  </p:cNvSpPr>
                  <p:nvPr/>
                </p:nvSpPr>
                <p:spPr bwMode="auto">
                  <a:xfrm>
                    <a:off x="3475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1" name="Freeform 5229"/>
                  <p:cNvSpPr>
                    <a:spLocks/>
                  </p:cNvSpPr>
                  <p:nvPr/>
                </p:nvSpPr>
                <p:spPr bwMode="auto">
                  <a:xfrm>
                    <a:off x="3476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2" name="Freeform 5230"/>
                  <p:cNvSpPr>
                    <a:spLocks/>
                  </p:cNvSpPr>
                  <p:nvPr/>
                </p:nvSpPr>
                <p:spPr bwMode="auto">
                  <a:xfrm>
                    <a:off x="3476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3" name="Freeform 5231"/>
                  <p:cNvSpPr>
                    <a:spLocks/>
                  </p:cNvSpPr>
                  <p:nvPr/>
                </p:nvSpPr>
                <p:spPr bwMode="auto">
                  <a:xfrm>
                    <a:off x="3477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4" name="Freeform 5232"/>
                  <p:cNvSpPr>
                    <a:spLocks/>
                  </p:cNvSpPr>
                  <p:nvPr/>
                </p:nvSpPr>
                <p:spPr bwMode="auto">
                  <a:xfrm>
                    <a:off x="3477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5" name="Freeform 5233"/>
                  <p:cNvSpPr>
                    <a:spLocks/>
                  </p:cNvSpPr>
                  <p:nvPr/>
                </p:nvSpPr>
                <p:spPr bwMode="auto">
                  <a:xfrm>
                    <a:off x="3477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6" name="Freeform 5234"/>
                  <p:cNvSpPr>
                    <a:spLocks/>
                  </p:cNvSpPr>
                  <p:nvPr/>
                </p:nvSpPr>
                <p:spPr bwMode="auto">
                  <a:xfrm>
                    <a:off x="3478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7" name="Freeform 5235"/>
                  <p:cNvSpPr>
                    <a:spLocks/>
                  </p:cNvSpPr>
                  <p:nvPr/>
                </p:nvSpPr>
                <p:spPr bwMode="auto">
                  <a:xfrm>
                    <a:off x="3478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8" name="Freeform 5236"/>
                  <p:cNvSpPr>
                    <a:spLocks/>
                  </p:cNvSpPr>
                  <p:nvPr/>
                </p:nvSpPr>
                <p:spPr bwMode="auto">
                  <a:xfrm>
                    <a:off x="347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9" name="Freeform 5237"/>
                  <p:cNvSpPr>
                    <a:spLocks/>
                  </p:cNvSpPr>
                  <p:nvPr/>
                </p:nvSpPr>
                <p:spPr bwMode="auto">
                  <a:xfrm>
                    <a:off x="347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0" name="Freeform 5238"/>
                  <p:cNvSpPr>
                    <a:spLocks/>
                  </p:cNvSpPr>
                  <p:nvPr/>
                </p:nvSpPr>
                <p:spPr bwMode="auto">
                  <a:xfrm>
                    <a:off x="3480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1" name="Freeform 5239"/>
                  <p:cNvSpPr>
                    <a:spLocks/>
                  </p:cNvSpPr>
                  <p:nvPr/>
                </p:nvSpPr>
                <p:spPr bwMode="auto">
                  <a:xfrm>
                    <a:off x="3480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2" name="Freeform 5240"/>
                  <p:cNvSpPr>
                    <a:spLocks/>
                  </p:cNvSpPr>
                  <p:nvPr/>
                </p:nvSpPr>
                <p:spPr bwMode="auto">
                  <a:xfrm>
                    <a:off x="3481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3" name="Freeform 5241"/>
                  <p:cNvSpPr>
                    <a:spLocks/>
                  </p:cNvSpPr>
                  <p:nvPr/>
                </p:nvSpPr>
                <p:spPr bwMode="auto">
                  <a:xfrm>
                    <a:off x="3481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4" name="Freeform 5242"/>
                  <p:cNvSpPr>
                    <a:spLocks/>
                  </p:cNvSpPr>
                  <p:nvPr/>
                </p:nvSpPr>
                <p:spPr bwMode="auto">
                  <a:xfrm>
                    <a:off x="3482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5" name="Freeform 5243"/>
                  <p:cNvSpPr>
                    <a:spLocks/>
                  </p:cNvSpPr>
                  <p:nvPr/>
                </p:nvSpPr>
                <p:spPr bwMode="auto">
                  <a:xfrm>
                    <a:off x="3482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6" name="Freeform 5244"/>
                  <p:cNvSpPr>
                    <a:spLocks/>
                  </p:cNvSpPr>
                  <p:nvPr/>
                </p:nvSpPr>
                <p:spPr bwMode="auto">
                  <a:xfrm>
                    <a:off x="3483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7" name="Freeform 5245"/>
                  <p:cNvSpPr>
                    <a:spLocks/>
                  </p:cNvSpPr>
                  <p:nvPr/>
                </p:nvSpPr>
                <p:spPr bwMode="auto">
                  <a:xfrm>
                    <a:off x="3483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8" name="Freeform 5246"/>
                  <p:cNvSpPr>
                    <a:spLocks/>
                  </p:cNvSpPr>
                  <p:nvPr/>
                </p:nvSpPr>
                <p:spPr bwMode="auto">
                  <a:xfrm>
                    <a:off x="3484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9" name="Freeform 5247"/>
                  <p:cNvSpPr>
                    <a:spLocks/>
                  </p:cNvSpPr>
                  <p:nvPr/>
                </p:nvSpPr>
                <p:spPr bwMode="auto">
                  <a:xfrm>
                    <a:off x="3484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0" name="Freeform 5248"/>
                  <p:cNvSpPr>
                    <a:spLocks/>
                  </p:cNvSpPr>
                  <p:nvPr/>
                </p:nvSpPr>
                <p:spPr bwMode="auto">
                  <a:xfrm>
                    <a:off x="3485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1" name="Freeform 5249"/>
                  <p:cNvSpPr>
                    <a:spLocks/>
                  </p:cNvSpPr>
                  <p:nvPr/>
                </p:nvSpPr>
                <p:spPr bwMode="auto">
                  <a:xfrm>
                    <a:off x="348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2" name="Freeform 5250"/>
                  <p:cNvSpPr>
                    <a:spLocks/>
                  </p:cNvSpPr>
                  <p:nvPr/>
                </p:nvSpPr>
                <p:spPr bwMode="auto">
                  <a:xfrm>
                    <a:off x="348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3" name="Freeform 5251"/>
                  <p:cNvSpPr>
                    <a:spLocks/>
                  </p:cNvSpPr>
                  <p:nvPr/>
                </p:nvSpPr>
                <p:spPr bwMode="auto">
                  <a:xfrm>
                    <a:off x="348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4" name="Freeform 5252"/>
                  <p:cNvSpPr>
                    <a:spLocks/>
                  </p:cNvSpPr>
                  <p:nvPr/>
                </p:nvSpPr>
                <p:spPr bwMode="auto">
                  <a:xfrm>
                    <a:off x="3486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5" name="Freeform 5253"/>
                  <p:cNvSpPr>
                    <a:spLocks/>
                  </p:cNvSpPr>
                  <p:nvPr/>
                </p:nvSpPr>
                <p:spPr bwMode="auto">
                  <a:xfrm>
                    <a:off x="3487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6" name="Freeform 5254"/>
                  <p:cNvSpPr>
                    <a:spLocks/>
                  </p:cNvSpPr>
                  <p:nvPr/>
                </p:nvSpPr>
                <p:spPr bwMode="auto">
                  <a:xfrm>
                    <a:off x="3487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7" name="Freeform 5255"/>
                  <p:cNvSpPr>
                    <a:spLocks/>
                  </p:cNvSpPr>
                  <p:nvPr/>
                </p:nvSpPr>
                <p:spPr bwMode="auto">
                  <a:xfrm>
                    <a:off x="348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8" name="Freeform 5256"/>
                  <p:cNvSpPr>
                    <a:spLocks/>
                  </p:cNvSpPr>
                  <p:nvPr/>
                </p:nvSpPr>
                <p:spPr bwMode="auto">
                  <a:xfrm>
                    <a:off x="348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9" name="Freeform 5257"/>
                  <p:cNvSpPr>
                    <a:spLocks/>
                  </p:cNvSpPr>
                  <p:nvPr/>
                </p:nvSpPr>
                <p:spPr bwMode="auto">
                  <a:xfrm>
                    <a:off x="348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" name="Freeform 5258"/>
                  <p:cNvSpPr>
                    <a:spLocks/>
                  </p:cNvSpPr>
                  <p:nvPr/>
                </p:nvSpPr>
                <p:spPr bwMode="auto">
                  <a:xfrm>
                    <a:off x="348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1" name="Freeform 5259"/>
                  <p:cNvSpPr>
                    <a:spLocks/>
                  </p:cNvSpPr>
                  <p:nvPr/>
                </p:nvSpPr>
                <p:spPr bwMode="auto">
                  <a:xfrm>
                    <a:off x="349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2" name="Freeform 5260"/>
                  <p:cNvSpPr>
                    <a:spLocks/>
                  </p:cNvSpPr>
                  <p:nvPr/>
                </p:nvSpPr>
                <p:spPr bwMode="auto">
                  <a:xfrm>
                    <a:off x="349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3" name="Freeform 5261"/>
                  <p:cNvSpPr>
                    <a:spLocks/>
                  </p:cNvSpPr>
                  <p:nvPr/>
                </p:nvSpPr>
                <p:spPr bwMode="auto">
                  <a:xfrm>
                    <a:off x="349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4" name="Freeform 5262"/>
                  <p:cNvSpPr>
                    <a:spLocks/>
                  </p:cNvSpPr>
                  <p:nvPr/>
                </p:nvSpPr>
                <p:spPr bwMode="auto">
                  <a:xfrm>
                    <a:off x="349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5" name="Freeform 5263"/>
                  <p:cNvSpPr>
                    <a:spLocks/>
                  </p:cNvSpPr>
                  <p:nvPr/>
                </p:nvSpPr>
                <p:spPr bwMode="auto">
                  <a:xfrm>
                    <a:off x="349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6" name="Freeform 5264"/>
                  <p:cNvSpPr>
                    <a:spLocks/>
                  </p:cNvSpPr>
                  <p:nvPr/>
                </p:nvSpPr>
                <p:spPr bwMode="auto">
                  <a:xfrm>
                    <a:off x="349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7" name="Freeform 5265"/>
                  <p:cNvSpPr>
                    <a:spLocks/>
                  </p:cNvSpPr>
                  <p:nvPr/>
                </p:nvSpPr>
                <p:spPr bwMode="auto">
                  <a:xfrm>
                    <a:off x="349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8" name="Freeform 5266"/>
                  <p:cNvSpPr>
                    <a:spLocks/>
                  </p:cNvSpPr>
                  <p:nvPr/>
                </p:nvSpPr>
                <p:spPr bwMode="auto">
                  <a:xfrm>
                    <a:off x="349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9" name="Freeform 5267"/>
                  <p:cNvSpPr>
                    <a:spLocks/>
                  </p:cNvSpPr>
                  <p:nvPr/>
                </p:nvSpPr>
                <p:spPr bwMode="auto">
                  <a:xfrm>
                    <a:off x="349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0" name="Freeform 5268"/>
                  <p:cNvSpPr>
                    <a:spLocks/>
                  </p:cNvSpPr>
                  <p:nvPr/>
                </p:nvSpPr>
                <p:spPr bwMode="auto">
                  <a:xfrm>
                    <a:off x="349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1" name="Freeform 5269"/>
                  <p:cNvSpPr>
                    <a:spLocks/>
                  </p:cNvSpPr>
                  <p:nvPr/>
                </p:nvSpPr>
                <p:spPr bwMode="auto">
                  <a:xfrm>
                    <a:off x="349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2" name="Freeform 5270"/>
                  <p:cNvSpPr>
                    <a:spLocks/>
                  </p:cNvSpPr>
                  <p:nvPr/>
                </p:nvSpPr>
                <p:spPr bwMode="auto">
                  <a:xfrm>
                    <a:off x="349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3" name="Freeform 5271"/>
                  <p:cNvSpPr>
                    <a:spLocks/>
                  </p:cNvSpPr>
                  <p:nvPr/>
                </p:nvSpPr>
                <p:spPr bwMode="auto">
                  <a:xfrm>
                    <a:off x="349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4" name="Freeform 5272"/>
                  <p:cNvSpPr>
                    <a:spLocks/>
                  </p:cNvSpPr>
                  <p:nvPr/>
                </p:nvSpPr>
                <p:spPr bwMode="auto">
                  <a:xfrm>
                    <a:off x="349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5" name="Freeform 5273"/>
                  <p:cNvSpPr>
                    <a:spLocks/>
                  </p:cNvSpPr>
                  <p:nvPr/>
                </p:nvSpPr>
                <p:spPr bwMode="auto">
                  <a:xfrm>
                    <a:off x="349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6" name="Freeform 5274"/>
                  <p:cNvSpPr>
                    <a:spLocks/>
                  </p:cNvSpPr>
                  <p:nvPr/>
                </p:nvSpPr>
                <p:spPr bwMode="auto">
                  <a:xfrm>
                    <a:off x="349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7" name="Freeform 5275"/>
                  <p:cNvSpPr>
                    <a:spLocks/>
                  </p:cNvSpPr>
                  <p:nvPr/>
                </p:nvSpPr>
                <p:spPr bwMode="auto">
                  <a:xfrm>
                    <a:off x="349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8" name="Freeform 5276"/>
                  <p:cNvSpPr>
                    <a:spLocks/>
                  </p:cNvSpPr>
                  <p:nvPr/>
                </p:nvSpPr>
                <p:spPr bwMode="auto">
                  <a:xfrm>
                    <a:off x="349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9" name="Freeform 5277"/>
                  <p:cNvSpPr>
                    <a:spLocks/>
                  </p:cNvSpPr>
                  <p:nvPr/>
                </p:nvSpPr>
                <p:spPr bwMode="auto">
                  <a:xfrm>
                    <a:off x="349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" name="Freeform 5278"/>
                  <p:cNvSpPr>
                    <a:spLocks/>
                  </p:cNvSpPr>
                  <p:nvPr/>
                </p:nvSpPr>
                <p:spPr bwMode="auto">
                  <a:xfrm>
                    <a:off x="349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" name="Freeform 5279"/>
                  <p:cNvSpPr>
                    <a:spLocks/>
                  </p:cNvSpPr>
                  <p:nvPr/>
                </p:nvSpPr>
                <p:spPr bwMode="auto">
                  <a:xfrm>
                    <a:off x="349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2" name="Freeform 5280"/>
                  <p:cNvSpPr>
                    <a:spLocks/>
                  </p:cNvSpPr>
                  <p:nvPr/>
                </p:nvSpPr>
                <p:spPr bwMode="auto">
                  <a:xfrm>
                    <a:off x="349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3" name="Freeform 5281"/>
                  <p:cNvSpPr>
                    <a:spLocks/>
                  </p:cNvSpPr>
                  <p:nvPr/>
                </p:nvSpPr>
                <p:spPr bwMode="auto">
                  <a:xfrm>
                    <a:off x="350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4" name="Freeform 5282"/>
                  <p:cNvSpPr>
                    <a:spLocks/>
                  </p:cNvSpPr>
                  <p:nvPr/>
                </p:nvSpPr>
                <p:spPr bwMode="auto">
                  <a:xfrm>
                    <a:off x="350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5" name="Freeform 5283"/>
                  <p:cNvSpPr>
                    <a:spLocks/>
                  </p:cNvSpPr>
                  <p:nvPr/>
                </p:nvSpPr>
                <p:spPr bwMode="auto">
                  <a:xfrm>
                    <a:off x="350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6" name="Freeform 5284"/>
                  <p:cNvSpPr>
                    <a:spLocks/>
                  </p:cNvSpPr>
                  <p:nvPr/>
                </p:nvSpPr>
                <p:spPr bwMode="auto">
                  <a:xfrm>
                    <a:off x="350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7" name="Freeform 5285"/>
                  <p:cNvSpPr>
                    <a:spLocks/>
                  </p:cNvSpPr>
                  <p:nvPr/>
                </p:nvSpPr>
                <p:spPr bwMode="auto">
                  <a:xfrm>
                    <a:off x="350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8" name="Freeform 5286"/>
                  <p:cNvSpPr>
                    <a:spLocks/>
                  </p:cNvSpPr>
                  <p:nvPr/>
                </p:nvSpPr>
                <p:spPr bwMode="auto">
                  <a:xfrm>
                    <a:off x="350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9" name="Freeform 5287"/>
                  <p:cNvSpPr>
                    <a:spLocks/>
                  </p:cNvSpPr>
                  <p:nvPr/>
                </p:nvSpPr>
                <p:spPr bwMode="auto">
                  <a:xfrm>
                    <a:off x="350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0" name="Freeform 5288"/>
                  <p:cNvSpPr>
                    <a:spLocks/>
                  </p:cNvSpPr>
                  <p:nvPr/>
                </p:nvSpPr>
                <p:spPr bwMode="auto">
                  <a:xfrm>
                    <a:off x="350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1" name="Freeform 5289"/>
                  <p:cNvSpPr>
                    <a:spLocks/>
                  </p:cNvSpPr>
                  <p:nvPr/>
                </p:nvSpPr>
                <p:spPr bwMode="auto">
                  <a:xfrm>
                    <a:off x="350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2" name="Freeform 5290"/>
                  <p:cNvSpPr>
                    <a:spLocks/>
                  </p:cNvSpPr>
                  <p:nvPr/>
                </p:nvSpPr>
                <p:spPr bwMode="auto">
                  <a:xfrm>
                    <a:off x="350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3" name="Freeform 5291"/>
                  <p:cNvSpPr>
                    <a:spLocks/>
                  </p:cNvSpPr>
                  <p:nvPr/>
                </p:nvSpPr>
                <p:spPr bwMode="auto">
                  <a:xfrm>
                    <a:off x="350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4" name="Freeform 5292"/>
                  <p:cNvSpPr>
                    <a:spLocks/>
                  </p:cNvSpPr>
                  <p:nvPr/>
                </p:nvSpPr>
                <p:spPr bwMode="auto">
                  <a:xfrm>
                    <a:off x="350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5" name="Freeform 5293"/>
                  <p:cNvSpPr>
                    <a:spLocks/>
                  </p:cNvSpPr>
                  <p:nvPr/>
                </p:nvSpPr>
                <p:spPr bwMode="auto">
                  <a:xfrm>
                    <a:off x="350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6" name="Freeform 5294"/>
                  <p:cNvSpPr>
                    <a:spLocks/>
                  </p:cNvSpPr>
                  <p:nvPr/>
                </p:nvSpPr>
                <p:spPr bwMode="auto">
                  <a:xfrm>
                    <a:off x="350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7" name="Freeform 5295"/>
                  <p:cNvSpPr>
                    <a:spLocks/>
                  </p:cNvSpPr>
                  <p:nvPr/>
                </p:nvSpPr>
                <p:spPr bwMode="auto">
                  <a:xfrm>
                    <a:off x="350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8" name="Freeform 5296"/>
                  <p:cNvSpPr>
                    <a:spLocks/>
                  </p:cNvSpPr>
                  <p:nvPr/>
                </p:nvSpPr>
                <p:spPr bwMode="auto">
                  <a:xfrm>
                    <a:off x="350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9" name="Freeform 5297"/>
                  <p:cNvSpPr>
                    <a:spLocks/>
                  </p:cNvSpPr>
                  <p:nvPr/>
                </p:nvSpPr>
                <p:spPr bwMode="auto">
                  <a:xfrm>
                    <a:off x="350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90" name="Freeform 5298"/>
                  <p:cNvSpPr>
                    <a:spLocks/>
                  </p:cNvSpPr>
                  <p:nvPr/>
                </p:nvSpPr>
                <p:spPr bwMode="auto">
                  <a:xfrm>
                    <a:off x="350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91" name="Freeform 5299"/>
                  <p:cNvSpPr>
                    <a:spLocks/>
                  </p:cNvSpPr>
                  <p:nvPr/>
                </p:nvSpPr>
                <p:spPr bwMode="auto">
                  <a:xfrm>
                    <a:off x="350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92" name="Freeform 5300"/>
                  <p:cNvSpPr>
                    <a:spLocks/>
                  </p:cNvSpPr>
                  <p:nvPr/>
                </p:nvSpPr>
                <p:spPr bwMode="auto">
                  <a:xfrm>
                    <a:off x="350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93" name="Freeform 5301"/>
                  <p:cNvSpPr>
                    <a:spLocks/>
                  </p:cNvSpPr>
                  <p:nvPr/>
                </p:nvSpPr>
                <p:spPr bwMode="auto">
                  <a:xfrm>
                    <a:off x="350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94" name="Freeform 5302"/>
                  <p:cNvSpPr>
                    <a:spLocks/>
                  </p:cNvSpPr>
                  <p:nvPr/>
                </p:nvSpPr>
                <p:spPr bwMode="auto">
                  <a:xfrm>
                    <a:off x="350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95" name="Freeform 5303"/>
                  <p:cNvSpPr>
                    <a:spLocks/>
                  </p:cNvSpPr>
                  <p:nvPr/>
                </p:nvSpPr>
                <p:spPr bwMode="auto">
                  <a:xfrm>
                    <a:off x="351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96" name="Freeform 5304"/>
                  <p:cNvSpPr>
                    <a:spLocks/>
                  </p:cNvSpPr>
                  <p:nvPr/>
                </p:nvSpPr>
                <p:spPr bwMode="auto">
                  <a:xfrm>
                    <a:off x="351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97" name="Freeform 5305"/>
                  <p:cNvSpPr>
                    <a:spLocks/>
                  </p:cNvSpPr>
                  <p:nvPr/>
                </p:nvSpPr>
                <p:spPr bwMode="auto">
                  <a:xfrm>
                    <a:off x="351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98" name="Freeform 5306"/>
                  <p:cNvSpPr>
                    <a:spLocks/>
                  </p:cNvSpPr>
                  <p:nvPr/>
                </p:nvSpPr>
                <p:spPr bwMode="auto">
                  <a:xfrm>
                    <a:off x="351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99" name="Freeform 5307"/>
                  <p:cNvSpPr>
                    <a:spLocks/>
                  </p:cNvSpPr>
                  <p:nvPr/>
                </p:nvSpPr>
                <p:spPr bwMode="auto">
                  <a:xfrm>
                    <a:off x="351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0" name="Freeform 5308"/>
                  <p:cNvSpPr>
                    <a:spLocks/>
                  </p:cNvSpPr>
                  <p:nvPr/>
                </p:nvSpPr>
                <p:spPr bwMode="auto">
                  <a:xfrm>
                    <a:off x="351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1" name="Freeform 5309"/>
                  <p:cNvSpPr>
                    <a:spLocks/>
                  </p:cNvSpPr>
                  <p:nvPr/>
                </p:nvSpPr>
                <p:spPr bwMode="auto">
                  <a:xfrm>
                    <a:off x="351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2" name="Freeform 5310"/>
                  <p:cNvSpPr>
                    <a:spLocks/>
                  </p:cNvSpPr>
                  <p:nvPr/>
                </p:nvSpPr>
                <p:spPr bwMode="auto">
                  <a:xfrm>
                    <a:off x="351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3" name="Freeform 5311"/>
                  <p:cNvSpPr>
                    <a:spLocks/>
                  </p:cNvSpPr>
                  <p:nvPr/>
                </p:nvSpPr>
                <p:spPr bwMode="auto">
                  <a:xfrm>
                    <a:off x="351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4" name="Freeform 5312"/>
                  <p:cNvSpPr>
                    <a:spLocks/>
                  </p:cNvSpPr>
                  <p:nvPr/>
                </p:nvSpPr>
                <p:spPr bwMode="auto">
                  <a:xfrm>
                    <a:off x="351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5" name="Freeform 5313"/>
                  <p:cNvSpPr>
                    <a:spLocks/>
                  </p:cNvSpPr>
                  <p:nvPr/>
                </p:nvSpPr>
                <p:spPr bwMode="auto">
                  <a:xfrm>
                    <a:off x="351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6" name="Freeform 5314"/>
                  <p:cNvSpPr>
                    <a:spLocks/>
                  </p:cNvSpPr>
                  <p:nvPr/>
                </p:nvSpPr>
                <p:spPr bwMode="auto">
                  <a:xfrm>
                    <a:off x="351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7" name="Freeform 5315"/>
                  <p:cNvSpPr>
                    <a:spLocks/>
                  </p:cNvSpPr>
                  <p:nvPr/>
                </p:nvSpPr>
                <p:spPr bwMode="auto">
                  <a:xfrm>
                    <a:off x="351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8" name="Freeform 5316"/>
                  <p:cNvSpPr>
                    <a:spLocks/>
                  </p:cNvSpPr>
                  <p:nvPr/>
                </p:nvSpPr>
                <p:spPr bwMode="auto">
                  <a:xfrm>
                    <a:off x="351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9" name="Freeform 5317"/>
                  <p:cNvSpPr>
                    <a:spLocks/>
                  </p:cNvSpPr>
                  <p:nvPr/>
                </p:nvSpPr>
                <p:spPr bwMode="auto">
                  <a:xfrm>
                    <a:off x="351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0" name="Freeform 5318"/>
                  <p:cNvSpPr>
                    <a:spLocks/>
                  </p:cNvSpPr>
                  <p:nvPr/>
                </p:nvSpPr>
                <p:spPr bwMode="auto">
                  <a:xfrm>
                    <a:off x="351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1" name="Freeform 5319"/>
                  <p:cNvSpPr>
                    <a:spLocks/>
                  </p:cNvSpPr>
                  <p:nvPr/>
                </p:nvSpPr>
                <p:spPr bwMode="auto">
                  <a:xfrm>
                    <a:off x="351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2" name="Freeform 5320"/>
                  <p:cNvSpPr>
                    <a:spLocks/>
                  </p:cNvSpPr>
                  <p:nvPr/>
                </p:nvSpPr>
                <p:spPr bwMode="auto">
                  <a:xfrm>
                    <a:off x="351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3" name="Freeform 5321"/>
                  <p:cNvSpPr>
                    <a:spLocks/>
                  </p:cNvSpPr>
                  <p:nvPr/>
                </p:nvSpPr>
                <p:spPr bwMode="auto">
                  <a:xfrm>
                    <a:off x="351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4" name="Freeform 5322"/>
                  <p:cNvSpPr>
                    <a:spLocks/>
                  </p:cNvSpPr>
                  <p:nvPr/>
                </p:nvSpPr>
                <p:spPr bwMode="auto">
                  <a:xfrm>
                    <a:off x="351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5" name="Freeform 5323"/>
                  <p:cNvSpPr>
                    <a:spLocks/>
                  </p:cNvSpPr>
                  <p:nvPr/>
                </p:nvSpPr>
                <p:spPr bwMode="auto">
                  <a:xfrm>
                    <a:off x="351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6" name="Freeform 5324"/>
                  <p:cNvSpPr>
                    <a:spLocks/>
                  </p:cNvSpPr>
                  <p:nvPr/>
                </p:nvSpPr>
                <p:spPr bwMode="auto">
                  <a:xfrm>
                    <a:off x="352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7" name="Freeform 5325"/>
                  <p:cNvSpPr>
                    <a:spLocks/>
                  </p:cNvSpPr>
                  <p:nvPr/>
                </p:nvSpPr>
                <p:spPr bwMode="auto">
                  <a:xfrm>
                    <a:off x="352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8" name="Freeform 5326"/>
                  <p:cNvSpPr>
                    <a:spLocks/>
                  </p:cNvSpPr>
                  <p:nvPr/>
                </p:nvSpPr>
                <p:spPr bwMode="auto">
                  <a:xfrm>
                    <a:off x="352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9" name="Freeform 5327"/>
                  <p:cNvSpPr>
                    <a:spLocks/>
                  </p:cNvSpPr>
                  <p:nvPr/>
                </p:nvSpPr>
                <p:spPr bwMode="auto">
                  <a:xfrm>
                    <a:off x="352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20" name="Freeform 5328"/>
                  <p:cNvSpPr>
                    <a:spLocks/>
                  </p:cNvSpPr>
                  <p:nvPr/>
                </p:nvSpPr>
                <p:spPr bwMode="auto">
                  <a:xfrm>
                    <a:off x="352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21" name="Freeform 5329"/>
                  <p:cNvSpPr>
                    <a:spLocks/>
                  </p:cNvSpPr>
                  <p:nvPr/>
                </p:nvSpPr>
                <p:spPr bwMode="auto">
                  <a:xfrm>
                    <a:off x="352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22" name="Freeform 5330"/>
                  <p:cNvSpPr>
                    <a:spLocks/>
                  </p:cNvSpPr>
                  <p:nvPr/>
                </p:nvSpPr>
                <p:spPr bwMode="auto">
                  <a:xfrm>
                    <a:off x="352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23" name="Freeform 5331"/>
                  <p:cNvSpPr>
                    <a:spLocks/>
                  </p:cNvSpPr>
                  <p:nvPr/>
                </p:nvSpPr>
                <p:spPr bwMode="auto">
                  <a:xfrm>
                    <a:off x="352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24" name="Freeform 5332"/>
                  <p:cNvSpPr>
                    <a:spLocks/>
                  </p:cNvSpPr>
                  <p:nvPr/>
                </p:nvSpPr>
                <p:spPr bwMode="auto">
                  <a:xfrm>
                    <a:off x="352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25" name="Freeform 5333"/>
                  <p:cNvSpPr>
                    <a:spLocks/>
                  </p:cNvSpPr>
                  <p:nvPr/>
                </p:nvSpPr>
                <p:spPr bwMode="auto">
                  <a:xfrm>
                    <a:off x="352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26" name="Freeform 5334"/>
                  <p:cNvSpPr>
                    <a:spLocks/>
                  </p:cNvSpPr>
                  <p:nvPr/>
                </p:nvSpPr>
                <p:spPr bwMode="auto">
                  <a:xfrm>
                    <a:off x="352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27" name="Freeform 5335"/>
                  <p:cNvSpPr>
                    <a:spLocks/>
                  </p:cNvSpPr>
                  <p:nvPr/>
                </p:nvSpPr>
                <p:spPr bwMode="auto">
                  <a:xfrm>
                    <a:off x="352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28" name="Freeform 5336"/>
                  <p:cNvSpPr>
                    <a:spLocks/>
                  </p:cNvSpPr>
                  <p:nvPr/>
                </p:nvSpPr>
                <p:spPr bwMode="auto">
                  <a:xfrm>
                    <a:off x="352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29" name="Freeform 5337"/>
                  <p:cNvSpPr>
                    <a:spLocks/>
                  </p:cNvSpPr>
                  <p:nvPr/>
                </p:nvSpPr>
                <p:spPr bwMode="auto">
                  <a:xfrm>
                    <a:off x="352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0" name="Freeform 5338"/>
                  <p:cNvSpPr>
                    <a:spLocks/>
                  </p:cNvSpPr>
                  <p:nvPr/>
                </p:nvSpPr>
                <p:spPr bwMode="auto">
                  <a:xfrm>
                    <a:off x="352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1" name="Freeform 5339"/>
                  <p:cNvSpPr>
                    <a:spLocks/>
                  </p:cNvSpPr>
                  <p:nvPr/>
                </p:nvSpPr>
                <p:spPr bwMode="auto">
                  <a:xfrm>
                    <a:off x="352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2" name="Freeform 5340"/>
                  <p:cNvSpPr>
                    <a:spLocks/>
                  </p:cNvSpPr>
                  <p:nvPr/>
                </p:nvSpPr>
                <p:spPr bwMode="auto">
                  <a:xfrm>
                    <a:off x="352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3" name="Freeform 5341"/>
                  <p:cNvSpPr>
                    <a:spLocks/>
                  </p:cNvSpPr>
                  <p:nvPr/>
                </p:nvSpPr>
                <p:spPr bwMode="auto">
                  <a:xfrm>
                    <a:off x="352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4" name="Freeform 5342"/>
                  <p:cNvSpPr>
                    <a:spLocks/>
                  </p:cNvSpPr>
                  <p:nvPr/>
                </p:nvSpPr>
                <p:spPr bwMode="auto">
                  <a:xfrm>
                    <a:off x="352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5" name="Freeform 5343"/>
                  <p:cNvSpPr>
                    <a:spLocks/>
                  </p:cNvSpPr>
                  <p:nvPr/>
                </p:nvSpPr>
                <p:spPr bwMode="auto">
                  <a:xfrm>
                    <a:off x="352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6" name="Freeform 5344"/>
                  <p:cNvSpPr>
                    <a:spLocks/>
                  </p:cNvSpPr>
                  <p:nvPr/>
                </p:nvSpPr>
                <p:spPr bwMode="auto">
                  <a:xfrm>
                    <a:off x="352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7" name="Freeform 5345"/>
                  <p:cNvSpPr>
                    <a:spLocks/>
                  </p:cNvSpPr>
                  <p:nvPr/>
                </p:nvSpPr>
                <p:spPr bwMode="auto">
                  <a:xfrm>
                    <a:off x="352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8" name="Freeform 5346"/>
                  <p:cNvSpPr>
                    <a:spLocks/>
                  </p:cNvSpPr>
                  <p:nvPr/>
                </p:nvSpPr>
                <p:spPr bwMode="auto">
                  <a:xfrm>
                    <a:off x="353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9" name="Freeform 5347"/>
                  <p:cNvSpPr>
                    <a:spLocks/>
                  </p:cNvSpPr>
                  <p:nvPr/>
                </p:nvSpPr>
                <p:spPr bwMode="auto">
                  <a:xfrm>
                    <a:off x="353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0" name="Freeform 5348"/>
                  <p:cNvSpPr>
                    <a:spLocks/>
                  </p:cNvSpPr>
                  <p:nvPr/>
                </p:nvSpPr>
                <p:spPr bwMode="auto">
                  <a:xfrm>
                    <a:off x="353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1" name="Freeform 5349"/>
                  <p:cNvSpPr>
                    <a:spLocks/>
                  </p:cNvSpPr>
                  <p:nvPr/>
                </p:nvSpPr>
                <p:spPr bwMode="auto">
                  <a:xfrm>
                    <a:off x="353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2" name="Freeform 5350"/>
                  <p:cNvSpPr>
                    <a:spLocks/>
                  </p:cNvSpPr>
                  <p:nvPr/>
                </p:nvSpPr>
                <p:spPr bwMode="auto">
                  <a:xfrm>
                    <a:off x="353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3" name="Freeform 5351"/>
                  <p:cNvSpPr>
                    <a:spLocks/>
                  </p:cNvSpPr>
                  <p:nvPr/>
                </p:nvSpPr>
                <p:spPr bwMode="auto">
                  <a:xfrm>
                    <a:off x="353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4" name="Freeform 5352"/>
                  <p:cNvSpPr>
                    <a:spLocks/>
                  </p:cNvSpPr>
                  <p:nvPr/>
                </p:nvSpPr>
                <p:spPr bwMode="auto">
                  <a:xfrm>
                    <a:off x="353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5" name="Freeform 5353"/>
                  <p:cNvSpPr>
                    <a:spLocks/>
                  </p:cNvSpPr>
                  <p:nvPr/>
                </p:nvSpPr>
                <p:spPr bwMode="auto">
                  <a:xfrm>
                    <a:off x="353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6" name="Freeform 5354"/>
                  <p:cNvSpPr>
                    <a:spLocks/>
                  </p:cNvSpPr>
                  <p:nvPr/>
                </p:nvSpPr>
                <p:spPr bwMode="auto">
                  <a:xfrm>
                    <a:off x="353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7" name="Freeform 5355"/>
                  <p:cNvSpPr>
                    <a:spLocks/>
                  </p:cNvSpPr>
                  <p:nvPr/>
                </p:nvSpPr>
                <p:spPr bwMode="auto">
                  <a:xfrm>
                    <a:off x="353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8" name="Freeform 5356"/>
                  <p:cNvSpPr>
                    <a:spLocks/>
                  </p:cNvSpPr>
                  <p:nvPr/>
                </p:nvSpPr>
                <p:spPr bwMode="auto">
                  <a:xfrm>
                    <a:off x="353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9" name="Freeform 5357"/>
                  <p:cNvSpPr>
                    <a:spLocks/>
                  </p:cNvSpPr>
                  <p:nvPr/>
                </p:nvSpPr>
                <p:spPr bwMode="auto">
                  <a:xfrm>
                    <a:off x="353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0" name="Freeform 5358"/>
                  <p:cNvSpPr>
                    <a:spLocks/>
                  </p:cNvSpPr>
                  <p:nvPr/>
                </p:nvSpPr>
                <p:spPr bwMode="auto">
                  <a:xfrm>
                    <a:off x="353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1" name="Freeform 5359"/>
                  <p:cNvSpPr>
                    <a:spLocks/>
                  </p:cNvSpPr>
                  <p:nvPr/>
                </p:nvSpPr>
                <p:spPr bwMode="auto">
                  <a:xfrm>
                    <a:off x="353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" name="Freeform 5360"/>
                  <p:cNvSpPr>
                    <a:spLocks/>
                  </p:cNvSpPr>
                  <p:nvPr/>
                </p:nvSpPr>
                <p:spPr bwMode="auto">
                  <a:xfrm>
                    <a:off x="353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" name="Freeform 5361"/>
                  <p:cNvSpPr>
                    <a:spLocks/>
                  </p:cNvSpPr>
                  <p:nvPr/>
                </p:nvSpPr>
                <p:spPr bwMode="auto">
                  <a:xfrm>
                    <a:off x="353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4" name="Freeform 5362"/>
                  <p:cNvSpPr>
                    <a:spLocks/>
                  </p:cNvSpPr>
                  <p:nvPr/>
                </p:nvSpPr>
                <p:spPr bwMode="auto">
                  <a:xfrm>
                    <a:off x="353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5" name="Freeform 5363"/>
                  <p:cNvSpPr>
                    <a:spLocks/>
                  </p:cNvSpPr>
                  <p:nvPr/>
                </p:nvSpPr>
                <p:spPr bwMode="auto">
                  <a:xfrm>
                    <a:off x="353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6" name="Freeform 5364"/>
                  <p:cNvSpPr>
                    <a:spLocks/>
                  </p:cNvSpPr>
                  <p:nvPr/>
                </p:nvSpPr>
                <p:spPr bwMode="auto">
                  <a:xfrm>
                    <a:off x="353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7" name="Freeform 5365"/>
                  <p:cNvSpPr>
                    <a:spLocks/>
                  </p:cNvSpPr>
                  <p:nvPr/>
                </p:nvSpPr>
                <p:spPr bwMode="auto">
                  <a:xfrm>
                    <a:off x="353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8" name="Freeform 5366"/>
                  <p:cNvSpPr>
                    <a:spLocks/>
                  </p:cNvSpPr>
                  <p:nvPr/>
                </p:nvSpPr>
                <p:spPr bwMode="auto">
                  <a:xfrm>
                    <a:off x="353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9" name="Freeform 5367"/>
                  <p:cNvSpPr>
                    <a:spLocks/>
                  </p:cNvSpPr>
                  <p:nvPr/>
                </p:nvSpPr>
                <p:spPr bwMode="auto">
                  <a:xfrm>
                    <a:off x="353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0" name="Freeform 5368"/>
                  <p:cNvSpPr>
                    <a:spLocks/>
                  </p:cNvSpPr>
                  <p:nvPr/>
                </p:nvSpPr>
                <p:spPr bwMode="auto">
                  <a:xfrm>
                    <a:off x="354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1" name="Freeform 5369"/>
                  <p:cNvSpPr>
                    <a:spLocks/>
                  </p:cNvSpPr>
                  <p:nvPr/>
                </p:nvSpPr>
                <p:spPr bwMode="auto">
                  <a:xfrm>
                    <a:off x="354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2" name="Freeform 5370"/>
                  <p:cNvSpPr>
                    <a:spLocks/>
                  </p:cNvSpPr>
                  <p:nvPr/>
                </p:nvSpPr>
                <p:spPr bwMode="auto">
                  <a:xfrm>
                    <a:off x="354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3" name="Freeform 5371"/>
                  <p:cNvSpPr>
                    <a:spLocks/>
                  </p:cNvSpPr>
                  <p:nvPr/>
                </p:nvSpPr>
                <p:spPr bwMode="auto">
                  <a:xfrm>
                    <a:off x="354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4" name="Freeform 5372"/>
                  <p:cNvSpPr>
                    <a:spLocks/>
                  </p:cNvSpPr>
                  <p:nvPr/>
                </p:nvSpPr>
                <p:spPr bwMode="auto">
                  <a:xfrm>
                    <a:off x="354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5" name="Freeform 5373"/>
                  <p:cNvSpPr>
                    <a:spLocks/>
                  </p:cNvSpPr>
                  <p:nvPr/>
                </p:nvSpPr>
                <p:spPr bwMode="auto">
                  <a:xfrm>
                    <a:off x="354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6" name="Freeform 5374"/>
                  <p:cNvSpPr>
                    <a:spLocks/>
                  </p:cNvSpPr>
                  <p:nvPr/>
                </p:nvSpPr>
                <p:spPr bwMode="auto">
                  <a:xfrm>
                    <a:off x="354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7" name="Freeform 5375"/>
                  <p:cNvSpPr>
                    <a:spLocks/>
                  </p:cNvSpPr>
                  <p:nvPr/>
                </p:nvSpPr>
                <p:spPr bwMode="auto">
                  <a:xfrm>
                    <a:off x="354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44" name="Group 5577"/>
                <p:cNvGrpSpPr>
                  <a:grpSpLocks/>
                </p:cNvGrpSpPr>
                <p:nvPr/>
              </p:nvGrpSpPr>
              <p:grpSpPr bwMode="auto">
                <a:xfrm>
                  <a:off x="3544" y="3657"/>
                  <a:ext cx="93" cy="4"/>
                  <a:chOff x="3544" y="3657"/>
                  <a:chExt cx="93" cy="4"/>
                </a:xfrm>
              </p:grpSpPr>
              <p:sp>
                <p:nvSpPr>
                  <p:cNvPr id="2268" name="Freeform 5377"/>
                  <p:cNvSpPr>
                    <a:spLocks/>
                  </p:cNvSpPr>
                  <p:nvPr/>
                </p:nvSpPr>
                <p:spPr bwMode="auto">
                  <a:xfrm>
                    <a:off x="354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9" name="Freeform 5378"/>
                  <p:cNvSpPr>
                    <a:spLocks/>
                  </p:cNvSpPr>
                  <p:nvPr/>
                </p:nvSpPr>
                <p:spPr bwMode="auto">
                  <a:xfrm>
                    <a:off x="354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0" name="Freeform 5379"/>
                  <p:cNvSpPr>
                    <a:spLocks/>
                  </p:cNvSpPr>
                  <p:nvPr/>
                </p:nvSpPr>
                <p:spPr bwMode="auto">
                  <a:xfrm>
                    <a:off x="354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1" name="Freeform 5380"/>
                  <p:cNvSpPr>
                    <a:spLocks/>
                  </p:cNvSpPr>
                  <p:nvPr/>
                </p:nvSpPr>
                <p:spPr bwMode="auto">
                  <a:xfrm>
                    <a:off x="354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2" name="Freeform 5381"/>
                  <p:cNvSpPr>
                    <a:spLocks/>
                  </p:cNvSpPr>
                  <p:nvPr/>
                </p:nvSpPr>
                <p:spPr bwMode="auto">
                  <a:xfrm>
                    <a:off x="354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3" name="Freeform 5382"/>
                  <p:cNvSpPr>
                    <a:spLocks/>
                  </p:cNvSpPr>
                  <p:nvPr/>
                </p:nvSpPr>
                <p:spPr bwMode="auto">
                  <a:xfrm>
                    <a:off x="354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4" name="Freeform 5383"/>
                  <p:cNvSpPr>
                    <a:spLocks/>
                  </p:cNvSpPr>
                  <p:nvPr/>
                </p:nvSpPr>
                <p:spPr bwMode="auto">
                  <a:xfrm>
                    <a:off x="354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5" name="Freeform 5384"/>
                  <p:cNvSpPr>
                    <a:spLocks/>
                  </p:cNvSpPr>
                  <p:nvPr/>
                </p:nvSpPr>
                <p:spPr bwMode="auto">
                  <a:xfrm>
                    <a:off x="354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6" name="Freeform 5385"/>
                  <p:cNvSpPr>
                    <a:spLocks/>
                  </p:cNvSpPr>
                  <p:nvPr/>
                </p:nvSpPr>
                <p:spPr bwMode="auto">
                  <a:xfrm>
                    <a:off x="3547" y="3658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7" name="Freeform 5386"/>
                  <p:cNvSpPr>
                    <a:spLocks/>
                  </p:cNvSpPr>
                  <p:nvPr/>
                </p:nvSpPr>
                <p:spPr bwMode="auto">
                  <a:xfrm>
                    <a:off x="354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8" name="Freeform 5387"/>
                  <p:cNvSpPr>
                    <a:spLocks/>
                  </p:cNvSpPr>
                  <p:nvPr/>
                </p:nvSpPr>
                <p:spPr bwMode="auto">
                  <a:xfrm>
                    <a:off x="3548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9" name="Freeform 5388"/>
                  <p:cNvSpPr>
                    <a:spLocks/>
                  </p:cNvSpPr>
                  <p:nvPr/>
                </p:nvSpPr>
                <p:spPr bwMode="auto">
                  <a:xfrm>
                    <a:off x="354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0" name="Freeform 5389"/>
                  <p:cNvSpPr>
                    <a:spLocks/>
                  </p:cNvSpPr>
                  <p:nvPr/>
                </p:nvSpPr>
                <p:spPr bwMode="auto">
                  <a:xfrm>
                    <a:off x="3549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1" name="Freeform 5390"/>
                  <p:cNvSpPr>
                    <a:spLocks/>
                  </p:cNvSpPr>
                  <p:nvPr/>
                </p:nvSpPr>
                <p:spPr bwMode="auto">
                  <a:xfrm>
                    <a:off x="355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2" name="Freeform 5391"/>
                  <p:cNvSpPr>
                    <a:spLocks/>
                  </p:cNvSpPr>
                  <p:nvPr/>
                </p:nvSpPr>
                <p:spPr bwMode="auto">
                  <a:xfrm>
                    <a:off x="355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3" name="Freeform 5392"/>
                  <p:cNvSpPr>
                    <a:spLocks/>
                  </p:cNvSpPr>
                  <p:nvPr/>
                </p:nvSpPr>
                <p:spPr bwMode="auto">
                  <a:xfrm>
                    <a:off x="3551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4" name="Freeform 5393"/>
                  <p:cNvSpPr>
                    <a:spLocks/>
                  </p:cNvSpPr>
                  <p:nvPr/>
                </p:nvSpPr>
                <p:spPr bwMode="auto">
                  <a:xfrm>
                    <a:off x="3551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5" name="Freeform 5394"/>
                  <p:cNvSpPr>
                    <a:spLocks/>
                  </p:cNvSpPr>
                  <p:nvPr/>
                </p:nvSpPr>
                <p:spPr bwMode="auto">
                  <a:xfrm>
                    <a:off x="3552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6" name="Freeform 5395"/>
                  <p:cNvSpPr>
                    <a:spLocks/>
                  </p:cNvSpPr>
                  <p:nvPr/>
                </p:nvSpPr>
                <p:spPr bwMode="auto">
                  <a:xfrm>
                    <a:off x="3552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7" name="Freeform 5396"/>
                  <p:cNvSpPr>
                    <a:spLocks/>
                  </p:cNvSpPr>
                  <p:nvPr/>
                </p:nvSpPr>
                <p:spPr bwMode="auto">
                  <a:xfrm>
                    <a:off x="3553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8" name="Freeform 5397"/>
                  <p:cNvSpPr>
                    <a:spLocks/>
                  </p:cNvSpPr>
                  <p:nvPr/>
                </p:nvSpPr>
                <p:spPr bwMode="auto">
                  <a:xfrm>
                    <a:off x="3553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9" name="Freeform 5398"/>
                  <p:cNvSpPr>
                    <a:spLocks/>
                  </p:cNvSpPr>
                  <p:nvPr/>
                </p:nvSpPr>
                <p:spPr bwMode="auto">
                  <a:xfrm>
                    <a:off x="3553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0" name="Freeform 5399"/>
                  <p:cNvSpPr>
                    <a:spLocks/>
                  </p:cNvSpPr>
                  <p:nvPr/>
                </p:nvSpPr>
                <p:spPr bwMode="auto">
                  <a:xfrm>
                    <a:off x="355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1" name="Freeform 5400"/>
                  <p:cNvSpPr>
                    <a:spLocks/>
                  </p:cNvSpPr>
                  <p:nvPr/>
                </p:nvSpPr>
                <p:spPr bwMode="auto">
                  <a:xfrm>
                    <a:off x="3554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2" name="Freeform 5401"/>
                  <p:cNvSpPr>
                    <a:spLocks/>
                  </p:cNvSpPr>
                  <p:nvPr/>
                </p:nvSpPr>
                <p:spPr bwMode="auto">
                  <a:xfrm>
                    <a:off x="3555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3" name="Freeform 5402"/>
                  <p:cNvSpPr>
                    <a:spLocks/>
                  </p:cNvSpPr>
                  <p:nvPr/>
                </p:nvSpPr>
                <p:spPr bwMode="auto">
                  <a:xfrm>
                    <a:off x="3555" y="3657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4" name="Freeform 5403"/>
                  <p:cNvSpPr>
                    <a:spLocks/>
                  </p:cNvSpPr>
                  <p:nvPr/>
                </p:nvSpPr>
                <p:spPr bwMode="auto">
                  <a:xfrm>
                    <a:off x="3556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5" name="Freeform 5404"/>
                  <p:cNvSpPr>
                    <a:spLocks/>
                  </p:cNvSpPr>
                  <p:nvPr/>
                </p:nvSpPr>
                <p:spPr bwMode="auto">
                  <a:xfrm>
                    <a:off x="3556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6" name="Freeform 5405"/>
                  <p:cNvSpPr>
                    <a:spLocks/>
                  </p:cNvSpPr>
                  <p:nvPr/>
                </p:nvSpPr>
                <p:spPr bwMode="auto">
                  <a:xfrm>
                    <a:off x="3557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7" name="Freeform 5406"/>
                  <p:cNvSpPr>
                    <a:spLocks/>
                  </p:cNvSpPr>
                  <p:nvPr/>
                </p:nvSpPr>
                <p:spPr bwMode="auto">
                  <a:xfrm>
                    <a:off x="3557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8" name="Freeform 5407"/>
                  <p:cNvSpPr>
                    <a:spLocks/>
                  </p:cNvSpPr>
                  <p:nvPr/>
                </p:nvSpPr>
                <p:spPr bwMode="auto">
                  <a:xfrm>
                    <a:off x="355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9" name="Freeform 5408"/>
                  <p:cNvSpPr>
                    <a:spLocks/>
                  </p:cNvSpPr>
                  <p:nvPr/>
                </p:nvSpPr>
                <p:spPr bwMode="auto">
                  <a:xfrm>
                    <a:off x="3558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0" name="Freeform 5409"/>
                  <p:cNvSpPr>
                    <a:spLocks/>
                  </p:cNvSpPr>
                  <p:nvPr/>
                </p:nvSpPr>
                <p:spPr bwMode="auto">
                  <a:xfrm>
                    <a:off x="355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1" name="Freeform 5410"/>
                  <p:cNvSpPr>
                    <a:spLocks/>
                  </p:cNvSpPr>
                  <p:nvPr/>
                </p:nvSpPr>
                <p:spPr bwMode="auto">
                  <a:xfrm>
                    <a:off x="3559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2" name="Freeform 5411"/>
                  <p:cNvSpPr>
                    <a:spLocks/>
                  </p:cNvSpPr>
                  <p:nvPr/>
                </p:nvSpPr>
                <p:spPr bwMode="auto">
                  <a:xfrm>
                    <a:off x="355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3" name="Freeform 5412"/>
                  <p:cNvSpPr>
                    <a:spLocks/>
                  </p:cNvSpPr>
                  <p:nvPr/>
                </p:nvSpPr>
                <p:spPr bwMode="auto">
                  <a:xfrm>
                    <a:off x="356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4" name="Freeform 5413"/>
                  <p:cNvSpPr>
                    <a:spLocks/>
                  </p:cNvSpPr>
                  <p:nvPr/>
                </p:nvSpPr>
                <p:spPr bwMode="auto">
                  <a:xfrm>
                    <a:off x="356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5" name="Freeform 5414"/>
                  <p:cNvSpPr>
                    <a:spLocks/>
                  </p:cNvSpPr>
                  <p:nvPr/>
                </p:nvSpPr>
                <p:spPr bwMode="auto">
                  <a:xfrm>
                    <a:off x="3561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6" name="Freeform 5415"/>
                  <p:cNvSpPr>
                    <a:spLocks/>
                  </p:cNvSpPr>
                  <p:nvPr/>
                </p:nvSpPr>
                <p:spPr bwMode="auto">
                  <a:xfrm>
                    <a:off x="3561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7" name="Freeform 5416"/>
                  <p:cNvSpPr>
                    <a:spLocks/>
                  </p:cNvSpPr>
                  <p:nvPr/>
                </p:nvSpPr>
                <p:spPr bwMode="auto">
                  <a:xfrm>
                    <a:off x="3562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8" name="Freeform 5417"/>
                  <p:cNvSpPr>
                    <a:spLocks/>
                  </p:cNvSpPr>
                  <p:nvPr/>
                </p:nvSpPr>
                <p:spPr bwMode="auto">
                  <a:xfrm>
                    <a:off x="3562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9" name="Freeform 5418"/>
                  <p:cNvSpPr>
                    <a:spLocks/>
                  </p:cNvSpPr>
                  <p:nvPr/>
                </p:nvSpPr>
                <p:spPr bwMode="auto">
                  <a:xfrm>
                    <a:off x="3563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0" name="Freeform 5419"/>
                  <p:cNvSpPr>
                    <a:spLocks/>
                  </p:cNvSpPr>
                  <p:nvPr/>
                </p:nvSpPr>
                <p:spPr bwMode="auto">
                  <a:xfrm>
                    <a:off x="3563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1" name="Freeform 5420"/>
                  <p:cNvSpPr>
                    <a:spLocks/>
                  </p:cNvSpPr>
                  <p:nvPr/>
                </p:nvSpPr>
                <p:spPr bwMode="auto">
                  <a:xfrm>
                    <a:off x="356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2" name="Freeform 5421"/>
                  <p:cNvSpPr>
                    <a:spLocks/>
                  </p:cNvSpPr>
                  <p:nvPr/>
                </p:nvSpPr>
                <p:spPr bwMode="auto">
                  <a:xfrm>
                    <a:off x="3564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3" name="Freeform 5422"/>
                  <p:cNvSpPr>
                    <a:spLocks/>
                  </p:cNvSpPr>
                  <p:nvPr/>
                </p:nvSpPr>
                <p:spPr bwMode="auto">
                  <a:xfrm>
                    <a:off x="356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4" name="Freeform 5423"/>
                  <p:cNvSpPr>
                    <a:spLocks/>
                  </p:cNvSpPr>
                  <p:nvPr/>
                </p:nvSpPr>
                <p:spPr bwMode="auto">
                  <a:xfrm>
                    <a:off x="356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5" name="Freeform 5424"/>
                  <p:cNvSpPr>
                    <a:spLocks/>
                  </p:cNvSpPr>
                  <p:nvPr/>
                </p:nvSpPr>
                <p:spPr bwMode="auto">
                  <a:xfrm>
                    <a:off x="356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6" name="Freeform 5425"/>
                  <p:cNvSpPr>
                    <a:spLocks/>
                  </p:cNvSpPr>
                  <p:nvPr/>
                </p:nvSpPr>
                <p:spPr bwMode="auto">
                  <a:xfrm>
                    <a:off x="356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7" name="Freeform 5426"/>
                  <p:cNvSpPr>
                    <a:spLocks/>
                  </p:cNvSpPr>
                  <p:nvPr/>
                </p:nvSpPr>
                <p:spPr bwMode="auto">
                  <a:xfrm>
                    <a:off x="356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8" name="Freeform 5427"/>
                  <p:cNvSpPr>
                    <a:spLocks/>
                  </p:cNvSpPr>
                  <p:nvPr/>
                </p:nvSpPr>
                <p:spPr bwMode="auto">
                  <a:xfrm>
                    <a:off x="356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9" name="Freeform 5428"/>
                  <p:cNvSpPr>
                    <a:spLocks/>
                  </p:cNvSpPr>
                  <p:nvPr/>
                </p:nvSpPr>
                <p:spPr bwMode="auto">
                  <a:xfrm>
                    <a:off x="356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0" name="Freeform 5429"/>
                  <p:cNvSpPr>
                    <a:spLocks/>
                  </p:cNvSpPr>
                  <p:nvPr/>
                </p:nvSpPr>
                <p:spPr bwMode="auto">
                  <a:xfrm>
                    <a:off x="356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1" name="Freeform 5430"/>
                  <p:cNvSpPr>
                    <a:spLocks/>
                  </p:cNvSpPr>
                  <p:nvPr/>
                </p:nvSpPr>
                <p:spPr bwMode="auto">
                  <a:xfrm>
                    <a:off x="356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2" name="Freeform 5431"/>
                  <p:cNvSpPr>
                    <a:spLocks/>
                  </p:cNvSpPr>
                  <p:nvPr/>
                </p:nvSpPr>
                <p:spPr bwMode="auto">
                  <a:xfrm>
                    <a:off x="356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3" name="Freeform 5432"/>
                  <p:cNvSpPr>
                    <a:spLocks/>
                  </p:cNvSpPr>
                  <p:nvPr/>
                </p:nvSpPr>
                <p:spPr bwMode="auto">
                  <a:xfrm>
                    <a:off x="356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4" name="Freeform 5433"/>
                  <p:cNvSpPr>
                    <a:spLocks/>
                  </p:cNvSpPr>
                  <p:nvPr/>
                </p:nvSpPr>
                <p:spPr bwMode="auto">
                  <a:xfrm>
                    <a:off x="356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5" name="Freeform 5434"/>
                  <p:cNvSpPr>
                    <a:spLocks/>
                  </p:cNvSpPr>
                  <p:nvPr/>
                </p:nvSpPr>
                <p:spPr bwMode="auto">
                  <a:xfrm>
                    <a:off x="357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6" name="Freeform 5435"/>
                  <p:cNvSpPr>
                    <a:spLocks/>
                  </p:cNvSpPr>
                  <p:nvPr/>
                </p:nvSpPr>
                <p:spPr bwMode="auto">
                  <a:xfrm>
                    <a:off x="357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7" name="Freeform 5436"/>
                  <p:cNvSpPr>
                    <a:spLocks/>
                  </p:cNvSpPr>
                  <p:nvPr/>
                </p:nvSpPr>
                <p:spPr bwMode="auto">
                  <a:xfrm>
                    <a:off x="357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8" name="Freeform 5437"/>
                  <p:cNvSpPr>
                    <a:spLocks/>
                  </p:cNvSpPr>
                  <p:nvPr/>
                </p:nvSpPr>
                <p:spPr bwMode="auto">
                  <a:xfrm>
                    <a:off x="357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9" name="Freeform 5438"/>
                  <p:cNvSpPr>
                    <a:spLocks/>
                  </p:cNvSpPr>
                  <p:nvPr/>
                </p:nvSpPr>
                <p:spPr bwMode="auto">
                  <a:xfrm>
                    <a:off x="3572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0" name="Freeform 5439"/>
                  <p:cNvSpPr>
                    <a:spLocks/>
                  </p:cNvSpPr>
                  <p:nvPr/>
                </p:nvSpPr>
                <p:spPr bwMode="auto">
                  <a:xfrm>
                    <a:off x="3572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1" name="Freeform 5440"/>
                  <p:cNvSpPr>
                    <a:spLocks/>
                  </p:cNvSpPr>
                  <p:nvPr/>
                </p:nvSpPr>
                <p:spPr bwMode="auto">
                  <a:xfrm>
                    <a:off x="3573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2" name="Freeform 5441"/>
                  <p:cNvSpPr>
                    <a:spLocks/>
                  </p:cNvSpPr>
                  <p:nvPr/>
                </p:nvSpPr>
                <p:spPr bwMode="auto">
                  <a:xfrm>
                    <a:off x="3573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3" name="Freeform 5442"/>
                  <p:cNvSpPr>
                    <a:spLocks/>
                  </p:cNvSpPr>
                  <p:nvPr/>
                </p:nvSpPr>
                <p:spPr bwMode="auto">
                  <a:xfrm>
                    <a:off x="3574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4" name="Freeform 5443"/>
                  <p:cNvSpPr>
                    <a:spLocks/>
                  </p:cNvSpPr>
                  <p:nvPr/>
                </p:nvSpPr>
                <p:spPr bwMode="auto">
                  <a:xfrm>
                    <a:off x="357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5" name="Freeform 5444"/>
                  <p:cNvSpPr>
                    <a:spLocks/>
                  </p:cNvSpPr>
                  <p:nvPr/>
                </p:nvSpPr>
                <p:spPr bwMode="auto">
                  <a:xfrm>
                    <a:off x="3575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6" name="Freeform 5445"/>
                  <p:cNvSpPr>
                    <a:spLocks/>
                  </p:cNvSpPr>
                  <p:nvPr/>
                </p:nvSpPr>
                <p:spPr bwMode="auto">
                  <a:xfrm>
                    <a:off x="3575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7" name="Freeform 5446"/>
                  <p:cNvSpPr>
                    <a:spLocks/>
                  </p:cNvSpPr>
                  <p:nvPr/>
                </p:nvSpPr>
                <p:spPr bwMode="auto">
                  <a:xfrm>
                    <a:off x="3576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8" name="Freeform 5447"/>
                  <p:cNvSpPr>
                    <a:spLocks/>
                  </p:cNvSpPr>
                  <p:nvPr/>
                </p:nvSpPr>
                <p:spPr bwMode="auto">
                  <a:xfrm>
                    <a:off x="3576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9" name="Freeform 5448"/>
                  <p:cNvSpPr>
                    <a:spLocks/>
                  </p:cNvSpPr>
                  <p:nvPr/>
                </p:nvSpPr>
                <p:spPr bwMode="auto">
                  <a:xfrm>
                    <a:off x="3577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0" name="Freeform 5449"/>
                  <p:cNvSpPr>
                    <a:spLocks/>
                  </p:cNvSpPr>
                  <p:nvPr/>
                </p:nvSpPr>
                <p:spPr bwMode="auto">
                  <a:xfrm>
                    <a:off x="3577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1" name="Freeform 5450"/>
                  <p:cNvSpPr>
                    <a:spLocks/>
                  </p:cNvSpPr>
                  <p:nvPr/>
                </p:nvSpPr>
                <p:spPr bwMode="auto">
                  <a:xfrm>
                    <a:off x="357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2" name="Freeform 5451"/>
                  <p:cNvSpPr>
                    <a:spLocks/>
                  </p:cNvSpPr>
                  <p:nvPr/>
                </p:nvSpPr>
                <p:spPr bwMode="auto">
                  <a:xfrm>
                    <a:off x="3578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3" name="Freeform 5452"/>
                  <p:cNvSpPr>
                    <a:spLocks/>
                  </p:cNvSpPr>
                  <p:nvPr/>
                </p:nvSpPr>
                <p:spPr bwMode="auto">
                  <a:xfrm>
                    <a:off x="357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4" name="Freeform 5453"/>
                  <p:cNvSpPr>
                    <a:spLocks/>
                  </p:cNvSpPr>
                  <p:nvPr/>
                </p:nvSpPr>
                <p:spPr bwMode="auto">
                  <a:xfrm>
                    <a:off x="3579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5" name="Freeform 5454"/>
                  <p:cNvSpPr>
                    <a:spLocks/>
                  </p:cNvSpPr>
                  <p:nvPr/>
                </p:nvSpPr>
                <p:spPr bwMode="auto">
                  <a:xfrm>
                    <a:off x="357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6" name="Freeform 5455"/>
                  <p:cNvSpPr>
                    <a:spLocks/>
                  </p:cNvSpPr>
                  <p:nvPr/>
                </p:nvSpPr>
                <p:spPr bwMode="auto">
                  <a:xfrm>
                    <a:off x="358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7" name="Freeform 5456"/>
                  <p:cNvSpPr>
                    <a:spLocks/>
                  </p:cNvSpPr>
                  <p:nvPr/>
                </p:nvSpPr>
                <p:spPr bwMode="auto">
                  <a:xfrm>
                    <a:off x="358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8" name="Freeform 5457"/>
                  <p:cNvSpPr>
                    <a:spLocks/>
                  </p:cNvSpPr>
                  <p:nvPr/>
                </p:nvSpPr>
                <p:spPr bwMode="auto">
                  <a:xfrm>
                    <a:off x="3581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9" name="Freeform 5458"/>
                  <p:cNvSpPr>
                    <a:spLocks/>
                  </p:cNvSpPr>
                  <p:nvPr/>
                </p:nvSpPr>
                <p:spPr bwMode="auto">
                  <a:xfrm>
                    <a:off x="3581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0" name="Freeform 5459"/>
                  <p:cNvSpPr>
                    <a:spLocks/>
                  </p:cNvSpPr>
                  <p:nvPr/>
                </p:nvSpPr>
                <p:spPr bwMode="auto">
                  <a:xfrm>
                    <a:off x="3582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1" name="Freeform 5460"/>
                  <p:cNvSpPr>
                    <a:spLocks/>
                  </p:cNvSpPr>
                  <p:nvPr/>
                </p:nvSpPr>
                <p:spPr bwMode="auto">
                  <a:xfrm>
                    <a:off x="3582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2" name="Freeform 5461"/>
                  <p:cNvSpPr>
                    <a:spLocks/>
                  </p:cNvSpPr>
                  <p:nvPr/>
                </p:nvSpPr>
                <p:spPr bwMode="auto">
                  <a:xfrm>
                    <a:off x="3583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3" name="Freeform 5462"/>
                  <p:cNvSpPr>
                    <a:spLocks/>
                  </p:cNvSpPr>
                  <p:nvPr/>
                </p:nvSpPr>
                <p:spPr bwMode="auto">
                  <a:xfrm>
                    <a:off x="3583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4" name="Freeform 5463"/>
                  <p:cNvSpPr>
                    <a:spLocks/>
                  </p:cNvSpPr>
                  <p:nvPr/>
                </p:nvSpPr>
                <p:spPr bwMode="auto">
                  <a:xfrm>
                    <a:off x="3583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5" name="Freeform 5464"/>
                  <p:cNvSpPr>
                    <a:spLocks/>
                  </p:cNvSpPr>
                  <p:nvPr/>
                </p:nvSpPr>
                <p:spPr bwMode="auto">
                  <a:xfrm>
                    <a:off x="358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6" name="Freeform 5465"/>
                  <p:cNvSpPr>
                    <a:spLocks/>
                  </p:cNvSpPr>
                  <p:nvPr/>
                </p:nvSpPr>
                <p:spPr bwMode="auto">
                  <a:xfrm>
                    <a:off x="3584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7" name="Freeform 5466"/>
                  <p:cNvSpPr>
                    <a:spLocks/>
                  </p:cNvSpPr>
                  <p:nvPr/>
                </p:nvSpPr>
                <p:spPr bwMode="auto">
                  <a:xfrm>
                    <a:off x="3585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8" name="Freeform 5467"/>
                  <p:cNvSpPr>
                    <a:spLocks/>
                  </p:cNvSpPr>
                  <p:nvPr/>
                </p:nvSpPr>
                <p:spPr bwMode="auto">
                  <a:xfrm>
                    <a:off x="3585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9" name="Freeform 5468"/>
                  <p:cNvSpPr>
                    <a:spLocks/>
                  </p:cNvSpPr>
                  <p:nvPr/>
                </p:nvSpPr>
                <p:spPr bwMode="auto">
                  <a:xfrm>
                    <a:off x="3586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0" name="Freeform 5469"/>
                  <p:cNvSpPr>
                    <a:spLocks/>
                  </p:cNvSpPr>
                  <p:nvPr/>
                </p:nvSpPr>
                <p:spPr bwMode="auto">
                  <a:xfrm>
                    <a:off x="3586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1" name="Freeform 5470"/>
                  <p:cNvSpPr>
                    <a:spLocks/>
                  </p:cNvSpPr>
                  <p:nvPr/>
                </p:nvSpPr>
                <p:spPr bwMode="auto">
                  <a:xfrm>
                    <a:off x="3587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2" name="Freeform 5471"/>
                  <p:cNvSpPr>
                    <a:spLocks/>
                  </p:cNvSpPr>
                  <p:nvPr/>
                </p:nvSpPr>
                <p:spPr bwMode="auto">
                  <a:xfrm>
                    <a:off x="3587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3" name="Freeform 5472"/>
                  <p:cNvSpPr>
                    <a:spLocks/>
                  </p:cNvSpPr>
                  <p:nvPr/>
                </p:nvSpPr>
                <p:spPr bwMode="auto">
                  <a:xfrm>
                    <a:off x="358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4" name="Freeform 5473"/>
                  <p:cNvSpPr>
                    <a:spLocks/>
                  </p:cNvSpPr>
                  <p:nvPr/>
                </p:nvSpPr>
                <p:spPr bwMode="auto">
                  <a:xfrm>
                    <a:off x="358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5" name="Freeform 5474"/>
                  <p:cNvSpPr>
                    <a:spLocks/>
                  </p:cNvSpPr>
                  <p:nvPr/>
                </p:nvSpPr>
                <p:spPr bwMode="auto">
                  <a:xfrm>
                    <a:off x="358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6" name="Freeform 5475"/>
                  <p:cNvSpPr>
                    <a:spLocks/>
                  </p:cNvSpPr>
                  <p:nvPr/>
                </p:nvSpPr>
                <p:spPr bwMode="auto">
                  <a:xfrm>
                    <a:off x="358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7" name="Freeform 5476"/>
                  <p:cNvSpPr>
                    <a:spLocks/>
                  </p:cNvSpPr>
                  <p:nvPr/>
                </p:nvSpPr>
                <p:spPr bwMode="auto">
                  <a:xfrm>
                    <a:off x="358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8" name="Freeform 5477"/>
                  <p:cNvSpPr>
                    <a:spLocks/>
                  </p:cNvSpPr>
                  <p:nvPr/>
                </p:nvSpPr>
                <p:spPr bwMode="auto">
                  <a:xfrm>
                    <a:off x="359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9" name="Freeform 5478"/>
                  <p:cNvSpPr>
                    <a:spLocks/>
                  </p:cNvSpPr>
                  <p:nvPr/>
                </p:nvSpPr>
                <p:spPr bwMode="auto">
                  <a:xfrm>
                    <a:off x="359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0" name="Freeform 5479"/>
                  <p:cNvSpPr>
                    <a:spLocks/>
                  </p:cNvSpPr>
                  <p:nvPr/>
                </p:nvSpPr>
                <p:spPr bwMode="auto">
                  <a:xfrm>
                    <a:off x="3591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1" name="Freeform 5480"/>
                  <p:cNvSpPr>
                    <a:spLocks/>
                  </p:cNvSpPr>
                  <p:nvPr/>
                </p:nvSpPr>
                <p:spPr bwMode="auto">
                  <a:xfrm>
                    <a:off x="359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2" name="Freeform 5481"/>
                  <p:cNvSpPr>
                    <a:spLocks/>
                  </p:cNvSpPr>
                  <p:nvPr/>
                </p:nvSpPr>
                <p:spPr bwMode="auto">
                  <a:xfrm>
                    <a:off x="359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3" name="Freeform 5482"/>
                  <p:cNvSpPr>
                    <a:spLocks/>
                  </p:cNvSpPr>
                  <p:nvPr/>
                </p:nvSpPr>
                <p:spPr bwMode="auto">
                  <a:xfrm>
                    <a:off x="359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4" name="Freeform 5483"/>
                  <p:cNvSpPr>
                    <a:spLocks/>
                  </p:cNvSpPr>
                  <p:nvPr/>
                </p:nvSpPr>
                <p:spPr bwMode="auto">
                  <a:xfrm>
                    <a:off x="359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5" name="Freeform 5484"/>
                  <p:cNvSpPr>
                    <a:spLocks/>
                  </p:cNvSpPr>
                  <p:nvPr/>
                </p:nvSpPr>
                <p:spPr bwMode="auto">
                  <a:xfrm>
                    <a:off x="359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6" name="Freeform 5485"/>
                  <p:cNvSpPr>
                    <a:spLocks/>
                  </p:cNvSpPr>
                  <p:nvPr/>
                </p:nvSpPr>
                <p:spPr bwMode="auto">
                  <a:xfrm>
                    <a:off x="359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7" name="Freeform 5486"/>
                  <p:cNvSpPr>
                    <a:spLocks/>
                  </p:cNvSpPr>
                  <p:nvPr/>
                </p:nvSpPr>
                <p:spPr bwMode="auto">
                  <a:xfrm>
                    <a:off x="359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8" name="Freeform 5487"/>
                  <p:cNvSpPr>
                    <a:spLocks/>
                  </p:cNvSpPr>
                  <p:nvPr/>
                </p:nvSpPr>
                <p:spPr bwMode="auto">
                  <a:xfrm>
                    <a:off x="359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9" name="Freeform 5488"/>
                  <p:cNvSpPr>
                    <a:spLocks/>
                  </p:cNvSpPr>
                  <p:nvPr/>
                </p:nvSpPr>
                <p:spPr bwMode="auto">
                  <a:xfrm>
                    <a:off x="359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0" name="Freeform 5489"/>
                  <p:cNvSpPr>
                    <a:spLocks/>
                  </p:cNvSpPr>
                  <p:nvPr/>
                </p:nvSpPr>
                <p:spPr bwMode="auto">
                  <a:xfrm>
                    <a:off x="359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1" name="Freeform 5490"/>
                  <p:cNvSpPr>
                    <a:spLocks/>
                  </p:cNvSpPr>
                  <p:nvPr/>
                </p:nvSpPr>
                <p:spPr bwMode="auto">
                  <a:xfrm>
                    <a:off x="359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2" name="Freeform 5491"/>
                  <p:cNvSpPr>
                    <a:spLocks/>
                  </p:cNvSpPr>
                  <p:nvPr/>
                </p:nvSpPr>
                <p:spPr bwMode="auto">
                  <a:xfrm>
                    <a:off x="359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3" name="Freeform 5492"/>
                  <p:cNvSpPr>
                    <a:spLocks/>
                  </p:cNvSpPr>
                  <p:nvPr/>
                </p:nvSpPr>
                <p:spPr bwMode="auto">
                  <a:xfrm>
                    <a:off x="359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4" name="Freeform 5493"/>
                  <p:cNvSpPr>
                    <a:spLocks/>
                  </p:cNvSpPr>
                  <p:nvPr/>
                </p:nvSpPr>
                <p:spPr bwMode="auto">
                  <a:xfrm>
                    <a:off x="359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5" name="Freeform 5494"/>
                  <p:cNvSpPr>
                    <a:spLocks/>
                  </p:cNvSpPr>
                  <p:nvPr/>
                </p:nvSpPr>
                <p:spPr bwMode="auto">
                  <a:xfrm>
                    <a:off x="359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6" name="Freeform 5495"/>
                  <p:cNvSpPr>
                    <a:spLocks/>
                  </p:cNvSpPr>
                  <p:nvPr/>
                </p:nvSpPr>
                <p:spPr bwMode="auto">
                  <a:xfrm>
                    <a:off x="359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7" name="Freeform 5496"/>
                  <p:cNvSpPr>
                    <a:spLocks/>
                  </p:cNvSpPr>
                  <p:nvPr/>
                </p:nvSpPr>
                <p:spPr bwMode="auto">
                  <a:xfrm>
                    <a:off x="359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8" name="Freeform 5497"/>
                  <p:cNvSpPr>
                    <a:spLocks/>
                  </p:cNvSpPr>
                  <p:nvPr/>
                </p:nvSpPr>
                <p:spPr bwMode="auto">
                  <a:xfrm>
                    <a:off x="359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9" name="Freeform 5498"/>
                  <p:cNvSpPr>
                    <a:spLocks/>
                  </p:cNvSpPr>
                  <p:nvPr/>
                </p:nvSpPr>
                <p:spPr bwMode="auto">
                  <a:xfrm>
                    <a:off x="360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0" name="Freeform 5499"/>
                  <p:cNvSpPr>
                    <a:spLocks/>
                  </p:cNvSpPr>
                  <p:nvPr/>
                </p:nvSpPr>
                <p:spPr bwMode="auto">
                  <a:xfrm>
                    <a:off x="360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1" name="Freeform 5500"/>
                  <p:cNvSpPr>
                    <a:spLocks/>
                  </p:cNvSpPr>
                  <p:nvPr/>
                </p:nvSpPr>
                <p:spPr bwMode="auto">
                  <a:xfrm>
                    <a:off x="360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2" name="Freeform 5501"/>
                  <p:cNvSpPr>
                    <a:spLocks/>
                  </p:cNvSpPr>
                  <p:nvPr/>
                </p:nvSpPr>
                <p:spPr bwMode="auto">
                  <a:xfrm>
                    <a:off x="360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3" name="Freeform 5502"/>
                  <p:cNvSpPr>
                    <a:spLocks/>
                  </p:cNvSpPr>
                  <p:nvPr/>
                </p:nvSpPr>
                <p:spPr bwMode="auto">
                  <a:xfrm>
                    <a:off x="360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4" name="Freeform 5503"/>
                  <p:cNvSpPr>
                    <a:spLocks/>
                  </p:cNvSpPr>
                  <p:nvPr/>
                </p:nvSpPr>
                <p:spPr bwMode="auto">
                  <a:xfrm>
                    <a:off x="360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5" name="Freeform 5504"/>
                  <p:cNvSpPr>
                    <a:spLocks/>
                  </p:cNvSpPr>
                  <p:nvPr/>
                </p:nvSpPr>
                <p:spPr bwMode="auto">
                  <a:xfrm>
                    <a:off x="360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6" name="Freeform 5505"/>
                  <p:cNvSpPr>
                    <a:spLocks/>
                  </p:cNvSpPr>
                  <p:nvPr/>
                </p:nvSpPr>
                <p:spPr bwMode="auto">
                  <a:xfrm>
                    <a:off x="360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7" name="Freeform 5506"/>
                  <p:cNvSpPr>
                    <a:spLocks/>
                  </p:cNvSpPr>
                  <p:nvPr/>
                </p:nvSpPr>
                <p:spPr bwMode="auto">
                  <a:xfrm>
                    <a:off x="360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8" name="Freeform 5507"/>
                  <p:cNvSpPr>
                    <a:spLocks/>
                  </p:cNvSpPr>
                  <p:nvPr/>
                </p:nvSpPr>
                <p:spPr bwMode="auto">
                  <a:xfrm>
                    <a:off x="360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9" name="Freeform 5508"/>
                  <p:cNvSpPr>
                    <a:spLocks/>
                  </p:cNvSpPr>
                  <p:nvPr/>
                </p:nvSpPr>
                <p:spPr bwMode="auto">
                  <a:xfrm>
                    <a:off x="360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0" name="Freeform 5509"/>
                  <p:cNvSpPr>
                    <a:spLocks/>
                  </p:cNvSpPr>
                  <p:nvPr/>
                </p:nvSpPr>
                <p:spPr bwMode="auto">
                  <a:xfrm>
                    <a:off x="360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1" name="Freeform 5510"/>
                  <p:cNvSpPr>
                    <a:spLocks/>
                  </p:cNvSpPr>
                  <p:nvPr/>
                </p:nvSpPr>
                <p:spPr bwMode="auto">
                  <a:xfrm>
                    <a:off x="360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2" name="Freeform 5511"/>
                  <p:cNvSpPr>
                    <a:spLocks/>
                  </p:cNvSpPr>
                  <p:nvPr/>
                </p:nvSpPr>
                <p:spPr bwMode="auto">
                  <a:xfrm>
                    <a:off x="360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3" name="Freeform 5512"/>
                  <p:cNvSpPr>
                    <a:spLocks/>
                  </p:cNvSpPr>
                  <p:nvPr/>
                </p:nvSpPr>
                <p:spPr bwMode="auto">
                  <a:xfrm>
                    <a:off x="360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4" name="Freeform 5513"/>
                  <p:cNvSpPr>
                    <a:spLocks/>
                  </p:cNvSpPr>
                  <p:nvPr/>
                </p:nvSpPr>
                <p:spPr bwMode="auto">
                  <a:xfrm>
                    <a:off x="360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5" name="Freeform 5514"/>
                  <p:cNvSpPr>
                    <a:spLocks/>
                  </p:cNvSpPr>
                  <p:nvPr/>
                </p:nvSpPr>
                <p:spPr bwMode="auto">
                  <a:xfrm>
                    <a:off x="360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6" name="Freeform 5515"/>
                  <p:cNvSpPr>
                    <a:spLocks/>
                  </p:cNvSpPr>
                  <p:nvPr/>
                </p:nvSpPr>
                <p:spPr bwMode="auto">
                  <a:xfrm>
                    <a:off x="360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7" name="Freeform 5516"/>
                  <p:cNvSpPr>
                    <a:spLocks/>
                  </p:cNvSpPr>
                  <p:nvPr/>
                </p:nvSpPr>
                <p:spPr bwMode="auto">
                  <a:xfrm>
                    <a:off x="360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8" name="Freeform 5517"/>
                  <p:cNvSpPr>
                    <a:spLocks/>
                  </p:cNvSpPr>
                  <p:nvPr/>
                </p:nvSpPr>
                <p:spPr bwMode="auto">
                  <a:xfrm>
                    <a:off x="360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9" name="Freeform 5518"/>
                  <p:cNvSpPr>
                    <a:spLocks/>
                  </p:cNvSpPr>
                  <p:nvPr/>
                </p:nvSpPr>
                <p:spPr bwMode="auto">
                  <a:xfrm>
                    <a:off x="360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0" name="Freeform 5519"/>
                  <p:cNvSpPr>
                    <a:spLocks/>
                  </p:cNvSpPr>
                  <p:nvPr/>
                </p:nvSpPr>
                <p:spPr bwMode="auto">
                  <a:xfrm>
                    <a:off x="360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1" name="Freeform 5520"/>
                  <p:cNvSpPr>
                    <a:spLocks/>
                  </p:cNvSpPr>
                  <p:nvPr/>
                </p:nvSpPr>
                <p:spPr bwMode="auto">
                  <a:xfrm>
                    <a:off x="361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2" name="Freeform 5521"/>
                  <p:cNvSpPr>
                    <a:spLocks/>
                  </p:cNvSpPr>
                  <p:nvPr/>
                </p:nvSpPr>
                <p:spPr bwMode="auto">
                  <a:xfrm>
                    <a:off x="361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3" name="Freeform 5522"/>
                  <p:cNvSpPr>
                    <a:spLocks/>
                  </p:cNvSpPr>
                  <p:nvPr/>
                </p:nvSpPr>
                <p:spPr bwMode="auto">
                  <a:xfrm>
                    <a:off x="361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4" name="Freeform 5523"/>
                  <p:cNvSpPr>
                    <a:spLocks/>
                  </p:cNvSpPr>
                  <p:nvPr/>
                </p:nvSpPr>
                <p:spPr bwMode="auto">
                  <a:xfrm>
                    <a:off x="361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5" name="Freeform 5524"/>
                  <p:cNvSpPr>
                    <a:spLocks/>
                  </p:cNvSpPr>
                  <p:nvPr/>
                </p:nvSpPr>
                <p:spPr bwMode="auto">
                  <a:xfrm>
                    <a:off x="361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6" name="Freeform 5525"/>
                  <p:cNvSpPr>
                    <a:spLocks/>
                  </p:cNvSpPr>
                  <p:nvPr/>
                </p:nvSpPr>
                <p:spPr bwMode="auto">
                  <a:xfrm>
                    <a:off x="361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7" name="Freeform 5526"/>
                  <p:cNvSpPr>
                    <a:spLocks/>
                  </p:cNvSpPr>
                  <p:nvPr/>
                </p:nvSpPr>
                <p:spPr bwMode="auto">
                  <a:xfrm>
                    <a:off x="361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8" name="Freeform 5527"/>
                  <p:cNvSpPr>
                    <a:spLocks/>
                  </p:cNvSpPr>
                  <p:nvPr/>
                </p:nvSpPr>
                <p:spPr bwMode="auto">
                  <a:xfrm>
                    <a:off x="361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9" name="Freeform 5528"/>
                  <p:cNvSpPr>
                    <a:spLocks/>
                  </p:cNvSpPr>
                  <p:nvPr/>
                </p:nvSpPr>
                <p:spPr bwMode="auto">
                  <a:xfrm>
                    <a:off x="361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0" name="Freeform 5529"/>
                  <p:cNvSpPr>
                    <a:spLocks/>
                  </p:cNvSpPr>
                  <p:nvPr/>
                </p:nvSpPr>
                <p:spPr bwMode="auto">
                  <a:xfrm>
                    <a:off x="361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1" name="Freeform 5530"/>
                  <p:cNvSpPr>
                    <a:spLocks/>
                  </p:cNvSpPr>
                  <p:nvPr/>
                </p:nvSpPr>
                <p:spPr bwMode="auto">
                  <a:xfrm>
                    <a:off x="361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2" name="Freeform 5531"/>
                  <p:cNvSpPr>
                    <a:spLocks/>
                  </p:cNvSpPr>
                  <p:nvPr/>
                </p:nvSpPr>
                <p:spPr bwMode="auto">
                  <a:xfrm>
                    <a:off x="361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3" name="Freeform 5532"/>
                  <p:cNvSpPr>
                    <a:spLocks/>
                  </p:cNvSpPr>
                  <p:nvPr/>
                </p:nvSpPr>
                <p:spPr bwMode="auto">
                  <a:xfrm>
                    <a:off x="361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4" name="Freeform 5533"/>
                  <p:cNvSpPr>
                    <a:spLocks/>
                  </p:cNvSpPr>
                  <p:nvPr/>
                </p:nvSpPr>
                <p:spPr bwMode="auto">
                  <a:xfrm>
                    <a:off x="361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5" name="Freeform 5534"/>
                  <p:cNvSpPr>
                    <a:spLocks/>
                  </p:cNvSpPr>
                  <p:nvPr/>
                </p:nvSpPr>
                <p:spPr bwMode="auto">
                  <a:xfrm>
                    <a:off x="361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6" name="Freeform 5535"/>
                  <p:cNvSpPr>
                    <a:spLocks/>
                  </p:cNvSpPr>
                  <p:nvPr/>
                </p:nvSpPr>
                <p:spPr bwMode="auto">
                  <a:xfrm>
                    <a:off x="361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7" name="Freeform 5536"/>
                  <p:cNvSpPr>
                    <a:spLocks/>
                  </p:cNvSpPr>
                  <p:nvPr/>
                </p:nvSpPr>
                <p:spPr bwMode="auto">
                  <a:xfrm>
                    <a:off x="361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8" name="Freeform 5537"/>
                  <p:cNvSpPr>
                    <a:spLocks/>
                  </p:cNvSpPr>
                  <p:nvPr/>
                </p:nvSpPr>
                <p:spPr bwMode="auto">
                  <a:xfrm>
                    <a:off x="361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9" name="Freeform 5538"/>
                  <p:cNvSpPr>
                    <a:spLocks/>
                  </p:cNvSpPr>
                  <p:nvPr/>
                </p:nvSpPr>
                <p:spPr bwMode="auto">
                  <a:xfrm>
                    <a:off x="361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0" name="Freeform 5539"/>
                  <p:cNvSpPr>
                    <a:spLocks/>
                  </p:cNvSpPr>
                  <p:nvPr/>
                </p:nvSpPr>
                <p:spPr bwMode="auto">
                  <a:xfrm>
                    <a:off x="361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1" name="Freeform 5540"/>
                  <p:cNvSpPr>
                    <a:spLocks/>
                  </p:cNvSpPr>
                  <p:nvPr/>
                </p:nvSpPr>
                <p:spPr bwMode="auto">
                  <a:xfrm>
                    <a:off x="361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2" name="Freeform 5541"/>
                  <p:cNvSpPr>
                    <a:spLocks/>
                  </p:cNvSpPr>
                  <p:nvPr/>
                </p:nvSpPr>
                <p:spPr bwMode="auto">
                  <a:xfrm>
                    <a:off x="362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3" name="Freeform 5542"/>
                  <p:cNvSpPr>
                    <a:spLocks/>
                  </p:cNvSpPr>
                  <p:nvPr/>
                </p:nvSpPr>
                <p:spPr bwMode="auto">
                  <a:xfrm>
                    <a:off x="362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4" name="Freeform 5543"/>
                  <p:cNvSpPr>
                    <a:spLocks/>
                  </p:cNvSpPr>
                  <p:nvPr/>
                </p:nvSpPr>
                <p:spPr bwMode="auto">
                  <a:xfrm>
                    <a:off x="362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5" name="Freeform 5544"/>
                  <p:cNvSpPr>
                    <a:spLocks/>
                  </p:cNvSpPr>
                  <p:nvPr/>
                </p:nvSpPr>
                <p:spPr bwMode="auto">
                  <a:xfrm>
                    <a:off x="362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6" name="Freeform 5545"/>
                  <p:cNvSpPr>
                    <a:spLocks/>
                  </p:cNvSpPr>
                  <p:nvPr/>
                </p:nvSpPr>
                <p:spPr bwMode="auto">
                  <a:xfrm>
                    <a:off x="362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7" name="Freeform 5546"/>
                  <p:cNvSpPr>
                    <a:spLocks/>
                  </p:cNvSpPr>
                  <p:nvPr/>
                </p:nvSpPr>
                <p:spPr bwMode="auto">
                  <a:xfrm>
                    <a:off x="362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8" name="Freeform 5547"/>
                  <p:cNvSpPr>
                    <a:spLocks/>
                  </p:cNvSpPr>
                  <p:nvPr/>
                </p:nvSpPr>
                <p:spPr bwMode="auto">
                  <a:xfrm>
                    <a:off x="362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9" name="Freeform 5548"/>
                  <p:cNvSpPr>
                    <a:spLocks/>
                  </p:cNvSpPr>
                  <p:nvPr/>
                </p:nvSpPr>
                <p:spPr bwMode="auto">
                  <a:xfrm>
                    <a:off x="362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0" name="Freeform 5549"/>
                  <p:cNvSpPr>
                    <a:spLocks/>
                  </p:cNvSpPr>
                  <p:nvPr/>
                </p:nvSpPr>
                <p:spPr bwMode="auto">
                  <a:xfrm>
                    <a:off x="362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1" name="Freeform 5550"/>
                  <p:cNvSpPr>
                    <a:spLocks/>
                  </p:cNvSpPr>
                  <p:nvPr/>
                </p:nvSpPr>
                <p:spPr bwMode="auto">
                  <a:xfrm>
                    <a:off x="362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2" name="Freeform 5551"/>
                  <p:cNvSpPr>
                    <a:spLocks/>
                  </p:cNvSpPr>
                  <p:nvPr/>
                </p:nvSpPr>
                <p:spPr bwMode="auto">
                  <a:xfrm>
                    <a:off x="362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3" name="Freeform 5552"/>
                  <p:cNvSpPr>
                    <a:spLocks/>
                  </p:cNvSpPr>
                  <p:nvPr/>
                </p:nvSpPr>
                <p:spPr bwMode="auto">
                  <a:xfrm>
                    <a:off x="362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4" name="Freeform 5553"/>
                  <p:cNvSpPr>
                    <a:spLocks/>
                  </p:cNvSpPr>
                  <p:nvPr/>
                </p:nvSpPr>
                <p:spPr bwMode="auto">
                  <a:xfrm>
                    <a:off x="362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5" name="Freeform 5554"/>
                  <p:cNvSpPr>
                    <a:spLocks/>
                  </p:cNvSpPr>
                  <p:nvPr/>
                </p:nvSpPr>
                <p:spPr bwMode="auto">
                  <a:xfrm>
                    <a:off x="362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6" name="Freeform 5555"/>
                  <p:cNvSpPr>
                    <a:spLocks/>
                  </p:cNvSpPr>
                  <p:nvPr/>
                </p:nvSpPr>
                <p:spPr bwMode="auto">
                  <a:xfrm>
                    <a:off x="362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7" name="Freeform 5556"/>
                  <p:cNvSpPr>
                    <a:spLocks/>
                  </p:cNvSpPr>
                  <p:nvPr/>
                </p:nvSpPr>
                <p:spPr bwMode="auto">
                  <a:xfrm>
                    <a:off x="362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8" name="Freeform 5557"/>
                  <p:cNvSpPr>
                    <a:spLocks/>
                  </p:cNvSpPr>
                  <p:nvPr/>
                </p:nvSpPr>
                <p:spPr bwMode="auto">
                  <a:xfrm>
                    <a:off x="362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9" name="Freeform 5558"/>
                  <p:cNvSpPr>
                    <a:spLocks/>
                  </p:cNvSpPr>
                  <p:nvPr/>
                </p:nvSpPr>
                <p:spPr bwMode="auto">
                  <a:xfrm>
                    <a:off x="362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0" name="Freeform 5559"/>
                  <p:cNvSpPr>
                    <a:spLocks/>
                  </p:cNvSpPr>
                  <p:nvPr/>
                </p:nvSpPr>
                <p:spPr bwMode="auto">
                  <a:xfrm>
                    <a:off x="362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1" name="Freeform 5560"/>
                  <p:cNvSpPr>
                    <a:spLocks/>
                  </p:cNvSpPr>
                  <p:nvPr/>
                </p:nvSpPr>
                <p:spPr bwMode="auto">
                  <a:xfrm>
                    <a:off x="362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2" name="Freeform 5561"/>
                  <p:cNvSpPr>
                    <a:spLocks/>
                  </p:cNvSpPr>
                  <p:nvPr/>
                </p:nvSpPr>
                <p:spPr bwMode="auto">
                  <a:xfrm>
                    <a:off x="3629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3" name="Freeform 5562"/>
                  <p:cNvSpPr>
                    <a:spLocks/>
                  </p:cNvSpPr>
                  <p:nvPr/>
                </p:nvSpPr>
                <p:spPr bwMode="auto">
                  <a:xfrm>
                    <a:off x="362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4" name="Freeform 5563"/>
                  <p:cNvSpPr>
                    <a:spLocks/>
                  </p:cNvSpPr>
                  <p:nvPr/>
                </p:nvSpPr>
                <p:spPr bwMode="auto">
                  <a:xfrm>
                    <a:off x="363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5" name="Freeform 5564"/>
                  <p:cNvSpPr>
                    <a:spLocks/>
                  </p:cNvSpPr>
                  <p:nvPr/>
                </p:nvSpPr>
                <p:spPr bwMode="auto">
                  <a:xfrm>
                    <a:off x="363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6" name="Freeform 5565"/>
                  <p:cNvSpPr>
                    <a:spLocks/>
                  </p:cNvSpPr>
                  <p:nvPr/>
                </p:nvSpPr>
                <p:spPr bwMode="auto">
                  <a:xfrm>
                    <a:off x="3631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7" name="Freeform 5566"/>
                  <p:cNvSpPr>
                    <a:spLocks/>
                  </p:cNvSpPr>
                  <p:nvPr/>
                </p:nvSpPr>
                <p:spPr bwMode="auto">
                  <a:xfrm>
                    <a:off x="3631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8" name="Freeform 5567"/>
                  <p:cNvSpPr>
                    <a:spLocks/>
                  </p:cNvSpPr>
                  <p:nvPr/>
                </p:nvSpPr>
                <p:spPr bwMode="auto">
                  <a:xfrm>
                    <a:off x="3632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9" name="Freeform 5568"/>
                  <p:cNvSpPr>
                    <a:spLocks/>
                  </p:cNvSpPr>
                  <p:nvPr/>
                </p:nvSpPr>
                <p:spPr bwMode="auto">
                  <a:xfrm>
                    <a:off x="3632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0" name="Freeform 5569"/>
                  <p:cNvSpPr>
                    <a:spLocks/>
                  </p:cNvSpPr>
                  <p:nvPr/>
                </p:nvSpPr>
                <p:spPr bwMode="auto">
                  <a:xfrm>
                    <a:off x="363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1" name="Freeform 5570"/>
                  <p:cNvSpPr>
                    <a:spLocks/>
                  </p:cNvSpPr>
                  <p:nvPr/>
                </p:nvSpPr>
                <p:spPr bwMode="auto">
                  <a:xfrm>
                    <a:off x="363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2" name="Freeform 5571"/>
                  <p:cNvSpPr>
                    <a:spLocks/>
                  </p:cNvSpPr>
                  <p:nvPr/>
                </p:nvSpPr>
                <p:spPr bwMode="auto">
                  <a:xfrm>
                    <a:off x="363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3" name="Freeform 5572"/>
                  <p:cNvSpPr>
                    <a:spLocks/>
                  </p:cNvSpPr>
                  <p:nvPr/>
                </p:nvSpPr>
                <p:spPr bwMode="auto">
                  <a:xfrm>
                    <a:off x="363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4" name="Freeform 5573"/>
                  <p:cNvSpPr>
                    <a:spLocks/>
                  </p:cNvSpPr>
                  <p:nvPr/>
                </p:nvSpPr>
                <p:spPr bwMode="auto">
                  <a:xfrm>
                    <a:off x="363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5" name="Freeform 5574"/>
                  <p:cNvSpPr>
                    <a:spLocks/>
                  </p:cNvSpPr>
                  <p:nvPr/>
                </p:nvSpPr>
                <p:spPr bwMode="auto">
                  <a:xfrm>
                    <a:off x="363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6" name="Freeform 5575"/>
                  <p:cNvSpPr>
                    <a:spLocks/>
                  </p:cNvSpPr>
                  <p:nvPr/>
                </p:nvSpPr>
                <p:spPr bwMode="auto">
                  <a:xfrm>
                    <a:off x="363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7" name="Freeform 5576"/>
                  <p:cNvSpPr>
                    <a:spLocks/>
                  </p:cNvSpPr>
                  <p:nvPr/>
                </p:nvSpPr>
                <p:spPr bwMode="auto">
                  <a:xfrm>
                    <a:off x="363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45" name="Group 5778"/>
                <p:cNvGrpSpPr>
                  <a:grpSpLocks/>
                </p:cNvGrpSpPr>
                <p:nvPr/>
              </p:nvGrpSpPr>
              <p:grpSpPr bwMode="auto">
                <a:xfrm>
                  <a:off x="3636" y="3458"/>
                  <a:ext cx="93" cy="203"/>
                  <a:chOff x="3636" y="3458"/>
                  <a:chExt cx="93" cy="203"/>
                </a:xfrm>
              </p:grpSpPr>
              <p:sp>
                <p:nvSpPr>
                  <p:cNvPr id="2068" name="Freeform 5578"/>
                  <p:cNvSpPr>
                    <a:spLocks/>
                  </p:cNvSpPr>
                  <p:nvPr/>
                </p:nvSpPr>
                <p:spPr bwMode="auto">
                  <a:xfrm>
                    <a:off x="363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9" name="Freeform 5579"/>
                  <p:cNvSpPr>
                    <a:spLocks/>
                  </p:cNvSpPr>
                  <p:nvPr/>
                </p:nvSpPr>
                <p:spPr bwMode="auto">
                  <a:xfrm>
                    <a:off x="363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0" name="Freeform 5580"/>
                  <p:cNvSpPr>
                    <a:spLocks/>
                  </p:cNvSpPr>
                  <p:nvPr/>
                </p:nvSpPr>
                <p:spPr bwMode="auto">
                  <a:xfrm>
                    <a:off x="363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1" name="Freeform 5581"/>
                  <p:cNvSpPr>
                    <a:spLocks/>
                  </p:cNvSpPr>
                  <p:nvPr/>
                </p:nvSpPr>
                <p:spPr bwMode="auto">
                  <a:xfrm>
                    <a:off x="363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2" name="Freeform 5582"/>
                  <p:cNvSpPr>
                    <a:spLocks/>
                  </p:cNvSpPr>
                  <p:nvPr/>
                </p:nvSpPr>
                <p:spPr bwMode="auto">
                  <a:xfrm>
                    <a:off x="363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3" name="Freeform 5583"/>
                  <p:cNvSpPr>
                    <a:spLocks/>
                  </p:cNvSpPr>
                  <p:nvPr/>
                </p:nvSpPr>
                <p:spPr bwMode="auto">
                  <a:xfrm>
                    <a:off x="363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4" name="Freeform 5584"/>
                  <p:cNvSpPr>
                    <a:spLocks/>
                  </p:cNvSpPr>
                  <p:nvPr/>
                </p:nvSpPr>
                <p:spPr bwMode="auto">
                  <a:xfrm>
                    <a:off x="363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5" name="Freeform 5585"/>
                  <p:cNvSpPr>
                    <a:spLocks/>
                  </p:cNvSpPr>
                  <p:nvPr/>
                </p:nvSpPr>
                <p:spPr bwMode="auto">
                  <a:xfrm>
                    <a:off x="363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6" name="Freeform 5586"/>
                  <p:cNvSpPr>
                    <a:spLocks/>
                  </p:cNvSpPr>
                  <p:nvPr/>
                </p:nvSpPr>
                <p:spPr bwMode="auto">
                  <a:xfrm>
                    <a:off x="364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7" name="Freeform 5587"/>
                  <p:cNvSpPr>
                    <a:spLocks/>
                  </p:cNvSpPr>
                  <p:nvPr/>
                </p:nvSpPr>
                <p:spPr bwMode="auto">
                  <a:xfrm>
                    <a:off x="364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8" name="Freeform 5588"/>
                  <p:cNvSpPr>
                    <a:spLocks/>
                  </p:cNvSpPr>
                  <p:nvPr/>
                </p:nvSpPr>
                <p:spPr bwMode="auto">
                  <a:xfrm>
                    <a:off x="364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9" name="Freeform 5589"/>
                  <p:cNvSpPr>
                    <a:spLocks/>
                  </p:cNvSpPr>
                  <p:nvPr/>
                </p:nvSpPr>
                <p:spPr bwMode="auto">
                  <a:xfrm>
                    <a:off x="364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0" name="Freeform 5590"/>
                  <p:cNvSpPr>
                    <a:spLocks/>
                  </p:cNvSpPr>
                  <p:nvPr/>
                </p:nvSpPr>
                <p:spPr bwMode="auto">
                  <a:xfrm>
                    <a:off x="364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1" name="Freeform 5591"/>
                  <p:cNvSpPr>
                    <a:spLocks/>
                  </p:cNvSpPr>
                  <p:nvPr/>
                </p:nvSpPr>
                <p:spPr bwMode="auto">
                  <a:xfrm>
                    <a:off x="364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2" name="Freeform 5592"/>
                  <p:cNvSpPr>
                    <a:spLocks/>
                  </p:cNvSpPr>
                  <p:nvPr/>
                </p:nvSpPr>
                <p:spPr bwMode="auto">
                  <a:xfrm>
                    <a:off x="364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3" name="Freeform 5593"/>
                  <p:cNvSpPr>
                    <a:spLocks/>
                  </p:cNvSpPr>
                  <p:nvPr/>
                </p:nvSpPr>
                <p:spPr bwMode="auto">
                  <a:xfrm>
                    <a:off x="364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4" name="Freeform 5594"/>
                  <p:cNvSpPr>
                    <a:spLocks/>
                  </p:cNvSpPr>
                  <p:nvPr/>
                </p:nvSpPr>
                <p:spPr bwMode="auto">
                  <a:xfrm>
                    <a:off x="364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5" name="Freeform 5595"/>
                  <p:cNvSpPr>
                    <a:spLocks/>
                  </p:cNvSpPr>
                  <p:nvPr/>
                </p:nvSpPr>
                <p:spPr bwMode="auto">
                  <a:xfrm>
                    <a:off x="364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6" name="Freeform 5596"/>
                  <p:cNvSpPr>
                    <a:spLocks/>
                  </p:cNvSpPr>
                  <p:nvPr/>
                </p:nvSpPr>
                <p:spPr bwMode="auto">
                  <a:xfrm>
                    <a:off x="364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7" name="Freeform 5597"/>
                  <p:cNvSpPr>
                    <a:spLocks/>
                  </p:cNvSpPr>
                  <p:nvPr/>
                </p:nvSpPr>
                <p:spPr bwMode="auto">
                  <a:xfrm>
                    <a:off x="364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8" name="Freeform 5598"/>
                  <p:cNvSpPr>
                    <a:spLocks/>
                  </p:cNvSpPr>
                  <p:nvPr/>
                </p:nvSpPr>
                <p:spPr bwMode="auto">
                  <a:xfrm>
                    <a:off x="364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9" name="Freeform 5599"/>
                  <p:cNvSpPr>
                    <a:spLocks/>
                  </p:cNvSpPr>
                  <p:nvPr/>
                </p:nvSpPr>
                <p:spPr bwMode="auto">
                  <a:xfrm>
                    <a:off x="364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0" name="Freeform 5600"/>
                  <p:cNvSpPr>
                    <a:spLocks/>
                  </p:cNvSpPr>
                  <p:nvPr/>
                </p:nvSpPr>
                <p:spPr bwMode="auto">
                  <a:xfrm>
                    <a:off x="364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1" name="Freeform 5601"/>
                  <p:cNvSpPr>
                    <a:spLocks/>
                  </p:cNvSpPr>
                  <p:nvPr/>
                </p:nvSpPr>
                <p:spPr bwMode="auto">
                  <a:xfrm>
                    <a:off x="364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2" name="Freeform 5602"/>
                  <p:cNvSpPr>
                    <a:spLocks/>
                  </p:cNvSpPr>
                  <p:nvPr/>
                </p:nvSpPr>
                <p:spPr bwMode="auto">
                  <a:xfrm>
                    <a:off x="364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3" name="Freeform 5603"/>
                  <p:cNvSpPr>
                    <a:spLocks/>
                  </p:cNvSpPr>
                  <p:nvPr/>
                </p:nvSpPr>
                <p:spPr bwMode="auto">
                  <a:xfrm>
                    <a:off x="364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4" name="Freeform 5604"/>
                  <p:cNvSpPr>
                    <a:spLocks/>
                  </p:cNvSpPr>
                  <p:nvPr/>
                </p:nvSpPr>
                <p:spPr bwMode="auto">
                  <a:xfrm>
                    <a:off x="364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5" name="Freeform 5605"/>
                  <p:cNvSpPr>
                    <a:spLocks/>
                  </p:cNvSpPr>
                  <p:nvPr/>
                </p:nvSpPr>
                <p:spPr bwMode="auto">
                  <a:xfrm>
                    <a:off x="364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6" name="Freeform 5606"/>
                  <p:cNvSpPr>
                    <a:spLocks/>
                  </p:cNvSpPr>
                  <p:nvPr/>
                </p:nvSpPr>
                <p:spPr bwMode="auto">
                  <a:xfrm>
                    <a:off x="364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7" name="Freeform 5607"/>
                  <p:cNvSpPr>
                    <a:spLocks/>
                  </p:cNvSpPr>
                  <p:nvPr/>
                </p:nvSpPr>
                <p:spPr bwMode="auto">
                  <a:xfrm>
                    <a:off x="365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8" name="Freeform 5608"/>
                  <p:cNvSpPr>
                    <a:spLocks/>
                  </p:cNvSpPr>
                  <p:nvPr/>
                </p:nvSpPr>
                <p:spPr bwMode="auto">
                  <a:xfrm>
                    <a:off x="365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9" name="Freeform 5609"/>
                  <p:cNvSpPr>
                    <a:spLocks/>
                  </p:cNvSpPr>
                  <p:nvPr/>
                </p:nvSpPr>
                <p:spPr bwMode="auto">
                  <a:xfrm>
                    <a:off x="365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0" name="Freeform 5610"/>
                  <p:cNvSpPr>
                    <a:spLocks/>
                  </p:cNvSpPr>
                  <p:nvPr/>
                </p:nvSpPr>
                <p:spPr bwMode="auto">
                  <a:xfrm>
                    <a:off x="365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1" name="Freeform 5611"/>
                  <p:cNvSpPr>
                    <a:spLocks/>
                  </p:cNvSpPr>
                  <p:nvPr/>
                </p:nvSpPr>
                <p:spPr bwMode="auto">
                  <a:xfrm>
                    <a:off x="365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2" name="Freeform 5612"/>
                  <p:cNvSpPr>
                    <a:spLocks/>
                  </p:cNvSpPr>
                  <p:nvPr/>
                </p:nvSpPr>
                <p:spPr bwMode="auto">
                  <a:xfrm>
                    <a:off x="365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3" name="Freeform 5613"/>
                  <p:cNvSpPr>
                    <a:spLocks/>
                  </p:cNvSpPr>
                  <p:nvPr/>
                </p:nvSpPr>
                <p:spPr bwMode="auto">
                  <a:xfrm>
                    <a:off x="365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4" name="Freeform 5614"/>
                  <p:cNvSpPr>
                    <a:spLocks/>
                  </p:cNvSpPr>
                  <p:nvPr/>
                </p:nvSpPr>
                <p:spPr bwMode="auto">
                  <a:xfrm>
                    <a:off x="365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5" name="Freeform 5615"/>
                  <p:cNvSpPr>
                    <a:spLocks/>
                  </p:cNvSpPr>
                  <p:nvPr/>
                </p:nvSpPr>
                <p:spPr bwMode="auto">
                  <a:xfrm>
                    <a:off x="365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6" name="Freeform 5616"/>
                  <p:cNvSpPr>
                    <a:spLocks/>
                  </p:cNvSpPr>
                  <p:nvPr/>
                </p:nvSpPr>
                <p:spPr bwMode="auto">
                  <a:xfrm>
                    <a:off x="365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7" name="Freeform 5617"/>
                  <p:cNvSpPr>
                    <a:spLocks/>
                  </p:cNvSpPr>
                  <p:nvPr/>
                </p:nvSpPr>
                <p:spPr bwMode="auto">
                  <a:xfrm>
                    <a:off x="365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8" name="Freeform 5618"/>
                  <p:cNvSpPr>
                    <a:spLocks/>
                  </p:cNvSpPr>
                  <p:nvPr/>
                </p:nvSpPr>
                <p:spPr bwMode="auto">
                  <a:xfrm>
                    <a:off x="365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9" name="Freeform 5619"/>
                  <p:cNvSpPr>
                    <a:spLocks/>
                  </p:cNvSpPr>
                  <p:nvPr/>
                </p:nvSpPr>
                <p:spPr bwMode="auto">
                  <a:xfrm>
                    <a:off x="365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0" name="Freeform 5620"/>
                  <p:cNvSpPr>
                    <a:spLocks/>
                  </p:cNvSpPr>
                  <p:nvPr/>
                </p:nvSpPr>
                <p:spPr bwMode="auto">
                  <a:xfrm>
                    <a:off x="365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1" name="Freeform 5621"/>
                  <p:cNvSpPr>
                    <a:spLocks/>
                  </p:cNvSpPr>
                  <p:nvPr/>
                </p:nvSpPr>
                <p:spPr bwMode="auto">
                  <a:xfrm>
                    <a:off x="365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2" name="Freeform 5622"/>
                  <p:cNvSpPr>
                    <a:spLocks/>
                  </p:cNvSpPr>
                  <p:nvPr/>
                </p:nvSpPr>
                <p:spPr bwMode="auto">
                  <a:xfrm>
                    <a:off x="365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3" name="Freeform 5623"/>
                  <p:cNvSpPr>
                    <a:spLocks/>
                  </p:cNvSpPr>
                  <p:nvPr/>
                </p:nvSpPr>
                <p:spPr bwMode="auto">
                  <a:xfrm>
                    <a:off x="365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4" name="Freeform 5624"/>
                  <p:cNvSpPr>
                    <a:spLocks/>
                  </p:cNvSpPr>
                  <p:nvPr/>
                </p:nvSpPr>
                <p:spPr bwMode="auto">
                  <a:xfrm>
                    <a:off x="365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5" name="Freeform 5625"/>
                  <p:cNvSpPr>
                    <a:spLocks/>
                  </p:cNvSpPr>
                  <p:nvPr/>
                </p:nvSpPr>
                <p:spPr bwMode="auto">
                  <a:xfrm>
                    <a:off x="365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6" name="Freeform 5626"/>
                  <p:cNvSpPr>
                    <a:spLocks/>
                  </p:cNvSpPr>
                  <p:nvPr/>
                </p:nvSpPr>
                <p:spPr bwMode="auto">
                  <a:xfrm>
                    <a:off x="365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7" name="Freeform 5627"/>
                  <p:cNvSpPr>
                    <a:spLocks/>
                  </p:cNvSpPr>
                  <p:nvPr/>
                </p:nvSpPr>
                <p:spPr bwMode="auto">
                  <a:xfrm>
                    <a:off x="365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8" name="Freeform 5628"/>
                  <p:cNvSpPr>
                    <a:spLocks/>
                  </p:cNvSpPr>
                  <p:nvPr/>
                </p:nvSpPr>
                <p:spPr bwMode="auto">
                  <a:xfrm>
                    <a:off x="365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9" name="Freeform 5629"/>
                  <p:cNvSpPr>
                    <a:spLocks/>
                  </p:cNvSpPr>
                  <p:nvPr/>
                </p:nvSpPr>
                <p:spPr bwMode="auto">
                  <a:xfrm>
                    <a:off x="366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0" name="Freeform 5630"/>
                  <p:cNvSpPr>
                    <a:spLocks/>
                  </p:cNvSpPr>
                  <p:nvPr/>
                </p:nvSpPr>
                <p:spPr bwMode="auto">
                  <a:xfrm>
                    <a:off x="366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1" name="Freeform 5631"/>
                  <p:cNvSpPr>
                    <a:spLocks/>
                  </p:cNvSpPr>
                  <p:nvPr/>
                </p:nvSpPr>
                <p:spPr bwMode="auto">
                  <a:xfrm>
                    <a:off x="366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2" name="Freeform 5632"/>
                  <p:cNvSpPr>
                    <a:spLocks/>
                  </p:cNvSpPr>
                  <p:nvPr/>
                </p:nvSpPr>
                <p:spPr bwMode="auto">
                  <a:xfrm>
                    <a:off x="366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3" name="Freeform 5633"/>
                  <p:cNvSpPr>
                    <a:spLocks/>
                  </p:cNvSpPr>
                  <p:nvPr/>
                </p:nvSpPr>
                <p:spPr bwMode="auto">
                  <a:xfrm>
                    <a:off x="366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4" name="Freeform 5634"/>
                  <p:cNvSpPr>
                    <a:spLocks/>
                  </p:cNvSpPr>
                  <p:nvPr/>
                </p:nvSpPr>
                <p:spPr bwMode="auto">
                  <a:xfrm>
                    <a:off x="366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" name="Freeform 5635"/>
                  <p:cNvSpPr>
                    <a:spLocks/>
                  </p:cNvSpPr>
                  <p:nvPr/>
                </p:nvSpPr>
                <p:spPr bwMode="auto">
                  <a:xfrm>
                    <a:off x="366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6" name="Freeform 5636"/>
                  <p:cNvSpPr>
                    <a:spLocks/>
                  </p:cNvSpPr>
                  <p:nvPr/>
                </p:nvSpPr>
                <p:spPr bwMode="auto">
                  <a:xfrm>
                    <a:off x="366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7" name="Freeform 5637"/>
                  <p:cNvSpPr>
                    <a:spLocks/>
                  </p:cNvSpPr>
                  <p:nvPr/>
                </p:nvSpPr>
                <p:spPr bwMode="auto">
                  <a:xfrm>
                    <a:off x="366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8" name="Freeform 5638"/>
                  <p:cNvSpPr>
                    <a:spLocks/>
                  </p:cNvSpPr>
                  <p:nvPr/>
                </p:nvSpPr>
                <p:spPr bwMode="auto">
                  <a:xfrm>
                    <a:off x="366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9" name="Freeform 5639"/>
                  <p:cNvSpPr>
                    <a:spLocks/>
                  </p:cNvSpPr>
                  <p:nvPr/>
                </p:nvSpPr>
                <p:spPr bwMode="auto">
                  <a:xfrm>
                    <a:off x="366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0" name="Freeform 5640"/>
                  <p:cNvSpPr>
                    <a:spLocks/>
                  </p:cNvSpPr>
                  <p:nvPr/>
                </p:nvSpPr>
                <p:spPr bwMode="auto">
                  <a:xfrm>
                    <a:off x="366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1" name="Freeform 5641"/>
                  <p:cNvSpPr>
                    <a:spLocks/>
                  </p:cNvSpPr>
                  <p:nvPr/>
                </p:nvSpPr>
                <p:spPr bwMode="auto">
                  <a:xfrm>
                    <a:off x="366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2" name="Freeform 5642"/>
                  <p:cNvSpPr>
                    <a:spLocks/>
                  </p:cNvSpPr>
                  <p:nvPr/>
                </p:nvSpPr>
                <p:spPr bwMode="auto">
                  <a:xfrm>
                    <a:off x="366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3" name="Freeform 5643"/>
                  <p:cNvSpPr>
                    <a:spLocks/>
                  </p:cNvSpPr>
                  <p:nvPr/>
                </p:nvSpPr>
                <p:spPr bwMode="auto">
                  <a:xfrm>
                    <a:off x="366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4" name="Freeform 5644"/>
                  <p:cNvSpPr>
                    <a:spLocks/>
                  </p:cNvSpPr>
                  <p:nvPr/>
                </p:nvSpPr>
                <p:spPr bwMode="auto">
                  <a:xfrm>
                    <a:off x="366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5" name="Freeform 5645"/>
                  <p:cNvSpPr>
                    <a:spLocks/>
                  </p:cNvSpPr>
                  <p:nvPr/>
                </p:nvSpPr>
                <p:spPr bwMode="auto">
                  <a:xfrm>
                    <a:off x="366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6" name="Freeform 5646"/>
                  <p:cNvSpPr>
                    <a:spLocks/>
                  </p:cNvSpPr>
                  <p:nvPr/>
                </p:nvSpPr>
                <p:spPr bwMode="auto">
                  <a:xfrm>
                    <a:off x="366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7" name="Freeform 5647"/>
                  <p:cNvSpPr>
                    <a:spLocks/>
                  </p:cNvSpPr>
                  <p:nvPr/>
                </p:nvSpPr>
                <p:spPr bwMode="auto">
                  <a:xfrm>
                    <a:off x="366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8" name="Freeform 5648"/>
                  <p:cNvSpPr>
                    <a:spLocks/>
                  </p:cNvSpPr>
                  <p:nvPr/>
                </p:nvSpPr>
                <p:spPr bwMode="auto">
                  <a:xfrm>
                    <a:off x="366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9" name="Freeform 5649"/>
                  <p:cNvSpPr>
                    <a:spLocks/>
                  </p:cNvSpPr>
                  <p:nvPr/>
                </p:nvSpPr>
                <p:spPr bwMode="auto">
                  <a:xfrm>
                    <a:off x="366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" name="Freeform 5650"/>
                  <p:cNvSpPr>
                    <a:spLocks/>
                  </p:cNvSpPr>
                  <p:nvPr/>
                </p:nvSpPr>
                <p:spPr bwMode="auto">
                  <a:xfrm>
                    <a:off x="367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" name="Freeform 5651"/>
                  <p:cNvSpPr>
                    <a:spLocks/>
                  </p:cNvSpPr>
                  <p:nvPr/>
                </p:nvSpPr>
                <p:spPr bwMode="auto">
                  <a:xfrm>
                    <a:off x="367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" name="Freeform 5652"/>
                  <p:cNvSpPr>
                    <a:spLocks/>
                  </p:cNvSpPr>
                  <p:nvPr/>
                </p:nvSpPr>
                <p:spPr bwMode="auto">
                  <a:xfrm>
                    <a:off x="367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" name="Freeform 5653"/>
                  <p:cNvSpPr>
                    <a:spLocks/>
                  </p:cNvSpPr>
                  <p:nvPr/>
                </p:nvSpPr>
                <p:spPr bwMode="auto">
                  <a:xfrm>
                    <a:off x="367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4" name="Freeform 5654"/>
                  <p:cNvSpPr>
                    <a:spLocks/>
                  </p:cNvSpPr>
                  <p:nvPr/>
                </p:nvSpPr>
                <p:spPr bwMode="auto">
                  <a:xfrm>
                    <a:off x="367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5" name="Freeform 5655"/>
                  <p:cNvSpPr>
                    <a:spLocks/>
                  </p:cNvSpPr>
                  <p:nvPr/>
                </p:nvSpPr>
                <p:spPr bwMode="auto">
                  <a:xfrm>
                    <a:off x="367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6" name="Freeform 5656"/>
                  <p:cNvSpPr>
                    <a:spLocks/>
                  </p:cNvSpPr>
                  <p:nvPr/>
                </p:nvSpPr>
                <p:spPr bwMode="auto">
                  <a:xfrm>
                    <a:off x="367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7" name="Freeform 5657"/>
                  <p:cNvSpPr>
                    <a:spLocks/>
                  </p:cNvSpPr>
                  <p:nvPr/>
                </p:nvSpPr>
                <p:spPr bwMode="auto">
                  <a:xfrm>
                    <a:off x="367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8" name="Freeform 5658"/>
                  <p:cNvSpPr>
                    <a:spLocks/>
                  </p:cNvSpPr>
                  <p:nvPr/>
                </p:nvSpPr>
                <p:spPr bwMode="auto">
                  <a:xfrm>
                    <a:off x="367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" name="Freeform 5659"/>
                  <p:cNvSpPr>
                    <a:spLocks/>
                  </p:cNvSpPr>
                  <p:nvPr/>
                </p:nvSpPr>
                <p:spPr bwMode="auto">
                  <a:xfrm>
                    <a:off x="367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" name="Freeform 5660"/>
                  <p:cNvSpPr>
                    <a:spLocks/>
                  </p:cNvSpPr>
                  <p:nvPr/>
                </p:nvSpPr>
                <p:spPr bwMode="auto">
                  <a:xfrm>
                    <a:off x="367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1" name="Freeform 5661"/>
                  <p:cNvSpPr>
                    <a:spLocks/>
                  </p:cNvSpPr>
                  <p:nvPr/>
                </p:nvSpPr>
                <p:spPr bwMode="auto">
                  <a:xfrm>
                    <a:off x="367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2" name="Freeform 5662"/>
                  <p:cNvSpPr>
                    <a:spLocks/>
                  </p:cNvSpPr>
                  <p:nvPr/>
                </p:nvSpPr>
                <p:spPr bwMode="auto">
                  <a:xfrm>
                    <a:off x="367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3" name="Freeform 5663"/>
                  <p:cNvSpPr>
                    <a:spLocks/>
                  </p:cNvSpPr>
                  <p:nvPr/>
                </p:nvSpPr>
                <p:spPr bwMode="auto">
                  <a:xfrm>
                    <a:off x="367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4" name="Freeform 5664"/>
                  <p:cNvSpPr>
                    <a:spLocks/>
                  </p:cNvSpPr>
                  <p:nvPr/>
                </p:nvSpPr>
                <p:spPr bwMode="auto">
                  <a:xfrm>
                    <a:off x="367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5" name="Freeform 5665"/>
                  <p:cNvSpPr>
                    <a:spLocks/>
                  </p:cNvSpPr>
                  <p:nvPr/>
                </p:nvSpPr>
                <p:spPr bwMode="auto">
                  <a:xfrm>
                    <a:off x="3676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6" name="Freeform 5666"/>
                  <p:cNvSpPr>
                    <a:spLocks/>
                  </p:cNvSpPr>
                  <p:nvPr/>
                </p:nvSpPr>
                <p:spPr bwMode="auto">
                  <a:xfrm>
                    <a:off x="3677" y="3658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7" name="Freeform 5667"/>
                  <p:cNvSpPr>
                    <a:spLocks/>
                  </p:cNvSpPr>
                  <p:nvPr/>
                </p:nvSpPr>
                <p:spPr bwMode="auto">
                  <a:xfrm>
                    <a:off x="3677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8" name="Freeform 5668"/>
                  <p:cNvSpPr>
                    <a:spLocks/>
                  </p:cNvSpPr>
                  <p:nvPr/>
                </p:nvSpPr>
                <p:spPr bwMode="auto">
                  <a:xfrm>
                    <a:off x="367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9" name="Freeform 5669"/>
                  <p:cNvSpPr>
                    <a:spLocks/>
                  </p:cNvSpPr>
                  <p:nvPr/>
                </p:nvSpPr>
                <p:spPr bwMode="auto">
                  <a:xfrm>
                    <a:off x="367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0" name="Freeform 5670"/>
                  <p:cNvSpPr>
                    <a:spLocks/>
                  </p:cNvSpPr>
                  <p:nvPr/>
                </p:nvSpPr>
                <p:spPr bwMode="auto">
                  <a:xfrm>
                    <a:off x="3679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1" name="Freeform 5671"/>
                  <p:cNvSpPr>
                    <a:spLocks/>
                  </p:cNvSpPr>
                  <p:nvPr/>
                </p:nvSpPr>
                <p:spPr bwMode="auto">
                  <a:xfrm>
                    <a:off x="367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2" name="Freeform 5672"/>
                  <p:cNvSpPr>
                    <a:spLocks/>
                  </p:cNvSpPr>
                  <p:nvPr/>
                </p:nvSpPr>
                <p:spPr bwMode="auto">
                  <a:xfrm>
                    <a:off x="368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3" name="Freeform 5673"/>
                  <p:cNvSpPr>
                    <a:spLocks/>
                  </p:cNvSpPr>
                  <p:nvPr/>
                </p:nvSpPr>
                <p:spPr bwMode="auto">
                  <a:xfrm>
                    <a:off x="368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4" name="Freeform 5674"/>
                  <p:cNvSpPr>
                    <a:spLocks/>
                  </p:cNvSpPr>
                  <p:nvPr/>
                </p:nvSpPr>
                <p:spPr bwMode="auto">
                  <a:xfrm>
                    <a:off x="368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5" name="Freeform 5675"/>
                  <p:cNvSpPr>
                    <a:spLocks/>
                  </p:cNvSpPr>
                  <p:nvPr/>
                </p:nvSpPr>
                <p:spPr bwMode="auto">
                  <a:xfrm>
                    <a:off x="368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6" name="Freeform 5676"/>
                  <p:cNvSpPr>
                    <a:spLocks/>
                  </p:cNvSpPr>
                  <p:nvPr/>
                </p:nvSpPr>
                <p:spPr bwMode="auto">
                  <a:xfrm>
                    <a:off x="368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7" name="Freeform 5677"/>
                  <p:cNvSpPr>
                    <a:spLocks/>
                  </p:cNvSpPr>
                  <p:nvPr/>
                </p:nvSpPr>
                <p:spPr bwMode="auto">
                  <a:xfrm>
                    <a:off x="368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8" name="Freeform 5678"/>
                  <p:cNvSpPr>
                    <a:spLocks/>
                  </p:cNvSpPr>
                  <p:nvPr/>
                </p:nvSpPr>
                <p:spPr bwMode="auto">
                  <a:xfrm>
                    <a:off x="368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9" name="Freeform 5679"/>
                  <p:cNvSpPr>
                    <a:spLocks/>
                  </p:cNvSpPr>
                  <p:nvPr/>
                </p:nvSpPr>
                <p:spPr bwMode="auto">
                  <a:xfrm>
                    <a:off x="368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0" name="Freeform 5680"/>
                  <p:cNvSpPr>
                    <a:spLocks/>
                  </p:cNvSpPr>
                  <p:nvPr/>
                </p:nvSpPr>
                <p:spPr bwMode="auto">
                  <a:xfrm>
                    <a:off x="368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1" name="Freeform 5681"/>
                  <p:cNvSpPr>
                    <a:spLocks/>
                  </p:cNvSpPr>
                  <p:nvPr/>
                </p:nvSpPr>
                <p:spPr bwMode="auto">
                  <a:xfrm>
                    <a:off x="368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2" name="Freeform 5682"/>
                  <p:cNvSpPr>
                    <a:spLocks/>
                  </p:cNvSpPr>
                  <p:nvPr/>
                </p:nvSpPr>
                <p:spPr bwMode="auto">
                  <a:xfrm>
                    <a:off x="368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3" name="Freeform 5683"/>
                  <p:cNvSpPr>
                    <a:spLocks/>
                  </p:cNvSpPr>
                  <p:nvPr/>
                </p:nvSpPr>
                <p:spPr bwMode="auto">
                  <a:xfrm>
                    <a:off x="368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4" name="Freeform 5684"/>
                  <p:cNvSpPr>
                    <a:spLocks/>
                  </p:cNvSpPr>
                  <p:nvPr/>
                </p:nvSpPr>
                <p:spPr bwMode="auto">
                  <a:xfrm>
                    <a:off x="368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5" name="Freeform 5685"/>
                  <p:cNvSpPr>
                    <a:spLocks/>
                  </p:cNvSpPr>
                  <p:nvPr/>
                </p:nvSpPr>
                <p:spPr bwMode="auto">
                  <a:xfrm>
                    <a:off x="3686" y="3658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6" name="Freeform 5686"/>
                  <p:cNvSpPr>
                    <a:spLocks/>
                  </p:cNvSpPr>
                  <p:nvPr/>
                </p:nvSpPr>
                <p:spPr bwMode="auto">
                  <a:xfrm>
                    <a:off x="3686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7" name="Freeform 5687"/>
                  <p:cNvSpPr>
                    <a:spLocks/>
                  </p:cNvSpPr>
                  <p:nvPr/>
                </p:nvSpPr>
                <p:spPr bwMode="auto">
                  <a:xfrm>
                    <a:off x="3687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8" name="Freeform 5688"/>
                  <p:cNvSpPr>
                    <a:spLocks/>
                  </p:cNvSpPr>
                  <p:nvPr/>
                </p:nvSpPr>
                <p:spPr bwMode="auto">
                  <a:xfrm>
                    <a:off x="3687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9" name="Freeform 5689"/>
                  <p:cNvSpPr>
                    <a:spLocks/>
                  </p:cNvSpPr>
                  <p:nvPr/>
                </p:nvSpPr>
                <p:spPr bwMode="auto">
                  <a:xfrm>
                    <a:off x="368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0" name="Freeform 5690"/>
                  <p:cNvSpPr>
                    <a:spLocks/>
                  </p:cNvSpPr>
                  <p:nvPr/>
                </p:nvSpPr>
                <p:spPr bwMode="auto">
                  <a:xfrm>
                    <a:off x="3688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1" name="Freeform 5691"/>
                  <p:cNvSpPr>
                    <a:spLocks/>
                  </p:cNvSpPr>
                  <p:nvPr/>
                </p:nvSpPr>
                <p:spPr bwMode="auto">
                  <a:xfrm>
                    <a:off x="3689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2" name="Freeform 5692"/>
                  <p:cNvSpPr>
                    <a:spLocks/>
                  </p:cNvSpPr>
                  <p:nvPr/>
                </p:nvSpPr>
                <p:spPr bwMode="auto">
                  <a:xfrm>
                    <a:off x="3689" y="3657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3" name="Freeform 5693"/>
                  <p:cNvSpPr>
                    <a:spLocks/>
                  </p:cNvSpPr>
                  <p:nvPr/>
                </p:nvSpPr>
                <p:spPr bwMode="auto">
                  <a:xfrm>
                    <a:off x="3689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4" name="Freeform 5694"/>
                  <p:cNvSpPr>
                    <a:spLocks/>
                  </p:cNvSpPr>
                  <p:nvPr/>
                </p:nvSpPr>
                <p:spPr bwMode="auto">
                  <a:xfrm>
                    <a:off x="3690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5" name="Freeform 5695"/>
                  <p:cNvSpPr>
                    <a:spLocks/>
                  </p:cNvSpPr>
                  <p:nvPr/>
                </p:nvSpPr>
                <p:spPr bwMode="auto">
                  <a:xfrm>
                    <a:off x="3690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6" name="Freeform 5696"/>
                  <p:cNvSpPr>
                    <a:spLocks/>
                  </p:cNvSpPr>
                  <p:nvPr/>
                </p:nvSpPr>
                <p:spPr bwMode="auto">
                  <a:xfrm>
                    <a:off x="3691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7" name="Freeform 5697"/>
                  <p:cNvSpPr>
                    <a:spLocks/>
                  </p:cNvSpPr>
                  <p:nvPr/>
                </p:nvSpPr>
                <p:spPr bwMode="auto">
                  <a:xfrm>
                    <a:off x="3691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8" name="Freeform 5698"/>
                  <p:cNvSpPr>
                    <a:spLocks/>
                  </p:cNvSpPr>
                  <p:nvPr/>
                </p:nvSpPr>
                <p:spPr bwMode="auto">
                  <a:xfrm>
                    <a:off x="3692" y="365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9" name="Freeform 5699"/>
                  <p:cNvSpPr>
                    <a:spLocks/>
                  </p:cNvSpPr>
                  <p:nvPr/>
                </p:nvSpPr>
                <p:spPr bwMode="auto">
                  <a:xfrm>
                    <a:off x="3692" y="365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0" name="Freeform 5700"/>
                  <p:cNvSpPr>
                    <a:spLocks/>
                  </p:cNvSpPr>
                  <p:nvPr/>
                </p:nvSpPr>
                <p:spPr bwMode="auto">
                  <a:xfrm>
                    <a:off x="3693" y="365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1" name="Freeform 5701"/>
                  <p:cNvSpPr>
                    <a:spLocks/>
                  </p:cNvSpPr>
                  <p:nvPr/>
                </p:nvSpPr>
                <p:spPr bwMode="auto">
                  <a:xfrm>
                    <a:off x="3693" y="365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2" name="Freeform 5702"/>
                  <p:cNvSpPr>
                    <a:spLocks/>
                  </p:cNvSpPr>
                  <p:nvPr/>
                </p:nvSpPr>
                <p:spPr bwMode="auto">
                  <a:xfrm>
                    <a:off x="3694" y="365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3" name="Freeform 5703"/>
                  <p:cNvSpPr>
                    <a:spLocks/>
                  </p:cNvSpPr>
                  <p:nvPr/>
                </p:nvSpPr>
                <p:spPr bwMode="auto">
                  <a:xfrm>
                    <a:off x="3694" y="3656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4" name="Freeform 5704"/>
                  <p:cNvSpPr>
                    <a:spLocks/>
                  </p:cNvSpPr>
                  <p:nvPr/>
                </p:nvSpPr>
                <p:spPr bwMode="auto">
                  <a:xfrm>
                    <a:off x="3695" y="365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5" name="Freeform 5705"/>
                  <p:cNvSpPr>
                    <a:spLocks/>
                  </p:cNvSpPr>
                  <p:nvPr/>
                </p:nvSpPr>
                <p:spPr bwMode="auto">
                  <a:xfrm>
                    <a:off x="3695" y="365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6" name="Freeform 5706"/>
                  <p:cNvSpPr>
                    <a:spLocks/>
                  </p:cNvSpPr>
                  <p:nvPr/>
                </p:nvSpPr>
                <p:spPr bwMode="auto">
                  <a:xfrm>
                    <a:off x="3695" y="365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7" name="Freeform 5707"/>
                  <p:cNvSpPr>
                    <a:spLocks/>
                  </p:cNvSpPr>
                  <p:nvPr/>
                </p:nvSpPr>
                <p:spPr bwMode="auto">
                  <a:xfrm>
                    <a:off x="3696" y="365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8" name="Freeform 5708"/>
                  <p:cNvSpPr>
                    <a:spLocks/>
                  </p:cNvSpPr>
                  <p:nvPr/>
                </p:nvSpPr>
                <p:spPr bwMode="auto">
                  <a:xfrm>
                    <a:off x="3696" y="3655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9" name="Freeform 5709"/>
                  <p:cNvSpPr>
                    <a:spLocks/>
                  </p:cNvSpPr>
                  <p:nvPr/>
                </p:nvSpPr>
                <p:spPr bwMode="auto">
                  <a:xfrm>
                    <a:off x="3697" y="3655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0" name="Freeform 5710"/>
                  <p:cNvSpPr>
                    <a:spLocks/>
                  </p:cNvSpPr>
                  <p:nvPr/>
                </p:nvSpPr>
                <p:spPr bwMode="auto">
                  <a:xfrm>
                    <a:off x="3697" y="3654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1" name="Freeform 5711"/>
                  <p:cNvSpPr>
                    <a:spLocks/>
                  </p:cNvSpPr>
                  <p:nvPr/>
                </p:nvSpPr>
                <p:spPr bwMode="auto">
                  <a:xfrm>
                    <a:off x="3698" y="3654"/>
                    <a:ext cx="1" cy="1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3 w 4"/>
                      <a:gd name="T3" fmla="*/ 0 h 3"/>
                      <a:gd name="T4" fmla="*/ 4 w 4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2" name="Freeform 5712"/>
                  <p:cNvSpPr>
                    <a:spLocks/>
                  </p:cNvSpPr>
                  <p:nvPr/>
                </p:nvSpPr>
                <p:spPr bwMode="auto">
                  <a:xfrm>
                    <a:off x="3698" y="3653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3" name="Freeform 5713"/>
                  <p:cNvSpPr>
                    <a:spLocks/>
                  </p:cNvSpPr>
                  <p:nvPr/>
                </p:nvSpPr>
                <p:spPr bwMode="auto">
                  <a:xfrm>
                    <a:off x="3699" y="3653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4" name="Freeform 5714"/>
                  <p:cNvSpPr>
                    <a:spLocks/>
                  </p:cNvSpPr>
                  <p:nvPr/>
                </p:nvSpPr>
                <p:spPr bwMode="auto">
                  <a:xfrm>
                    <a:off x="3699" y="3652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5" name="Freeform 5715"/>
                  <p:cNvSpPr>
                    <a:spLocks/>
                  </p:cNvSpPr>
                  <p:nvPr/>
                </p:nvSpPr>
                <p:spPr bwMode="auto">
                  <a:xfrm>
                    <a:off x="3700" y="3651"/>
                    <a:ext cx="1" cy="1"/>
                  </a:xfrm>
                  <a:custGeom>
                    <a:avLst/>
                    <a:gdLst>
                      <a:gd name="T0" fmla="*/ 0 w 4"/>
                      <a:gd name="T1" fmla="*/ 5 h 5"/>
                      <a:gd name="T2" fmla="*/ 3 w 4"/>
                      <a:gd name="T3" fmla="*/ 0 h 5"/>
                      <a:gd name="T4" fmla="*/ 4 w 4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6" name="Freeform 5716"/>
                  <p:cNvSpPr>
                    <a:spLocks/>
                  </p:cNvSpPr>
                  <p:nvPr/>
                </p:nvSpPr>
                <p:spPr bwMode="auto">
                  <a:xfrm>
                    <a:off x="3700" y="3650"/>
                    <a:ext cx="1" cy="1"/>
                  </a:xfrm>
                  <a:custGeom>
                    <a:avLst/>
                    <a:gdLst>
                      <a:gd name="T0" fmla="*/ 0 w 3"/>
                      <a:gd name="T1" fmla="*/ 5 h 5"/>
                      <a:gd name="T2" fmla="*/ 2 w 3"/>
                      <a:gd name="T3" fmla="*/ 0 h 5"/>
                      <a:gd name="T4" fmla="*/ 3 w 3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5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7" name="Freeform 5717"/>
                  <p:cNvSpPr>
                    <a:spLocks/>
                  </p:cNvSpPr>
                  <p:nvPr/>
                </p:nvSpPr>
                <p:spPr bwMode="auto">
                  <a:xfrm>
                    <a:off x="3700" y="3649"/>
                    <a:ext cx="1" cy="1"/>
                  </a:xfrm>
                  <a:custGeom>
                    <a:avLst/>
                    <a:gdLst>
                      <a:gd name="T0" fmla="*/ 0 w 4"/>
                      <a:gd name="T1" fmla="*/ 6 h 6"/>
                      <a:gd name="T2" fmla="*/ 3 w 4"/>
                      <a:gd name="T3" fmla="*/ 0 h 6"/>
                      <a:gd name="T4" fmla="*/ 4 w 4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6"/>
                      <a:gd name="T11" fmla="*/ 4 w 4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6">
                        <a:moveTo>
                          <a:pt x="0" y="6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8" name="Freeform 5718"/>
                  <p:cNvSpPr>
                    <a:spLocks/>
                  </p:cNvSpPr>
                  <p:nvPr/>
                </p:nvSpPr>
                <p:spPr bwMode="auto">
                  <a:xfrm>
                    <a:off x="3701" y="3648"/>
                    <a:ext cx="1" cy="1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0 h 6"/>
                      <a:gd name="T4" fmla="*/ 3 w 3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6"/>
                      <a:gd name="T11" fmla="*/ 3 w 3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6">
                        <a:moveTo>
                          <a:pt x="0" y="6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9" name="Freeform 5719"/>
                  <p:cNvSpPr>
                    <a:spLocks/>
                  </p:cNvSpPr>
                  <p:nvPr/>
                </p:nvSpPr>
                <p:spPr bwMode="auto">
                  <a:xfrm>
                    <a:off x="3701" y="3647"/>
                    <a:ext cx="1" cy="1"/>
                  </a:xfrm>
                  <a:custGeom>
                    <a:avLst/>
                    <a:gdLst>
                      <a:gd name="T0" fmla="*/ 0 w 4"/>
                      <a:gd name="T1" fmla="*/ 6 h 6"/>
                      <a:gd name="T2" fmla="*/ 3 w 4"/>
                      <a:gd name="T3" fmla="*/ 0 h 6"/>
                      <a:gd name="T4" fmla="*/ 4 w 4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6"/>
                      <a:gd name="T11" fmla="*/ 4 w 4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6">
                        <a:moveTo>
                          <a:pt x="0" y="6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0" name="Freeform 5720"/>
                  <p:cNvSpPr>
                    <a:spLocks/>
                  </p:cNvSpPr>
                  <p:nvPr/>
                </p:nvSpPr>
                <p:spPr bwMode="auto">
                  <a:xfrm>
                    <a:off x="3702" y="3646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1" name="Freeform 5721"/>
                  <p:cNvSpPr>
                    <a:spLocks/>
                  </p:cNvSpPr>
                  <p:nvPr/>
                </p:nvSpPr>
                <p:spPr bwMode="auto">
                  <a:xfrm>
                    <a:off x="3702" y="3645"/>
                    <a:ext cx="1" cy="1"/>
                  </a:xfrm>
                  <a:custGeom>
                    <a:avLst/>
                    <a:gdLst>
                      <a:gd name="T0" fmla="*/ 0 w 4"/>
                      <a:gd name="T1" fmla="*/ 5 h 5"/>
                      <a:gd name="T2" fmla="*/ 3 w 4"/>
                      <a:gd name="T3" fmla="*/ 0 h 5"/>
                      <a:gd name="T4" fmla="*/ 4 w 4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2" name="Freeform 5722"/>
                  <p:cNvSpPr>
                    <a:spLocks/>
                  </p:cNvSpPr>
                  <p:nvPr/>
                </p:nvSpPr>
                <p:spPr bwMode="auto">
                  <a:xfrm>
                    <a:off x="3703" y="3644"/>
                    <a:ext cx="1" cy="1"/>
                  </a:xfrm>
                  <a:custGeom>
                    <a:avLst/>
                    <a:gdLst>
                      <a:gd name="T0" fmla="*/ 0 w 3"/>
                      <a:gd name="T1" fmla="*/ 7 h 7"/>
                      <a:gd name="T2" fmla="*/ 2 w 3"/>
                      <a:gd name="T3" fmla="*/ 0 h 7"/>
                      <a:gd name="T4" fmla="*/ 3 w 3"/>
                      <a:gd name="T5" fmla="*/ 0 h 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7"/>
                      <a:gd name="T11" fmla="*/ 3 w 3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7">
                        <a:moveTo>
                          <a:pt x="0" y="7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3" name="Freeform 5723"/>
                  <p:cNvSpPr>
                    <a:spLocks/>
                  </p:cNvSpPr>
                  <p:nvPr/>
                </p:nvSpPr>
                <p:spPr bwMode="auto">
                  <a:xfrm>
                    <a:off x="3703" y="3643"/>
                    <a:ext cx="1" cy="1"/>
                  </a:xfrm>
                  <a:custGeom>
                    <a:avLst/>
                    <a:gdLst>
                      <a:gd name="T0" fmla="*/ 0 w 3"/>
                      <a:gd name="T1" fmla="*/ 7 h 7"/>
                      <a:gd name="T2" fmla="*/ 2 w 3"/>
                      <a:gd name="T3" fmla="*/ 0 h 7"/>
                      <a:gd name="T4" fmla="*/ 3 w 3"/>
                      <a:gd name="T5" fmla="*/ 0 h 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7"/>
                      <a:gd name="T11" fmla="*/ 3 w 3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7">
                        <a:moveTo>
                          <a:pt x="0" y="7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4" name="Freeform 5724"/>
                  <p:cNvSpPr>
                    <a:spLocks/>
                  </p:cNvSpPr>
                  <p:nvPr/>
                </p:nvSpPr>
                <p:spPr bwMode="auto">
                  <a:xfrm>
                    <a:off x="3704" y="3641"/>
                    <a:ext cx="1" cy="2"/>
                  </a:xfrm>
                  <a:custGeom>
                    <a:avLst/>
                    <a:gdLst>
                      <a:gd name="T0" fmla="*/ 0 w 4"/>
                      <a:gd name="T1" fmla="*/ 7 h 7"/>
                      <a:gd name="T2" fmla="*/ 3 w 4"/>
                      <a:gd name="T3" fmla="*/ 0 h 7"/>
                      <a:gd name="T4" fmla="*/ 4 w 4"/>
                      <a:gd name="T5" fmla="*/ 0 h 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7"/>
                      <a:gd name="T11" fmla="*/ 4 w 4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7">
                        <a:moveTo>
                          <a:pt x="0" y="7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5" name="Freeform 5725"/>
                  <p:cNvSpPr>
                    <a:spLocks/>
                  </p:cNvSpPr>
                  <p:nvPr/>
                </p:nvSpPr>
                <p:spPr bwMode="auto">
                  <a:xfrm>
                    <a:off x="3704" y="3640"/>
                    <a:ext cx="1" cy="1"/>
                  </a:xfrm>
                  <a:custGeom>
                    <a:avLst/>
                    <a:gdLst>
                      <a:gd name="T0" fmla="*/ 0 w 3"/>
                      <a:gd name="T1" fmla="*/ 9 h 9"/>
                      <a:gd name="T2" fmla="*/ 2 w 3"/>
                      <a:gd name="T3" fmla="*/ 0 h 9"/>
                      <a:gd name="T4" fmla="*/ 3 w 3"/>
                      <a:gd name="T5" fmla="*/ 0 h 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9"/>
                      <a:gd name="T11" fmla="*/ 3 w 3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9">
                        <a:moveTo>
                          <a:pt x="0" y="9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6" name="Freeform 5726"/>
                  <p:cNvSpPr>
                    <a:spLocks/>
                  </p:cNvSpPr>
                  <p:nvPr/>
                </p:nvSpPr>
                <p:spPr bwMode="auto">
                  <a:xfrm>
                    <a:off x="3705" y="3638"/>
                    <a:ext cx="1" cy="2"/>
                  </a:xfrm>
                  <a:custGeom>
                    <a:avLst/>
                    <a:gdLst>
                      <a:gd name="T0" fmla="*/ 0 w 4"/>
                      <a:gd name="T1" fmla="*/ 9 h 9"/>
                      <a:gd name="T2" fmla="*/ 3 w 4"/>
                      <a:gd name="T3" fmla="*/ 0 h 9"/>
                      <a:gd name="T4" fmla="*/ 4 w 4"/>
                      <a:gd name="T5" fmla="*/ 0 h 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9"/>
                      <a:gd name="T11" fmla="*/ 4 w 4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9">
                        <a:moveTo>
                          <a:pt x="0" y="9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7" name="Freeform 5727"/>
                  <p:cNvSpPr>
                    <a:spLocks/>
                  </p:cNvSpPr>
                  <p:nvPr/>
                </p:nvSpPr>
                <p:spPr bwMode="auto">
                  <a:xfrm>
                    <a:off x="3705" y="3636"/>
                    <a:ext cx="1" cy="2"/>
                  </a:xfrm>
                  <a:custGeom>
                    <a:avLst/>
                    <a:gdLst>
                      <a:gd name="T0" fmla="*/ 0 w 3"/>
                      <a:gd name="T1" fmla="*/ 11 h 11"/>
                      <a:gd name="T2" fmla="*/ 2 w 3"/>
                      <a:gd name="T3" fmla="*/ 0 h 11"/>
                      <a:gd name="T4" fmla="*/ 3 w 3"/>
                      <a:gd name="T5" fmla="*/ 0 h 1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1"/>
                      <a:gd name="T11" fmla="*/ 3 w 3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1">
                        <a:moveTo>
                          <a:pt x="0" y="1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8" name="Freeform 5728"/>
                  <p:cNvSpPr>
                    <a:spLocks/>
                  </p:cNvSpPr>
                  <p:nvPr/>
                </p:nvSpPr>
                <p:spPr bwMode="auto">
                  <a:xfrm>
                    <a:off x="3706" y="3634"/>
                    <a:ext cx="1" cy="2"/>
                  </a:xfrm>
                  <a:custGeom>
                    <a:avLst/>
                    <a:gdLst>
                      <a:gd name="T0" fmla="*/ 0 w 4"/>
                      <a:gd name="T1" fmla="*/ 11 h 11"/>
                      <a:gd name="T2" fmla="*/ 3 w 4"/>
                      <a:gd name="T3" fmla="*/ 0 h 11"/>
                      <a:gd name="T4" fmla="*/ 4 w 4"/>
                      <a:gd name="T5" fmla="*/ 0 h 1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1"/>
                      <a:gd name="T11" fmla="*/ 4 w 4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1">
                        <a:moveTo>
                          <a:pt x="0" y="1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9" name="Freeform 5729"/>
                  <p:cNvSpPr>
                    <a:spLocks/>
                  </p:cNvSpPr>
                  <p:nvPr/>
                </p:nvSpPr>
                <p:spPr bwMode="auto">
                  <a:xfrm>
                    <a:off x="3706" y="3632"/>
                    <a:ext cx="1" cy="2"/>
                  </a:xfrm>
                  <a:custGeom>
                    <a:avLst/>
                    <a:gdLst>
                      <a:gd name="T0" fmla="*/ 0 w 3"/>
                      <a:gd name="T1" fmla="*/ 11 h 11"/>
                      <a:gd name="T2" fmla="*/ 2 w 3"/>
                      <a:gd name="T3" fmla="*/ 0 h 11"/>
                      <a:gd name="T4" fmla="*/ 3 w 3"/>
                      <a:gd name="T5" fmla="*/ 0 h 1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1"/>
                      <a:gd name="T11" fmla="*/ 3 w 3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1">
                        <a:moveTo>
                          <a:pt x="0" y="1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0" name="Freeform 5730"/>
                  <p:cNvSpPr>
                    <a:spLocks/>
                  </p:cNvSpPr>
                  <p:nvPr/>
                </p:nvSpPr>
                <p:spPr bwMode="auto">
                  <a:xfrm>
                    <a:off x="3706" y="3630"/>
                    <a:ext cx="1" cy="2"/>
                  </a:xfrm>
                  <a:custGeom>
                    <a:avLst/>
                    <a:gdLst>
                      <a:gd name="T0" fmla="*/ 0 w 4"/>
                      <a:gd name="T1" fmla="*/ 11 h 11"/>
                      <a:gd name="T2" fmla="*/ 3 w 4"/>
                      <a:gd name="T3" fmla="*/ 0 h 11"/>
                      <a:gd name="T4" fmla="*/ 4 w 4"/>
                      <a:gd name="T5" fmla="*/ 0 h 1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1"/>
                      <a:gd name="T11" fmla="*/ 4 w 4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1">
                        <a:moveTo>
                          <a:pt x="0" y="1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1" name="Freeform 5731"/>
                  <p:cNvSpPr>
                    <a:spLocks/>
                  </p:cNvSpPr>
                  <p:nvPr/>
                </p:nvSpPr>
                <p:spPr bwMode="auto">
                  <a:xfrm>
                    <a:off x="3707" y="3627"/>
                    <a:ext cx="1" cy="3"/>
                  </a:xfrm>
                  <a:custGeom>
                    <a:avLst/>
                    <a:gdLst>
                      <a:gd name="T0" fmla="*/ 0 w 3"/>
                      <a:gd name="T1" fmla="*/ 12 h 12"/>
                      <a:gd name="T2" fmla="*/ 2 w 3"/>
                      <a:gd name="T3" fmla="*/ 0 h 12"/>
                      <a:gd name="T4" fmla="*/ 3 w 3"/>
                      <a:gd name="T5" fmla="*/ 0 h 1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2"/>
                      <a:gd name="T11" fmla="*/ 3 w 3"/>
                      <a:gd name="T12" fmla="*/ 12 h 1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2">
                        <a:moveTo>
                          <a:pt x="0" y="1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2" name="Freeform 5732"/>
                  <p:cNvSpPr>
                    <a:spLocks/>
                  </p:cNvSpPr>
                  <p:nvPr/>
                </p:nvSpPr>
                <p:spPr bwMode="auto">
                  <a:xfrm>
                    <a:off x="3707" y="3625"/>
                    <a:ext cx="1" cy="2"/>
                  </a:xfrm>
                  <a:custGeom>
                    <a:avLst/>
                    <a:gdLst>
                      <a:gd name="T0" fmla="*/ 0 w 4"/>
                      <a:gd name="T1" fmla="*/ 14 h 14"/>
                      <a:gd name="T2" fmla="*/ 3 w 4"/>
                      <a:gd name="T3" fmla="*/ 0 h 14"/>
                      <a:gd name="T4" fmla="*/ 4 w 4"/>
                      <a:gd name="T5" fmla="*/ 0 h 1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4"/>
                      <a:gd name="T11" fmla="*/ 4 w 4"/>
                      <a:gd name="T12" fmla="*/ 14 h 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4">
                        <a:moveTo>
                          <a:pt x="0" y="1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3" name="Freeform 5733"/>
                  <p:cNvSpPr>
                    <a:spLocks/>
                  </p:cNvSpPr>
                  <p:nvPr/>
                </p:nvSpPr>
                <p:spPr bwMode="auto">
                  <a:xfrm>
                    <a:off x="3708" y="3622"/>
                    <a:ext cx="1" cy="3"/>
                  </a:xfrm>
                  <a:custGeom>
                    <a:avLst/>
                    <a:gdLst>
                      <a:gd name="T0" fmla="*/ 0 w 3"/>
                      <a:gd name="T1" fmla="*/ 16 h 16"/>
                      <a:gd name="T2" fmla="*/ 2 w 3"/>
                      <a:gd name="T3" fmla="*/ 0 h 16"/>
                      <a:gd name="T4" fmla="*/ 3 w 3"/>
                      <a:gd name="T5" fmla="*/ 0 h 1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6"/>
                      <a:gd name="T11" fmla="*/ 3 w 3"/>
                      <a:gd name="T12" fmla="*/ 16 h 1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6">
                        <a:moveTo>
                          <a:pt x="0" y="16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4" name="Freeform 5734"/>
                  <p:cNvSpPr>
                    <a:spLocks/>
                  </p:cNvSpPr>
                  <p:nvPr/>
                </p:nvSpPr>
                <p:spPr bwMode="auto">
                  <a:xfrm>
                    <a:off x="3708" y="3619"/>
                    <a:ext cx="1" cy="3"/>
                  </a:xfrm>
                  <a:custGeom>
                    <a:avLst/>
                    <a:gdLst>
                      <a:gd name="T0" fmla="*/ 0 w 4"/>
                      <a:gd name="T1" fmla="*/ 17 h 17"/>
                      <a:gd name="T2" fmla="*/ 3 w 4"/>
                      <a:gd name="T3" fmla="*/ 0 h 17"/>
                      <a:gd name="T4" fmla="*/ 4 w 4"/>
                      <a:gd name="T5" fmla="*/ 0 h 1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7"/>
                      <a:gd name="T11" fmla="*/ 4 w 4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7">
                        <a:moveTo>
                          <a:pt x="0" y="17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5" name="Freeform 5735"/>
                  <p:cNvSpPr>
                    <a:spLocks/>
                  </p:cNvSpPr>
                  <p:nvPr/>
                </p:nvSpPr>
                <p:spPr bwMode="auto">
                  <a:xfrm>
                    <a:off x="3709" y="3616"/>
                    <a:ext cx="1" cy="3"/>
                  </a:xfrm>
                  <a:custGeom>
                    <a:avLst/>
                    <a:gdLst>
                      <a:gd name="T0" fmla="*/ 0 w 3"/>
                      <a:gd name="T1" fmla="*/ 17 h 17"/>
                      <a:gd name="T2" fmla="*/ 2 w 3"/>
                      <a:gd name="T3" fmla="*/ 0 h 17"/>
                      <a:gd name="T4" fmla="*/ 3 w 3"/>
                      <a:gd name="T5" fmla="*/ 0 h 1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7"/>
                      <a:gd name="T11" fmla="*/ 3 w 3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7">
                        <a:moveTo>
                          <a:pt x="0" y="17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6" name="Freeform 5736"/>
                  <p:cNvSpPr>
                    <a:spLocks/>
                  </p:cNvSpPr>
                  <p:nvPr/>
                </p:nvSpPr>
                <p:spPr bwMode="auto">
                  <a:xfrm>
                    <a:off x="3709" y="3612"/>
                    <a:ext cx="1" cy="4"/>
                  </a:xfrm>
                  <a:custGeom>
                    <a:avLst/>
                    <a:gdLst>
                      <a:gd name="T0" fmla="*/ 0 w 4"/>
                      <a:gd name="T1" fmla="*/ 19 h 19"/>
                      <a:gd name="T2" fmla="*/ 3 w 4"/>
                      <a:gd name="T3" fmla="*/ 0 h 19"/>
                      <a:gd name="T4" fmla="*/ 4 w 4"/>
                      <a:gd name="T5" fmla="*/ 0 h 1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9"/>
                      <a:gd name="T11" fmla="*/ 4 w 4"/>
                      <a:gd name="T12" fmla="*/ 19 h 1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9">
                        <a:moveTo>
                          <a:pt x="0" y="19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7" name="Freeform 5737"/>
                  <p:cNvSpPr>
                    <a:spLocks/>
                  </p:cNvSpPr>
                  <p:nvPr/>
                </p:nvSpPr>
                <p:spPr bwMode="auto">
                  <a:xfrm>
                    <a:off x="3710" y="3608"/>
                    <a:ext cx="1" cy="4"/>
                  </a:xfrm>
                  <a:custGeom>
                    <a:avLst/>
                    <a:gdLst>
                      <a:gd name="T0" fmla="*/ 0 w 3"/>
                      <a:gd name="T1" fmla="*/ 19 h 19"/>
                      <a:gd name="T2" fmla="*/ 2 w 3"/>
                      <a:gd name="T3" fmla="*/ 0 h 19"/>
                      <a:gd name="T4" fmla="*/ 3 w 3"/>
                      <a:gd name="T5" fmla="*/ 0 h 1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9"/>
                      <a:gd name="T11" fmla="*/ 3 w 3"/>
                      <a:gd name="T12" fmla="*/ 19 h 1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9">
                        <a:moveTo>
                          <a:pt x="0" y="19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8" name="Freeform 5738"/>
                  <p:cNvSpPr>
                    <a:spLocks/>
                  </p:cNvSpPr>
                  <p:nvPr/>
                </p:nvSpPr>
                <p:spPr bwMode="auto">
                  <a:xfrm>
                    <a:off x="3710" y="3604"/>
                    <a:ext cx="1" cy="4"/>
                  </a:xfrm>
                  <a:custGeom>
                    <a:avLst/>
                    <a:gdLst>
                      <a:gd name="T0" fmla="*/ 0 w 4"/>
                      <a:gd name="T1" fmla="*/ 22 h 22"/>
                      <a:gd name="T2" fmla="*/ 3 w 4"/>
                      <a:gd name="T3" fmla="*/ 0 h 22"/>
                      <a:gd name="T4" fmla="*/ 4 w 4"/>
                      <a:gd name="T5" fmla="*/ 0 h 2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2"/>
                      <a:gd name="T11" fmla="*/ 4 w 4"/>
                      <a:gd name="T12" fmla="*/ 22 h 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2">
                        <a:moveTo>
                          <a:pt x="0" y="2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9" name="Freeform 5739"/>
                  <p:cNvSpPr>
                    <a:spLocks/>
                  </p:cNvSpPr>
                  <p:nvPr/>
                </p:nvSpPr>
                <p:spPr bwMode="auto">
                  <a:xfrm>
                    <a:off x="3711" y="3600"/>
                    <a:ext cx="1" cy="4"/>
                  </a:xfrm>
                  <a:custGeom>
                    <a:avLst/>
                    <a:gdLst>
                      <a:gd name="T0" fmla="*/ 0 w 3"/>
                      <a:gd name="T1" fmla="*/ 23 h 23"/>
                      <a:gd name="T2" fmla="*/ 2 w 3"/>
                      <a:gd name="T3" fmla="*/ 0 h 23"/>
                      <a:gd name="T4" fmla="*/ 3 w 3"/>
                      <a:gd name="T5" fmla="*/ 0 h 2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3"/>
                      <a:gd name="T11" fmla="*/ 3 w 3"/>
                      <a:gd name="T12" fmla="*/ 23 h 2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3">
                        <a:moveTo>
                          <a:pt x="0" y="2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0" name="Freeform 5740"/>
                  <p:cNvSpPr>
                    <a:spLocks/>
                  </p:cNvSpPr>
                  <p:nvPr/>
                </p:nvSpPr>
                <p:spPr bwMode="auto">
                  <a:xfrm>
                    <a:off x="3711" y="3596"/>
                    <a:ext cx="1" cy="4"/>
                  </a:xfrm>
                  <a:custGeom>
                    <a:avLst/>
                    <a:gdLst>
                      <a:gd name="T0" fmla="*/ 0 w 4"/>
                      <a:gd name="T1" fmla="*/ 23 h 23"/>
                      <a:gd name="T2" fmla="*/ 3 w 4"/>
                      <a:gd name="T3" fmla="*/ 0 h 23"/>
                      <a:gd name="T4" fmla="*/ 4 w 4"/>
                      <a:gd name="T5" fmla="*/ 0 h 2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3"/>
                      <a:gd name="T11" fmla="*/ 4 w 4"/>
                      <a:gd name="T12" fmla="*/ 23 h 2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3">
                        <a:moveTo>
                          <a:pt x="0" y="2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1" name="Freeform 5741"/>
                  <p:cNvSpPr>
                    <a:spLocks/>
                  </p:cNvSpPr>
                  <p:nvPr/>
                </p:nvSpPr>
                <p:spPr bwMode="auto">
                  <a:xfrm>
                    <a:off x="3712" y="3591"/>
                    <a:ext cx="1" cy="5"/>
                  </a:xfrm>
                  <a:custGeom>
                    <a:avLst/>
                    <a:gdLst>
                      <a:gd name="T0" fmla="*/ 0 w 3"/>
                      <a:gd name="T1" fmla="*/ 23 h 23"/>
                      <a:gd name="T2" fmla="*/ 2 w 3"/>
                      <a:gd name="T3" fmla="*/ 0 h 23"/>
                      <a:gd name="T4" fmla="*/ 3 w 3"/>
                      <a:gd name="T5" fmla="*/ 0 h 2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3"/>
                      <a:gd name="T11" fmla="*/ 3 w 3"/>
                      <a:gd name="T12" fmla="*/ 23 h 2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3">
                        <a:moveTo>
                          <a:pt x="0" y="2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2" name="Freeform 5742"/>
                  <p:cNvSpPr>
                    <a:spLocks/>
                  </p:cNvSpPr>
                  <p:nvPr/>
                </p:nvSpPr>
                <p:spPr bwMode="auto">
                  <a:xfrm>
                    <a:off x="3712" y="3587"/>
                    <a:ext cx="1" cy="4"/>
                  </a:xfrm>
                  <a:custGeom>
                    <a:avLst/>
                    <a:gdLst>
                      <a:gd name="T0" fmla="*/ 0 w 4"/>
                      <a:gd name="T1" fmla="*/ 25 h 25"/>
                      <a:gd name="T2" fmla="*/ 3 w 4"/>
                      <a:gd name="T3" fmla="*/ 0 h 25"/>
                      <a:gd name="T4" fmla="*/ 4 w 4"/>
                      <a:gd name="T5" fmla="*/ 0 h 2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5"/>
                      <a:gd name="T11" fmla="*/ 4 w 4"/>
                      <a:gd name="T12" fmla="*/ 25 h 2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5">
                        <a:moveTo>
                          <a:pt x="0" y="2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3" name="Freeform 5743"/>
                  <p:cNvSpPr>
                    <a:spLocks/>
                  </p:cNvSpPr>
                  <p:nvPr/>
                </p:nvSpPr>
                <p:spPr bwMode="auto">
                  <a:xfrm>
                    <a:off x="3713" y="3582"/>
                    <a:ext cx="1" cy="5"/>
                  </a:xfrm>
                  <a:custGeom>
                    <a:avLst/>
                    <a:gdLst>
                      <a:gd name="T0" fmla="*/ 0 w 3"/>
                      <a:gd name="T1" fmla="*/ 27 h 27"/>
                      <a:gd name="T2" fmla="*/ 2 w 3"/>
                      <a:gd name="T3" fmla="*/ 0 h 27"/>
                      <a:gd name="T4" fmla="*/ 3 w 3"/>
                      <a:gd name="T5" fmla="*/ 0 h 2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7"/>
                      <a:gd name="T11" fmla="*/ 3 w 3"/>
                      <a:gd name="T12" fmla="*/ 27 h 2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7">
                        <a:moveTo>
                          <a:pt x="0" y="27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4" name="Freeform 5744"/>
                  <p:cNvSpPr>
                    <a:spLocks/>
                  </p:cNvSpPr>
                  <p:nvPr/>
                </p:nvSpPr>
                <p:spPr bwMode="auto">
                  <a:xfrm>
                    <a:off x="3713" y="3576"/>
                    <a:ext cx="1" cy="6"/>
                  </a:xfrm>
                  <a:custGeom>
                    <a:avLst/>
                    <a:gdLst>
                      <a:gd name="T0" fmla="*/ 0 w 4"/>
                      <a:gd name="T1" fmla="*/ 30 h 30"/>
                      <a:gd name="T2" fmla="*/ 3 w 4"/>
                      <a:gd name="T3" fmla="*/ 0 h 30"/>
                      <a:gd name="T4" fmla="*/ 4 w 4"/>
                      <a:gd name="T5" fmla="*/ 0 h 3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0"/>
                      <a:gd name="T11" fmla="*/ 4 w 4"/>
                      <a:gd name="T12" fmla="*/ 30 h 3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0">
                        <a:moveTo>
                          <a:pt x="0" y="3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5" name="Freeform 5745"/>
                  <p:cNvSpPr>
                    <a:spLocks/>
                  </p:cNvSpPr>
                  <p:nvPr/>
                </p:nvSpPr>
                <p:spPr bwMode="auto">
                  <a:xfrm>
                    <a:off x="3714" y="3571"/>
                    <a:ext cx="1" cy="5"/>
                  </a:xfrm>
                  <a:custGeom>
                    <a:avLst/>
                    <a:gdLst>
                      <a:gd name="T0" fmla="*/ 0 w 3"/>
                      <a:gd name="T1" fmla="*/ 29 h 29"/>
                      <a:gd name="T2" fmla="*/ 2 w 3"/>
                      <a:gd name="T3" fmla="*/ 0 h 29"/>
                      <a:gd name="T4" fmla="*/ 3 w 3"/>
                      <a:gd name="T5" fmla="*/ 0 h 2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9"/>
                      <a:gd name="T11" fmla="*/ 3 w 3"/>
                      <a:gd name="T12" fmla="*/ 29 h 2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9">
                        <a:moveTo>
                          <a:pt x="0" y="29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6" name="Freeform 5746"/>
                  <p:cNvSpPr>
                    <a:spLocks/>
                  </p:cNvSpPr>
                  <p:nvPr/>
                </p:nvSpPr>
                <p:spPr bwMode="auto">
                  <a:xfrm>
                    <a:off x="3714" y="3565"/>
                    <a:ext cx="1" cy="6"/>
                  </a:xfrm>
                  <a:custGeom>
                    <a:avLst/>
                    <a:gdLst>
                      <a:gd name="T0" fmla="*/ 0 w 4"/>
                      <a:gd name="T1" fmla="*/ 30 h 30"/>
                      <a:gd name="T2" fmla="*/ 3 w 4"/>
                      <a:gd name="T3" fmla="*/ 0 h 30"/>
                      <a:gd name="T4" fmla="*/ 4 w 4"/>
                      <a:gd name="T5" fmla="*/ 0 h 3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0"/>
                      <a:gd name="T11" fmla="*/ 4 w 4"/>
                      <a:gd name="T12" fmla="*/ 30 h 3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0">
                        <a:moveTo>
                          <a:pt x="0" y="3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7" name="Freeform 5747"/>
                  <p:cNvSpPr>
                    <a:spLocks/>
                  </p:cNvSpPr>
                  <p:nvPr/>
                </p:nvSpPr>
                <p:spPr bwMode="auto">
                  <a:xfrm>
                    <a:off x="3714" y="3560"/>
                    <a:ext cx="1" cy="5"/>
                  </a:xfrm>
                  <a:custGeom>
                    <a:avLst/>
                    <a:gdLst>
                      <a:gd name="T0" fmla="*/ 0 w 3"/>
                      <a:gd name="T1" fmla="*/ 30 h 30"/>
                      <a:gd name="T2" fmla="*/ 2 w 3"/>
                      <a:gd name="T3" fmla="*/ 0 h 30"/>
                      <a:gd name="T4" fmla="*/ 3 w 3"/>
                      <a:gd name="T5" fmla="*/ 0 h 30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0"/>
                      <a:gd name="T11" fmla="*/ 3 w 3"/>
                      <a:gd name="T12" fmla="*/ 30 h 3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0">
                        <a:moveTo>
                          <a:pt x="0" y="3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8" name="Freeform 5748"/>
                  <p:cNvSpPr>
                    <a:spLocks/>
                  </p:cNvSpPr>
                  <p:nvPr/>
                </p:nvSpPr>
                <p:spPr bwMode="auto">
                  <a:xfrm>
                    <a:off x="3715" y="3554"/>
                    <a:ext cx="1" cy="6"/>
                  </a:xfrm>
                  <a:custGeom>
                    <a:avLst/>
                    <a:gdLst>
                      <a:gd name="T0" fmla="*/ 0 w 4"/>
                      <a:gd name="T1" fmla="*/ 32 h 32"/>
                      <a:gd name="T2" fmla="*/ 3 w 4"/>
                      <a:gd name="T3" fmla="*/ 0 h 32"/>
                      <a:gd name="T4" fmla="*/ 4 w 4"/>
                      <a:gd name="T5" fmla="*/ 0 h 3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2"/>
                      <a:gd name="T11" fmla="*/ 4 w 4"/>
                      <a:gd name="T12" fmla="*/ 32 h 3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2">
                        <a:moveTo>
                          <a:pt x="0" y="3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9" name="Freeform 5749"/>
                  <p:cNvSpPr>
                    <a:spLocks/>
                  </p:cNvSpPr>
                  <p:nvPr/>
                </p:nvSpPr>
                <p:spPr bwMode="auto">
                  <a:xfrm>
                    <a:off x="3715" y="3548"/>
                    <a:ext cx="1" cy="6"/>
                  </a:xfrm>
                  <a:custGeom>
                    <a:avLst/>
                    <a:gdLst>
                      <a:gd name="T0" fmla="*/ 0 w 3"/>
                      <a:gd name="T1" fmla="*/ 32 h 32"/>
                      <a:gd name="T2" fmla="*/ 2 w 3"/>
                      <a:gd name="T3" fmla="*/ 0 h 32"/>
                      <a:gd name="T4" fmla="*/ 3 w 3"/>
                      <a:gd name="T5" fmla="*/ 0 h 3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2"/>
                      <a:gd name="T11" fmla="*/ 3 w 3"/>
                      <a:gd name="T12" fmla="*/ 32 h 3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2">
                        <a:moveTo>
                          <a:pt x="0" y="3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0" name="Freeform 5750"/>
                  <p:cNvSpPr>
                    <a:spLocks/>
                  </p:cNvSpPr>
                  <p:nvPr/>
                </p:nvSpPr>
                <p:spPr bwMode="auto">
                  <a:xfrm>
                    <a:off x="3716" y="3542"/>
                    <a:ext cx="1" cy="6"/>
                  </a:xfrm>
                  <a:custGeom>
                    <a:avLst/>
                    <a:gdLst>
                      <a:gd name="T0" fmla="*/ 0 w 4"/>
                      <a:gd name="T1" fmla="*/ 33 h 33"/>
                      <a:gd name="T2" fmla="*/ 3 w 4"/>
                      <a:gd name="T3" fmla="*/ 0 h 33"/>
                      <a:gd name="T4" fmla="*/ 4 w 4"/>
                      <a:gd name="T5" fmla="*/ 0 h 3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3"/>
                      <a:gd name="T11" fmla="*/ 4 w 4"/>
                      <a:gd name="T12" fmla="*/ 33 h 3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3">
                        <a:moveTo>
                          <a:pt x="0" y="3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1" name="Freeform 5751"/>
                  <p:cNvSpPr>
                    <a:spLocks/>
                  </p:cNvSpPr>
                  <p:nvPr/>
                </p:nvSpPr>
                <p:spPr bwMode="auto">
                  <a:xfrm>
                    <a:off x="3716" y="3536"/>
                    <a:ext cx="1" cy="6"/>
                  </a:xfrm>
                  <a:custGeom>
                    <a:avLst/>
                    <a:gdLst>
                      <a:gd name="T0" fmla="*/ 0 w 3"/>
                      <a:gd name="T1" fmla="*/ 32 h 32"/>
                      <a:gd name="T2" fmla="*/ 2 w 3"/>
                      <a:gd name="T3" fmla="*/ 0 h 32"/>
                      <a:gd name="T4" fmla="*/ 3 w 3"/>
                      <a:gd name="T5" fmla="*/ 0 h 3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2"/>
                      <a:gd name="T11" fmla="*/ 3 w 3"/>
                      <a:gd name="T12" fmla="*/ 32 h 3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2">
                        <a:moveTo>
                          <a:pt x="0" y="3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2" name="Freeform 5752"/>
                  <p:cNvSpPr>
                    <a:spLocks/>
                  </p:cNvSpPr>
                  <p:nvPr/>
                </p:nvSpPr>
                <p:spPr bwMode="auto">
                  <a:xfrm>
                    <a:off x="3717" y="3529"/>
                    <a:ext cx="1" cy="7"/>
                  </a:xfrm>
                  <a:custGeom>
                    <a:avLst/>
                    <a:gdLst>
                      <a:gd name="T0" fmla="*/ 0 w 4"/>
                      <a:gd name="T1" fmla="*/ 33 h 33"/>
                      <a:gd name="T2" fmla="*/ 3 w 4"/>
                      <a:gd name="T3" fmla="*/ 0 h 33"/>
                      <a:gd name="T4" fmla="*/ 4 w 4"/>
                      <a:gd name="T5" fmla="*/ 0 h 3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3"/>
                      <a:gd name="T11" fmla="*/ 4 w 4"/>
                      <a:gd name="T12" fmla="*/ 33 h 3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3">
                        <a:moveTo>
                          <a:pt x="0" y="3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3" name="Freeform 5753"/>
                  <p:cNvSpPr>
                    <a:spLocks/>
                  </p:cNvSpPr>
                  <p:nvPr/>
                </p:nvSpPr>
                <p:spPr bwMode="auto">
                  <a:xfrm>
                    <a:off x="3717" y="3523"/>
                    <a:ext cx="1" cy="6"/>
                  </a:xfrm>
                  <a:custGeom>
                    <a:avLst/>
                    <a:gdLst>
                      <a:gd name="T0" fmla="*/ 0 w 3"/>
                      <a:gd name="T1" fmla="*/ 32 h 32"/>
                      <a:gd name="T2" fmla="*/ 2 w 3"/>
                      <a:gd name="T3" fmla="*/ 0 h 32"/>
                      <a:gd name="T4" fmla="*/ 3 w 3"/>
                      <a:gd name="T5" fmla="*/ 0 h 3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2"/>
                      <a:gd name="T11" fmla="*/ 3 w 3"/>
                      <a:gd name="T12" fmla="*/ 32 h 3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2">
                        <a:moveTo>
                          <a:pt x="0" y="3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4" name="Freeform 5754"/>
                  <p:cNvSpPr>
                    <a:spLocks/>
                  </p:cNvSpPr>
                  <p:nvPr/>
                </p:nvSpPr>
                <p:spPr bwMode="auto">
                  <a:xfrm>
                    <a:off x="3718" y="3517"/>
                    <a:ext cx="1" cy="6"/>
                  </a:xfrm>
                  <a:custGeom>
                    <a:avLst/>
                    <a:gdLst>
                      <a:gd name="T0" fmla="*/ 0 w 3"/>
                      <a:gd name="T1" fmla="*/ 33 h 33"/>
                      <a:gd name="T2" fmla="*/ 2 w 3"/>
                      <a:gd name="T3" fmla="*/ 0 h 33"/>
                      <a:gd name="T4" fmla="*/ 3 w 3"/>
                      <a:gd name="T5" fmla="*/ 0 h 3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3"/>
                      <a:gd name="T11" fmla="*/ 3 w 3"/>
                      <a:gd name="T12" fmla="*/ 33 h 3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3">
                        <a:moveTo>
                          <a:pt x="0" y="3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5" name="Freeform 5755"/>
                  <p:cNvSpPr>
                    <a:spLocks/>
                  </p:cNvSpPr>
                  <p:nvPr/>
                </p:nvSpPr>
                <p:spPr bwMode="auto">
                  <a:xfrm>
                    <a:off x="3718" y="3512"/>
                    <a:ext cx="1" cy="5"/>
                  </a:xfrm>
                  <a:custGeom>
                    <a:avLst/>
                    <a:gdLst>
                      <a:gd name="T0" fmla="*/ 0 w 4"/>
                      <a:gd name="T1" fmla="*/ 31 h 31"/>
                      <a:gd name="T2" fmla="*/ 3 w 4"/>
                      <a:gd name="T3" fmla="*/ 0 h 31"/>
                      <a:gd name="T4" fmla="*/ 4 w 4"/>
                      <a:gd name="T5" fmla="*/ 0 h 3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1"/>
                      <a:gd name="T11" fmla="*/ 4 w 4"/>
                      <a:gd name="T12" fmla="*/ 31 h 3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1">
                        <a:moveTo>
                          <a:pt x="0" y="3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6" name="Freeform 5756"/>
                  <p:cNvSpPr>
                    <a:spLocks/>
                  </p:cNvSpPr>
                  <p:nvPr/>
                </p:nvSpPr>
                <p:spPr bwMode="auto">
                  <a:xfrm>
                    <a:off x="3719" y="3506"/>
                    <a:ext cx="1" cy="6"/>
                  </a:xfrm>
                  <a:custGeom>
                    <a:avLst/>
                    <a:gdLst>
                      <a:gd name="T0" fmla="*/ 0 w 3"/>
                      <a:gd name="T1" fmla="*/ 32 h 32"/>
                      <a:gd name="T2" fmla="*/ 2 w 3"/>
                      <a:gd name="T3" fmla="*/ 0 h 32"/>
                      <a:gd name="T4" fmla="*/ 3 w 3"/>
                      <a:gd name="T5" fmla="*/ 0 h 3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2"/>
                      <a:gd name="T11" fmla="*/ 3 w 3"/>
                      <a:gd name="T12" fmla="*/ 32 h 3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2">
                        <a:moveTo>
                          <a:pt x="0" y="3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7" name="Freeform 5757"/>
                  <p:cNvSpPr>
                    <a:spLocks/>
                  </p:cNvSpPr>
                  <p:nvPr/>
                </p:nvSpPr>
                <p:spPr bwMode="auto">
                  <a:xfrm>
                    <a:off x="3719" y="3500"/>
                    <a:ext cx="1" cy="6"/>
                  </a:xfrm>
                  <a:custGeom>
                    <a:avLst/>
                    <a:gdLst>
                      <a:gd name="T0" fmla="*/ 0 w 4"/>
                      <a:gd name="T1" fmla="*/ 29 h 29"/>
                      <a:gd name="T2" fmla="*/ 3 w 4"/>
                      <a:gd name="T3" fmla="*/ 0 h 29"/>
                      <a:gd name="T4" fmla="*/ 4 w 4"/>
                      <a:gd name="T5" fmla="*/ 0 h 2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9"/>
                      <a:gd name="T11" fmla="*/ 4 w 4"/>
                      <a:gd name="T12" fmla="*/ 29 h 2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9">
                        <a:moveTo>
                          <a:pt x="0" y="29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8" name="Freeform 5758"/>
                  <p:cNvSpPr>
                    <a:spLocks/>
                  </p:cNvSpPr>
                  <p:nvPr/>
                </p:nvSpPr>
                <p:spPr bwMode="auto">
                  <a:xfrm>
                    <a:off x="3719" y="3495"/>
                    <a:ext cx="1" cy="5"/>
                  </a:xfrm>
                  <a:custGeom>
                    <a:avLst/>
                    <a:gdLst>
                      <a:gd name="T0" fmla="*/ 0 w 3"/>
                      <a:gd name="T1" fmla="*/ 28 h 28"/>
                      <a:gd name="T2" fmla="*/ 2 w 3"/>
                      <a:gd name="T3" fmla="*/ 0 h 28"/>
                      <a:gd name="T4" fmla="*/ 3 w 3"/>
                      <a:gd name="T5" fmla="*/ 0 h 2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8"/>
                      <a:gd name="T11" fmla="*/ 3 w 3"/>
                      <a:gd name="T12" fmla="*/ 28 h 2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8">
                        <a:moveTo>
                          <a:pt x="0" y="28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9" name="Freeform 5759"/>
                  <p:cNvSpPr>
                    <a:spLocks/>
                  </p:cNvSpPr>
                  <p:nvPr/>
                </p:nvSpPr>
                <p:spPr bwMode="auto">
                  <a:xfrm>
                    <a:off x="3720" y="3490"/>
                    <a:ext cx="1" cy="5"/>
                  </a:xfrm>
                  <a:custGeom>
                    <a:avLst/>
                    <a:gdLst>
                      <a:gd name="T0" fmla="*/ 0 w 4"/>
                      <a:gd name="T1" fmla="*/ 28 h 28"/>
                      <a:gd name="T2" fmla="*/ 3 w 4"/>
                      <a:gd name="T3" fmla="*/ 0 h 28"/>
                      <a:gd name="T4" fmla="*/ 4 w 4"/>
                      <a:gd name="T5" fmla="*/ 0 h 28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8"/>
                      <a:gd name="T11" fmla="*/ 4 w 4"/>
                      <a:gd name="T12" fmla="*/ 28 h 2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8">
                        <a:moveTo>
                          <a:pt x="0" y="28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0" name="Freeform 5760"/>
                  <p:cNvSpPr>
                    <a:spLocks/>
                  </p:cNvSpPr>
                  <p:nvPr/>
                </p:nvSpPr>
                <p:spPr bwMode="auto">
                  <a:xfrm>
                    <a:off x="3720" y="3485"/>
                    <a:ext cx="1" cy="5"/>
                  </a:xfrm>
                  <a:custGeom>
                    <a:avLst/>
                    <a:gdLst>
                      <a:gd name="T0" fmla="*/ 0 w 3"/>
                      <a:gd name="T1" fmla="*/ 25 h 25"/>
                      <a:gd name="T2" fmla="*/ 2 w 3"/>
                      <a:gd name="T3" fmla="*/ 0 h 25"/>
                      <a:gd name="T4" fmla="*/ 3 w 3"/>
                      <a:gd name="T5" fmla="*/ 0 h 2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5"/>
                      <a:gd name="T11" fmla="*/ 3 w 3"/>
                      <a:gd name="T12" fmla="*/ 25 h 2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5">
                        <a:moveTo>
                          <a:pt x="0" y="25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1" name="Freeform 5761"/>
                  <p:cNvSpPr>
                    <a:spLocks/>
                  </p:cNvSpPr>
                  <p:nvPr/>
                </p:nvSpPr>
                <p:spPr bwMode="auto">
                  <a:xfrm>
                    <a:off x="3721" y="3481"/>
                    <a:ext cx="1" cy="4"/>
                  </a:xfrm>
                  <a:custGeom>
                    <a:avLst/>
                    <a:gdLst>
                      <a:gd name="T0" fmla="*/ 0 w 4"/>
                      <a:gd name="T1" fmla="*/ 24 h 24"/>
                      <a:gd name="T2" fmla="*/ 3 w 4"/>
                      <a:gd name="T3" fmla="*/ 0 h 24"/>
                      <a:gd name="T4" fmla="*/ 4 w 4"/>
                      <a:gd name="T5" fmla="*/ 0 h 2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4"/>
                      <a:gd name="T11" fmla="*/ 4 w 4"/>
                      <a:gd name="T12" fmla="*/ 24 h 2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4">
                        <a:moveTo>
                          <a:pt x="0" y="2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2" name="Freeform 5762"/>
                  <p:cNvSpPr>
                    <a:spLocks/>
                  </p:cNvSpPr>
                  <p:nvPr/>
                </p:nvSpPr>
                <p:spPr bwMode="auto">
                  <a:xfrm>
                    <a:off x="3721" y="3476"/>
                    <a:ext cx="1" cy="5"/>
                  </a:xfrm>
                  <a:custGeom>
                    <a:avLst/>
                    <a:gdLst>
                      <a:gd name="T0" fmla="*/ 0 w 3"/>
                      <a:gd name="T1" fmla="*/ 23 h 23"/>
                      <a:gd name="T2" fmla="*/ 2 w 3"/>
                      <a:gd name="T3" fmla="*/ 0 h 23"/>
                      <a:gd name="T4" fmla="*/ 3 w 3"/>
                      <a:gd name="T5" fmla="*/ 0 h 2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3"/>
                      <a:gd name="T11" fmla="*/ 3 w 3"/>
                      <a:gd name="T12" fmla="*/ 23 h 2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3">
                        <a:moveTo>
                          <a:pt x="0" y="2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3" name="Freeform 5763"/>
                  <p:cNvSpPr>
                    <a:spLocks/>
                  </p:cNvSpPr>
                  <p:nvPr/>
                </p:nvSpPr>
                <p:spPr bwMode="auto">
                  <a:xfrm>
                    <a:off x="3722" y="3473"/>
                    <a:ext cx="1" cy="3"/>
                  </a:xfrm>
                  <a:custGeom>
                    <a:avLst/>
                    <a:gdLst>
                      <a:gd name="T0" fmla="*/ 0 w 4"/>
                      <a:gd name="T1" fmla="*/ 20 h 20"/>
                      <a:gd name="T2" fmla="*/ 3 w 4"/>
                      <a:gd name="T3" fmla="*/ 0 h 20"/>
                      <a:gd name="T4" fmla="*/ 4 w 4"/>
                      <a:gd name="T5" fmla="*/ 0 h 2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0"/>
                      <a:gd name="T11" fmla="*/ 4 w 4"/>
                      <a:gd name="T12" fmla="*/ 20 h 2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0">
                        <a:moveTo>
                          <a:pt x="0" y="2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4" name="Freeform 5764"/>
                  <p:cNvSpPr>
                    <a:spLocks/>
                  </p:cNvSpPr>
                  <p:nvPr/>
                </p:nvSpPr>
                <p:spPr bwMode="auto">
                  <a:xfrm>
                    <a:off x="3722" y="3469"/>
                    <a:ext cx="1" cy="4"/>
                  </a:xfrm>
                  <a:custGeom>
                    <a:avLst/>
                    <a:gdLst>
                      <a:gd name="T0" fmla="*/ 0 w 3"/>
                      <a:gd name="T1" fmla="*/ 18 h 18"/>
                      <a:gd name="T2" fmla="*/ 2 w 3"/>
                      <a:gd name="T3" fmla="*/ 0 h 18"/>
                      <a:gd name="T4" fmla="*/ 3 w 3"/>
                      <a:gd name="T5" fmla="*/ 0 h 1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8"/>
                      <a:gd name="T11" fmla="*/ 3 w 3"/>
                      <a:gd name="T12" fmla="*/ 18 h 1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8">
                        <a:moveTo>
                          <a:pt x="0" y="18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5" name="Freeform 5765"/>
                  <p:cNvSpPr>
                    <a:spLocks/>
                  </p:cNvSpPr>
                  <p:nvPr/>
                </p:nvSpPr>
                <p:spPr bwMode="auto">
                  <a:xfrm>
                    <a:off x="3723" y="3466"/>
                    <a:ext cx="1" cy="3"/>
                  </a:xfrm>
                  <a:custGeom>
                    <a:avLst/>
                    <a:gdLst>
                      <a:gd name="T0" fmla="*/ 0 w 4"/>
                      <a:gd name="T1" fmla="*/ 17 h 17"/>
                      <a:gd name="T2" fmla="*/ 3 w 4"/>
                      <a:gd name="T3" fmla="*/ 0 h 17"/>
                      <a:gd name="T4" fmla="*/ 4 w 4"/>
                      <a:gd name="T5" fmla="*/ 0 h 1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7"/>
                      <a:gd name="T11" fmla="*/ 4 w 4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7">
                        <a:moveTo>
                          <a:pt x="0" y="17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6" name="Freeform 5766"/>
                  <p:cNvSpPr>
                    <a:spLocks/>
                  </p:cNvSpPr>
                  <p:nvPr/>
                </p:nvSpPr>
                <p:spPr bwMode="auto">
                  <a:xfrm>
                    <a:off x="3723" y="3463"/>
                    <a:ext cx="1" cy="3"/>
                  </a:xfrm>
                  <a:custGeom>
                    <a:avLst/>
                    <a:gdLst>
                      <a:gd name="T0" fmla="*/ 0 w 3"/>
                      <a:gd name="T1" fmla="*/ 14 h 14"/>
                      <a:gd name="T2" fmla="*/ 2 w 3"/>
                      <a:gd name="T3" fmla="*/ 0 h 14"/>
                      <a:gd name="T4" fmla="*/ 3 w 3"/>
                      <a:gd name="T5" fmla="*/ 0 h 1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4"/>
                      <a:gd name="T11" fmla="*/ 3 w 3"/>
                      <a:gd name="T12" fmla="*/ 14 h 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4">
                        <a:moveTo>
                          <a:pt x="0" y="1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7" name="Freeform 5767"/>
                  <p:cNvSpPr>
                    <a:spLocks/>
                  </p:cNvSpPr>
                  <p:nvPr/>
                </p:nvSpPr>
                <p:spPr bwMode="auto">
                  <a:xfrm>
                    <a:off x="3724" y="3461"/>
                    <a:ext cx="1" cy="2"/>
                  </a:xfrm>
                  <a:custGeom>
                    <a:avLst/>
                    <a:gdLst>
                      <a:gd name="T0" fmla="*/ 0 w 4"/>
                      <a:gd name="T1" fmla="*/ 12 h 12"/>
                      <a:gd name="T2" fmla="*/ 3 w 4"/>
                      <a:gd name="T3" fmla="*/ 0 h 12"/>
                      <a:gd name="T4" fmla="*/ 4 w 4"/>
                      <a:gd name="T5" fmla="*/ 0 h 1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2"/>
                      <a:gd name="T11" fmla="*/ 4 w 4"/>
                      <a:gd name="T12" fmla="*/ 12 h 1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2">
                        <a:moveTo>
                          <a:pt x="0" y="1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8" name="Freeform 5768"/>
                  <p:cNvSpPr>
                    <a:spLocks/>
                  </p:cNvSpPr>
                  <p:nvPr/>
                </p:nvSpPr>
                <p:spPr bwMode="auto">
                  <a:xfrm>
                    <a:off x="3724" y="3460"/>
                    <a:ext cx="1" cy="1"/>
                  </a:xfrm>
                  <a:custGeom>
                    <a:avLst/>
                    <a:gdLst>
                      <a:gd name="T0" fmla="*/ 0 w 3"/>
                      <a:gd name="T1" fmla="*/ 9 h 9"/>
                      <a:gd name="T2" fmla="*/ 2 w 3"/>
                      <a:gd name="T3" fmla="*/ 0 h 9"/>
                      <a:gd name="T4" fmla="*/ 3 w 3"/>
                      <a:gd name="T5" fmla="*/ 0 h 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9"/>
                      <a:gd name="T11" fmla="*/ 3 w 3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9">
                        <a:moveTo>
                          <a:pt x="0" y="9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9" name="Freeform 5769"/>
                  <p:cNvSpPr>
                    <a:spLocks/>
                  </p:cNvSpPr>
                  <p:nvPr/>
                </p:nvSpPr>
                <p:spPr bwMode="auto">
                  <a:xfrm>
                    <a:off x="3725" y="3458"/>
                    <a:ext cx="1" cy="2"/>
                  </a:xfrm>
                  <a:custGeom>
                    <a:avLst/>
                    <a:gdLst>
                      <a:gd name="T0" fmla="*/ 0 w 4"/>
                      <a:gd name="T1" fmla="*/ 6 h 6"/>
                      <a:gd name="T2" fmla="*/ 3 w 4"/>
                      <a:gd name="T3" fmla="*/ 0 h 6"/>
                      <a:gd name="T4" fmla="*/ 4 w 4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6"/>
                      <a:gd name="T11" fmla="*/ 4 w 4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6">
                        <a:moveTo>
                          <a:pt x="0" y="6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0" name="Freeform 5770"/>
                  <p:cNvSpPr>
                    <a:spLocks/>
                  </p:cNvSpPr>
                  <p:nvPr/>
                </p:nvSpPr>
                <p:spPr bwMode="auto">
                  <a:xfrm>
                    <a:off x="3725" y="3458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1" name="Freeform 5771"/>
                  <p:cNvSpPr>
                    <a:spLocks/>
                  </p:cNvSpPr>
                  <p:nvPr/>
                </p:nvSpPr>
                <p:spPr bwMode="auto">
                  <a:xfrm>
                    <a:off x="3725" y="34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2" name="Freeform 5772"/>
                  <p:cNvSpPr>
                    <a:spLocks/>
                  </p:cNvSpPr>
                  <p:nvPr/>
                </p:nvSpPr>
                <p:spPr bwMode="auto">
                  <a:xfrm>
                    <a:off x="3726" y="34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3" name="Freeform 5773"/>
                  <p:cNvSpPr>
                    <a:spLocks/>
                  </p:cNvSpPr>
                  <p:nvPr/>
                </p:nvSpPr>
                <p:spPr bwMode="auto">
                  <a:xfrm>
                    <a:off x="3726" y="3458"/>
                    <a:ext cx="1" cy="1"/>
                  </a:xfrm>
                  <a:custGeom>
                    <a:avLst/>
                    <a:gdLst>
                      <a:gd name="T0" fmla="*/ 0 w 4"/>
                      <a:gd name="T1" fmla="*/ 0 h 5"/>
                      <a:gd name="T2" fmla="*/ 3 w 4"/>
                      <a:gd name="T3" fmla="*/ 5 h 5"/>
                      <a:gd name="T4" fmla="*/ 4 w 4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0"/>
                        </a:moveTo>
                        <a:lnTo>
                          <a:pt x="3" y="5"/>
                        </a:lnTo>
                        <a:lnTo>
                          <a:pt x="4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4" name="Freeform 5774"/>
                  <p:cNvSpPr>
                    <a:spLocks/>
                  </p:cNvSpPr>
                  <p:nvPr/>
                </p:nvSpPr>
                <p:spPr bwMode="auto">
                  <a:xfrm>
                    <a:off x="3727" y="3459"/>
                    <a:ext cx="1" cy="1"/>
                  </a:xfrm>
                  <a:custGeom>
                    <a:avLst/>
                    <a:gdLst>
                      <a:gd name="T0" fmla="*/ 0 w 3"/>
                      <a:gd name="T1" fmla="*/ 0 h 9"/>
                      <a:gd name="T2" fmla="*/ 2 w 3"/>
                      <a:gd name="T3" fmla="*/ 9 h 9"/>
                      <a:gd name="T4" fmla="*/ 3 w 3"/>
                      <a:gd name="T5" fmla="*/ 9 h 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9"/>
                      <a:gd name="T11" fmla="*/ 3 w 3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9">
                        <a:moveTo>
                          <a:pt x="0" y="0"/>
                        </a:moveTo>
                        <a:lnTo>
                          <a:pt x="2" y="9"/>
                        </a:lnTo>
                        <a:lnTo>
                          <a:pt x="3" y="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5" name="Freeform 5775"/>
                  <p:cNvSpPr>
                    <a:spLocks/>
                  </p:cNvSpPr>
                  <p:nvPr/>
                </p:nvSpPr>
                <p:spPr bwMode="auto">
                  <a:xfrm>
                    <a:off x="3727" y="3460"/>
                    <a:ext cx="1" cy="3"/>
                  </a:xfrm>
                  <a:custGeom>
                    <a:avLst/>
                    <a:gdLst>
                      <a:gd name="T0" fmla="*/ 0 w 4"/>
                      <a:gd name="T1" fmla="*/ 0 h 12"/>
                      <a:gd name="T2" fmla="*/ 3 w 4"/>
                      <a:gd name="T3" fmla="*/ 12 h 12"/>
                      <a:gd name="T4" fmla="*/ 4 w 4"/>
                      <a:gd name="T5" fmla="*/ 12 h 1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2"/>
                      <a:gd name="T11" fmla="*/ 4 w 4"/>
                      <a:gd name="T12" fmla="*/ 12 h 1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2">
                        <a:moveTo>
                          <a:pt x="0" y="0"/>
                        </a:moveTo>
                        <a:lnTo>
                          <a:pt x="3" y="12"/>
                        </a:lnTo>
                        <a:lnTo>
                          <a:pt x="4" y="1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6" name="Freeform 5776"/>
                  <p:cNvSpPr>
                    <a:spLocks/>
                  </p:cNvSpPr>
                  <p:nvPr/>
                </p:nvSpPr>
                <p:spPr bwMode="auto">
                  <a:xfrm>
                    <a:off x="3728" y="3463"/>
                    <a:ext cx="1" cy="2"/>
                  </a:xfrm>
                  <a:custGeom>
                    <a:avLst/>
                    <a:gdLst>
                      <a:gd name="T0" fmla="*/ 0 w 3"/>
                      <a:gd name="T1" fmla="*/ 0 h 13"/>
                      <a:gd name="T2" fmla="*/ 2 w 3"/>
                      <a:gd name="T3" fmla="*/ 13 h 13"/>
                      <a:gd name="T4" fmla="*/ 3 w 3"/>
                      <a:gd name="T5" fmla="*/ 13 h 1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3"/>
                      <a:gd name="T11" fmla="*/ 3 w 3"/>
                      <a:gd name="T12" fmla="*/ 13 h 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3">
                        <a:moveTo>
                          <a:pt x="0" y="0"/>
                        </a:moveTo>
                        <a:lnTo>
                          <a:pt x="2" y="13"/>
                        </a:lnTo>
                        <a:lnTo>
                          <a:pt x="3" y="1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7" name="Freeform 5777"/>
                  <p:cNvSpPr>
                    <a:spLocks/>
                  </p:cNvSpPr>
                  <p:nvPr/>
                </p:nvSpPr>
                <p:spPr bwMode="auto">
                  <a:xfrm>
                    <a:off x="3728" y="3465"/>
                    <a:ext cx="1" cy="3"/>
                  </a:xfrm>
                  <a:custGeom>
                    <a:avLst/>
                    <a:gdLst>
                      <a:gd name="T0" fmla="*/ 0 w 4"/>
                      <a:gd name="T1" fmla="*/ 0 h 16"/>
                      <a:gd name="T2" fmla="*/ 3 w 4"/>
                      <a:gd name="T3" fmla="*/ 16 h 16"/>
                      <a:gd name="T4" fmla="*/ 4 w 4"/>
                      <a:gd name="T5" fmla="*/ 16 h 1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6"/>
                      <a:gd name="T11" fmla="*/ 4 w 4"/>
                      <a:gd name="T12" fmla="*/ 16 h 1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6">
                        <a:moveTo>
                          <a:pt x="0" y="0"/>
                        </a:moveTo>
                        <a:lnTo>
                          <a:pt x="3" y="16"/>
                        </a:lnTo>
                        <a:lnTo>
                          <a:pt x="4" y="1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46" name="Group 5979"/>
                <p:cNvGrpSpPr>
                  <a:grpSpLocks/>
                </p:cNvGrpSpPr>
                <p:nvPr/>
              </p:nvGrpSpPr>
              <p:grpSpPr bwMode="auto">
                <a:xfrm>
                  <a:off x="3729" y="3468"/>
                  <a:ext cx="93" cy="192"/>
                  <a:chOff x="3729" y="3468"/>
                  <a:chExt cx="93" cy="192"/>
                </a:xfrm>
              </p:grpSpPr>
              <p:sp>
                <p:nvSpPr>
                  <p:cNvPr id="1868" name="Freeform 5779"/>
                  <p:cNvSpPr>
                    <a:spLocks/>
                  </p:cNvSpPr>
                  <p:nvPr/>
                </p:nvSpPr>
                <p:spPr bwMode="auto">
                  <a:xfrm>
                    <a:off x="3729" y="3468"/>
                    <a:ext cx="1" cy="3"/>
                  </a:xfrm>
                  <a:custGeom>
                    <a:avLst/>
                    <a:gdLst>
                      <a:gd name="T0" fmla="*/ 0 w 3"/>
                      <a:gd name="T1" fmla="*/ 0 h 19"/>
                      <a:gd name="T2" fmla="*/ 2 w 3"/>
                      <a:gd name="T3" fmla="*/ 19 h 19"/>
                      <a:gd name="T4" fmla="*/ 3 w 3"/>
                      <a:gd name="T5" fmla="*/ 19 h 1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9"/>
                      <a:gd name="T11" fmla="*/ 3 w 3"/>
                      <a:gd name="T12" fmla="*/ 19 h 1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9">
                        <a:moveTo>
                          <a:pt x="0" y="0"/>
                        </a:moveTo>
                        <a:lnTo>
                          <a:pt x="2" y="19"/>
                        </a:lnTo>
                        <a:lnTo>
                          <a:pt x="3" y="1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69" name="Freeform 5780"/>
                  <p:cNvSpPr>
                    <a:spLocks/>
                  </p:cNvSpPr>
                  <p:nvPr/>
                </p:nvSpPr>
                <p:spPr bwMode="auto">
                  <a:xfrm>
                    <a:off x="3729" y="3471"/>
                    <a:ext cx="1" cy="4"/>
                  </a:xfrm>
                  <a:custGeom>
                    <a:avLst/>
                    <a:gdLst>
                      <a:gd name="T0" fmla="*/ 0 w 4"/>
                      <a:gd name="T1" fmla="*/ 0 h 20"/>
                      <a:gd name="T2" fmla="*/ 3 w 4"/>
                      <a:gd name="T3" fmla="*/ 20 h 20"/>
                      <a:gd name="T4" fmla="*/ 4 w 4"/>
                      <a:gd name="T5" fmla="*/ 20 h 2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0"/>
                      <a:gd name="T11" fmla="*/ 4 w 4"/>
                      <a:gd name="T12" fmla="*/ 20 h 2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0">
                        <a:moveTo>
                          <a:pt x="0" y="0"/>
                        </a:moveTo>
                        <a:lnTo>
                          <a:pt x="3" y="20"/>
                        </a:lnTo>
                        <a:lnTo>
                          <a:pt x="4" y="2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0" name="Freeform 5781"/>
                  <p:cNvSpPr>
                    <a:spLocks/>
                  </p:cNvSpPr>
                  <p:nvPr/>
                </p:nvSpPr>
                <p:spPr bwMode="auto">
                  <a:xfrm>
                    <a:off x="3730" y="3475"/>
                    <a:ext cx="1" cy="4"/>
                  </a:xfrm>
                  <a:custGeom>
                    <a:avLst/>
                    <a:gdLst>
                      <a:gd name="T0" fmla="*/ 0 w 3"/>
                      <a:gd name="T1" fmla="*/ 0 h 22"/>
                      <a:gd name="T2" fmla="*/ 2 w 3"/>
                      <a:gd name="T3" fmla="*/ 22 h 22"/>
                      <a:gd name="T4" fmla="*/ 3 w 3"/>
                      <a:gd name="T5" fmla="*/ 22 h 2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2"/>
                      <a:gd name="T11" fmla="*/ 3 w 3"/>
                      <a:gd name="T12" fmla="*/ 22 h 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2">
                        <a:moveTo>
                          <a:pt x="0" y="0"/>
                        </a:moveTo>
                        <a:lnTo>
                          <a:pt x="2" y="22"/>
                        </a:lnTo>
                        <a:lnTo>
                          <a:pt x="3" y="2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1" name="Freeform 5782"/>
                  <p:cNvSpPr>
                    <a:spLocks/>
                  </p:cNvSpPr>
                  <p:nvPr/>
                </p:nvSpPr>
                <p:spPr bwMode="auto">
                  <a:xfrm>
                    <a:off x="3730" y="3479"/>
                    <a:ext cx="1" cy="4"/>
                  </a:xfrm>
                  <a:custGeom>
                    <a:avLst/>
                    <a:gdLst>
                      <a:gd name="T0" fmla="*/ 0 w 3"/>
                      <a:gd name="T1" fmla="*/ 0 h 22"/>
                      <a:gd name="T2" fmla="*/ 2 w 3"/>
                      <a:gd name="T3" fmla="*/ 22 h 22"/>
                      <a:gd name="T4" fmla="*/ 3 w 3"/>
                      <a:gd name="T5" fmla="*/ 22 h 2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2"/>
                      <a:gd name="T11" fmla="*/ 3 w 3"/>
                      <a:gd name="T12" fmla="*/ 22 h 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2">
                        <a:moveTo>
                          <a:pt x="0" y="0"/>
                        </a:moveTo>
                        <a:lnTo>
                          <a:pt x="2" y="22"/>
                        </a:lnTo>
                        <a:lnTo>
                          <a:pt x="3" y="2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2" name="Freeform 5783"/>
                  <p:cNvSpPr>
                    <a:spLocks/>
                  </p:cNvSpPr>
                  <p:nvPr/>
                </p:nvSpPr>
                <p:spPr bwMode="auto">
                  <a:xfrm>
                    <a:off x="3730" y="3483"/>
                    <a:ext cx="1" cy="5"/>
                  </a:xfrm>
                  <a:custGeom>
                    <a:avLst/>
                    <a:gdLst>
                      <a:gd name="T0" fmla="*/ 0 w 4"/>
                      <a:gd name="T1" fmla="*/ 0 h 25"/>
                      <a:gd name="T2" fmla="*/ 3 w 4"/>
                      <a:gd name="T3" fmla="*/ 25 h 25"/>
                      <a:gd name="T4" fmla="*/ 4 w 4"/>
                      <a:gd name="T5" fmla="*/ 25 h 2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5"/>
                      <a:gd name="T11" fmla="*/ 4 w 4"/>
                      <a:gd name="T12" fmla="*/ 25 h 2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5">
                        <a:moveTo>
                          <a:pt x="0" y="0"/>
                        </a:moveTo>
                        <a:lnTo>
                          <a:pt x="3" y="25"/>
                        </a:lnTo>
                        <a:lnTo>
                          <a:pt x="4" y="2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3" name="Freeform 5784"/>
                  <p:cNvSpPr>
                    <a:spLocks/>
                  </p:cNvSpPr>
                  <p:nvPr/>
                </p:nvSpPr>
                <p:spPr bwMode="auto">
                  <a:xfrm>
                    <a:off x="3731" y="3488"/>
                    <a:ext cx="1" cy="5"/>
                  </a:xfrm>
                  <a:custGeom>
                    <a:avLst/>
                    <a:gdLst>
                      <a:gd name="T0" fmla="*/ 0 w 3"/>
                      <a:gd name="T1" fmla="*/ 0 h 27"/>
                      <a:gd name="T2" fmla="*/ 2 w 3"/>
                      <a:gd name="T3" fmla="*/ 27 h 27"/>
                      <a:gd name="T4" fmla="*/ 3 w 3"/>
                      <a:gd name="T5" fmla="*/ 27 h 2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7"/>
                      <a:gd name="T11" fmla="*/ 3 w 3"/>
                      <a:gd name="T12" fmla="*/ 27 h 2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7">
                        <a:moveTo>
                          <a:pt x="0" y="0"/>
                        </a:moveTo>
                        <a:lnTo>
                          <a:pt x="2" y="27"/>
                        </a:lnTo>
                        <a:lnTo>
                          <a:pt x="3" y="2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4" name="Freeform 5785"/>
                  <p:cNvSpPr>
                    <a:spLocks/>
                  </p:cNvSpPr>
                  <p:nvPr/>
                </p:nvSpPr>
                <p:spPr bwMode="auto">
                  <a:xfrm>
                    <a:off x="3731" y="3493"/>
                    <a:ext cx="1" cy="5"/>
                  </a:xfrm>
                  <a:custGeom>
                    <a:avLst/>
                    <a:gdLst>
                      <a:gd name="T0" fmla="*/ 0 w 4"/>
                      <a:gd name="T1" fmla="*/ 0 h 28"/>
                      <a:gd name="T2" fmla="*/ 3 w 4"/>
                      <a:gd name="T3" fmla="*/ 28 h 28"/>
                      <a:gd name="T4" fmla="*/ 4 w 4"/>
                      <a:gd name="T5" fmla="*/ 28 h 28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8"/>
                      <a:gd name="T11" fmla="*/ 4 w 4"/>
                      <a:gd name="T12" fmla="*/ 28 h 2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8">
                        <a:moveTo>
                          <a:pt x="0" y="0"/>
                        </a:moveTo>
                        <a:lnTo>
                          <a:pt x="3" y="28"/>
                        </a:lnTo>
                        <a:lnTo>
                          <a:pt x="4" y="2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5" name="Freeform 5786"/>
                  <p:cNvSpPr>
                    <a:spLocks/>
                  </p:cNvSpPr>
                  <p:nvPr/>
                </p:nvSpPr>
                <p:spPr bwMode="auto">
                  <a:xfrm>
                    <a:off x="3732" y="3498"/>
                    <a:ext cx="1" cy="6"/>
                  </a:xfrm>
                  <a:custGeom>
                    <a:avLst/>
                    <a:gdLst>
                      <a:gd name="T0" fmla="*/ 0 w 3"/>
                      <a:gd name="T1" fmla="*/ 0 h 28"/>
                      <a:gd name="T2" fmla="*/ 2 w 3"/>
                      <a:gd name="T3" fmla="*/ 28 h 28"/>
                      <a:gd name="T4" fmla="*/ 3 w 3"/>
                      <a:gd name="T5" fmla="*/ 28 h 2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8"/>
                      <a:gd name="T11" fmla="*/ 3 w 3"/>
                      <a:gd name="T12" fmla="*/ 28 h 2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8">
                        <a:moveTo>
                          <a:pt x="0" y="0"/>
                        </a:moveTo>
                        <a:lnTo>
                          <a:pt x="2" y="28"/>
                        </a:lnTo>
                        <a:lnTo>
                          <a:pt x="3" y="2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6" name="Freeform 5787"/>
                  <p:cNvSpPr>
                    <a:spLocks/>
                  </p:cNvSpPr>
                  <p:nvPr/>
                </p:nvSpPr>
                <p:spPr bwMode="auto">
                  <a:xfrm>
                    <a:off x="3732" y="3504"/>
                    <a:ext cx="1" cy="5"/>
                  </a:xfrm>
                  <a:custGeom>
                    <a:avLst/>
                    <a:gdLst>
                      <a:gd name="T0" fmla="*/ 0 w 4"/>
                      <a:gd name="T1" fmla="*/ 0 h 29"/>
                      <a:gd name="T2" fmla="*/ 3 w 4"/>
                      <a:gd name="T3" fmla="*/ 29 h 29"/>
                      <a:gd name="T4" fmla="*/ 4 w 4"/>
                      <a:gd name="T5" fmla="*/ 29 h 2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9"/>
                      <a:gd name="T11" fmla="*/ 4 w 4"/>
                      <a:gd name="T12" fmla="*/ 29 h 2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9">
                        <a:moveTo>
                          <a:pt x="0" y="0"/>
                        </a:moveTo>
                        <a:lnTo>
                          <a:pt x="3" y="29"/>
                        </a:lnTo>
                        <a:lnTo>
                          <a:pt x="4" y="2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7" name="Freeform 5788"/>
                  <p:cNvSpPr>
                    <a:spLocks/>
                  </p:cNvSpPr>
                  <p:nvPr/>
                </p:nvSpPr>
                <p:spPr bwMode="auto">
                  <a:xfrm>
                    <a:off x="3733" y="3509"/>
                    <a:ext cx="1" cy="6"/>
                  </a:xfrm>
                  <a:custGeom>
                    <a:avLst/>
                    <a:gdLst>
                      <a:gd name="T0" fmla="*/ 0 w 3"/>
                      <a:gd name="T1" fmla="*/ 0 h 30"/>
                      <a:gd name="T2" fmla="*/ 2 w 3"/>
                      <a:gd name="T3" fmla="*/ 30 h 30"/>
                      <a:gd name="T4" fmla="*/ 3 w 3"/>
                      <a:gd name="T5" fmla="*/ 30 h 30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0"/>
                      <a:gd name="T11" fmla="*/ 3 w 3"/>
                      <a:gd name="T12" fmla="*/ 30 h 3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0">
                        <a:moveTo>
                          <a:pt x="0" y="0"/>
                        </a:moveTo>
                        <a:lnTo>
                          <a:pt x="2" y="30"/>
                        </a:lnTo>
                        <a:lnTo>
                          <a:pt x="3" y="3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8" name="Freeform 5789"/>
                  <p:cNvSpPr>
                    <a:spLocks/>
                  </p:cNvSpPr>
                  <p:nvPr/>
                </p:nvSpPr>
                <p:spPr bwMode="auto">
                  <a:xfrm>
                    <a:off x="3733" y="3515"/>
                    <a:ext cx="1" cy="5"/>
                  </a:xfrm>
                  <a:custGeom>
                    <a:avLst/>
                    <a:gdLst>
                      <a:gd name="T0" fmla="*/ 0 w 4"/>
                      <a:gd name="T1" fmla="*/ 0 h 31"/>
                      <a:gd name="T2" fmla="*/ 3 w 4"/>
                      <a:gd name="T3" fmla="*/ 31 h 31"/>
                      <a:gd name="T4" fmla="*/ 4 w 4"/>
                      <a:gd name="T5" fmla="*/ 31 h 3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1"/>
                      <a:gd name="T11" fmla="*/ 4 w 4"/>
                      <a:gd name="T12" fmla="*/ 31 h 3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1">
                        <a:moveTo>
                          <a:pt x="0" y="0"/>
                        </a:moveTo>
                        <a:lnTo>
                          <a:pt x="3" y="31"/>
                        </a:lnTo>
                        <a:lnTo>
                          <a:pt x="4" y="3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9" name="Freeform 5790"/>
                  <p:cNvSpPr>
                    <a:spLocks/>
                  </p:cNvSpPr>
                  <p:nvPr/>
                </p:nvSpPr>
                <p:spPr bwMode="auto">
                  <a:xfrm>
                    <a:off x="3734" y="3520"/>
                    <a:ext cx="1" cy="6"/>
                  </a:xfrm>
                  <a:custGeom>
                    <a:avLst/>
                    <a:gdLst>
                      <a:gd name="T0" fmla="*/ 0 w 3"/>
                      <a:gd name="T1" fmla="*/ 0 h 31"/>
                      <a:gd name="T2" fmla="*/ 2 w 3"/>
                      <a:gd name="T3" fmla="*/ 31 h 31"/>
                      <a:gd name="T4" fmla="*/ 3 w 3"/>
                      <a:gd name="T5" fmla="*/ 31 h 3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1"/>
                      <a:gd name="T11" fmla="*/ 3 w 3"/>
                      <a:gd name="T12" fmla="*/ 31 h 3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1">
                        <a:moveTo>
                          <a:pt x="0" y="0"/>
                        </a:moveTo>
                        <a:lnTo>
                          <a:pt x="2" y="31"/>
                        </a:lnTo>
                        <a:lnTo>
                          <a:pt x="3" y="3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0" name="Freeform 5791"/>
                  <p:cNvSpPr>
                    <a:spLocks/>
                  </p:cNvSpPr>
                  <p:nvPr/>
                </p:nvSpPr>
                <p:spPr bwMode="auto">
                  <a:xfrm>
                    <a:off x="3734" y="3526"/>
                    <a:ext cx="1" cy="6"/>
                  </a:xfrm>
                  <a:custGeom>
                    <a:avLst/>
                    <a:gdLst>
                      <a:gd name="T0" fmla="*/ 0 w 4"/>
                      <a:gd name="T1" fmla="*/ 0 h 31"/>
                      <a:gd name="T2" fmla="*/ 3 w 4"/>
                      <a:gd name="T3" fmla="*/ 31 h 31"/>
                      <a:gd name="T4" fmla="*/ 4 w 4"/>
                      <a:gd name="T5" fmla="*/ 31 h 3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1"/>
                      <a:gd name="T11" fmla="*/ 4 w 4"/>
                      <a:gd name="T12" fmla="*/ 31 h 3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1">
                        <a:moveTo>
                          <a:pt x="0" y="0"/>
                        </a:moveTo>
                        <a:lnTo>
                          <a:pt x="3" y="31"/>
                        </a:lnTo>
                        <a:lnTo>
                          <a:pt x="4" y="3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1" name="Freeform 5792"/>
                  <p:cNvSpPr>
                    <a:spLocks/>
                  </p:cNvSpPr>
                  <p:nvPr/>
                </p:nvSpPr>
                <p:spPr bwMode="auto">
                  <a:xfrm>
                    <a:off x="3735" y="3532"/>
                    <a:ext cx="1" cy="5"/>
                  </a:xfrm>
                  <a:custGeom>
                    <a:avLst/>
                    <a:gdLst>
                      <a:gd name="T0" fmla="*/ 0 w 3"/>
                      <a:gd name="T1" fmla="*/ 0 h 30"/>
                      <a:gd name="T2" fmla="*/ 2 w 3"/>
                      <a:gd name="T3" fmla="*/ 30 h 30"/>
                      <a:gd name="T4" fmla="*/ 3 w 3"/>
                      <a:gd name="T5" fmla="*/ 30 h 30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0"/>
                      <a:gd name="T11" fmla="*/ 3 w 3"/>
                      <a:gd name="T12" fmla="*/ 30 h 3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0">
                        <a:moveTo>
                          <a:pt x="0" y="0"/>
                        </a:moveTo>
                        <a:lnTo>
                          <a:pt x="2" y="30"/>
                        </a:lnTo>
                        <a:lnTo>
                          <a:pt x="3" y="3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2" name="Freeform 5793"/>
                  <p:cNvSpPr>
                    <a:spLocks/>
                  </p:cNvSpPr>
                  <p:nvPr/>
                </p:nvSpPr>
                <p:spPr bwMode="auto">
                  <a:xfrm>
                    <a:off x="3735" y="3537"/>
                    <a:ext cx="1" cy="6"/>
                  </a:xfrm>
                  <a:custGeom>
                    <a:avLst/>
                    <a:gdLst>
                      <a:gd name="T0" fmla="*/ 0 w 4"/>
                      <a:gd name="T1" fmla="*/ 0 h 30"/>
                      <a:gd name="T2" fmla="*/ 3 w 4"/>
                      <a:gd name="T3" fmla="*/ 30 h 30"/>
                      <a:gd name="T4" fmla="*/ 4 w 4"/>
                      <a:gd name="T5" fmla="*/ 30 h 3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0"/>
                      <a:gd name="T11" fmla="*/ 4 w 4"/>
                      <a:gd name="T12" fmla="*/ 30 h 3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0">
                        <a:moveTo>
                          <a:pt x="0" y="0"/>
                        </a:moveTo>
                        <a:lnTo>
                          <a:pt x="3" y="30"/>
                        </a:lnTo>
                        <a:lnTo>
                          <a:pt x="4" y="3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3" name="Freeform 5794"/>
                  <p:cNvSpPr>
                    <a:spLocks/>
                  </p:cNvSpPr>
                  <p:nvPr/>
                </p:nvSpPr>
                <p:spPr bwMode="auto">
                  <a:xfrm>
                    <a:off x="3736" y="3543"/>
                    <a:ext cx="1" cy="6"/>
                  </a:xfrm>
                  <a:custGeom>
                    <a:avLst/>
                    <a:gdLst>
                      <a:gd name="T0" fmla="*/ 0 w 3"/>
                      <a:gd name="T1" fmla="*/ 0 h 31"/>
                      <a:gd name="T2" fmla="*/ 2 w 3"/>
                      <a:gd name="T3" fmla="*/ 31 h 31"/>
                      <a:gd name="T4" fmla="*/ 3 w 3"/>
                      <a:gd name="T5" fmla="*/ 31 h 3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1"/>
                      <a:gd name="T11" fmla="*/ 3 w 3"/>
                      <a:gd name="T12" fmla="*/ 31 h 3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1">
                        <a:moveTo>
                          <a:pt x="0" y="0"/>
                        </a:moveTo>
                        <a:lnTo>
                          <a:pt x="2" y="31"/>
                        </a:lnTo>
                        <a:lnTo>
                          <a:pt x="3" y="3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4" name="Freeform 5795"/>
                  <p:cNvSpPr>
                    <a:spLocks/>
                  </p:cNvSpPr>
                  <p:nvPr/>
                </p:nvSpPr>
                <p:spPr bwMode="auto">
                  <a:xfrm>
                    <a:off x="3736" y="3549"/>
                    <a:ext cx="1" cy="5"/>
                  </a:xfrm>
                  <a:custGeom>
                    <a:avLst/>
                    <a:gdLst>
                      <a:gd name="T0" fmla="*/ 0 w 4"/>
                      <a:gd name="T1" fmla="*/ 0 h 30"/>
                      <a:gd name="T2" fmla="*/ 3 w 4"/>
                      <a:gd name="T3" fmla="*/ 30 h 30"/>
                      <a:gd name="T4" fmla="*/ 4 w 4"/>
                      <a:gd name="T5" fmla="*/ 30 h 3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0"/>
                      <a:gd name="T11" fmla="*/ 4 w 4"/>
                      <a:gd name="T12" fmla="*/ 30 h 3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0">
                        <a:moveTo>
                          <a:pt x="0" y="0"/>
                        </a:moveTo>
                        <a:lnTo>
                          <a:pt x="3" y="30"/>
                        </a:lnTo>
                        <a:lnTo>
                          <a:pt x="4" y="3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5" name="Freeform 5796"/>
                  <p:cNvSpPr>
                    <a:spLocks/>
                  </p:cNvSpPr>
                  <p:nvPr/>
                </p:nvSpPr>
                <p:spPr bwMode="auto">
                  <a:xfrm>
                    <a:off x="3737" y="3554"/>
                    <a:ext cx="1" cy="6"/>
                  </a:xfrm>
                  <a:custGeom>
                    <a:avLst/>
                    <a:gdLst>
                      <a:gd name="T0" fmla="*/ 0 w 3"/>
                      <a:gd name="T1" fmla="*/ 0 h 30"/>
                      <a:gd name="T2" fmla="*/ 2 w 3"/>
                      <a:gd name="T3" fmla="*/ 30 h 30"/>
                      <a:gd name="T4" fmla="*/ 3 w 3"/>
                      <a:gd name="T5" fmla="*/ 30 h 30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0"/>
                      <a:gd name="T11" fmla="*/ 3 w 3"/>
                      <a:gd name="T12" fmla="*/ 30 h 3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0">
                        <a:moveTo>
                          <a:pt x="0" y="0"/>
                        </a:moveTo>
                        <a:lnTo>
                          <a:pt x="2" y="30"/>
                        </a:lnTo>
                        <a:lnTo>
                          <a:pt x="3" y="3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6" name="Freeform 5797"/>
                  <p:cNvSpPr>
                    <a:spLocks/>
                  </p:cNvSpPr>
                  <p:nvPr/>
                </p:nvSpPr>
                <p:spPr bwMode="auto">
                  <a:xfrm>
                    <a:off x="3737" y="3560"/>
                    <a:ext cx="1" cy="5"/>
                  </a:xfrm>
                  <a:custGeom>
                    <a:avLst/>
                    <a:gdLst>
                      <a:gd name="T0" fmla="*/ 0 w 4"/>
                      <a:gd name="T1" fmla="*/ 0 h 29"/>
                      <a:gd name="T2" fmla="*/ 3 w 4"/>
                      <a:gd name="T3" fmla="*/ 29 h 29"/>
                      <a:gd name="T4" fmla="*/ 4 w 4"/>
                      <a:gd name="T5" fmla="*/ 29 h 2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9"/>
                      <a:gd name="T11" fmla="*/ 4 w 4"/>
                      <a:gd name="T12" fmla="*/ 29 h 2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9">
                        <a:moveTo>
                          <a:pt x="0" y="0"/>
                        </a:moveTo>
                        <a:lnTo>
                          <a:pt x="3" y="29"/>
                        </a:lnTo>
                        <a:lnTo>
                          <a:pt x="4" y="2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7" name="Freeform 5798"/>
                  <p:cNvSpPr>
                    <a:spLocks/>
                  </p:cNvSpPr>
                  <p:nvPr/>
                </p:nvSpPr>
                <p:spPr bwMode="auto">
                  <a:xfrm>
                    <a:off x="3738" y="3565"/>
                    <a:ext cx="1" cy="6"/>
                  </a:xfrm>
                  <a:custGeom>
                    <a:avLst/>
                    <a:gdLst>
                      <a:gd name="T0" fmla="*/ 0 w 3"/>
                      <a:gd name="T1" fmla="*/ 0 h 28"/>
                      <a:gd name="T2" fmla="*/ 2 w 3"/>
                      <a:gd name="T3" fmla="*/ 28 h 28"/>
                      <a:gd name="T4" fmla="*/ 3 w 3"/>
                      <a:gd name="T5" fmla="*/ 28 h 2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8"/>
                      <a:gd name="T11" fmla="*/ 3 w 3"/>
                      <a:gd name="T12" fmla="*/ 28 h 2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8">
                        <a:moveTo>
                          <a:pt x="0" y="0"/>
                        </a:moveTo>
                        <a:lnTo>
                          <a:pt x="2" y="28"/>
                        </a:lnTo>
                        <a:lnTo>
                          <a:pt x="3" y="2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8" name="Freeform 5799"/>
                  <p:cNvSpPr>
                    <a:spLocks/>
                  </p:cNvSpPr>
                  <p:nvPr/>
                </p:nvSpPr>
                <p:spPr bwMode="auto">
                  <a:xfrm>
                    <a:off x="3738" y="3571"/>
                    <a:ext cx="1" cy="5"/>
                  </a:xfrm>
                  <a:custGeom>
                    <a:avLst/>
                    <a:gdLst>
                      <a:gd name="T0" fmla="*/ 0 w 4"/>
                      <a:gd name="T1" fmla="*/ 0 h 27"/>
                      <a:gd name="T2" fmla="*/ 3 w 4"/>
                      <a:gd name="T3" fmla="*/ 27 h 27"/>
                      <a:gd name="T4" fmla="*/ 4 w 4"/>
                      <a:gd name="T5" fmla="*/ 27 h 2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7"/>
                      <a:gd name="T11" fmla="*/ 4 w 4"/>
                      <a:gd name="T12" fmla="*/ 27 h 2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7">
                        <a:moveTo>
                          <a:pt x="0" y="0"/>
                        </a:moveTo>
                        <a:lnTo>
                          <a:pt x="3" y="27"/>
                        </a:lnTo>
                        <a:lnTo>
                          <a:pt x="4" y="2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9" name="Freeform 5800"/>
                  <p:cNvSpPr>
                    <a:spLocks/>
                  </p:cNvSpPr>
                  <p:nvPr/>
                </p:nvSpPr>
                <p:spPr bwMode="auto">
                  <a:xfrm>
                    <a:off x="3739" y="3576"/>
                    <a:ext cx="1" cy="4"/>
                  </a:xfrm>
                  <a:custGeom>
                    <a:avLst/>
                    <a:gdLst>
                      <a:gd name="T0" fmla="*/ 0 w 3"/>
                      <a:gd name="T1" fmla="*/ 0 h 25"/>
                      <a:gd name="T2" fmla="*/ 2 w 3"/>
                      <a:gd name="T3" fmla="*/ 25 h 25"/>
                      <a:gd name="T4" fmla="*/ 3 w 3"/>
                      <a:gd name="T5" fmla="*/ 25 h 2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5"/>
                      <a:gd name="T11" fmla="*/ 3 w 3"/>
                      <a:gd name="T12" fmla="*/ 25 h 2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5">
                        <a:moveTo>
                          <a:pt x="0" y="0"/>
                        </a:moveTo>
                        <a:lnTo>
                          <a:pt x="2" y="25"/>
                        </a:lnTo>
                        <a:lnTo>
                          <a:pt x="3" y="2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0" name="Freeform 5801"/>
                  <p:cNvSpPr>
                    <a:spLocks/>
                  </p:cNvSpPr>
                  <p:nvPr/>
                </p:nvSpPr>
                <p:spPr bwMode="auto">
                  <a:xfrm>
                    <a:off x="3739" y="3580"/>
                    <a:ext cx="1" cy="5"/>
                  </a:xfrm>
                  <a:custGeom>
                    <a:avLst/>
                    <a:gdLst>
                      <a:gd name="T0" fmla="*/ 0 w 4"/>
                      <a:gd name="T1" fmla="*/ 0 h 24"/>
                      <a:gd name="T2" fmla="*/ 3 w 4"/>
                      <a:gd name="T3" fmla="*/ 24 h 24"/>
                      <a:gd name="T4" fmla="*/ 4 w 4"/>
                      <a:gd name="T5" fmla="*/ 24 h 2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4"/>
                      <a:gd name="T11" fmla="*/ 4 w 4"/>
                      <a:gd name="T12" fmla="*/ 24 h 2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4">
                        <a:moveTo>
                          <a:pt x="0" y="0"/>
                        </a:moveTo>
                        <a:lnTo>
                          <a:pt x="3" y="24"/>
                        </a:lnTo>
                        <a:lnTo>
                          <a:pt x="4" y="2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1" name="Freeform 5802"/>
                  <p:cNvSpPr>
                    <a:spLocks/>
                  </p:cNvSpPr>
                  <p:nvPr/>
                </p:nvSpPr>
                <p:spPr bwMode="auto">
                  <a:xfrm>
                    <a:off x="3739" y="3585"/>
                    <a:ext cx="1" cy="4"/>
                  </a:xfrm>
                  <a:custGeom>
                    <a:avLst/>
                    <a:gdLst>
                      <a:gd name="T0" fmla="*/ 0 w 3"/>
                      <a:gd name="T1" fmla="*/ 0 h 22"/>
                      <a:gd name="T2" fmla="*/ 2 w 3"/>
                      <a:gd name="T3" fmla="*/ 22 h 22"/>
                      <a:gd name="T4" fmla="*/ 3 w 3"/>
                      <a:gd name="T5" fmla="*/ 22 h 2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2"/>
                      <a:gd name="T11" fmla="*/ 3 w 3"/>
                      <a:gd name="T12" fmla="*/ 22 h 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2">
                        <a:moveTo>
                          <a:pt x="0" y="0"/>
                        </a:moveTo>
                        <a:lnTo>
                          <a:pt x="2" y="22"/>
                        </a:lnTo>
                        <a:lnTo>
                          <a:pt x="3" y="2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2" name="Freeform 5803"/>
                  <p:cNvSpPr>
                    <a:spLocks/>
                  </p:cNvSpPr>
                  <p:nvPr/>
                </p:nvSpPr>
                <p:spPr bwMode="auto">
                  <a:xfrm>
                    <a:off x="3740" y="3589"/>
                    <a:ext cx="1" cy="4"/>
                  </a:xfrm>
                  <a:custGeom>
                    <a:avLst/>
                    <a:gdLst>
                      <a:gd name="T0" fmla="*/ 0 w 4"/>
                      <a:gd name="T1" fmla="*/ 0 h 21"/>
                      <a:gd name="T2" fmla="*/ 3 w 4"/>
                      <a:gd name="T3" fmla="*/ 21 h 21"/>
                      <a:gd name="T4" fmla="*/ 4 w 4"/>
                      <a:gd name="T5" fmla="*/ 21 h 2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1"/>
                      <a:gd name="T11" fmla="*/ 4 w 4"/>
                      <a:gd name="T12" fmla="*/ 21 h 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1">
                        <a:moveTo>
                          <a:pt x="0" y="0"/>
                        </a:moveTo>
                        <a:lnTo>
                          <a:pt x="3" y="21"/>
                        </a:lnTo>
                        <a:lnTo>
                          <a:pt x="4" y="2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3" name="Freeform 5804"/>
                  <p:cNvSpPr>
                    <a:spLocks/>
                  </p:cNvSpPr>
                  <p:nvPr/>
                </p:nvSpPr>
                <p:spPr bwMode="auto">
                  <a:xfrm>
                    <a:off x="3740" y="3593"/>
                    <a:ext cx="1" cy="4"/>
                  </a:xfrm>
                  <a:custGeom>
                    <a:avLst/>
                    <a:gdLst>
                      <a:gd name="T0" fmla="*/ 0 w 3"/>
                      <a:gd name="T1" fmla="*/ 0 h 21"/>
                      <a:gd name="T2" fmla="*/ 2 w 3"/>
                      <a:gd name="T3" fmla="*/ 21 h 21"/>
                      <a:gd name="T4" fmla="*/ 3 w 3"/>
                      <a:gd name="T5" fmla="*/ 21 h 2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1"/>
                      <a:gd name="T11" fmla="*/ 3 w 3"/>
                      <a:gd name="T12" fmla="*/ 21 h 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1">
                        <a:moveTo>
                          <a:pt x="0" y="0"/>
                        </a:moveTo>
                        <a:lnTo>
                          <a:pt x="2" y="21"/>
                        </a:lnTo>
                        <a:lnTo>
                          <a:pt x="3" y="2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4" name="Freeform 5805"/>
                  <p:cNvSpPr>
                    <a:spLocks/>
                  </p:cNvSpPr>
                  <p:nvPr/>
                </p:nvSpPr>
                <p:spPr bwMode="auto">
                  <a:xfrm>
                    <a:off x="3741" y="3597"/>
                    <a:ext cx="1" cy="3"/>
                  </a:xfrm>
                  <a:custGeom>
                    <a:avLst/>
                    <a:gdLst>
                      <a:gd name="T0" fmla="*/ 0 w 4"/>
                      <a:gd name="T1" fmla="*/ 0 h 19"/>
                      <a:gd name="T2" fmla="*/ 3 w 4"/>
                      <a:gd name="T3" fmla="*/ 19 h 19"/>
                      <a:gd name="T4" fmla="*/ 4 w 4"/>
                      <a:gd name="T5" fmla="*/ 19 h 1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9"/>
                      <a:gd name="T11" fmla="*/ 4 w 4"/>
                      <a:gd name="T12" fmla="*/ 19 h 1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9">
                        <a:moveTo>
                          <a:pt x="0" y="0"/>
                        </a:moveTo>
                        <a:lnTo>
                          <a:pt x="3" y="19"/>
                        </a:lnTo>
                        <a:lnTo>
                          <a:pt x="4" y="1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5" name="Freeform 5806"/>
                  <p:cNvSpPr>
                    <a:spLocks/>
                  </p:cNvSpPr>
                  <p:nvPr/>
                </p:nvSpPr>
                <p:spPr bwMode="auto">
                  <a:xfrm>
                    <a:off x="3741" y="3600"/>
                    <a:ext cx="1" cy="3"/>
                  </a:xfrm>
                  <a:custGeom>
                    <a:avLst/>
                    <a:gdLst>
                      <a:gd name="T0" fmla="*/ 0 w 3"/>
                      <a:gd name="T1" fmla="*/ 0 h 17"/>
                      <a:gd name="T2" fmla="*/ 2 w 3"/>
                      <a:gd name="T3" fmla="*/ 17 h 17"/>
                      <a:gd name="T4" fmla="*/ 3 w 3"/>
                      <a:gd name="T5" fmla="*/ 17 h 1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7"/>
                      <a:gd name="T11" fmla="*/ 3 w 3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7">
                        <a:moveTo>
                          <a:pt x="0" y="0"/>
                        </a:moveTo>
                        <a:lnTo>
                          <a:pt x="2" y="17"/>
                        </a:lnTo>
                        <a:lnTo>
                          <a:pt x="3" y="1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6" name="Freeform 5807"/>
                  <p:cNvSpPr>
                    <a:spLocks/>
                  </p:cNvSpPr>
                  <p:nvPr/>
                </p:nvSpPr>
                <p:spPr bwMode="auto">
                  <a:xfrm>
                    <a:off x="3742" y="3603"/>
                    <a:ext cx="1" cy="4"/>
                  </a:xfrm>
                  <a:custGeom>
                    <a:avLst/>
                    <a:gdLst>
                      <a:gd name="T0" fmla="*/ 0 w 4"/>
                      <a:gd name="T1" fmla="*/ 0 h 17"/>
                      <a:gd name="T2" fmla="*/ 3 w 4"/>
                      <a:gd name="T3" fmla="*/ 17 h 17"/>
                      <a:gd name="T4" fmla="*/ 4 w 4"/>
                      <a:gd name="T5" fmla="*/ 17 h 1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7"/>
                      <a:gd name="T11" fmla="*/ 4 w 4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7">
                        <a:moveTo>
                          <a:pt x="0" y="0"/>
                        </a:moveTo>
                        <a:lnTo>
                          <a:pt x="3" y="17"/>
                        </a:lnTo>
                        <a:lnTo>
                          <a:pt x="4" y="1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7" name="Freeform 5808"/>
                  <p:cNvSpPr>
                    <a:spLocks/>
                  </p:cNvSpPr>
                  <p:nvPr/>
                </p:nvSpPr>
                <p:spPr bwMode="auto">
                  <a:xfrm>
                    <a:off x="3742" y="3607"/>
                    <a:ext cx="1" cy="3"/>
                  </a:xfrm>
                  <a:custGeom>
                    <a:avLst/>
                    <a:gdLst>
                      <a:gd name="T0" fmla="*/ 0 w 3"/>
                      <a:gd name="T1" fmla="*/ 0 h 17"/>
                      <a:gd name="T2" fmla="*/ 2 w 3"/>
                      <a:gd name="T3" fmla="*/ 17 h 17"/>
                      <a:gd name="T4" fmla="*/ 3 w 3"/>
                      <a:gd name="T5" fmla="*/ 17 h 1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7"/>
                      <a:gd name="T11" fmla="*/ 3 w 3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7">
                        <a:moveTo>
                          <a:pt x="0" y="0"/>
                        </a:moveTo>
                        <a:lnTo>
                          <a:pt x="2" y="17"/>
                        </a:lnTo>
                        <a:lnTo>
                          <a:pt x="3" y="1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8" name="Freeform 5809"/>
                  <p:cNvSpPr>
                    <a:spLocks/>
                  </p:cNvSpPr>
                  <p:nvPr/>
                </p:nvSpPr>
                <p:spPr bwMode="auto">
                  <a:xfrm>
                    <a:off x="3743" y="3610"/>
                    <a:ext cx="1" cy="3"/>
                  </a:xfrm>
                  <a:custGeom>
                    <a:avLst/>
                    <a:gdLst>
                      <a:gd name="T0" fmla="*/ 0 w 4"/>
                      <a:gd name="T1" fmla="*/ 0 h 16"/>
                      <a:gd name="T2" fmla="*/ 3 w 4"/>
                      <a:gd name="T3" fmla="*/ 16 h 16"/>
                      <a:gd name="T4" fmla="*/ 4 w 4"/>
                      <a:gd name="T5" fmla="*/ 16 h 1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6"/>
                      <a:gd name="T11" fmla="*/ 4 w 4"/>
                      <a:gd name="T12" fmla="*/ 16 h 1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6">
                        <a:moveTo>
                          <a:pt x="0" y="0"/>
                        </a:moveTo>
                        <a:lnTo>
                          <a:pt x="3" y="16"/>
                        </a:lnTo>
                        <a:lnTo>
                          <a:pt x="4" y="1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9" name="Freeform 5810"/>
                  <p:cNvSpPr>
                    <a:spLocks/>
                  </p:cNvSpPr>
                  <p:nvPr/>
                </p:nvSpPr>
                <p:spPr bwMode="auto">
                  <a:xfrm>
                    <a:off x="3743" y="3613"/>
                    <a:ext cx="1" cy="2"/>
                  </a:xfrm>
                  <a:custGeom>
                    <a:avLst/>
                    <a:gdLst>
                      <a:gd name="T0" fmla="*/ 0 w 3"/>
                      <a:gd name="T1" fmla="*/ 0 h 13"/>
                      <a:gd name="T2" fmla="*/ 2 w 3"/>
                      <a:gd name="T3" fmla="*/ 13 h 13"/>
                      <a:gd name="T4" fmla="*/ 3 w 3"/>
                      <a:gd name="T5" fmla="*/ 13 h 1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3"/>
                      <a:gd name="T11" fmla="*/ 3 w 3"/>
                      <a:gd name="T12" fmla="*/ 13 h 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3">
                        <a:moveTo>
                          <a:pt x="0" y="0"/>
                        </a:moveTo>
                        <a:lnTo>
                          <a:pt x="2" y="13"/>
                        </a:lnTo>
                        <a:lnTo>
                          <a:pt x="3" y="1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0" name="Freeform 5811"/>
                  <p:cNvSpPr>
                    <a:spLocks/>
                  </p:cNvSpPr>
                  <p:nvPr/>
                </p:nvSpPr>
                <p:spPr bwMode="auto">
                  <a:xfrm>
                    <a:off x="3744" y="3615"/>
                    <a:ext cx="1" cy="2"/>
                  </a:xfrm>
                  <a:custGeom>
                    <a:avLst/>
                    <a:gdLst>
                      <a:gd name="T0" fmla="*/ 0 w 4"/>
                      <a:gd name="T1" fmla="*/ 0 h 12"/>
                      <a:gd name="T2" fmla="*/ 3 w 4"/>
                      <a:gd name="T3" fmla="*/ 12 h 12"/>
                      <a:gd name="T4" fmla="*/ 4 w 4"/>
                      <a:gd name="T5" fmla="*/ 12 h 1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2"/>
                      <a:gd name="T11" fmla="*/ 4 w 4"/>
                      <a:gd name="T12" fmla="*/ 12 h 1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2">
                        <a:moveTo>
                          <a:pt x="0" y="0"/>
                        </a:moveTo>
                        <a:lnTo>
                          <a:pt x="3" y="12"/>
                        </a:lnTo>
                        <a:lnTo>
                          <a:pt x="4" y="1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1" name="Freeform 5812"/>
                  <p:cNvSpPr>
                    <a:spLocks/>
                  </p:cNvSpPr>
                  <p:nvPr/>
                </p:nvSpPr>
                <p:spPr bwMode="auto">
                  <a:xfrm>
                    <a:off x="3744" y="3617"/>
                    <a:ext cx="1" cy="2"/>
                  </a:xfrm>
                  <a:custGeom>
                    <a:avLst/>
                    <a:gdLst>
                      <a:gd name="T0" fmla="*/ 0 w 3"/>
                      <a:gd name="T1" fmla="*/ 0 h 11"/>
                      <a:gd name="T2" fmla="*/ 2 w 3"/>
                      <a:gd name="T3" fmla="*/ 11 h 11"/>
                      <a:gd name="T4" fmla="*/ 3 w 3"/>
                      <a:gd name="T5" fmla="*/ 11 h 1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1"/>
                      <a:gd name="T11" fmla="*/ 3 w 3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1">
                        <a:moveTo>
                          <a:pt x="0" y="0"/>
                        </a:moveTo>
                        <a:lnTo>
                          <a:pt x="2" y="11"/>
                        </a:lnTo>
                        <a:lnTo>
                          <a:pt x="3" y="1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2" name="Freeform 5813"/>
                  <p:cNvSpPr>
                    <a:spLocks/>
                  </p:cNvSpPr>
                  <p:nvPr/>
                </p:nvSpPr>
                <p:spPr bwMode="auto">
                  <a:xfrm>
                    <a:off x="3744" y="3619"/>
                    <a:ext cx="1" cy="2"/>
                  </a:xfrm>
                  <a:custGeom>
                    <a:avLst/>
                    <a:gdLst>
                      <a:gd name="T0" fmla="*/ 0 w 4"/>
                      <a:gd name="T1" fmla="*/ 0 h 10"/>
                      <a:gd name="T2" fmla="*/ 3 w 4"/>
                      <a:gd name="T3" fmla="*/ 10 h 10"/>
                      <a:gd name="T4" fmla="*/ 4 w 4"/>
                      <a:gd name="T5" fmla="*/ 10 h 1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0"/>
                      <a:gd name="T11" fmla="*/ 4 w 4"/>
                      <a:gd name="T12" fmla="*/ 10 h 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0">
                        <a:moveTo>
                          <a:pt x="0" y="0"/>
                        </a:moveTo>
                        <a:lnTo>
                          <a:pt x="3" y="10"/>
                        </a:lnTo>
                        <a:lnTo>
                          <a:pt x="4" y="1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3" name="Freeform 5814"/>
                  <p:cNvSpPr>
                    <a:spLocks/>
                  </p:cNvSpPr>
                  <p:nvPr/>
                </p:nvSpPr>
                <p:spPr bwMode="auto">
                  <a:xfrm>
                    <a:off x="3745" y="3621"/>
                    <a:ext cx="1" cy="2"/>
                  </a:xfrm>
                  <a:custGeom>
                    <a:avLst/>
                    <a:gdLst>
                      <a:gd name="T0" fmla="*/ 0 w 3"/>
                      <a:gd name="T1" fmla="*/ 0 h 7"/>
                      <a:gd name="T2" fmla="*/ 2 w 3"/>
                      <a:gd name="T3" fmla="*/ 7 h 7"/>
                      <a:gd name="T4" fmla="*/ 3 w 3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7"/>
                      <a:gd name="T11" fmla="*/ 3 w 3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7">
                        <a:moveTo>
                          <a:pt x="0" y="0"/>
                        </a:moveTo>
                        <a:lnTo>
                          <a:pt x="2" y="7"/>
                        </a:lnTo>
                        <a:lnTo>
                          <a:pt x="3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4" name="Freeform 5815"/>
                  <p:cNvSpPr>
                    <a:spLocks/>
                  </p:cNvSpPr>
                  <p:nvPr/>
                </p:nvSpPr>
                <p:spPr bwMode="auto">
                  <a:xfrm>
                    <a:off x="3745" y="3623"/>
                    <a:ext cx="1" cy="1"/>
                  </a:xfrm>
                  <a:custGeom>
                    <a:avLst/>
                    <a:gdLst>
                      <a:gd name="T0" fmla="*/ 0 w 3"/>
                      <a:gd name="T1" fmla="*/ 0 h 7"/>
                      <a:gd name="T2" fmla="*/ 2 w 3"/>
                      <a:gd name="T3" fmla="*/ 7 h 7"/>
                      <a:gd name="T4" fmla="*/ 3 w 3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7"/>
                      <a:gd name="T11" fmla="*/ 3 w 3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7">
                        <a:moveTo>
                          <a:pt x="0" y="0"/>
                        </a:moveTo>
                        <a:lnTo>
                          <a:pt x="2" y="7"/>
                        </a:lnTo>
                        <a:lnTo>
                          <a:pt x="3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5" name="Freeform 5816"/>
                  <p:cNvSpPr>
                    <a:spLocks/>
                  </p:cNvSpPr>
                  <p:nvPr/>
                </p:nvSpPr>
                <p:spPr bwMode="auto">
                  <a:xfrm>
                    <a:off x="3746" y="3624"/>
                    <a:ext cx="1" cy="1"/>
                  </a:xfrm>
                  <a:custGeom>
                    <a:avLst/>
                    <a:gdLst>
                      <a:gd name="T0" fmla="*/ 0 w 4"/>
                      <a:gd name="T1" fmla="*/ 0 h 6"/>
                      <a:gd name="T2" fmla="*/ 3 w 4"/>
                      <a:gd name="T3" fmla="*/ 6 h 6"/>
                      <a:gd name="T4" fmla="*/ 4 w 4"/>
                      <a:gd name="T5" fmla="*/ 6 h 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6"/>
                      <a:gd name="T11" fmla="*/ 4 w 4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6">
                        <a:moveTo>
                          <a:pt x="0" y="0"/>
                        </a:moveTo>
                        <a:lnTo>
                          <a:pt x="3" y="6"/>
                        </a:lnTo>
                        <a:lnTo>
                          <a:pt x="4" y="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6" name="Freeform 5817"/>
                  <p:cNvSpPr>
                    <a:spLocks/>
                  </p:cNvSpPr>
                  <p:nvPr/>
                </p:nvSpPr>
                <p:spPr bwMode="auto">
                  <a:xfrm>
                    <a:off x="3746" y="3625"/>
                    <a:ext cx="1" cy="1"/>
                  </a:xfrm>
                  <a:custGeom>
                    <a:avLst/>
                    <a:gdLst>
                      <a:gd name="T0" fmla="*/ 0 w 3"/>
                      <a:gd name="T1" fmla="*/ 0 h 6"/>
                      <a:gd name="T2" fmla="*/ 2 w 3"/>
                      <a:gd name="T3" fmla="*/ 6 h 6"/>
                      <a:gd name="T4" fmla="*/ 3 w 3"/>
                      <a:gd name="T5" fmla="*/ 6 h 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6"/>
                      <a:gd name="T11" fmla="*/ 3 w 3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6">
                        <a:moveTo>
                          <a:pt x="0" y="0"/>
                        </a:moveTo>
                        <a:lnTo>
                          <a:pt x="2" y="6"/>
                        </a:lnTo>
                        <a:lnTo>
                          <a:pt x="3" y="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7" name="Freeform 5818"/>
                  <p:cNvSpPr>
                    <a:spLocks/>
                  </p:cNvSpPr>
                  <p:nvPr/>
                </p:nvSpPr>
                <p:spPr bwMode="auto">
                  <a:xfrm>
                    <a:off x="3747" y="3626"/>
                    <a:ext cx="1" cy="1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3 w 4"/>
                      <a:gd name="T3" fmla="*/ 4 h 4"/>
                      <a:gd name="T4" fmla="*/ 4 w 4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0"/>
                        </a:moveTo>
                        <a:lnTo>
                          <a:pt x="3" y="4"/>
                        </a:lnTo>
                        <a:lnTo>
                          <a:pt x="4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8" name="Freeform 5819"/>
                  <p:cNvSpPr>
                    <a:spLocks/>
                  </p:cNvSpPr>
                  <p:nvPr/>
                </p:nvSpPr>
                <p:spPr bwMode="auto">
                  <a:xfrm>
                    <a:off x="3747" y="3627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9" name="Freeform 5820"/>
                  <p:cNvSpPr>
                    <a:spLocks/>
                  </p:cNvSpPr>
                  <p:nvPr/>
                </p:nvSpPr>
                <p:spPr bwMode="auto">
                  <a:xfrm>
                    <a:off x="3748" y="3627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0" name="Freeform 5821"/>
                  <p:cNvSpPr>
                    <a:spLocks/>
                  </p:cNvSpPr>
                  <p:nvPr/>
                </p:nvSpPr>
                <p:spPr bwMode="auto">
                  <a:xfrm>
                    <a:off x="3748" y="362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1" name="Freeform 5822"/>
                  <p:cNvSpPr>
                    <a:spLocks/>
                  </p:cNvSpPr>
                  <p:nvPr/>
                </p:nvSpPr>
                <p:spPr bwMode="auto">
                  <a:xfrm>
                    <a:off x="3749" y="362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2" name="Freeform 5823"/>
                  <p:cNvSpPr>
                    <a:spLocks/>
                  </p:cNvSpPr>
                  <p:nvPr/>
                </p:nvSpPr>
                <p:spPr bwMode="auto">
                  <a:xfrm>
                    <a:off x="3749" y="3627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3" name="Freeform 5824"/>
                  <p:cNvSpPr>
                    <a:spLocks/>
                  </p:cNvSpPr>
                  <p:nvPr/>
                </p:nvSpPr>
                <p:spPr bwMode="auto">
                  <a:xfrm>
                    <a:off x="3749" y="3627"/>
                    <a:ext cx="1" cy="1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3 w 4"/>
                      <a:gd name="T3" fmla="*/ 0 h 3"/>
                      <a:gd name="T4" fmla="*/ 4 w 4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4" name="Freeform 5825"/>
                  <p:cNvSpPr>
                    <a:spLocks/>
                  </p:cNvSpPr>
                  <p:nvPr/>
                </p:nvSpPr>
                <p:spPr bwMode="auto">
                  <a:xfrm>
                    <a:off x="3750" y="3626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5" name="Freeform 5826"/>
                  <p:cNvSpPr>
                    <a:spLocks/>
                  </p:cNvSpPr>
                  <p:nvPr/>
                </p:nvSpPr>
                <p:spPr bwMode="auto">
                  <a:xfrm>
                    <a:off x="3750" y="3625"/>
                    <a:ext cx="1" cy="1"/>
                  </a:xfrm>
                  <a:custGeom>
                    <a:avLst/>
                    <a:gdLst>
                      <a:gd name="T0" fmla="*/ 0 w 4"/>
                      <a:gd name="T1" fmla="*/ 6 h 6"/>
                      <a:gd name="T2" fmla="*/ 3 w 4"/>
                      <a:gd name="T3" fmla="*/ 0 h 6"/>
                      <a:gd name="T4" fmla="*/ 4 w 4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6"/>
                      <a:gd name="T11" fmla="*/ 4 w 4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6">
                        <a:moveTo>
                          <a:pt x="0" y="6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6" name="Freeform 5827"/>
                  <p:cNvSpPr>
                    <a:spLocks/>
                  </p:cNvSpPr>
                  <p:nvPr/>
                </p:nvSpPr>
                <p:spPr bwMode="auto">
                  <a:xfrm>
                    <a:off x="3751" y="3623"/>
                    <a:ext cx="1" cy="2"/>
                  </a:xfrm>
                  <a:custGeom>
                    <a:avLst/>
                    <a:gdLst>
                      <a:gd name="T0" fmla="*/ 0 w 3"/>
                      <a:gd name="T1" fmla="*/ 8 h 8"/>
                      <a:gd name="T2" fmla="*/ 2 w 3"/>
                      <a:gd name="T3" fmla="*/ 0 h 8"/>
                      <a:gd name="T4" fmla="*/ 3 w 3"/>
                      <a:gd name="T5" fmla="*/ 0 h 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8"/>
                      <a:gd name="T11" fmla="*/ 3 w 3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8">
                        <a:moveTo>
                          <a:pt x="0" y="8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7" name="Freeform 5828"/>
                  <p:cNvSpPr>
                    <a:spLocks/>
                  </p:cNvSpPr>
                  <p:nvPr/>
                </p:nvSpPr>
                <p:spPr bwMode="auto">
                  <a:xfrm>
                    <a:off x="3751" y="3622"/>
                    <a:ext cx="1" cy="1"/>
                  </a:xfrm>
                  <a:custGeom>
                    <a:avLst/>
                    <a:gdLst>
                      <a:gd name="T0" fmla="*/ 0 w 4"/>
                      <a:gd name="T1" fmla="*/ 7 h 7"/>
                      <a:gd name="T2" fmla="*/ 3 w 4"/>
                      <a:gd name="T3" fmla="*/ 0 h 7"/>
                      <a:gd name="T4" fmla="*/ 4 w 4"/>
                      <a:gd name="T5" fmla="*/ 0 h 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7"/>
                      <a:gd name="T11" fmla="*/ 4 w 4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7">
                        <a:moveTo>
                          <a:pt x="0" y="7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8" name="Freeform 5829"/>
                  <p:cNvSpPr>
                    <a:spLocks/>
                  </p:cNvSpPr>
                  <p:nvPr/>
                </p:nvSpPr>
                <p:spPr bwMode="auto">
                  <a:xfrm>
                    <a:off x="3752" y="3621"/>
                    <a:ext cx="1" cy="1"/>
                  </a:xfrm>
                  <a:custGeom>
                    <a:avLst/>
                    <a:gdLst>
                      <a:gd name="T0" fmla="*/ 0 w 3"/>
                      <a:gd name="T1" fmla="*/ 7 h 7"/>
                      <a:gd name="T2" fmla="*/ 2 w 3"/>
                      <a:gd name="T3" fmla="*/ 0 h 7"/>
                      <a:gd name="T4" fmla="*/ 3 w 3"/>
                      <a:gd name="T5" fmla="*/ 0 h 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7"/>
                      <a:gd name="T11" fmla="*/ 3 w 3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7">
                        <a:moveTo>
                          <a:pt x="0" y="7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9" name="Freeform 5830"/>
                  <p:cNvSpPr>
                    <a:spLocks/>
                  </p:cNvSpPr>
                  <p:nvPr/>
                </p:nvSpPr>
                <p:spPr bwMode="auto">
                  <a:xfrm>
                    <a:off x="3752" y="3619"/>
                    <a:ext cx="1" cy="2"/>
                  </a:xfrm>
                  <a:custGeom>
                    <a:avLst/>
                    <a:gdLst>
                      <a:gd name="T0" fmla="*/ 0 w 4"/>
                      <a:gd name="T1" fmla="*/ 9 h 9"/>
                      <a:gd name="T2" fmla="*/ 3 w 4"/>
                      <a:gd name="T3" fmla="*/ 0 h 9"/>
                      <a:gd name="T4" fmla="*/ 4 w 4"/>
                      <a:gd name="T5" fmla="*/ 0 h 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9"/>
                      <a:gd name="T11" fmla="*/ 4 w 4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9">
                        <a:moveTo>
                          <a:pt x="0" y="9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0" name="Freeform 5831"/>
                  <p:cNvSpPr>
                    <a:spLocks/>
                  </p:cNvSpPr>
                  <p:nvPr/>
                </p:nvSpPr>
                <p:spPr bwMode="auto">
                  <a:xfrm>
                    <a:off x="3753" y="3617"/>
                    <a:ext cx="1" cy="2"/>
                  </a:xfrm>
                  <a:custGeom>
                    <a:avLst/>
                    <a:gdLst>
                      <a:gd name="T0" fmla="*/ 0 w 3"/>
                      <a:gd name="T1" fmla="*/ 11 h 11"/>
                      <a:gd name="T2" fmla="*/ 2 w 3"/>
                      <a:gd name="T3" fmla="*/ 0 h 11"/>
                      <a:gd name="T4" fmla="*/ 3 w 3"/>
                      <a:gd name="T5" fmla="*/ 0 h 1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1"/>
                      <a:gd name="T11" fmla="*/ 3 w 3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1">
                        <a:moveTo>
                          <a:pt x="0" y="1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1" name="Freeform 5832"/>
                  <p:cNvSpPr>
                    <a:spLocks/>
                  </p:cNvSpPr>
                  <p:nvPr/>
                </p:nvSpPr>
                <p:spPr bwMode="auto">
                  <a:xfrm>
                    <a:off x="3753" y="3615"/>
                    <a:ext cx="1" cy="2"/>
                  </a:xfrm>
                  <a:custGeom>
                    <a:avLst/>
                    <a:gdLst>
                      <a:gd name="T0" fmla="*/ 0 w 4"/>
                      <a:gd name="T1" fmla="*/ 12 h 12"/>
                      <a:gd name="T2" fmla="*/ 3 w 4"/>
                      <a:gd name="T3" fmla="*/ 0 h 12"/>
                      <a:gd name="T4" fmla="*/ 4 w 4"/>
                      <a:gd name="T5" fmla="*/ 0 h 1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2"/>
                      <a:gd name="T11" fmla="*/ 4 w 4"/>
                      <a:gd name="T12" fmla="*/ 12 h 1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2">
                        <a:moveTo>
                          <a:pt x="0" y="1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2" name="Freeform 5833"/>
                  <p:cNvSpPr>
                    <a:spLocks/>
                  </p:cNvSpPr>
                  <p:nvPr/>
                </p:nvSpPr>
                <p:spPr bwMode="auto">
                  <a:xfrm>
                    <a:off x="3754" y="3612"/>
                    <a:ext cx="1" cy="3"/>
                  </a:xfrm>
                  <a:custGeom>
                    <a:avLst/>
                    <a:gdLst>
                      <a:gd name="T0" fmla="*/ 0 w 3"/>
                      <a:gd name="T1" fmla="*/ 13 h 13"/>
                      <a:gd name="T2" fmla="*/ 2 w 3"/>
                      <a:gd name="T3" fmla="*/ 0 h 13"/>
                      <a:gd name="T4" fmla="*/ 3 w 3"/>
                      <a:gd name="T5" fmla="*/ 0 h 1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3"/>
                      <a:gd name="T11" fmla="*/ 3 w 3"/>
                      <a:gd name="T12" fmla="*/ 13 h 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3">
                        <a:moveTo>
                          <a:pt x="0" y="1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3" name="Freeform 5834"/>
                  <p:cNvSpPr>
                    <a:spLocks/>
                  </p:cNvSpPr>
                  <p:nvPr/>
                </p:nvSpPr>
                <p:spPr bwMode="auto">
                  <a:xfrm>
                    <a:off x="3754" y="3609"/>
                    <a:ext cx="1" cy="3"/>
                  </a:xfrm>
                  <a:custGeom>
                    <a:avLst/>
                    <a:gdLst>
                      <a:gd name="T0" fmla="*/ 0 w 4"/>
                      <a:gd name="T1" fmla="*/ 15 h 15"/>
                      <a:gd name="T2" fmla="*/ 3 w 4"/>
                      <a:gd name="T3" fmla="*/ 0 h 15"/>
                      <a:gd name="T4" fmla="*/ 4 w 4"/>
                      <a:gd name="T5" fmla="*/ 0 h 1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5"/>
                      <a:gd name="T11" fmla="*/ 4 w 4"/>
                      <a:gd name="T12" fmla="*/ 15 h 1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5">
                        <a:moveTo>
                          <a:pt x="0" y="1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4" name="Freeform 5835"/>
                  <p:cNvSpPr>
                    <a:spLocks/>
                  </p:cNvSpPr>
                  <p:nvPr/>
                </p:nvSpPr>
                <p:spPr bwMode="auto">
                  <a:xfrm>
                    <a:off x="3755" y="3607"/>
                    <a:ext cx="1" cy="2"/>
                  </a:xfrm>
                  <a:custGeom>
                    <a:avLst/>
                    <a:gdLst>
                      <a:gd name="T0" fmla="*/ 0 w 3"/>
                      <a:gd name="T1" fmla="*/ 15 h 15"/>
                      <a:gd name="T2" fmla="*/ 2 w 3"/>
                      <a:gd name="T3" fmla="*/ 0 h 15"/>
                      <a:gd name="T4" fmla="*/ 3 w 3"/>
                      <a:gd name="T5" fmla="*/ 0 h 1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5"/>
                      <a:gd name="T11" fmla="*/ 3 w 3"/>
                      <a:gd name="T12" fmla="*/ 15 h 1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5">
                        <a:moveTo>
                          <a:pt x="0" y="15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5" name="Freeform 5836"/>
                  <p:cNvSpPr>
                    <a:spLocks/>
                  </p:cNvSpPr>
                  <p:nvPr/>
                </p:nvSpPr>
                <p:spPr bwMode="auto">
                  <a:xfrm>
                    <a:off x="3755" y="3604"/>
                    <a:ext cx="1" cy="3"/>
                  </a:xfrm>
                  <a:custGeom>
                    <a:avLst/>
                    <a:gdLst>
                      <a:gd name="T0" fmla="*/ 0 w 4"/>
                      <a:gd name="T1" fmla="*/ 15 h 15"/>
                      <a:gd name="T2" fmla="*/ 3 w 4"/>
                      <a:gd name="T3" fmla="*/ 0 h 15"/>
                      <a:gd name="T4" fmla="*/ 4 w 4"/>
                      <a:gd name="T5" fmla="*/ 0 h 1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5"/>
                      <a:gd name="T11" fmla="*/ 4 w 4"/>
                      <a:gd name="T12" fmla="*/ 15 h 1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5">
                        <a:moveTo>
                          <a:pt x="0" y="1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6" name="Freeform 5837"/>
                  <p:cNvSpPr>
                    <a:spLocks/>
                  </p:cNvSpPr>
                  <p:nvPr/>
                </p:nvSpPr>
                <p:spPr bwMode="auto">
                  <a:xfrm>
                    <a:off x="3756" y="3601"/>
                    <a:ext cx="1" cy="3"/>
                  </a:xfrm>
                  <a:custGeom>
                    <a:avLst/>
                    <a:gdLst>
                      <a:gd name="T0" fmla="*/ 0 w 3"/>
                      <a:gd name="T1" fmla="*/ 17 h 17"/>
                      <a:gd name="T2" fmla="*/ 2 w 3"/>
                      <a:gd name="T3" fmla="*/ 0 h 17"/>
                      <a:gd name="T4" fmla="*/ 3 w 3"/>
                      <a:gd name="T5" fmla="*/ 0 h 1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7"/>
                      <a:gd name="T11" fmla="*/ 3 w 3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7">
                        <a:moveTo>
                          <a:pt x="0" y="17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7" name="Freeform 5838"/>
                  <p:cNvSpPr>
                    <a:spLocks/>
                  </p:cNvSpPr>
                  <p:nvPr/>
                </p:nvSpPr>
                <p:spPr bwMode="auto">
                  <a:xfrm>
                    <a:off x="3756" y="3597"/>
                    <a:ext cx="1" cy="4"/>
                  </a:xfrm>
                  <a:custGeom>
                    <a:avLst/>
                    <a:gdLst>
                      <a:gd name="T0" fmla="*/ 0 w 4"/>
                      <a:gd name="T1" fmla="*/ 17 h 17"/>
                      <a:gd name="T2" fmla="*/ 3 w 4"/>
                      <a:gd name="T3" fmla="*/ 0 h 17"/>
                      <a:gd name="T4" fmla="*/ 4 w 4"/>
                      <a:gd name="T5" fmla="*/ 0 h 1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7"/>
                      <a:gd name="T11" fmla="*/ 4 w 4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7">
                        <a:moveTo>
                          <a:pt x="0" y="17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8" name="Freeform 5839"/>
                  <p:cNvSpPr>
                    <a:spLocks/>
                  </p:cNvSpPr>
                  <p:nvPr/>
                </p:nvSpPr>
                <p:spPr bwMode="auto">
                  <a:xfrm>
                    <a:off x="3757" y="3594"/>
                    <a:ext cx="1" cy="3"/>
                  </a:xfrm>
                  <a:custGeom>
                    <a:avLst/>
                    <a:gdLst>
                      <a:gd name="T0" fmla="*/ 0 w 3"/>
                      <a:gd name="T1" fmla="*/ 19 h 19"/>
                      <a:gd name="T2" fmla="*/ 2 w 3"/>
                      <a:gd name="T3" fmla="*/ 0 h 19"/>
                      <a:gd name="T4" fmla="*/ 3 w 3"/>
                      <a:gd name="T5" fmla="*/ 0 h 1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9"/>
                      <a:gd name="T11" fmla="*/ 3 w 3"/>
                      <a:gd name="T12" fmla="*/ 19 h 1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9">
                        <a:moveTo>
                          <a:pt x="0" y="19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9" name="Freeform 5840"/>
                  <p:cNvSpPr>
                    <a:spLocks/>
                  </p:cNvSpPr>
                  <p:nvPr/>
                </p:nvSpPr>
                <p:spPr bwMode="auto">
                  <a:xfrm>
                    <a:off x="3757" y="3590"/>
                    <a:ext cx="1" cy="4"/>
                  </a:xfrm>
                  <a:custGeom>
                    <a:avLst/>
                    <a:gdLst>
                      <a:gd name="T0" fmla="*/ 0 w 4"/>
                      <a:gd name="T1" fmla="*/ 21 h 21"/>
                      <a:gd name="T2" fmla="*/ 3 w 4"/>
                      <a:gd name="T3" fmla="*/ 0 h 21"/>
                      <a:gd name="T4" fmla="*/ 4 w 4"/>
                      <a:gd name="T5" fmla="*/ 0 h 2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1"/>
                      <a:gd name="T11" fmla="*/ 4 w 4"/>
                      <a:gd name="T12" fmla="*/ 21 h 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1">
                        <a:moveTo>
                          <a:pt x="0" y="2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0" name="Freeform 5841"/>
                  <p:cNvSpPr>
                    <a:spLocks/>
                  </p:cNvSpPr>
                  <p:nvPr/>
                </p:nvSpPr>
                <p:spPr bwMode="auto">
                  <a:xfrm>
                    <a:off x="3758" y="3586"/>
                    <a:ext cx="1" cy="4"/>
                  </a:xfrm>
                  <a:custGeom>
                    <a:avLst/>
                    <a:gdLst>
                      <a:gd name="T0" fmla="*/ 0 w 3"/>
                      <a:gd name="T1" fmla="*/ 22 h 22"/>
                      <a:gd name="T2" fmla="*/ 2 w 3"/>
                      <a:gd name="T3" fmla="*/ 0 h 22"/>
                      <a:gd name="T4" fmla="*/ 3 w 3"/>
                      <a:gd name="T5" fmla="*/ 0 h 2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2"/>
                      <a:gd name="T11" fmla="*/ 3 w 3"/>
                      <a:gd name="T12" fmla="*/ 22 h 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2">
                        <a:moveTo>
                          <a:pt x="0" y="2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1" name="Freeform 5842"/>
                  <p:cNvSpPr>
                    <a:spLocks/>
                  </p:cNvSpPr>
                  <p:nvPr/>
                </p:nvSpPr>
                <p:spPr bwMode="auto">
                  <a:xfrm>
                    <a:off x="3758" y="3582"/>
                    <a:ext cx="1" cy="4"/>
                  </a:xfrm>
                  <a:custGeom>
                    <a:avLst/>
                    <a:gdLst>
                      <a:gd name="T0" fmla="*/ 0 w 3"/>
                      <a:gd name="T1" fmla="*/ 22 h 22"/>
                      <a:gd name="T2" fmla="*/ 2 w 3"/>
                      <a:gd name="T3" fmla="*/ 0 h 22"/>
                      <a:gd name="T4" fmla="*/ 3 w 3"/>
                      <a:gd name="T5" fmla="*/ 0 h 2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2"/>
                      <a:gd name="T11" fmla="*/ 3 w 3"/>
                      <a:gd name="T12" fmla="*/ 22 h 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2">
                        <a:moveTo>
                          <a:pt x="0" y="2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2" name="Freeform 5843"/>
                  <p:cNvSpPr>
                    <a:spLocks/>
                  </p:cNvSpPr>
                  <p:nvPr/>
                </p:nvSpPr>
                <p:spPr bwMode="auto">
                  <a:xfrm>
                    <a:off x="3758" y="3578"/>
                    <a:ext cx="1" cy="4"/>
                  </a:xfrm>
                  <a:custGeom>
                    <a:avLst/>
                    <a:gdLst>
                      <a:gd name="T0" fmla="*/ 0 w 4"/>
                      <a:gd name="T1" fmla="*/ 23 h 23"/>
                      <a:gd name="T2" fmla="*/ 3 w 4"/>
                      <a:gd name="T3" fmla="*/ 0 h 23"/>
                      <a:gd name="T4" fmla="*/ 4 w 4"/>
                      <a:gd name="T5" fmla="*/ 0 h 2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3"/>
                      <a:gd name="T11" fmla="*/ 4 w 4"/>
                      <a:gd name="T12" fmla="*/ 23 h 2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3">
                        <a:moveTo>
                          <a:pt x="0" y="2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3" name="Freeform 5844"/>
                  <p:cNvSpPr>
                    <a:spLocks/>
                  </p:cNvSpPr>
                  <p:nvPr/>
                </p:nvSpPr>
                <p:spPr bwMode="auto">
                  <a:xfrm>
                    <a:off x="3759" y="3573"/>
                    <a:ext cx="1" cy="5"/>
                  </a:xfrm>
                  <a:custGeom>
                    <a:avLst/>
                    <a:gdLst>
                      <a:gd name="T0" fmla="*/ 0 w 3"/>
                      <a:gd name="T1" fmla="*/ 24 h 24"/>
                      <a:gd name="T2" fmla="*/ 2 w 3"/>
                      <a:gd name="T3" fmla="*/ 0 h 24"/>
                      <a:gd name="T4" fmla="*/ 3 w 3"/>
                      <a:gd name="T5" fmla="*/ 0 h 2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4"/>
                      <a:gd name="T11" fmla="*/ 3 w 3"/>
                      <a:gd name="T12" fmla="*/ 24 h 2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4">
                        <a:moveTo>
                          <a:pt x="0" y="2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4" name="Freeform 5845"/>
                  <p:cNvSpPr>
                    <a:spLocks/>
                  </p:cNvSpPr>
                  <p:nvPr/>
                </p:nvSpPr>
                <p:spPr bwMode="auto">
                  <a:xfrm>
                    <a:off x="3759" y="3568"/>
                    <a:ext cx="1" cy="5"/>
                  </a:xfrm>
                  <a:custGeom>
                    <a:avLst/>
                    <a:gdLst>
                      <a:gd name="T0" fmla="*/ 0 w 4"/>
                      <a:gd name="T1" fmla="*/ 25 h 25"/>
                      <a:gd name="T2" fmla="*/ 3 w 4"/>
                      <a:gd name="T3" fmla="*/ 0 h 25"/>
                      <a:gd name="T4" fmla="*/ 4 w 4"/>
                      <a:gd name="T5" fmla="*/ 0 h 2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5"/>
                      <a:gd name="T11" fmla="*/ 4 w 4"/>
                      <a:gd name="T12" fmla="*/ 25 h 2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5">
                        <a:moveTo>
                          <a:pt x="0" y="2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5" name="Freeform 5846"/>
                  <p:cNvSpPr>
                    <a:spLocks/>
                  </p:cNvSpPr>
                  <p:nvPr/>
                </p:nvSpPr>
                <p:spPr bwMode="auto">
                  <a:xfrm>
                    <a:off x="3760" y="3564"/>
                    <a:ext cx="1" cy="4"/>
                  </a:xfrm>
                  <a:custGeom>
                    <a:avLst/>
                    <a:gdLst>
                      <a:gd name="T0" fmla="*/ 0 w 3"/>
                      <a:gd name="T1" fmla="*/ 26 h 26"/>
                      <a:gd name="T2" fmla="*/ 2 w 3"/>
                      <a:gd name="T3" fmla="*/ 0 h 26"/>
                      <a:gd name="T4" fmla="*/ 3 w 3"/>
                      <a:gd name="T5" fmla="*/ 0 h 2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6"/>
                      <a:gd name="T11" fmla="*/ 3 w 3"/>
                      <a:gd name="T12" fmla="*/ 26 h 2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6">
                        <a:moveTo>
                          <a:pt x="0" y="26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6" name="Freeform 5847"/>
                  <p:cNvSpPr>
                    <a:spLocks/>
                  </p:cNvSpPr>
                  <p:nvPr/>
                </p:nvSpPr>
                <p:spPr bwMode="auto">
                  <a:xfrm>
                    <a:off x="3760" y="3559"/>
                    <a:ext cx="1" cy="5"/>
                  </a:xfrm>
                  <a:custGeom>
                    <a:avLst/>
                    <a:gdLst>
                      <a:gd name="T0" fmla="*/ 0 w 4"/>
                      <a:gd name="T1" fmla="*/ 26 h 26"/>
                      <a:gd name="T2" fmla="*/ 3 w 4"/>
                      <a:gd name="T3" fmla="*/ 0 h 26"/>
                      <a:gd name="T4" fmla="*/ 4 w 4"/>
                      <a:gd name="T5" fmla="*/ 0 h 2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6"/>
                      <a:gd name="T11" fmla="*/ 4 w 4"/>
                      <a:gd name="T12" fmla="*/ 26 h 2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6">
                        <a:moveTo>
                          <a:pt x="0" y="26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7" name="Freeform 5848"/>
                  <p:cNvSpPr>
                    <a:spLocks/>
                  </p:cNvSpPr>
                  <p:nvPr/>
                </p:nvSpPr>
                <p:spPr bwMode="auto">
                  <a:xfrm>
                    <a:off x="3761" y="3554"/>
                    <a:ext cx="1" cy="5"/>
                  </a:xfrm>
                  <a:custGeom>
                    <a:avLst/>
                    <a:gdLst>
                      <a:gd name="T0" fmla="*/ 0 w 3"/>
                      <a:gd name="T1" fmla="*/ 25 h 25"/>
                      <a:gd name="T2" fmla="*/ 2 w 3"/>
                      <a:gd name="T3" fmla="*/ 0 h 25"/>
                      <a:gd name="T4" fmla="*/ 3 w 3"/>
                      <a:gd name="T5" fmla="*/ 0 h 2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5"/>
                      <a:gd name="T11" fmla="*/ 3 w 3"/>
                      <a:gd name="T12" fmla="*/ 25 h 2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5">
                        <a:moveTo>
                          <a:pt x="0" y="25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8" name="Freeform 5849"/>
                  <p:cNvSpPr>
                    <a:spLocks/>
                  </p:cNvSpPr>
                  <p:nvPr/>
                </p:nvSpPr>
                <p:spPr bwMode="auto">
                  <a:xfrm>
                    <a:off x="3761" y="3550"/>
                    <a:ext cx="1" cy="4"/>
                  </a:xfrm>
                  <a:custGeom>
                    <a:avLst/>
                    <a:gdLst>
                      <a:gd name="T0" fmla="*/ 0 w 4"/>
                      <a:gd name="T1" fmla="*/ 24 h 24"/>
                      <a:gd name="T2" fmla="*/ 3 w 4"/>
                      <a:gd name="T3" fmla="*/ 0 h 24"/>
                      <a:gd name="T4" fmla="*/ 4 w 4"/>
                      <a:gd name="T5" fmla="*/ 0 h 2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4"/>
                      <a:gd name="T11" fmla="*/ 4 w 4"/>
                      <a:gd name="T12" fmla="*/ 24 h 2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4">
                        <a:moveTo>
                          <a:pt x="0" y="2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9" name="Freeform 5850"/>
                  <p:cNvSpPr>
                    <a:spLocks/>
                  </p:cNvSpPr>
                  <p:nvPr/>
                </p:nvSpPr>
                <p:spPr bwMode="auto">
                  <a:xfrm>
                    <a:off x="3762" y="3545"/>
                    <a:ext cx="1" cy="5"/>
                  </a:xfrm>
                  <a:custGeom>
                    <a:avLst/>
                    <a:gdLst>
                      <a:gd name="T0" fmla="*/ 0 w 3"/>
                      <a:gd name="T1" fmla="*/ 26 h 26"/>
                      <a:gd name="T2" fmla="*/ 2 w 3"/>
                      <a:gd name="T3" fmla="*/ 0 h 26"/>
                      <a:gd name="T4" fmla="*/ 3 w 3"/>
                      <a:gd name="T5" fmla="*/ 0 h 2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6"/>
                      <a:gd name="T11" fmla="*/ 3 w 3"/>
                      <a:gd name="T12" fmla="*/ 26 h 2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6">
                        <a:moveTo>
                          <a:pt x="0" y="26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0" name="Freeform 5851"/>
                  <p:cNvSpPr>
                    <a:spLocks/>
                  </p:cNvSpPr>
                  <p:nvPr/>
                </p:nvSpPr>
                <p:spPr bwMode="auto">
                  <a:xfrm>
                    <a:off x="3762" y="3540"/>
                    <a:ext cx="1" cy="5"/>
                  </a:xfrm>
                  <a:custGeom>
                    <a:avLst/>
                    <a:gdLst>
                      <a:gd name="T0" fmla="*/ 0 w 4"/>
                      <a:gd name="T1" fmla="*/ 25 h 25"/>
                      <a:gd name="T2" fmla="*/ 3 w 4"/>
                      <a:gd name="T3" fmla="*/ 0 h 25"/>
                      <a:gd name="T4" fmla="*/ 4 w 4"/>
                      <a:gd name="T5" fmla="*/ 0 h 2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5"/>
                      <a:gd name="T11" fmla="*/ 4 w 4"/>
                      <a:gd name="T12" fmla="*/ 25 h 2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5">
                        <a:moveTo>
                          <a:pt x="0" y="2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1" name="Freeform 5852"/>
                  <p:cNvSpPr>
                    <a:spLocks/>
                  </p:cNvSpPr>
                  <p:nvPr/>
                </p:nvSpPr>
                <p:spPr bwMode="auto">
                  <a:xfrm>
                    <a:off x="3763" y="3535"/>
                    <a:ext cx="1" cy="5"/>
                  </a:xfrm>
                  <a:custGeom>
                    <a:avLst/>
                    <a:gdLst>
                      <a:gd name="T0" fmla="*/ 0 w 3"/>
                      <a:gd name="T1" fmla="*/ 26 h 26"/>
                      <a:gd name="T2" fmla="*/ 2 w 3"/>
                      <a:gd name="T3" fmla="*/ 0 h 26"/>
                      <a:gd name="T4" fmla="*/ 3 w 3"/>
                      <a:gd name="T5" fmla="*/ 0 h 2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6"/>
                      <a:gd name="T11" fmla="*/ 3 w 3"/>
                      <a:gd name="T12" fmla="*/ 26 h 2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6">
                        <a:moveTo>
                          <a:pt x="0" y="26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2" name="Freeform 5853"/>
                  <p:cNvSpPr>
                    <a:spLocks/>
                  </p:cNvSpPr>
                  <p:nvPr/>
                </p:nvSpPr>
                <p:spPr bwMode="auto">
                  <a:xfrm>
                    <a:off x="3763" y="3531"/>
                    <a:ext cx="1" cy="4"/>
                  </a:xfrm>
                  <a:custGeom>
                    <a:avLst/>
                    <a:gdLst>
                      <a:gd name="T0" fmla="*/ 0 w 4"/>
                      <a:gd name="T1" fmla="*/ 24 h 24"/>
                      <a:gd name="T2" fmla="*/ 3 w 4"/>
                      <a:gd name="T3" fmla="*/ 0 h 24"/>
                      <a:gd name="T4" fmla="*/ 4 w 4"/>
                      <a:gd name="T5" fmla="*/ 0 h 2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4"/>
                      <a:gd name="T11" fmla="*/ 4 w 4"/>
                      <a:gd name="T12" fmla="*/ 24 h 2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4">
                        <a:moveTo>
                          <a:pt x="0" y="2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3" name="Freeform 5854"/>
                  <p:cNvSpPr>
                    <a:spLocks/>
                  </p:cNvSpPr>
                  <p:nvPr/>
                </p:nvSpPr>
                <p:spPr bwMode="auto">
                  <a:xfrm>
                    <a:off x="3763" y="3526"/>
                    <a:ext cx="1" cy="5"/>
                  </a:xfrm>
                  <a:custGeom>
                    <a:avLst/>
                    <a:gdLst>
                      <a:gd name="T0" fmla="*/ 0 w 3"/>
                      <a:gd name="T1" fmla="*/ 25 h 25"/>
                      <a:gd name="T2" fmla="*/ 2 w 3"/>
                      <a:gd name="T3" fmla="*/ 0 h 25"/>
                      <a:gd name="T4" fmla="*/ 3 w 3"/>
                      <a:gd name="T5" fmla="*/ 0 h 2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5"/>
                      <a:gd name="T11" fmla="*/ 3 w 3"/>
                      <a:gd name="T12" fmla="*/ 25 h 2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5">
                        <a:moveTo>
                          <a:pt x="0" y="25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4" name="Freeform 5855"/>
                  <p:cNvSpPr>
                    <a:spLocks/>
                  </p:cNvSpPr>
                  <p:nvPr/>
                </p:nvSpPr>
                <p:spPr bwMode="auto">
                  <a:xfrm>
                    <a:off x="3764" y="3522"/>
                    <a:ext cx="1" cy="4"/>
                  </a:xfrm>
                  <a:custGeom>
                    <a:avLst/>
                    <a:gdLst>
                      <a:gd name="T0" fmla="*/ 0 w 4"/>
                      <a:gd name="T1" fmla="*/ 24 h 24"/>
                      <a:gd name="T2" fmla="*/ 3 w 4"/>
                      <a:gd name="T3" fmla="*/ 0 h 24"/>
                      <a:gd name="T4" fmla="*/ 4 w 4"/>
                      <a:gd name="T5" fmla="*/ 0 h 2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4"/>
                      <a:gd name="T11" fmla="*/ 4 w 4"/>
                      <a:gd name="T12" fmla="*/ 24 h 2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4">
                        <a:moveTo>
                          <a:pt x="0" y="2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5" name="Freeform 5856"/>
                  <p:cNvSpPr>
                    <a:spLocks/>
                  </p:cNvSpPr>
                  <p:nvPr/>
                </p:nvSpPr>
                <p:spPr bwMode="auto">
                  <a:xfrm>
                    <a:off x="3764" y="3518"/>
                    <a:ext cx="1" cy="4"/>
                  </a:xfrm>
                  <a:custGeom>
                    <a:avLst/>
                    <a:gdLst>
                      <a:gd name="T0" fmla="*/ 0 w 3"/>
                      <a:gd name="T1" fmla="*/ 22 h 22"/>
                      <a:gd name="T2" fmla="*/ 2 w 3"/>
                      <a:gd name="T3" fmla="*/ 0 h 22"/>
                      <a:gd name="T4" fmla="*/ 3 w 3"/>
                      <a:gd name="T5" fmla="*/ 0 h 2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2"/>
                      <a:gd name="T11" fmla="*/ 3 w 3"/>
                      <a:gd name="T12" fmla="*/ 22 h 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2">
                        <a:moveTo>
                          <a:pt x="0" y="2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6" name="Freeform 5857"/>
                  <p:cNvSpPr>
                    <a:spLocks/>
                  </p:cNvSpPr>
                  <p:nvPr/>
                </p:nvSpPr>
                <p:spPr bwMode="auto">
                  <a:xfrm>
                    <a:off x="3765" y="3514"/>
                    <a:ext cx="1" cy="4"/>
                  </a:xfrm>
                  <a:custGeom>
                    <a:avLst/>
                    <a:gdLst>
                      <a:gd name="T0" fmla="*/ 0 w 4"/>
                      <a:gd name="T1" fmla="*/ 21 h 21"/>
                      <a:gd name="T2" fmla="*/ 3 w 4"/>
                      <a:gd name="T3" fmla="*/ 0 h 21"/>
                      <a:gd name="T4" fmla="*/ 4 w 4"/>
                      <a:gd name="T5" fmla="*/ 0 h 2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1"/>
                      <a:gd name="T11" fmla="*/ 4 w 4"/>
                      <a:gd name="T12" fmla="*/ 21 h 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1">
                        <a:moveTo>
                          <a:pt x="0" y="2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7" name="Freeform 5858"/>
                  <p:cNvSpPr>
                    <a:spLocks/>
                  </p:cNvSpPr>
                  <p:nvPr/>
                </p:nvSpPr>
                <p:spPr bwMode="auto">
                  <a:xfrm>
                    <a:off x="3765" y="3510"/>
                    <a:ext cx="1" cy="4"/>
                  </a:xfrm>
                  <a:custGeom>
                    <a:avLst/>
                    <a:gdLst>
                      <a:gd name="T0" fmla="*/ 0 w 3"/>
                      <a:gd name="T1" fmla="*/ 19 h 19"/>
                      <a:gd name="T2" fmla="*/ 2 w 3"/>
                      <a:gd name="T3" fmla="*/ 0 h 19"/>
                      <a:gd name="T4" fmla="*/ 3 w 3"/>
                      <a:gd name="T5" fmla="*/ 0 h 1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9"/>
                      <a:gd name="T11" fmla="*/ 3 w 3"/>
                      <a:gd name="T12" fmla="*/ 19 h 1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9">
                        <a:moveTo>
                          <a:pt x="0" y="19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8" name="Freeform 5859"/>
                  <p:cNvSpPr>
                    <a:spLocks/>
                  </p:cNvSpPr>
                  <p:nvPr/>
                </p:nvSpPr>
                <p:spPr bwMode="auto">
                  <a:xfrm>
                    <a:off x="3766" y="3507"/>
                    <a:ext cx="1" cy="3"/>
                  </a:xfrm>
                  <a:custGeom>
                    <a:avLst/>
                    <a:gdLst>
                      <a:gd name="T0" fmla="*/ 0 w 4"/>
                      <a:gd name="T1" fmla="*/ 19 h 19"/>
                      <a:gd name="T2" fmla="*/ 3 w 4"/>
                      <a:gd name="T3" fmla="*/ 0 h 19"/>
                      <a:gd name="T4" fmla="*/ 4 w 4"/>
                      <a:gd name="T5" fmla="*/ 0 h 1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9"/>
                      <a:gd name="T11" fmla="*/ 4 w 4"/>
                      <a:gd name="T12" fmla="*/ 19 h 1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9">
                        <a:moveTo>
                          <a:pt x="0" y="19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9" name="Freeform 5860"/>
                  <p:cNvSpPr>
                    <a:spLocks/>
                  </p:cNvSpPr>
                  <p:nvPr/>
                </p:nvSpPr>
                <p:spPr bwMode="auto">
                  <a:xfrm>
                    <a:off x="3766" y="3503"/>
                    <a:ext cx="1" cy="4"/>
                  </a:xfrm>
                  <a:custGeom>
                    <a:avLst/>
                    <a:gdLst>
                      <a:gd name="T0" fmla="*/ 0 w 3"/>
                      <a:gd name="T1" fmla="*/ 17 h 17"/>
                      <a:gd name="T2" fmla="*/ 2 w 3"/>
                      <a:gd name="T3" fmla="*/ 0 h 17"/>
                      <a:gd name="T4" fmla="*/ 3 w 3"/>
                      <a:gd name="T5" fmla="*/ 0 h 1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7"/>
                      <a:gd name="T11" fmla="*/ 3 w 3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7">
                        <a:moveTo>
                          <a:pt x="0" y="17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0" name="Freeform 5861"/>
                  <p:cNvSpPr>
                    <a:spLocks/>
                  </p:cNvSpPr>
                  <p:nvPr/>
                </p:nvSpPr>
                <p:spPr bwMode="auto">
                  <a:xfrm>
                    <a:off x="3767" y="3500"/>
                    <a:ext cx="1" cy="3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3 w 4"/>
                      <a:gd name="T3" fmla="*/ 0 h 16"/>
                      <a:gd name="T4" fmla="*/ 4 w 4"/>
                      <a:gd name="T5" fmla="*/ 0 h 1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6"/>
                      <a:gd name="T11" fmla="*/ 4 w 4"/>
                      <a:gd name="T12" fmla="*/ 16 h 1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6">
                        <a:moveTo>
                          <a:pt x="0" y="16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1" name="Freeform 5862"/>
                  <p:cNvSpPr>
                    <a:spLocks/>
                  </p:cNvSpPr>
                  <p:nvPr/>
                </p:nvSpPr>
                <p:spPr bwMode="auto">
                  <a:xfrm>
                    <a:off x="3767" y="3498"/>
                    <a:ext cx="1" cy="2"/>
                  </a:xfrm>
                  <a:custGeom>
                    <a:avLst/>
                    <a:gdLst>
                      <a:gd name="T0" fmla="*/ 0 w 3"/>
                      <a:gd name="T1" fmla="*/ 15 h 15"/>
                      <a:gd name="T2" fmla="*/ 2 w 3"/>
                      <a:gd name="T3" fmla="*/ 0 h 15"/>
                      <a:gd name="T4" fmla="*/ 3 w 3"/>
                      <a:gd name="T5" fmla="*/ 0 h 1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5"/>
                      <a:gd name="T11" fmla="*/ 3 w 3"/>
                      <a:gd name="T12" fmla="*/ 15 h 1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5">
                        <a:moveTo>
                          <a:pt x="0" y="15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2" name="Freeform 5863"/>
                  <p:cNvSpPr>
                    <a:spLocks/>
                  </p:cNvSpPr>
                  <p:nvPr/>
                </p:nvSpPr>
                <p:spPr bwMode="auto">
                  <a:xfrm>
                    <a:off x="3768" y="3495"/>
                    <a:ext cx="1" cy="3"/>
                  </a:xfrm>
                  <a:custGeom>
                    <a:avLst/>
                    <a:gdLst>
                      <a:gd name="T0" fmla="*/ 0 w 4"/>
                      <a:gd name="T1" fmla="*/ 14 h 14"/>
                      <a:gd name="T2" fmla="*/ 3 w 4"/>
                      <a:gd name="T3" fmla="*/ 0 h 14"/>
                      <a:gd name="T4" fmla="*/ 4 w 4"/>
                      <a:gd name="T5" fmla="*/ 0 h 1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4"/>
                      <a:gd name="T11" fmla="*/ 4 w 4"/>
                      <a:gd name="T12" fmla="*/ 14 h 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4">
                        <a:moveTo>
                          <a:pt x="0" y="1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3" name="Freeform 5864"/>
                  <p:cNvSpPr>
                    <a:spLocks/>
                  </p:cNvSpPr>
                  <p:nvPr/>
                </p:nvSpPr>
                <p:spPr bwMode="auto">
                  <a:xfrm>
                    <a:off x="3768" y="3493"/>
                    <a:ext cx="1" cy="2"/>
                  </a:xfrm>
                  <a:custGeom>
                    <a:avLst/>
                    <a:gdLst>
                      <a:gd name="T0" fmla="*/ 0 w 3"/>
                      <a:gd name="T1" fmla="*/ 12 h 12"/>
                      <a:gd name="T2" fmla="*/ 2 w 3"/>
                      <a:gd name="T3" fmla="*/ 0 h 12"/>
                      <a:gd name="T4" fmla="*/ 3 w 3"/>
                      <a:gd name="T5" fmla="*/ 0 h 1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2"/>
                      <a:gd name="T11" fmla="*/ 3 w 3"/>
                      <a:gd name="T12" fmla="*/ 12 h 1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2">
                        <a:moveTo>
                          <a:pt x="0" y="1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4" name="Freeform 5865"/>
                  <p:cNvSpPr>
                    <a:spLocks/>
                  </p:cNvSpPr>
                  <p:nvPr/>
                </p:nvSpPr>
                <p:spPr bwMode="auto">
                  <a:xfrm>
                    <a:off x="3769" y="3491"/>
                    <a:ext cx="1" cy="2"/>
                  </a:xfrm>
                  <a:custGeom>
                    <a:avLst/>
                    <a:gdLst>
                      <a:gd name="T0" fmla="*/ 0 w 4"/>
                      <a:gd name="T1" fmla="*/ 10 h 10"/>
                      <a:gd name="T2" fmla="*/ 3 w 4"/>
                      <a:gd name="T3" fmla="*/ 0 h 10"/>
                      <a:gd name="T4" fmla="*/ 4 w 4"/>
                      <a:gd name="T5" fmla="*/ 0 h 1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0"/>
                      <a:gd name="T11" fmla="*/ 4 w 4"/>
                      <a:gd name="T12" fmla="*/ 10 h 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0">
                        <a:moveTo>
                          <a:pt x="0" y="1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5" name="Freeform 5866"/>
                  <p:cNvSpPr>
                    <a:spLocks/>
                  </p:cNvSpPr>
                  <p:nvPr/>
                </p:nvSpPr>
                <p:spPr bwMode="auto">
                  <a:xfrm>
                    <a:off x="3769" y="3489"/>
                    <a:ext cx="1" cy="2"/>
                  </a:xfrm>
                  <a:custGeom>
                    <a:avLst/>
                    <a:gdLst>
                      <a:gd name="T0" fmla="*/ 0 w 3"/>
                      <a:gd name="T1" fmla="*/ 8 h 8"/>
                      <a:gd name="T2" fmla="*/ 2 w 3"/>
                      <a:gd name="T3" fmla="*/ 0 h 8"/>
                      <a:gd name="T4" fmla="*/ 3 w 3"/>
                      <a:gd name="T5" fmla="*/ 0 h 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8"/>
                      <a:gd name="T11" fmla="*/ 3 w 3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8">
                        <a:moveTo>
                          <a:pt x="0" y="8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6" name="Freeform 5867"/>
                  <p:cNvSpPr>
                    <a:spLocks/>
                  </p:cNvSpPr>
                  <p:nvPr/>
                </p:nvSpPr>
                <p:spPr bwMode="auto">
                  <a:xfrm>
                    <a:off x="3769" y="3488"/>
                    <a:ext cx="1" cy="1"/>
                  </a:xfrm>
                  <a:custGeom>
                    <a:avLst/>
                    <a:gdLst>
                      <a:gd name="T0" fmla="*/ 0 w 4"/>
                      <a:gd name="T1" fmla="*/ 5 h 5"/>
                      <a:gd name="T2" fmla="*/ 3 w 4"/>
                      <a:gd name="T3" fmla="*/ 0 h 5"/>
                      <a:gd name="T4" fmla="*/ 4 w 4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7" name="Freeform 5868"/>
                  <p:cNvSpPr>
                    <a:spLocks/>
                  </p:cNvSpPr>
                  <p:nvPr/>
                </p:nvSpPr>
                <p:spPr bwMode="auto">
                  <a:xfrm>
                    <a:off x="3770" y="3488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8" name="Freeform 5869"/>
                  <p:cNvSpPr>
                    <a:spLocks/>
                  </p:cNvSpPr>
                  <p:nvPr/>
                </p:nvSpPr>
                <p:spPr bwMode="auto">
                  <a:xfrm>
                    <a:off x="3770" y="3487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9" name="Freeform 5870"/>
                  <p:cNvSpPr>
                    <a:spLocks/>
                  </p:cNvSpPr>
                  <p:nvPr/>
                </p:nvSpPr>
                <p:spPr bwMode="auto">
                  <a:xfrm>
                    <a:off x="3771" y="348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0" name="Freeform 5871"/>
                  <p:cNvSpPr>
                    <a:spLocks/>
                  </p:cNvSpPr>
                  <p:nvPr/>
                </p:nvSpPr>
                <p:spPr bwMode="auto">
                  <a:xfrm>
                    <a:off x="3771" y="348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1" name="Freeform 5872"/>
                  <p:cNvSpPr>
                    <a:spLocks/>
                  </p:cNvSpPr>
                  <p:nvPr/>
                </p:nvSpPr>
                <p:spPr bwMode="auto">
                  <a:xfrm>
                    <a:off x="3772" y="3488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2" name="Freeform 5873"/>
                  <p:cNvSpPr>
                    <a:spLocks/>
                  </p:cNvSpPr>
                  <p:nvPr/>
                </p:nvSpPr>
                <p:spPr bwMode="auto">
                  <a:xfrm>
                    <a:off x="3772" y="3488"/>
                    <a:ext cx="1" cy="1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2 w 3"/>
                      <a:gd name="T3" fmla="*/ 5 h 5"/>
                      <a:gd name="T4" fmla="*/ 3 w 3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0"/>
                        </a:moveTo>
                        <a:lnTo>
                          <a:pt x="2" y="5"/>
                        </a:lnTo>
                        <a:lnTo>
                          <a:pt x="3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3" name="Freeform 5874"/>
                  <p:cNvSpPr>
                    <a:spLocks/>
                  </p:cNvSpPr>
                  <p:nvPr/>
                </p:nvSpPr>
                <p:spPr bwMode="auto">
                  <a:xfrm>
                    <a:off x="3773" y="3489"/>
                    <a:ext cx="1" cy="1"/>
                  </a:xfrm>
                  <a:custGeom>
                    <a:avLst/>
                    <a:gdLst>
                      <a:gd name="T0" fmla="*/ 0 w 4"/>
                      <a:gd name="T1" fmla="*/ 0 h 7"/>
                      <a:gd name="T2" fmla="*/ 3 w 4"/>
                      <a:gd name="T3" fmla="*/ 7 h 7"/>
                      <a:gd name="T4" fmla="*/ 4 w 4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7"/>
                      <a:gd name="T11" fmla="*/ 4 w 4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7">
                        <a:moveTo>
                          <a:pt x="0" y="0"/>
                        </a:moveTo>
                        <a:lnTo>
                          <a:pt x="3" y="7"/>
                        </a:lnTo>
                        <a:lnTo>
                          <a:pt x="4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4" name="Freeform 5875"/>
                  <p:cNvSpPr>
                    <a:spLocks/>
                  </p:cNvSpPr>
                  <p:nvPr/>
                </p:nvSpPr>
                <p:spPr bwMode="auto">
                  <a:xfrm>
                    <a:off x="3773" y="3490"/>
                    <a:ext cx="1" cy="2"/>
                  </a:xfrm>
                  <a:custGeom>
                    <a:avLst/>
                    <a:gdLst>
                      <a:gd name="T0" fmla="*/ 0 w 3"/>
                      <a:gd name="T1" fmla="*/ 0 h 10"/>
                      <a:gd name="T2" fmla="*/ 2 w 3"/>
                      <a:gd name="T3" fmla="*/ 10 h 10"/>
                      <a:gd name="T4" fmla="*/ 3 w 3"/>
                      <a:gd name="T5" fmla="*/ 10 h 10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0"/>
                      <a:gd name="T11" fmla="*/ 3 w 3"/>
                      <a:gd name="T12" fmla="*/ 10 h 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0">
                        <a:moveTo>
                          <a:pt x="0" y="0"/>
                        </a:moveTo>
                        <a:lnTo>
                          <a:pt x="2" y="10"/>
                        </a:lnTo>
                        <a:lnTo>
                          <a:pt x="3" y="1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5" name="Freeform 5876"/>
                  <p:cNvSpPr>
                    <a:spLocks/>
                  </p:cNvSpPr>
                  <p:nvPr/>
                </p:nvSpPr>
                <p:spPr bwMode="auto">
                  <a:xfrm>
                    <a:off x="3774" y="3492"/>
                    <a:ext cx="1" cy="2"/>
                  </a:xfrm>
                  <a:custGeom>
                    <a:avLst/>
                    <a:gdLst>
                      <a:gd name="T0" fmla="*/ 0 w 4"/>
                      <a:gd name="T1" fmla="*/ 0 h 11"/>
                      <a:gd name="T2" fmla="*/ 3 w 4"/>
                      <a:gd name="T3" fmla="*/ 11 h 11"/>
                      <a:gd name="T4" fmla="*/ 4 w 4"/>
                      <a:gd name="T5" fmla="*/ 11 h 1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1"/>
                      <a:gd name="T11" fmla="*/ 4 w 4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1">
                        <a:moveTo>
                          <a:pt x="0" y="0"/>
                        </a:moveTo>
                        <a:lnTo>
                          <a:pt x="3" y="11"/>
                        </a:lnTo>
                        <a:lnTo>
                          <a:pt x="4" y="1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6" name="Freeform 5877"/>
                  <p:cNvSpPr>
                    <a:spLocks/>
                  </p:cNvSpPr>
                  <p:nvPr/>
                </p:nvSpPr>
                <p:spPr bwMode="auto">
                  <a:xfrm>
                    <a:off x="3774" y="3494"/>
                    <a:ext cx="1" cy="2"/>
                  </a:xfrm>
                  <a:custGeom>
                    <a:avLst/>
                    <a:gdLst>
                      <a:gd name="T0" fmla="*/ 0 w 3"/>
                      <a:gd name="T1" fmla="*/ 0 h 12"/>
                      <a:gd name="T2" fmla="*/ 2 w 3"/>
                      <a:gd name="T3" fmla="*/ 12 h 12"/>
                      <a:gd name="T4" fmla="*/ 3 w 3"/>
                      <a:gd name="T5" fmla="*/ 12 h 1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2"/>
                      <a:gd name="T11" fmla="*/ 3 w 3"/>
                      <a:gd name="T12" fmla="*/ 12 h 1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2">
                        <a:moveTo>
                          <a:pt x="0" y="0"/>
                        </a:moveTo>
                        <a:lnTo>
                          <a:pt x="2" y="12"/>
                        </a:lnTo>
                        <a:lnTo>
                          <a:pt x="3" y="1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7" name="Freeform 5878"/>
                  <p:cNvSpPr>
                    <a:spLocks/>
                  </p:cNvSpPr>
                  <p:nvPr/>
                </p:nvSpPr>
                <p:spPr bwMode="auto">
                  <a:xfrm>
                    <a:off x="3774" y="3496"/>
                    <a:ext cx="1" cy="3"/>
                  </a:xfrm>
                  <a:custGeom>
                    <a:avLst/>
                    <a:gdLst>
                      <a:gd name="T0" fmla="*/ 0 w 4"/>
                      <a:gd name="T1" fmla="*/ 0 h 14"/>
                      <a:gd name="T2" fmla="*/ 3 w 4"/>
                      <a:gd name="T3" fmla="*/ 14 h 14"/>
                      <a:gd name="T4" fmla="*/ 4 w 4"/>
                      <a:gd name="T5" fmla="*/ 14 h 1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4"/>
                      <a:gd name="T11" fmla="*/ 4 w 4"/>
                      <a:gd name="T12" fmla="*/ 14 h 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4">
                        <a:moveTo>
                          <a:pt x="0" y="0"/>
                        </a:moveTo>
                        <a:lnTo>
                          <a:pt x="3" y="14"/>
                        </a:lnTo>
                        <a:lnTo>
                          <a:pt x="4" y="1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8" name="Freeform 5879"/>
                  <p:cNvSpPr>
                    <a:spLocks/>
                  </p:cNvSpPr>
                  <p:nvPr/>
                </p:nvSpPr>
                <p:spPr bwMode="auto">
                  <a:xfrm>
                    <a:off x="3775" y="3499"/>
                    <a:ext cx="1" cy="3"/>
                  </a:xfrm>
                  <a:custGeom>
                    <a:avLst/>
                    <a:gdLst>
                      <a:gd name="T0" fmla="*/ 0 w 3"/>
                      <a:gd name="T1" fmla="*/ 0 h 15"/>
                      <a:gd name="T2" fmla="*/ 2 w 3"/>
                      <a:gd name="T3" fmla="*/ 15 h 15"/>
                      <a:gd name="T4" fmla="*/ 3 w 3"/>
                      <a:gd name="T5" fmla="*/ 15 h 1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5"/>
                      <a:gd name="T11" fmla="*/ 3 w 3"/>
                      <a:gd name="T12" fmla="*/ 15 h 1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5">
                        <a:moveTo>
                          <a:pt x="0" y="0"/>
                        </a:moveTo>
                        <a:lnTo>
                          <a:pt x="2" y="15"/>
                        </a:lnTo>
                        <a:lnTo>
                          <a:pt x="3" y="1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9" name="Freeform 5880"/>
                  <p:cNvSpPr>
                    <a:spLocks/>
                  </p:cNvSpPr>
                  <p:nvPr/>
                </p:nvSpPr>
                <p:spPr bwMode="auto">
                  <a:xfrm>
                    <a:off x="3775" y="3502"/>
                    <a:ext cx="1" cy="3"/>
                  </a:xfrm>
                  <a:custGeom>
                    <a:avLst/>
                    <a:gdLst>
                      <a:gd name="T0" fmla="*/ 0 w 4"/>
                      <a:gd name="T1" fmla="*/ 0 h 17"/>
                      <a:gd name="T2" fmla="*/ 3 w 4"/>
                      <a:gd name="T3" fmla="*/ 17 h 17"/>
                      <a:gd name="T4" fmla="*/ 4 w 4"/>
                      <a:gd name="T5" fmla="*/ 17 h 1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7"/>
                      <a:gd name="T11" fmla="*/ 4 w 4"/>
                      <a:gd name="T12" fmla="*/ 17 h 1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7">
                        <a:moveTo>
                          <a:pt x="0" y="0"/>
                        </a:moveTo>
                        <a:lnTo>
                          <a:pt x="3" y="17"/>
                        </a:lnTo>
                        <a:lnTo>
                          <a:pt x="4" y="1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0" name="Freeform 5881"/>
                  <p:cNvSpPr>
                    <a:spLocks/>
                  </p:cNvSpPr>
                  <p:nvPr/>
                </p:nvSpPr>
                <p:spPr bwMode="auto">
                  <a:xfrm>
                    <a:off x="3776" y="3505"/>
                    <a:ext cx="1" cy="3"/>
                  </a:xfrm>
                  <a:custGeom>
                    <a:avLst/>
                    <a:gdLst>
                      <a:gd name="T0" fmla="*/ 0 w 3"/>
                      <a:gd name="T1" fmla="*/ 0 h 18"/>
                      <a:gd name="T2" fmla="*/ 2 w 3"/>
                      <a:gd name="T3" fmla="*/ 18 h 18"/>
                      <a:gd name="T4" fmla="*/ 3 w 3"/>
                      <a:gd name="T5" fmla="*/ 18 h 1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8"/>
                      <a:gd name="T11" fmla="*/ 3 w 3"/>
                      <a:gd name="T12" fmla="*/ 18 h 1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8">
                        <a:moveTo>
                          <a:pt x="0" y="0"/>
                        </a:moveTo>
                        <a:lnTo>
                          <a:pt x="2" y="18"/>
                        </a:lnTo>
                        <a:lnTo>
                          <a:pt x="3" y="1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" name="Freeform 5882"/>
                  <p:cNvSpPr>
                    <a:spLocks/>
                  </p:cNvSpPr>
                  <p:nvPr/>
                </p:nvSpPr>
                <p:spPr bwMode="auto">
                  <a:xfrm>
                    <a:off x="3776" y="3508"/>
                    <a:ext cx="1" cy="4"/>
                  </a:xfrm>
                  <a:custGeom>
                    <a:avLst/>
                    <a:gdLst>
                      <a:gd name="T0" fmla="*/ 0 w 4"/>
                      <a:gd name="T1" fmla="*/ 0 h 18"/>
                      <a:gd name="T2" fmla="*/ 3 w 4"/>
                      <a:gd name="T3" fmla="*/ 18 h 18"/>
                      <a:gd name="T4" fmla="*/ 4 w 4"/>
                      <a:gd name="T5" fmla="*/ 18 h 18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8"/>
                      <a:gd name="T11" fmla="*/ 4 w 4"/>
                      <a:gd name="T12" fmla="*/ 18 h 1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8">
                        <a:moveTo>
                          <a:pt x="0" y="0"/>
                        </a:moveTo>
                        <a:lnTo>
                          <a:pt x="3" y="18"/>
                        </a:lnTo>
                        <a:lnTo>
                          <a:pt x="4" y="1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2" name="Freeform 5883"/>
                  <p:cNvSpPr>
                    <a:spLocks/>
                  </p:cNvSpPr>
                  <p:nvPr/>
                </p:nvSpPr>
                <p:spPr bwMode="auto">
                  <a:xfrm>
                    <a:off x="3777" y="3512"/>
                    <a:ext cx="1" cy="3"/>
                  </a:xfrm>
                  <a:custGeom>
                    <a:avLst/>
                    <a:gdLst>
                      <a:gd name="T0" fmla="*/ 0 w 3"/>
                      <a:gd name="T1" fmla="*/ 0 h 18"/>
                      <a:gd name="T2" fmla="*/ 2 w 3"/>
                      <a:gd name="T3" fmla="*/ 18 h 18"/>
                      <a:gd name="T4" fmla="*/ 3 w 3"/>
                      <a:gd name="T5" fmla="*/ 18 h 1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8"/>
                      <a:gd name="T11" fmla="*/ 3 w 3"/>
                      <a:gd name="T12" fmla="*/ 18 h 1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8">
                        <a:moveTo>
                          <a:pt x="0" y="0"/>
                        </a:moveTo>
                        <a:lnTo>
                          <a:pt x="2" y="18"/>
                        </a:lnTo>
                        <a:lnTo>
                          <a:pt x="3" y="1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3" name="Freeform 5884"/>
                  <p:cNvSpPr>
                    <a:spLocks/>
                  </p:cNvSpPr>
                  <p:nvPr/>
                </p:nvSpPr>
                <p:spPr bwMode="auto">
                  <a:xfrm>
                    <a:off x="3777" y="3515"/>
                    <a:ext cx="1" cy="4"/>
                  </a:xfrm>
                  <a:custGeom>
                    <a:avLst/>
                    <a:gdLst>
                      <a:gd name="T0" fmla="*/ 0 w 4"/>
                      <a:gd name="T1" fmla="*/ 0 h 20"/>
                      <a:gd name="T2" fmla="*/ 3 w 4"/>
                      <a:gd name="T3" fmla="*/ 20 h 20"/>
                      <a:gd name="T4" fmla="*/ 4 w 4"/>
                      <a:gd name="T5" fmla="*/ 20 h 2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0"/>
                      <a:gd name="T11" fmla="*/ 4 w 4"/>
                      <a:gd name="T12" fmla="*/ 20 h 2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0">
                        <a:moveTo>
                          <a:pt x="0" y="0"/>
                        </a:moveTo>
                        <a:lnTo>
                          <a:pt x="3" y="20"/>
                        </a:lnTo>
                        <a:lnTo>
                          <a:pt x="4" y="2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4" name="Freeform 5885"/>
                  <p:cNvSpPr>
                    <a:spLocks/>
                  </p:cNvSpPr>
                  <p:nvPr/>
                </p:nvSpPr>
                <p:spPr bwMode="auto">
                  <a:xfrm>
                    <a:off x="3778" y="3519"/>
                    <a:ext cx="1" cy="4"/>
                  </a:xfrm>
                  <a:custGeom>
                    <a:avLst/>
                    <a:gdLst>
                      <a:gd name="T0" fmla="*/ 0 w 3"/>
                      <a:gd name="T1" fmla="*/ 0 h 22"/>
                      <a:gd name="T2" fmla="*/ 2 w 3"/>
                      <a:gd name="T3" fmla="*/ 22 h 22"/>
                      <a:gd name="T4" fmla="*/ 3 w 3"/>
                      <a:gd name="T5" fmla="*/ 22 h 2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2"/>
                      <a:gd name="T11" fmla="*/ 3 w 3"/>
                      <a:gd name="T12" fmla="*/ 22 h 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2">
                        <a:moveTo>
                          <a:pt x="0" y="0"/>
                        </a:moveTo>
                        <a:lnTo>
                          <a:pt x="2" y="22"/>
                        </a:lnTo>
                        <a:lnTo>
                          <a:pt x="3" y="2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5" name="Freeform 5886"/>
                  <p:cNvSpPr>
                    <a:spLocks/>
                  </p:cNvSpPr>
                  <p:nvPr/>
                </p:nvSpPr>
                <p:spPr bwMode="auto">
                  <a:xfrm>
                    <a:off x="3778" y="3523"/>
                    <a:ext cx="1" cy="4"/>
                  </a:xfrm>
                  <a:custGeom>
                    <a:avLst/>
                    <a:gdLst>
                      <a:gd name="T0" fmla="*/ 0 w 4"/>
                      <a:gd name="T1" fmla="*/ 0 h 22"/>
                      <a:gd name="T2" fmla="*/ 3 w 4"/>
                      <a:gd name="T3" fmla="*/ 22 h 22"/>
                      <a:gd name="T4" fmla="*/ 4 w 4"/>
                      <a:gd name="T5" fmla="*/ 22 h 2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2"/>
                      <a:gd name="T11" fmla="*/ 4 w 4"/>
                      <a:gd name="T12" fmla="*/ 22 h 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2">
                        <a:moveTo>
                          <a:pt x="0" y="0"/>
                        </a:moveTo>
                        <a:lnTo>
                          <a:pt x="3" y="22"/>
                        </a:lnTo>
                        <a:lnTo>
                          <a:pt x="4" y="2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6" name="Freeform 5887"/>
                  <p:cNvSpPr>
                    <a:spLocks/>
                  </p:cNvSpPr>
                  <p:nvPr/>
                </p:nvSpPr>
                <p:spPr bwMode="auto">
                  <a:xfrm>
                    <a:off x="3779" y="3527"/>
                    <a:ext cx="1" cy="4"/>
                  </a:xfrm>
                  <a:custGeom>
                    <a:avLst/>
                    <a:gdLst>
                      <a:gd name="T0" fmla="*/ 0 w 3"/>
                      <a:gd name="T1" fmla="*/ 0 h 21"/>
                      <a:gd name="T2" fmla="*/ 2 w 3"/>
                      <a:gd name="T3" fmla="*/ 21 h 21"/>
                      <a:gd name="T4" fmla="*/ 3 w 3"/>
                      <a:gd name="T5" fmla="*/ 21 h 2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1"/>
                      <a:gd name="T11" fmla="*/ 3 w 3"/>
                      <a:gd name="T12" fmla="*/ 21 h 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1">
                        <a:moveTo>
                          <a:pt x="0" y="0"/>
                        </a:moveTo>
                        <a:lnTo>
                          <a:pt x="2" y="21"/>
                        </a:lnTo>
                        <a:lnTo>
                          <a:pt x="3" y="2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7" name="Freeform 5888"/>
                  <p:cNvSpPr>
                    <a:spLocks/>
                  </p:cNvSpPr>
                  <p:nvPr/>
                </p:nvSpPr>
                <p:spPr bwMode="auto">
                  <a:xfrm>
                    <a:off x="3779" y="3531"/>
                    <a:ext cx="1" cy="4"/>
                  </a:xfrm>
                  <a:custGeom>
                    <a:avLst/>
                    <a:gdLst>
                      <a:gd name="T0" fmla="*/ 0 w 4"/>
                      <a:gd name="T1" fmla="*/ 0 h 22"/>
                      <a:gd name="T2" fmla="*/ 3 w 4"/>
                      <a:gd name="T3" fmla="*/ 22 h 22"/>
                      <a:gd name="T4" fmla="*/ 4 w 4"/>
                      <a:gd name="T5" fmla="*/ 22 h 2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2"/>
                      <a:gd name="T11" fmla="*/ 4 w 4"/>
                      <a:gd name="T12" fmla="*/ 22 h 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2">
                        <a:moveTo>
                          <a:pt x="0" y="0"/>
                        </a:moveTo>
                        <a:lnTo>
                          <a:pt x="3" y="22"/>
                        </a:lnTo>
                        <a:lnTo>
                          <a:pt x="4" y="2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8" name="Freeform 5889"/>
                  <p:cNvSpPr>
                    <a:spLocks/>
                  </p:cNvSpPr>
                  <p:nvPr/>
                </p:nvSpPr>
                <p:spPr bwMode="auto">
                  <a:xfrm>
                    <a:off x="3780" y="3535"/>
                    <a:ext cx="1" cy="4"/>
                  </a:xfrm>
                  <a:custGeom>
                    <a:avLst/>
                    <a:gdLst>
                      <a:gd name="T0" fmla="*/ 0 w 3"/>
                      <a:gd name="T1" fmla="*/ 0 h 23"/>
                      <a:gd name="T2" fmla="*/ 2 w 3"/>
                      <a:gd name="T3" fmla="*/ 23 h 23"/>
                      <a:gd name="T4" fmla="*/ 3 w 3"/>
                      <a:gd name="T5" fmla="*/ 23 h 2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3"/>
                      <a:gd name="T11" fmla="*/ 3 w 3"/>
                      <a:gd name="T12" fmla="*/ 23 h 2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3">
                        <a:moveTo>
                          <a:pt x="0" y="0"/>
                        </a:moveTo>
                        <a:lnTo>
                          <a:pt x="2" y="23"/>
                        </a:lnTo>
                        <a:lnTo>
                          <a:pt x="3" y="2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9" name="Freeform 5890"/>
                  <p:cNvSpPr>
                    <a:spLocks/>
                  </p:cNvSpPr>
                  <p:nvPr/>
                </p:nvSpPr>
                <p:spPr bwMode="auto">
                  <a:xfrm>
                    <a:off x="3780" y="3539"/>
                    <a:ext cx="1" cy="4"/>
                  </a:xfrm>
                  <a:custGeom>
                    <a:avLst/>
                    <a:gdLst>
                      <a:gd name="T0" fmla="*/ 0 w 4"/>
                      <a:gd name="T1" fmla="*/ 0 h 22"/>
                      <a:gd name="T2" fmla="*/ 3 w 4"/>
                      <a:gd name="T3" fmla="*/ 22 h 22"/>
                      <a:gd name="T4" fmla="*/ 4 w 4"/>
                      <a:gd name="T5" fmla="*/ 22 h 2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2"/>
                      <a:gd name="T11" fmla="*/ 4 w 4"/>
                      <a:gd name="T12" fmla="*/ 22 h 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2">
                        <a:moveTo>
                          <a:pt x="0" y="0"/>
                        </a:moveTo>
                        <a:lnTo>
                          <a:pt x="3" y="22"/>
                        </a:lnTo>
                        <a:lnTo>
                          <a:pt x="4" y="2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0" name="Freeform 5891"/>
                  <p:cNvSpPr>
                    <a:spLocks/>
                  </p:cNvSpPr>
                  <p:nvPr/>
                </p:nvSpPr>
                <p:spPr bwMode="auto">
                  <a:xfrm>
                    <a:off x="3781" y="3543"/>
                    <a:ext cx="1" cy="5"/>
                  </a:xfrm>
                  <a:custGeom>
                    <a:avLst/>
                    <a:gdLst>
                      <a:gd name="T0" fmla="*/ 0 w 3"/>
                      <a:gd name="T1" fmla="*/ 0 h 22"/>
                      <a:gd name="T2" fmla="*/ 2 w 3"/>
                      <a:gd name="T3" fmla="*/ 22 h 22"/>
                      <a:gd name="T4" fmla="*/ 3 w 3"/>
                      <a:gd name="T5" fmla="*/ 22 h 2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2"/>
                      <a:gd name="T11" fmla="*/ 3 w 3"/>
                      <a:gd name="T12" fmla="*/ 22 h 2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2">
                        <a:moveTo>
                          <a:pt x="0" y="0"/>
                        </a:moveTo>
                        <a:lnTo>
                          <a:pt x="2" y="22"/>
                        </a:lnTo>
                        <a:lnTo>
                          <a:pt x="3" y="2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1" name="Freeform 5892"/>
                  <p:cNvSpPr>
                    <a:spLocks/>
                  </p:cNvSpPr>
                  <p:nvPr/>
                </p:nvSpPr>
                <p:spPr bwMode="auto">
                  <a:xfrm>
                    <a:off x="3781" y="3548"/>
                    <a:ext cx="1" cy="3"/>
                  </a:xfrm>
                  <a:custGeom>
                    <a:avLst/>
                    <a:gdLst>
                      <a:gd name="T0" fmla="*/ 0 w 4"/>
                      <a:gd name="T1" fmla="*/ 0 h 21"/>
                      <a:gd name="T2" fmla="*/ 3 w 4"/>
                      <a:gd name="T3" fmla="*/ 21 h 21"/>
                      <a:gd name="T4" fmla="*/ 4 w 4"/>
                      <a:gd name="T5" fmla="*/ 21 h 2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1"/>
                      <a:gd name="T11" fmla="*/ 4 w 4"/>
                      <a:gd name="T12" fmla="*/ 21 h 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1">
                        <a:moveTo>
                          <a:pt x="0" y="0"/>
                        </a:moveTo>
                        <a:lnTo>
                          <a:pt x="3" y="21"/>
                        </a:lnTo>
                        <a:lnTo>
                          <a:pt x="4" y="2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2" name="Freeform 5893"/>
                  <p:cNvSpPr>
                    <a:spLocks/>
                  </p:cNvSpPr>
                  <p:nvPr/>
                </p:nvSpPr>
                <p:spPr bwMode="auto">
                  <a:xfrm>
                    <a:off x="3782" y="3551"/>
                    <a:ext cx="1" cy="4"/>
                  </a:xfrm>
                  <a:custGeom>
                    <a:avLst/>
                    <a:gdLst>
                      <a:gd name="T0" fmla="*/ 0 w 3"/>
                      <a:gd name="T1" fmla="*/ 0 h 21"/>
                      <a:gd name="T2" fmla="*/ 2 w 3"/>
                      <a:gd name="T3" fmla="*/ 21 h 21"/>
                      <a:gd name="T4" fmla="*/ 3 w 3"/>
                      <a:gd name="T5" fmla="*/ 21 h 2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1"/>
                      <a:gd name="T11" fmla="*/ 3 w 3"/>
                      <a:gd name="T12" fmla="*/ 21 h 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1">
                        <a:moveTo>
                          <a:pt x="0" y="0"/>
                        </a:moveTo>
                        <a:lnTo>
                          <a:pt x="2" y="21"/>
                        </a:lnTo>
                        <a:lnTo>
                          <a:pt x="3" y="2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3" name="Freeform 5894"/>
                  <p:cNvSpPr>
                    <a:spLocks/>
                  </p:cNvSpPr>
                  <p:nvPr/>
                </p:nvSpPr>
                <p:spPr bwMode="auto">
                  <a:xfrm>
                    <a:off x="3782" y="3555"/>
                    <a:ext cx="1" cy="4"/>
                  </a:xfrm>
                  <a:custGeom>
                    <a:avLst/>
                    <a:gdLst>
                      <a:gd name="T0" fmla="*/ 0 w 4"/>
                      <a:gd name="T1" fmla="*/ 0 h 21"/>
                      <a:gd name="T2" fmla="*/ 3 w 4"/>
                      <a:gd name="T3" fmla="*/ 21 h 21"/>
                      <a:gd name="T4" fmla="*/ 4 w 4"/>
                      <a:gd name="T5" fmla="*/ 21 h 2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1"/>
                      <a:gd name="T11" fmla="*/ 4 w 4"/>
                      <a:gd name="T12" fmla="*/ 21 h 2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1">
                        <a:moveTo>
                          <a:pt x="0" y="0"/>
                        </a:moveTo>
                        <a:lnTo>
                          <a:pt x="3" y="21"/>
                        </a:lnTo>
                        <a:lnTo>
                          <a:pt x="4" y="2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4" name="Freeform 5895"/>
                  <p:cNvSpPr>
                    <a:spLocks/>
                  </p:cNvSpPr>
                  <p:nvPr/>
                </p:nvSpPr>
                <p:spPr bwMode="auto">
                  <a:xfrm>
                    <a:off x="3782" y="3559"/>
                    <a:ext cx="1" cy="4"/>
                  </a:xfrm>
                  <a:custGeom>
                    <a:avLst/>
                    <a:gdLst>
                      <a:gd name="T0" fmla="*/ 0 w 3"/>
                      <a:gd name="T1" fmla="*/ 0 h 19"/>
                      <a:gd name="T2" fmla="*/ 2 w 3"/>
                      <a:gd name="T3" fmla="*/ 19 h 19"/>
                      <a:gd name="T4" fmla="*/ 3 w 3"/>
                      <a:gd name="T5" fmla="*/ 19 h 1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9"/>
                      <a:gd name="T11" fmla="*/ 3 w 3"/>
                      <a:gd name="T12" fmla="*/ 19 h 1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9">
                        <a:moveTo>
                          <a:pt x="0" y="0"/>
                        </a:moveTo>
                        <a:lnTo>
                          <a:pt x="2" y="19"/>
                        </a:lnTo>
                        <a:lnTo>
                          <a:pt x="3" y="1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5" name="Freeform 5896"/>
                  <p:cNvSpPr>
                    <a:spLocks/>
                  </p:cNvSpPr>
                  <p:nvPr/>
                </p:nvSpPr>
                <p:spPr bwMode="auto">
                  <a:xfrm>
                    <a:off x="3783" y="3563"/>
                    <a:ext cx="1" cy="4"/>
                  </a:xfrm>
                  <a:custGeom>
                    <a:avLst/>
                    <a:gdLst>
                      <a:gd name="T0" fmla="*/ 0 w 4"/>
                      <a:gd name="T1" fmla="*/ 0 h 20"/>
                      <a:gd name="T2" fmla="*/ 3 w 4"/>
                      <a:gd name="T3" fmla="*/ 20 h 20"/>
                      <a:gd name="T4" fmla="*/ 4 w 4"/>
                      <a:gd name="T5" fmla="*/ 20 h 2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0"/>
                      <a:gd name="T11" fmla="*/ 4 w 4"/>
                      <a:gd name="T12" fmla="*/ 20 h 2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0">
                        <a:moveTo>
                          <a:pt x="0" y="0"/>
                        </a:moveTo>
                        <a:lnTo>
                          <a:pt x="3" y="20"/>
                        </a:lnTo>
                        <a:lnTo>
                          <a:pt x="4" y="2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6" name="Freeform 5897"/>
                  <p:cNvSpPr>
                    <a:spLocks/>
                  </p:cNvSpPr>
                  <p:nvPr/>
                </p:nvSpPr>
                <p:spPr bwMode="auto">
                  <a:xfrm>
                    <a:off x="3783" y="3567"/>
                    <a:ext cx="1" cy="3"/>
                  </a:xfrm>
                  <a:custGeom>
                    <a:avLst/>
                    <a:gdLst>
                      <a:gd name="T0" fmla="*/ 0 w 3"/>
                      <a:gd name="T1" fmla="*/ 0 h 19"/>
                      <a:gd name="T2" fmla="*/ 2 w 3"/>
                      <a:gd name="T3" fmla="*/ 19 h 19"/>
                      <a:gd name="T4" fmla="*/ 3 w 3"/>
                      <a:gd name="T5" fmla="*/ 19 h 1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9"/>
                      <a:gd name="T11" fmla="*/ 3 w 3"/>
                      <a:gd name="T12" fmla="*/ 19 h 1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9">
                        <a:moveTo>
                          <a:pt x="0" y="0"/>
                        </a:moveTo>
                        <a:lnTo>
                          <a:pt x="2" y="19"/>
                        </a:lnTo>
                        <a:lnTo>
                          <a:pt x="3" y="1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" name="Freeform 5898"/>
                  <p:cNvSpPr>
                    <a:spLocks/>
                  </p:cNvSpPr>
                  <p:nvPr/>
                </p:nvSpPr>
                <p:spPr bwMode="auto">
                  <a:xfrm>
                    <a:off x="3784" y="3570"/>
                    <a:ext cx="1" cy="4"/>
                  </a:xfrm>
                  <a:custGeom>
                    <a:avLst/>
                    <a:gdLst>
                      <a:gd name="T0" fmla="*/ 0 w 4"/>
                      <a:gd name="T1" fmla="*/ 0 h 19"/>
                      <a:gd name="T2" fmla="*/ 3 w 4"/>
                      <a:gd name="T3" fmla="*/ 19 h 19"/>
                      <a:gd name="T4" fmla="*/ 4 w 4"/>
                      <a:gd name="T5" fmla="*/ 19 h 1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9"/>
                      <a:gd name="T11" fmla="*/ 4 w 4"/>
                      <a:gd name="T12" fmla="*/ 19 h 1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9">
                        <a:moveTo>
                          <a:pt x="0" y="0"/>
                        </a:moveTo>
                        <a:lnTo>
                          <a:pt x="3" y="19"/>
                        </a:lnTo>
                        <a:lnTo>
                          <a:pt x="4" y="1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" name="Freeform 5899"/>
                  <p:cNvSpPr>
                    <a:spLocks/>
                  </p:cNvSpPr>
                  <p:nvPr/>
                </p:nvSpPr>
                <p:spPr bwMode="auto">
                  <a:xfrm>
                    <a:off x="3784" y="3574"/>
                    <a:ext cx="1" cy="3"/>
                  </a:xfrm>
                  <a:custGeom>
                    <a:avLst/>
                    <a:gdLst>
                      <a:gd name="T0" fmla="*/ 0 w 3"/>
                      <a:gd name="T1" fmla="*/ 0 h 18"/>
                      <a:gd name="T2" fmla="*/ 2 w 3"/>
                      <a:gd name="T3" fmla="*/ 18 h 18"/>
                      <a:gd name="T4" fmla="*/ 3 w 3"/>
                      <a:gd name="T5" fmla="*/ 18 h 1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8"/>
                      <a:gd name="T11" fmla="*/ 3 w 3"/>
                      <a:gd name="T12" fmla="*/ 18 h 1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8">
                        <a:moveTo>
                          <a:pt x="0" y="0"/>
                        </a:moveTo>
                        <a:lnTo>
                          <a:pt x="2" y="18"/>
                        </a:lnTo>
                        <a:lnTo>
                          <a:pt x="3" y="1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" name="Freeform 5900"/>
                  <p:cNvSpPr>
                    <a:spLocks/>
                  </p:cNvSpPr>
                  <p:nvPr/>
                </p:nvSpPr>
                <p:spPr bwMode="auto">
                  <a:xfrm>
                    <a:off x="3785" y="3577"/>
                    <a:ext cx="1" cy="3"/>
                  </a:xfrm>
                  <a:custGeom>
                    <a:avLst/>
                    <a:gdLst>
                      <a:gd name="T0" fmla="*/ 0 w 3"/>
                      <a:gd name="T1" fmla="*/ 0 h 18"/>
                      <a:gd name="T2" fmla="*/ 2 w 3"/>
                      <a:gd name="T3" fmla="*/ 18 h 18"/>
                      <a:gd name="T4" fmla="*/ 3 w 3"/>
                      <a:gd name="T5" fmla="*/ 18 h 1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8"/>
                      <a:gd name="T11" fmla="*/ 3 w 3"/>
                      <a:gd name="T12" fmla="*/ 18 h 1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8">
                        <a:moveTo>
                          <a:pt x="0" y="0"/>
                        </a:moveTo>
                        <a:lnTo>
                          <a:pt x="2" y="18"/>
                        </a:lnTo>
                        <a:lnTo>
                          <a:pt x="3" y="1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0" name="Freeform 5901"/>
                  <p:cNvSpPr>
                    <a:spLocks/>
                  </p:cNvSpPr>
                  <p:nvPr/>
                </p:nvSpPr>
                <p:spPr bwMode="auto">
                  <a:xfrm>
                    <a:off x="3785" y="3580"/>
                    <a:ext cx="1" cy="3"/>
                  </a:xfrm>
                  <a:custGeom>
                    <a:avLst/>
                    <a:gdLst>
                      <a:gd name="T0" fmla="*/ 0 w 4"/>
                      <a:gd name="T1" fmla="*/ 0 h 15"/>
                      <a:gd name="T2" fmla="*/ 3 w 4"/>
                      <a:gd name="T3" fmla="*/ 15 h 15"/>
                      <a:gd name="T4" fmla="*/ 4 w 4"/>
                      <a:gd name="T5" fmla="*/ 15 h 1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5"/>
                      <a:gd name="T11" fmla="*/ 4 w 4"/>
                      <a:gd name="T12" fmla="*/ 15 h 1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5">
                        <a:moveTo>
                          <a:pt x="0" y="0"/>
                        </a:moveTo>
                        <a:lnTo>
                          <a:pt x="3" y="15"/>
                        </a:lnTo>
                        <a:lnTo>
                          <a:pt x="4" y="1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1" name="Freeform 5902"/>
                  <p:cNvSpPr>
                    <a:spLocks/>
                  </p:cNvSpPr>
                  <p:nvPr/>
                </p:nvSpPr>
                <p:spPr bwMode="auto">
                  <a:xfrm>
                    <a:off x="3786" y="3583"/>
                    <a:ext cx="1" cy="3"/>
                  </a:xfrm>
                  <a:custGeom>
                    <a:avLst/>
                    <a:gdLst>
                      <a:gd name="T0" fmla="*/ 0 w 3"/>
                      <a:gd name="T1" fmla="*/ 0 h 15"/>
                      <a:gd name="T2" fmla="*/ 2 w 3"/>
                      <a:gd name="T3" fmla="*/ 15 h 15"/>
                      <a:gd name="T4" fmla="*/ 3 w 3"/>
                      <a:gd name="T5" fmla="*/ 15 h 1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5"/>
                      <a:gd name="T11" fmla="*/ 3 w 3"/>
                      <a:gd name="T12" fmla="*/ 15 h 1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5">
                        <a:moveTo>
                          <a:pt x="0" y="0"/>
                        </a:moveTo>
                        <a:lnTo>
                          <a:pt x="2" y="15"/>
                        </a:lnTo>
                        <a:lnTo>
                          <a:pt x="3" y="1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2" name="Freeform 5903"/>
                  <p:cNvSpPr>
                    <a:spLocks/>
                  </p:cNvSpPr>
                  <p:nvPr/>
                </p:nvSpPr>
                <p:spPr bwMode="auto">
                  <a:xfrm>
                    <a:off x="3786" y="3586"/>
                    <a:ext cx="1" cy="2"/>
                  </a:xfrm>
                  <a:custGeom>
                    <a:avLst/>
                    <a:gdLst>
                      <a:gd name="T0" fmla="*/ 0 w 4"/>
                      <a:gd name="T1" fmla="*/ 0 h 13"/>
                      <a:gd name="T2" fmla="*/ 3 w 4"/>
                      <a:gd name="T3" fmla="*/ 13 h 13"/>
                      <a:gd name="T4" fmla="*/ 4 w 4"/>
                      <a:gd name="T5" fmla="*/ 13 h 1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3"/>
                      <a:gd name="T11" fmla="*/ 4 w 4"/>
                      <a:gd name="T12" fmla="*/ 13 h 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3">
                        <a:moveTo>
                          <a:pt x="0" y="0"/>
                        </a:moveTo>
                        <a:lnTo>
                          <a:pt x="3" y="13"/>
                        </a:lnTo>
                        <a:lnTo>
                          <a:pt x="4" y="1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3" name="Freeform 5904"/>
                  <p:cNvSpPr>
                    <a:spLocks/>
                  </p:cNvSpPr>
                  <p:nvPr/>
                </p:nvSpPr>
                <p:spPr bwMode="auto">
                  <a:xfrm>
                    <a:off x="3787" y="3588"/>
                    <a:ext cx="1" cy="3"/>
                  </a:xfrm>
                  <a:custGeom>
                    <a:avLst/>
                    <a:gdLst>
                      <a:gd name="T0" fmla="*/ 0 w 3"/>
                      <a:gd name="T1" fmla="*/ 0 h 13"/>
                      <a:gd name="T2" fmla="*/ 2 w 3"/>
                      <a:gd name="T3" fmla="*/ 13 h 13"/>
                      <a:gd name="T4" fmla="*/ 3 w 3"/>
                      <a:gd name="T5" fmla="*/ 13 h 1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3"/>
                      <a:gd name="T11" fmla="*/ 3 w 3"/>
                      <a:gd name="T12" fmla="*/ 13 h 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3">
                        <a:moveTo>
                          <a:pt x="0" y="0"/>
                        </a:moveTo>
                        <a:lnTo>
                          <a:pt x="2" y="13"/>
                        </a:lnTo>
                        <a:lnTo>
                          <a:pt x="3" y="1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4" name="Freeform 5905"/>
                  <p:cNvSpPr>
                    <a:spLocks/>
                  </p:cNvSpPr>
                  <p:nvPr/>
                </p:nvSpPr>
                <p:spPr bwMode="auto">
                  <a:xfrm>
                    <a:off x="3787" y="3591"/>
                    <a:ext cx="1" cy="2"/>
                  </a:xfrm>
                  <a:custGeom>
                    <a:avLst/>
                    <a:gdLst>
                      <a:gd name="T0" fmla="*/ 0 w 4"/>
                      <a:gd name="T1" fmla="*/ 0 h 13"/>
                      <a:gd name="T2" fmla="*/ 3 w 4"/>
                      <a:gd name="T3" fmla="*/ 13 h 13"/>
                      <a:gd name="T4" fmla="*/ 4 w 4"/>
                      <a:gd name="T5" fmla="*/ 13 h 1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3"/>
                      <a:gd name="T11" fmla="*/ 4 w 4"/>
                      <a:gd name="T12" fmla="*/ 13 h 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3">
                        <a:moveTo>
                          <a:pt x="0" y="0"/>
                        </a:moveTo>
                        <a:lnTo>
                          <a:pt x="3" y="13"/>
                        </a:lnTo>
                        <a:lnTo>
                          <a:pt x="4" y="1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" name="Freeform 5906"/>
                  <p:cNvSpPr>
                    <a:spLocks/>
                  </p:cNvSpPr>
                  <p:nvPr/>
                </p:nvSpPr>
                <p:spPr bwMode="auto">
                  <a:xfrm>
                    <a:off x="3788" y="3593"/>
                    <a:ext cx="1" cy="3"/>
                  </a:xfrm>
                  <a:custGeom>
                    <a:avLst/>
                    <a:gdLst>
                      <a:gd name="T0" fmla="*/ 0 w 3"/>
                      <a:gd name="T1" fmla="*/ 0 h 13"/>
                      <a:gd name="T2" fmla="*/ 2 w 3"/>
                      <a:gd name="T3" fmla="*/ 13 h 13"/>
                      <a:gd name="T4" fmla="*/ 3 w 3"/>
                      <a:gd name="T5" fmla="*/ 13 h 1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3"/>
                      <a:gd name="T11" fmla="*/ 3 w 3"/>
                      <a:gd name="T12" fmla="*/ 13 h 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3">
                        <a:moveTo>
                          <a:pt x="0" y="0"/>
                        </a:moveTo>
                        <a:lnTo>
                          <a:pt x="2" y="13"/>
                        </a:lnTo>
                        <a:lnTo>
                          <a:pt x="3" y="1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" name="Freeform 5907"/>
                  <p:cNvSpPr>
                    <a:spLocks/>
                  </p:cNvSpPr>
                  <p:nvPr/>
                </p:nvSpPr>
                <p:spPr bwMode="auto">
                  <a:xfrm>
                    <a:off x="3788" y="3596"/>
                    <a:ext cx="1" cy="2"/>
                  </a:xfrm>
                  <a:custGeom>
                    <a:avLst/>
                    <a:gdLst>
                      <a:gd name="T0" fmla="*/ 0 w 4"/>
                      <a:gd name="T1" fmla="*/ 0 h 14"/>
                      <a:gd name="T2" fmla="*/ 3 w 4"/>
                      <a:gd name="T3" fmla="*/ 14 h 14"/>
                      <a:gd name="T4" fmla="*/ 4 w 4"/>
                      <a:gd name="T5" fmla="*/ 14 h 1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4"/>
                      <a:gd name="T11" fmla="*/ 4 w 4"/>
                      <a:gd name="T12" fmla="*/ 14 h 1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4">
                        <a:moveTo>
                          <a:pt x="0" y="0"/>
                        </a:moveTo>
                        <a:lnTo>
                          <a:pt x="3" y="14"/>
                        </a:lnTo>
                        <a:lnTo>
                          <a:pt x="4" y="1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7" name="Freeform 5908"/>
                  <p:cNvSpPr>
                    <a:spLocks/>
                  </p:cNvSpPr>
                  <p:nvPr/>
                </p:nvSpPr>
                <p:spPr bwMode="auto">
                  <a:xfrm>
                    <a:off x="3788" y="3598"/>
                    <a:ext cx="1" cy="2"/>
                  </a:xfrm>
                  <a:custGeom>
                    <a:avLst/>
                    <a:gdLst>
                      <a:gd name="T0" fmla="*/ 0 w 3"/>
                      <a:gd name="T1" fmla="*/ 0 h 12"/>
                      <a:gd name="T2" fmla="*/ 2 w 3"/>
                      <a:gd name="T3" fmla="*/ 12 h 12"/>
                      <a:gd name="T4" fmla="*/ 3 w 3"/>
                      <a:gd name="T5" fmla="*/ 12 h 1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2"/>
                      <a:gd name="T11" fmla="*/ 3 w 3"/>
                      <a:gd name="T12" fmla="*/ 12 h 1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2">
                        <a:moveTo>
                          <a:pt x="0" y="0"/>
                        </a:moveTo>
                        <a:lnTo>
                          <a:pt x="2" y="12"/>
                        </a:lnTo>
                        <a:lnTo>
                          <a:pt x="3" y="1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8" name="Freeform 5909"/>
                  <p:cNvSpPr>
                    <a:spLocks/>
                  </p:cNvSpPr>
                  <p:nvPr/>
                </p:nvSpPr>
                <p:spPr bwMode="auto">
                  <a:xfrm>
                    <a:off x="3789" y="3600"/>
                    <a:ext cx="1" cy="2"/>
                  </a:xfrm>
                  <a:custGeom>
                    <a:avLst/>
                    <a:gdLst>
                      <a:gd name="T0" fmla="*/ 0 w 4"/>
                      <a:gd name="T1" fmla="*/ 0 h 11"/>
                      <a:gd name="T2" fmla="*/ 3 w 4"/>
                      <a:gd name="T3" fmla="*/ 11 h 11"/>
                      <a:gd name="T4" fmla="*/ 4 w 4"/>
                      <a:gd name="T5" fmla="*/ 11 h 1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1"/>
                      <a:gd name="T11" fmla="*/ 4 w 4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1">
                        <a:moveTo>
                          <a:pt x="0" y="0"/>
                        </a:moveTo>
                        <a:lnTo>
                          <a:pt x="3" y="11"/>
                        </a:lnTo>
                        <a:lnTo>
                          <a:pt x="4" y="1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9" name="Freeform 5910"/>
                  <p:cNvSpPr>
                    <a:spLocks/>
                  </p:cNvSpPr>
                  <p:nvPr/>
                </p:nvSpPr>
                <p:spPr bwMode="auto">
                  <a:xfrm>
                    <a:off x="3789" y="3602"/>
                    <a:ext cx="1" cy="3"/>
                  </a:xfrm>
                  <a:custGeom>
                    <a:avLst/>
                    <a:gdLst>
                      <a:gd name="T0" fmla="*/ 0 w 3"/>
                      <a:gd name="T1" fmla="*/ 0 h 11"/>
                      <a:gd name="T2" fmla="*/ 2 w 3"/>
                      <a:gd name="T3" fmla="*/ 11 h 11"/>
                      <a:gd name="T4" fmla="*/ 3 w 3"/>
                      <a:gd name="T5" fmla="*/ 11 h 1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1"/>
                      <a:gd name="T11" fmla="*/ 3 w 3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1">
                        <a:moveTo>
                          <a:pt x="0" y="0"/>
                        </a:moveTo>
                        <a:lnTo>
                          <a:pt x="2" y="11"/>
                        </a:lnTo>
                        <a:lnTo>
                          <a:pt x="3" y="1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0" name="Freeform 5911"/>
                  <p:cNvSpPr>
                    <a:spLocks/>
                  </p:cNvSpPr>
                  <p:nvPr/>
                </p:nvSpPr>
                <p:spPr bwMode="auto">
                  <a:xfrm>
                    <a:off x="3790" y="3605"/>
                    <a:ext cx="1" cy="2"/>
                  </a:xfrm>
                  <a:custGeom>
                    <a:avLst/>
                    <a:gdLst>
                      <a:gd name="T0" fmla="*/ 0 w 4"/>
                      <a:gd name="T1" fmla="*/ 0 h 11"/>
                      <a:gd name="T2" fmla="*/ 3 w 4"/>
                      <a:gd name="T3" fmla="*/ 11 h 11"/>
                      <a:gd name="T4" fmla="*/ 4 w 4"/>
                      <a:gd name="T5" fmla="*/ 11 h 1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1"/>
                      <a:gd name="T11" fmla="*/ 4 w 4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1">
                        <a:moveTo>
                          <a:pt x="0" y="0"/>
                        </a:moveTo>
                        <a:lnTo>
                          <a:pt x="3" y="11"/>
                        </a:lnTo>
                        <a:lnTo>
                          <a:pt x="4" y="1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1" name="Freeform 5912"/>
                  <p:cNvSpPr>
                    <a:spLocks/>
                  </p:cNvSpPr>
                  <p:nvPr/>
                </p:nvSpPr>
                <p:spPr bwMode="auto">
                  <a:xfrm>
                    <a:off x="3790" y="3607"/>
                    <a:ext cx="1" cy="2"/>
                  </a:xfrm>
                  <a:custGeom>
                    <a:avLst/>
                    <a:gdLst>
                      <a:gd name="T0" fmla="*/ 0 w 3"/>
                      <a:gd name="T1" fmla="*/ 0 h 11"/>
                      <a:gd name="T2" fmla="*/ 2 w 3"/>
                      <a:gd name="T3" fmla="*/ 11 h 11"/>
                      <a:gd name="T4" fmla="*/ 3 w 3"/>
                      <a:gd name="T5" fmla="*/ 11 h 1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1"/>
                      <a:gd name="T11" fmla="*/ 3 w 3"/>
                      <a:gd name="T12" fmla="*/ 11 h 1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1">
                        <a:moveTo>
                          <a:pt x="0" y="0"/>
                        </a:moveTo>
                        <a:lnTo>
                          <a:pt x="2" y="11"/>
                        </a:lnTo>
                        <a:lnTo>
                          <a:pt x="3" y="1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2" name="Freeform 5913"/>
                  <p:cNvSpPr>
                    <a:spLocks/>
                  </p:cNvSpPr>
                  <p:nvPr/>
                </p:nvSpPr>
                <p:spPr bwMode="auto">
                  <a:xfrm>
                    <a:off x="3791" y="3609"/>
                    <a:ext cx="1" cy="1"/>
                  </a:xfrm>
                  <a:custGeom>
                    <a:avLst/>
                    <a:gdLst>
                      <a:gd name="T0" fmla="*/ 0 w 4"/>
                      <a:gd name="T1" fmla="*/ 0 h 10"/>
                      <a:gd name="T2" fmla="*/ 3 w 4"/>
                      <a:gd name="T3" fmla="*/ 10 h 10"/>
                      <a:gd name="T4" fmla="*/ 4 w 4"/>
                      <a:gd name="T5" fmla="*/ 10 h 10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0"/>
                      <a:gd name="T11" fmla="*/ 4 w 4"/>
                      <a:gd name="T12" fmla="*/ 10 h 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0">
                        <a:moveTo>
                          <a:pt x="0" y="0"/>
                        </a:moveTo>
                        <a:lnTo>
                          <a:pt x="3" y="10"/>
                        </a:lnTo>
                        <a:lnTo>
                          <a:pt x="4" y="1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3" name="Freeform 5914"/>
                  <p:cNvSpPr>
                    <a:spLocks/>
                  </p:cNvSpPr>
                  <p:nvPr/>
                </p:nvSpPr>
                <p:spPr bwMode="auto">
                  <a:xfrm>
                    <a:off x="3791" y="3610"/>
                    <a:ext cx="1" cy="2"/>
                  </a:xfrm>
                  <a:custGeom>
                    <a:avLst/>
                    <a:gdLst>
                      <a:gd name="T0" fmla="*/ 0 w 3"/>
                      <a:gd name="T1" fmla="*/ 0 h 9"/>
                      <a:gd name="T2" fmla="*/ 2 w 3"/>
                      <a:gd name="T3" fmla="*/ 9 h 9"/>
                      <a:gd name="T4" fmla="*/ 3 w 3"/>
                      <a:gd name="T5" fmla="*/ 9 h 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9"/>
                      <a:gd name="T11" fmla="*/ 3 w 3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9">
                        <a:moveTo>
                          <a:pt x="0" y="0"/>
                        </a:moveTo>
                        <a:lnTo>
                          <a:pt x="2" y="9"/>
                        </a:lnTo>
                        <a:lnTo>
                          <a:pt x="3" y="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4" name="Freeform 5915"/>
                  <p:cNvSpPr>
                    <a:spLocks/>
                  </p:cNvSpPr>
                  <p:nvPr/>
                </p:nvSpPr>
                <p:spPr bwMode="auto">
                  <a:xfrm>
                    <a:off x="3792" y="3612"/>
                    <a:ext cx="1" cy="2"/>
                  </a:xfrm>
                  <a:custGeom>
                    <a:avLst/>
                    <a:gdLst>
                      <a:gd name="T0" fmla="*/ 0 w 4"/>
                      <a:gd name="T1" fmla="*/ 0 h 9"/>
                      <a:gd name="T2" fmla="*/ 3 w 4"/>
                      <a:gd name="T3" fmla="*/ 9 h 9"/>
                      <a:gd name="T4" fmla="*/ 4 w 4"/>
                      <a:gd name="T5" fmla="*/ 9 h 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9"/>
                      <a:gd name="T11" fmla="*/ 4 w 4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9">
                        <a:moveTo>
                          <a:pt x="0" y="0"/>
                        </a:moveTo>
                        <a:lnTo>
                          <a:pt x="3" y="9"/>
                        </a:lnTo>
                        <a:lnTo>
                          <a:pt x="4" y="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5" name="Freeform 5916"/>
                  <p:cNvSpPr>
                    <a:spLocks/>
                  </p:cNvSpPr>
                  <p:nvPr/>
                </p:nvSpPr>
                <p:spPr bwMode="auto">
                  <a:xfrm>
                    <a:off x="3792" y="3614"/>
                    <a:ext cx="1" cy="2"/>
                  </a:xfrm>
                  <a:custGeom>
                    <a:avLst/>
                    <a:gdLst>
                      <a:gd name="T0" fmla="*/ 0 w 3"/>
                      <a:gd name="T1" fmla="*/ 0 h 10"/>
                      <a:gd name="T2" fmla="*/ 2 w 3"/>
                      <a:gd name="T3" fmla="*/ 10 h 10"/>
                      <a:gd name="T4" fmla="*/ 3 w 3"/>
                      <a:gd name="T5" fmla="*/ 10 h 10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0"/>
                      <a:gd name="T11" fmla="*/ 3 w 3"/>
                      <a:gd name="T12" fmla="*/ 10 h 1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0">
                        <a:moveTo>
                          <a:pt x="0" y="0"/>
                        </a:moveTo>
                        <a:lnTo>
                          <a:pt x="2" y="10"/>
                        </a:lnTo>
                        <a:lnTo>
                          <a:pt x="3" y="1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6" name="Freeform 5917"/>
                  <p:cNvSpPr>
                    <a:spLocks/>
                  </p:cNvSpPr>
                  <p:nvPr/>
                </p:nvSpPr>
                <p:spPr bwMode="auto">
                  <a:xfrm>
                    <a:off x="3793" y="3616"/>
                    <a:ext cx="1" cy="1"/>
                  </a:xfrm>
                  <a:custGeom>
                    <a:avLst/>
                    <a:gdLst>
                      <a:gd name="T0" fmla="*/ 0 w 4"/>
                      <a:gd name="T1" fmla="*/ 0 h 9"/>
                      <a:gd name="T2" fmla="*/ 3 w 4"/>
                      <a:gd name="T3" fmla="*/ 9 h 9"/>
                      <a:gd name="T4" fmla="*/ 4 w 4"/>
                      <a:gd name="T5" fmla="*/ 9 h 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9"/>
                      <a:gd name="T11" fmla="*/ 4 w 4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9">
                        <a:moveTo>
                          <a:pt x="0" y="0"/>
                        </a:moveTo>
                        <a:lnTo>
                          <a:pt x="3" y="9"/>
                        </a:lnTo>
                        <a:lnTo>
                          <a:pt x="4" y="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7" name="Freeform 5918"/>
                  <p:cNvSpPr>
                    <a:spLocks/>
                  </p:cNvSpPr>
                  <p:nvPr/>
                </p:nvSpPr>
                <p:spPr bwMode="auto">
                  <a:xfrm>
                    <a:off x="3793" y="3617"/>
                    <a:ext cx="1" cy="2"/>
                  </a:xfrm>
                  <a:custGeom>
                    <a:avLst/>
                    <a:gdLst>
                      <a:gd name="T0" fmla="*/ 0 w 3"/>
                      <a:gd name="T1" fmla="*/ 0 h 8"/>
                      <a:gd name="T2" fmla="*/ 2 w 3"/>
                      <a:gd name="T3" fmla="*/ 8 h 8"/>
                      <a:gd name="T4" fmla="*/ 3 w 3"/>
                      <a:gd name="T5" fmla="*/ 8 h 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8"/>
                      <a:gd name="T11" fmla="*/ 3 w 3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8">
                        <a:moveTo>
                          <a:pt x="0" y="0"/>
                        </a:moveTo>
                        <a:lnTo>
                          <a:pt x="2" y="8"/>
                        </a:lnTo>
                        <a:lnTo>
                          <a:pt x="3" y="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8" name="Freeform 5919"/>
                  <p:cNvSpPr>
                    <a:spLocks/>
                  </p:cNvSpPr>
                  <p:nvPr/>
                </p:nvSpPr>
                <p:spPr bwMode="auto">
                  <a:xfrm>
                    <a:off x="3793" y="3619"/>
                    <a:ext cx="1" cy="1"/>
                  </a:xfrm>
                  <a:custGeom>
                    <a:avLst/>
                    <a:gdLst>
                      <a:gd name="T0" fmla="*/ 0 w 4"/>
                      <a:gd name="T1" fmla="*/ 0 h 8"/>
                      <a:gd name="T2" fmla="*/ 3 w 4"/>
                      <a:gd name="T3" fmla="*/ 8 h 8"/>
                      <a:gd name="T4" fmla="*/ 4 w 4"/>
                      <a:gd name="T5" fmla="*/ 8 h 8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8"/>
                      <a:gd name="T11" fmla="*/ 4 w 4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8">
                        <a:moveTo>
                          <a:pt x="0" y="0"/>
                        </a:moveTo>
                        <a:lnTo>
                          <a:pt x="3" y="8"/>
                        </a:lnTo>
                        <a:lnTo>
                          <a:pt x="4" y="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9" name="Freeform 5920"/>
                  <p:cNvSpPr>
                    <a:spLocks/>
                  </p:cNvSpPr>
                  <p:nvPr/>
                </p:nvSpPr>
                <p:spPr bwMode="auto">
                  <a:xfrm>
                    <a:off x="3794" y="3620"/>
                    <a:ext cx="1" cy="2"/>
                  </a:xfrm>
                  <a:custGeom>
                    <a:avLst/>
                    <a:gdLst>
                      <a:gd name="T0" fmla="*/ 0 w 3"/>
                      <a:gd name="T1" fmla="*/ 0 h 8"/>
                      <a:gd name="T2" fmla="*/ 2 w 3"/>
                      <a:gd name="T3" fmla="*/ 8 h 8"/>
                      <a:gd name="T4" fmla="*/ 3 w 3"/>
                      <a:gd name="T5" fmla="*/ 8 h 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8"/>
                      <a:gd name="T11" fmla="*/ 3 w 3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8">
                        <a:moveTo>
                          <a:pt x="0" y="0"/>
                        </a:moveTo>
                        <a:lnTo>
                          <a:pt x="2" y="8"/>
                        </a:lnTo>
                        <a:lnTo>
                          <a:pt x="3" y="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0" name="Freeform 5921"/>
                  <p:cNvSpPr>
                    <a:spLocks/>
                  </p:cNvSpPr>
                  <p:nvPr/>
                </p:nvSpPr>
                <p:spPr bwMode="auto">
                  <a:xfrm>
                    <a:off x="3794" y="3622"/>
                    <a:ext cx="1" cy="2"/>
                  </a:xfrm>
                  <a:custGeom>
                    <a:avLst/>
                    <a:gdLst>
                      <a:gd name="T0" fmla="*/ 0 w 4"/>
                      <a:gd name="T1" fmla="*/ 0 h 9"/>
                      <a:gd name="T2" fmla="*/ 3 w 4"/>
                      <a:gd name="T3" fmla="*/ 9 h 9"/>
                      <a:gd name="T4" fmla="*/ 4 w 4"/>
                      <a:gd name="T5" fmla="*/ 9 h 9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9"/>
                      <a:gd name="T11" fmla="*/ 4 w 4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9">
                        <a:moveTo>
                          <a:pt x="0" y="0"/>
                        </a:moveTo>
                        <a:lnTo>
                          <a:pt x="3" y="9"/>
                        </a:lnTo>
                        <a:lnTo>
                          <a:pt x="4" y="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1" name="Freeform 5922"/>
                  <p:cNvSpPr>
                    <a:spLocks/>
                  </p:cNvSpPr>
                  <p:nvPr/>
                </p:nvSpPr>
                <p:spPr bwMode="auto">
                  <a:xfrm>
                    <a:off x="3795" y="3624"/>
                    <a:ext cx="1" cy="1"/>
                  </a:xfrm>
                  <a:custGeom>
                    <a:avLst/>
                    <a:gdLst>
                      <a:gd name="T0" fmla="*/ 0 w 3"/>
                      <a:gd name="T1" fmla="*/ 0 h 9"/>
                      <a:gd name="T2" fmla="*/ 2 w 3"/>
                      <a:gd name="T3" fmla="*/ 9 h 9"/>
                      <a:gd name="T4" fmla="*/ 3 w 3"/>
                      <a:gd name="T5" fmla="*/ 9 h 9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9"/>
                      <a:gd name="T11" fmla="*/ 3 w 3"/>
                      <a:gd name="T12" fmla="*/ 9 h 9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9">
                        <a:moveTo>
                          <a:pt x="0" y="0"/>
                        </a:moveTo>
                        <a:lnTo>
                          <a:pt x="2" y="9"/>
                        </a:lnTo>
                        <a:lnTo>
                          <a:pt x="3" y="9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2" name="Freeform 5923"/>
                  <p:cNvSpPr>
                    <a:spLocks/>
                  </p:cNvSpPr>
                  <p:nvPr/>
                </p:nvSpPr>
                <p:spPr bwMode="auto">
                  <a:xfrm>
                    <a:off x="3795" y="3625"/>
                    <a:ext cx="1" cy="2"/>
                  </a:xfrm>
                  <a:custGeom>
                    <a:avLst/>
                    <a:gdLst>
                      <a:gd name="T0" fmla="*/ 0 w 4"/>
                      <a:gd name="T1" fmla="*/ 0 h 7"/>
                      <a:gd name="T2" fmla="*/ 3 w 4"/>
                      <a:gd name="T3" fmla="*/ 7 h 7"/>
                      <a:gd name="T4" fmla="*/ 4 w 4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7"/>
                      <a:gd name="T11" fmla="*/ 4 w 4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7">
                        <a:moveTo>
                          <a:pt x="0" y="0"/>
                        </a:moveTo>
                        <a:lnTo>
                          <a:pt x="3" y="7"/>
                        </a:lnTo>
                        <a:lnTo>
                          <a:pt x="4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3" name="Freeform 5924"/>
                  <p:cNvSpPr>
                    <a:spLocks/>
                  </p:cNvSpPr>
                  <p:nvPr/>
                </p:nvSpPr>
                <p:spPr bwMode="auto">
                  <a:xfrm>
                    <a:off x="3796" y="3627"/>
                    <a:ext cx="1" cy="1"/>
                  </a:xfrm>
                  <a:custGeom>
                    <a:avLst/>
                    <a:gdLst>
                      <a:gd name="T0" fmla="*/ 0 w 3"/>
                      <a:gd name="T1" fmla="*/ 0 h 6"/>
                      <a:gd name="T2" fmla="*/ 2 w 3"/>
                      <a:gd name="T3" fmla="*/ 6 h 6"/>
                      <a:gd name="T4" fmla="*/ 3 w 3"/>
                      <a:gd name="T5" fmla="*/ 6 h 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6"/>
                      <a:gd name="T11" fmla="*/ 3 w 3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6">
                        <a:moveTo>
                          <a:pt x="0" y="0"/>
                        </a:moveTo>
                        <a:lnTo>
                          <a:pt x="2" y="6"/>
                        </a:lnTo>
                        <a:lnTo>
                          <a:pt x="3" y="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4" name="Freeform 5925"/>
                  <p:cNvSpPr>
                    <a:spLocks/>
                  </p:cNvSpPr>
                  <p:nvPr/>
                </p:nvSpPr>
                <p:spPr bwMode="auto">
                  <a:xfrm>
                    <a:off x="3796" y="3628"/>
                    <a:ext cx="1" cy="1"/>
                  </a:xfrm>
                  <a:custGeom>
                    <a:avLst/>
                    <a:gdLst>
                      <a:gd name="T0" fmla="*/ 0 w 4"/>
                      <a:gd name="T1" fmla="*/ 0 h 6"/>
                      <a:gd name="T2" fmla="*/ 3 w 4"/>
                      <a:gd name="T3" fmla="*/ 6 h 6"/>
                      <a:gd name="T4" fmla="*/ 4 w 4"/>
                      <a:gd name="T5" fmla="*/ 6 h 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6"/>
                      <a:gd name="T11" fmla="*/ 4 w 4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6">
                        <a:moveTo>
                          <a:pt x="0" y="0"/>
                        </a:moveTo>
                        <a:lnTo>
                          <a:pt x="3" y="6"/>
                        </a:lnTo>
                        <a:lnTo>
                          <a:pt x="4" y="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5" name="Freeform 5926"/>
                  <p:cNvSpPr>
                    <a:spLocks/>
                  </p:cNvSpPr>
                  <p:nvPr/>
                </p:nvSpPr>
                <p:spPr bwMode="auto">
                  <a:xfrm>
                    <a:off x="3797" y="3629"/>
                    <a:ext cx="1" cy="1"/>
                  </a:xfrm>
                  <a:custGeom>
                    <a:avLst/>
                    <a:gdLst>
                      <a:gd name="T0" fmla="*/ 0 w 3"/>
                      <a:gd name="T1" fmla="*/ 0 h 8"/>
                      <a:gd name="T2" fmla="*/ 2 w 3"/>
                      <a:gd name="T3" fmla="*/ 8 h 8"/>
                      <a:gd name="T4" fmla="*/ 3 w 3"/>
                      <a:gd name="T5" fmla="*/ 8 h 8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8"/>
                      <a:gd name="T11" fmla="*/ 3 w 3"/>
                      <a:gd name="T12" fmla="*/ 8 h 8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8">
                        <a:moveTo>
                          <a:pt x="0" y="0"/>
                        </a:moveTo>
                        <a:lnTo>
                          <a:pt x="2" y="8"/>
                        </a:lnTo>
                        <a:lnTo>
                          <a:pt x="3" y="8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6" name="Freeform 5927"/>
                  <p:cNvSpPr>
                    <a:spLocks/>
                  </p:cNvSpPr>
                  <p:nvPr/>
                </p:nvSpPr>
                <p:spPr bwMode="auto">
                  <a:xfrm>
                    <a:off x="3797" y="3630"/>
                    <a:ext cx="1" cy="1"/>
                  </a:xfrm>
                  <a:custGeom>
                    <a:avLst/>
                    <a:gdLst>
                      <a:gd name="T0" fmla="*/ 0 w 3"/>
                      <a:gd name="T1" fmla="*/ 0 h 6"/>
                      <a:gd name="T2" fmla="*/ 2 w 3"/>
                      <a:gd name="T3" fmla="*/ 6 h 6"/>
                      <a:gd name="T4" fmla="*/ 3 w 3"/>
                      <a:gd name="T5" fmla="*/ 6 h 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6"/>
                      <a:gd name="T11" fmla="*/ 3 w 3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6">
                        <a:moveTo>
                          <a:pt x="0" y="0"/>
                        </a:moveTo>
                        <a:lnTo>
                          <a:pt x="2" y="6"/>
                        </a:lnTo>
                        <a:lnTo>
                          <a:pt x="3" y="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7" name="Freeform 5928"/>
                  <p:cNvSpPr>
                    <a:spLocks/>
                  </p:cNvSpPr>
                  <p:nvPr/>
                </p:nvSpPr>
                <p:spPr bwMode="auto">
                  <a:xfrm>
                    <a:off x="3798" y="3631"/>
                    <a:ext cx="1" cy="2"/>
                  </a:xfrm>
                  <a:custGeom>
                    <a:avLst/>
                    <a:gdLst>
                      <a:gd name="T0" fmla="*/ 0 w 4"/>
                      <a:gd name="T1" fmla="*/ 0 h 7"/>
                      <a:gd name="T2" fmla="*/ 3 w 4"/>
                      <a:gd name="T3" fmla="*/ 7 h 7"/>
                      <a:gd name="T4" fmla="*/ 4 w 4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7"/>
                      <a:gd name="T11" fmla="*/ 4 w 4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7">
                        <a:moveTo>
                          <a:pt x="0" y="0"/>
                        </a:moveTo>
                        <a:lnTo>
                          <a:pt x="3" y="7"/>
                        </a:lnTo>
                        <a:lnTo>
                          <a:pt x="4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8" name="Freeform 5929"/>
                  <p:cNvSpPr>
                    <a:spLocks/>
                  </p:cNvSpPr>
                  <p:nvPr/>
                </p:nvSpPr>
                <p:spPr bwMode="auto">
                  <a:xfrm>
                    <a:off x="3798" y="3633"/>
                    <a:ext cx="1" cy="1"/>
                  </a:xfrm>
                  <a:custGeom>
                    <a:avLst/>
                    <a:gdLst>
                      <a:gd name="T0" fmla="*/ 0 w 3"/>
                      <a:gd name="T1" fmla="*/ 0 h 7"/>
                      <a:gd name="T2" fmla="*/ 2 w 3"/>
                      <a:gd name="T3" fmla="*/ 7 h 7"/>
                      <a:gd name="T4" fmla="*/ 3 w 3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7"/>
                      <a:gd name="T11" fmla="*/ 3 w 3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7">
                        <a:moveTo>
                          <a:pt x="0" y="0"/>
                        </a:moveTo>
                        <a:lnTo>
                          <a:pt x="2" y="7"/>
                        </a:lnTo>
                        <a:lnTo>
                          <a:pt x="3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9" name="Freeform 5930"/>
                  <p:cNvSpPr>
                    <a:spLocks/>
                  </p:cNvSpPr>
                  <p:nvPr/>
                </p:nvSpPr>
                <p:spPr bwMode="auto">
                  <a:xfrm>
                    <a:off x="3799" y="3634"/>
                    <a:ext cx="1" cy="1"/>
                  </a:xfrm>
                  <a:custGeom>
                    <a:avLst/>
                    <a:gdLst>
                      <a:gd name="T0" fmla="*/ 0 w 4"/>
                      <a:gd name="T1" fmla="*/ 0 h 7"/>
                      <a:gd name="T2" fmla="*/ 3 w 4"/>
                      <a:gd name="T3" fmla="*/ 7 h 7"/>
                      <a:gd name="T4" fmla="*/ 4 w 4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7"/>
                      <a:gd name="T11" fmla="*/ 4 w 4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7">
                        <a:moveTo>
                          <a:pt x="0" y="0"/>
                        </a:moveTo>
                        <a:lnTo>
                          <a:pt x="3" y="7"/>
                        </a:lnTo>
                        <a:lnTo>
                          <a:pt x="4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0" name="Freeform 5931"/>
                  <p:cNvSpPr>
                    <a:spLocks/>
                  </p:cNvSpPr>
                  <p:nvPr/>
                </p:nvSpPr>
                <p:spPr bwMode="auto">
                  <a:xfrm>
                    <a:off x="3799" y="3635"/>
                    <a:ext cx="1" cy="2"/>
                  </a:xfrm>
                  <a:custGeom>
                    <a:avLst/>
                    <a:gdLst>
                      <a:gd name="T0" fmla="*/ 0 w 3"/>
                      <a:gd name="T1" fmla="*/ 0 h 7"/>
                      <a:gd name="T2" fmla="*/ 2 w 3"/>
                      <a:gd name="T3" fmla="*/ 7 h 7"/>
                      <a:gd name="T4" fmla="*/ 3 w 3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7"/>
                      <a:gd name="T11" fmla="*/ 3 w 3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7">
                        <a:moveTo>
                          <a:pt x="0" y="0"/>
                        </a:moveTo>
                        <a:lnTo>
                          <a:pt x="2" y="7"/>
                        </a:lnTo>
                        <a:lnTo>
                          <a:pt x="3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1" name="Freeform 5932"/>
                  <p:cNvSpPr>
                    <a:spLocks/>
                  </p:cNvSpPr>
                  <p:nvPr/>
                </p:nvSpPr>
                <p:spPr bwMode="auto">
                  <a:xfrm>
                    <a:off x="3799" y="3637"/>
                    <a:ext cx="1" cy="1"/>
                  </a:xfrm>
                  <a:custGeom>
                    <a:avLst/>
                    <a:gdLst>
                      <a:gd name="T0" fmla="*/ 0 w 4"/>
                      <a:gd name="T1" fmla="*/ 0 h 6"/>
                      <a:gd name="T2" fmla="*/ 3 w 4"/>
                      <a:gd name="T3" fmla="*/ 6 h 6"/>
                      <a:gd name="T4" fmla="*/ 4 w 4"/>
                      <a:gd name="T5" fmla="*/ 6 h 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6"/>
                      <a:gd name="T11" fmla="*/ 4 w 4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6">
                        <a:moveTo>
                          <a:pt x="0" y="0"/>
                        </a:moveTo>
                        <a:lnTo>
                          <a:pt x="3" y="6"/>
                        </a:lnTo>
                        <a:lnTo>
                          <a:pt x="4" y="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2" name="Freeform 5933"/>
                  <p:cNvSpPr>
                    <a:spLocks/>
                  </p:cNvSpPr>
                  <p:nvPr/>
                </p:nvSpPr>
                <p:spPr bwMode="auto">
                  <a:xfrm>
                    <a:off x="3800" y="3638"/>
                    <a:ext cx="1" cy="1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2 w 3"/>
                      <a:gd name="T3" fmla="*/ 5 h 5"/>
                      <a:gd name="T4" fmla="*/ 3 w 3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0"/>
                        </a:moveTo>
                        <a:lnTo>
                          <a:pt x="2" y="5"/>
                        </a:lnTo>
                        <a:lnTo>
                          <a:pt x="3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3" name="Freeform 5934"/>
                  <p:cNvSpPr>
                    <a:spLocks/>
                  </p:cNvSpPr>
                  <p:nvPr/>
                </p:nvSpPr>
                <p:spPr bwMode="auto">
                  <a:xfrm>
                    <a:off x="3800" y="3639"/>
                    <a:ext cx="1" cy="1"/>
                  </a:xfrm>
                  <a:custGeom>
                    <a:avLst/>
                    <a:gdLst>
                      <a:gd name="T0" fmla="*/ 0 w 4"/>
                      <a:gd name="T1" fmla="*/ 0 h 6"/>
                      <a:gd name="T2" fmla="*/ 3 w 4"/>
                      <a:gd name="T3" fmla="*/ 6 h 6"/>
                      <a:gd name="T4" fmla="*/ 4 w 4"/>
                      <a:gd name="T5" fmla="*/ 6 h 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6"/>
                      <a:gd name="T11" fmla="*/ 4 w 4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6">
                        <a:moveTo>
                          <a:pt x="0" y="0"/>
                        </a:moveTo>
                        <a:lnTo>
                          <a:pt x="3" y="6"/>
                        </a:lnTo>
                        <a:lnTo>
                          <a:pt x="4" y="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4" name="Freeform 5935"/>
                  <p:cNvSpPr>
                    <a:spLocks/>
                  </p:cNvSpPr>
                  <p:nvPr/>
                </p:nvSpPr>
                <p:spPr bwMode="auto">
                  <a:xfrm>
                    <a:off x="3801" y="3640"/>
                    <a:ext cx="1" cy="1"/>
                  </a:xfrm>
                  <a:custGeom>
                    <a:avLst/>
                    <a:gdLst>
                      <a:gd name="T0" fmla="*/ 0 w 3"/>
                      <a:gd name="T1" fmla="*/ 0 h 6"/>
                      <a:gd name="T2" fmla="*/ 2 w 3"/>
                      <a:gd name="T3" fmla="*/ 6 h 6"/>
                      <a:gd name="T4" fmla="*/ 3 w 3"/>
                      <a:gd name="T5" fmla="*/ 6 h 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6"/>
                      <a:gd name="T11" fmla="*/ 3 w 3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6">
                        <a:moveTo>
                          <a:pt x="0" y="0"/>
                        </a:moveTo>
                        <a:lnTo>
                          <a:pt x="2" y="6"/>
                        </a:lnTo>
                        <a:lnTo>
                          <a:pt x="3" y="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5" name="Freeform 5936"/>
                  <p:cNvSpPr>
                    <a:spLocks/>
                  </p:cNvSpPr>
                  <p:nvPr/>
                </p:nvSpPr>
                <p:spPr bwMode="auto">
                  <a:xfrm>
                    <a:off x="3801" y="3641"/>
                    <a:ext cx="1" cy="1"/>
                  </a:xfrm>
                  <a:custGeom>
                    <a:avLst/>
                    <a:gdLst>
                      <a:gd name="T0" fmla="*/ 0 w 4"/>
                      <a:gd name="T1" fmla="*/ 0 h 7"/>
                      <a:gd name="T2" fmla="*/ 3 w 4"/>
                      <a:gd name="T3" fmla="*/ 7 h 7"/>
                      <a:gd name="T4" fmla="*/ 4 w 4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7"/>
                      <a:gd name="T11" fmla="*/ 4 w 4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7">
                        <a:moveTo>
                          <a:pt x="0" y="0"/>
                        </a:moveTo>
                        <a:lnTo>
                          <a:pt x="3" y="7"/>
                        </a:lnTo>
                        <a:lnTo>
                          <a:pt x="4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6" name="Freeform 5937"/>
                  <p:cNvSpPr>
                    <a:spLocks/>
                  </p:cNvSpPr>
                  <p:nvPr/>
                </p:nvSpPr>
                <p:spPr bwMode="auto">
                  <a:xfrm>
                    <a:off x="3802" y="3642"/>
                    <a:ext cx="1" cy="1"/>
                  </a:xfrm>
                  <a:custGeom>
                    <a:avLst/>
                    <a:gdLst>
                      <a:gd name="T0" fmla="*/ 0 w 3"/>
                      <a:gd name="T1" fmla="*/ 0 h 7"/>
                      <a:gd name="T2" fmla="*/ 2 w 3"/>
                      <a:gd name="T3" fmla="*/ 7 h 7"/>
                      <a:gd name="T4" fmla="*/ 3 w 3"/>
                      <a:gd name="T5" fmla="*/ 7 h 7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7"/>
                      <a:gd name="T11" fmla="*/ 3 w 3"/>
                      <a:gd name="T12" fmla="*/ 7 h 7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7">
                        <a:moveTo>
                          <a:pt x="0" y="0"/>
                        </a:moveTo>
                        <a:lnTo>
                          <a:pt x="2" y="7"/>
                        </a:lnTo>
                        <a:lnTo>
                          <a:pt x="3" y="7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7" name="Freeform 5938"/>
                  <p:cNvSpPr>
                    <a:spLocks/>
                  </p:cNvSpPr>
                  <p:nvPr/>
                </p:nvSpPr>
                <p:spPr bwMode="auto">
                  <a:xfrm>
                    <a:off x="3802" y="3643"/>
                    <a:ext cx="1" cy="1"/>
                  </a:xfrm>
                  <a:custGeom>
                    <a:avLst/>
                    <a:gdLst>
                      <a:gd name="T0" fmla="*/ 0 w 4"/>
                      <a:gd name="T1" fmla="*/ 0 h 5"/>
                      <a:gd name="T2" fmla="*/ 3 w 4"/>
                      <a:gd name="T3" fmla="*/ 5 h 5"/>
                      <a:gd name="T4" fmla="*/ 4 w 4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0"/>
                        </a:moveTo>
                        <a:lnTo>
                          <a:pt x="3" y="5"/>
                        </a:lnTo>
                        <a:lnTo>
                          <a:pt x="4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8" name="Freeform 5939"/>
                  <p:cNvSpPr>
                    <a:spLocks/>
                  </p:cNvSpPr>
                  <p:nvPr/>
                </p:nvSpPr>
                <p:spPr bwMode="auto">
                  <a:xfrm>
                    <a:off x="3803" y="3644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9" name="Freeform 5940"/>
                  <p:cNvSpPr>
                    <a:spLocks/>
                  </p:cNvSpPr>
                  <p:nvPr/>
                </p:nvSpPr>
                <p:spPr bwMode="auto">
                  <a:xfrm>
                    <a:off x="3803" y="3645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0" name="Freeform 5941"/>
                  <p:cNvSpPr>
                    <a:spLocks/>
                  </p:cNvSpPr>
                  <p:nvPr/>
                </p:nvSpPr>
                <p:spPr bwMode="auto">
                  <a:xfrm>
                    <a:off x="3804" y="3646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1" name="Freeform 5942"/>
                  <p:cNvSpPr>
                    <a:spLocks/>
                  </p:cNvSpPr>
                  <p:nvPr/>
                </p:nvSpPr>
                <p:spPr bwMode="auto">
                  <a:xfrm>
                    <a:off x="3804" y="3646"/>
                    <a:ext cx="1" cy="1"/>
                  </a:xfrm>
                  <a:custGeom>
                    <a:avLst/>
                    <a:gdLst>
                      <a:gd name="T0" fmla="*/ 0 w 4"/>
                      <a:gd name="T1" fmla="*/ 0 h 5"/>
                      <a:gd name="T2" fmla="*/ 3 w 4"/>
                      <a:gd name="T3" fmla="*/ 5 h 5"/>
                      <a:gd name="T4" fmla="*/ 4 w 4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0"/>
                        </a:moveTo>
                        <a:lnTo>
                          <a:pt x="3" y="5"/>
                        </a:lnTo>
                        <a:lnTo>
                          <a:pt x="4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2" name="Freeform 5943"/>
                  <p:cNvSpPr>
                    <a:spLocks/>
                  </p:cNvSpPr>
                  <p:nvPr/>
                </p:nvSpPr>
                <p:spPr bwMode="auto">
                  <a:xfrm>
                    <a:off x="3805" y="3647"/>
                    <a:ext cx="1" cy="1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2 w 3"/>
                      <a:gd name="T3" fmla="*/ 5 h 5"/>
                      <a:gd name="T4" fmla="*/ 3 w 3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0"/>
                        </a:moveTo>
                        <a:lnTo>
                          <a:pt x="2" y="5"/>
                        </a:lnTo>
                        <a:lnTo>
                          <a:pt x="3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3" name="Freeform 5944"/>
                  <p:cNvSpPr>
                    <a:spLocks/>
                  </p:cNvSpPr>
                  <p:nvPr/>
                </p:nvSpPr>
                <p:spPr bwMode="auto">
                  <a:xfrm>
                    <a:off x="3805" y="3648"/>
                    <a:ext cx="1" cy="1"/>
                  </a:xfrm>
                  <a:custGeom>
                    <a:avLst/>
                    <a:gdLst>
                      <a:gd name="T0" fmla="*/ 0 w 4"/>
                      <a:gd name="T1" fmla="*/ 0 h 5"/>
                      <a:gd name="T2" fmla="*/ 3 w 4"/>
                      <a:gd name="T3" fmla="*/ 5 h 5"/>
                      <a:gd name="T4" fmla="*/ 4 w 4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0"/>
                        </a:moveTo>
                        <a:lnTo>
                          <a:pt x="3" y="5"/>
                        </a:lnTo>
                        <a:lnTo>
                          <a:pt x="4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4" name="Freeform 5945"/>
                  <p:cNvSpPr>
                    <a:spLocks/>
                  </p:cNvSpPr>
                  <p:nvPr/>
                </p:nvSpPr>
                <p:spPr bwMode="auto">
                  <a:xfrm>
                    <a:off x="3806" y="3649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5" name="Freeform 5946"/>
                  <p:cNvSpPr>
                    <a:spLocks/>
                  </p:cNvSpPr>
                  <p:nvPr/>
                </p:nvSpPr>
                <p:spPr bwMode="auto">
                  <a:xfrm>
                    <a:off x="3806" y="3650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6" name="Freeform 5947"/>
                  <p:cNvSpPr>
                    <a:spLocks/>
                  </p:cNvSpPr>
                  <p:nvPr/>
                </p:nvSpPr>
                <p:spPr bwMode="auto">
                  <a:xfrm>
                    <a:off x="3807" y="3651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7" name="Freeform 5948"/>
                  <p:cNvSpPr>
                    <a:spLocks/>
                  </p:cNvSpPr>
                  <p:nvPr/>
                </p:nvSpPr>
                <p:spPr bwMode="auto">
                  <a:xfrm>
                    <a:off x="3807" y="3651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8" name="Freeform 5949"/>
                  <p:cNvSpPr>
                    <a:spLocks/>
                  </p:cNvSpPr>
                  <p:nvPr/>
                </p:nvSpPr>
                <p:spPr bwMode="auto">
                  <a:xfrm>
                    <a:off x="3807" y="3652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9" name="Freeform 5950"/>
                  <p:cNvSpPr>
                    <a:spLocks/>
                  </p:cNvSpPr>
                  <p:nvPr/>
                </p:nvSpPr>
                <p:spPr bwMode="auto">
                  <a:xfrm>
                    <a:off x="3808" y="3652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0" name="Freeform 5951"/>
                  <p:cNvSpPr>
                    <a:spLocks/>
                  </p:cNvSpPr>
                  <p:nvPr/>
                </p:nvSpPr>
                <p:spPr bwMode="auto">
                  <a:xfrm>
                    <a:off x="3808" y="3653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1" name="Freeform 5952"/>
                  <p:cNvSpPr>
                    <a:spLocks/>
                  </p:cNvSpPr>
                  <p:nvPr/>
                </p:nvSpPr>
                <p:spPr bwMode="auto">
                  <a:xfrm>
                    <a:off x="3809" y="3653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2" name="Freeform 5953"/>
                  <p:cNvSpPr>
                    <a:spLocks/>
                  </p:cNvSpPr>
                  <p:nvPr/>
                </p:nvSpPr>
                <p:spPr bwMode="auto">
                  <a:xfrm>
                    <a:off x="3809" y="3654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3" name="Freeform 5954"/>
                  <p:cNvSpPr>
                    <a:spLocks/>
                  </p:cNvSpPr>
                  <p:nvPr/>
                </p:nvSpPr>
                <p:spPr bwMode="auto">
                  <a:xfrm>
                    <a:off x="3810" y="3654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4" name="Freeform 5955"/>
                  <p:cNvSpPr>
                    <a:spLocks/>
                  </p:cNvSpPr>
                  <p:nvPr/>
                </p:nvSpPr>
                <p:spPr bwMode="auto">
                  <a:xfrm>
                    <a:off x="3810" y="3655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5" name="Freeform 5956"/>
                  <p:cNvSpPr>
                    <a:spLocks/>
                  </p:cNvSpPr>
                  <p:nvPr/>
                </p:nvSpPr>
                <p:spPr bwMode="auto">
                  <a:xfrm>
                    <a:off x="3811" y="3655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6" name="Freeform 5957"/>
                  <p:cNvSpPr>
                    <a:spLocks/>
                  </p:cNvSpPr>
                  <p:nvPr/>
                </p:nvSpPr>
                <p:spPr bwMode="auto">
                  <a:xfrm>
                    <a:off x="3811" y="3656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7" name="Freeform 5958"/>
                  <p:cNvSpPr>
                    <a:spLocks/>
                  </p:cNvSpPr>
                  <p:nvPr/>
                </p:nvSpPr>
                <p:spPr bwMode="auto">
                  <a:xfrm>
                    <a:off x="3812" y="3656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8" name="Freeform 5959"/>
                  <p:cNvSpPr>
                    <a:spLocks/>
                  </p:cNvSpPr>
                  <p:nvPr/>
                </p:nvSpPr>
                <p:spPr bwMode="auto">
                  <a:xfrm>
                    <a:off x="3812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9" name="Freeform 5960"/>
                  <p:cNvSpPr>
                    <a:spLocks/>
                  </p:cNvSpPr>
                  <p:nvPr/>
                </p:nvSpPr>
                <p:spPr bwMode="auto">
                  <a:xfrm>
                    <a:off x="3812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0" name="Freeform 5961"/>
                  <p:cNvSpPr>
                    <a:spLocks/>
                  </p:cNvSpPr>
                  <p:nvPr/>
                </p:nvSpPr>
                <p:spPr bwMode="auto">
                  <a:xfrm>
                    <a:off x="3813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1" name="Freeform 5962"/>
                  <p:cNvSpPr>
                    <a:spLocks/>
                  </p:cNvSpPr>
                  <p:nvPr/>
                </p:nvSpPr>
                <p:spPr bwMode="auto">
                  <a:xfrm>
                    <a:off x="3813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2" name="Freeform 5963"/>
                  <p:cNvSpPr>
                    <a:spLocks/>
                  </p:cNvSpPr>
                  <p:nvPr/>
                </p:nvSpPr>
                <p:spPr bwMode="auto">
                  <a:xfrm>
                    <a:off x="381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3" name="Freeform 5964"/>
                  <p:cNvSpPr>
                    <a:spLocks/>
                  </p:cNvSpPr>
                  <p:nvPr/>
                </p:nvSpPr>
                <p:spPr bwMode="auto">
                  <a:xfrm>
                    <a:off x="3814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4" name="Freeform 5965"/>
                  <p:cNvSpPr>
                    <a:spLocks/>
                  </p:cNvSpPr>
                  <p:nvPr/>
                </p:nvSpPr>
                <p:spPr bwMode="auto">
                  <a:xfrm>
                    <a:off x="3815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5" name="Freeform 5966"/>
                  <p:cNvSpPr>
                    <a:spLocks/>
                  </p:cNvSpPr>
                  <p:nvPr/>
                </p:nvSpPr>
                <p:spPr bwMode="auto">
                  <a:xfrm>
                    <a:off x="3815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6" name="Freeform 5967"/>
                  <p:cNvSpPr>
                    <a:spLocks/>
                  </p:cNvSpPr>
                  <p:nvPr/>
                </p:nvSpPr>
                <p:spPr bwMode="auto">
                  <a:xfrm>
                    <a:off x="381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7" name="Freeform 5968"/>
                  <p:cNvSpPr>
                    <a:spLocks/>
                  </p:cNvSpPr>
                  <p:nvPr/>
                </p:nvSpPr>
                <p:spPr bwMode="auto">
                  <a:xfrm>
                    <a:off x="381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8" name="Freeform 5969"/>
                  <p:cNvSpPr>
                    <a:spLocks/>
                  </p:cNvSpPr>
                  <p:nvPr/>
                </p:nvSpPr>
                <p:spPr bwMode="auto">
                  <a:xfrm>
                    <a:off x="381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9" name="Freeform 5970"/>
                  <p:cNvSpPr>
                    <a:spLocks/>
                  </p:cNvSpPr>
                  <p:nvPr/>
                </p:nvSpPr>
                <p:spPr bwMode="auto">
                  <a:xfrm>
                    <a:off x="381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0" name="Freeform 5971"/>
                  <p:cNvSpPr>
                    <a:spLocks/>
                  </p:cNvSpPr>
                  <p:nvPr/>
                </p:nvSpPr>
                <p:spPr bwMode="auto">
                  <a:xfrm>
                    <a:off x="381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1" name="Freeform 5972"/>
                  <p:cNvSpPr>
                    <a:spLocks/>
                  </p:cNvSpPr>
                  <p:nvPr/>
                </p:nvSpPr>
                <p:spPr bwMode="auto">
                  <a:xfrm>
                    <a:off x="381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2" name="Freeform 5973"/>
                  <p:cNvSpPr>
                    <a:spLocks/>
                  </p:cNvSpPr>
                  <p:nvPr/>
                </p:nvSpPr>
                <p:spPr bwMode="auto">
                  <a:xfrm>
                    <a:off x="381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3" name="Freeform 5974"/>
                  <p:cNvSpPr>
                    <a:spLocks/>
                  </p:cNvSpPr>
                  <p:nvPr/>
                </p:nvSpPr>
                <p:spPr bwMode="auto">
                  <a:xfrm>
                    <a:off x="381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4" name="Freeform 5975"/>
                  <p:cNvSpPr>
                    <a:spLocks/>
                  </p:cNvSpPr>
                  <p:nvPr/>
                </p:nvSpPr>
                <p:spPr bwMode="auto">
                  <a:xfrm>
                    <a:off x="381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5" name="Freeform 5976"/>
                  <p:cNvSpPr>
                    <a:spLocks/>
                  </p:cNvSpPr>
                  <p:nvPr/>
                </p:nvSpPr>
                <p:spPr bwMode="auto">
                  <a:xfrm>
                    <a:off x="382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6" name="Freeform 5977"/>
                  <p:cNvSpPr>
                    <a:spLocks/>
                  </p:cNvSpPr>
                  <p:nvPr/>
                </p:nvSpPr>
                <p:spPr bwMode="auto">
                  <a:xfrm>
                    <a:off x="382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7" name="Freeform 5978"/>
                  <p:cNvSpPr>
                    <a:spLocks/>
                  </p:cNvSpPr>
                  <p:nvPr/>
                </p:nvSpPr>
                <p:spPr bwMode="auto">
                  <a:xfrm>
                    <a:off x="382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47" name="Group 6180"/>
                <p:cNvGrpSpPr>
                  <a:grpSpLocks/>
                </p:cNvGrpSpPr>
                <p:nvPr/>
              </p:nvGrpSpPr>
              <p:grpSpPr bwMode="auto">
                <a:xfrm>
                  <a:off x="3821" y="3659"/>
                  <a:ext cx="93" cy="3"/>
                  <a:chOff x="3821" y="3659"/>
                  <a:chExt cx="93" cy="3"/>
                </a:xfrm>
              </p:grpSpPr>
              <p:sp>
                <p:nvSpPr>
                  <p:cNvPr id="1668" name="Freeform 5980"/>
                  <p:cNvSpPr>
                    <a:spLocks/>
                  </p:cNvSpPr>
                  <p:nvPr/>
                </p:nvSpPr>
                <p:spPr bwMode="auto">
                  <a:xfrm>
                    <a:off x="382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9" name="Freeform 5981"/>
                  <p:cNvSpPr>
                    <a:spLocks/>
                  </p:cNvSpPr>
                  <p:nvPr/>
                </p:nvSpPr>
                <p:spPr bwMode="auto">
                  <a:xfrm>
                    <a:off x="382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0" name="Freeform 5982"/>
                  <p:cNvSpPr>
                    <a:spLocks/>
                  </p:cNvSpPr>
                  <p:nvPr/>
                </p:nvSpPr>
                <p:spPr bwMode="auto">
                  <a:xfrm>
                    <a:off x="382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1" name="Freeform 5983"/>
                  <p:cNvSpPr>
                    <a:spLocks/>
                  </p:cNvSpPr>
                  <p:nvPr/>
                </p:nvSpPr>
                <p:spPr bwMode="auto">
                  <a:xfrm>
                    <a:off x="382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2" name="Freeform 5984"/>
                  <p:cNvSpPr>
                    <a:spLocks/>
                  </p:cNvSpPr>
                  <p:nvPr/>
                </p:nvSpPr>
                <p:spPr bwMode="auto">
                  <a:xfrm>
                    <a:off x="382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3" name="Freeform 5985"/>
                  <p:cNvSpPr>
                    <a:spLocks/>
                  </p:cNvSpPr>
                  <p:nvPr/>
                </p:nvSpPr>
                <p:spPr bwMode="auto">
                  <a:xfrm>
                    <a:off x="382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4" name="Freeform 5986"/>
                  <p:cNvSpPr>
                    <a:spLocks/>
                  </p:cNvSpPr>
                  <p:nvPr/>
                </p:nvSpPr>
                <p:spPr bwMode="auto">
                  <a:xfrm>
                    <a:off x="382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5" name="Freeform 5987"/>
                  <p:cNvSpPr>
                    <a:spLocks/>
                  </p:cNvSpPr>
                  <p:nvPr/>
                </p:nvSpPr>
                <p:spPr bwMode="auto">
                  <a:xfrm>
                    <a:off x="382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6" name="Freeform 5988"/>
                  <p:cNvSpPr>
                    <a:spLocks/>
                  </p:cNvSpPr>
                  <p:nvPr/>
                </p:nvSpPr>
                <p:spPr bwMode="auto">
                  <a:xfrm>
                    <a:off x="382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7" name="Freeform 5989"/>
                  <p:cNvSpPr>
                    <a:spLocks/>
                  </p:cNvSpPr>
                  <p:nvPr/>
                </p:nvSpPr>
                <p:spPr bwMode="auto">
                  <a:xfrm>
                    <a:off x="382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8" name="Freeform 5990"/>
                  <p:cNvSpPr>
                    <a:spLocks/>
                  </p:cNvSpPr>
                  <p:nvPr/>
                </p:nvSpPr>
                <p:spPr bwMode="auto">
                  <a:xfrm>
                    <a:off x="382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9" name="Freeform 5991"/>
                  <p:cNvSpPr>
                    <a:spLocks/>
                  </p:cNvSpPr>
                  <p:nvPr/>
                </p:nvSpPr>
                <p:spPr bwMode="auto">
                  <a:xfrm>
                    <a:off x="382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0" name="Freeform 5992"/>
                  <p:cNvSpPr>
                    <a:spLocks/>
                  </p:cNvSpPr>
                  <p:nvPr/>
                </p:nvSpPr>
                <p:spPr bwMode="auto">
                  <a:xfrm>
                    <a:off x="382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1" name="Freeform 5993"/>
                  <p:cNvSpPr>
                    <a:spLocks/>
                  </p:cNvSpPr>
                  <p:nvPr/>
                </p:nvSpPr>
                <p:spPr bwMode="auto">
                  <a:xfrm>
                    <a:off x="382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2" name="Freeform 5994"/>
                  <p:cNvSpPr>
                    <a:spLocks/>
                  </p:cNvSpPr>
                  <p:nvPr/>
                </p:nvSpPr>
                <p:spPr bwMode="auto">
                  <a:xfrm>
                    <a:off x="382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3" name="Freeform 5995"/>
                  <p:cNvSpPr>
                    <a:spLocks/>
                  </p:cNvSpPr>
                  <p:nvPr/>
                </p:nvSpPr>
                <p:spPr bwMode="auto">
                  <a:xfrm>
                    <a:off x="382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4" name="Freeform 5996"/>
                  <p:cNvSpPr>
                    <a:spLocks/>
                  </p:cNvSpPr>
                  <p:nvPr/>
                </p:nvSpPr>
                <p:spPr bwMode="auto">
                  <a:xfrm>
                    <a:off x="382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5" name="Freeform 5997"/>
                  <p:cNvSpPr>
                    <a:spLocks/>
                  </p:cNvSpPr>
                  <p:nvPr/>
                </p:nvSpPr>
                <p:spPr bwMode="auto">
                  <a:xfrm>
                    <a:off x="382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6" name="Freeform 5998"/>
                  <p:cNvSpPr>
                    <a:spLocks/>
                  </p:cNvSpPr>
                  <p:nvPr/>
                </p:nvSpPr>
                <p:spPr bwMode="auto">
                  <a:xfrm>
                    <a:off x="383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7" name="Freeform 5999"/>
                  <p:cNvSpPr>
                    <a:spLocks/>
                  </p:cNvSpPr>
                  <p:nvPr/>
                </p:nvSpPr>
                <p:spPr bwMode="auto">
                  <a:xfrm>
                    <a:off x="383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8" name="Freeform 6000"/>
                  <p:cNvSpPr>
                    <a:spLocks/>
                  </p:cNvSpPr>
                  <p:nvPr/>
                </p:nvSpPr>
                <p:spPr bwMode="auto">
                  <a:xfrm>
                    <a:off x="383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9" name="Freeform 6001"/>
                  <p:cNvSpPr>
                    <a:spLocks/>
                  </p:cNvSpPr>
                  <p:nvPr/>
                </p:nvSpPr>
                <p:spPr bwMode="auto">
                  <a:xfrm>
                    <a:off x="383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0" name="Freeform 6002"/>
                  <p:cNvSpPr>
                    <a:spLocks/>
                  </p:cNvSpPr>
                  <p:nvPr/>
                </p:nvSpPr>
                <p:spPr bwMode="auto">
                  <a:xfrm>
                    <a:off x="383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1" name="Freeform 6003"/>
                  <p:cNvSpPr>
                    <a:spLocks/>
                  </p:cNvSpPr>
                  <p:nvPr/>
                </p:nvSpPr>
                <p:spPr bwMode="auto">
                  <a:xfrm>
                    <a:off x="383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2" name="Freeform 6004"/>
                  <p:cNvSpPr>
                    <a:spLocks/>
                  </p:cNvSpPr>
                  <p:nvPr/>
                </p:nvSpPr>
                <p:spPr bwMode="auto">
                  <a:xfrm>
                    <a:off x="383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3" name="Freeform 6005"/>
                  <p:cNvSpPr>
                    <a:spLocks/>
                  </p:cNvSpPr>
                  <p:nvPr/>
                </p:nvSpPr>
                <p:spPr bwMode="auto">
                  <a:xfrm>
                    <a:off x="383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4" name="Freeform 6006"/>
                  <p:cNvSpPr>
                    <a:spLocks/>
                  </p:cNvSpPr>
                  <p:nvPr/>
                </p:nvSpPr>
                <p:spPr bwMode="auto">
                  <a:xfrm>
                    <a:off x="383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5" name="Freeform 6007"/>
                  <p:cNvSpPr>
                    <a:spLocks/>
                  </p:cNvSpPr>
                  <p:nvPr/>
                </p:nvSpPr>
                <p:spPr bwMode="auto">
                  <a:xfrm>
                    <a:off x="383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6" name="Freeform 6008"/>
                  <p:cNvSpPr>
                    <a:spLocks/>
                  </p:cNvSpPr>
                  <p:nvPr/>
                </p:nvSpPr>
                <p:spPr bwMode="auto">
                  <a:xfrm>
                    <a:off x="383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7" name="Freeform 6009"/>
                  <p:cNvSpPr>
                    <a:spLocks/>
                  </p:cNvSpPr>
                  <p:nvPr/>
                </p:nvSpPr>
                <p:spPr bwMode="auto">
                  <a:xfrm>
                    <a:off x="383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8" name="Freeform 6010"/>
                  <p:cNvSpPr>
                    <a:spLocks/>
                  </p:cNvSpPr>
                  <p:nvPr/>
                </p:nvSpPr>
                <p:spPr bwMode="auto">
                  <a:xfrm>
                    <a:off x="383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9" name="Freeform 6011"/>
                  <p:cNvSpPr>
                    <a:spLocks/>
                  </p:cNvSpPr>
                  <p:nvPr/>
                </p:nvSpPr>
                <p:spPr bwMode="auto">
                  <a:xfrm>
                    <a:off x="383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0" name="Freeform 6012"/>
                  <p:cNvSpPr>
                    <a:spLocks/>
                  </p:cNvSpPr>
                  <p:nvPr/>
                </p:nvSpPr>
                <p:spPr bwMode="auto">
                  <a:xfrm>
                    <a:off x="383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1" name="Freeform 6013"/>
                  <p:cNvSpPr>
                    <a:spLocks/>
                  </p:cNvSpPr>
                  <p:nvPr/>
                </p:nvSpPr>
                <p:spPr bwMode="auto">
                  <a:xfrm>
                    <a:off x="383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2" name="Freeform 6014"/>
                  <p:cNvSpPr>
                    <a:spLocks/>
                  </p:cNvSpPr>
                  <p:nvPr/>
                </p:nvSpPr>
                <p:spPr bwMode="auto">
                  <a:xfrm>
                    <a:off x="383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3" name="Freeform 6015"/>
                  <p:cNvSpPr>
                    <a:spLocks/>
                  </p:cNvSpPr>
                  <p:nvPr/>
                </p:nvSpPr>
                <p:spPr bwMode="auto">
                  <a:xfrm>
                    <a:off x="383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4" name="Freeform 6016"/>
                  <p:cNvSpPr>
                    <a:spLocks/>
                  </p:cNvSpPr>
                  <p:nvPr/>
                </p:nvSpPr>
                <p:spPr bwMode="auto">
                  <a:xfrm>
                    <a:off x="383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5" name="Freeform 6017"/>
                  <p:cNvSpPr>
                    <a:spLocks/>
                  </p:cNvSpPr>
                  <p:nvPr/>
                </p:nvSpPr>
                <p:spPr bwMode="auto">
                  <a:xfrm>
                    <a:off x="383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6" name="Freeform 6018"/>
                  <p:cNvSpPr>
                    <a:spLocks/>
                  </p:cNvSpPr>
                  <p:nvPr/>
                </p:nvSpPr>
                <p:spPr bwMode="auto">
                  <a:xfrm>
                    <a:off x="383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7" name="Freeform 6019"/>
                  <p:cNvSpPr>
                    <a:spLocks/>
                  </p:cNvSpPr>
                  <p:nvPr/>
                </p:nvSpPr>
                <p:spPr bwMode="auto">
                  <a:xfrm>
                    <a:off x="383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8" name="Freeform 6020"/>
                  <p:cNvSpPr>
                    <a:spLocks/>
                  </p:cNvSpPr>
                  <p:nvPr/>
                </p:nvSpPr>
                <p:spPr bwMode="auto">
                  <a:xfrm>
                    <a:off x="384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9" name="Freeform 6021"/>
                  <p:cNvSpPr>
                    <a:spLocks/>
                  </p:cNvSpPr>
                  <p:nvPr/>
                </p:nvSpPr>
                <p:spPr bwMode="auto">
                  <a:xfrm>
                    <a:off x="384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0" name="Freeform 6022"/>
                  <p:cNvSpPr>
                    <a:spLocks/>
                  </p:cNvSpPr>
                  <p:nvPr/>
                </p:nvSpPr>
                <p:spPr bwMode="auto">
                  <a:xfrm>
                    <a:off x="384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1" name="Freeform 6023"/>
                  <p:cNvSpPr>
                    <a:spLocks/>
                  </p:cNvSpPr>
                  <p:nvPr/>
                </p:nvSpPr>
                <p:spPr bwMode="auto">
                  <a:xfrm>
                    <a:off x="384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2" name="Freeform 6024"/>
                  <p:cNvSpPr>
                    <a:spLocks/>
                  </p:cNvSpPr>
                  <p:nvPr/>
                </p:nvSpPr>
                <p:spPr bwMode="auto">
                  <a:xfrm>
                    <a:off x="384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3" name="Freeform 6025"/>
                  <p:cNvSpPr>
                    <a:spLocks/>
                  </p:cNvSpPr>
                  <p:nvPr/>
                </p:nvSpPr>
                <p:spPr bwMode="auto">
                  <a:xfrm>
                    <a:off x="384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4" name="Freeform 6026"/>
                  <p:cNvSpPr>
                    <a:spLocks/>
                  </p:cNvSpPr>
                  <p:nvPr/>
                </p:nvSpPr>
                <p:spPr bwMode="auto">
                  <a:xfrm>
                    <a:off x="384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5" name="Freeform 6027"/>
                  <p:cNvSpPr>
                    <a:spLocks/>
                  </p:cNvSpPr>
                  <p:nvPr/>
                </p:nvSpPr>
                <p:spPr bwMode="auto">
                  <a:xfrm>
                    <a:off x="384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6" name="Freeform 6028"/>
                  <p:cNvSpPr>
                    <a:spLocks/>
                  </p:cNvSpPr>
                  <p:nvPr/>
                </p:nvSpPr>
                <p:spPr bwMode="auto">
                  <a:xfrm>
                    <a:off x="384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7" name="Freeform 6029"/>
                  <p:cNvSpPr>
                    <a:spLocks/>
                  </p:cNvSpPr>
                  <p:nvPr/>
                </p:nvSpPr>
                <p:spPr bwMode="auto">
                  <a:xfrm>
                    <a:off x="384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8" name="Freeform 6030"/>
                  <p:cNvSpPr>
                    <a:spLocks/>
                  </p:cNvSpPr>
                  <p:nvPr/>
                </p:nvSpPr>
                <p:spPr bwMode="auto">
                  <a:xfrm>
                    <a:off x="384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9" name="Freeform 6031"/>
                  <p:cNvSpPr>
                    <a:spLocks/>
                  </p:cNvSpPr>
                  <p:nvPr/>
                </p:nvSpPr>
                <p:spPr bwMode="auto">
                  <a:xfrm>
                    <a:off x="384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0" name="Freeform 6032"/>
                  <p:cNvSpPr>
                    <a:spLocks/>
                  </p:cNvSpPr>
                  <p:nvPr/>
                </p:nvSpPr>
                <p:spPr bwMode="auto">
                  <a:xfrm>
                    <a:off x="384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1" name="Freeform 6033"/>
                  <p:cNvSpPr>
                    <a:spLocks/>
                  </p:cNvSpPr>
                  <p:nvPr/>
                </p:nvSpPr>
                <p:spPr bwMode="auto">
                  <a:xfrm>
                    <a:off x="384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2" name="Freeform 6034"/>
                  <p:cNvSpPr>
                    <a:spLocks/>
                  </p:cNvSpPr>
                  <p:nvPr/>
                </p:nvSpPr>
                <p:spPr bwMode="auto">
                  <a:xfrm>
                    <a:off x="384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3" name="Freeform 6035"/>
                  <p:cNvSpPr>
                    <a:spLocks/>
                  </p:cNvSpPr>
                  <p:nvPr/>
                </p:nvSpPr>
                <p:spPr bwMode="auto">
                  <a:xfrm>
                    <a:off x="384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4" name="Freeform 6036"/>
                  <p:cNvSpPr>
                    <a:spLocks/>
                  </p:cNvSpPr>
                  <p:nvPr/>
                </p:nvSpPr>
                <p:spPr bwMode="auto">
                  <a:xfrm>
                    <a:off x="3847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5" name="Freeform 6037"/>
                  <p:cNvSpPr>
                    <a:spLocks/>
                  </p:cNvSpPr>
                  <p:nvPr/>
                </p:nvSpPr>
                <p:spPr bwMode="auto">
                  <a:xfrm>
                    <a:off x="3848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6" name="Freeform 6038"/>
                  <p:cNvSpPr>
                    <a:spLocks/>
                  </p:cNvSpPr>
                  <p:nvPr/>
                </p:nvSpPr>
                <p:spPr bwMode="auto">
                  <a:xfrm>
                    <a:off x="384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7" name="Freeform 6039"/>
                  <p:cNvSpPr>
                    <a:spLocks/>
                  </p:cNvSpPr>
                  <p:nvPr/>
                </p:nvSpPr>
                <p:spPr bwMode="auto">
                  <a:xfrm>
                    <a:off x="384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8" name="Freeform 6040"/>
                  <p:cNvSpPr>
                    <a:spLocks/>
                  </p:cNvSpPr>
                  <p:nvPr/>
                </p:nvSpPr>
                <p:spPr bwMode="auto">
                  <a:xfrm>
                    <a:off x="384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9" name="Freeform 6041"/>
                  <p:cNvSpPr>
                    <a:spLocks/>
                  </p:cNvSpPr>
                  <p:nvPr/>
                </p:nvSpPr>
                <p:spPr bwMode="auto">
                  <a:xfrm>
                    <a:off x="385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0" name="Freeform 6042"/>
                  <p:cNvSpPr>
                    <a:spLocks/>
                  </p:cNvSpPr>
                  <p:nvPr/>
                </p:nvSpPr>
                <p:spPr bwMode="auto">
                  <a:xfrm>
                    <a:off x="385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1" name="Freeform 6043"/>
                  <p:cNvSpPr>
                    <a:spLocks/>
                  </p:cNvSpPr>
                  <p:nvPr/>
                </p:nvSpPr>
                <p:spPr bwMode="auto">
                  <a:xfrm>
                    <a:off x="385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2" name="Freeform 6044"/>
                  <p:cNvSpPr>
                    <a:spLocks/>
                  </p:cNvSpPr>
                  <p:nvPr/>
                </p:nvSpPr>
                <p:spPr bwMode="auto">
                  <a:xfrm>
                    <a:off x="385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3" name="Freeform 6045"/>
                  <p:cNvSpPr>
                    <a:spLocks/>
                  </p:cNvSpPr>
                  <p:nvPr/>
                </p:nvSpPr>
                <p:spPr bwMode="auto">
                  <a:xfrm>
                    <a:off x="385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4" name="Freeform 6046"/>
                  <p:cNvSpPr>
                    <a:spLocks/>
                  </p:cNvSpPr>
                  <p:nvPr/>
                </p:nvSpPr>
                <p:spPr bwMode="auto">
                  <a:xfrm>
                    <a:off x="385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5" name="Freeform 6047"/>
                  <p:cNvSpPr>
                    <a:spLocks/>
                  </p:cNvSpPr>
                  <p:nvPr/>
                </p:nvSpPr>
                <p:spPr bwMode="auto">
                  <a:xfrm>
                    <a:off x="385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6" name="Freeform 6048"/>
                  <p:cNvSpPr>
                    <a:spLocks/>
                  </p:cNvSpPr>
                  <p:nvPr/>
                </p:nvSpPr>
                <p:spPr bwMode="auto">
                  <a:xfrm>
                    <a:off x="385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7" name="Freeform 6049"/>
                  <p:cNvSpPr>
                    <a:spLocks/>
                  </p:cNvSpPr>
                  <p:nvPr/>
                </p:nvSpPr>
                <p:spPr bwMode="auto">
                  <a:xfrm>
                    <a:off x="385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8" name="Freeform 6050"/>
                  <p:cNvSpPr>
                    <a:spLocks/>
                  </p:cNvSpPr>
                  <p:nvPr/>
                </p:nvSpPr>
                <p:spPr bwMode="auto">
                  <a:xfrm>
                    <a:off x="385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9" name="Freeform 6051"/>
                  <p:cNvSpPr>
                    <a:spLocks/>
                  </p:cNvSpPr>
                  <p:nvPr/>
                </p:nvSpPr>
                <p:spPr bwMode="auto">
                  <a:xfrm>
                    <a:off x="385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0" name="Freeform 6052"/>
                  <p:cNvSpPr>
                    <a:spLocks/>
                  </p:cNvSpPr>
                  <p:nvPr/>
                </p:nvSpPr>
                <p:spPr bwMode="auto">
                  <a:xfrm>
                    <a:off x="385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1" name="Freeform 6053"/>
                  <p:cNvSpPr>
                    <a:spLocks/>
                  </p:cNvSpPr>
                  <p:nvPr/>
                </p:nvSpPr>
                <p:spPr bwMode="auto">
                  <a:xfrm>
                    <a:off x="385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2" name="Freeform 6054"/>
                  <p:cNvSpPr>
                    <a:spLocks/>
                  </p:cNvSpPr>
                  <p:nvPr/>
                </p:nvSpPr>
                <p:spPr bwMode="auto">
                  <a:xfrm>
                    <a:off x="385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3" name="Freeform 6055"/>
                  <p:cNvSpPr>
                    <a:spLocks/>
                  </p:cNvSpPr>
                  <p:nvPr/>
                </p:nvSpPr>
                <p:spPr bwMode="auto">
                  <a:xfrm>
                    <a:off x="385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4" name="Freeform 6056"/>
                  <p:cNvSpPr>
                    <a:spLocks/>
                  </p:cNvSpPr>
                  <p:nvPr/>
                </p:nvSpPr>
                <p:spPr bwMode="auto">
                  <a:xfrm>
                    <a:off x="385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5" name="Freeform 6057"/>
                  <p:cNvSpPr>
                    <a:spLocks/>
                  </p:cNvSpPr>
                  <p:nvPr/>
                </p:nvSpPr>
                <p:spPr bwMode="auto">
                  <a:xfrm>
                    <a:off x="385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6" name="Freeform 6058"/>
                  <p:cNvSpPr>
                    <a:spLocks/>
                  </p:cNvSpPr>
                  <p:nvPr/>
                </p:nvSpPr>
                <p:spPr bwMode="auto">
                  <a:xfrm>
                    <a:off x="385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7" name="Freeform 6059"/>
                  <p:cNvSpPr>
                    <a:spLocks/>
                  </p:cNvSpPr>
                  <p:nvPr/>
                </p:nvSpPr>
                <p:spPr bwMode="auto">
                  <a:xfrm>
                    <a:off x="385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8" name="Freeform 6060"/>
                  <p:cNvSpPr>
                    <a:spLocks/>
                  </p:cNvSpPr>
                  <p:nvPr/>
                </p:nvSpPr>
                <p:spPr bwMode="auto">
                  <a:xfrm>
                    <a:off x="385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9" name="Freeform 6061"/>
                  <p:cNvSpPr>
                    <a:spLocks/>
                  </p:cNvSpPr>
                  <p:nvPr/>
                </p:nvSpPr>
                <p:spPr bwMode="auto">
                  <a:xfrm>
                    <a:off x="3859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0" name="Freeform 6062"/>
                  <p:cNvSpPr>
                    <a:spLocks/>
                  </p:cNvSpPr>
                  <p:nvPr/>
                </p:nvSpPr>
                <p:spPr bwMode="auto">
                  <a:xfrm>
                    <a:off x="3859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1" name="Freeform 6063"/>
                  <p:cNvSpPr>
                    <a:spLocks/>
                  </p:cNvSpPr>
                  <p:nvPr/>
                </p:nvSpPr>
                <p:spPr bwMode="auto">
                  <a:xfrm>
                    <a:off x="386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2" name="Freeform 6064"/>
                  <p:cNvSpPr>
                    <a:spLocks/>
                  </p:cNvSpPr>
                  <p:nvPr/>
                </p:nvSpPr>
                <p:spPr bwMode="auto">
                  <a:xfrm>
                    <a:off x="386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3" name="Freeform 6065"/>
                  <p:cNvSpPr>
                    <a:spLocks/>
                  </p:cNvSpPr>
                  <p:nvPr/>
                </p:nvSpPr>
                <p:spPr bwMode="auto">
                  <a:xfrm>
                    <a:off x="386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4" name="Freeform 6066"/>
                  <p:cNvSpPr>
                    <a:spLocks/>
                  </p:cNvSpPr>
                  <p:nvPr/>
                </p:nvSpPr>
                <p:spPr bwMode="auto">
                  <a:xfrm>
                    <a:off x="386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5" name="Freeform 6067"/>
                  <p:cNvSpPr>
                    <a:spLocks/>
                  </p:cNvSpPr>
                  <p:nvPr/>
                </p:nvSpPr>
                <p:spPr bwMode="auto">
                  <a:xfrm>
                    <a:off x="386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6" name="Freeform 6068"/>
                  <p:cNvSpPr>
                    <a:spLocks/>
                  </p:cNvSpPr>
                  <p:nvPr/>
                </p:nvSpPr>
                <p:spPr bwMode="auto">
                  <a:xfrm>
                    <a:off x="386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7" name="Freeform 6069"/>
                  <p:cNvSpPr>
                    <a:spLocks/>
                  </p:cNvSpPr>
                  <p:nvPr/>
                </p:nvSpPr>
                <p:spPr bwMode="auto">
                  <a:xfrm>
                    <a:off x="386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8" name="Freeform 6070"/>
                  <p:cNvSpPr>
                    <a:spLocks/>
                  </p:cNvSpPr>
                  <p:nvPr/>
                </p:nvSpPr>
                <p:spPr bwMode="auto">
                  <a:xfrm>
                    <a:off x="386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9" name="Freeform 6071"/>
                  <p:cNvSpPr>
                    <a:spLocks/>
                  </p:cNvSpPr>
                  <p:nvPr/>
                </p:nvSpPr>
                <p:spPr bwMode="auto">
                  <a:xfrm>
                    <a:off x="386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0" name="Freeform 6072"/>
                  <p:cNvSpPr>
                    <a:spLocks/>
                  </p:cNvSpPr>
                  <p:nvPr/>
                </p:nvSpPr>
                <p:spPr bwMode="auto">
                  <a:xfrm>
                    <a:off x="386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1" name="Freeform 6073"/>
                  <p:cNvSpPr>
                    <a:spLocks/>
                  </p:cNvSpPr>
                  <p:nvPr/>
                </p:nvSpPr>
                <p:spPr bwMode="auto">
                  <a:xfrm>
                    <a:off x="386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2" name="Freeform 6074"/>
                  <p:cNvSpPr>
                    <a:spLocks/>
                  </p:cNvSpPr>
                  <p:nvPr/>
                </p:nvSpPr>
                <p:spPr bwMode="auto">
                  <a:xfrm>
                    <a:off x="386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3" name="Freeform 6075"/>
                  <p:cNvSpPr>
                    <a:spLocks/>
                  </p:cNvSpPr>
                  <p:nvPr/>
                </p:nvSpPr>
                <p:spPr bwMode="auto">
                  <a:xfrm>
                    <a:off x="386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4" name="Freeform 6076"/>
                  <p:cNvSpPr>
                    <a:spLocks/>
                  </p:cNvSpPr>
                  <p:nvPr/>
                </p:nvSpPr>
                <p:spPr bwMode="auto">
                  <a:xfrm>
                    <a:off x="386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5" name="Freeform 6077"/>
                  <p:cNvSpPr>
                    <a:spLocks/>
                  </p:cNvSpPr>
                  <p:nvPr/>
                </p:nvSpPr>
                <p:spPr bwMode="auto">
                  <a:xfrm>
                    <a:off x="386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6" name="Freeform 6078"/>
                  <p:cNvSpPr>
                    <a:spLocks/>
                  </p:cNvSpPr>
                  <p:nvPr/>
                </p:nvSpPr>
                <p:spPr bwMode="auto">
                  <a:xfrm>
                    <a:off x="386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7" name="Freeform 6079"/>
                  <p:cNvSpPr>
                    <a:spLocks/>
                  </p:cNvSpPr>
                  <p:nvPr/>
                </p:nvSpPr>
                <p:spPr bwMode="auto">
                  <a:xfrm>
                    <a:off x="386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8" name="Freeform 6080"/>
                  <p:cNvSpPr>
                    <a:spLocks/>
                  </p:cNvSpPr>
                  <p:nvPr/>
                </p:nvSpPr>
                <p:spPr bwMode="auto">
                  <a:xfrm>
                    <a:off x="386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9" name="Freeform 6081"/>
                  <p:cNvSpPr>
                    <a:spLocks/>
                  </p:cNvSpPr>
                  <p:nvPr/>
                </p:nvSpPr>
                <p:spPr bwMode="auto">
                  <a:xfrm>
                    <a:off x="386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0" name="Freeform 6082"/>
                  <p:cNvSpPr>
                    <a:spLocks/>
                  </p:cNvSpPr>
                  <p:nvPr/>
                </p:nvSpPr>
                <p:spPr bwMode="auto">
                  <a:xfrm>
                    <a:off x="386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1" name="Freeform 6083"/>
                  <p:cNvSpPr>
                    <a:spLocks/>
                  </p:cNvSpPr>
                  <p:nvPr/>
                </p:nvSpPr>
                <p:spPr bwMode="auto">
                  <a:xfrm>
                    <a:off x="386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2" name="Freeform 6084"/>
                  <p:cNvSpPr>
                    <a:spLocks/>
                  </p:cNvSpPr>
                  <p:nvPr/>
                </p:nvSpPr>
                <p:spPr bwMode="auto">
                  <a:xfrm>
                    <a:off x="386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3" name="Freeform 6085"/>
                  <p:cNvSpPr>
                    <a:spLocks/>
                  </p:cNvSpPr>
                  <p:nvPr/>
                </p:nvSpPr>
                <p:spPr bwMode="auto">
                  <a:xfrm>
                    <a:off x="387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4" name="Freeform 6086"/>
                  <p:cNvSpPr>
                    <a:spLocks/>
                  </p:cNvSpPr>
                  <p:nvPr/>
                </p:nvSpPr>
                <p:spPr bwMode="auto">
                  <a:xfrm>
                    <a:off x="387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5" name="Freeform 6087"/>
                  <p:cNvSpPr>
                    <a:spLocks/>
                  </p:cNvSpPr>
                  <p:nvPr/>
                </p:nvSpPr>
                <p:spPr bwMode="auto">
                  <a:xfrm>
                    <a:off x="387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6" name="Freeform 6088"/>
                  <p:cNvSpPr>
                    <a:spLocks/>
                  </p:cNvSpPr>
                  <p:nvPr/>
                </p:nvSpPr>
                <p:spPr bwMode="auto">
                  <a:xfrm>
                    <a:off x="387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7" name="Freeform 6089"/>
                  <p:cNvSpPr>
                    <a:spLocks/>
                  </p:cNvSpPr>
                  <p:nvPr/>
                </p:nvSpPr>
                <p:spPr bwMode="auto">
                  <a:xfrm>
                    <a:off x="387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8" name="Freeform 6090"/>
                  <p:cNvSpPr>
                    <a:spLocks/>
                  </p:cNvSpPr>
                  <p:nvPr/>
                </p:nvSpPr>
                <p:spPr bwMode="auto">
                  <a:xfrm>
                    <a:off x="387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9" name="Freeform 6091"/>
                  <p:cNvSpPr>
                    <a:spLocks/>
                  </p:cNvSpPr>
                  <p:nvPr/>
                </p:nvSpPr>
                <p:spPr bwMode="auto">
                  <a:xfrm>
                    <a:off x="387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0" name="Freeform 6092"/>
                  <p:cNvSpPr>
                    <a:spLocks/>
                  </p:cNvSpPr>
                  <p:nvPr/>
                </p:nvSpPr>
                <p:spPr bwMode="auto">
                  <a:xfrm>
                    <a:off x="387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1" name="Freeform 6093"/>
                  <p:cNvSpPr>
                    <a:spLocks/>
                  </p:cNvSpPr>
                  <p:nvPr/>
                </p:nvSpPr>
                <p:spPr bwMode="auto">
                  <a:xfrm>
                    <a:off x="387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2" name="Freeform 6094"/>
                  <p:cNvSpPr>
                    <a:spLocks/>
                  </p:cNvSpPr>
                  <p:nvPr/>
                </p:nvSpPr>
                <p:spPr bwMode="auto">
                  <a:xfrm>
                    <a:off x="387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3" name="Freeform 6095"/>
                  <p:cNvSpPr>
                    <a:spLocks/>
                  </p:cNvSpPr>
                  <p:nvPr/>
                </p:nvSpPr>
                <p:spPr bwMode="auto">
                  <a:xfrm>
                    <a:off x="387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4" name="Freeform 6096"/>
                  <p:cNvSpPr>
                    <a:spLocks/>
                  </p:cNvSpPr>
                  <p:nvPr/>
                </p:nvSpPr>
                <p:spPr bwMode="auto">
                  <a:xfrm>
                    <a:off x="387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5" name="Freeform 6097"/>
                  <p:cNvSpPr>
                    <a:spLocks/>
                  </p:cNvSpPr>
                  <p:nvPr/>
                </p:nvSpPr>
                <p:spPr bwMode="auto">
                  <a:xfrm>
                    <a:off x="387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6" name="Freeform 6098"/>
                  <p:cNvSpPr>
                    <a:spLocks/>
                  </p:cNvSpPr>
                  <p:nvPr/>
                </p:nvSpPr>
                <p:spPr bwMode="auto">
                  <a:xfrm>
                    <a:off x="3876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7" name="Freeform 6099"/>
                  <p:cNvSpPr>
                    <a:spLocks/>
                  </p:cNvSpPr>
                  <p:nvPr/>
                </p:nvSpPr>
                <p:spPr bwMode="auto">
                  <a:xfrm>
                    <a:off x="3876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8" name="Freeform 6100"/>
                  <p:cNvSpPr>
                    <a:spLocks/>
                  </p:cNvSpPr>
                  <p:nvPr/>
                </p:nvSpPr>
                <p:spPr bwMode="auto">
                  <a:xfrm>
                    <a:off x="3877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9" name="Freeform 6101"/>
                  <p:cNvSpPr>
                    <a:spLocks/>
                  </p:cNvSpPr>
                  <p:nvPr/>
                </p:nvSpPr>
                <p:spPr bwMode="auto">
                  <a:xfrm>
                    <a:off x="3877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0" name="Freeform 6102"/>
                  <p:cNvSpPr>
                    <a:spLocks/>
                  </p:cNvSpPr>
                  <p:nvPr/>
                </p:nvSpPr>
                <p:spPr bwMode="auto">
                  <a:xfrm>
                    <a:off x="3878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1" name="Freeform 6103"/>
                  <p:cNvSpPr>
                    <a:spLocks/>
                  </p:cNvSpPr>
                  <p:nvPr/>
                </p:nvSpPr>
                <p:spPr bwMode="auto">
                  <a:xfrm>
                    <a:off x="3878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2" name="Freeform 6104"/>
                  <p:cNvSpPr>
                    <a:spLocks/>
                  </p:cNvSpPr>
                  <p:nvPr/>
                </p:nvSpPr>
                <p:spPr bwMode="auto">
                  <a:xfrm>
                    <a:off x="3879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3" name="Freeform 6105"/>
                  <p:cNvSpPr>
                    <a:spLocks/>
                  </p:cNvSpPr>
                  <p:nvPr/>
                </p:nvSpPr>
                <p:spPr bwMode="auto">
                  <a:xfrm>
                    <a:off x="387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4" name="Freeform 6106"/>
                  <p:cNvSpPr>
                    <a:spLocks/>
                  </p:cNvSpPr>
                  <p:nvPr/>
                </p:nvSpPr>
                <p:spPr bwMode="auto">
                  <a:xfrm>
                    <a:off x="388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5" name="Freeform 6107"/>
                  <p:cNvSpPr>
                    <a:spLocks/>
                  </p:cNvSpPr>
                  <p:nvPr/>
                </p:nvSpPr>
                <p:spPr bwMode="auto">
                  <a:xfrm>
                    <a:off x="388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6" name="Freeform 6108"/>
                  <p:cNvSpPr>
                    <a:spLocks/>
                  </p:cNvSpPr>
                  <p:nvPr/>
                </p:nvSpPr>
                <p:spPr bwMode="auto">
                  <a:xfrm>
                    <a:off x="388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7" name="Freeform 6109"/>
                  <p:cNvSpPr>
                    <a:spLocks/>
                  </p:cNvSpPr>
                  <p:nvPr/>
                </p:nvSpPr>
                <p:spPr bwMode="auto">
                  <a:xfrm>
                    <a:off x="388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8" name="Freeform 6110"/>
                  <p:cNvSpPr>
                    <a:spLocks/>
                  </p:cNvSpPr>
                  <p:nvPr/>
                </p:nvSpPr>
                <p:spPr bwMode="auto">
                  <a:xfrm>
                    <a:off x="388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9" name="Freeform 6111"/>
                  <p:cNvSpPr>
                    <a:spLocks/>
                  </p:cNvSpPr>
                  <p:nvPr/>
                </p:nvSpPr>
                <p:spPr bwMode="auto">
                  <a:xfrm>
                    <a:off x="388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0" name="Freeform 6112"/>
                  <p:cNvSpPr>
                    <a:spLocks/>
                  </p:cNvSpPr>
                  <p:nvPr/>
                </p:nvSpPr>
                <p:spPr bwMode="auto">
                  <a:xfrm>
                    <a:off x="388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1" name="Freeform 6113"/>
                  <p:cNvSpPr>
                    <a:spLocks/>
                  </p:cNvSpPr>
                  <p:nvPr/>
                </p:nvSpPr>
                <p:spPr bwMode="auto">
                  <a:xfrm>
                    <a:off x="388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2" name="Freeform 6114"/>
                  <p:cNvSpPr>
                    <a:spLocks/>
                  </p:cNvSpPr>
                  <p:nvPr/>
                </p:nvSpPr>
                <p:spPr bwMode="auto">
                  <a:xfrm>
                    <a:off x="3883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3" name="Freeform 6115"/>
                  <p:cNvSpPr>
                    <a:spLocks/>
                  </p:cNvSpPr>
                  <p:nvPr/>
                </p:nvSpPr>
                <p:spPr bwMode="auto">
                  <a:xfrm>
                    <a:off x="3884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4" name="Freeform 6116"/>
                  <p:cNvSpPr>
                    <a:spLocks/>
                  </p:cNvSpPr>
                  <p:nvPr/>
                </p:nvSpPr>
                <p:spPr bwMode="auto">
                  <a:xfrm>
                    <a:off x="3884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5" name="Freeform 6117"/>
                  <p:cNvSpPr>
                    <a:spLocks/>
                  </p:cNvSpPr>
                  <p:nvPr/>
                </p:nvSpPr>
                <p:spPr bwMode="auto">
                  <a:xfrm>
                    <a:off x="3885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6" name="Freeform 6118"/>
                  <p:cNvSpPr>
                    <a:spLocks/>
                  </p:cNvSpPr>
                  <p:nvPr/>
                </p:nvSpPr>
                <p:spPr bwMode="auto">
                  <a:xfrm>
                    <a:off x="3885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7" name="Freeform 6119"/>
                  <p:cNvSpPr>
                    <a:spLocks/>
                  </p:cNvSpPr>
                  <p:nvPr/>
                </p:nvSpPr>
                <p:spPr bwMode="auto">
                  <a:xfrm>
                    <a:off x="3886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8" name="Freeform 6120"/>
                  <p:cNvSpPr>
                    <a:spLocks/>
                  </p:cNvSpPr>
                  <p:nvPr/>
                </p:nvSpPr>
                <p:spPr bwMode="auto">
                  <a:xfrm>
                    <a:off x="3886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9" name="Freeform 6121"/>
                  <p:cNvSpPr>
                    <a:spLocks/>
                  </p:cNvSpPr>
                  <p:nvPr/>
                </p:nvSpPr>
                <p:spPr bwMode="auto">
                  <a:xfrm>
                    <a:off x="3886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0" name="Freeform 6122"/>
                  <p:cNvSpPr>
                    <a:spLocks/>
                  </p:cNvSpPr>
                  <p:nvPr/>
                </p:nvSpPr>
                <p:spPr bwMode="auto">
                  <a:xfrm>
                    <a:off x="3887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1" name="Freeform 6123"/>
                  <p:cNvSpPr>
                    <a:spLocks/>
                  </p:cNvSpPr>
                  <p:nvPr/>
                </p:nvSpPr>
                <p:spPr bwMode="auto">
                  <a:xfrm>
                    <a:off x="3887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2" name="Freeform 6124"/>
                  <p:cNvSpPr>
                    <a:spLocks/>
                  </p:cNvSpPr>
                  <p:nvPr/>
                </p:nvSpPr>
                <p:spPr bwMode="auto">
                  <a:xfrm>
                    <a:off x="3888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3" name="Freeform 6125"/>
                  <p:cNvSpPr>
                    <a:spLocks/>
                  </p:cNvSpPr>
                  <p:nvPr/>
                </p:nvSpPr>
                <p:spPr bwMode="auto">
                  <a:xfrm>
                    <a:off x="3888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4" name="Freeform 6126"/>
                  <p:cNvSpPr>
                    <a:spLocks/>
                  </p:cNvSpPr>
                  <p:nvPr/>
                </p:nvSpPr>
                <p:spPr bwMode="auto">
                  <a:xfrm>
                    <a:off x="3889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5" name="Freeform 6127"/>
                  <p:cNvSpPr>
                    <a:spLocks/>
                  </p:cNvSpPr>
                  <p:nvPr/>
                </p:nvSpPr>
                <p:spPr bwMode="auto">
                  <a:xfrm>
                    <a:off x="3889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6" name="Freeform 6128"/>
                  <p:cNvSpPr>
                    <a:spLocks/>
                  </p:cNvSpPr>
                  <p:nvPr/>
                </p:nvSpPr>
                <p:spPr bwMode="auto">
                  <a:xfrm>
                    <a:off x="3890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7" name="Freeform 6129"/>
                  <p:cNvSpPr>
                    <a:spLocks/>
                  </p:cNvSpPr>
                  <p:nvPr/>
                </p:nvSpPr>
                <p:spPr bwMode="auto">
                  <a:xfrm>
                    <a:off x="3890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8" name="Freeform 6130"/>
                  <p:cNvSpPr>
                    <a:spLocks/>
                  </p:cNvSpPr>
                  <p:nvPr/>
                </p:nvSpPr>
                <p:spPr bwMode="auto">
                  <a:xfrm>
                    <a:off x="3891" y="3661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9" name="Freeform 6131"/>
                  <p:cNvSpPr>
                    <a:spLocks/>
                  </p:cNvSpPr>
                  <p:nvPr/>
                </p:nvSpPr>
                <p:spPr bwMode="auto">
                  <a:xfrm>
                    <a:off x="389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0" name="Freeform 6132"/>
                  <p:cNvSpPr>
                    <a:spLocks/>
                  </p:cNvSpPr>
                  <p:nvPr/>
                </p:nvSpPr>
                <p:spPr bwMode="auto">
                  <a:xfrm>
                    <a:off x="389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1" name="Freeform 6133"/>
                  <p:cNvSpPr>
                    <a:spLocks/>
                  </p:cNvSpPr>
                  <p:nvPr/>
                </p:nvSpPr>
                <p:spPr bwMode="auto">
                  <a:xfrm>
                    <a:off x="389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2" name="Freeform 6134"/>
                  <p:cNvSpPr>
                    <a:spLocks/>
                  </p:cNvSpPr>
                  <p:nvPr/>
                </p:nvSpPr>
                <p:spPr bwMode="auto">
                  <a:xfrm>
                    <a:off x="389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3" name="Freeform 6135"/>
                  <p:cNvSpPr>
                    <a:spLocks/>
                  </p:cNvSpPr>
                  <p:nvPr/>
                </p:nvSpPr>
                <p:spPr bwMode="auto">
                  <a:xfrm>
                    <a:off x="389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4" name="Freeform 6136"/>
                  <p:cNvSpPr>
                    <a:spLocks/>
                  </p:cNvSpPr>
                  <p:nvPr/>
                </p:nvSpPr>
                <p:spPr bwMode="auto">
                  <a:xfrm>
                    <a:off x="389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5" name="Freeform 6137"/>
                  <p:cNvSpPr>
                    <a:spLocks/>
                  </p:cNvSpPr>
                  <p:nvPr/>
                </p:nvSpPr>
                <p:spPr bwMode="auto">
                  <a:xfrm>
                    <a:off x="389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6" name="Freeform 6138"/>
                  <p:cNvSpPr>
                    <a:spLocks/>
                  </p:cNvSpPr>
                  <p:nvPr/>
                </p:nvSpPr>
                <p:spPr bwMode="auto">
                  <a:xfrm>
                    <a:off x="389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7" name="Freeform 6139"/>
                  <p:cNvSpPr>
                    <a:spLocks/>
                  </p:cNvSpPr>
                  <p:nvPr/>
                </p:nvSpPr>
                <p:spPr bwMode="auto">
                  <a:xfrm>
                    <a:off x="389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8" name="Freeform 6140"/>
                  <p:cNvSpPr>
                    <a:spLocks/>
                  </p:cNvSpPr>
                  <p:nvPr/>
                </p:nvSpPr>
                <p:spPr bwMode="auto">
                  <a:xfrm>
                    <a:off x="389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9" name="Freeform 6141"/>
                  <p:cNvSpPr>
                    <a:spLocks/>
                  </p:cNvSpPr>
                  <p:nvPr/>
                </p:nvSpPr>
                <p:spPr bwMode="auto">
                  <a:xfrm>
                    <a:off x="389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0" name="Freeform 6142"/>
                  <p:cNvSpPr>
                    <a:spLocks/>
                  </p:cNvSpPr>
                  <p:nvPr/>
                </p:nvSpPr>
                <p:spPr bwMode="auto">
                  <a:xfrm>
                    <a:off x="3896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1" name="Freeform 6143"/>
                  <p:cNvSpPr>
                    <a:spLocks/>
                  </p:cNvSpPr>
                  <p:nvPr/>
                </p:nvSpPr>
                <p:spPr bwMode="auto">
                  <a:xfrm>
                    <a:off x="3897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2" name="Freeform 6144"/>
                  <p:cNvSpPr>
                    <a:spLocks/>
                  </p:cNvSpPr>
                  <p:nvPr/>
                </p:nvSpPr>
                <p:spPr bwMode="auto">
                  <a:xfrm>
                    <a:off x="389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3" name="Freeform 6145"/>
                  <p:cNvSpPr>
                    <a:spLocks/>
                  </p:cNvSpPr>
                  <p:nvPr/>
                </p:nvSpPr>
                <p:spPr bwMode="auto">
                  <a:xfrm>
                    <a:off x="389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4" name="Freeform 6146"/>
                  <p:cNvSpPr>
                    <a:spLocks/>
                  </p:cNvSpPr>
                  <p:nvPr/>
                </p:nvSpPr>
                <p:spPr bwMode="auto">
                  <a:xfrm>
                    <a:off x="389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5" name="Freeform 6147"/>
                  <p:cNvSpPr>
                    <a:spLocks/>
                  </p:cNvSpPr>
                  <p:nvPr/>
                </p:nvSpPr>
                <p:spPr bwMode="auto">
                  <a:xfrm>
                    <a:off x="389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6" name="Freeform 6148"/>
                  <p:cNvSpPr>
                    <a:spLocks/>
                  </p:cNvSpPr>
                  <p:nvPr/>
                </p:nvSpPr>
                <p:spPr bwMode="auto">
                  <a:xfrm>
                    <a:off x="389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7" name="Freeform 6149"/>
                  <p:cNvSpPr>
                    <a:spLocks/>
                  </p:cNvSpPr>
                  <p:nvPr/>
                </p:nvSpPr>
                <p:spPr bwMode="auto">
                  <a:xfrm>
                    <a:off x="390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8" name="Freeform 6150"/>
                  <p:cNvSpPr>
                    <a:spLocks/>
                  </p:cNvSpPr>
                  <p:nvPr/>
                </p:nvSpPr>
                <p:spPr bwMode="auto">
                  <a:xfrm>
                    <a:off x="390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9" name="Freeform 6151"/>
                  <p:cNvSpPr>
                    <a:spLocks/>
                  </p:cNvSpPr>
                  <p:nvPr/>
                </p:nvSpPr>
                <p:spPr bwMode="auto">
                  <a:xfrm>
                    <a:off x="390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0" name="Freeform 6152"/>
                  <p:cNvSpPr>
                    <a:spLocks/>
                  </p:cNvSpPr>
                  <p:nvPr/>
                </p:nvSpPr>
                <p:spPr bwMode="auto">
                  <a:xfrm>
                    <a:off x="390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1" name="Freeform 6153"/>
                  <p:cNvSpPr>
                    <a:spLocks/>
                  </p:cNvSpPr>
                  <p:nvPr/>
                </p:nvSpPr>
                <p:spPr bwMode="auto">
                  <a:xfrm>
                    <a:off x="390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2" name="Freeform 6154"/>
                  <p:cNvSpPr>
                    <a:spLocks/>
                  </p:cNvSpPr>
                  <p:nvPr/>
                </p:nvSpPr>
                <p:spPr bwMode="auto">
                  <a:xfrm>
                    <a:off x="390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3" name="Freeform 6155"/>
                  <p:cNvSpPr>
                    <a:spLocks/>
                  </p:cNvSpPr>
                  <p:nvPr/>
                </p:nvSpPr>
                <p:spPr bwMode="auto">
                  <a:xfrm>
                    <a:off x="390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4" name="Freeform 6156"/>
                  <p:cNvSpPr>
                    <a:spLocks/>
                  </p:cNvSpPr>
                  <p:nvPr/>
                </p:nvSpPr>
                <p:spPr bwMode="auto">
                  <a:xfrm>
                    <a:off x="390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5" name="Freeform 6157"/>
                  <p:cNvSpPr>
                    <a:spLocks/>
                  </p:cNvSpPr>
                  <p:nvPr/>
                </p:nvSpPr>
                <p:spPr bwMode="auto">
                  <a:xfrm>
                    <a:off x="390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6" name="Freeform 6158"/>
                  <p:cNvSpPr>
                    <a:spLocks/>
                  </p:cNvSpPr>
                  <p:nvPr/>
                </p:nvSpPr>
                <p:spPr bwMode="auto">
                  <a:xfrm>
                    <a:off x="390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7" name="Freeform 6159"/>
                  <p:cNvSpPr>
                    <a:spLocks/>
                  </p:cNvSpPr>
                  <p:nvPr/>
                </p:nvSpPr>
                <p:spPr bwMode="auto">
                  <a:xfrm>
                    <a:off x="3904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8" name="Freeform 6160"/>
                  <p:cNvSpPr>
                    <a:spLocks/>
                  </p:cNvSpPr>
                  <p:nvPr/>
                </p:nvSpPr>
                <p:spPr bwMode="auto">
                  <a:xfrm>
                    <a:off x="3905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9" name="Freeform 6161"/>
                  <p:cNvSpPr>
                    <a:spLocks/>
                  </p:cNvSpPr>
                  <p:nvPr/>
                </p:nvSpPr>
                <p:spPr bwMode="auto">
                  <a:xfrm>
                    <a:off x="3905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0" name="Freeform 6162"/>
                  <p:cNvSpPr>
                    <a:spLocks/>
                  </p:cNvSpPr>
                  <p:nvPr/>
                </p:nvSpPr>
                <p:spPr bwMode="auto">
                  <a:xfrm>
                    <a:off x="3905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1" name="Freeform 6163"/>
                  <p:cNvSpPr>
                    <a:spLocks/>
                  </p:cNvSpPr>
                  <p:nvPr/>
                </p:nvSpPr>
                <p:spPr bwMode="auto">
                  <a:xfrm>
                    <a:off x="3906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2" name="Freeform 6164"/>
                  <p:cNvSpPr>
                    <a:spLocks/>
                  </p:cNvSpPr>
                  <p:nvPr/>
                </p:nvSpPr>
                <p:spPr bwMode="auto">
                  <a:xfrm>
                    <a:off x="3906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3" name="Freeform 6165"/>
                  <p:cNvSpPr>
                    <a:spLocks/>
                  </p:cNvSpPr>
                  <p:nvPr/>
                </p:nvSpPr>
                <p:spPr bwMode="auto">
                  <a:xfrm>
                    <a:off x="3907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4" name="Freeform 6166"/>
                  <p:cNvSpPr>
                    <a:spLocks/>
                  </p:cNvSpPr>
                  <p:nvPr/>
                </p:nvSpPr>
                <p:spPr bwMode="auto">
                  <a:xfrm>
                    <a:off x="3907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5" name="Freeform 6167"/>
                  <p:cNvSpPr>
                    <a:spLocks/>
                  </p:cNvSpPr>
                  <p:nvPr/>
                </p:nvSpPr>
                <p:spPr bwMode="auto">
                  <a:xfrm>
                    <a:off x="3908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6" name="Freeform 6168"/>
                  <p:cNvSpPr>
                    <a:spLocks/>
                  </p:cNvSpPr>
                  <p:nvPr/>
                </p:nvSpPr>
                <p:spPr bwMode="auto">
                  <a:xfrm>
                    <a:off x="3908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7" name="Freeform 6169"/>
                  <p:cNvSpPr>
                    <a:spLocks/>
                  </p:cNvSpPr>
                  <p:nvPr/>
                </p:nvSpPr>
                <p:spPr bwMode="auto">
                  <a:xfrm>
                    <a:off x="3909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8" name="Freeform 6170"/>
                  <p:cNvSpPr>
                    <a:spLocks/>
                  </p:cNvSpPr>
                  <p:nvPr/>
                </p:nvSpPr>
                <p:spPr bwMode="auto">
                  <a:xfrm>
                    <a:off x="3909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9" name="Freeform 6171"/>
                  <p:cNvSpPr>
                    <a:spLocks/>
                  </p:cNvSpPr>
                  <p:nvPr/>
                </p:nvSpPr>
                <p:spPr bwMode="auto">
                  <a:xfrm>
                    <a:off x="3910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60" name="Freeform 6172"/>
                  <p:cNvSpPr>
                    <a:spLocks/>
                  </p:cNvSpPr>
                  <p:nvPr/>
                </p:nvSpPr>
                <p:spPr bwMode="auto">
                  <a:xfrm>
                    <a:off x="3910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61" name="Freeform 6173"/>
                  <p:cNvSpPr>
                    <a:spLocks/>
                  </p:cNvSpPr>
                  <p:nvPr/>
                </p:nvSpPr>
                <p:spPr bwMode="auto">
                  <a:xfrm>
                    <a:off x="3910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62" name="Freeform 6174"/>
                  <p:cNvSpPr>
                    <a:spLocks/>
                  </p:cNvSpPr>
                  <p:nvPr/>
                </p:nvSpPr>
                <p:spPr bwMode="auto">
                  <a:xfrm>
                    <a:off x="3911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63" name="Freeform 6175"/>
                  <p:cNvSpPr>
                    <a:spLocks/>
                  </p:cNvSpPr>
                  <p:nvPr/>
                </p:nvSpPr>
                <p:spPr bwMode="auto">
                  <a:xfrm>
                    <a:off x="3911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64" name="Freeform 6176"/>
                  <p:cNvSpPr>
                    <a:spLocks/>
                  </p:cNvSpPr>
                  <p:nvPr/>
                </p:nvSpPr>
                <p:spPr bwMode="auto">
                  <a:xfrm>
                    <a:off x="3912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65" name="Freeform 6177"/>
                  <p:cNvSpPr>
                    <a:spLocks/>
                  </p:cNvSpPr>
                  <p:nvPr/>
                </p:nvSpPr>
                <p:spPr bwMode="auto">
                  <a:xfrm>
                    <a:off x="3912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66" name="Freeform 6178"/>
                  <p:cNvSpPr>
                    <a:spLocks/>
                  </p:cNvSpPr>
                  <p:nvPr/>
                </p:nvSpPr>
                <p:spPr bwMode="auto">
                  <a:xfrm>
                    <a:off x="3913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67" name="Freeform 6179"/>
                  <p:cNvSpPr>
                    <a:spLocks/>
                  </p:cNvSpPr>
                  <p:nvPr/>
                </p:nvSpPr>
                <p:spPr bwMode="auto">
                  <a:xfrm>
                    <a:off x="391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669" name="Group 6381"/>
                <p:cNvGrpSpPr>
                  <a:grpSpLocks/>
                </p:cNvGrpSpPr>
                <p:nvPr/>
              </p:nvGrpSpPr>
              <p:grpSpPr bwMode="auto">
                <a:xfrm>
                  <a:off x="3914" y="3659"/>
                  <a:ext cx="93" cy="4"/>
                  <a:chOff x="3914" y="3659"/>
                  <a:chExt cx="93" cy="4"/>
                </a:xfrm>
              </p:grpSpPr>
              <p:sp>
                <p:nvSpPr>
                  <p:cNvPr id="1468" name="Freeform 6181"/>
                  <p:cNvSpPr>
                    <a:spLocks/>
                  </p:cNvSpPr>
                  <p:nvPr/>
                </p:nvSpPr>
                <p:spPr bwMode="auto">
                  <a:xfrm>
                    <a:off x="391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9" name="Freeform 6182"/>
                  <p:cNvSpPr>
                    <a:spLocks/>
                  </p:cNvSpPr>
                  <p:nvPr/>
                </p:nvSpPr>
                <p:spPr bwMode="auto">
                  <a:xfrm>
                    <a:off x="391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0" name="Freeform 6183"/>
                  <p:cNvSpPr>
                    <a:spLocks/>
                  </p:cNvSpPr>
                  <p:nvPr/>
                </p:nvSpPr>
                <p:spPr bwMode="auto">
                  <a:xfrm>
                    <a:off x="391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1" name="Freeform 6184"/>
                  <p:cNvSpPr>
                    <a:spLocks/>
                  </p:cNvSpPr>
                  <p:nvPr/>
                </p:nvSpPr>
                <p:spPr bwMode="auto">
                  <a:xfrm>
                    <a:off x="391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2" name="Freeform 6185"/>
                  <p:cNvSpPr>
                    <a:spLocks/>
                  </p:cNvSpPr>
                  <p:nvPr/>
                </p:nvSpPr>
                <p:spPr bwMode="auto">
                  <a:xfrm>
                    <a:off x="391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3" name="Freeform 6186"/>
                  <p:cNvSpPr>
                    <a:spLocks/>
                  </p:cNvSpPr>
                  <p:nvPr/>
                </p:nvSpPr>
                <p:spPr bwMode="auto">
                  <a:xfrm>
                    <a:off x="391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4" name="Freeform 6187"/>
                  <p:cNvSpPr>
                    <a:spLocks/>
                  </p:cNvSpPr>
                  <p:nvPr/>
                </p:nvSpPr>
                <p:spPr bwMode="auto">
                  <a:xfrm>
                    <a:off x="391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5" name="Freeform 6188"/>
                  <p:cNvSpPr>
                    <a:spLocks/>
                  </p:cNvSpPr>
                  <p:nvPr/>
                </p:nvSpPr>
                <p:spPr bwMode="auto">
                  <a:xfrm>
                    <a:off x="391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6" name="Freeform 6189"/>
                  <p:cNvSpPr>
                    <a:spLocks/>
                  </p:cNvSpPr>
                  <p:nvPr/>
                </p:nvSpPr>
                <p:spPr bwMode="auto">
                  <a:xfrm>
                    <a:off x="391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7" name="Freeform 6190"/>
                  <p:cNvSpPr>
                    <a:spLocks/>
                  </p:cNvSpPr>
                  <p:nvPr/>
                </p:nvSpPr>
                <p:spPr bwMode="auto">
                  <a:xfrm>
                    <a:off x="391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8" name="Freeform 6191"/>
                  <p:cNvSpPr>
                    <a:spLocks/>
                  </p:cNvSpPr>
                  <p:nvPr/>
                </p:nvSpPr>
                <p:spPr bwMode="auto">
                  <a:xfrm>
                    <a:off x="391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9" name="Freeform 6192"/>
                  <p:cNvSpPr>
                    <a:spLocks/>
                  </p:cNvSpPr>
                  <p:nvPr/>
                </p:nvSpPr>
                <p:spPr bwMode="auto">
                  <a:xfrm>
                    <a:off x="391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0" name="Freeform 6193"/>
                  <p:cNvSpPr>
                    <a:spLocks/>
                  </p:cNvSpPr>
                  <p:nvPr/>
                </p:nvSpPr>
                <p:spPr bwMode="auto">
                  <a:xfrm>
                    <a:off x="3919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1" name="Freeform 6194"/>
                  <p:cNvSpPr>
                    <a:spLocks/>
                  </p:cNvSpPr>
                  <p:nvPr/>
                </p:nvSpPr>
                <p:spPr bwMode="auto">
                  <a:xfrm>
                    <a:off x="3920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2" name="Freeform 6195"/>
                  <p:cNvSpPr>
                    <a:spLocks/>
                  </p:cNvSpPr>
                  <p:nvPr/>
                </p:nvSpPr>
                <p:spPr bwMode="auto">
                  <a:xfrm>
                    <a:off x="392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3" name="Freeform 6196"/>
                  <p:cNvSpPr>
                    <a:spLocks/>
                  </p:cNvSpPr>
                  <p:nvPr/>
                </p:nvSpPr>
                <p:spPr bwMode="auto">
                  <a:xfrm>
                    <a:off x="392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4" name="Freeform 6197"/>
                  <p:cNvSpPr>
                    <a:spLocks/>
                  </p:cNvSpPr>
                  <p:nvPr/>
                </p:nvSpPr>
                <p:spPr bwMode="auto">
                  <a:xfrm>
                    <a:off x="392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5" name="Freeform 6198"/>
                  <p:cNvSpPr>
                    <a:spLocks/>
                  </p:cNvSpPr>
                  <p:nvPr/>
                </p:nvSpPr>
                <p:spPr bwMode="auto">
                  <a:xfrm>
                    <a:off x="3922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6" name="Freeform 6199"/>
                  <p:cNvSpPr>
                    <a:spLocks/>
                  </p:cNvSpPr>
                  <p:nvPr/>
                </p:nvSpPr>
                <p:spPr bwMode="auto">
                  <a:xfrm>
                    <a:off x="3922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7" name="Freeform 6200"/>
                  <p:cNvSpPr>
                    <a:spLocks/>
                  </p:cNvSpPr>
                  <p:nvPr/>
                </p:nvSpPr>
                <p:spPr bwMode="auto">
                  <a:xfrm>
                    <a:off x="3923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8" name="Freeform 6201"/>
                  <p:cNvSpPr>
                    <a:spLocks/>
                  </p:cNvSpPr>
                  <p:nvPr/>
                </p:nvSpPr>
                <p:spPr bwMode="auto">
                  <a:xfrm>
                    <a:off x="3923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9" name="Freeform 6202"/>
                  <p:cNvSpPr>
                    <a:spLocks/>
                  </p:cNvSpPr>
                  <p:nvPr/>
                </p:nvSpPr>
                <p:spPr bwMode="auto">
                  <a:xfrm>
                    <a:off x="3924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0" name="Freeform 6203"/>
                  <p:cNvSpPr>
                    <a:spLocks/>
                  </p:cNvSpPr>
                  <p:nvPr/>
                </p:nvSpPr>
                <p:spPr bwMode="auto">
                  <a:xfrm>
                    <a:off x="3924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1" name="Freeform 6204"/>
                  <p:cNvSpPr>
                    <a:spLocks/>
                  </p:cNvSpPr>
                  <p:nvPr/>
                </p:nvSpPr>
                <p:spPr bwMode="auto">
                  <a:xfrm>
                    <a:off x="3924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2" name="Freeform 6205"/>
                  <p:cNvSpPr>
                    <a:spLocks/>
                  </p:cNvSpPr>
                  <p:nvPr/>
                </p:nvSpPr>
                <p:spPr bwMode="auto">
                  <a:xfrm>
                    <a:off x="3925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3" name="Freeform 6206"/>
                  <p:cNvSpPr>
                    <a:spLocks/>
                  </p:cNvSpPr>
                  <p:nvPr/>
                </p:nvSpPr>
                <p:spPr bwMode="auto">
                  <a:xfrm>
                    <a:off x="392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4" name="Freeform 6207"/>
                  <p:cNvSpPr>
                    <a:spLocks/>
                  </p:cNvSpPr>
                  <p:nvPr/>
                </p:nvSpPr>
                <p:spPr bwMode="auto">
                  <a:xfrm>
                    <a:off x="392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5" name="Freeform 6208"/>
                  <p:cNvSpPr>
                    <a:spLocks/>
                  </p:cNvSpPr>
                  <p:nvPr/>
                </p:nvSpPr>
                <p:spPr bwMode="auto">
                  <a:xfrm>
                    <a:off x="392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6" name="Freeform 6209"/>
                  <p:cNvSpPr>
                    <a:spLocks/>
                  </p:cNvSpPr>
                  <p:nvPr/>
                </p:nvSpPr>
                <p:spPr bwMode="auto">
                  <a:xfrm>
                    <a:off x="392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7" name="Freeform 6210"/>
                  <p:cNvSpPr>
                    <a:spLocks/>
                  </p:cNvSpPr>
                  <p:nvPr/>
                </p:nvSpPr>
                <p:spPr bwMode="auto">
                  <a:xfrm>
                    <a:off x="3927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8" name="Freeform 6211"/>
                  <p:cNvSpPr>
                    <a:spLocks/>
                  </p:cNvSpPr>
                  <p:nvPr/>
                </p:nvSpPr>
                <p:spPr bwMode="auto">
                  <a:xfrm>
                    <a:off x="3928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9" name="Freeform 6212"/>
                  <p:cNvSpPr>
                    <a:spLocks/>
                  </p:cNvSpPr>
                  <p:nvPr/>
                </p:nvSpPr>
                <p:spPr bwMode="auto">
                  <a:xfrm>
                    <a:off x="3928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0" name="Freeform 6213"/>
                  <p:cNvSpPr>
                    <a:spLocks/>
                  </p:cNvSpPr>
                  <p:nvPr/>
                </p:nvSpPr>
                <p:spPr bwMode="auto">
                  <a:xfrm>
                    <a:off x="3929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1" name="Freeform 6214"/>
                  <p:cNvSpPr>
                    <a:spLocks/>
                  </p:cNvSpPr>
                  <p:nvPr/>
                </p:nvSpPr>
                <p:spPr bwMode="auto">
                  <a:xfrm>
                    <a:off x="3929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2" name="Freeform 6215"/>
                  <p:cNvSpPr>
                    <a:spLocks/>
                  </p:cNvSpPr>
                  <p:nvPr/>
                </p:nvSpPr>
                <p:spPr bwMode="auto">
                  <a:xfrm>
                    <a:off x="3930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3" name="Freeform 6216"/>
                  <p:cNvSpPr>
                    <a:spLocks/>
                  </p:cNvSpPr>
                  <p:nvPr/>
                </p:nvSpPr>
                <p:spPr bwMode="auto">
                  <a:xfrm>
                    <a:off x="3930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4" name="Freeform 6217"/>
                  <p:cNvSpPr>
                    <a:spLocks/>
                  </p:cNvSpPr>
                  <p:nvPr/>
                </p:nvSpPr>
                <p:spPr bwMode="auto">
                  <a:xfrm>
                    <a:off x="3930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" name="Freeform 6218"/>
                  <p:cNvSpPr>
                    <a:spLocks/>
                  </p:cNvSpPr>
                  <p:nvPr/>
                </p:nvSpPr>
                <p:spPr bwMode="auto">
                  <a:xfrm>
                    <a:off x="3931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6" name="Freeform 6219"/>
                  <p:cNvSpPr>
                    <a:spLocks/>
                  </p:cNvSpPr>
                  <p:nvPr/>
                </p:nvSpPr>
                <p:spPr bwMode="auto">
                  <a:xfrm>
                    <a:off x="3931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7" name="Freeform 6220"/>
                  <p:cNvSpPr>
                    <a:spLocks/>
                  </p:cNvSpPr>
                  <p:nvPr/>
                </p:nvSpPr>
                <p:spPr bwMode="auto">
                  <a:xfrm>
                    <a:off x="3932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8" name="Freeform 6221"/>
                  <p:cNvSpPr>
                    <a:spLocks/>
                  </p:cNvSpPr>
                  <p:nvPr/>
                </p:nvSpPr>
                <p:spPr bwMode="auto">
                  <a:xfrm>
                    <a:off x="3932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9" name="Freeform 6222"/>
                  <p:cNvSpPr>
                    <a:spLocks/>
                  </p:cNvSpPr>
                  <p:nvPr/>
                </p:nvSpPr>
                <p:spPr bwMode="auto">
                  <a:xfrm>
                    <a:off x="3933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0" name="Freeform 6223"/>
                  <p:cNvSpPr>
                    <a:spLocks/>
                  </p:cNvSpPr>
                  <p:nvPr/>
                </p:nvSpPr>
                <p:spPr bwMode="auto">
                  <a:xfrm>
                    <a:off x="3933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1" name="Freeform 6224"/>
                  <p:cNvSpPr>
                    <a:spLocks/>
                  </p:cNvSpPr>
                  <p:nvPr/>
                </p:nvSpPr>
                <p:spPr bwMode="auto">
                  <a:xfrm>
                    <a:off x="3934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2" name="Freeform 6225"/>
                  <p:cNvSpPr>
                    <a:spLocks/>
                  </p:cNvSpPr>
                  <p:nvPr/>
                </p:nvSpPr>
                <p:spPr bwMode="auto">
                  <a:xfrm>
                    <a:off x="3934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3" name="Freeform 6226"/>
                  <p:cNvSpPr>
                    <a:spLocks/>
                  </p:cNvSpPr>
                  <p:nvPr/>
                </p:nvSpPr>
                <p:spPr bwMode="auto">
                  <a:xfrm>
                    <a:off x="3935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4" name="Freeform 6227"/>
                  <p:cNvSpPr>
                    <a:spLocks/>
                  </p:cNvSpPr>
                  <p:nvPr/>
                </p:nvSpPr>
                <p:spPr bwMode="auto">
                  <a:xfrm>
                    <a:off x="3935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5" name="Freeform 6228"/>
                  <p:cNvSpPr>
                    <a:spLocks/>
                  </p:cNvSpPr>
                  <p:nvPr/>
                </p:nvSpPr>
                <p:spPr bwMode="auto">
                  <a:xfrm>
                    <a:off x="3935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6" name="Freeform 6229"/>
                  <p:cNvSpPr>
                    <a:spLocks/>
                  </p:cNvSpPr>
                  <p:nvPr/>
                </p:nvSpPr>
                <p:spPr bwMode="auto">
                  <a:xfrm>
                    <a:off x="3936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7" name="Freeform 6230"/>
                  <p:cNvSpPr>
                    <a:spLocks/>
                  </p:cNvSpPr>
                  <p:nvPr/>
                </p:nvSpPr>
                <p:spPr bwMode="auto">
                  <a:xfrm>
                    <a:off x="3936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8" name="Freeform 6231"/>
                  <p:cNvSpPr>
                    <a:spLocks/>
                  </p:cNvSpPr>
                  <p:nvPr/>
                </p:nvSpPr>
                <p:spPr bwMode="auto">
                  <a:xfrm>
                    <a:off x="3937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9" name="Freeform 6232"/>
                  <p:cNvSpPr>
                    <a:spLocks/>
                  </p:cNvSpPr>
                  <p:nvPr/>
                </p:nvSpPr>
                <p:spPr bwMode="auto">
                  <a:xfrm>
                    <a:off x="3937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0" name="Freeform 6233"/>
                  <p:cNvSpPr>
                    <a:spLocks/>
                  </p:cNvSpPr>
                  <p:nvPr/>
                </p:nvSpPr>
                <p:spPr bwMode="auto">
                  <a:xfrm>
                    <a:off x="3938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1" name="Freeform 6234"/>
                  <p:cNvSpPr>
                    <a:spLocks/>
                  </p:cNvSpPr>
                  <p:nvPr/>
                </p:nvSpPr>
                <p:spPr bwMode="auto">
                  <a:xfrm>
                    <a:off x="3938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2" name="Freeform 6235"/>
                  <p:cNvSpPr>
                    <a:spLocks/>
                  </p:cNvSpPr>
                  <p:nvPr/>
                </p:nvSpPr>
                <p:spPr bwMode="auto">
                  <a:xfrm>
                    <a:off x="3939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3" name="Freeform 6236"/>
                  <p:cNvSpPr>
                    <a:spLocks/>
                  </p:cNvSpPr>
                  <p:nvPr/>
                </p:nvSpPr>
                <p:spPr bwMode="auto">
                  <a:xfrm>
                    <a:off x="3939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4" name="Freeform 6237"/>
                  <p:cNvSpPr>
                    <a:spLocks/>
                  </p:cNvSpPr>
                  <p:nvPr/>
                </p:nvSpPr>
                <p:spPr bwMode="auto">
                  <a:xfrm>
                    <a:off x="3940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5" name="Freeform 6238"/>
                  <p:cNvSpPr>
                    <a:spLocks/>
                  </p:cNvSpPr>
                  <p:nvPr/>
                </p:nvSpPr>
                <p:spPr bwMode="auto">
                  <a:xfrm>
                    <a:off x="3940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6" name="Freeform 6239"/>
                  <p:cNvSpPr>
                    <a:spLocks/>
                  </p:cNvSpPr>
                  <p:nvPr/>
                </p:nvSpPr>
                <p:spPr bwMode="auto">
                  <a:xfrm>
                    <a:off x="3941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7" name="Freeform 6240"/>
                  <p:cNvSpPr>
                    <a:spLocks/>
                  </p:cNvSpPr>
                  <p:nvPr/>
                </p:nvSpPr>
                <p:spPr bwMode="auto">
                  <a:xfrm>
                    <a:off x="3941" y="3662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8" name="Freeform 6241"/>
                  <p:cNvSpPr>
                    <a:spLocks/>
                  </p:cNvSpPr>
                  <p:nvPr/>
                </p:nvSpPr>
                <p:spPr bwMode="auto">
                  <a:xfrm>
                    <a:off x="3942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9" name="Freeform 6242"/>
                  <p:cNvSpPr>
                    <a:spLocks/>
                  </p:cNvSpPr>
                  <p:nvPr/>
                </p:nvSpPr>
                <p:spPr bwMode="auto">
                  <a:xfrm>
                    <a:off x="3942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0" name="Freeform 6243"/>
                  <p:cNvSpPr>
                    <a:spLocks/>
                  </p:cNvSpPr>
                  <p:nvPr/>
                </p:nvSpPr>
                <p:spPr bwMode="auto">
                  <a:xfrm>
                    <a:off x="3943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1" name="Freeform 6244"/>
                  <p:cNvSpPr>
                    <a:spLocks/>
                  </p:cNvSpPr>
                  <p:nvPr/>
                </p:nvSpPr>
                <p:spPr bwMode="auto">
                  <a:xfrm>
                    <a:off x="3943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2" name="Freeform 6245"/>
                  <p:cNvSpPr>
                    <a:spLocks/>
                  </p:cNvSpPr>
                  <p:nvPr/>
                </p:nvSpPr>
                <p:spPr bwMode="auto">
                  <a:xfrm>
                    <a:off x="3943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3" name="Freeform 6246"/>
                  <p:cNvSpPr>
                    <a:spLocks/>
                  </p:cNvSpPr>
                  <p:nvPr/>
                </p:nvSpPr>
                <p:spPr bwMode="auto">
                  <a:xfrm>
                    <a:off x="3944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4" name="Freeform 6247"/>
                  <p:cNvSpPr>
                    <a:spLocks/>
                  </p:cNvSpPr>
                  <p:nvPr/>
                </p:nvSpPr>
                <p:spPr bwMode="auto">
                  <a:xfrm>
                    <a:off x="3944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5" name="Freeform 6248"/>
                  <p:cNvSpPr>
                    <a:spLocks/>
                  </p:cNvSpPr>
                  <p:nvPr/>
                </p:nvSpPr>
                <p:spPr bwMode="auto">
                  <a:xfrm>
                    <a:off x="3945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" name="Freeform 6249"/>
                  <p:cNvSpPr>
                    <a:spLocks/>
                  </p:cNvSpPr>
                  <p:nvPr/>
                </p:nvSpPr>
                <p:spPr bwMode="auto">
                  <a:xfrm>
                    <a:off x="3945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7" name="Freeform 6250"/>
                  <p:cNvSpPr>
                    <a:spLocks/>
                  </p:cNvSpPr>
                  <p:nvPr/>
                </p:nvSpPr>
                <p:spPr bwMode="auto">
                  <a:xfrm>
                    <a:off x="3946" y="3662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8" name="Freeform 6251"/>
                  <p:cNvSpPr>
                    <a:spLocks/>
                  </p:cNvSpPr>
                  <p:nvPr/>
                </p:nvSpPr>
                <p:spPr bwMode="auto">
                  <a:xfrm>
                    <a:off x="3946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9" name="Freeform 6252"/>
                  <p:cNvSpPr>
                    <a:spLocks/>
                  </p:cNvSpPr>
                  <p:nvPr/>
                </p:nvSpPr>
                <p:spPr bwMode="auto">
                  <a:xfrm>
                    <a:off x="3947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0" name="Freeform 6253"/>
                  <p:cNvSpPr>
                    <a:spLocks/>
                  </p:cNvSpPr>
                  <p:nvPr/>
                </p:nvSpPr>
                <p:spPr bwMode="auto">
                  <a:xfrm>
                    <a:off x="3947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1" name="Freeform 6254"/>
                  <p:cNvSpPr>
                    <a:spLocks/>
                  </p:cNvSpPr>
                  <p:nvPr/>
                </p:nvSpPr>
                <p:spPr bwMode="auto">
                  <a:xfrm>
                    <a:off x="3948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2" name="Freeform 6255"/>
                  <p:cNvSpPr>
                    <a:spLocks/>
                  </p:cNvSpPr>
                  <p:nvPr/>
                </p:nvSpPr>
                <p:spPr bwMode="auto">
                  <a:xfrm>
                    <a:off x="3948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3" name="Freeform 6256"/>
                  <p:cNvSpPr>
                    <a:spLocks/>
                  </p:cNvSpPr>
                  <p:nvPr/>
                </p:nvSpPr>
                <p:spPr bwMode="auto">
                  <a:xfrm>
                    <a:off x="3949" y="3661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4" name="Freeform 6257"/>
                  <p:cNvSpPr>
                    <a:spLocks/>
                  </p:cNvSpPr>
                  <p:nvPr/>
                </p:nvSpPr>
                <p:spPr bwMode="auto">
                  <a:xfrm>
                    <a:off x="3949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5" name="Freeform 6258"/>
                  <p:cNvSpPr>
                    <a:spLocks/>
                  </p:cNvSpPr>
                  <p:nvPr/>
                </p:nvSpPr>
                <p:spPr bwMode="auto">
                  <a:xfrm>
                    <a:off x="3949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6" name="Freeform 6259"/>
                  <p:cNvSpPr>
                    <a:spLocks/>
                  </p:cNvSpPr>
                  <p:nvPr/>
                </p:nvSpPr>
                <p:spPr bwMode="auto">
                  <a:xfrm>
                    <a:off x="3950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7" name="Freeform 6260"/>
                  <p:cNvSpPr>
                    <a:spLocks/>
                  </p:cNvSpPr>
                  <p:nvPr/>
                </p:nvSpPr>
                <p:spPr bwMode="auto">
                  <a:xfrm>
                    <a:off x="3950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8" name="Freeform 6261"/>
                  <p:cNvSpPr>
                    <a:spLocks/>
                  </p:cNvSpPr>
                  <p:nvPr/>
                </p:nvSpPr>
                <p:spPr bwMode="auto">
                  <a:xfrm>
                    <a:off x="3951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9" name="Freeform 6262"/>
                  <p:cNvSpPr>
                    <a:spLocks/>
                  </p:cNvSpPr>
                  <p:nvPr/>
                </p:nvSpPr>
                <p:spPr bwMode="auto">
                  <a:xfrm>
                    <a:off x="3951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0" name="Freeform 6263"/>
                  <p:cNvSpPr>
                    <a:spLocks/>
                  </p:cNvSpPr>
                  <p:nvPr/>
                </p:nvSpPr>
                <p:spPr bwMode="auto">
                  <a:xfrm>
                    <a:off x="3952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1" name="Freeform 6264"/>
                  <p:cNvSpPr>
                    <a:spLocks/>
                  </p:cNvSpPr>
                  <p:nvPr/>
                </p:nvSpPr>
                <p:spPr bwMode="auto">
                  <a:xfrm>
                    <a:off x="3952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2" name="Freeform 6265"/>
                  <p:cNvSpPr>
                    <a:spLocks/>
                  </p:cNvSpPr>
                  <p:nvPr/>
                </p:nvSpPr>
                <p:spPr bwMode="auto">
                  <a:xfrm>
                    <a:off x="3953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3" name="Freeform 6266"/>
                  <p:cNvSpPr>
                    <a:spLocks/>
                  </p:cNvSpPr>
                  <p:nvPr/>
                </p:nvSpPr>
                <p:spPr bwMode="auto">
                  <a:xfrm>
                    <a:off x="3953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4" name="Freeform 6267"/>
                  <p:cNvSpPr>
                    <a:spLocks/>
                  </p:cNvSpPr>
                  <p:nvPr/>
                </p:nvSpPr>
                <p:spPr bwMode="auto">
                  <a:xfrm>
                    <a:off x="3954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5" name="Freeform 6268"/>
                  <p:cNvSpPr>
                    <a:spLocks/>
                  </p:cNvSpPr>
                  <p:nvPr/>
                </p:nvSpPr>
                <p:spPr bwMode="auto">
                  <a:xfrm>
                    <a:off x="3954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6" name="Freeform 6269"/>
                  <p:cNvSpPr>
                    <a:spLocks/>
                  </p:cNvSpPr>
                  <p:nvPr/>
                </p:nvSpPr>
                <p:spPr bwMode="auto">
                  <a:xfrm>
                    <a:off x="3954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7" name="Freeform 6270"/>
                  <p:cNvSpPr>
                    <a:spLocks/>
                  </p:cNvSpPr>
                  <p:nvPr/>
                </p:nvSpPr>
                <p:spPr bwMode="auto">
                  <a:xfrm>
                    <a:off x="3955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8" name="Freeform 6271"/>
                  <p:cNvSpPr>
                    <a:spLocks/>
                  </p:cNvSpPr>
                  <p:nvPr/>
                </p:nvSpPr>
                <p:spPr bwMode="auto">
                  <a:xfrm>
                    <a:off x="3955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9" name="Freeform 6272"/>
                  <p:cNvSpPr>
                    <a:spLocks/>
                  </p:cNvSpPr>
                  <p:nvPr/>
                </p:nvSpPr>
                <p:spPr bwMode="auto">
                  <a:xfrm>
                    <a:off x="3956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0" name="Freeform 6273"/>
                  <p:cNvSpPr>
                    <a:spLocks/>
                  </p:cNvSpPr>
                  <p:nvPr/>
                </p:nvSpPr>
                <p:spPr bwMode="auto">
                  <a:xfrm>
                    <a:off x="3956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1" name="Freeform 6274"/>
                  <p:cNvSpPr>
                    <a:spLocks/>
                  </p:cNvSpPr>
                  <p:nvPr/>
                </p:nvSpPr>
                <p:spPr bwMode="auto">
                  <a:xfrm>
                    <a:off x="3957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2" name="Freeform 6275"/>
                  <p:cNvSpPr>
                    <a:spLocks/>
                  </p:cNvSpPr>
                  <p:nvPr/>
                </p:nvSpPr>
                <p:spPr bwMode="auto">
                  <a:xfrm>
                    <a:off x="3957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3" name="Freeform 6276"/>
                  <p:cNvSpPr>
                    <a:spLocks/>
                  </p:cNvSpPr>
                  <p:nvPr/>
                </p:nvSpPr>
                <p:spPr bwMode="auto">
                  <a:xfrm>
                    <a:off x="3958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4" name="Freeform 6277"/>
                  <p:cNvSpPr>
                    <a:spLocks/>
                  </p:cNvSpPr>
                  <p:nvPr/>
                </p:nvSpPr>
                <p:spPr bwMode="auto">
                  <a:xfrm>
                    <a:off x="3958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5" name="Freeform 6278"/>
                  <p:cNvSpPr>
                    <a:spLocks/>
                  </p:cNvSpPr>
                  <p:nvPr/>
                </p:nvSpPr>
                <p:spPr bwMode="auto">
                  <a:xfrm>
                    <a:off x="3959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6" name="Freeform 6279"/>
                  <p:cNvSpPr>
                    <a:spLocks/>
                  </p:cNvSpPr>
                  <p:nvPr/>
                </p:nvSpPr>
                <p:spPr bwMode="auto">
                  <a:xfrm>
                    <a:off x="3959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7" name="Freeform 6280"/>
                  <p:cNvSpPr>
                    <a:spLocks/>
                  </p:cNvSpPr>
                  <p:nvPr/>
                </p:nvSpPr>
                <p:spPr bwMode="auto">
                  <a:xfrm>
                    <a:off x="3960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8" name="Freeform 6281"/>
                  <p:cNvSpPr>
                    <a:spLocks/>
                  </p:cNvSpPr>
                  <p:nvPr/>
                </p:nvSpPr>
                <p:spPr bwMode="auto">
                  <a:xfrm>
                    <a:off x="3960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9" name="Freeform 6282"/>
                  <p:cNvSpPr>
                    <a:spLocks/>
                  </p:cNvSpPr>
                  <p:nvPr/>
                </p:nvSpPr>
                <p:spPr bwMode="auto">
                  <a:xfrm>
                    <a:off x="3960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0" name="Freeform 6283"/>
                  <p:cNvSpPr>
                    <a:spLocks/>
                  </p:cNvSpPr>
                  <p:nvPr/>
                </p:nvSpPr>
                <p:spPr bwMode="auto">
                  <a:xfrm>
                    <a:off x="3961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1" name="Freeform 6284"/>
                  <p:cNvSpPr>
                    <a:spLocks/>
                  </p:cNvSpPr>
                  <p:nvPr/>
                </p:nvSpPr>
                <p:spPr bwMode="auto">
                  <a:xfrm>
                    <a:off x="396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2" name="Freeform 6285"/>
                  <p:cNvSpPr>
                    <a:spLocks/>
                  </p:cNvSpPr>
                  <p:nvPr/>
                </p:nvSpPr>
                <p:spPr bwMode="auto">
                  <a:xfrm>
                    <a:off x="396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3" name="Freeform 6286"/>
                  <p:cNvSpPr>
                    <a:spLocks/>
                  </p:cNvSpPr>
                  <p:nvPr/>
                </p:nvSpPr>
                <p:spPr bwMode="auto">
                  <a:xfrm>
                    <a:off x="396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4" name="Freeform 6287"/>
                  <p:cNvSpPr>
                    <a:spLocks/>
                  </p:cNvSpPr>
                  <p:nvPr/>
                </p:nvSpPr>
                <p:spPr bwMode="auto">
                  <a:xfrm>
                    <a:off x="3963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5" name="Freeform 6288"/>
                  <p:cNvSpPr>
                    <a:spLocks/>
                  </p:cNvSpPr>
                  <p:nvPr/>
                </p:nvSpPr>
                <p:spPr bwMode="auto">
                  <a:xfrm>
                    <a:off x="3963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6" name="Freeform 6289"/>
                  <p:cNvSpPr>
                    <a:spLocks/>
                  </p:cNvSpPr>
                  <p:nvPr/>
                </p:nvSpPr>
                <p:spPr bwMode="auto">
                  <a:xfrm>
                    <a:off x="3964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7" name="Freeform 6290"/>
                  <p:cNvSpPr>
                    <a:spLocks/>
                  </p:cNvSpPr>
                  <p:nvPr/>
                </p:nvSpPr>
                <p:spPr bwMode="auto">
                  <a:xfrm>
                    <a:off x="396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8" name="Freeform 6291"/>
                  <p:cNvSpPr>
                    <a:spLocks/>
                  </p:cNvSpPr>
                  <p:nvPr/>
                </p:nvSpPr>
                <p:spPr bwMode="auto">
                  <a:xfrm>
                    <a:off x="396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9" name="Freeform 6292"/>
                  <p:cNvSpPr>
                    <a:spLocks/>
                  </p:cNvSpPr>
                  <p:nvPr/>
                </p:nvSpPr>
                <p:spPr bwMode="auto">
                  <a:xfrm>
                    <a:off x="3965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0" name="Freeform 6293"/>
                  <p:cNvSpPr>
                    <a:spLocks/>
                  </p:cNvSpPr>
                  <p:nvPr/>
                </p:nvSpPr>
                <p:spPr bwMode="auto">
                  <a:xfrm>
                    <a:off x="396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1" name="Freeform 6294"/>
                  <p:cNvSpPr>
                    <a:spLocks/>
                  </p:cNvSpPr>
                  <p:nvPr/>
                </p:nvSpPr>
                <p:spPr bwMode="auto">
                  <a:xfrm>
                    <a:off x="396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2" name="Freeform 6295"/>
                  <p:cNvSpPr>
                    <a:spLocks/>
                  </p:cNvSpPr>
                  <p:nvPr/>
                </p:nvSpPr>
                <p:spPr bwMode="auto">
                  <a:xfrm>
                    <a:off x="396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3" name="Freeform 6296"/>
                  <p:cNvSpPr>
                    <a:spLocks/>
                  </p:cNvSpPr>
                  <p:nvPr/>
                </p:nvSpPr>
                <p:spPr bwMode="auto">
                  <a:xfrm>
                    <a:off x="396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4" name="Freeform 6297"/>
                  <p:cNvSpPr>
                    <a:spLocks/>
                  </p:cNvSpPr>
                  <p:nvPr/>
                </p:nvSpPr>
                <p:spPr bwMode="auto">
                  <a:xfrm>
                    <a:off x="396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5" name="Freeform 6298"/>
                  <p:cNvSpPr>
                    <a:spLocks/>
                  </p:cNvSpPr>
                  <p:nvPr/>
                </p:nvSpPr>
                <p:spPr bwMode="auto">
                  <a:xfrm>
                    <a:off x="396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6" name="Freeform 6299"/>
                  <p:cNvSpPr>
                    <a:spLocks/>
                  </p:cNvSpPr>
                  <p:nvPr/>
                </p:nvSpPr>
                <p:spPr bwMode="auto">
                  <a:xfrm>
                    <a:off x="396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7" name="Freeform 6300"/>
                  <p:cNvSpPr>
                    <a:spLocks/>
                  </p:cNvSpPr>
                  <p:nvPr/>
                </p:nvSpPr>
                <p:spPr bwMode="auto">
                  <a:xfrm>
                    <a:off x="396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8" name="Freeform 6301"/>
                  <p:cNvSpPr>
                    <a:spLocks/>
                  </p:cNvSpPr>
                  <p:nvPr/>
                </p:nvSpPr>
                <p:spPr bwMode="auto">
                  <a:xfrm>
                    <a:off x="396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9" name="Freeform 6302"/>
                  <p:cNvSpPr>
                    <a:spLocks/>
                  </p:cNvSpPr>
                  <p:nvPr/>
                </p:nvSpPr>
                <p:spPr bwMode="auto">
                  <a:xfrm>
                    <a:off x="397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0" name="Freeform 6303"/>
                  <p:cNvSpPr>
                    <a:spLocks/>
                  </p:cNvSpPr>
                  <p:nvPr/>
                </p:nvSpPr>
                <p:spPr bwMode="auto">
                  <a:xfrm>
                    <a:off x="397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1" name="Freeform 6304"/>
                  <p:cNvSpPr>
                    <a:spLocks/>
                  </p:cNvSpPr>
                  <p:nvPr/>
                </p:nvSpPr>
                <p:spPr bwMode="auto">
                  <a:xfrm>
                    <a:off x="397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2" name="Freeform 6305"/>
                  <p:cNvSpPr>
                    <a:spLocks/>
                  </p:cNvSpPr>
                  <p:nvPr/>
                </p:nvSpPr>
                <p:spPr bwMode="auto">
                  <a:xfrm>
                    <a:off x="397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3" name="Freeform 6306"/>
                  <p:cNvSpPr>
                    <a:spLocks/>
                  </p:cNvSpPr>
                  <p:nvPr/>
                </p:nvSpPr>
                <p:spPr bwMode="auto">
                  <a:xfrm>
                    <a:off x="397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4" name="Freeform 6307"/>
                  <p:cNvSpPr>
                    <a:spLocks/>
                  </p:cNvSpPr>
                  <p:nvPr/>
                </p:nvSpPr>
                <p:spPr bwMode="auto">
                  <a:xfrm>
                    <a:off x="397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5" name="Freeform 6308"/>
                  <p:cNvSpPr>
                    <a:spLocks/>
                  </p:cNvSpPr>
                  <p:nvPr/>
                </p:nvSpPr>
                <p:spPr bwMode="auto">
                  <a:xfrm>
                    <a:off x="397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6" name="Freeform 6309"/>
                  <p:cNvSpPr>
                    <a:spLocks/>
                  </p:cNvSpPr>
                  <p:nvPr/>
                </p:nvSpPr>
                <p:spPr bwMode="auto">
                  <a:xfrm>
                    <a:off x="397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7" name="Freeform 6310"/>
                  <p:cNvSpPr>
                    <a:spLocks/>
                  </p:cNvSpPr>
                  <p:nvPr/>
                </p:nvSpPr>
                <p:spPr bwMode="auto">
                  <a:xfrm>
                    <a:off x="397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8" name="Freeform 6311"/>
                  <p:cNvSpPr>
                    <a:spLocks/>
                  </p:cNvSpPr>
                  <p:nvPr/>
                </p:nvSpPr>
                <p:spPr bwMode="auto">
                  <a:xfrm>
                    <a:off x="397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9" name="Freeform 6312"/>
                  <p:cNvSpPr>
                    <a:spLocks/>
                  </p:cNvSpPr>
                  <p:nvPr/>
                </p:nvSpPr>
                <p:spPr bwMode="auto">
                  <a:xfrm>
                    <a:off x="397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0" name="Freeform 6313"/>
                  <p:cNvSpPr>
                    <a:spLocks/>
                  </p:cNvSpPr>
                  <p:nvPr/>
                </p:nvSpPr>
                <p:spPr bwMode="auto">
                  <a:xfrm>
                    <a:off x="397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1" name="Freeform 6314"/>
                  <p:cNvSpPr>
                    <a:spLocks/>
                  </p:cNvSpPr>
                  <p:nvPr/>
                </p:nvSpPr>
                <p:spPr bwMode="auto">
                  <a:xfrm>
                    <a:off x="397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2" name="Freeform 6315"/>
                  <p:cNvSpPr>
                    <a:spLocks/>
                  </p:cNvSpPr>
                  <p:nvPr/>
                </p:nvSpPr>
                <p:spPr bwMode="auto">
                  <a:xfrm>
                    <a:off x="397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3" name="Freeform 6316"/>
                  <p:cNvSpPr>
                    <a:spLocks/>
                  </p:cNvSpPr>
                  <p:nvPr/>
                </p:nvSpPr>
                <p:spPr bwMode="auto">
                  <a:xfrm>
                    <a:off x="397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4" name="Freeform 6317"/>
                  <p:cNvSpPr>
                    <a:spLocks/>
                  </p:cNvSpPr>
                  <p:nvPr/>
                </p:nvSpPr>
                <p:spPr bwMode="auto">
                  <a:xfrm>
                    <a:off x="397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5" name="Freeform 6318"/>
                  <p:cNvSpPr>
                    <a:spLocks/>
                  </p:cNvSpPr>
                  <p:nvPr/>
                </p:nvSpPr>
                <p:spPr bwMode="auto">
                  <a:xfrm>
                    <a:off x="397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6" name="Freeform 6319"/>
                  <p:cNvSpPr>
                    <a:spLocks/>
                  </p:cNvSpPr>
                  <p:nvPr/>
                </p:nvSpPr>
                <p:spPr bwMode="auto">
                  <a:xfrm>
                    <a:off x="397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7" name="Freeform 6320"/>
                  <p:cNvSpPr>
                    <a:spLocks/>
                  </p:cNvSpPr>
                  <p:nvPr/>
                </p:nvSpPr>
                <p:spPr bwMode="auto">
                  <a:xfrm>
                    <a:off x="397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8" name="Freeform 6321"/>
                  <p:cNvSpPr>
                    <a:spLocks/>
                  </p:cNvSpPr>
                  <p:nvPr/>
                </p:nvSpPr>
                <p:spPr bwMode="auto">
                  <a:xfrm>
                    <a:off x="397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9" name="Freeform 6322"/>
                  <p:cNvSpPr>
                    <a:spLocks/>
                  </p:cNvSpPr>
                  <p:nvPr/>
                </p:nvSpPr>
                <p:spPr bwMode="auto">
                  <a:xfrm>
                    <a:off x="397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0" name="Freeform 6323"/>
                  <p:cNvSpPr>
                    <a:spLocks/>
                  </p:cNvSpPr>
                  <p:nvPr/>
                </p:nvSpPr>
                <p:spPr bwMode="auto">
                  <a:xfrm>
                    <a:off x="397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1" name="Freeform 6324"/>
                  <p:cNvSpPr>
                    <a:spLocks/>
                  </p:cNvSpPr>
                  <p:nvPr/>
                </p:nvSpPr>
                <p:spPr bwMode="auto">
                  <a:xfrm>
                    <a:off x="398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2" name="Freeform 6325"/>
                  <p:cNvSpPr>
                    <a:spLocks/>
                  </p:cNvSpPr>
                  <p:nvPr/>
                </p:nvSpPr>
                <p:spPr bwMode="auto">
                  <a:xfrm>
                    <a:off x="398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3" name="Freeform 6326"/>
                  <p:cNvSpPr>
                    <a:spLocks/>
                  </p:cNvSpPr>
                  <p:nvPr/>
                </p:nvSpPr>
                <p:spPr bwMode="auto">
                  <a:xfrm>
                    <a:off x="398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4" name="Freeform 6327"/>
                  <p:cNvSpPr>
                    <a:spLocks/>
                  </p:cNvSpPr>
                  <p:nvPr/>
                </p:nvSpPr>
                <p:spPr bwMode="auto">
                  <a:xfrm>
                    <a:off x="398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5" name="Freeform 6328"/>
                  <p:cNvSpPr>
                    <a:spLocks/>
                  </p:cNvSpPr>
                  <p:nvPr/>
                </p:nvSpPr>
                <p:spPr bwMode="auto">
                  <a:xfrm>
                    <a:off x="398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6" name="Freeform 6329"/>
                  <p:cNvSpPr>
                    <a:spLocks/>
                  </p:cNvSpPr>
                  <p:nvPr/>
                </p:nvSpPr>
                <p:spPr bwMode="auto">
                  <a:xfrm>
                    <a:off x="3982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7" name="Freeform 6330"/>
                  <p:cNvSpPr>
                    <a:spLocks/>
                  </p:cNvSpPr>
                  <p:nvPr/>
                </p:nvSpPr>
                <p:spPr bwMode="auto">
                  <a:xfrm>
                    <a:off x="3983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8" name="Freeform 6331"/>
                  <p:cNvSpPr>
                    <a:spLocks/>
                  </p:cNvSpPr>
                  <p:nvPr/>
                </p:nvSpPr>
                <p:spPr bwMode="auto">
                  <a:xfrm>
                    <a:off x="3983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9" name="Freeform 6332"/>
                  <p:cNvSpPr>
                    <a:spLocks/>
                  </p:cNvSpPr>
                  <p:nvPr/>
                </p:nvSpPr>
                <p:spPr bwMode="auto">
                  <a:xfrm>
                    <a:off x="3984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0" name="Freeform 6333"/>
                  <p:cNvSpPr>
                    <a:spLocks/>
                  </p:cNvSpPr>
                  <p:nvPr/>
                </p:nvSpPr>
                <p:spPr bwMode="auto">
                  <a:xfrm>
                    <a:off x="3984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1" name="Freeform 6334"/>
                  <p:cNvSpPr>
                    <a:spLocks/>
                  </p:cNvSpPr>
                  <p:nvPr/>
                </p:nvSpPr>
                <p:spPr bwMode="auto">
                  <a:xfrm>
                    <a:off x="3985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2" name="Freeform 6335"/>
                  <p:cNvSpPr>
                    <a:spLocks/>
                  </p:cNvSpPr>
                  <p:nvPr/>
                </p:nvSpPr>
                <p:spPr bwMode="auto">
                  <a:xfrm>
                    <a:off x="3985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3" name="Freeform 6336"/>
                  <p:cNvSpPr>
                    <a:spLocks/>
                  </p:cNvSpPr>
                  <p:nvPr/>
                </p:nvSpPr>
                <p:spPr bwMode="auto">
                  <a:xfrm>
                    <a:off x="3986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4" name="Freeform 6337"/>
                  <p:cNvSpPr>
                    <a:spLocks/>
                  </p:cNvSpPr>
                  <p:nvPr/>
                </p:nvSpPr>
                <p:spPr bwMode="auto">
                  <a:xfrm>
                    <a:off x="3986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5" name="Freeform 6338"/>
                  <p:cNvSpPr>
                    <a:spLocks/>
                  </p:cNvSpPr>
                  <p:nvPr/>
                </p:nvSpPr>
                <p:spPr bwMode="auto">
                  <a:xfrm>
                    <a:off x="3986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6" name="Freeform 6339"/>
                  <p:cNvSpPr>
                    <a:spLocks/>
                  </p:cNvSpPr>
                  <p:nvPr/>
                </p:nvSpPr>
                <p:spPr bwMode="auto">
                  <a:xfrm>
                    <a:off x="3987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7" name="Freeform 6340"/>
                  <p:cNvSpPr>
                    <a:spLocks/>
                  </p:cNvSpPr>
                  <p:nvPr/>
                </p:nvSpPr>
                <p:spPr bwMode="auto">
                  <a:xfrm>
                    <a:off x="3987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8" name="Freeform 6341"/>
                  <p:cNvSpPr>
                    <a:spLocks/>
                  </p:cNvSpPr>
                  <p:nvPr/>
                </p:nvSpPr>
                <p:spPr bwMode="auto">
                  <a:xfrm>
                    <a:off x="3988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9" name="Freeform 6342"/>
                  <p:cNvSpPr>
                    <a:spLocks/>
                  </p:cNvSpPr>
                  <p:nvPr/>
                </p:nvSpPr>
                <p:spPr bwMode="auto">
                  <a:xfrm>
                    <a:off x="3988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0" name="Freeform 6343"/>
                  <p:cNvSpPr>
                    <a:spLocks/>
                  </p:cNvSpPr>
                  <p:nvPr/>
                </p:nvSpPr>
                <p:spPr bwMode="auto">
                  <a:xfrm>
                    <a:off x="3989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1" name="Freeform 6344"/>
                  <p:cNvSpPr>
                    <a:spLocks/>
                  </p:cNvSpPr>
                  <p:nvPr/>
                </p:nvSpPr>
                <p:spPr bwMode="auto">
                  <a:xfrm>
                    <a:off x="3989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2" name="Freeform 6345"/>
                  <p:cNvSpPr>
                    <a:spLocks/>
                  </p:cNvSpPr>
                  <p:nvPr/>
                </p:nvSpPr>
                <p:spPr bwMode="auto">
                  <a:xfrm>
                    <a:off x="3990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3" name="Freeform 6346"/>
                  <p:cNvSpPr>
                    <a:spLocks/>
                  </p:cNvSpPr>
                  <p:nvPr/>
                </p:nvSpPr>
                <p:spPr bwMode="auto">
                  <a:xfrm>
                    <a:off x="3990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4" name="Freeform 6347"/>
                  <p:cNvSpPr>
                    <a:spLocks/>
                  </p:cNvSpPr>
                  <p:nvPr/>
                </p:nvSpPr>
                <p:spPr bwMode="auto">
                  <a:xfrm>
                    <a:off x="3991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5" name="Freeform 6348"/>
                  <p:cNvSpPr>
                    <a:spLocks/>
                  </p:cNvSpPr>
                  <p:nvPr/>
                </p:nvSpPr>
                <p:spPr bwMode="auto">
                  <a:xfrm>
                    <a:off x="3991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6" name="Freeform 6349"/>
                  <p:cNvSpPr>
                    <a:spLocks/>
                  </p:cNvSpPr>
                  <p:nvPr/>
                </p:nvSpPr>
                <p:spPr bwMode="auto">
                  <a:xfrm>
                    <a:off x="3992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7" name="Freeform 6350"/>
                  <p:cNvSpPr>
                    <a:spLocks/>
                  </p:cNvSpPr>
                  <p:nvPr/>
                </p:nvSpPr>
                <p:spPr bwMode="auto">
                  <a:xfrm>
                    <a:off x="3992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8" name="Freeform 6351"/>
                  <p:cNvSpPr>
                    <a:spLocks/>
                  </p:cNvSpPr>
                  <p:nvPr/>
                </p:nvSpPr>
                <p:spPr bwMode="auto">
                  <a:xfrm>
                    <a:off x="3992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9" name="Freeform 6352"/>
                  <p:cNvSpPr>
                    <a:spLocks/>
                  </p:cNvSpPr>
                  <p:nvPr/>
                </p:nvSpPr>
                <p:spPr bwMode="auto">
                  <a:xfrm>
                    <a:off x="3993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0" name="Freeform 6353"/>
                  <p:cNvSpPr>
                    <a:spLocks/>
                  </p:cNvSpPr>
                  <p:nvPr/>
                </p:nvSpPr>
                <p:spPr bwMode="auto">
                  <a:xfrm>
                    <a:off x="3993" y="366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1" name="Freeform 6354"/>
                  <p:cNvSpPr>
                    <a:spLocks/>
                  </p:cNvSpPr>
                  <p:nvPr/>
                </p:nvSpPr>
                <p:spPr bwMode="auto">
                  <a:xfrm>
                    <a:off x="3994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2" name="Freeform 6355"/>
                  <p:cNvSpPr>
                    <a:spLocks/>
                  </p:cNvSpPr>
                  <p:nvPr/>
                </p:nvSpPr>
                <p:spPr bwMode="auto">
                  <a:xfrm>
                    <a:off x="3994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3" name="Freeform 6356"/>
                  <p:cNvSpPr>
                    <a:spLocks/>
                  </p:cNvSpPr>
                  <p:nvPr/>
                </p:nvSpPr>
                <p:spPr bwMode="auto">
                  <a:xfrm>
                    <a:off x="3995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4" name="Freeform 6357"/>
                  <p:cNvSpPr>
                    <a:spLocks/>
                  </p:cNvSpPr>
                  <p:nvPr/>
                </p:nvSpPr>
                <p:spPr bwMode="auto">
                  <a:xfrm>
                    <a:off x="3995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5" name="Freeform 6358"/>
                  <p:cNvSpPr>
                    <a:spLocks/>
                  </p:cNvSpPr>
                  <p:nvPr/>
                </p:nvSpPr>
                <p:spPr bwMode="auto">
                  <a:xfrm>
                    <a:off x="3996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6" name="Freeform 6359"/>
                  <p:cNvSpPr>
                    <a:spLocks/>
                  </p:cNvSpPr>
                  <p:nvPr/>
                </p:nvSpPr>
                <p:spPr bwMode="auto">
                  <a:xfrm>
                    <a:off x="3996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7" name="Freeform 6360"/>
                  <p:cNvSpPr>
                    <a:spLocks/>
                  </p:cNvSpPr>
                  <p:nvPr/>
                </p:nvSpPr>
                <p:spPr bwMode="auto">
                  <a:xfrm>
                    <a:off x="3997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8" name="Freeform 6361"/>
                  <p:cNvSpPr>
                    <a:spLocks/>
                  </p:cNvSpPr>
                  <p:nvPr/>
                </p:nvSpPr>
                <p:spPr bwMode="auto">
                  <a:xfrm>
                    <a:off x="3997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9" name="Freeform 6362"/>
                  <p:cNvSpPr>
                    <a:spLocks/>
                  </p:cNvSpPr>
                  <p:nvPr/>
                </p:nvSpPr>
                <p:spPr bwMode="auto">
                  <a:xfrm>
                    <a:off x="3998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0" name="Freeform 6363"/>
                  <p:cNvSpPr>
                    <a:spLocks/>
                  </p:cNvSpPr>
                  <p:nvPr/>
                </p:nvSpPr>
                <p:spPr bwMode="auto">
                  <a:xfrm>
                    <a:off x="3998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1" name="Freeform 6364"/>
                  <p:cNvSpPr>
                    <a:spLocks/>
                  </p:cNvSpPr>
                  <p:nvPr/>
                </p:nvSpPr>
                <p:spPr bwMode="auto">
                  <a:xfrm>
                    <a:off x="3998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2" name="Freeform 6365"/>
                  <p:cNvSpPr>
                    <a:spLocks/>
                  </p:cNvSpPr>
                  <p:nvPr/>
                </p:nvSpPr>
                <p:spPr bwMode="auto">
                  <a:xfrm>
                    <a:off x="3999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3" name="Freeform 6366"/>
                  <p:cNvSpPr>
                    <a:spLocks/>
                  </p:cNvSpPr>
                  <p:nvPr/>
                </p:nvSpPr>
                <p:spPr bwMode="auto">
                  <a:xfrm>
                    <a:off x="3999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4" name="Freeform 6367"/>
                  <p:cNvSpPr>
                    <a:spLocks/>
                  </p:cNvSpPr>
                  <p:nvPr/>
                </p:nvSpPr>
                <p:spPr bwMode="auto">
                  <a:xfrm>
                    <a:off x="4000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5" name="Freeform 6368"/>
                  <p:cNvSpPr>
                    <a:spLocks/>
                  </p:cNvSpPr>
                  <p:nvPr/>
                </p:nvSpPr>
                <p:spPr bwMode="auto">
                  <a:xfrm>
                    <a:off x="4000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6" name="Freeform 6369"/>
                  <p:cNvSpPr>
                    <a:spLocks/>
                  </p:cNvSpPr>
                  <p:nvPr/>
                </p:nvSpPr>
                <p:spPr bwMode="auto">
                  <a:xfrm>
                    <a:off x="4001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7" name="Freeform 6370"/>
                  <p:cNvSpPr>
                    <a:spLocks/>
                  </p:cNvSpPr>
                  <p:nvPr/>
                </p:nvSpPr>
                <p:spPr bwMode="auto">
                  <a:xfrm>
                    <a:off x="4001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8" name="Freeform 6371"/>
                  <p:cNvSpPr>
                    <a:spLocks/>
                  </p:cNvSpPr>
                  <p:nvPr/>
                </p:nvSpPr>
                <p:spPr bwMode="auto">
                  <a:xfrm>
                    <a:off x="4002" y="366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9" name="Freeform 6372"/>
                  <p:cNvSpPr>
                    <a:spLocks/>
                  </p:cNvSpPr>
                  <p:nvPr/>
                </p:nvSpPr>
                <p:spPr bwMode="auto">
                  <a:xfrm>
                    <a:off x="4002" y="3662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0" name="Freeform 6373"/>
                  <p:cNvSpPr>
                    <a:spLocks/>
                  </p:cNvSpPr>
                  <p:nvPr/>
                </p:nvSpPr>
                <p:spPr bwMode="auto">
                  <a:xfrm>
                    <a:off x="4003" y="3662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1" name="Freeform 6374"/>
                  <p:cNvSpPr>
                    <a:spLocks/>
                  </p:cNvSpPr>
                  <p:nvPr/>
                </p:nvSpPr>
                <p:spPr bwMode="auto">
                  <a:xfrm>
                    <a:off x="4003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2" name="Freeform 6375"/>
                  <p:cNvSpPr>
                    <a:spLocks/>
                  </p:cNvSpPr>
                  <p:nvPr/>
                </p:nvSpPr>
                <p:spPr bwMode="auto">
                  <a:xfrm>
                    <a:off x="4003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3" name="Freeform 6376"/>
                  <p:cNvSpPr>
                    <a:spLocks/>
                  </p:cNvSpPr>
                  <p:nvPr/>
                </p:nvSpPr>
                <p:spPr bwMode="auto">
                  <a:xfrm>
                    <a:off x="4004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4" name="Freeform 6377"/>
                  <p:cNvSpPr>
                    <a:spLocks/>
                  </p:cNvSpPr>
                  <p:nvPr/>
                </p:nvSpPr>
                <p:spPr bwMode="auto">
                  <a:xfrm>
                    <a:off x="4004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5" name="Freeform 6378"/>
                  <p:cNvSpPr>
                    <a:spLocks/>
                  </p:cNvSpPr>
                  <p:nvPr/>
                </p:nvSpPr>
                <p:spPr bwMode="auto">
                  <a:xfrm>
                    <a:off x="4005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6" name="Freeform 6379"/>
                  <p:cNvSpPr>
                    <a:spLocks/>
                  </p:cNvSpPr>
                  <p:nvPr/>
                </p:nvSpPr>
                <p:spPr bwMode="auto">
                  <a:xfrm>
                    <a:off x="4005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7" name="Freeform 6380"/>
                  <p:cNvSpPr>
                    <a:spLocks/>
                  </p:cNvSpPr>
                  <p:nvPr/>
                </p:nvSpPr>
                <p:spPr bwMode="auto">
                  <a:xfrm>
                    <a:off x="4006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670" name="Group 6582"/>
                <p:cNvGrpSpPr>
                  <a:grpSpLocks/>
                </p:cNvGrpSpPr>
                <p:nvPr/>
              </p:nvGrpSpPr>
              <p:grpSpPr bwMode="auto">
                <a:xfrm>
                  <a:off x="4006" y="3657"/>
                  <a:ext cx="93" cy="5"/>
                  <a:chOff x="4006" y="3657"/>
                  <a:chExt cx="93" cy="5"/>
                </a:xfrm>
              </p:grpSpPr>
              <p:sp>
                <p:nvSpPr>
                  <p:cNvPr id="1268" name="Freeform 6382"/>
                  <p:cNvSpPr>
                    <a:spLocks/>
                  </p:cNvSpPr>
                  <p:nvPr/>
                </p:nvSpPr>
                <p:spPr bwMode="auto">
                  <a:xfrm>
                    <a:off x="4006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9" name="Freeform 6383"/>
                  <p:cNvSpPr>
                    <a:spLocks/>
                  </p:cNvSpPr>
                  <p:nvPr/>
                </p:nvSpPr>
                <p:spPr bwMode="auto">
                  <a:xfrm>
                    <a:off x="4007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0" name="Freeform 6384"/>
                  <p:cNvSpPr>
                    <a:spLocks/>
                  </p:cNvSpPr>
                  <p:nvPr/>
                </p:nvSpPr>
                <p:spPr bwMode="auto">
                  <a:xfrm>
                    <a:off x="4007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1" name="Freeform 6385"/>
                  <p:cNvSpPr>
                    <a:spLocks/>
                  </p:cNvSpPr>
                  <p:nvPr/>
                </p:nvSpPr>
                <p:spPr bwMode="auto">
                  <a:xfrm>
                    <a:off x="4008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2" name="Freeform 6386"/>
                  <p:cNvSpPr>
                    <a:spLocks/>
                  </p:cNvSpPr>
                  <p:nvPr/>
                </p:nvSpPr>
                <p:spPr bwMode="auto">
                  <a:xfrm>
                    <a:off x="4008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3" name="Freeform 6387"/>
                  <p:cNvSpPr>
                    <a:spLocks/>
                  </p:cNvSpPr>
                  <p:nvPr/>
                </p:nvSpPr>
                <p:spPr bwMode="auto">
                  <a:xfrm>
                    <a:off x="4009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4" name="Freeform 6388"/>
                  <p:cNvSpPr>
                    <a:spLocks/>
                  </p:cNvSpPr>
                  <p:nvPr/>
                </p:nvSpPr>
                <p:spPr bwMode="auto">
                  <a:xfrm>
                    <a:off x="4009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5" name="Freeform 6389"/>
                  <p:cNvSpPr>
                    <a:spLocks/>
                  </p:cNvSpPr>
                  <p:nvPr/>
                </p:nvSpPr>
                <p:spPr bwMode="auto">
                  <a:xfrm>
                    <a:off x="4010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6" name="Freeform 6390"/>
                  <p:cNvSpPr>
                    <a:spLocks/>
                  </p:cNvSpPr>
                  <p:nvPr/>
                </p:nvSpPr>
                <p:spPr bwMode="auto">
                  <a:xfrm>
                    <a:off x="4010" y="366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7" name="Freeform 6391"/>
                  <p:cNvSpPr>
                    <a:spLocks/>
                  </p:cNvSpPr>
                  <p:nvPr/>
                </p:nvSpPr>
                <p:spPr bwMode="auto">
                  <a:xfrm>
                    <a:off x="4011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8" name="Freeform 6392"/>
                  <p:cNvSpPr>
                    <a:spLocks/>
                  </p:cNvSpPr>
                  <p:nvPr/>
                </p:nvSpPr>
                <p:spPr bwMode="auto">
                  <a:xfrm>
                    <a:off x="4011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9" name="Freeform 6393"/>
                  <p:cNvSpPr>
                    <a:spLocks/>
                  </p:cNvSpPr>
                  <p:nvPr/>
                </p:nvSpPr>
                <p:spPr bwMode="auto">
                  <a:xfrm>
                    <a:off x="4011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0" name="Freeform 6394"/>
                  <p:cNvSpPr>
                    <a:spLocks/>
                  </p:cNvSpPr>
                  <p:nvPr/>
                </p:nvSpPr>
                <p:spPr bwMode="auto">
                  <a:xfrm>
                    <a:off x="4012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1" name="Freeform 6395"/>
                  <p:cNvSpPr>
                    <a:spLocks/>
                  </p:cNvSpPr>
                  <p:nvPr/>
                </p:nvSpPr>
                <p:spPr bwMode="auto">
                  <a:xfrm>
                    <a:off x="4012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2" name="Freeform 6396"/>
                  <p:cNvSpPr>
                    <a:spLocks/>
                  </p:cNvSpPr>
                  <p:nvPr/>
                </p:nvSpPr>
                <p:spPr bwMode="auto">
                  <a:xfrm>
                    <a:off x="401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3" name="Freeform 6397"/>
                  <p:cNvSpPr>
                    <a:spLocks/>
                  </p:cNvSpPr>
                  <p:nvPr/>
                </p:nvSpPr>
                <p:spPr bwMode="auto">
                  <a:xfrm>
                    <a:off x="401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4" name="Freeform 6398"/>
                  <p:cNvSpPr>
                    <a:spLocks/>
                  </p:cNvSpPr>
                  <p:nvPr/>
                </p:nvSpPr>
                <p:spPr bwMode="auto">
                  <a:xfrm>
                    <a:off x="401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5" name="Freeform 6399"/>
                  <p:cNvSpPr>
                    <a:spLocks/>
                  </p:cNvSpPr>
                  <p:nvPr/>
                </p:nvSpPr>
                <p:spPr bwMode="auto">
                  <a:xfrm>
                    <a:off x="401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6" name="Freeform 6400"/>
                  <p:cNvSpPr>
                    <a:spLocks/>
                  </p:cNvSpPr>
                  <p:nvPr/>
                </p:nvSpPr>
                <p:spPr bwMode="auto">
                  <a:xfrm>
                    <a:off x="401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7" name="Freeform 6401"/>
                  <p:cNvSpPr>
                    <a:spLocks/>
                  </p:cNvSpPr>
                  <p:nvPr/>
                </p:nvSpPr>
                <p:spPr bwMode="auto">
                  <a:xfrm>
                    <a:off x="401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8" name="Freeform 6402"/>
                  <p:cNvSpPr>
                    <a:spLocks/>
                  </p:cNvSpPr>
                  <p:nvPr/>
                </p:nvSpPr>
                <p:spPr bwMode="auto">
                  <a:xfrm>
                    <a:off x="401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9" name="Freeform 6403"/>
                  <p:cNvSpPr>
                    <a:spLocks/>
                  </p:cNvSpPr>
                  <p:nvPr/>
                </p:nvSpPr>
                <p:spPr bwMode="auto">
                  <a:xfrm>
                    <a:off x="401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0" name="Freeform 6404"/>
                  <p:cNvSpPr>
                    <a:spLocks/>
                  </p:cNvSpPr>
                  <p:nvPr/>
                </p:nvSpPr>
                <p:spPr bwMode="auto">
                  <a:xfrm>
                    <a:off x="401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1" name="Freeform 6405"/>
                  <p:cNvSpPr>
                    <a:spLocks/>
                  </p:cNvSpPr>
                  <p:nvPr/>
                </p:nvSpPr>
                <p:spPr bwMode="auto">
                  <a:xfrm>
                    <a:off x="401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2" name="Freeform 6406"/>
                  <p:cNvSpPr>
                    <a:spLocks/>
                  </p:cNvSpPr>
                  <p:nvPr/>
                </p:nvSpPr>
                <p:spPr bwMode="auto">
                  <a:xfrm>
                    <a:off x="401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3" name="Freeform 6407"/>
                  <p:cNvSpPr>
                    <a:spLocks/>
                  </p:cNvSpPr>
                  <p:nvPr/>
                </p:nvSpPr>
                <p:spPr bwMode="auto">
                  <a:xfrm>
                    <a:off x="401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4" name="Freeform 6408"/>
                  <p:cNvSpPr>
                    <a:spLocks/>
                  </p:cNvSpPr>
                  <p:nvPr/>
                </p:nvSpPr>
                <p:spPr bwMode="auto">
                  <a:xfrm>
                    <a:off x="401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5" name="Freeform 6409"/>
                  <p:cNvSpPr>
                    <a:spLocks/>
                  </p:cNvSpPr>
                  <p:nvPr/>
                </p:nvSpPr>
                <p:spPr bwMode="auto">
                  <a:xfrm>
                    <a:off x="401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6" name="Freeform 6410"/>
                  <p:cNvSpPr>
                    <a:spLocks/>
                  </p:cNvSpPr>
                  <p:nvPr/>
                </p:nvSpPr>
                <p:spPr bwMode="auto">
                  <a:xfrm>
                    <a:off x="401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7" name="Freeform 6411"/>
                  <p:cNvSpPr>
                    <a:spLocks/>
                  </p:cNvSpPr>
                  <p:nvPr/>
                </p:nvSpPr>
                <p:spPr bwMode="auto">
                  <a:xfrm>
                    <a:off x="402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8" name="Freeform 6412"/>
                  <p:cNvSpPr>
                    <a:spLocks/>
                  </p:cNvSpPr>
                  <p:nvPr/>
                </p:nvSpPr>
                <p:spPr bwMode="auto">
                  <a:xfrm>
                    <a:off x="402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9" name="Freeform 6413"/>
                  <p:cNvSpPr>
                    <a:spLocks/>
                  </p:cNvSpPr>
                  <p:nvPr/>
                </p:nvSpPr>
                <p:spPr bwMode="auto">
                  <a:xfrm>
                    <a:off x="402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0" name="Freeform 6414"/>
                  <p:cNvSpPr>
                    <a:spLocks/>
                  </p:cNvSpPr>
                  <p:nvPr/>
                </p:nvSpPr>
                <p:spPr bwMode="auto">
                  <a:xfrm>
                    <a:off x="402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1" name="Freeform 6415"/>
                  <p:cNvSpPr>
                    <a:spLocks/>
                  </p:cNvSpPr>
                  <p:nvPr/>
                </p:nvSpPr>
                <p:spPr bwMode="auto">
                  <a:xfrm>
                    <a:off x="402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2" name="Freeform 6416"/>
                  <p:cNvSpPr>
                    <a:spLocks/>
                  </p:cNvSpPr>
                  <p:nvPr/>
                </p:nvSpPr>
                <p:spPr bwMode="auto">
                  <a:xfrm>
                    <a:off x="402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3" name="Freeform 6417"/>
                  <p:cNvSpPr>
                    <a:spLocks/>
                  </p:cNvSpPr>
                  <p:nvPr/>
                </p:nvSpPr>
                <p:spPr bwMode="auto">
                  <a:xfrm>
                    <a:off x="402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4" name="Freeform 6418"/>
                  <p:cNvSpPr>
                    <a:spLocks/>
                  </p:cNvSpPr>
                  <p:nvPr/>
                </p:nvSpPr>
                <p:spPr bwMode="auto">
                  <a:xfrm>
                    <a:off x="402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5" name="Freeform 6419"/>
                  <p:cNvSpPr>
                    <a:spLocks/>
                  </p:cNvSpPr>
                  <p:nvPr/>
                </p:nvSpPr>
                <p:spPr bwMode="auto">
                  <a:xfrm>
                    <a:off x="402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6" name="Freeform 6420"/>
                  <p:cNvSpPr>
                    <a:spLocks/>
                  </p:cNvSpPr>
                  <p:nvPr/>
                </p:nvSpPr>
                <p:spPr bwMode="auto">
                  <a:xfrm>
                    <a:off x="402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7" name="Freeform 6421"/>
                  <p:cNvSpPr>
                    <a:spLocks/>
                  </p:cNvSpPr>
                  <p:nvPr/>
                </p:nvSpPr>
                <p:spPr bwMode="auto">
                  <a:xfrm>
                    <a:off x="402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8" name="Freeform 6422"/>
                  <p:cNvSpPr>
                    <a:spLocks/>
                  </p:cNvSpPr>
                  <p:nvPr/>
                </p:nvSpPr>
                <p:spPr bwMode="auto">
                  <a:xfrm>
                    <a:off x="402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9" name="Freeform 6423"/>
                  <p:cNvSpPr>
                    <a:spLocks/>
                  </p:cNvSpPr>
                  <p:nvPr/>
                </p:nvSpPr>
                <p:spPr bwMode="auto">
                  <a:xfrm>
                    <a:off x="402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0" name="Freeform 6424"/>
                  <p:cNvSpPr>
                    <a:spLocks/>
                  </p:cNvSpPr>
                  <p:nvPr/>
                </p:nvSpPr>
                <p:spPr bwMode="auto">
                  <a:xfrm>
                    <a:off x="402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1" name="Freeform 6425"/>
                  <p:cNvSpPr>
                    <a:spLocks/>
                  </p:cNvSpPr>
                  <p:nvPr/>
                </p:nvSpPr>
                <p:spPr bwMode="auto">
                  <a:xfrm>
                    <a:off x="402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2" name="Freeform 6426"/>
                  <p:cNvSpPr>
                    <a:spLocks/>
                  </p:cNvSpPr>
                  <p:nvPr/>
                </p:nvSpPr>
                <p:spPr bwMode="auto">
                  <a:xfrm>
                    <a:off x="402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3" name="Freeform 6427"/>
                  <p:cNvSpPr>
                    <a:spLocks/>
                  </p:cNvSpPr>
                  <p:nvPr/>
                </p:nvSpPr>
                <p:spPr bwMode="auto">
                  <a:xfrm>
                    <a:off x="402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4" name="Freeform 6428"/>
                  <p:cNvSpPr>
                    <a:spLocks/>
                  </p:cNvSpPr>
                  <p:nvPr/>
                </p:nvSpPr>
                <p:spPr bwMode="auto">
                  <a:xfrm>
                    <a:off x="402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5" name="Freeform 6429"/>
                  <p:cNvSpPr>
                    <a:spLocks/>
                  </p:cNvSpPr>
                  <p:nvPr/>
                </p:nvSpPr>
                <p:spPr bwMode="auto">
                  <a:xfrm>
                    <a:off x="402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6" name="Freeform 6430"/>
                  <p:cNvSpPr>
                    <a:spLocks/>
                  </p:cNvSpPr>
                  <p:nvPr/>
                </p:nvSpPr>
                <p:spPr bwMode="auto">
                  <a:xfrm>
                    <a:off x="402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7" name="Freeform 6431"/>
                  <p:cNvSpPr>
                    <a:spLocks/>
                  </p:cNvSpPr>
                  <p:nvPr/>
                </p:nvSpPr>
                <p:spPr bwMode="auto">
                  <a:xfrm>
                    <a:off x="402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8" name="Freeform 6432"/>
                  <p:cNvSpPr>
                    <a:spLocks/>
                  </p:cNvSpPr>
                  <p:nvPr/>
                </p:nvSpPr>
                <p:spPr bwMode="auto">
                  <a:xfrm>
                    <a:off x="402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9" name="Freeform 6433"/>
                  <p:cNvSpPr>
                    <a:spLocks/>
                  </p:cNvSpPr>
                  <p:nvPr/>
                </p:nvSpPr>
                <p:spPr bwMode="auto">
                  <a:xfrm>
                    <a:off x="403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0" name="Freeform 6434"/>
                  <p:cNvSpPr>
                    <a:spLocks/>
                  </p:cNvSpPr>
                  <p:nvPr/>
                </p:nvSpPr>
                <p:spPr bwMode="auto">
                  <a:xfrm>
                    <a:off x="403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1" name="Freeform 6435"/>
                  <p:cNvSpPr>
                    <a:spLocks/>
                  </p:cNvSpPr>
                  <p:nvPr/>
                </p:nvSpPr>
                <p:spPr bwMode="auto">
                  <a:xfrm>
                    <a:off x="403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2" name="Freeform 6436"/>
                  <p:cNvSpPr>
                    <a:spLocks/>
                  </p:cNvSpPr>
                  <p:nvPr/>
                </p:nvSpPr>
                <p:spPr bwMode="auto">
                  <a:xfrm>
                    <a:off x="403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3" name="Freeform 6437"/>
                  <p:cNvSpPr>
                    <a:spLocks/>
                  </p:cNvSpPr>
                  <p:nvPr/>
                </p:nvSpPr>
                <p:spPr bwMode="auto">
                  <a:xfrm>
                    <a:off x="403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4" name="Freeform 6438"/>
                  <p:cNvSpPr>
                    <a:spLocks/>
                  </p:cNvSpPr>
                  <p:nvPr/>
                </p:nvSpPr>
                <p:spPr bwMode="auto">
                  <a:xfrm>
                    <a:off x="403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5" name="Freeform 6439"/>
                  <p:cNvSpPr>
                    <a:spLocks/>
                  </p:cNvSpPr>
                  <p:nvPr/>
                </p:nvSpPr>
                <p:spPr bwMode="auto">
                  <a:xfrm>
                    <a:off x="403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6" name="Freeform 6440"/>
                  <p:cNvSpPr>
                    <a:spLocks/>
                  </p:cNvSpPr>
                  <p:nvPr/>
                </p:nvSpPr>
                <p:spPr bwMode="auto">
                  <a:xfrm>
                    <a:off x="403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7" name="Freeform 6441"/>
                  <p:cNvSpPr>
                    <a:spLocks/>
                  </p:cNvSpPr>
                  <p:nvPr/>
                </p:nvSpPr>
                <p:spPr bwMode="auto">
                  <a:xfrm>
                    <a:off x="403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8" name="Freeform 6442"/>
                  <p:cNvSpPr>
                    <a:spLocks/>
                  </p:cNvSpPr>
                  <p:nvPr/>
                </p:nvSpPr>
                <p:spPr bwMode="auto">
                  <a:xfrm>
                    <a:off x="403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9" name="Freeform 6443"/>
                  <p:cNvSpPr>
                    <a:spLocks/>
                  </p:cNvSpPr>
                  <p:nvPr/>
                </p:nvSpPr>
                <p:spPr bwMode="auto">
                  <a:xfrm>
                    <a:off x="403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0" name="Freeform 6444"/>
                  <p:cNvSpPr>
                    <a:spLocks/>
                  </p:cNvSpPr>
                  <p:nvPr/>
                </p:nvSpPr>
                <p:spPr bwMode="auto">
                  <a:xfrm>
                    <a:off x="403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1" name="Freeform 6445"/>
                  <p:cNvSpPr>
                    <a:spLocks/>
                  </p:cNvSpPr>
                  <p:nvPr/>
                </p:nvSpPr>
                <p:spPr bwMode="auto">
                  <a:xfrm>
                    <a:off x="403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2" name="Freeform 6446"/>
                  <p:cNvSpPr>
                    <a:spLocks/>
                  </p:cNvSpPr>
                  <p:nvPr/>
                </p:nvSpPr>
                <p:spPr bwMode="auto">
                  <a:xfrm>
                    <a:off x="403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3" name="Freeform 6447"/>
                  <p:cNvSpPr>
                    <a:spLocks/>
                  </p:cNvSpPr>
                  <p:nvPr/>
                </p:nvSpPr>
                <p:spPr bwMode="auto">
                  <a:xfrm>
                    <a:off x="403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4" name="Freeform 6448"/>
                  <p:cNvSpPr>
                    <a:spLocks/>
                  </p:cNvSpPr>
                  <p:nvPr/>
                </p:nvSpPr>
                <p:spPr bwMode="auto">
                  <a:xfrm>
                    <a:off x="403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5" name="Freeform 6449"/>
                  <p:cNvSpPr>
                    <a:spLocks/>
                  </p:cNvSpPr>
                  <p:nvPr/>
                </p:nvSpPr>
                <p:spPr bwMode="auto">
                  <a:xfrm>
                    <a:off x="403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6" name="Freeform 6450"/>
                  <p:cNvSpPr>
                    <a:spLocks/>
                  </p:cNvSpPr>
                  <p:nvPr/>
                </p:nvSpPr>
                <p:spPr bwMode="auto">
                  <a:xfrm>
                    <a:off x="403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7" name="Freeform 6451"/>
                  <p:cNvSpPr>
                    <a:spLocks/>
                  </p:cNvSpPr>
                  <p:nvPr/>
                </p:nvSpPr>
                <p:spPr bwMode="auto">
                  <a:xfrm>
                    <a:off x="403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8" name="Freeform 6452"/>
                  <p:cNvSpPr>
                    <a:spLocks/>
                  </p:cNvSpPr>
                  <p:nvPr/>
                </p:nvSpPr>
                <p:spPr bwMode="auto">
                  <a:xfrm>
                    <a:off x="403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9" name="Freeform 6453"/>
                  <p:cNvSpPr>
                    <a:spLocks/>
                  </p:cNvSpPr>
                  <p:nvPr/>
                </p:nvSpPr>
                <p:spPr bwMode="auto">
                  <a:xfrm>
                    <a:off x="403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0" name="Freeform 6454"/>
                  <p:cNvSpPr>
                    <a:spLocks/>
                  </p:cNvSpPr>
                  <p:nvPr/>
                </p:nvSpPr>
                <p:spPr bwMode="auto">
                  <a:xfrm>
                    <a:off x="404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1" name="Freeform 6455"/>
                  <p:cNvSpPr>
                    <a:spLocks/>
                  </p:cNvSpPr>
                  <p:nvPr/>
                </p:nvSpPr>
                <p:spPr bwMode="auto">
                  <a:xfrm>
                    <a:off x="404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2" name="Freeform 6456"/>
                  <p:cNvSpPr>
                    <a:spLocks/>
                  </p:cNvSpPr>
                  <p:nvPr/>
                </p:nvSpPr>
                <p:spPr bwMode="auto">
                  <a:xfrm>
                    <a:off x="404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3" name="Freeform 6457"/>
                  <p:cNvSpPr>
                    <a:spLocks/>
                  </p:cNvSpPr>
                  <p:nvPr/>
                </p:nvSpPr>
                <p:spPr bwMode="auto">
                  <a:xfrm>
                    <a:off x="404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4" name="Freeform 6458"/>
                  <p:cNvSpPr>
                    <a:spLocks/>
                  </p:cNvSpPr>
                  <p:nvPr/>
                </p:nvSpPr>
                <p:spPr bwMode="auto">
                  <a:xfrm>
                    <a:off x="404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5" name="Freeform 6459"/>
                  <p:cNvSpPr>
                    <a:spLocks/>
                  </p:cNvSpPr>
                  <p:nvPr/>
                </p:nvSpPr>
                <p:spPr bwMode="auto">
                  <a:xfrm>
                    <a:off x="404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6" name="Freeform 6460"/>
                  <p:cNvSpPr>
                    <a:spLocks/>
                  </p:cNvSpPr>
                  <p:nvPr/>
                </p:nvSpPr>
                <p:spPr bwMode="auto">
                  <a:xfrm>
                    <a:off x="404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7" name="Freeform 6461"/>
                  <p:cNvSpPr>
                    <a:spLocks/>
                  </p:cNvSpPr>
                  <p:nvPr/>
                </p:nvSpPr>
                <p:spPr bwMode="auto">
                  <a:xfrm>
                    <a:off x="404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8" name="Freeform 6462"/>
                  <p:cNvSpPr>
                    <a:spLocks/>
                  </p:cNvSpPr>
                  <p:nvPr/>
                </p:nvSpPr>
                <p:spPr bwMode="auto">
                  <a:xfrm>
                    <a:off x="404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9" name="Freeform 6463"/>
                  <p:cNvSpPr>
                    <a:spLocks/>
                  </p:cNvSpPr>
                  <p:nvPr/>
                </p:nvSpPr>
                <p:spPr bwMode="auto">
                  <a:xfrm>
                    <a:off x="404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0" name="Freeform 6464"/>
                  <p:cNvSpPr>
                    <a:spLocks/>
                  </p:cNvSpPr>
                  <p:nvPr/>
                </p:nvSpPr>
                <p:spPr bwMode="auto">
                  <a:xfrm>
                    <a:off x="404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1" name="Freeform 6465"/>
                  <p:cNvSpPr>
                    <a:spLocks/>
                  </p:cNvSpPr>
                  <p:nvPr/>
                </p:nvSpPr>
                <p:spPr bwMode="auto">
                  <a:xfrm>
                    <a:off x="404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2" name="Freeform 6466"/>
                  <p:cNvSpPr>
                    <a:spLocks/>
                  </p:cNvSpPr>
                  <p:nvPr/>
                </p:nvSpPr>
                <p:spPr bwMode="auto">
                  <a:xfrm>
                    <a:off x="404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3" name="Freeform 6467"/>
                  <p:cNvSpPr>
                    <a:spLocks/>
                  </p:cNvSpPr>
                  <p:nvPr/>
                </p:nvSpPr>
                <p:spPr bwMode="auto">
                  <a:xfrm>
                    <a:off x="404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4" name="Freeform 6468"/>
                  <p:cNvSpPr>
                    <a:spLocks/>
                  </p:cNvSpPr>
                  <p:nvPr/>
                </p:nvSpPr>
                <p:spPr bwMode="auto">
                  <a:xfrm>
                    <a:off x="404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5" name="Freeform 6469"/>
                  <p:cNvSpPr>
                    <a:spLocks/>
                  </p:cNvSpPr>
                  <p:nvPr/>
                </p:nvSpPr>
                <p:spPr bwMode="auto">
                  <a:xfrm>
                    <a:off x="404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6" name="Freeform 6470"/>
                  <p:cNvSpPr>
                    <a:spLocks/>
                  </p:cNvSpPr>
                  <p:nvPr/>
                </p:nvSpPr>
                <p:spPr bwMode="auto">
                  <a:xfrm>
                    <a:off x="404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7" name="Freeform 6471"/>
                  <p:cNvSpPr>
                    <a:spLocks/>
                  </p:cNvSpPr>
                  <p:nvPr/>
                </p:nvSpPr>
                <p:spPr bwMode="auto">
                  <a:xfrm>
                    <a:off x="404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8" name="Freeform 6472"/>
                  <p:cNvSpPr>
                    <a:spLocks/>
                  </p:cNvSpPr>
                  <p:nvPr/>
                </p:nvSpPr>
                <p:spPr bwMode="auto">
                  <a:xfrm>
                    <a:off x="404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9" name="Freeform 6473"/>
                  <p:cNvSpPr>
                    <a:spLocks/>
                  </p:cNvSpPr>
                  <p:nvPr/>
                </p:nvSpPr>
                <p:spPr bwMode="auto">
                  <a:xfrm>
                    <a:off x="404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0" name="Freeform 6474"/>
                  <p:cNvSpPr>
                    <a:spLocks/>
                  </p:cNvSpPr>
                  <p:nvPr/>
                </p:nvSpPr>
                <p:spPr bwMode="auto">
                  <a:xfrm>
                    <a:off x="404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1" name="Freeform 6475"/>
                  <p:cNvSpPr>
                    <a:spLocks/>
                  </p:cNvSpPr>
                  <p:nvPr/>
                </p:nvSpPr>
                <p:spPr bwMode="auto">
                  <a:xfrm>
                    <a:off x="404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2" name="Freeform 6476"/>
                  <p:cNvSpPr>
                    <a:spLocks/>
                  </p:cNvSpPr>
                  <p:nvPr/>
                </p:nvSpPr>
                <p:spPr bwMode="auto">
                  <a:xfrm>
                    <a:off x="405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3" name="Freeform 6477"/>
                  <p:cNvSpPr>
                    <a:spLocks/>
                  </p:cNvSpPr>
                  <p:nvPr/>
                </p:nvSpPr>
                <p:spPr bwMode="auto">
                  <a:xfrm>
                    <a:off x="405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4" name="Freeform 6478"/>
                  <p:cNvSpPr>
                    <a:spLocks/>
                  </p:cNvSpPr>
                  <p:nvPr/>
                </p:nvSpPr>
                <p:spPr bwMode="auto">
                  <a:xfrm>
                    <a:off x="405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5" name="Freeform 6479"/>
                  <p:cNvSpPr>
                    <a:spLocks/>
                  </p:cNvSpPr>
                  <p:nvPr/>
                </p:nvSpPr>
                <p:spPr bwMode="auto">
                  <a:xfrm>
                    <a:off x="405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6" name="Freeform 6480"/>
                  <p:cNvSpPr>
                    <a:spLocks/>
                  </p:cNvSpPr>
                  <p:nvPr/>
                </p:nvSpPr>
                <p:spPr bwMode="auto">
                  <a:xfrm>
                    <a:off x="405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7" name="Freeform 6481"/>
                  <p:cNvSpPr>
                    <a:spLocks/>
                  </p:cNvSpPr>
                  <p:nvPr/>
                </p:nvSpPr>
                <p:spPr bwMode="auto">
                  <a:xfrm>
                    <a:off x="405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8" name="Freeform 6482"/>
                  <p:cNvSpPr>
                    <a:spLocks/>
                  </p:cNvSpPr>
                  <p:nvPr/>
                </p:nvSpPr>
                <p:spPr bwMode="auto">
                  <a:xfrm>
                    <a:off x="405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9" name="Freeform 6483"/>
                  <p:cNvSpPr>
                    <a:spLocks/>
                  </p:cNvSpPr>
                  <p:nvPr/>
                </p:nvSpPr>
                <p:spPr bwMode="auto">
                  <a:xfrm>
                    <a:off x="405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0" name="Freeform 6484"/>
                  <p:cNvSpPr>
                    <a:spLocks/>
                  </p:cNvSpPr>
                  <p:nvPr/>
                </p:nvSpPr>
                <p:spPr bwMode="auto">
                  <a:xfrm>
                    <a:off x="4053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1" name="Freeform 6485"/>
                  <p:cNvSpPr>
                    <a:spLocks/>
                  </p:cNvSpPr>
                  <p:nvPr/>
                </p:nvSpPr>
                <p:spPr bwMode="auto">
                  <a:xfrm>
                    <a:off x="405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2" name="Freeform 6486"/>
                  <p:cNvSpPr>
                    <a:spLocks/>
                  </p:cNvSpPr>
                  <p:nvPr/>
                </p:nvSpPr>
                <p:spPr bwMode="auto">
                  <a:xfrm>
                    <a:off x="405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3" name="Freeform 6487"/>
                  <p:cNvSpPr>
                    <a:spLocks/>
                  </p:cNvSpPr>
                  <p:nvPr/>
                </p:nvSpPr>
                <p:spPr bwMode="auto">
                  <a:xfrm>
                    <a:off x="4055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4" name="Freeform 6488"/>
                  <p:cNvSpPr>
                    <a:spLocks/>
                  </p:cNvSpPr>
                  <p:nvPr/>
                </p:nvSpPr>
                <p:spPr bwMode="auto">
                  <a:xfrm>
                    <a:off x="4055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5" name="Freeform 6489"/>
                  <p:cNvSpPr>
                    <a:spLocks/>
                  </p:cNvSpPr>
                  <p:nvPr/>
                </p:nvSpPr>
                <p:spPr bwMode="auto">
                  <a:xfrm>
                    <a:off x="4056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6" name="Freeform 6490"/>
                  <p:cNvSpPr>
                    <a:spLocks/>
                  </p:cNvSpPr>
                  <p:nvPr/>
                </p:nvSpPr>
                <p:spPr bwMode="auto">
                  <a:xfrm>
                    <a:off x="405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7" name="Freeform 6491"/>
                  <p:cNvSpPr>
                    <a:spLocks/>
                  </p:cNvSpPr>
                  <p:nvPr/>
                </p:nvSpPr>
                <p:spPr bwMode="auto">
                  <a:xfrm>
                    <a:off x="405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8" name="Freeform 6492"/>
                  <p:cNvSpPr>
                    <a:spLocks/>
                  </p:cNvSpPr>
                  <p:nvPr/>
                </p:nvSpPr>
                <p:spPr bwMode="auto">
                  <a:xfrm>
                    <a:off x="4057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9" name="Freeform 6493"/>
                  <p:cNvSpPr>
                    <a:spLocks/>
                  </p:cNvSpPr>
                  <p:nvPr/>
                </p:nvSpPr>
                <p:spPr bwMode="auto">
                  <a:xfrm>
                    <a:off x="4058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0" name="Freeform 6494"/>
                  <p:cNvSpPr>
                    <a:spLocks/>
                  </p:cNvSpPr>
                  <p:nvPr/>
                </p:nvSpPr>
                <p:spPr bwMode="auto">
                  <a:xfrm>
                    <a:off x="4058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1" name="Freeform 6495"/>
                  <p:cNvSpPr>
                    <a:spLocks/>
                  </p:cNvSpPr>
                  <p:nvPr/>
                </p:nvSpPr>
                <p:spPr bwMode="auto">
                  <a:xfrm>
                    <a:off x="4059" y="3661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2" name="Freeform 6496"/>
                  <p:cNvSpPr>
                    <a:spLocks/>
                  </p:cNvSpPr>
                  <p:nvPr/>
                </p:nvSpPr>
                <p:spPr bwMode="auto">
                  <a:xfrm>
                    <a:off x="4059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3" name="Freeform 6497"/>
                  <p:cNvSpPr>
                    <a:spLocks/>
                  </p:cNvSpPr>
                  <p:nvPr/>
                </p:nvSpPr>
                <p:spPr bwMode="auto">
                  <a:xfrm>
                    <a:off x="4060" y="366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4" name="Freeform 6498"/>
                  <p:cNvSpPr>
                    <a:spLocks/>
                  </p:cNvSpPr>
                  <p:nvPr/>
                </p:nvSpPr>
                <p:spPr bwMode="auto">
                  <a:xfrm>
                    <a:off x="4060" y="366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5" name="Freeform 6499"/>
                  <p:cNvSpPr>
                    <a:spLocks/>
                  </p:cNvSpPr>
                  <p:nvPr/>
                </p:nvSpPr>
                <p:spPr bwMode="auto">
                  <a:xfrm>
                    <a:off x="406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6" name="Freeform 6500"/>
                  <p:cNvSpPr>
                    <a:spLocks/>
                  </p:cNvSpPr>
                  <p:nvPr/>
                </p:nvSpPr>
                <p:spPr bwMode="auto">
                  <a:xfrm>
                    <a:off x="406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7" name="Freeform 6501"/>
                  <p:cNvSpPr>
                    <a:spLocks/>
                  </p:cNvSpPr>
                  <p:nvPr/>
                </p:nvSpPr>
                <p:spPr bwMode="auto">
                  <a:xfrm>
                    <a:off x="406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8" name="Freeform 6502"/>
                  <p:cNvSpPr>
                    <a:spLocks/>
                  </p:cNvSpPr>
                  <p:nvPr/>
                </p:nvSpPr>
                <p:spPr bwMode="auto">
                  <a:xfrm>
                    <a:off x="406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9" name="Freeform 6503"/>
                  <p:cNvSpPr>
                    <a:spLocks/>
                  </p:cNvSpPr>
                  <p:nvPr/>
                </p:nvSpPr>
                <p:spPr bwMode="auto">
                  <a:xfrm>
                    <a:off x="406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0" name="Freeform 6504"/>
                  <p:cNvSpPr>
                    <a:spLocks/>
                  </p:cNvSpPr>
                  <p:nvPr/>
                </p:nvSpPr>
                <p:spPr bwMode="auto">
                  <a:xfrm>
                    <a:off x="406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1" name="Freeform 6505"/>
                  <p:cNvSpPr>
                    <a:spLocks/>
                  </p:cNvSpPr>
                  <p:nvPr/>
                </p:nvSpPr>
                <p:spPr bwMode="auto">
                  <a:xfrm>
                    <a:off x="406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2" name="Freeform 6506"/>
                  <p:cNvSpPr>
                    <a:spLocks/>
                  </p:cNvSpPr>
                  <p:nvPr/>
                </p:nvSpPr>
                <p:spPr bwMode="auto">
                  <a:xfrm>
                    <a:off x="406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3" name="Freeform 6507"/>
                  <p:cNvSpPr>
                    <a:spLocks/>
                  </p:cNvSpPr>
                  <p:nvPr/>
                </p:nvSpPr>
                <p:spPr bwMode="auto">
                  <a:xfrm>
                    <a:off x="406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4" name="Freeform 6508"/>
                  <p:cNvSpPr>
                    <a:spLocks/>
                  </p:cNvSpPr>
                  <p:nvPr/>
                </p:nvSpPr>
                <p:spPr bwMode="auto">
                  <a:xfrm>
                    <a:off x="406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5" name="Freeform 6509"/>
                  <p:cNvSpPr>
                    <a:spLocks/>
                  </p:cNvSpPr>
                  <p:nvPr/>
                </p:nvSpPr>
                <p:spPr bwMode="auto">
                  <a:xfrm>
                    <a:off x="406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6" name="Freeform 6510"/>
                  <p:cNvSpPr>
                    <a:spLocks/>
                  </p:cNvSpPr>
                  <p:nvPr/>
                </p:nvSpPr>
                <p:spPr bwMode="auto">
                  <a:xfrm>
                    <a:off x="406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7" name="Freeform 6511"/>
                  <p:cNvSpPr>
                    <a:spLocks/>
                  </p:cNvSpPr>
                  <p:nvPr/>
                </p:nvSpPr>
                <p:spPr bwMode="auto">
                  <a:xfrm>
                    <a:off x="406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8" name="Freeform 6512"/>
                  <p:cNvSpPr>
                    <a:spLocks/>
                  </p:cNvSpPr>
                  <p:nvPr/>
                </p:nvSpPr>
                <p:spPr bwMode="auto">
                  <a:xfrm>
                    <a:off x="406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9" name="Freeform 6513"/>
                  <p:cNvSpPr>
                    <a:spLocks/>
                  </p:cNvSpPr>
                  <p:nvPr/>
                </p:nvSpPr>
                <p:spPr bwMode="auto">
                  <a:xfrm>
                    <a:off x="406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0" name="Freeform 6514"/>
                  <p:cNvSpPr>
                    <a:spLocks/>
                  </p:cNvSpPr>
                  <p:nvPr/>
                </p:nvSpPr>
                <p:spPr bwMode="auto">
                  <a:xfrm>
                    <a:off x="406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1" name="Freeform 6515"/>
                  <p:cNvSpPr>
                    <a:spLocks/>
                  </p:cNvSpPr>
                  <p:nvPr/>
                </p:nvSpPr>
                <p:spPr bwMode="auto">
                  <a:xfrm>
                    <a:off x="406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2" name="Freeform 6516"/>
                  <p:cNvSpPr>
                    <a:spLocks/>
                  </p:cNvSpPr>
                  <p:nvPr/>
                </p:nvSpPr>
                <p:spPr bwMode="auto">
                  <a:xfrm>
                    <a:off x="406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3" name="Freeform 6517"/>
                  <p:cNvSpPr>
                    <a:spLocks/>
                  </p:cNvSpPr>
                  <p:nvPr/>
                </p:nvSpPr>
                <p:spPr bwMode="auto">
                  <a:xfrm>
                    <a:off x="406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4" name="Freeform 6518"/>
                  <p:cNvSpPr>
                    <a:spLocks/>
                  </p:cNvSpPr>
                  <p:nvPr/>
                </p:nvSpPr>
                <p:spPr bwMode="auto">
                  <a:xfrm>
                    <a:off x="406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5" name="Freeform 6519"/>
                  <p:cNvSpPr>
                    <a:spLocks/>
                  </p:cNvSpPr>
                  <p:nvPr/>
                </p:nvSpPr>
                <p:spPr bwMode="auto">
                  <a:xfrm>
                    <a:off x="407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6" name="Freeform 6520"/>
                  <p:cNvSpPr>
                    <a:spLocks/>
                  </p:cNvSpPr>
                  <p:nvPr/>
                </p:nvSpPr>
                <p:spPr bwMode="auto">
                  <a:xfrm>
                    <a:off x="407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7" name="Freeform 6521"/>
                  <p:cNvSpPr>
                    <a:spLocks/>
                  </p:cNvSpPr>
                  <p:nvPr/>
                </p:nvSpPr>
                <p:spPr bwMode="auto">
                  <a:xfrm>
                    <a:off x="407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8" name="Freeform 6522"/>
                  <p:cNvSpPr>
                    <a:spLocks/>
                  </p:cNvSpPr>
                  <p:nvPr/>
                </p:nvSpPr>
                <p:spPr bwMode="auto">
                  <a:xfrm>
                    <a:off x="407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9" name="Freeform 6523"/>
                  <p:cNvSpPr>
                    <a:spLocks/>
                  </p:cNvSpPr>
                  <p:nvPr/>
                </p:nvSpPr>
                <p:spPr bwMode="auto">
                  <a:xfrm>
                    <a:off x="407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0" name="Freeform 6524"/>
                  <p:cNvSpPr>
                    <a:spLocks/>
                  </p:cNvSpPr>
                  <p:nvPr/>
                </p:nvSpPr>
                <p:spPr bwMode="auto">
                  <a:xfrm>
                    <a:off x="407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1" name="Freeform 6525"/>
                  <p:cNvSpPr>
                    <a:spLocks/>
                  </p:cNvSpPr>
                  <p:nvPr/>
                </p:nvSpPr>
                <p:spPr bwMode="auto">
                  <a:xfrm>
                    <a:off x="407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2" name="Freeform 6526"/>
                  <p:cNvSpPr>
                    <a:spLocks/>
                  </p:cNvSpPr>
                  <p:nvPr/>
                </p:nvSpPr>
                <p:spPr bwMode="auto">
                  <a:xfrm>
                    <a:off x="407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3" name="Freeform 6527"/>
                  <p:cNvSpPr>
                    <a:spLocks/>
                  </p:cNvSpPr>
                  <p:nvPr/>
                </p:nvSpPr>
                <p:spPr bwMode="auto">
                  <a:xfrm>
                    <a:off x="407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4" name="Freeform 6528"/>
                  <p:cNvSpPr>
                    <a:spLocks/>
                  </p:cNvSpPr>
                  <p:nvPr/>
                </p:nvSpPr>
                <p:spPr bwMode="auto">
                  <a:xfrm>
                    <a:off x="407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5" name="Freeform 6529"/>
                  <p:cNvSpPr>
                    <a:spLocks/>
                  </p:cNvSpPr>
                  <p:nvPr/>
                </p:nvSpPr>
                <p:spPr bwMode="auto">
                  <a:xfrm>
                    <a:off x="407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6" name="Freeform 6530"/>
                  <p:cNvSpPr>
                    <a:spLocks/>
                  </p:cNvSpPr>
                  <p:nvPr/>
                </p:nvSpPr>
                <p:spPr bwMode="auto">
                  <a:xfrm>
                    <a:off x="407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7" name="Freeform 6531"/>
                  <p:cNvSpPr>
                    <a:spLocks/>
                  </p:cNvSpPr>
                  <p:nvPr/>
                </p:nvSpPr>
                <p:spPr bwMode="auto">
                  <a:xfrm>
                    <a:off x="407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8" name="Freeform 6532"/>
                  <p:cNvSpPr>
                    <a:spLocks/>
                  </p:cNvSpPr>
                  <p:nvPr/>
                </p:nvSpPr>
                <p:spPr bwMode="auto">
                  <a:xfrm>
                    <a:off x="407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9" name="Freeform 6533"/>
                  <p:cNvSpPr>
                    <a:spLocks/>
                  </p:cNvSpPr>
                  <p:nvPr/>
                </p:nvSpPr>
                <p:spPr bwMode="auto">
                  <a:xfrm>
                    <a:off x="407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0" name="Freeform 6534"/>
                  <p:cNvSpPr>
                    <a:spLocks/>
                  </p:cNvSpPr>
                  <p:nvPr/>
                </p:nvSpPr>
                <p:spPr bwMode="auto">
                  <a:xfrm>
                    <a:off x="407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1" name="Freeform 6535"/>
                  <p:cNvSpPr>
                    <a:spLocks/>
                  </p:cNvSpPr>
                  <p:nvPr/>
                </p:nvSpPr>
                <p:spPr bwMode="auto">
                  <a:xfrm>
                    <a:off x="407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2" name="Freeform 6536"/>
                  <p:cNvSpPr>
                    <a:spLocks/>
                  </p:cNvSpPr>
                  <p:nvPr/>
                </p:nvSpPr>
                <p:spPr bwMode="auto">
                  <a:xfrm>
                    <a:off x="407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3" name="Freeform 6537"/>
                  <p:cNvSpPr>
                    <a:spLocks/>
                  </p:cNvSpPr>
                  <p:nvPr/>
                </p:nvSpPr>
                <p:spPr bwMode="auto">
                  <a:xfrm>
                    <a:off x="407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4" name="Freeform 6538"/>
                  <p:cNvSpPr>
                    <a:spLocks/>
                  </p:cNvSpPr>
                  <p:nvPr/>
                </p:nvSpPr>
                <p:spPr bwMode="auto">
                  <a:xfrm>
                    <a:off x="407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5" name="Freeform 6539"/>
                  <p:cNvSpPr>
                    <a:spLocks/>
                  </p:cNvSpPr>
                  <p:nvPr/>
                </p:nvSpPr>
                <p:spPr bwMode="auto">
                  <a:xfrm>
                    <a:off x="407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6" name="Freeform 6540"/>
                  <p:cNvSpPr>
                    <a:spLocks/>
                  </p:cNvSpPr>
                  <p:nvPr/>
                </p:nvSpPr>
                <p:spPr bwMode="auto">
                  <a:xfrm>
                    <a:off x="408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7" name="Freeform 6541"/>
                  <p:cNvSpPr>
                    <a:spLocks/>
                  </p:cNvSpPr>
                  <p:nvPr/>
                </p:nvSpPr>
                <p:spPr bwMode="auto">
                  <a:xfrm>
                    <a:off x="408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8" name="Freeform 6542"/>
                  <p:cNvSpPr>
                    <a:spLocks/>
                  </p:cNvSpPr>
                  <p:nvPr/>
                </p:nvSpPr>
                <p:spPr bwMode="auto">
                  <a:xfrm>
                    <a:off x="408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9" name="Freeform 6543"/>
                  <p:cNvSpPr>
                    <a:spLocks/>
                  </p:cNvSpPr>
                  <p:nvPr/>
                </p:nvSpPr>
                <p:spPr bwMode="auto">
                  <a:xfrm>
                    <a:off x="408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0" name="Freeform 6544"/>
                  <p:cNvSpPr>
                    <a:spLocks/>
                  </p:cNvSpPr>
                  <p:nvPr/>
                </p:nvSpPr>
                <p:spPr bwMode="auto">
                  <a:xfrm>
                    <a:off x="408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1" name="Freeform 6545"/>
                  <p:cNvSpPr>
                    <a:spLocks/>
                  </p:cNvSpPr>
                  <p:nvPr/>
                </p:nvSpPr>
                <p:spPr bwMode="auto">
                  <a:xfrm>
                    <a:off x="408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2" name="Freeform 6546"/>
                  <p:cNvSpPr>
                    <a:spLocks/>
                  </p:cNvSpPr>
                  <p:nvPr/>
                </p:nvSpPr>
                <p:spPr bwMode="auto">
                  <a:xfrm>
                    <a:off x="408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3" name="Freeform 6547"/>
                  <p:cNvSpPr>
                    <a:spLocks/>
                  </p:cNvSpPr>
                  <p:nvPr/>
                </p:nvSpPr>
                <p:spPr bwMode="auto">
                  <a:xfrm>
                    <a:off x="408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4" name="Freeform 6548"/>
                  <p:cNvSpPr>
                    <a:spLocks/>
                  </p:cNvSpPr>
                  <p:nvPr/>
                </p:nvSpPr>
                <p:spPr bwMode="auto">
                  <a:xfrm>
                    <a:off x="408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5" name="Freeform 6549"/>
                  <p:cNvSpPr>
                    <a:spLocks/>
                  </p:cNvSpPr>
                  <p:nvPr/>
                </p:nvSpPr>
                <p:spPr bwMode="auto">
                  <a:xfrm>
                    <a:off x="4084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6" name="Freeform 6550"/>
                  <p:cNvSpPr>
                    <a:spLocks/>
                  </p:cNvSpPr>
                  <p:nvPr/>
                </p:nvSpPr>
                <p:spPr bwMode="auto">
                  <a:xfrm>
                    <a:off x="408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7" name="Freeform 6551"/>
                  <p:cNvSpPr>
                    <a:spLocks/>
                  </p:cNvSpPr>
                  <p:nvPr/>
                </p:nvSpPr>
                <p:spPr bwMode="auto">
                  <a:xfrm>
                    <a:off x="4085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8" name="Freeform 6552"/>
                  <p:cNvSpPr>
                    <a:spLocks/>
                  </p:cNvSpPr>
                  <p:nvPr/>
                </p:nvSpPr>
                <p:spPr bwMode="auto">
                  <a:xfrm>
                    <a:off x="4085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9" name="Freeform 6553"/>
                  <p:cNvSpPr>
                    <a:spLocks/>
                  </p:cNvSpPr>
                  <p:nvPr/>
                </p:nvSpPr>
                <p:spPr bwMode="auto">
                  <a:xfrm>
                    <a:off x="4085" y="3658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0" name="Freeform 6554"/>
                  <p:cNvSpPr>
                    <a:spLocks/>
                  </p:cNvSpPr>
                  <p:nvPr/>
                </p:nvSpPr>
                <p:spPr bwMode="auto">
                  <a:xfrm>
                    <a:off x="4086" y="3657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1" name="Freeform 6555"/>
                  <p:cNvSpPr>
                    <a:spLocks/>
                  </p:cNvSpPr>
                  <p:nvPr/>
                </p:nvSpPr>
                <p:spPr bwMode="auto">
                  <a:xfrm>
                    <a:off x="4086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2" name="Freeform 6556"/>
                  <p:cNvSpPr>
                    <a:spLocks/>
                  </p:cNvSpPr>
                  <p:nvPr/>
                </p:nvSpPr>
                <p:spPr bwMode="auto">
                  <a:xfrm>
                    <a:off x="4087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3" name="Freeform 6557"/>
                  <p:cNvSpPr>
                    <a:spLocks/>
                  </p:cNvSpPr>
                  <p:nvPr/>
                </p:nvSpPr>
                <p:spPr bwMode="auto">
                  <a:xfrm>
                    <a:off x="4087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4" name="Freeform 6558"/>
                  <p:cNvSpPr>
                    <a:spLocks/>
                  </p:cNvSpPr>
                  <p:nvPr/>
                </p:nvSpPr>
                <p:spPr bwMode="auto">
                  <a:xfrm>
                    <a:off x="4088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5" name="Freeform 6559"/>
                  <p:cNvSpPr>
                    <a:spLocks/>
                  </p:cNvSpPr>
                  <p:nvPr/>
                </p:nvSpPr>
                <p:spPr bwMode="auto">
                  <a:xfrm>
                    <a:off x="4088" y="3657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6" name="Freeform 6560"/>
                  <p:cNvSpPr>
                    <a:spLocks/>
                  </p:cNvSpPr>
                  <p:nvPr/>
                </p:nvSpPr>
                <p:spPr bwMode="auto">
                  <a:xfrm>
                    <a:off x="4089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7" name="Freeform 6561"/>
                  <p:cNvSpPr>
                    <a:spLocks/>
                  </p:cNvSpPr>
                  <p:nvPr/>
                </p:nvSpPr>
                <p:spPr bwMode="auto">
                  <a:xfrm>
                    <a:off x="4089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8" name="Freeform 6562"/>
                  <p:cNvSpPr>
                    <a:spLocks/>
                  </p:cNvSpPr>
                  <p:nvPr/>
                </p:nvSpPr>
                <p:spPr bwMode="auto">
                  <a:xfrm>
                    <a:off x="4090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9" name="Freeform 6563"/>
                  <p:cNvSpPr>
                    <a:spLocks/>
                  </p:cNvSpPr>
                  <p:nvPr/>
                </p:nvSpPr>
                <p:spPr bwMode="auto">
                  <a:xfrm>
                    <a:off x="4090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0" name="Freeform 6564"/>
                  <p:cNvSpPr>
                    <a:spLocks/>
                  </p:cNvSpPr>
                  <p:nvPr/>
                </p:nvSpPr>
                <p:spPr bwMode="auto">
                  <a:xfrm>
                    <a:off x="4091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1" name="Freeform 6565"/>
                  <p:cNvSpPr>
                    <a:spLocks/>
                  </p:cNvSpPr>
                  <p:nvPr/>
                </p:nvSpPr>
                <p:spPr bwMode="auto">
                  <a:xfrm>
                    <a:off x="4091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2" name="Freeform 6566"/>
                  <p:cNvSpPr>
                    <a:spLocks/>
                  </p:cNvSpPr>
                  <p:nvPr/>
                </p:nvSpPr>
                <p:spPr bwMode="auto">
                  <a:xfrm>
                    <a:off x="4091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3" name="Freeform 6567"/>
                  <p:cNvSpPr>
                    <a:spLocks/>
                  </p:cNvSpPr>
                  <p:nvPr/>
                </p:nvSpPr>
                <p:spPr bwMode="auto">
                  <a:xfrm>
                    <a:off x="4092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4" name="Freeform 6568"/>
                  <p:cNvSpPr>
                    <a:spLocks/>
                  </p:cNvSpPr>
                  <p:nvPr/>
                </p:nvSpPr>
                <p:spPr bwMode="auto">
                  <a:xfrm>
                    <a:off x="4092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5" name="Freeform 6569"/>
                  <p:cNvSpPr>
                    <a:spLocks/>
                  </p:cNvSpPr>
                  <p:nvPr/>
                </p:nvSpPr>
                <p:spPr bwMode="auto">
                  <a:xfrm>
                    <a:off x="4093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6" name="Freeform 6570"/>
                  <p:cNvSpPr>
                    <a:spLocks/>
                  </p:cNvSpPr>
                  <p:nvPr/>
                </p:nvSpPr>
                <p:spPr bwMode="auto">
                  <a:xfrm>
                    <a:off x="4093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7" name="Freeform 6571"/>
                  <p:cNvSpPr>
                    <a:spLocks/>
                  </p:cNvSpPr>
                  <p:nvPr/>
                </p:nvSpPr>
                <p:spPr bwMode="auto">
                  <a:xfrm>
                    <a:off x="409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8" name="Freeform 6572"/>
                  <p:cNvSpPr>
                    <a:spLocks/>
                  </p:cNvSpPr>
                  <p:nvPr/>
                </p:nvSpPr>
                <p:spPr bwMode="auto">
                  <a:xfrm>
                    <a:off x="4094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9" name="Freeform 6573"/>
                  <p:cNvSpPr>
                    <a:spLocks/>
                  </p:cNvSpPr>
                  <p:nvPr/>
                </p:nvSpPr>
                <p:spPr bwMode="auto">
                  <a:xfrm>
                    <a:off x="4095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0" name="Freeform 6574"/>
                  <p:cNvSpPr>
                    <a:spLocks/>
                  </p:cNvSpPr>
                  <p:nvPr/>
                </p:nvSpPr>
                <p:spPr bwMode="auto">
                  <a:xfrm>
                    <a:off x="4095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1" name="Freeform 6575"/>
                  <p:cNvSpPr>
                    <a:spLocks/>
                  </p:cNvSpPr>
                  <p:nvPr/>
                </p:nvSpPr>
                <p:spPr bwMode="auto">
                  <a:xfrm>
                    <a:off x="4096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2" name="Freeform 6576"/>
                  <p:cNvSpPr>
                    <a:spLocks/>
                  </p:cNvSpPr>
                  <p:nvPr/>
                </p:nvSpPr>
                <p:spPr bwMode="auto">
                  <a:xfrm>
                    <a:off x="4096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3" name="Freeform 6577"/>
                  <p:cNvSpPr>
                    <a:spLocks/>
                  </p:cNvSpPr>
                  <p:nvPr/>
                </p:nvSpPr>
                <p:spPr bwMode="auto">
                  <a:xfrm>
                    <a:off x="4096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4" name="Freeform 6578"/>
                  <p:cNvSpPr>
                    <a:spLocks/>
                  </p:cNvSpPr>
                  <p:nvPr/>
                </p:nvSpPr>
                <p:spPr bwMode="auto">
                  <a:xfrm>
                    <a:off x="4097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5" name="Freeform 6579"/>
                  <p:cNvSpPr>
                    <a:spLocks/>
                  </p:cNvSpPr>
                  <p:nvPr/>
                </p:nvSpPr>
                <p:spPr bwMode="auto">
                  <a:xfrm>
                    <a:off x="4097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6" name="Freeform 6580"/>
                  <p:cNvSpPr>
                    <a:spLocks/>
                  </p:cNvSpPr>
                  <p:nvPr/>
                </p:nvSpPr>
                <p:spPr bwMode="auto">
                  <a:xfrm>
                    <a:off x="409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7" name="Freeform 6581"/>
                  <p:cNvSpPr>
                    <a:spLocks/>
                  </p:cNvSpPr>
                  <p:nvPr/>
                </p:nvSpPr>
                <p:spPr bwMode="auto">
                  <a:xfrm>
                    <a:off x="4098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671" name="Group 6783"/>
                <p:cNvGrpSpPr>
                  <a:grpSpLocks/>
                </p:cNvGrpSpPr>
                <p:nvPr/>
              </p:nvGrpSpPr>
              <p:grpSpPr bwMode="auto">
                <a:xfrm>
                  <a:off x="4099" y="3657"/>
                  <a:ext cx="93" cy="4"/>
                  <a:chOff x="4099" y="3657"/>
                  <a:chExt cx="93" cy="4"/>
                </a:xfrm>
              </p:grpSpPr>
              <p:sp>
                <p:nvSpPr>
                  <p:cNvPr id="1068" name="Freeform 6583"/>
                  <p:cNvSpPr>
                    <a:spLocks/>
                  </p:cNvSpPr>
                  <p:nvPr/>
                </p:nvSpPr>
                <p:spPr bwMode="auto">
                  <a:xfrm>
                    <a:off x="409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9" name="Freeform 6584"/>
                  <p:cNvSpPr>
                    <a:spLocks/>
                  </p:cNvSpPr>
                  <p:nvPr/>
                </p:nvSpPr>
                <p:spPr bwMode="auto">
                  <a:xfrm>
                    <a:off x="4099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0" name="Freeform 6585"/>
                  <p:cNvSpPr>
                    <a:spLocks/>
                  </p:cNvSpPr>
                  <p:nvPr/>
                </p:nvSpPr>
                <p:spPr bwMode="auto">
                  <a:xfrm>
                    <a:off x="410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1" name="Freeform 6586"/>
                  <p:cNvSpPr>
                    <a:spLocks/>
                  </p:cNvSpPr>
                  <p:nvPr/>
                </p:nvSpPr>
                <p:spPr bwMode="auto">
                  <a:xfrm>
                    <a:off x="410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2" name="Freeform 6587"/>
                  <p:cNvSpPr>
                    <a:spLocks/>
                  </p:cNvSpPr>
                  <p:nvPr/>
                </p:nvSpPr>
                <p:spPr bwMode="auto">
                  <a:xfrm>
                    <a:off x="4101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3" name="Freeform 6588"/>
                  <p:cNvSpPr>
                    <a:spLocks/>
                  </p:cNvSpPr>
                  <p:nvPr/>
                </p:nvSpPr>
                <p:spPr bwMode="auto">
                  <a:xfrm>
                    <a:off x="4101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4" name="Freeform 6589"/>
                  <p:cNvSpPr>
                    <a:spLocks/>
                  </p:cNvSpPr>
                  <p:nvPr/>
                </p:nvSpPr>
                <p:spPr bwMode="auto">
                  <a:xfrm>
                    <a:off x="4102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5" name="Freeform 6590"/>
                  <p:cNvSpPr>
                    <a:spLocks/>
                  </p:cNvSpPr>
                  <p:nvPr/>
                </p:nvSpPr>
                <p:spPr bwMode="auto">
                  <a:xfrm>
                    <a:off x="4102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6" name="Freeform 6591"/>
                  <p:cNvSpPr>
                    <a:spLocks/>
                  </p:cNvSpPr>
                  <p:nvPr/>
                </p:nvSpPr>
                <p:spPr bwMode="auto">
                  <a:xfrm>
                    <a:off x="4103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7" name="Freeform 6592"/>
                  <p:cNvSpPr>
                    <a:spLocks/>
                  </p:cNvSpPr>
                  <p:nvPr/>
                </p:nvSpPr>
                <p:spPr bwMode="auto">
                  <a:xfrm>
                    <a:off x="4103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8" name="Freeform 6593"/>
                  <p:cNvSpPr>
                    <a:spLocks/>
                  </p:cNvSpPr>
                  <p:nvPr/>
                </p:nvSpPr>
                <p:spPr bwMode="auto">
                  <a:xfrm>
                    <a:off x="4104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9" name="Freeform 6594"/>
                  <p:cNvSpPr>
                    <a:spLocks/>
                  </p:cNvSpPr>
                  <p:nvPr/>
                </p:nvSpPr>
                <p:spPr bwMode="auto">
                  <a:xfrm>
                    <a:off x="410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0" name="Freeform 6595"/>
                  <p:cNvSpPr>
                    <a:spLocks/>
                  </p:cNvSpPr>
                  <p:nvPr/>
                </p:nvSpPr>
                <p:spPr bwMode="auto">
                  <a:xfrm>
                    <a:off x="410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1" name="Freeform 6596"/>
                  <p:cNvSpPr>
                    <a:spLocks/>
                  </p:cNvSpPr>
                  <p:nvPr/>
                </p:nvSpPr>
                <p:spPr bwMode="auto">
                  <a:xfrm>
                    <a:off x="410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2" name="Freeform 6597"/>
                  <p:cNvSpPr>
                    <a:spLocks/>
                  </p:cNvSpPr>
                  <p:nvPr/>
                </p:nvSpPr>
                <p:spPr bwMode="auto">
                  <a:xfrm>
                    <a:off x="410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3" name="Freeform 6598"/>
                  <p:cNvSpPr>
                    <a:spLocks/>
                  </p:cNvSpPr>
                  <p:nvPr/>
                </p:nvSpPr>
                <p:spPr bwMode="auto">
                  <a:xfrm>
                    <a:off x="410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4" name="Freeform 6599"/>
                  <p:cNvSpPr>
                    <a:spLocks/>
                  </p:cNvSpPr>
                  <p:nvPr/>
                </p:nvSpPr>
                <p:spPr bwMode="auto">
                  <a:xfrm>
                    <a:off x="410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5" name="Freeform 6600"/>
                  <p:cNvSpPr>
                    <a:spLocks/>
                  </p:cNvSpPr>
                  <p:nvPr/>
                </p:nvSpPr>
                <p:spPr bwMode="auto">
                  <a:xfrm>
                    <a:off x="410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6" name="Freeform 6601"/>
                  <p:cNvSpPr>
                    <a:spLocks/>
                  </p:cNvSpPr>
                  <p:nvPr/>
                </p:nvSpPr>
                <p:spPr bwMode="auto">
                  <a:xfrm>
                    <a:off x="410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7" name="Freeform 6602"/>
                  <p:cNvSpPr>
                    <a:spLocks/>
                  </p:cNvSpPr>
                  <p:nvPr/>
                </p:nvSpPr>
                <p:spPr bwMode="auto">
                  <a:xfrm>
                    <a:off x="410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8" name="Freeform 6603"/>
                  <p:cNvSpPr>
                    <a:spLocks/>
                  </p:cNvSpPr>
                  <p:nvPr/>
                </p:nvSpPr>
                <p:spPr bwMode="auto">
                  <a:xfrm>
                    <a:off x="410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9" name="Freeform 6604"/>
                  <p:cNvSpPr>
                    <a:spLocks/>
                  </p:cNvSpPr>
                  <p:nvPr/>
                </p:nvSpPr>
                <p:spPr bwMode="auto">
                  <a:xfrm>
                    <a:off x="410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0" name="Freeform 6605"/>
                  <p:cNvSpPr>
                    <a:spLocks/>
                  </p:cNvSpPr>
                  <p:nvPr/>
                </p:nvSpPr>
                <p:spPr bwMode="auto">
                  <a:xfrm>
                    <a:off x="410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1" name="Freeform 6606"/>
                  <p:cNvSpPr>
                    <a:spLocks/>
                  </p:cNvSpPr>
                  <p:nvPr/>
                </p:nvSpPr>
                <p:spPr bwMode="auto">
                  <a:xfrm>
                    <a:off x="411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2" name="Freeform 6607"/>
                  <p:cNvSpPr>
                    <a:spLocks/>
                  </p:cNvSpPr>
                  <p:nvPr/>
                </p:nvSpPr>
                <p:spPr bwMode="auto">
                  <a:xfrm>
                    <a:off x="411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3" name="Freeform 6608"/>
                  <p:cNvSpPr>
                    <a:spLocks/>
                  </p:cNvSpPr>
                  <p:nvPr/>
                </p:nvSpPr>
                <p:spPr bwMode="auto">
                  <a:xfrm>
                    <a:off x="411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4" name="Freeform 6609"/>
                  <p:cNvSpPr>
                    <a:spLocks/>
                  </p:cNvSpPr>
                  <p:nvPr/>
                </p:nvSpPr>
                <p:spPr bwMode="auto">
                  <a:xfrm>
                    <a:off x="411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5" name="Freeform 6610"/>
                  <p:cNvSpPr>
                    <a:spLocks/>
                  </p:cNvSpPr>
                  <p:nvPr/>
                </p:nvSpPr>
                <p:spPr bwMode="auto">
                  <a:xfrm>
                    <a:off x="411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6" name="Freeform 6611"/>
                  <p:cNvSpPr>
                    <a:spLocks/>
                  </p:cNvSpPr>
                  <p:nvPr/>
                </p:nvSpPr>
                <p:spPr bwMode="auto">
                  <a:xfrm>
                    <a:off x="411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7" name="Freeform 6612"/>
                  <p:cNvSpPr>
                    <a:spLocks/>
                  </p:cNvSpPr>
                  <p:nvPr/>
                </p:nvSpPr>
                <p:spPr bwMode="auto">
                  <a:xfrm>
                    <a:off x="411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8" name="Freeform 6613"/>
                  <p:cNvSpPr>
                    <a:spLocks/>
                  </p:cNvSpPr>
                  <p:nvPr/>
                </p:nvSpPr>
                <p:spPr bwMode="auto">
                  <a:xfrm>
                    <a:off x="411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9" name="Freeform 6614"/>
                  <p:cNvSpPr>
                    <a:spLocks/>
                  </p:cNvSpPr>
                  <p:nvPr/>
                </p:nvSpPr>
                <p:spPr bwMode="auto">
                  <a:xfrm>
                    <a:off x="411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0" name="Freeform 6615"/>
                  <p:cNvSpPr>
                    <a:spLocks/>
                  </p:cNvSpPr>
                  <p:nvPr/>
                </p:nvSpPr>
                <p:spPr bwMode="auto">
                  <a:xfrm>
                    <a:off x="411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1" name="Freeform 6616"/>
                  <p:cNvSpPr>
                    <a:spLocks/>
                  </p:cNvSpPr>
                  <p:nvPr/>
                </p:nvSpPr>
                <p:spPr bwMode="auto">
                  <a:xfrm>
                    <a:off x="411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2" name="Freeform 6617"/>
                  <p:cNvSpPr>
                    <a:spLocks/>
                  </p:cNvSpPr>
                  <p:nvPr/>
                </p:nvSpPr>
                <p:spPr bwMode="auto">
                  <a:xfrm>
                    <a:off x="411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3" name="Freeform 6618"/>
                  <p:cNvSpPr>
                    <a:spLocks/>
                  </p:cNvSpPr>
                  <p:nvPr/>
                </p:nvSpPr>
                <p:spPr bwMode="auto">
                  <a:xfrm>
                    <a:off x="411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4" name="Freeform 6619"/>
                  <p:cNvSpPr>
                    <a:spLocks/>
                  </p:cNvSpPr>
                  <p:nvPr/>
                </p:nvSpPr>
                <p:spPr bwMode="auto">
                  <a:xfrm>
                    <a:off x="411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5" name="Freeform 6620"/>
                  <p:cNvSpPr>
                    <a:spLocks/>
                  </p:cNvSpPr>
                  <p:nvPr/>
                </p:nvSpPr>
                <p:spPr bwMode="auto">
                  <a:xfrm>
                    <a:off x="411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6" name="Freeform 6621"/>
                  <p:cNvSpPr>
                    <a:spLocks/>
                  </p:cNvSpPr>
                  <p:nvPr/>
                </p:nvSpPr>
                <p:spPr bwMode="auto">
                  <a:xfrm>
                    <a:off x="411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7" name="Freeform 6622"/>
                  <p:cNvSpPr>
                    <a:spLocks/>
                  </p:cNvSpPr>
                  <p:nvPr/>
                </p:nvSpPr>
                <p:spPr bwMode="auto">
                  <a:xfrm>
                    <a:off x="411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8" name="Freeform 6623"/>
                  <p:cNvSpPr>
                    <a:spLocks/>
                  </p:cNvSpPr>
                  <p:nvPr/>
                </p:nvSpPr>
                <p:spPr bwMode="auto">
                  <a:xfrm>
                    <a:off x="411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9" name="Freeform 6624"/>
                  <p:cNvSpPr>
                    <a:spLocks/>
                  </p:cNvSpPr>
                  <p:nvPr/>
                </p:nvSpPr>
                <p:spPr bwMode="auto">
                  <a:xfrm>
                    <a:off x="411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0" name="Freeform 6625"/>
                  <p:cNvSpPr>
                    <a:spLocks/>
                  </p:cNvSpPr>
                  <p:nvPr/>
                </p:nvSpPr>
                <p:spPr bwMode="auto">
                  <a:xfrm>
                    <a:off x="411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1" name="Freeform 6626"/>
                  <p:cNvSpPr>
                    <a:spLocks/>
                  </p:cNvSpPr>
                  <p:nvPr/>
                </p:nvSpPr>
                <p:spPr bwMode="auto">
                  <a:xfrm>
                    <a:off x="411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2" name="Freeform 6627"/>
                  <p:cNvSpPr>
                    <a:spLocks/>
                  </p:cNvSpPr>
                  <p:nvPr/>
                </p:nvSpPr>
                <p:spPr bwMode="auto">
                  <a:xfrm>
                    <a:off x="411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3" name="Freeform 6628"/>
                  <p:cNvSpPr>
                    <a:spLocks/>
                  </p:cNvSpPr>
                  <p:nvPr/>
                </p:nvSpPr>
                <p:spPr bwMode="auto">
                  <a:xfrm>
                    <a:off x="412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4" name="Freeform 6629"/>
                  <p:cNvSpPr>
                    <a:spLocks/>
                  </p:cNvSpPr>
                  <p:nvPr/>
                </p:nvSpPr>
                <p:spPr bwMode="auto">
                  <a:xfrm>
                    <a:off x="412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5" name="Freeform 6630"/>
                  <p:cNvSpPr>
                    <a:spLocks/>
                  </p:cNvSpPr>
                  <p:nvPr/>
                </p:nvSpPr>
                <p:spPr bwMode="auto">
                  <a:xfrm>
                    <a:off x="412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6" name="Freeform 6631"/>
                  <p:cNvSpPr>
                    <a:spLocks/>
                  </p:cNvSpPr>
                  <p:nvPr/>
                </p:nvSpPr>
                <p:spPr bwMode="auto">
                  <a:xfrm>
                    <a:off x="412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7" name="Freeform 6632"/>
                  <p:cNvSpPr>
                    <a:spLocks/>
                  </p:cNvSpPr>
                  <p:nvPr/>
                </p:nvSpPr>
                <p:spPr bwMode="auto">
                  <a:xfrm>
                    <a:off x="412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8" name="Freeform 6633"/>
                  <p:cNvSpPr>
                    <a:spLocks/>
                  </p:cNvSpPr>
                  <p:nvPr/>
                </p:nvSpPr>
                <p:spPr bwMode="auto">
                  <a:xfrm>
                    <a:off x="412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9" name="Freeform 6634"/>
                  <p:cNvSpPr>
                    <a:spLocks/>
                  </p:cNvSpPr>
                  <p:nvPr/>
                </p:nvSpPr>
                <p:spPr bwMode="auto">
                  <a:xfrm>
                    <a:off x="412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0" name="Freeform 6635"/>
                  <p:cNvSpPr>
                    <a:spLocks/>
                  </p:cNvSpPr>
                  <p:nvPr/>
                </p:nvSpPr>
                <p:spPr bwMode="auto">
                  <a:xfrm>
                    <a:off x="412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1" name="Freeform 6636"/>
                  <p:cNvSpPr>
                    <a:spLocks/>
                  </p:cNvSpPr>
                  <p:nvPr/>
                </p:nvSpPr>
                <p:spPr bwMode="auto">
                  <a:xfrm>
                    <a:off x="412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2" name="Freeform 6637"/>
                  <p:cNvSpPr>
                    <a:spLocks/>
                  </p:cNvSpPr>
                  <p:nvPr/>
                </p:nvSpPr>
                <p:spPr bwMode="auto">
                  <a:xfrm>
                    <a:off x="412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3" name="Freeform 6638"/>
                  <p:cNvSpPr>
                    <a:spLocks/>
                  </p:cNvSpPr>
                  <p:nvPr/>
                </p:nvSpPr>
                <p:spPr bwMode="auto">
                  <a:xfrm>
                    <a:off x="412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4" name="Freeform 6639"/>
                  <p:cNvSpPr>
                    <a:spLocks/>
                  </p:cNvSpPr>
                  <p:nvPr/>
                </p:nvSpPr>
                <p:spPr bwMode="auto">
                  <a:xfrm>
                    <a:off x="412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5" name="Freeform 6640"/>
                  <p:cNvSpPr>
                    <a:spLocks/>
                  </p:cNvSpPr>
                  <p:nvPr/>
                </p:nvSpPr>
                <p:spPr bwMode="auto">
                  <a:xfrm>
                    <a:off x="412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6" name="Freeform 6641"/>
                  <p:cNvSpPr>
                    <a:spLocks/>
                  </p:cNvSpPr>
                  <p:nvPr/>
                </p:nvSpPr>
                <p:spPr bwMode="auto">
                  <a:xfrm>
                    <a:off x="412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7" name="Freeform 6642"/>
                  <p:cNvSpPr>
                    <a:spLocks/>
                  </p:cNvSpPr>
                  <p:nvPr/>
                </p:nvSpPr>
                <p:spPr bwMode="auto">
                  <a:xfrm>
                    <a:off x="412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8" name="Freeform 6643"/>
                  <p:cNvSpPr>
                    <a:spLocks/>
                  </p:cNvSpPr>
                  <p:nvPr/>
                </p:nvSpPr>
                <p:spPr bwMode="auto">
                  <a:xfrm>
                    <a:off x="412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9" name="Freeform 6644"/>
                  <p:cNvSpPr>
                    <a:spLocks/>
                  </p:cNvSpPr>
                  <p:nvPr/>
                </p:nvSpPr>
                <p:spPr bwMode="auto">
                  <a:xfrm>
                    <a:off x="412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0" name="Freeform 6645"/>
                  <p:cNvSpPr>
                    <a:spLocks/>
                  </p:cNvSpPr>
                  <p:nvPr/>
                </p:nvSpPr>
                <p:spPr bwMode="auto">
                  <a:xfrm>
                    <a:off x="412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1" name="Freeform 6646"/>
                  <p:cNvSpPr>
                    <a:spLocks/>
                  </p:cNvSpPr>
                  <p:nvPr/>
                </p:nvSpPr>
                <p:spPr bwMode="auto">
                  <a:xfrm>
                    <a:off x="412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2" name="Freeform 6647"/>
                  <p:cNvSpPr>
                    <a:spLocks/>
                  </p:cNvSpPr>
                  <p:nvPr/>
                </p:nvSpPr>
                <p:spPr bwMode="auto">
                  <a:xfrm>
                    <a:off x="412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3" name="Freeform 6648"/>
                  <p:cNvSpPr>
                    <a:spLocks/>
                  </p:cNvSpPr>
                  <p:nvPr/>
                </p:nvSpPr>
                <p:spPr bwMode="auto">
                  <a:xfrm>
                    <a:off x="412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4" name="Freeform 6649"/>
                  <p:cNvSpPr>
                    <a:spLocks/>
                  </p:cNvSpPr>
                  <p:nvPr/>
                </p:nvSpPr>
                <p:spPr bwMode="auto">
                  <a:xfrm>
                    <a:off x="412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5" name="Freeform 6650"/>
                  <p:cNvSpPr>
                    <a:spLocks/>
                  </p:cNvSpPr>
                  <p:nvPr/>
                </p:nvSpPr>
                <p:spPr bwMode="auto">
                  <a:xfrm>
                    <a:off x="413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6" name="Freeform 6651"/>
                  <p:cNvSpPr>
                    <a:spLocks/>
                  </p:cNvSpPr>
                  <p:nvPr/>
                </p:nvSpPr>
                <p:spPr bwMode="auto">
                  <a:xfrm>
                    <a:off x="413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7" name="Freeform 6652"/>
                  <p:cNvSpPr>
                    <a:spLocks/>
                  </p:cNvSpPr>
                  <p:nvPr/>
                </p:nvSpPr>
                <p:spPr bwMode="auto">
                  <a:xfrm>
                    <a:off x="413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8" name="Freeform 6653"/>
                  <p:cNvSpPr>
                    <a:spLocks/>
                  </p:cNvSpPr>
                  <p:nvPr/>
                </p:nvSpPr>
                <p:spPr bwMode="auto">
                  <a:xfrm>
                    <a:off x="413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9" name="Freeform 6654"/>
                  <p:cNvSpPr>
                    <a:spLocks/>
                  </p:cNvSpPr>
                  <p:nvPr/>
                </p:nvSpPr>
                <p:spPr bwMode="auto">
                  <a:xfrm>
                    <a:off x="413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0" name="Freeform 6655"/>
                  <p:cNvSpPr>
                    <a:spLocks/>
                  </p:cNvSpPr>
                  <p:nvPr/>
                </p:nvSpPr>
                <p:spPr bwMode="auto">
                  <a:xfrm>
                    <a:off x="413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1" name="Freeform 6656"/>
                  <p:cNvSpPr>
                    <a:spLocks/>
                  </p:cNvSpPr>
                  <p:nvPr/>
                </p:nvSpPr>
                <p:spPr bwMode="auto">
                  <a:xfrm>
                    <a:off x="413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2" name="Freeform 6657"/>
                  <p:cNvSpPr>
                    <a:spLocks/>
                  </p:cNvSpPr>
                  <p:nvPr/>
                </p:nvSpPr>
                <p:spPr bwMode="auto">
                  <a:xfrm>
                    <a:off x="413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3" name="Freeform 6658"/>
                  <p:cNvSpPr>
                    <a:spLocks/>
                  </p:cNvSpPr>
                  <p:nvPr/>
                </p:nvSpPr>
                <p:spPr bwMode="auto">
                  <a:xfrm>
                    <a:off x="413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4" name="Freeform 6659"/>
                  <p:cNvSpPr>
                    <a:spLocks/>
                  </p:cNvSpPr>
                  <p:nvPr/>
                </p:nvSpPr>
                <p:spPr bwMode="auto">
                  <a:xfrm>
                    <a:off x="413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5" name="Freeform 6660"/>
                  <p:cNvSpPr>
                    <a:spLocks/>
                  </p:cNvSpPr>
                  <p:nvPr/>
                </p:nvSpPr>
                <p:spPr bwMode="auto">
                  <a:xfrm>
                    <a:off x="4134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6" name="Freeform 6661"/>
                  <p:cNvSpPr>
                    <a:spLocks/>
                  </p:cNvSpPr>
                  <p:nvPr/>
                </p:nvSpPr>
                <p:spPr bwMode="auto">
                  <a:xfrm>
                    <a:off x="4135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7" name="Freeform 6662"/>
                  <p:cNvSpPr>
                    <a:spLocks/>
                  </p:cNvSpPr>
                  <p:nvPr/>
                </p:nvSpPr>
                <p:spPr bwMode="auto">
                  <a:xfrm>
                    <a:off x="4135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8" name="Freeform 6663"/>
                  <p:cNvSpPr>
                    <a:spLocks/>
                  </p:cNvSpPr>
                  <p:nvPr/>
                </p:nvSpPr>
                <p:spPr bwMode="auto">
                  <a:xfrm>
                    <a:off x="4136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9" name="Freeform 6664"/>
                  <p:cNvSpPr>
                    <a:spLocks/>
                  </p:cNvSpPr>
                  <p:nvPr/>
                </p:nvSpPr>
                <p:spPr bwMode="auto">
                  <a:xfrm>
                    <a:off x="4136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0" name="Freeform 6665"/>
                  <p:cNvSpPr>
                    <a:spLocks/>
                  </p:cNvSpPr>
                  <p:nvPr/>
                </p:nvSpPr>
                <p:spPr bwMode="auto">
                  <a:xfrm>
                    <a:off x="4137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1" name="Freeform 6666"/>
                  <p:cNvSpPr>
                    <a:spLocks/>
                  </p:cNvSpPr>
                  <p:nvPr/>
                </p:nvSpPr>
                <p:spPr bwMode="auto">
                  <a:xfrm>
                    <a:off x="4137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2" name="Freeform 6667"/>
                  <p:cNvSpPr>
                    <a:spLocks/>
                  </p:cNvSpPr>
                  <p:nvPr/>
                </p:nvSpPr>
                <p:spPr bwMode="auto">
                  <a:xfrm>
                    <a:off x="4138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3" name="Freeform 6668"/>
                  <p:cNvSpPr>
                    <a:spLocks/>
                  </p:cNvSpPr>
                  <p:nvPr/>
                </p:nvSpPr>
                <p:spPr bwMode="auto">
                  <a:xfrm>
                    <a:off x="413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4" name="Freeform 6669"/>
                  <p:cNvSpPr>
                    <a:spLocks/>
                  </p:cNvSpPr>
                  <p:nvPr/>
                </p:nvSpPr>
                <p:spPr bwMode="auto">
                  <a:xfrm>
                    <a:off x="4139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5" name="Freeform 6670"/>
                  <p:cNvSpPr>
                    <a:spLocks/>
                  </p:cNvSpPr>
                  <p:nvPr/>
                </p:nvSpPr>
                <p:spPr bwMode="auto">
                  <a:xfrm>
                    <a:off x="413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6" name="Freeform 6671"/>
                  <p:cNvSpPr>
                    <a:spLocks/>
                  </p:cNvSpPr>
                  <p:nvPr/>
                </p:nvSpPr>
                <p:spPr bwMode="auto">
                  <a:xfrm>
                    <a:off x="414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7" name="Freeform 6672"/>
                  <p:cNvSpPr>
                    <a:spLocks/>
                  </p:cNvSpPr>
                  <p:nvPr/>
                </p:nvSpPr>
                <p:spPr bwMode="auto">
                  <a:xfrm>
                    <a:off x="414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8" name="Freeform 6673"/>
                  <p:cNvSpPr>
                    <a:spLocks/>
                  </p:cNvSpPr>
                  <p:nvPr/>
                </p:nvSpPr>
                <p:spPr bwMode="auto">
                  <a:xfrm>
                    <a:off x="414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9" name="Freeform 6674"/>
                  <p:cNvSpPr>
                    <a:spLocks/>
                  </p:cNvSpPr>
                  <p:nvPr/>
                </p:nvSpPr>
                <p:spPr bwMode="auto">
                  <a:xfrm>
                    <a:off x="414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0" name="Freeform 6675"/>
                  <p:cNvSpPr>
                    <a:spLocks/>
                  </p:cNvSpPr>
                  <p:nvPr/>
                </p:nvSpPr>
                <p:spPr bwMode="auto">
                  <a:xfrm>
                    <a:off x="414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1" name="Freeform 6676"/>
                  <p:cNvSpPr>
                    <a:spLocks/>
                  </p:cNvSpPr>
                  <p:nvPr/>
                </p:nvSpPr>
                <p:spPr bwMode="auto">
                  <a:xfrm>
                    <a:off x="414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2" name="Freeform 6677"/>
                  <p:cNvSpPr>
                    <a:spLocks/>
                  </p:cNvSpPr>
                  <p:nvPr/>
                </p:nvSpPr>
                <p:spPr bwMode="auto">
                  <a:xfrm>
                    <a:off x="414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3" name="Freeform 6678"/>
                  <p:cNvSpPr>
                    <a:spLocks/>
                  </p:cNvSpPr>
                  <p:nvPr/>
                </p:nvSpPr>
                <p:spPr bwMode="auto">
                  <a:xfrm>
                    <a:off x="414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4" name="Freeform 6679"/>
                  <p:cNvSpPr>
                    <a:spLocks/>
                  </p:cNvSpPr>
                  <p:nvPr/>
                </p:nvSpPr>
                <p:spPr bwMode="auto">
                  <a:xfrm>
                    <a:off x="414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5" name="Freeform 6680"/>
                  <p:cNvSpPr>
                    <a:spLocks/>
                  </p:cNvSpPr>
                  <p:nvPr/>
                </p:nvSpPr>
                <p:spPr bwMode="auto">
                  <a:xfrm>
                    <a:off x="414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6" name="Freeform 6681"/>
                  <p:cNvSpPr>
                    <a:spLocks/>
                  </p:cNvSpPr>
                  <p:nvPr/>
                </p:nvSpPr>
                <p:spPr bwMode="auto">
                  <a:xfrm>
                    <a:off x="414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7" name="Freeform 6682"/>
                  <p:cNvSpPr>
                    <a:spLocks/>
                  </p:cNvSpPr>
                  <p:nvPr/>
                </p:nvSpPr>
                <p:spPr bwMode="auto">
                  <a:xfrm>
                    <a:off x="414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8" name="Freeform 6683"/>
                  <p:cNvSpPr>
                    <a:spLocks/>
                  </p:cNvSpPr>
                  <p:nvPr/>
                </p:nvSpPr>
                <p:spPr bwMode="auto">
                  <a:xfrm>
                    <a:off x="414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9" name="Freeform 6684"/>
                  <p:cNvSpPr>
                    <a:spLocks/>
                  </p:cNvSpPr>
                  <p:nvPr/>
                </p:nvSpPr>
                <p:spPr bwMode="auto">
                  <a:xfrm>
                    <a:off x="414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0" name="Freeform 6685"/>
                  <p:cNvSpPr>
                    <a:spLocks/>
                  </p:cNvSpPr>
                  <p:nvPr/>
                </p:nvSpPr>
                <p:spPr bwMode="auto">
                  <a:xfrm>
                    <a:off x="414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1" name="Freeform 6686"/>
                  <p:cNvSpPr>
                    <a:spLocks/>
                  </p:cNvSpPr>
                  <p:nvPr/>
                </p:nvSpPr>
                <p:spPr bwMode="auto">
                  <a:xfrm>
                    <a:off x="414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2" name="Freeform 6687"/>
                  <p:cNvSpPr>
                    <a:spLocks/>
                  </p:cNvSpPr>
                  <p:nvPr/>
                </p:nvSpPr>
                <p:spPr bwMode="auto">
                  <a:xfrm>
                    <a:off x="414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3" name="Freeform 6688"/>
                  <p:cNvSpPr>
                    <a:spLocks/>
                  </p:cNvSpPr>
                  <p:nvPr/>
                </p:nvSpPr>
                <p:spPr bwMode="auto">
                  <a:xfrm>
                    <a:off x="414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4" name="Freeform 6689"/>
                  <p:cNvSpPr>
                    <a:spLocks/>
                  </p:cNvSpPr>
                  <p:nvPr/>
                </p:nvSpPr>
                <p:spPr bwMode="auto">
                  <a:xfrm>
                    <a:off x="414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5" name="Freeform 6690"/>
                  <p:cNvSpPr>
                    <a:spLocks/>
                  </p:cNvSpPr>
                  <p:nvPr/>
                </p:nvSpPr>
                <p:spPr bwMode="auto">
                  <a:xfrm>
                    <a:off x="414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6" name="Freeform 6691"/>
                  <p:cNvSpPr>
                    <a:spLocks/>
                  </p:cNvSpPr>
                  <p:nvPr/>
                </p:nvSpPr>
                <p:spPr bwMode="auto">
                  <a:xfrm>
                    <a:off x="414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7" name="Freeform 6692"/>
                  <p:cNvSpPr>
                    <a:spLocks/>
                  </p:cNvSpPr>
                  <p:nvPr/>
                </p:nvSpPr>
                <p:spPr bwMode="auto">
                  <a:xfrm>
                    <a:off x="414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8" name="Freeform 6693"/>
                  <p:cNvSpPr>
                    <a:spLocks/>
                  </p:cNvSpPr>
                  <p:nvPr/>
                </p:nvSpPr>
                <p:spPr bwMode="auto">
                  <a:xfrm>
                    <a:off x="415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9" name="Freeform 6694"/>
                  <p:cNvSpPr>
                    <a:spLocks/>
                  </p:cNvSpPr>
                  <p:nvPr/>
                </p:nvSpPr>
                <p:spPr bwMode="auto">
                  <a:xfrm>
                    <a:off x="415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0" name="Freeform 6695"/>
                  <p:cNvSpPr>
                    <a:spLocks/>
                  </p:cNvSpPr>
                  <p:nvPr/>
                </p:nvSpPr>
                <p:spPr bwMode="auto">
                  <a:xfrm>
                    <a:off x="415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1" name="Freeform 6696"/>
                  <p:cNvSpPr>
                    <a:spLocks/>
                  </p:cNvSpPr>
                  <p:nvPr/>
                </p:nvSpPr>
                <p:spPr bwMode="auto">
                  <a:xfrm>
                    <a:off x="415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2" name="Freeform 6697"/>
                  <p:cNvSpPr>
                    <a:spLocks/>
                  </p:cNvSpPr>
                  <p:nvPr/>
                </p:nvSpPr>
                <p:spPr bwMode="auto">
                  <a:xfrm>
                    <a:off x="415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3" name="Freeform 6698"/>
                  <p:cNvSpPr>
                    <a:spLocks/>
                  </p:cNvSpPr>
                  <p:nvPr/>
                </p:nvSpPr>
                <p:spPr bwMode="auto">
                  <a:xfrm>
                    <a:off x="415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4" name="Freeform 6699"/>
                  <p:cNvSpPr>
                    <a:spLocks/>
                  </p:cNvSpPr>
                  <p:nvPr/>
                </p:nvSpPr>
                <p:spPr bwMode="auto">
                  <a:xfrm>
                    <a:off x="415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5" name="Freeform 6700"/>
                  <p:cNvSpPr>
                    <a:spLocks/>
                  </p:cNvSpPr>
                  <p:nvPr/>
                </p:nvSpPr>
                <p:spPr bwMode="auto">
                  <a:xfrm>
                    <a:off x="415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6" name="Freeform 6701"/>
                  <p:cNvSpPr>
                    <a:spLocks/>
                  </p:cNvSpPr>
                  <p:nvPr/>
                </p:nvSpPr>
                <p:spPr bwMode="auto">
                  <a:xfrm>
                    <a:off x="415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7" name="Freeform 6702"/>
                  <p:cNvSpPr>
                    <a:spLocks/>
                  </p:cNvSpPr>
                  <p:nvPr/>
                </p:nvSpPr>
                <p:spPr bwMode="auto">
                  <a:xfrm>
                    <a:off x="415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8" name="Freeform 6703"/>
                  <p:cNvSpPr>
                    <a:spLocks/>
                  </p:cNvSpPr>
                  <p:nvPr/>
                </p:nvSpPr>
                <p:spPr bwMode="auto">
                  <a:xfrm>
                    <a:off x="415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9" name="Freeform 6704"/>
                  <p:cNvSpPr>
                    <a:spLocks/>
                  </p:cNvSpPr>
                  <p:nvPr/>
                </p:nvSpPr>
                <p:spPr bwMode="auto">
                  <a:xfrm>
                    <a:off x="415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0" name="Freeform 6705"/>
                  <p:cNvSpPr>
                    <a:spLocks/>
                  </p:cNvSpPr>
                  <p:nvPr/>
                </p:nvSpPr>
                <p:spPr bwMode="auto">
                  <a:xfrm>
                    <a:off x="415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1" name="Freeform 6706"/>
                  <p:cNvSpPr>
                    <a:spLocks/>
                  </p:cNvSpPr>
                  <p:nvPr/>
                </p:nvSpPr>
                <p:spPr bwMode="auto">
                  <a:xfrm>
                    <a:off x="415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2" name="Freeform 6707"/>
                  <p:cNvSpPr>
                    <a:spLocks/>
                  </p:cNvSpPr>
                  <p:nvPr/>
                </p:nvSpPr>
                <p:spPr bwMode="auto">
                  <a:xfrm>
                    <a:off x="415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3" name="Freeform 6708"/>
                  <p:cNvSpPr>
                    <a:spLocks/>
                  </p:cNvSpPr>
                  <p:nvPr/>
                </p:nvSpPr>
                <p:spPr bwMode="auto">
                  <a:xfrm>
                    <a:off x="415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4" name="Freeform 6709"/>
                  <p:cNvSpPr>
                    <a:spLocks/>
                  </p:cNvSpPr>
                  <p:nvPr/>
                </p:nvSpPr>
                <p:spPr bwMode="auto">
                  <a:xfrm>
                    <a:off x="415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5" name="Freeform 6710"/>
                  <p:cNvSpPr>
                    <a:spLocks/>
                  </p:cNvSpPr>
                  <p:nvPr/>
                </p:nvSpPr>
                <p:spPr bwMode="auto">
                  <a:xfrm>
                    <a:off x="415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6" name="Freeform 6711"/>
                  <p:cNvSpPr>
                    <a:spLocks/>
                  </p:cNvSpPr>
                  <p:nvPr/>
                </p:nvSpPr>
                <p:spPr bwMode="auto">
                  <a:xfrm>
                    <a:off x="415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7" name="Freeform 6712"/>
                  <p:cNvSpPr>
                    <a:spLocks/>
                  </p:cNvSpPr>
                  <p:nvPr/>
                </p:nvSpPr>
                <p:spPr bwMode="auto">
                  <a:xfrm>
                    <a:off x="415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8" name="Freeform 6713"/>
                  <p:cNvSpPr>
                    <a:spLocks/>
                  </p:cNvSpPr>
                  <p:nvPr/>
                </p:nvSpPr>
                <p:spPr bwMode="auto">
                  <a:xfrm>
                    <a:off x="415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9" name="Freeform 6714"/>
                  <p:cNvSpPr>
                    <a:spLocks/>
                  </p:cNvSpPr>
                  <p:nvPr/>
                </p:nvSpPr>
                <p:spPr bwMode="auto">
                  <a:xfrm>
                    <a:off x="4159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0" name="Freeform 6715"/>
                  <p:cNvSpPr>
                    <a:spLocks/>
                  </p:cNvSpPr>
                  <p:nvPr/>
                </p:nvSpPr>
                <p:spPr bwMode="auto">
                  <a:xfrm>
                    <a:off x="416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1" name="Freeform 6716"/>
                  <p:cNvSpPr>
                    <a:spLocks/>
                  </p:cNvSpPr>
                  <p:nvPr/>
                </p:nvSpPr>
                <p:spPr bwMode="auto">
                  <a:xfrm>
                    <a:off x="416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2" name="Freeform 6717"/>
                  <p:cNvSpPr>
                    <a:spLocks/>
                  </p:cNvSpPr>
                  <p:nvPr/>
                </p:nvSpPr>
                <p:spPr bwMode="auto">
                  <a:xfrm>
                    <a:off x="4161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3" name="Freeform 6718"/>
                  <p:cNvSpPr>
                    <a:spLocks/>
                  </p:cNvSpPr>
                  <p:nvPr/>
                </p:nvSpPr>
                <p:spPr bwMode="auto">
                  <a:xfrm>
                    <a:off x="4161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4" name="Freeform 6719"/>
                  <p:cNvSpPr>
                    <a:spLocks/>
                  </p:cNvSpPr>
                  <p:nvPr/>
                </p:nvSpPr>
                <p:spPr bwMode="auto">
                  <a:xfrm>
                    <a:off x="4162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5" name="Freeform 6720"/>
                  <p:cNvSpPr>
                    <a:spLocks/>
                  </p:cNvSpPr>
                  <p:nvPr/>
                </p:nvSpPr>
                <p:spPr bwMode="auto">
                  <a:xfrm>
                    <a:off x="4162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6" name="Freeform 6721"/>
                  <p:cNvSpPr>
                    <a:spLocks/>
                  </p:cNvSpPr>
                  <p:nvPr/>
                </p:nvSpPr>
                <p:spPr bwMode="auto">
                  <a:xfrm>
                    <a:off x="416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7" name="Freeform 6722"/>
                  <p:cNvSpPr>
                    <a:spLocks/>
                  </p:cNvSpPr>
                  <p:nvPr/>
                </p:nvSpPr>
                <p:spPr bwMode="auto">
                  <a:xfrm>
                    <a:off x="416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8" name="Freeform 6723"/>
                  <p:cNvSpPr>
                    <a:spLocks/>
                  </p:cNvSpPr>
                  <p:nvPr/>
                </p:nvSpPr>
                <p:spPr bwMode="auto">
                  <a:xfrm>
                    <a:off x="416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9" name="Freeform 6724"/>
                  <p:cNvSpPr>
                    <a:spLocks/>
                  </p:cNvSpPr>
                  <p:nvPr/>
                </p:nvSpPr>
                <p:spPr bwMode="auto">
                  <a:xfrm>
                    <a:off x="416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0" name="Freeform 6725"/>
                  <p:cNvSpPr>
                    <a:spLocks/>
                  </p:cNvSpPr>
                  <p:nvPr/>
                </p:nvSpPr>
                <p:spPr bwMode="auto">
                  <a:xfrm>
                    <a:off x="416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1" name="Freeform 6726"/>
                  <p:cNvSpPr>
                    <a:spLocks/>
                  </p:cNvSpPr>
                  <p:nvPr/>
                </p:nvSpPr>
                <p:spPr bwMode="auto">
                  <a:xfrm>
                    <a:off x="4165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2" name="Freeform 6727"/>
                  <p:cNvSpPr>
                    <a:spLocks/>
                  </p:cNvSpPr>
                  <p:nvPr/>
                </p:nvSpPr>
                <p:spPr bwMode="auto">
                  <a:xfrm>
                    <a:off x="4165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3" name="Freeform 6728"/>
                  <p:cNvSpPr>
                    <a:spLocks/>
                  </p:cNvSpPr>
                  <p:nvPr/>
                </p:nvSpPr>
                <p:spPr bwMode="auto">
                  <a:xfrm>
                    <a:off x="4166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4" name="Freeform 6729"/>
                  <p:cNvSpPr>
                    <a:spLocks/>
                  </p:cNvSpPr>
                  <p:nvPr/>
                </p:nvSpPr>
                <p:spPr bwMode="auto">
                  <a:xfrm>
                    <a:off x="4166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5" name="Freeform 6730"/>
                  <p:cNvSpPr>
                    <a:spLocks/>
                  </p:cNvSpPr>
                  <p:nvPr/>
                </p:nvSpPr>
                <p:spPr bwMode="auto">
                  <a:xfrm>
                    <a:off x="4167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6" name="Freeform 6731"/>
                  <p:cNvSpPr>
                    <a:spLocks/>
                  </p:cNvSpPr>
                  <p:nvPr/>
                </p:nvSpPr>
                <p:spPr bwMode="auto">
                  <a:xfrm>
                    <a:off x="4167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7" name="Freeform 6732"/>
                  <p:cNvSpPr>
                    <a:spLocks/>
                  </p:cNvSpPr>
                  <p:nvPr/>
                </p:nvSpPr>
                <p:spPr bwMode="auto">
                  <a:xfrm>
                    <a:off x="416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8" name="Freeform 6733"/>
                  <p:cNvSpPr>
                    <a:spLocks/>
                  </p:cNvSpPr>
                  <p:nvPr/>
                </p:nvSpPr>
                <p:spPr bwMode="auto">
                  <a:xfrm>
                    <a:off x="4168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9" name="Freeform 6734"/>
                  <p:cNvSpPr>
                    <a:spLocks/>
                  </p:cNvSpPr>
                  <p:nvPr/>
                </p:nvSpPr>
                <p:spPr bwMode="auto">
                  <a:xfrm>
                    <a:off x="416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0" name="Freeform 6735"/>
                  <p:cNvSpPr>
                    <a:spLocks/>
                  </p:cNvSpPr>
                  <p:nvPr/>
                </p:nvSpPr>
                <p:spPr bwMode="auto">
                  <a:xfrm>
                    <a:off x="4169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1" name="Freeform 6736"/>
                  <p:cNvSpPr>
                    <a:spLocks/>
                  </p:cNvSpPr>
                  <p:nvPr/>
                </p:nvSpPr>
                <p:spPr bwMode="auto">
                  <a:xfrm>
                    <a:off x="417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2" name="Freeform 6737"/>
                  <p:cNvSpPr>
                    <a:spLocks/>
                  </p:cNvSpPr>
                  <p:nvPr/>
                </p:nvSpPr>
                <p:spPr bwMode="auto">
                  <a:xfrm>
                    <a:off x="417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3" name="Freeform 6738"/>
                  <p:cNvSpPr>
                    <a:spLocks/>
                  </p:cNvSpPr>
                  <p:nvPr/>
                </p:nvSpPr>
                <p:spPr bwMode="auto">
                  <a:xfrm>
                    <a:off x="417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4" name="Freeform 6739"/>
                  <p:cNvSpPr>
                    <a:spLocks/>
                  </p:cNvSpPr>
                  <p:nvPr/>
                </p:nvSpPr>
                <p:spPr bwMode="auto">
                  <a:xfrm>
                    <a:off x="417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5" name="Freeform 6740"/>
                  <p:cNvSpPr>
                    <a:spLocks/>
                  </p:cNvSpPr>
                  <p:nvPr/>
                </p:nvSpPr>
                <p:spPr bwMode="auto">
                  <a:xfrm>
                    <a:off x="417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6" name="Freeform 6741"/>
                  <p:cNvSpPr>
                    <a:spLocks/>
                  </p:cNvSpPr>
                  <p:nvPr/>
                </p:nvSpPr>
                <p:spPr bwMode="auto">
                  <a:xfrm>
                    <a:off x="417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7" name="Freeform 6742"/>
                  <p:cNvSpPr>
                    <a:spLocks/>
                  </p:cNvSpPr>
                  <p:nvPr/>
                </p:nvSpPr>
                <p:spPr bwMode="auto">
                  <a:xfrm>
                    <a:off x="417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8" name="Freeform 6743"/>
                  <p:cNvSpPr>
                    <a:spLocks/>
                  </p:cNvSpPr>
                  <p:nvPr/>
                </p:nvSpPr>
                <p:spPr bwMode="auto">
                  <a:xfrm>
                    <a:off x="417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9" name="Freeform 6744"/>
                  <p:cNvSpPr>
                    <a:spLocks/>
                  </p:cNvSpPr>
                  <p:nvPr/>
                </p:nvSpPr>
                <p:spPr bwMode="auto">
                  <a:xfrm>
                    <a:off x="417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0" name="Freeform 6745"/>
                  <p:cNvSpPr>
                    <a:spLocks/>
                  </p:cNvSpPr>
                  <p:nvPr/>
                </p:nvSpPr>
                <p:spPr bwMode="auto">
                  <a:xfrm>
                    <a:off x="417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1" name="Freeform 6746"/>
                  <p:cNvSpPr>
                    <a:spLocks/>
                  </p:cNvSpPr>
                  <p:nvPr/>
                </p:nvSpPr>
                <p:spPr bwMode="auto">
                  <a:xfrm>
                    <a:off x="417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2" name="Freeform 6747"/>
                  <p:cNvSpPr>
                    <a:spLocks/>
                  </p:cNvSpPr>
                  <p:nvPr/>
                </p:nvSpPr>
                <p:spPr bwMode="auto">
                  <a:xfrm>
                    <a:off x="417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3" name="Freeform 6748"/>
                  <p:cNvSpPr>
                    <a:spLocks/>
                  </p:cNvSpPr>
                  <p:nvPr/>
                </p:nvSpPr>
                <p:spPr bwMode="auto">
                  <a:xfrm>
                    <a:off x="417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4" name="Freeform 6749"/>
                  <p:cNvSpPr>
                    <a:spLocks/>
                  </p:cNvSpPr>
                  <p:nvPr/>
                </p:nvSpPr>
                <p:spPr bwMode="auto">
                  <a:xfrm>
                    <a:off x="417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5" name="Freeform 6750"/>
                  <p:cNvSpPr>
                    <a:spLocks/>
                  </p:cNvSpPr>
                  <p:nvPr/>
                </p:nvSpPr>
                <p:spPr bwMode="auto">
                  <a:xfrm>
                    <a:off x="417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6" name="Freeform 6751"/>
                  <p:cNvSpPr>
                    <a:spLocks/>
                  </p:cNvSpPr>
                  <p:nvPr/>
                </p:nvSpPr>
                <p:spPr bwMode="auto">
                  <a:xfrm>
                    <a:off x="417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7" name="Freeform 6752"/>
                  <p:cNvSpPr>
                    <a:spLocks/>
                  </p:cNvSpPr>
                  <p:nvPr/>
                </p:nvSpPr>
                <p:spPr bwMode="auto">
                  <a:xfrm>
                    <a:off x="417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8" name="Freeform 6753"/>
                  <p:cNvSpPr>
                    <a:spLocks/>
                  </p:cNvSpPr>
                  <p:nvPr/>
                </p:nvSpPr>
                <p:spPr bwMode="auto">
                  <a:xfrm>
                    <a:off x="417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9" name="Freeform 6754"/>
                  <p:cNvSpPr>
                    <a:spLocks/>
                  </p:cNvSpPr>
                  <p:nvPr/>
                </p:nvSpPr>
                <p:spPr bwMode="auto">
                  <a:xfrm>
                    <a:off x="4178" y="3658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0" name="Freeform 6755"/>
                  <p:cNvSpPr>
                    <a:spLocks/>
                  </p:cNvSpPr>
                  <p:nvPr/>
                </p:nvSpPr>
                <p:spPr bwMode="auto">
                  <a:xfrm>
                    <a:off x="417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1" name="Freeform 6756"/>
                  <p:cNvSpPr>
                    <a:spLocks/>
                  </p:cNvSpPr>
                  <p:nvPr/>
                </p:nvSpPr>
                <p:spPr bwMode="auto">
                  <a:xfrm>
                    <a:off x="4179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2" name="Freeform 6757"/>
                  <p:cNvSpPr>
                    <a:spLocks/>
                  </p:cNvSpPr>
                  <p:nvPr/>
                </p:nvSpPr>
                <p:spPr bwMode="auto">
                  <a:xfrm>
                    <a:off x="417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3" name="Freeform 6758"/>
                  <p:cNvSpPr>
                    <a:spLocks/>
                  </p:cNvSpPr>
                  <p:nvPr/>
                </p:nvSpPr>
                <p:spPr bwMode="auto">
                  <a:xfrm>
                    <a:off x="418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4" name="Freeform 6759"/>
                  <p:cNvSpPr>
                    <a:spLocks/>
                  </p:cNvSpPr>
                  <p:nvPr/>
                </p:nvSpPr>
                <p:spPr bwMode="auto">
                  <a:xfrm>
                    <a:off x="418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5" name="Freeform 6760"/>
                  <p:cNvSpPr>
                    <a:spLocks/>
                  </p:cNvSpPr>
                  <p:nvPr/>
                </p:nvSpPr>
                <p:spPr bwMode="auto">
                  <a:xfrm>
                    <a:off x="418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6" name="Freeform 6761"/>
                  <p:cNvSpPr>
                    <a:spLocks/>
                  </p:cNvSpPr>
                  <p:nvPr/>
                </p:nvSpPr>
                <p:spPr bwMode="auto">
                  <a:xfrm>
                    <a:off x="418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7" name="Freeform 6762"/>
                  <p:cNvSpPr>
                    <a:spLocks/>
                  </p:cNvSpPr>
                  <p:nvPr/>
                </p:nvSpPr>
                <p:spPr bwMode="auto">
                  <a:xfrm>
                    <a:off x="418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8" name="Freeform 6763"/>
                  <p:cNvSpPr>
                    <a:spLocks/>
                  </p:cNvSpPr>
                  <p:nvPr/>
                </p:nvSpPr>
                <p:spPr bwMode="auto">
                  <a:xfrm>
                    <a:off x="4182" y="3658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9" name="Freeform 6764"/>
                  <p:cNvSpPr>
                    <a:spLocks/>
                  </p:cNvSpPr>
                  <p:nvPr/>
                </p:nvSpPr>
                <p:spPr bwMode="auto">
                  <a:xfrm>
                    <a:off x="4183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0" name="Freeform 6765"/>
                  <p:cNvSpPr>
                    <a:spLocks/>
                  </p:cNvSpPr>
                  <p:nvPr/>
                </p:nvSpPr>
                <p:spPr bwMode="auto">
                  <a:xfrm>
                    <a:off x="4183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1" name="Freeform 6766"/>
                  <p:cNvSpPr>
                    <a:spLocks/>
                  </p:cNvSpPr>
                  <p:nvPr/>
                </p:nvSpPr>
                <p:spPr bwMode="auto">
                  <a:xfrm>
                    <a:off x="4183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2" name="Freeform 6767"/>
                  <p:cNvSpPr>
                    <a:spLocks/>
                  </p:cNvSpPr>
                  <p:nvPr/>
                </p:nvSpPr>
                <p:spPr bwMode="auto">
                  <a:xfrm>
                    <a:off x="4184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3" name="Freeform 6768"/>
                  <p:cNvSpPr>
                    <a:spLocks/>
                  </p:cNvSpPr>
                  <p:nvPr/>
                </p:nvSpPr>
                <p:spPr bwMode="auto">
                  <a:xfrm>
                    <a:off x="418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4" name="Freeform 6769"/>
                  <p:cNvSpPr>
                    <a:spLocks/>
                  </p:cNvSpPr>
                  <p:nvPr/>
                </p:nvSpPr>
                <p:spPr bwMode="auto">
                  <a:xfrm>
                    <a:off x="4185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5" name="Freeform 6770"/>
                  <p:cNvSpPr>
                    <a:spLocks/>
                  </p:cNvSpPr>
                  <p:nvPr/>
                </p:nvSpPr>
                <p:spPr bwMode="auto">
                  <a:xfrm>
                    <a:off x="4185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6" name="Freeform 6771"/>
                  <p:cNvSpPr>
                    <a:spLocks/>
                  </p:cNvSpPr>
                  <p:nvPr/>
                </p:nvSpPr>
                <p:spPr bwMode="auto">
                  <a:xfrm>
                    <a:off x="4186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7" name="Freeform 6772"/>
                  <p:cNvSpPr>
                    <a:spLocks/>
                  </p:cNvSpPr>
                  <p:nvPr/>
                </p:nvSpPr>
                <p:spPr bwMode="auto">
                  <a:xfrm>
                    <a:off x="4186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8" name="Freeform 6773"/>
                  <p:cNvSpPr>
                    <a:spLocks/>
                  </p:cNvSpPr>
                  <p:nvPr/>
                </p:nvSpPr>
                <p:spPr bwMode="auto">
                  <a:xfrm>
                    <a:off x="4187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9" name="Freeform 6774"/>
                  <p:cNvSpPr>
                    <a:spLocks/>
                  </p:cNvSpPr>
                  <p:nvPr/>
                </p:nvSpPr>
                <p:spPr bwMode="auto">
                  <a:xfrm>
                    <a:off x="4187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0" name="Freeform 6775"/>
                  <p:cNvSpPr>
                    <a:spLocks/>
                  </p:cNvSpPr>
                  <p:nvPr/>
                </p:nvSpPr>
                <p:spPr bwMode="auto">
                  <a:xfrm>
                    <a:off x="4188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1" name="Freeform 6776"/>
                  <p:cNvSpPr>
                    <a:spLocks/>
                  </p:cNvSpPr>
                  <p:nvPr/>
                </p:nvSpPr>
                <p:spPr bwMode="auto">
                  <a:xfrm>
                    <a:off x="4188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2" name="Freeform 6777"/>
                  <p:cNvSpPr>
                    <a:spLocks/>
                  </p:cNvSpPr>
                  <p:nvPr/>
                </p:nvSpPr>
                <p:spPr bwMode="auto">
                  <a:xfrm>
                    <a:off x="4189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3" name="Freeform 6778"/>
                  <p:cNvSpPr>
                    <a:spLocks/>
                  </p:cNvSpPr>
                  <p:nvPr/>
                </p:nvSpPr>
                <p:spPr bwMode="auto">
                  <a:xfrm>
                    <a:off x="4189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4" name="Freeform 6779"/>
                  <p:cNvSpPr>
                    <a:spLocks/>
                  </p:cNvSpPr>
                  <p:nvPr/>
                </p:nvSpPr>
                <p:spPr bwMode="auto">
                  <a:xfrm>
                    <a:off x="4189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5" name="Freeform 6780"/>
                  <p:cNvSpPr>
                    <a:spLocks/>
                  </p:cNvSpPr>
                  <p:nvPr/>
                </p:nvSpPr>
                <p:spPr bwMode="auto">
                  <a:xfrm>
                    <a:off x="419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6" name="Freeform 6781"/>
                  <p:cNvSpPr>
                    <a:spLocks/>
                  </p:cNvSpPr>
                  <p:nvPr/>
                </p:nvSpPr>
                <p:spPr bwMode="auto">
                  <a:xfrm>
                    <a:off x="419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7" name="Freeform 6782"/>
                  <p:cNvSpPr>
                    <a:spLocks/>
                  </p:cNvSpPr>
                  <p:nvPr/>
                </p:nvSpPr>
                <p:spPr bwMode="auto">
                  <a:xfrm>
                    <a:off x="4191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672" name="Group 6984"/>
                <p:cNvGrpSpPr>
                  <a:grpSpLocks/>
                </p:cNvGrpSpPr>
                <p:nvPr/>
              </p:nvGrpSpPr>
              <p:grpSpPr bwMode="auto">
                <a:xfrm>
                  <a:off x="4191" y="3610"/>
                  <a:ext cx="93" cy="48"/>
                  <a:chOff x="4191" y="3610"/>
                  <a:chExt cx="93" cy="48"/>
                </a:xfrm>
              </p:grpSpPr>
              <p:sp>
                <p:nvSpPr>
                  <p:cNvPr id="868" name="Freeform 6784"/>
                  <p:cNvSpPr>
                    <a:spLocks/>
                  </p:cNvSpPr>
                  <p:nvPr/>
                </p:nvSpPr>
                <p:spPr bwMode="auto">
                  <a:xfrm>
                    <a:off x="4191" y="3657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69" name="Freeform 6785"/>
                  <p:cNvSpPr>
                    <a:spLocks/>
                  </p:cNvSpPr>
                  <p:nvPr/>
                </p:nvSpPr>
                <p:spPr bwMode="auto">
                  <a:xfrm>
                    <a:off x="4192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70" name="Freeform 6786"/>
                  <p:cNvSpPr>
                    <a:spLocks/>
                  </p:cNvSpPr>
                  <p:nvPr/>
                </p:nvSpPr>
                <p:spPr bwMode="auto">
                  <a:xfrm>
                    <a:off x="4192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71" name="Freeform 6787"/>
                  <p:cNvSpPr>
                    <a:spLocks/>
                  </p:cNvSpPr>
                  <p:nvPr/>
                </p:nvSpPr>
                <p:spPr bwMode="auto">
                  <a:xfrm>
                    <a:off x="4193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72" name="Freeform 6788"/>
                  <p:cNvSpPr>
                    <a:spLocks/>
                  </p:cNvSpPr>
                  <p:nvPr/>
                </p:nvSpPr>
                <p:spPr bwMode="auto">
                  <a:xfrm>
                    <a:off x="4193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73" name="Freeform 6789"/>
                  <p:cNvSpPr>
                    <a:spLocks/>
                  </p:cNvSpPr>
                  <p:nvPr/>
                </p:nvSpPr>
                <p:spPr bwMode="auto">
                  <a:xfrm>
                    <a:off x="4194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74" name="Freeform 6790"/>
                  <p:cNvSpPr>
                    <a:spLocks/>
                  </p:cNvSpPr>
                  <p:nvPr/>
                </p:nvSpPr>
                <p:spPr bwMode="auto">
                  <a:xfrm>
                    <a:off x="4194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75" name="Freeform 6791"/>
                  <p:cNvSpPr>
                    <a:spLocks/>
                  </p:cNvSpPr>
                  <p:nvPr/>
                </p:nvSpPr>
                <p:spPr bwMode="auto">
                  <a:xfrm>
                    <a:off x="4195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76" name="Freeform 6792"/>
                  <p:cNvSpPr>
                    <a:spLocks/>
                  </p:cNvSpPr>
                  <p:nvPr/>
                </p:nvSpPr>
                <p:spPr bwMode="auto">
                  <a:xfrm>
                    <a:off x="4195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77" name="Freeform 6793"/>
                  <p:cNvSpPr>
                    <a:spLocks/>
                  </p:cNvSpPr>
                  <p:nvPr/>
                </p:nvSpPr>
                <p:spPr bwMode="auto">
                  <a:xfrm>
                    <a:off x="4196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78" name="Freeform 6794"/>
                  <p:cNvSpPr>
                    <a:spLocks/>
                  </p:cNvSpPr>
                  <p:nvPr/>
                </p:nvSpPr>
                <p:spPr bwMode="auto">
                  <a:xfrm>
                    <a:off x="4196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79" name="Freeform 6795"/>
                  <p:cNvSpPr>
                    <a:spLocks/>
                  </p:cNvSpPr>
                  <p:nvPr/>
                </p:nvSpPr>
                <p:spPr bwMode="auto">
                  <a:xfrm>
                    <a:off x="4197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80" name="Freeform 6796"/>
                  <p:cNvSpPr>
                    <a:spLocks/>
                  </p:cNvSpPr>
                  <p:nvPr/>
                </p:nvSpPr>
                <p:spPr bwMode="auto">
                  <a:xfrm>
                    <a:off x="4197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81" name="Freeform 6797"/>
                  <p:cNvSpPr>
                    <a:spLocks/>
                  </p:cNvSpPr>
                  <p:nvPr/>
                </p:nvSpPr>
                <p:spPr bwMode="auto">
                  <a:xfrm>
                    <a:off x="4197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82" name="Freeform 6798"/>
                  <p:cNvSpPr>
                    <a:spLocks/>
                  </p:cNvSpPr>
                  <p:nvPr/>
                </p:nvSpPr>
                <p:spPr bwMode="auto">
                  <a:xfrm>
                    <a:off x="4198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83" name="Freeform 6799"/>
                  <p:cNvSpPr>
                    <a:spLocks/>
                  </p:cNvSpPr>
                  <p:nvPr/>
                </p:nvSpPr>
                <p:spPr bwMode="auto">
                  <a:xfrm>
                    <a:off x="4198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84" name="Freeform 6800"/>
                  <p:cNvSpPr>
                    <a:spLocks/>
                  </p:cNvSpPr>
                  <p:nvPr/>
                </p:nvSpPr>
                <p:spPr bwMode="auto">
                  <a:xfrm>
                    <a:off x="4199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85" name="Freeform 6801"/>
                  <p:cNvSpPr>
                    <a:spLocks/>
                  </p:cNvSpPr>
                  <p:nvPr/>
                </p:nvSpPr>
                <p:spPr bwMode="auto">
                  <a:xfrm>
                    <a:off x="4199" y="3656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86" name="Freeform 6802"/>
                  <p:cNvSpPr>
                    <a:spLocks/>
                  </p:cNvSpPr>
                  <p:nvPr/>
                </p:nvSpPr>
                <p:spPr bwMode="auto">
                  <a:xfrm>
                    <a:off x="4200" y="365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87" name="Freeform 6803"/>
                  <p:cNvSpPr>
                    <a:spLocks/>
                  </p:cNvSpPr>
                  <p:nvPr/>
                </p:nvSpPr>
                <p:spPr bwMode="auto">
                  <a:xfrm>
                    <a:off x="4200" y="365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88" name="Freeform 6804"/>
                  <p:cNvSpPr>
                    <a:spLocks/>
                  </p:cNvSpPr>
                  <p:nvPr/>
                </p:nvSpPr>
                <p:spPr bwMode="auto">
                  <a:xfrm>
                    <a:off x="4201" y="3656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89" name="Freeform 6805"/>
                  <p:cNvSpPr>
                    <a:spLocks/>
                  </p:cNvSpPr>
                  <p:nvPr/>
                </p:nvSpPr>
                <p:spPr bwMode="auto">
                  <a:xfrm>
                    <a:off x="4201" y="365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90" name="Freeform 6806"/>
                  <p:cNvSpPr>
                    <a:spLocks/>
                  </p:cNvSpPr>
                  <p:nvPr/>
                </p:nvSpPr>
                <p:spPr bwMode="auto">
                  <a:xfrm>
                    <a:off x="4202" y="365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91" name="Freeform 6807"/>
                  <p:cNvSpPr>
                    <a:spLocks/>
                  </p:cNvSpPr>
                  <p:nvPr/>
                </p:nvSpPr>
                <p:spPr bwMode="auto">
                  <a:xfrm>
                    <a:off x="4202" y="365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92" name="Freeform 6808"/>
                  <p:cNvSpPr>
                    <a:spLocks/>
                  </p:cNvSpPr>
                  <p:nvPr/>
                </p:nvSpPr>
                <p:spPr bwMode="auto">
                  <a:xfrm>
                    <a:off x="4202" y="365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93" name="Freeform 6809"/>
                  <p:cNvSpPr>
                    <a:spLocks/>
                  </p:cNvSpPr>
                  <p:nvPr/>
                </p:nvSpPr>
                <p:spPr bwMode="auto">
                  <a:xfrm>
                    <a:off x="4203" y="3656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94" name="Freeform 6810"/>
                  <p:cNvSpPr>
                    <a:spLocks/>
                  </p:cNvSpPr>
                  <p:nvPr/>
                </p:nvSpPr>
                <p:spPr bwMode="auto">
                  <a:xfrm>
                    <a:off x="4203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95" name="Freeform 6811"/>
                  <p:cNvSpPr>
                    <a:spLocks/>
                  </p:cNvSpPr>
                  <p:nvPr/>
                </p:nvSpPr>
                <p:spPr bwMode="auto">
                  <a:xfrm>
                    <a:off x="4204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96" name="Freeform 6812"/>
                  <p:cNvSpPr>
                    <a:spLocks/>
                  </p:cNvSpPr>
                  <p:nvPr/>
                </p:nvSpPr>
                <p:spPr bwMode="auto">
                  <a:xfrm>
                    <a:off x="4204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97" name="Freeform 6813"/>
                  <p:cNvSpPr>
                    <a:spLocks/>
                  </p:cNvSpPr>
                  <p:nvPr/>
                </p:nvSpPr>
                <p:spPr bwMode="auto">
                  <a:xfrm>
                    <a:off x="4205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98" name="Freeform 6814"/>
                  <p:cNvSpPr>
                    <a:spLocks/>
                  </p:cNvSpPr>
                  <p:nvPr/>
                </p:nvSpPr>
                <p:spPr bwMode="auto">
                  <a:xfrm>
                    <a:off x="4205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99" name="Freeform 6815"/>
                  <p:cNvSpPr>
                    <a:spLocks/>
                  </p:cNvSpPr>
                  <p:nvPr/>
                </p:nvSpPr>
                <p:spPr bwMode="auto">
                  <a:xfrm>
                    <a:off x="4206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00" name="Freeform 6816"/>
                  <p:cNvSpPr>
                    <a:spLocks/>
                  </p:cNvSpPr>
                  <p:nvPr/>
                </p:nvSpPr>
                <p:spPr bwMode="auto">
                  <a:xfrm>
                    <a:off x="4206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01" name="Freeform 6817"/>
                  <p:cNvSpPr>
                    <a:spLocks/>
                  </p:cNvSpPr>
                  <p:nvPr/>
                </p:nvSpPr>
                <p:spPr bwMode="auto">
                  <a:xfrm>
                    <a:off x="4207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02" name="Freeform 6818"/>
                  <p:cNvSpPr>
                    <a:spLocks/>
                  </p:cNvSpPr>
                  <p:nvPr/>
                </p:nvSpPr>
                <p:spPr bwMode="auto">
                  <a:xfrm>
                    <a:off x="4207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03" name="Freeform 6819"/>
                  <p:cNvSpPr>
                    <a:spLocks/>
                  </p:cNvSpPr>
                  <p:nvPr/>
                </p:nvSpPr>
                <p:spPr bwMode="auto">
                  <a:xfrm>
                    <a:off x="4208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04" name="Freeform 6820"/>
                  <p:cNvSpPr>
                    <a:spLocks/>
                  </p:cNvSpPr>
                  <p:nvPr/>
                </p:nvSpPr>
                <p:spPr bwMode="auto">
                  <a:xfrm>
                    <a:off x="4208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05" name="Freeform 6821"/>
                  <p:cNvSpPr>
                    <a:spLocks/>
                  </p:cNvSpPr>
                  <p:nvPr/>
                </p:nvSpPr>
                <p:spPr bwMode="auto">
                  <a:xfrm>
                    <a:off x="4208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06" name="Freeform 6822"/>
                  <p:cNvSpPr>
                    <a:spLocks/>
                  </p:cNvSpPr>
                  <p:nvPr/>
                </p:nvSpPr>
                <p:spPr bwMode="auto">
                  <a:xfrm>
                    <a:off x="4209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07" name="Freeform 6823"/>
                  <p:cNvSpPr>
                    <a:spLocks/>
                  </p:cNvSpPr>
                  <p:nvPr/>
                </p:nvSpPr>
                <p:spPr bwMode="auto">
                  <a:xfrm>
                    <a:off x="4209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08" name="Freeform 6824"/>
                  <p:cNvSpPr>
                    <a:spLocks/>
                  </p:cNvSpPr>
                  <p:nvPr/>
                </p:nvSpPr>
                <p:spPr bwMode="auto">
                  <a:xfrm>
                    <a:off x="4210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09" name="Freeform 6825"/>
                  <p:cNvSpPr>
                    <a:spLocks/>
                  </p:cNvSpPr>
                  <p:nvPr/>
                </p:nvSpPr>
                <p:spPr bwMode="auto">
                  <a:xfrm>
                    <a:off x="4210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0" name="Freeform 6826"/>
                  <p:cNvSpPr>
                    <a:spLocks/>
                  </p:cNvSpPr>
                  <p:nvPr/>
                </p:nvSpPr>
                <p:spPr bwMode="auto">
                  <a:xfrm>
                    <a:off x="4211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1" name="Freeform 6827"/>
                  <p:cNvSpPr>
                    <a:spLocks/>
                  </p:cNvSpPr>
                  <p:nvPr/>
                </p:nvSpPr>
                <p:spPr bwMode="auto">
                  <a:xfrm>
                    <a:off x="4211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2" name="Freeform 6828"/>
                  <p:cNvSpPr>
                    <a:spLocks/>
                  </p:cNvSpPr>
                  <p:nvPr/>
                </p:nvSpPr>
                <p:spPr bwMode="auto">
                  <a:xfrm>
                    <a:off x="4212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3" name="Freeform 6829"/>
                  <p:cNvSpPr>
                    <a:spLocks/>
                  </p:cNvSpPr>
                  <p:nvPr/>
                </p:nvSpPr>
                <p:spPr bwMode="auto">
                  <a:xfrm>
                    <a:off x="4212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4" name="Freeform 6830"/>
                  <p:cNvSpPr>
                    <a:spLocks/>
                  </p:cNvSpPr>
                  <p:nvPr/>
                </p:nvSpPr>
                <p:spPr bwMode="auto">
                  <a:xfrm>
                    <a:off x="4213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5" name="Freeform 6831"/>
                  <p:cNvSpPr>
                    <a:spLocks/>
                  </p:cNvSpPr>
                  <p:nvPr/>
                </p:nvSpPr>
                <p:spPr bwMode="auto">
                  <a:xfrm>
                    <a:off x="4213" y="365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6" name="Freeform 6832"/>
                  <p:cNvSpPr>
                    <a:spLocks/>
                  </p:cNvSpPr>
                  <p:nvPr/>
                </p:nvSpPr>
                <p:spPr bwMode="auto">
                  <a:xfrm>
                    <a:off x="4214" y="365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7" name="Freeform 6833"/>
                  <p:cNvSpPr>
                    <a:spLocks/>
                  </p:cNvSpPr>
                  <p:nvPr/>
                </p:nvSpPr>
                <p:spPr bwMode="auto">
                  <a:xfrm>
                    <a:off x="4214" y="365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8" name="Freeform 6834"/>
                  <p:cNvSpPr>
                    <a:spLocks/>
                  </p:cNvSpPr>
                  <p:nvPr/>
                </p:nvSpPr>
                <p:spPr bwMode="auto">
                  <a:xfrm>
                    <a:off x="4215" y="365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9" name="Freeform 6835"/>
                  <p:cNvSpPr>
                    <a:spLocks/>
                  </p:cNvSpPr>
                  <p:nvPr/>
                </p:nvSpPr>
                <p:spPr bwMode="auto">
                  <a:xfrm>
                    <a:off x="4215" y="365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0" name="Freeform 6836"/>
                  <p:cNvSpPr>
                    <a:spLocks/>
                  </p:cNvSpPr>
                  <p:nvPr/>
                </p:nvSpPr>
                <p:spPr bwMode="auto">
                  <a:xfrm>
                    <a:off x="4215" y="365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1" name="Freeform 6837"/>
                  <p:cNvSpPr>
                    <a:spLocks/>
                  </p:cNvSpPr>
                  <p:nvPr/>
                </p:nvSpPr>
                <p:spPr bwMode="auto">
                  <a:xfrm>
                    <a:off x="4216" y="365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2" name="Freeform 6838"/>
                  <p:cNvSpPr>
                    <a:spLocks/>
                  </p:cNvSpPr>
                  <p:nvPr/>
                </p:nvSpPr>
                <p:spPr bwMode="auto">
                  <a:xfrm>
                    <a:off x="4216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3" name="Freeform 6839"/>
                  <p:cNvSpPr>
                    <a:spLocks/>
                  </p:cNvSpPr>
                  <p:nvPr/>
                </p:nvSpPr>
                <p:spPr bwMode="auto">
                  <a:xfrm>
                    <a:off x="4217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4" name="Freeform 6840"/>
                  <p:cNvSpPr>
                    <a:spLocks/>
                  </p:cNvSpPr>
                  <p:nvPr/>
                </p:nvSpPr>
                <p:spPr bwMode="auto">
                  <a:xfrm>
                    <a:off x="4217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5" name="Freeform 6841"/>
                  <p:cNvSpPr>
                    <a:spLocks/>
                  </p:cNvSpPr>
                  <p:nvPr/>
                </p:nvSpPr>
                <p:spPr bwMode="auto">
                  <a:xfrm>
                    <a:off x="4218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6" name="Freeform 6842"/>
                  <p:cNvSpPr>
                    <a:spLocks/>
                  </p:cNvSpPr>
                  <p:nvPr/>
                </p:nvSpPr>
                <p:spPr bwMode="auto">
                  <a:xfrm>
                    <a:off x="4218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7" name="Freeform 6843"/>
                  <p:cNvSpPr>
                    <a:spLocks/>
                  </p:cNvSpPr>
                  <p:nvPr/>
                </p:nvSpPr>
                <p:spPr bwMode="auto">
                  <a:xfrm>
                    <a:off x="4219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8" name="Freeform 6844"/>
                  <p:cNvSpPr>
                    <a:spLocks/>
                  </p:cNvSpPr>
                  <p:nvPr/>
                </p:nvSpPr>
                <p:spPr bwMode="auto">
                  <a:xfrm>
                    <a:off x="4219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9" name="Freeform 6845"/>
                  <p:cNvSpPr>
                    <a:spLocks/>
                  </p:cNvSpPr>
                  <p:nvPr/>
                </p:nvSpPr>
                <p:spPr bwMode="auto">
                  <a:xfrm>
                    <a:off x="4220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0" name="Freeform 6846"/>
                  <p:cNvSpPr>
                    <a:spLocks/>
                  </p:cNvSpPr>
                  <p:nvPr/>
                </p:nvSpPr>
                <p:spPr bwMode="auto">
                  <a:xfrm>
                    <a:off x="4220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1" name="Freeform 6847"/>
                  <p:cNvSpPr>
                    <a:spLocks/>
                  </p:cNvSpPr>
                  <p:nvPr/>
                </p:nvSpPr>
                <p:spPr bwMode="auto">
                  <a:xfrm>
                    <a:off x="4221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2" name="Freeform 6848"/>
                  <p:cNvSpPr>
                    <a:spLocks/>
                  </p:cNvSpPr>
                  <p:nvPr/>
                </p:nvSpPr>
                <p:spPr bwMode="auto">
                  <a:xfrm>
                    <a:off x="4221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3" name="Freeform 6849"/>
                  <p:cNvSpPr>
                    <a:spLocks/>
                  </p:cNvSpPr>
                  <p:nvPr/>
                </p:nvSpPr>
                <p:spPr bwMode="auto">
                  <a:xfrm>
                    <a:off x="4221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4" name="Freeform 6850"/>
                  <p:cNvSpPr>
                    <a:spLocks/>
                  </p:cNvSpPr>
                  <p:nvPr/>
                </p:nvSpPr>
                <p:spPr bwMode="auto">
                  <a:xfrm>
                    <a:off x="4222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5" name="Freeform 6851"/>
                  <p:cNvSpPr>
                    <a:spLocks/>
                  </p:cNvSpPr>
                  <p:nvPr/>
                </p:nvSpPr>
                <p:spPr bwMode="auto">
                  <a:xfrm>
                    <a:off x="4222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6" name="Freeform 6852"/>
                  <p:cNvSpPr>
                    <a:spLocks/>
                  </p:cNvSpPr>
                  <p:nvPr/>
                </p:nvSpPr>
                <p:spPr bwMode="auto">
                  <a:xfrm>
                    <a:off x="4223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7" name="Freeform 6853"/>
                  <p:cNvSpPr>
                    <a:spLocks/>
                  </p:cNvSpPr>
                  <p:nvPr/>
                </p:nvSpPr>
                <p:spPr bwMode="auto">
                  <a:xfrm>
                    <a:off x="4223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8" name="Freeform 6854"/>
                  <p:cNvSpPr>
                    <a:spLocks/>
                  </p:cNvSpPr>
                  <p:nvPr/>
                </p:nvSpPr>
                <p:spPr bwMode="auto">
                  <a:xfrm>
                    <a:off x="4224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9" name="Freeform 6855"/>
                  <p:cNvSpPr>
                    <a:spLocks/>
                  </p:cNvSpPr>
                  <p:nvPr/>
                </p:nvSpPr>
                <p:spPr bwMode="auto">
                  <a:xfrm>
                    <a:off x="4224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0" name="Freeform 6856"/>
                  <p:cNvSpPr>
                    <a:spLocks/>
                  </p:cNvSpPr>
                  <p:nvPr/>
                </p:nvSpPr>
                <p:spPr bwMode="auto">
                  <a:xfrm>
                    <a:off x="4225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1" name="Freeform 6857"/>
                  <p:cNvSpPr>
                    <a:spLocks/>
                  </p:cNvSpPr>
                  <p:nvPr/>
                </p:nvSpPr>
                <p:spPr bwMode="auto">
                  <a:xfrm>
                    <a:off x="4225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2" name="Freeform 6858"/>
                  <p:cNvSpPr>
                    <a:spLocks/>
                  </p:cNvSpPr>
                  <p:nvPr/>
                </p:nvSpPr>
                <p:spPr bwMode="auto">
                  <a:xfrm>
                    <a:off x="4226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3" name="Freeform 6859"/>
                  <p:cNvSpPr>
                    <a:spLocks/>
                  </p:cNvSpPr>
                  <p:nvPr/>
                </p:nvSpPr>
                <p:spPr bwMode="auto">
                  <a:xfrm>
                    <a:off x="4226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4" name="Freeform 6860"/>
                  <p:cNvSpPr>
                    <a:spLocks/>
                  </p:cNvSpPr>
                  <p:nvPr/>
                </p:nvSpPr>
                <p:spPr bwMode="auto">
                  <a:xfrm>
                    <a:off x="4227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5" name="Freeform 6861"/>
                  <p:cNvSpPr>
                    <a:spLocks/>
                  </p:cNvSpPr>
                  <p:nvPr/>
                </p:nvSpPr>
                <p:spPr bwMode="auto">
                  <a:xfrm>
                    <a:off x="4227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6" name="Freeform 6862"/>
                  <p:cNvSpPr>
                    <a:spLocks/>
                  </p:cNvSpPr>
                  <p:nvPr/>
                </p:nvSpPr>
                <p:spPr bwMode="auto">
                  <a:xfrm>
                    <a:off x="4227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7" name="Freeform 6863"/>
                  <p:cNvSpPr>
                    <a:spLocks/>
                  </p:cNvSpPr>
                  <p:nvPr/>
                </p:nvSpPr>
                <p:spPr bwMode="auto">
                  <a:xfrm>
                    <a:off x="4228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8" name="Freeform 6864"/>
                  <p:cNvSpPr>
                    <a:spLocks/>
                  </p:cNvSpPr>
                  <p:nvPr/>
                </p:nvSpPr>
                <p:spPr bwMode="auto">
                  <a:xfrm>
                    <a:off x="4228" y="365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9" name="Freeform 6865"/>
                  <p:cNvSpPr>
                    <a:spLocks/>
                  </p:cNvSpPr>
                  <p:nvPr/>
                </p:nvSpPr>
                <p:spPr bwMode="auto">
                  <a:xfrm>
                    <a:off x="4229" y="365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0" name="Freeform 6866"/>
                  <p:cNvSpPr>
                    <a:spLocks/>
                  </p:cNvSpPr>
                  <p:nvPr/>
                </p:nvSpPr>
                <p:spPr bwMode="auto">
                  <a:xfrm>
                    <a:off x="4229" y="365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1" name="Freeform 6867"/>
                  <p:cNvSpPr>
                    <a:spLocks/>
                  </p:cNvSpPr>
                  <p:nvPr/>
                </p:nvSpPr>
                <p:spPr bwMode="auto">
                  <a:xfrm>
                    <a:off x="4230" y="365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2" name="Freeform 6868"/>
                  <p:cNvSpPr>
                    <a:spLocks/>
                  </p:cNvSpPr>
                  <p:nvPr/>
                </p:nvSpPr>
                <p:spPr bwMode="auto">
                  <a:xfrm>
                    <a:off x="4230" y="365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3" name="Freeform 6869"/>
                  <p:cNvSpPr>
                    <a:spLocks/>
                  </p:cNvSpPr>
                  <p:nvPr/>
                </p:nvSpPr>
                <p:spPr bwMode="auto">
                  <a:xfrm>
                    <a:off x="4231" y="365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4" name="Freeform 6870"/>
                  <p:cNvSpPr>
                    <a:spLocks/>
                  </p:cNvSpPr>
                  <p:nvPr/>
                </p:nvSpPr>
                <p:spPr bwMode="auto">
                  <a:xfrm>
                    <a:off x="4231" y="365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5" name="Freeform 6871"/>
                  <p:cNvSpPr>
                    <a:spLocks/>
                  </p:cNvSpPr>
                  <p:nvPr/>
                </p:nvSpPr>
                <p:spPr bwMode="auto">
                  <a:xfrm>
                    <a:off x="4232" y="365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6" name="Freeform 6872"/>
                  <p:cNvSpPr>
                    <a:spLocks/>
                  </p:cNvSpPr>
                  <p:nvPr/>
                </p:nvSpPr>
                <p:spPr bwMode="auto">
                  <a:xfrm>
                    <a:off x="4232" y="365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7" name="Freeform 6873"/>
                  <p:cNvSpPr>
                    <a:spLocks/>
                  </p:cNvSpPr>
                  <p:nvPr/>
                </p:nvSpPr>
                <p:spPr bwMode="auto">
                  <a:xfrm>
                    <a:off x="4232" y="3655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8" name="Freeform 6874"/>
                  <p:cNvSpPr>
                    <a:spLocks/>
                  </p:cNvSpPr>
                  <p:nvPr/>
                </p:nvSpPr>
                <p:spPr bwMode="auto">
                  <a:xfrm>
                    <a:off x="4233" y="3655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9" name="Freeform 6875"/>
                  <p:cNvSpPr>
                    <a:spLocks/>
                  </p:cNvSpPr>
                  <p:nvPr/>
                </p:nvSpPr>
                <p:spPr bwMode="auto">
                  <a:xfrm>
                    <a:off x="4233" y="3654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0" name="Freeform 6876"/>
                  <p:cNvSpPr>
                    <a:spLocks/>
                  </p:cNvSpPr>
                  <p:nvPr/>
                </p:nvSpPr>
                <p:spPr bwMode="auto">
                  <a:xfrm>
                    <a:off x="4234" y="365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1" name="Freeform 6877"/>
                  <p:cNvSpPr>
                    <a:spLocks/>
                  </p:cNvSpPr>
                  <p:nvPr/>
                </p:nvSpPr>
                <p:spPr bwMode="auto">
                  <a:xfrm>
                    <a:off x="4234" y="365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2" name="Freeform 6878"/>
                  <p:cNvSpPr>
                    <a:spLocks/>
                  </p:cNvSpPr>
                  <p:nvPr/>
                </p:nvSpPr>
                <p:spPr bwMode="auto">
                  <a:xfrm>
                    <a:off x="4235" y="3654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3" name="Freeform 6879"/>
                  <p:cNvSpPr>
                    <a:spLocks/>
                  </p:cNvSpPr>
                  <p:nvPr/>
                </p:nvSpPr>
                <p:spPr bwMode="auto">
                  <a:xfrm>
                    <a:off x="4235" y="3654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4" name="Freeform 6880"/>
                  <p:cNvSpPr>
                    <a:spLocks/>
                  </p:cNvSpPr>
                  <p:nvPr/>
                </p:nvSpPr>
                <p:spPr bwMode="auto">
                  <a:xfrm>
                    <a:off x="4236" y="3654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5" name="Freeform 6881"/>
                  <p:cNvSpPr>
                    <a:spLocks/>
                  </p:cNvSpPr>
                  <p:nvPr/>
                </p:nvSpPr>
                <p:spPr bwMode="auto">
                  <a:xfrm>
                    <a:off x="4236" y="3654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6" name="Freeform 6882"/>
                  <p:cNvSpPr>
                    <a:spLocks/>
                  </p:cNvSpPr>
                  <p:nvPr/>
                </p:nvSpPr>
                <p:spPr bwMode="auto">
                  <a:xfrm>
                    <a:off x="4237" y="3653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7" name="Freeform 6883"/>
                  <p:cNvSpPr>
                    <a:spLocks/>
                  </p:cNvSpPr>
                  <p:nvPr/>
                </p:nvSpPr>
                <p:spPr bwMode="auto">
                  <a:xfrm>
                    <a:off x="4237" y="3653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8" name="Freeform 6884"/>
                  <p:cNvSpPr>
                    <a:spLocks/>
                  </p:cNvSpPr>
                  <p:nvPr/>
                </p:nvSpPr>
                <p:spPr bwMode="auto">
                  <a:xfrm>
                    <a:off x="4238" y="3652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9" name="Freeform 6885"/>
                  <p:cNvSpPr>
                    <a:spLocks/>
                  </p:cNvSpPr>
                  <p:nvPr/>
                </p:nvSpPr>
                <p:spPr bwMode="auto">
                  <a:xfrm>
                    <a:off x="4238" y="3652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0" name="Freeform 6886"/>
                  <p:cNvSpPr>
                    <a:spLocks/>
                  </p:cNvSpPr>
                  <p:nvPr/>
                </p:nvSpPr>
                <p:spPr bwMode="auto">
                  <a:xfrm>
                    <a:off x="4239" y="3652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1" name="Freeform 6887"/>
                  <p:cNvSpPr>
                    <a:spLocks/>
                  </p:cNvSpPr>
                  <p:nvPr/>
                </p:nvSpPr>
                <p:spPr bwMode="auto">
                  <a:xfrm>
                    <a:off x="4239" y="3652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2" name="Freeform 6888"/>
                  <p:cNvSpPr>
                    <a:spLocks/>
                  </p:cNvSpPr>
                  <p:nvPr/>
                </p:nvSpPr>
                <p:spPr bwMode="auto">
                  <a:xfrm>
                    <a:off x="4240" y="3651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3" name="Freeform 6889"/>
                  <p:cNvSpPr>
                    <a:spLocks/>
                  </p:cNvSpPr>
                  <p:nvPr/>
                </p:nvSpPr>
                <p:spPr bwMode="auto">
                  <a:xfrm>
                    <a:off x="4240" y="3651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4" name="Freeform 6890"/>
                  <p:cNvSpPr>
                    <a:spLocks/>
                  </p:cNvSpPr>
                  <p:nvPr/>
                </p:nvSpPr>
                <p:spPr bwMode="auto">
                  <a:xfrm>
                    <a:off x="4240" y="3650"/>
                    <a:ext cx="1" cy="1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3 w 4"/>
                      <a:gd name="T3" fmla="*/ 0 h 4"/>
                      <a:gd name="T4" fmla="*/ 4 w 4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5" name="Freeform 6891"/>
                  <p:cNvSpPr>
                    <a:spLocks/>
                  </p:cNvSpPr>
                  <p:nvPr/>
                </p:nvSpPr>
                <p:spPr bwMode="auto">
                  <a:xfrm>
                    <a:off x="4241" y="3650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6" name="Freeform 6892"/>
                  <p:cNvSpPr>
                    <a:spLocks/>
                  </p:cNvSpPr>
                  <p:nvPr/>
                </p:nvSpPr>
                <p:spPr bwMode="auto">
                  <a:xfrm>
                    <a:off x="4241" y="3649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7" name="Freeform 6893"/>
                  <p:cNvSpPr>
                    <a:spLocks/>
                  </p:cNvSpPr>
                  <p:nvPr/>
                </p:nvSpPr>
                <p:spPr bwMode="auto">
                  <a:xfrm>
                    <a:off x="4242" y="364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8" name="Freeform 6894"/>
                  <p:cNvSpPr>
                    <a:spLocks/>
                  </p:cNvSpPr>
                  <p:nvPr/>
                </p:nvSpPr>
                <p:spPr bwMode="auto">
                  <a:xfrm>
                    <a:off x="4242" y="364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9" name="Freeform 6895"/>
                  <p:cNvSpPr>
                    <a:spLocks/>
                  </p:cNvSpPr>
                  <p:nvPr/>
                </p:nvSpPr>
                <p:spPr bwMode="auto">
                  <a:xfrm>
                    <a:off x="4243" y="3648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0" name="Freeform 6896"/>
                  <p:cNvSpPr>
                    <a:spLocks/>
                  </p:cNvSpPr>
                  <p:nvPr/>
                </p:nvSpPr>
                <p:spPr bwMode="auto">
                  <a:xfrm>
                    <a:off x="4243" y="3648"/>
                    <a:ext cx="1" cy="1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3 w 4"/>
                      <a:gd name="T3" fmla="*/ 0 h 3"/>
                      <a:gd name="T4" fmla="*/ 4 w 4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1" name="Freeform 6897"/>
                  <p:cNvSpPr>
                    <a:spLocks/>
                  </p:cNvSpPr>
                  <p:nvPr/>
                </p:nvSpPr>
                <p:spPr bwMode="auto">
                  <a:xfrm>
                    <a:off x="4244" y="3647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2" name="Freeform 6898"/>
                  <p:cNvSpPr>
                    <a:spLocks/>
                  </p:cNvSpPr>
                  <p:nvPr/>
                </p:nvSpPr>
                <p:spPr bwMode="auto">
                  <a:xfrm>
                    <a:off x="4244" y="3647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3" name="Freeform 6899"/>
                  <p:cNvSpPr>
                    <a:spLocks/>
                  </p:cNvSpPr>
                  <p:nvPr/>
                </p:nvSpPr>
                <p:spPr bwMode="auto">
                  <a:xfrm>
                    <a:off x="4245" y="3647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4" name="Freeform 6900"/>
                  <p:cNvSpPr>
                    <a:spLocks/>
                  </p:cNvSpPr>
                  <p:nvPr/>
                </p:nvSpPr>
                <p:spPr bwMode="auto">
                  <a:xfrm>
                    <a:off x="4245" y="3646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5" name="Freeform 6901"/>
                  <p:cNvSpPr>
                    <a:spLocks/>
                  </p:cNvSpPr>
                  <p:nvPr/>
                </p:nvSpPr>
                <p:spPr bwMode="auto">
                  <a:xfrm>
                    <a:off x="4246" y="3646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6" name="Freeform 6902"/>
                  <p:cNvSpPr>
                    <a:spLocks/>
                  </p:cNvSpPr>
                  <p:nvPr/>
                </p:nvSpPr>
                <p:spPr bwMode="auto">
                  <a:xfrm>
                    <a:off x="4246" y="3645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7" name="Freeform 6903"/>
                  <p:cNvSpPr>
                    <a:spLocks/>
                  </p:cNvSpPr>
                  <p:nvPr/>
                </p:nvSpPr>
                <p:spPr bwMode="auto">
                  <a:xfrm>
                    <a:off x="4246" y="3645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8" name="Freeform 6904"/>
                  <p:cNvSpPr>
                    <a:spLocks/>
                  </p:cNvSpPr>
                  <p:nvPr/>
                </p:nvSpPr>
                <p:spPr bwMode="auto">
                  <a:xfrm>
                    <a:off x="4247" y="3644"/>
                    <a:ext cx="1" cy="1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3 w 4"/>
                      <a:gd name="T3" fmla="*/ 0 h 3"/>
                      <a:gd name="T4" fmla="*/ 4 w 4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9" name="Freeform 6905"/>
                  <p:cNvSpPr>
                    <a:spLocks/>
                  </p:cNvSpPr>
                  <p:nvPr/>
                </p:nvSpPr>
                <p:spPr bwMode="auto">
                  <a:xfrm>
                    <a:off x="4247" y="3644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0" name="Freeform 6906"/>
                  <p:cNvSpPr>
                    <a:spLocks/>
                  </p:cNvSpPr>
                  <p:nvPr/>
                </p:nvSpPr>
                <p:spPr bwMode="auto">
                  <a:xfrm>
                    <a:off x="4248" y="3643"/>
                    <a:ext cx="1" cy="1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3 w 4"/>
                      <a:gd name="T3" fmla="*/ 0 h 3"/>
                      <a:gd name="T4" fmla="*/ 4 w 4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1" name="Freeform 6907"/>
                  <p:cNvSpPr>
                    <a:spLocks/>
                  </p:cNvSpPr>
                  <p:nvPr/>
                </p:nvSpPr>
                <p:spPr bwMode="auto">
                  <a:xfrm>
                    <a:off x="4248" y="3642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2" name="Freeform 6908"/>
                  <p:cNvSpPr>
                    <a:spLocks/>
                  </p:cNvSpPr>
                  <p:nvPr/>
                </p:nvSpPr>
                <p:spPr bwMode="auto">
                  <a:xfrm>
                    <a:off x="4249" y="3642"/>
                    <a:ext cx="1" cy="1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3 w 4"/>
                      <a:gd name="T3" fmla="*/ 0 h 3"/>
                      <a:gd name="T4" fmla="*/ 4 w 4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3" name="Freeform 6909"/>
                  <p:cNvSpPr>
                    <a:spLocks/>
                  </p:cNvSpPr>
                  <p:nvPr/>
                </p:nvSpPr>
                <p:spPr bwMode="auto">
                  <a:xfrm>
                    <a:off x="4249" y="3641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4" name="Freeform 6910"/>
                  <p:cNvSpPr>
                    <a:spLocks/>
                  </p:cNvSpPr>
                  <p:nvPr/>
                </p:nvSpPr>
                <p:spPr bwMode="auto">
                  <a:xfrm>
                    <a:off x="4250" y="3640"/>
                    <a:ext cx="1" cy="1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3 w 4"/>
                      <a:gd name="T3" fmla="*/ 0 h 4"/>
                      <a:gd name="T4" fmla="*/ 4 w 4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5" name="Freeform 6911"/>
                  <p:cNvSpPr>
                    <a:spLocks/>
                  </p:cNvSpPr>
                  <p:nvPr/>
                </p:nvSpPr>
                <p:spPr bwMode="auto">
                  <a:xfrm>
                    <a:off x="4250" y="3640"/>
                    <a:ext cx="1" cy="1"/>
                  </a:xfrm>
                  <a:custGeom>
                    <a:avLst/>
                    <a:gdLst>
                      <a:gd name="T0" fmla="*/ 0 w 3"/>
                      <a:gd name="T1" fmla="*/ 5 h 5"/>
                      <a:gd name="T2" fmla="*/ 2 w 3"/>
                      <a:gd name="T3" fmla="*/ 0 h 5"/>
                      <a:gd name="T4" fmla="*/ 3 w 3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5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6" name="Freeform 6912"/>
                  <p:cNvSpPr>
                    <a:spLocks/>
                  </p:cNvSpPr>
                  <p:nvPr/>
                </p:nvSpPr>
                <p:spPr bwMode="auto">
                  <a:xfrm>
                    <a:off x="4251" y="3639"/>
                    <a:ext cx="1" cy="1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3 w 4"/>
                      <a:gd name="T3" fmla="*/ 0 h 4"/>
                      <a:gd name="T4" fmla="*/ 4 w 4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7" name="Freeform 6913"/>
                  <p:cNvSpPr>
                    <a:spLocks/>
                  </p:cNvSpPr>
                  <p:nvPr/>
                </p:nvSpPr>
                <p:spPr bwMode="auto">
                  <a:xfrm>
                    <a:off x="4251" y="3638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8" name="Freeform 6914"/>
                  <p:cNvSpPr>
                    <a:spLocks/>
                  </p:cNvSpPr>
                  <p:nvPr/>
                </p:nvSpPr>
                <p:spPr bwMode="auto">
                  <a:xfrm>
                    <a:off x="4251" y="3638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9" name="Freeform 6915"/>
                  <p:cNvSpPr>
                    <a:spLocks/>
                  </p:cNvSpPr>
                  <p:nvPr/>
                </p:nvSpPr>
                <p:spPr bwMode="auto">
                  <a:xfrm>
                    <a:off x="4252" y="3637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0" name="Freeform 6916"/>
                  <p:cNvSpPr>
                    <a:spLocks/>
                  </p:cNvSpPr>
                  <p:nvPr/>
                </p:nvSpPr>
                <p:spPr bwMode="auto">
                  <a:xfrm>
                    <a:off x="4252" y="3636"/>
                    <a:ext cx="1" cy="1"/>
                  </a:xfrm>
                  <a:custGeom>
                    <a:avLst/>
                    <a:gdLst>
                      <a:gd name="T0" fmla="*/ 0 w 4"/>
                      <a:gd name="T1" fmla="*/ 5 h 5"/>
                      <a:gd name="T2" fmla="*/ 3 w 4"/>
                      <a:gd name="T3" fmla="*/ 0 h 5"/>
                      <a:gd name="T4" fmla="*/ 4 w 4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1" name="Freeform 6917"/>
                  <p:cNvSpPr>
                    <a:spLocks/>
                  </p:cNvSpPr>
                  <p:nvPr/>
                </p:nvSpPr>
                <p:spPr bwMode="auto">
                  <a:xfrm>
                    <a:off x="4253" y="3635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2" name="Freeform 6918"/>
                  <p:cNvSpPr>
                    <a:spLocks/>
                  </p:cNvSpPr>
                  <p:nvPr/>
                </p:nvSpPr>
                <p:spPr bwMode="auto">
                  <a:xfrm>
                    <a:off x="4253" y="3635"/>
                    <a:ext cx="1" cy="1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3 w 4"/>
                      <a:gd name="T3" fmla="*/ 0 h 3"/>
                      <a:gd name="T4" fmla="*/ 4 w 4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3" name="Freeform 6919"/>
                  <p:cNvSpPr>
                    <a:spLocks/>
                  </p:cNvSpPr>
                  <p:nvPr/>
                </p:nvSpPr>
                <p:spPr bwMode="auto">
                  <a:xfrm>
                    <a:off x="4254" y="3634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4" name="Freeform 6920"/>
                  <p:cNvSpPr>
                    <a:spLocks/>
                  </p:cNvSpPr>
                  <p:nvPr/>
                </p:nvSpPr>
                <p:spPr bwMode="auto">
                  <a:xfrm>
                    <a:off x="4254" y="3633"/>
                    <a:ext cx="1" cy="1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0 h 6"/>
                      <a:gd name="T4" fmla="*/ 3 w 3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6"/>
                      <a:gd name="T11" fmla="*/ 3 w 3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6">
                        <a:moveTo>
                          <a:pt x="0" y="6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5" name="Freeform 6921"/>
                  <p:cNvSpPr>
                    <a:spLocks/>
                  </p:cNvSpPr>
                  <p:nvPr/>
                </p:nvSpPr>
                <p:spPr bwMode="auto">
                  <a:xfrm>
                    <a:off x="4255" y="3632"/>
                    <a:ext cx="1" cy="1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3 w 4"/>
                      <a:gd name="T3" fmla="*/ 0 h 4"/>
                      <a:gd name="T4" fmla="*/ 4 w 4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6" name="Freeform 6922"/>
                  <p:cNvSpPr>
                    <a:spLocks/>
                  </p:cNvSpPr>
                  <p:nvPr/>
                </p:nvSpPr>
                <p:spPr bwMode="auto">
                  <a:xfrm>
                    <a:off x="4255" y="3631"/>
                    <a:ext cx="1" cy="1"/>
                  </a:xfrm>
                  <a:custGeom>
                    <a:avLst/>
                    <a:gdLst>
                      <a:gd name="T0" fmla="*/ 0 w 3"/>
                      <a:gd name="T1" fmla="*/ 5 h 5"/>
                      <a:gd name="T2" fmla="*/ 2 w 3"/>
                      <a:gd name="T3" fmla="*/ 0 h 5"/>
                      <a:gd name="T4" fmla="*/ 3 w 3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5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7" name="Freeform 6923"/>
                  <p:cNvSpPr>
                    <a:spLocks/>
                  </p:cNvSpPr>
                  <p:nvPr/>
                </p:nvSpPr>
                <p:spPr bwMode="auto">
                  <a:xfrm>
                    <a:off x="4256" y="3631"/>
                    <a:ext cx="1" cy="1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3 w 4"/>
                      <a:gd name="T3" fmla="*/ 0 h 3"/>
                      <a:gd name="T4" fmla="*/ 4 w 4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8" name="Freeform 6924"/>
                  <p:cNvSpPr>
                    <a:spLocks/>
                  </p:cNvSpPr>
                  <p:nvPr/>
                </p:nvSpPr>
                <p:spPr bwMode="auto">
                  <a:xfrm>
                    <a:off x="4256" y="3630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9" name="Freeform 6925"/>
                  <p:cNvSpPr>
                    <a:spLocks/>
                  </p:cNvSpPr>
                  <p:nvPr/>
                </p:nvSpPr>
                <p:spPr bwMode="auto">
                  <a:xfrm>
                    <a:off x="4257" y="3629"/>
                    <a:ext cx="1" cy="1"/>
                  </a:xfrm>
                  <a:custGeom>
                    <a:avLst/>
                    <a:gdLst>
                      <a:gd name="T0" fmla="*/ 0 w 4"/>
                      <a:gd name="T1" fmla="*/ 5 h 5"/>
                      <a:gd name="T2" fmla="*/ 3 w 4"/>
                      <a:gd name="T3" fmla="*/ 0 h 5"/>
                      <a:gd name="T4" fmla="*/ 4 w 4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0" name="Freeform 6926"/>
                  <p:cNvSpPr>
                    <a:spLocks/>
                  </p:cNvSpPr>
                  <p:nvPr/>
                </p:nvSpPr>
                <p:spPr bwMode="auto">
                  <a:xfrm>
                    <a:off x="4257" y="3628"/>
                    <a:ext cx="1" cy="1"/>
                  </a:xfrm>
                  <a:custGeom>
                    <a:avLst/>
                    <a:gdLst>
                      <a:gd name="T0" fmla="*/ 0 w 3"/>
                      <a:gd name="T1" fmla="*/ 6 h 6"/>
                      <a:gd name="T2" fmla="*/ 2 w 3"/>
                      <a:gd name="T3" fmla="*/ 0 h 6"/>
                      <a:gd name="T4" fmla="*/ 3 w 3"/>
                      <a:gd name="T5" fmla="*/ 0 h 6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6"/>
                      <a:gd name="T11" fmla="*/ 3 w 3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6">
                        <a:moveTo>
                          <a:pt x="0" y="6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1" name="Freeform 6927"/>
                  <p:cNvSpPr>
                    <a:spLocks/>
                  </p:cNvSpPr>
                  <p:nvPr/>
                </p:nvSpPr>
                <p:spPr bwMode="auto">
                  <a:xfrm>
                    <a:off x="4257" y="3627"/>
                    <a:ext cx="1" cy="1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3 w 4"/>
                      <a:gd name="T3" fmla="*/ 0 h 4"/>
                      <a:gd name="T4" fmla="*/ 4 w 4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2" name="Freeform 6928"/>
                  <p:cNvSpPr>
                    <a:spLocks/>
                  </p:cNvSpPr>
                  <p:nvPr/>
                </p:nvSpPr>
                <p:spPr bwMode="auto">
                  <a:xfrm>
                    <a:off x="4258" y="3627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3" name="Freeform 6929"/>
                  <p:cNvSpPr>
                    <a:spLocks/>
                  </p:cNvSpPr>
                  <p:nvPr/>
                </p:nvSpPr>
                <p:spPr bwMode="auto">
                  <a:xfrm>
                    <a:off x="4258" y="3626"/>
                    <a:ext cx="1" cy="1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3 w 4"/>
                      <a:gd name="T3" fmla="*/ 0 h 3"/>
                      <a:gd name="T4" fmla="*/ 4 w 4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4" name="Freeform 6930"/>
                  <p:cNvSpPr>
                    <a:spLocks/>
                  </p:cNvSpPr>
                  <p:nvPr/>
                </p:nvSpPr>
                <p:spPr bwMode="auto">
                  <a:xfrm>
                    <a:off x="4259" y="3625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5" name="Freeform 6931"/>
                  <p:cNvSpPr>
                    <a:spLocks/>
                  </p:cNvSpPr>
                  <p:nvPr/>
                </p:nvSpPr>
                <p:spPr bwMode="auto">
                  <a:xfrm>
                    <a:off x="4259" y="3624"/>
                    <a:ext cx="1" cy="1"/>
                  </a:xfrm>
                  <a:custGeom>
                    <a:avLst/>
                    <a:gdLst>
                      <a:gd name="T0" fmla="*/ 0 w 4"/>
                      <a:gd name="T1" fmla="*/ 5 h 5"/>
                      <a:gd name="T2" fmla="*/ 3 w 4"/>
                      <a:gd name="T3" fmla="*/ 0 h 5"/>
                      <a:gd name="T4" fmla="*/ 4 w 4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6" name="Freeform 6932"/>
                  <p:cNvSpPr>
                    <a:spLocks/>
                  </p:cNvSpPr>
                  <p:nvPr/>
                </p:nvSpPr>
                <p:spPr bwMode="auto">
                  <a:xfrm>
                    <a:off x="4260" y="3624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7" name="Freeform 6933"/>
                  <p:cNvSpPr>
                    <a:spLocks/>
                  </p:cNvSpPr>
                  <p:nvPr/>
                </p:nvSpPr>
                <p:spPr bwMode="auto">
                  <a:xfrm>
                    <a:off x="4260" y="3623"/>
                    <a:ext cx="1" cy="1"/>
                  </a:xfrm>
                  <a:custGeom>
                    <a:avLst/>
                    <a:gdLst>
                      <a:gd name="T0" fmla="*/ 0 w 4"/>
                      <a:gd name="T1" fmla="*/ 5 h 5"/>
                      <a:gd name="T2" fmla="*/ 3 w 4"/>
                      <a:gd name="T3" fmla="*/ 0 h 5"/>
                      <a:gd name="T4" fmla="*/ 4 w 4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8" name="Freeform 6934"/>
                  <p:cNvSpPr>
                    <a:spLocks/>
                  </p:cNvSpPr>
                  <p:nvPr/>
                </p:nvSpPr>
                <p:spPr bwMode="auto">
                  <a:xfrm>
                    <a:off x="4261" y="3622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9" name="Freeform 6935"/>
                  <p:cNvSpPr>
                    <a:spLocks/>
                  </p:cNvSpPr>
                  <p:nvPr/>
                </p:nvSpPr>
                <p:spPr bwMode="auto">
                  <a:xfrm>
                    <a:off x="4261" y="3621"/>
                    <a:ext cx="1" cy="1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3 w 4"/>
                      <a:gd name="T3" fmla="*/ 0 h 4"/>
                      <a:gd name="T4" fmla="*/ 4 w 4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0" name="Freeform 6936"/>
                  <p:cNvSpPr>
                    <a:spLocks/>
                  </p:cNvSpPr>
                  <p:nvPr/>
                </p:nvSpPr>
                <p:spPr bwMode="auto">
                  <a:xfrm>
                    <a:off x="4262" y="3621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1" name="Freeform 6937"/>
                  <p:cNvSpPr>
                    <a:spLocks/>
                  </p:cNvSpPr>
                  <p:nvPr/>
                </p:nvSpPr>
                <p:spPr bwMode="auto">
                  <a:xfrm>
                    <a:off x="4262" y="3620"/>
                    <a:ext cx="1" cy="1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3 w 4"/>
                      <a:gd name="T3" fmla="*/ 0 h 4"/>
                      <a:gd name="T4" fmla="*/ 4 w 4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2" name="Freeform 6938"/>
                  <p:cNvSpPr>
                    <a:spLocks/>
                  </p:cNvSpPr>
                  <p:nvPr/>
                </p:nvSpPr>
                <p:spPr bwMode="auto">
                  <a:xfrm>
                    <a:off x="4263" y="3619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3" name="Freeform 6939"/>
                  <p:cNvSpPr>
                    <a:spLocks/>
                  </p:cNvSpPr>
                  <p:nvPr/>
                </p:nvSpPr>
                <p:spPr bwMode="auto">
                  <a:xfrm>
                    <a:off x="4263" y="3619"/>
                    <a:ext cx="1" cy="1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3 w 4"/>
                      <a:gd name="T3" fmla="*/ 0 h 4"/>
                      <a:gd name="T4" fmla="*/ 4 w 4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4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4" name="Freeform 6940"/>
                  <p:cNvSpPr>
                    <a:spLocks/>
                  </p:cNvSpPr>
                  <p:nvPr/>
                </p:nvSpPr>
                <p:spPr bwMode="auto">
                  <a:xfrm>
                    <a:off x="4264" y="3618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5" name="Freeform 6941"/>
                  <p:cNvSpPr>
                    <a:spLocks/>
                  </p:cNvSpPr>
                  <p:nvPr/>
                </p:nvSpPr>
                <p:spPr bwMode="auto">
                  <a:xfrm>
                    <a:off x="4264" y="3617"/>
                    <a:ext cx="1" cy="1"/>
                  </a:xfrm>
                  <a:custGeom>
                    <a:avLst/>
                    <a:gdLst>
                      <a:gd name="T0" fmla="*/ 0 w 4"/>
                      <a:gd name="T1" fmla="*/ 5 h 5"/>
                      <a:gd name="T2" fmla="*/ 3 w 4"/>
                      <a:gd name="T3" fmla="*/ 0 h 5"/>
                      <a:gd name="T4" fmla="*/ 4 w 4"/>
                      <a:gd name="T5" fmla="*/ 0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5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6" name="Freeform 6942"/>
                  <p:cNvSpPr>
                    <a:spLocks/>
                  </p:cNvSpPr>
                  <p:nvPr/>
                </p:nvSpPr>
                <p:spPr bwMode="auto">
                  <a:xfrm>
                    <a:off x="4265" y="3616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7" name="Freeform 6943"/>
                  <p:cNvSpPr>
                    <a:spLocks/>
                  </p:cNvSpPr>
                  <p:nvPr/>
                </p:nvSpPr>
                <p:spPr bwMode="auto">
                  <a:xfrm>
                    <a:off x="4265" y="3616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8" name="Freeform 6944"/>
                  <p:cNvSpPr>
                    <a:spLocks/>
                  </p:cNvSpPr>
                  <p:nvPr/>
                </p:nvSpPr>
                <p:spPr bwMode="auto">
                  <a:xfrm>
                    <a:off x="4265" y="3615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9" name="Freeform 6945"/>
                  <p:cNvSpPr>
                    <a:spLocks/>
                  </p:cNvSpPr>
                  <p:nvPr/>
                </p:nvSpPr>
                <p:spPr bwMode="auto">
                  <a:xfrm>
                    <a:off x="4266" y="3615"/>
                    <a:ext cx="1" cy="1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3 w 4"/>
                      <a:gd name="T3" fmla="*/ 0 h 3"/>
                      <a:gd name="T4" fmla="*/ 4 w 4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3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0" name="Freeform 6946"/>
                  <p:cNvSpPr>
                    <a:spLocks/>
                  </p:cNvSpPr>
                  <p:nvPr/>
                </p:nvSpPr>
                <p:spPr bwMode="auto">
                  <a:xfrm>
                    <a:off x="4266" y="3614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1" name="Freeform 6947"/>
                  <p:cNvSpPr>
                    <a:spLocks/>
                  </p:cNvSpPr>
                  <p:nvPr/>
                </p:nvSpPr>
                <p:spPr bwMode="auto">
                  <a:xfrm>
                    <a:off x="4267" y="3613"/>
                    <a:ext cx="1" cy="1"/>
                  </a:xfrm>
                  <a:custGeom>
                    <a:avLst/>
                    <a:gdLst>
                      <a:gd name="T0" fmla="*/ 0 w 3"/>
                      <a:gd name="T1" fmla="*/ 4 h 4"/>
                      <a:gd name="T2" fmla="*/ 2 w 3"/>
                      <a:gd name="T3" fmla="*/ 0 h 4"/>
                      <a:gd name="T4" fmla="*/ 3 w 3"/>
                      <a:gd name="T5" fmla="*/ 0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4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2" name="Freeform 6948"/>
                  <p:cNvSpPr>
                    <a:spLocks/>
                  </p:cNvSpPr>
                  <p:nvPr/>
                </p:nvSpPr>
                <p:spPr bwMode="auto">
                  <a:xfrm>
                    <a:off x="4267" y="3613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3" name="Freeform 6949"/>
                  <p:cNvSpPr>
                    <a:spLocks/>
                  </p:cNvSpPr>
                  <p:nvPr/>
                </p:nvSpPr>
                <p:spPr bwMode="auto">
                  <a:xfrm>
                    <a:off x="4268" y="3613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4" name="Freeform 6950"/>
                  <p:cNvSpPr>
                    <a:spLocks/>
                  </p:cNvSpPr>
                  <p:nvPr/>
                </p:nvSpPr>
                <p:spPr bwMode="auto">
                  <a:xfrm>
                    <a:off x="4268" y="3612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5" name="Freeform 6951"/>
                  <p:cNvSpPr>
                    <a:spLocks/>
                  </p:cNvSpPr>
                  <p:nvPr/>
                </p:nvSpPr>
                <p:spPr bwMode="auto">
                  <a:xfrm>
                    <a:off x="4269" y="3612"/>
                    <a:ext cx="1" cy="1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2 w 3"/>
                      <a:gd name="T3" fmla="*/ 0 h 3"/>
                      <a:gd name="T4" fmla="*/ 3 w 3"/>
                      <a:gd name="T5" fmla="*/ 0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3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6" name="Freeform 6952"/>
                  <p:cNvSpPr>
                    <a:spLocks/>
                  </p:cNvSpPr>
                  <p:nvPr/>
                </p:nvSpPr>
                <p:spPr bwMode="auto">
                  <a:xfrm>
                    <a:off x="4269" y="3611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7" name="Freeform 6953"/>
                  <p:cNvSpPr>
                    <a:spLocks/>
                  </p:cNvSpPr>
                  <p:nvPr/>
                </p:nvSpPr>
                <p:spPr bwMode="auto">
                  <a:xfrm>
                    <a:off x="4270" y="3611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8" name="Freeform 6954"/>
                  <p:cNvSpPr>
                    <a:spLocks/>
                  </p:cNvSpPr>
                  <p:nvPr/>
                </p:nvSpPr>
                <p:spPr bwMode="auto">
                  <a:xfrm>
                    <a:off x="4270" y="3611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9" name="Freeform 6955"/>
                  <p:cNvSpPr>
                    <a:spLocks/>
                  </p:cNvSpPr>
                  <p:nvPr/>
                </p:nvSpPr>
                <p:spPr bwMode="auto">
                  <a:xfrm>
                    <a:off x="4271" y="361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0" name="Freeform 6956"/>
                  <p:cNvSpPr>
                    <a:spLocks/>
                  </p:cNvSpPr>
                  <p:nvPr/>
                </p:nvSpPr>
                <p:spPr bwMode="auto">
                  <a:xfrm>
                    <a:off x="4271" y="361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1" name="Freeform 6957"/>
                  <p:cNvSpPr>
                    <a:spLocks/>
                  </p:cNvSpPr>
                  <p:nvPr/>
                </p:nvSpPr>
                <p:spPr bwMode="auto">
                  <a:xfrm>
                    <a:off x="4271" y="361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2" name="Freeform 6958"/>
                  <p:cNvSpPr>
                    <a:spLocks/>
                  </p:cNvSpPr>
                  <p:nvPr/>
                </p:nvSpPr>
                <p:spPr bwMode="auto">
                  <a:xfrm>
                    <a:off x="4272" y="3610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3" name="Freeform 6959"/>
                  <p:cNvSpPr>
                    <a:spLocks/>
                  </p:cNvSpPr>
                  <p:nvPr/>
                </p:nvSpPr>
                <p:spPr bwMode="auto">
                  <a:xfrm>
                    <a:off x="4272" y="361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4" name="Freeform 6960"/>
                  <p:cNvSpPr>
                    <a:spLocks/>
                  </p:cNvSpPr>
                  <p:nvPr/>
                </p:nvSpPr>
                <p:spPr bwMode="auto">
                  <a:xfrm>
                    <a:off x="4273" y="361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5" name="Freeform 6961"/>
                  <p:cNvSpPr>
                    <a:spLocks/>
                  </p:cNvSpPr>
                  <p:nvPr/>
                </p:nvSpPr>
                <p:spPr bwMode="auto">
                  <a:xfrm>
                    <a:off x="4273" y="361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6" name="Freeform 6962"/>
                  <p:cNvSpPr>
                    <a:spLocks/>
                  </p:cNvSpPr>
                  <p:nvPr/>
                </p:nvSpPr>
                <p:spPr bwMode="auto">
                  <a:xfrm>
                    <a:off x="4274" y="361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7" name="Freeform 6963"/>
                  <p:cNvSpPr>
                    <a:spLocks/>
                  </p:cNvSpPr>
                  <p:nvPr/>
                </p:nvSpPr>
                <p:spPr bwMode="auto">
                  <a:xfrm>
                    <a:off x="4274" y="361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8" name="Freeform 6964"/>
                  <p:cNvSpPr>
                    <a:spLocks/>
                  </p:cNvSpPr>
                  <p:nvPr/>
                </p:nvSpPr>
                <p:spPr bwMode="auto">
                  <a:xfrm>
                    <a:off x="4275" y="361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9" name="Freeform 6965"/>
                  <p:cNvSpPr>
                    <a:spLocks/>
                  </p:cNvSpPr>
                  <p:nvPr/>
                </p:nvSpPr>
                <p:spPr bwMode="auto">
                  <a:xfrm>
                    <a:off x="4275" y="361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0" name="Freeform 6966"/>
                  <p:cNvSpPr>
                    <a:spLocks/>
                  </p:cNvSpPr>
                  <p:nvPr/>
                </p:nvSpPr>
                <p:spPr bwMode="auto">
                  <a:xfrm>
                    <a:off x="4276" y="3610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1" name="Freeform 6967"/>
                  <p:cNvSpPr>
                    <a:spLocks/>
                  </p:cNvSpPr>
                  <p:nvPr/>
                </p:nvSpPr>
                <p:spPr bwMode="auto">
                  <a:xfrm>
                    <a:off x="4276" y="3610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2" name="Freeform 6968"/>
                  <p:cNvSpPr>
                    <a:spLocks/>
                  </p:cNvSpPr>
                  <p:nvPr/>
                </p:nvSpPr>
                <p:spPr bwMode="auto">
                  <a:xfrm>
                    <a:off x="4276" y="3611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3" name="Freeform 6969"/>
                  <p:cNvSpPr>
                    <a:spLocks/>
                  </p:cNvSpPr>
                  <p:nvPr/>
                </p:nvSpPr>
                <p:spPr bwMode="auto">
                  <a:xfrm>
                    <a:off x="4277" y="3611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4" name="Freeform 6970"/>
                  <p:cNvSpPr>
                    <a:spLocks/>
                  </p:cNvSpPr>
                  <p:nvPr/>
                </p:nvSpPr>
                <p:spPr bwMode="auto">
                  <a:xfrm>
                    <a:off x="4277" y="3612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5" name="Freeform 6971"/>
                  <p:cNvSpPr>
                    <a:spLocks/>
                  </p:cNvSpPr>
                  <p:nvPr/>
                </p:nvSpPr>
                <p:spPr bwMode="auto">
                  <a:xfrm>
                    <a:off x="4278" y="3612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6" name="Freeform 6972"/>
                  <p:cNvSpPr>
                    <a:spLocks/>
                  </p:cNvSpPr>
                  <p:nvPr/>
                </p:nvSpPr>
                <p:spPr bwMode="auto">
                  <a:xfrm>
                    <a:off x="4278" y="3613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7" name="Freeform 6973"/>
                  <p:cNvSpPr>
                    <a:spLocks/>
                  </p:cNvSpPr>
                  <p:nvPr/>
                </p:nvSpPr>
                <p:spPr bwMode="auto">
                  <a:xfrm>
                    <a:off x="4279" y="3613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8" name="Freeform 6974"/>
                  <p:cNvSpPr>
                    <a:spLocks/>
                  </p:cNvSpPr>
                  <p:nvPr/>
                </p:nvSpPr>
                <p:spPr bwMode="auto">
                  <a:xfrm>
                    <a:off x="4279" y="3614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9" name="Freeform 6975"/>
                  <p:cNvSpPr>
                    <a:spLocks/>
                  </p:cNvSpPr>
                  <p:nvPr/>
                </p:nvSpPr>
                <p:spPr bwMode="auto">
                  <a:xfrm>
                    <a:off x="4280" y="3614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0" name="Freeform 6976"/>
                  <p:cNvSpPr>
                    <a:spLocks/>
                  </p:cNvSpPr>
                  <p:nvPr/>
                </p:nvSpPr>
                <p:spPr bwMode="auto">
                  <a:xfrm>
                    <a:off x="4280" y="3615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1" name="Freeform 6977"/>
                  <p:cNvSpPr>
                    <a:spLocks/>
                  </p:cNvSpPr>
                  <p:nvPr/>
                </p:nvSpPr>
                <p:spPr bwMode="auto">
                  <a:xfrm>
                    <a:off x="4281" y="3616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2" name="Freeform 6978"/>
                  <p:cNvSpPr>
                    <a:spLocks/>
                  </p:cNvSpPr>
                  <p:nvPr/>
                </p:nvSpPr>
                <p:spPr bwMode="auto">
                  <a:xfrm>
                    <a:off x="4281" y="3616"/>
                    <a:ext cx="1" cy="1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3 w 4"/>
                      <a:gd name="T3" fmla="*/ 4 h 4"/>
                      <a:gd name="T4" fmla="*/ 4 w 4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0"/>
                        </a:moveTo>
                        <a:lnTo>
                          <a:pt x="3" y="4"/>
                        </a:lnTo>
                        <a:lnTo>
                          <a:pt x="4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3" name="Freeform 6979"/>
                  <p:cNvSpPr>
                    <a:spLocks/>
                  </p:cNvSpPr>
                  <p:nvPr/>
                </p:nvSpPr>
                <p:spPr bwMode="auto">
                  <a:xfrm>
                    <a:off x="4282" y="3617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4" name="Freeform 6980"/>
                  <p:cNvSpPr>
                    <a:spLocks/>
                  </p:cNvSpPr>
                  <p:nvPr/>
                </p:nvSpPr>
                <p:spPr bwMode="auto">
                  <a:xfrm>
                    <a:off x="4282" y="3618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5" name="Freeform 6981"/>
                  <p:cNvSpPr>
                    <a:spLocks/>
                  </p:cNvSpPr>
                  <p:nvPr/>
                </p:nvSpPr>
                <p:spPr bwMode="auto">
                  <a:xfrm>
                    <a:off x="4282" y="3618"/>
                    <a:ext cx="1" cy="1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3 w 4"/>
                      <a:gd name="T3" fmla="*/ 4 h 4"/>
                      <a:gd name="T4" fmla="*/ 4 w 4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0"/>
                        </a:moveTo>
                        <a:lnTo>
                          <a:pt x="3" y="4"/>
                        </a:lnTo>
                        <a:lnTo>
                          <a:pt x="4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6" name="Freeform 6982"/>
                  <p:cNvSpPr>
                    <a:spLocks/>
                  </p:cNvSpPr>
                  <p:nvPr/>
                </p:nvSpPr>
                <p:spPr bwMode="auto">
                  <a:xfrm>
                    <a:off x="4283" y="3619"/>
                    <a:ext cx="1" cy="1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2 w 3"/>
                      <a:gd name="T3" fmla="*/ 5 h 5"/>
                      <a:gd name="T4" fmla="*/ 3 w 3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0"/>
                        </a:moveTo>
                        <a:lnTo>
                          <a:pt x="2" y="5"/>
                        </a:lnTo>
                        <a:lnTo>
                          <a:pt x="3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7" name="Freeform 6983"/>
                  <p:cNvSpPr>
                    <a:spLocks/>
                  </p:cNvSpPr>
                  <p:nvPr/>
                </p:nvSpPr>
                <p:spPr bwMode="auto">
                  <a:xfrm>
                    <a:off x="4283" y="3620"/>
                    <a:ext cx="1" cy="1"/>
                  </a:xfrm>
                  <a:custGeom>
                    <a:avLst/>
                    <a:gdLst>
                      <a:gd name="T0" fmla="*/ 0 w 4"/>
                      <a:gd name="T1" fmla="*/ 0 h 6"/>
                      <a:gd name="T2" fmla="*/ 3 w 4"/>
                      <a:gd name="T3" fmla="*/ 6 h 6"/>
                      <a:gd name="T4" fmla="*/ 4 w 4"/>
                      <a:gd name="T5" fmla="*/ 6 h 6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6"/>
                      <a:gd name="T11" fmla="*/ 4 w 4"/>
                      <a:gd name="T12" fmla="*/ 6 h 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6">
                        <a:moveTo>
                          <a:pt x="0" y="0"/>
                        </a:moveTo>
                        <a:lnTo>
                          <a:pt x="3" y="6"/>
                        </a:lnTo>
                        <a:lnTo>
                          <a:pt x="4" y="6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673" name="Group 7185"/>
                <p:cNvGrpSpPr>
                  <a:grpSpLocks/>
                </p:cNvGrpSpPr>
                <p:nvPr/>
              </p:nvGrpSpPr>
              <p:grpSpPr bwMode="auto">
                <a:xfrm>
                  <a:off x="4284" y="3621"/>
                  <a:ext cx="93" cy="39"/>
                  <a:chOff x="4284" y="3621"/>
                  <a:chExt cx="93" cy="39"/>
                </a:xfrm>
              </p:grpSpPr>
              <p:sp>
                <p:nvSpPr>
                  <p:cNvPr id="668" name="Freeform 6985"/>
                  <p:cNvSpPr>
                    <a:spLocks/>
                  </p:cNvSpPr>
                  <p:nvPr/>
                </p:nvSpPr>
                <p:spPr bwMode="auto">
                  <a:xfrm>
                    <a:off x="4284" y="3621"/>
                    <a:ext cx="1" cy="1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2 w 3"/>
                      <a:gd name="T3" fmla="*/ 5 h 5"/>
                      <a:gd name="T4" fmla="*/ 3 w 3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0"/>
                        </a:moveTo>
                        <a:lnTo>
                          <a:pt x="2" y="5"/>
                        </a:lnTo>
                        <a:lnTo>
                          <a:pt x="3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" name="Freeform 6986"/>
                  <p:cNvSpPr>
                    <a:spLocks/>
                  </p:cNvSpPr>
                  <p:nvPr/>
                </p:nvSpPr>
                <p:spPr bwMode="auto">
                  <a:xfrm>
                    <a:off x="4284" y="3622"/>
                    <a:ext cx="1" cy="1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3 w 4"/>
                      <a:gd name="T3" fmla="*/ 4 h 4"/>
                      <a:gd name="T4" fmla="*/ 4 w 4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0"/>
                        </a:moveTo>
                        <a:lnTo>
                          <a:pt x="3" y="4"/>
                        </a:lnTo>
                        <a:lnTo>
                          <a:pt x="4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" name="Freeform 6987"/>
                  <p:cNvSpPr>
                    <a:spLocks/>
                  </p:cNvSpPr>
                  <p:nvPr/>
                </p:nvSpPr>
                <p:spPr bwMode="auto">
                  <a:xfrm>
                    <a:off x="4285" y="3623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" name="Freeform 6988"/>
                  <p:cNvSpPr>
                    <a:spLocks/>
                  </p:cNvSpPr>
                  <p:nvPr/>
                </p:nvSpPr>
                <p:spPr bwMode="auto">
                  <a:xfrm>
                    <a:off x="4285" y="3623"/>
                    <a:ext cx="1" cy="1"/>
                  </a:xfrm>
                  <a:custGeom>
                    <a:avLst/>
                    <a:gdLst>
                      <a:gd name="T0" fmla="*/ 0 w 4"/>
                      <a:gd name="T1" fmla="*/ 0 h 5"/>
                      <a:gd name="T2" fmla="*/ 3 w 4"/>
                      <a:gd name="T3" fmla="*/ 5 h 5"/>
                      <a:gd name="T4" fmla="*/ 4 w 4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0"/>
                        </a:moveTo>
                        <a:lnTo>
                          <a:pt x="3" y="5"/>
                        </a:lnTo>
                        <a:lnTo>
                          <a:pt x="4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" name="Freeform 6989"/>
                  <p:cNvSpPr>
                    <a:spLocks/>
                  </p:cNvSpPr>
                  <p:nvPr/>
                </p:nvSpPr>
                <p:spPr bwMode="auto">
                  <a:xfrm>
                    <a:off x="4286" y="3624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" name="Freeform 6990"/>
                  <p:cNvSpPr>
                    <a:spLocks/>
                  </p:cNvSpPr>
                  <p:nvPr/>
                </p:nvSpPr>
                <p:spPr bwMode="auto">
                  <a:xfrm>
                    <a:off x="4286" y="3625"/>
                    <a:ext cx="1" cy="1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3 w 4"/>
                      <a:gd name="T3" fmla="*/ 4 h 4"/>
                      <a:gd name="T4" fmla="*/ 4 w 4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0"/>
                        </a:moveTo>
                        <a:lnTo>
                          <a:pt x="3" y="4"/>
                        </a:lnTo>
                        <a:lnTo>
                          <a:pt x="4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" name="Freeform 6991"/>
                  <p:cNvSpPr>
                    <a:spLocks/>
                  </p:cNvSpPr>
                  <p:nvPr/>
                </p:nvSpPr>
                <p:spPr bwMode="auto">
                  <a:xfrm>
                    <a:off x="4287" y="3626"/>
                    <a:ext cx="1" cy="1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2 w 3"/>
                      <a:gd name="T3" fmla="*/ 5 h 5"/>
                      <a:gd name="T4" fmla="*/ 3 w 3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0"/>
                        </a:moveTo>
                        <a:lnTo>
                          <a:pt x="2" y="5"/>
                        </a:lnTo>
                        <a:lnTo>
                          <a:pt x="3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" name="Freeform 6992"/>
                  <p:cNvSpPr>
                    <a:spLocks/>
                  </p:cNvSpPr>
                  <p:nvPr/>
                </p:nvSpPr>
                <p:spPr bwMode="auto">
                  <a:xfrm>
                    <a:off x="4287" y="3627"/>
                    <a:ext cx="1" cy="1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3 w 4"/>
                      <a:gd name="T3" fmla="*/ 4 h 4"/>
                      <a:gd name="T4" fmla="*/ 4 w 4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0"/>
                        </a:moveTo>
                        <a:lnTo>
                          <a:pt x="3" y="4"/>
                        </a:lnTo>
                        <a:lnTo>
                          <a:pt x="4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" name="Freeform 6993"/>
                  <p:cNvSpPr>
                    <a:spLocks/>
                  </p:cNvSpPr>
                  <p:nvPr/>
                </p:nvSpPr>
                <p:spPr bwMode="auto">
                  <a:xfrm>
                    <a:off x="4288" y="3627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" name="Freeform 6994"/>
                  <p:cNvSpPr>
                    <a:spLocks/>
                  </p:cNvSpPr>
                  <p:nvPr/>
                </p:nvSpPr>
                <p:spPr bwMode="auto">
                  <a:xfrm>
                    <a:off x="4288" y="3628"/>
                    <a:ext cx="1" cy="1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3 w 4"/>
                      <a:gd name="T3" fmla="*/ 4 h 4"/>
                      <a:gd name="T4" fmla="*/ 4 w 4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0"/>
                        </a:moveTo>
                        <a:lnTo>
                          <a:pt x="3" y="4"/>
                        </a:lnTo>
                        <a:lnTo>
                          <a:pt x="4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" name="Freeform 6995"/>
                  <p:cNvSpPr>
                    <a:spLocks/>
                  </p:cNvSpPr>
                  <p:nvPr/>
                </p:nvSpPr>
                <p:spPr bwMode="auto">
                  <a:xfrm>
                    <a:off x="4289" y="3629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" name="Freeform 6996"/>
                  <p:cNvSpPr>
                    <a:spLocks/>
                  </p:cNvSpPr>
                  <p:nvPr/>
                </p:nvSpPr>
                <p:spPr bwMode="auto">
                  <a:xfrm>
                    <a:off x="4289" y="3629"/>
                    <a:ext cx="1" cy="1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3 w 4"/>
                      <a:gd name="T3" fmla="*/ 4 h 4"/>
                      <a:gd name="T4" fmla="*/ 4 w 4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0"/>
                        </a:moveTo>
                        <a:lnTo>
                          <a:pt x="3" y="4"/>
                        </a:lnTo>
                        <a:lnTo>
                          <a:pt x="4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" name="Freeform 6997"/>
                  <p:cNvSpPr>
                    <a:spLocks/>
                  </p:cNvSpPr>
                  <p:nvPr/>
                </p:nvSpPr>
                <p:spPr bwMode="auto">
                  <a:xfrm>
                    <a:off x="4290" y="3630"/>
                    <a:ext cx="1" cy="1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2 w 3"/>
                      <a:gd name="T3" fmla="*/ 5 h 5"/>
                      <a:gd name="T4" fmla="*/ 3 w 3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0"/>
                        </a:moveTo>
                        <a:lnTo>
                          <a:pt x="2" y="5"/>
                        </a:lnTo>
                        <a:lnTo>
                          <a:pt x="3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" name="Freeform 6998"/>
                  <p:cNvSpPr>
                    <a:spLocks/>
                  </p:cNvSpPr>
                  <p:nvPr/>
                </p:nvSpPr>
                <p:spPr bwMode="auto">
                  <a:xfrm>
                    <a:off x="4290" y="3631"/>
                    <a:ext cx="1" cy="1"/>
                  </a:xfrm>
                  <a:custGeom>
                    <a:avLst/>
                    <a:gdLst>
                      <a:gd name="T0" fmla="*/ 0 w 4"/>
                      <a:gd name="T1" fmla="*/ 0 h 5"/>
                      <a:gd name="T2" fmla="*/ 3 w 4"/>
                      <a:gd name="T3" fmla="*/ 5 h 5"/>
                      <a:gd name="T4" fmla="*/ 4 w 4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0"/>
                        </a:moveTo>
                        <a:lnTo>
                          <a:pt x="3" y="5"/>
                        </a:lnTo>
                        <a:lnTo>
                          <a:pt x="4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" name="Freeform 6999"/>
                  <p:cNvSpPr>
                    <a:spLocks/>
                  </p:cNvSpPr>
                  <p:nvPr/>
                </p:nvSpPr>
                <p:spPr bwMode="auto">
                  <a:xfrm>
                    <a:off x="4290" y="3632"/>
                    <a:ext cx="1" cy="1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2 w 3"/>
                      <a:gd name="T3" fmla="*/ 5 h 5"/>
                      <a:gd name="T4" fmla="*/ 3 w 3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0"/>
                        </a:moveTo>
                        <a:lnTo>
                          <a:pt x="2" y="5"/>
                        </a:lnTo>
                        <a:lnTo>
                          <a:pt x="3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" name="Freeform 7000"/>
                  <p:cNvSpPr>
                    <a:spLocks/>
                  </p:cNvSpPr>
                  <p:nvPr/>
                </p:nvSpPr>
                <p:spPr bwMode="auto">
                  <a:xfrm>
                    <a:off x="4291" y="3633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" name="Freeform 7001"/>
                  <p:cNvSpPr>
                    <a:spLocks/>
                  </p:cNvSpPr>
                  <p:nvPr/>
                </p:nvSpPr>
                <p:spPr bwMode="auto">
                  <a:xfrm>
                    <a:off x="4291" y="3634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" name="Freeform 7002"/>
                  <p:cNvSpPr>
                    <a:spLocks/>
                  </p:cNvSpPr>
                  <p:nvPr/>
                </p:nvSpPr>
                <p:spPr bwMode="auto">
                  <a:xfrm>
                    <a:off x="4292" y="3634"/>
                    <a:ext cx="1" cy="1"/>
                  </a:xfrm>
                  <a:custGeom>
                    <a:avLst/>
                    <a:gdLst>
                      <a:gd name="T0" fmla="*/ 0 w 4"/>
                      <a:gd name="T1" fmla="*/ 0 h 5"/>
                      <a:gd name="T2" fmla="*/ 3 w 4"/>
                      <a:gd name="T3" fmla="*/ 5 h 5"/>
                      <a:gd name="T4" fmla="*/ 4 w 4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5"/>
                      <a:gd name="T11" fmla="*/ 4 w 4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5">
                        <a:moveTo>
                          <a:pt x="0" y="0"/>
                        </a:moveTo>
                        <a:lnTo>
                          <a:pt x="3" y="5"/>
                        </a:lnTo>
                        <a:lnTo>
                          <a:pt x="4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" name="Freeform 7003"/>
                  <p:cNvSpPr>
                    <a:spLocks/>
                  </p:cNvSpPr>
                  <p:nvPr/>
                </p:nvSpPr>
                <p:spPr bwMode="auto">
                  <a:xfrm>
                    <a:off x="4292" y="3635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" name="Freeform 7004"/>
                  <p:cNvSpPr>
                    <a:spLocks/>
                  </p:cNvSpPr>
                  <p:nvPr/>
                </p:nvSpPr>
                <p:spPr bwMode="auto">
                  <a:xfrm>
                    <a:off x="4293" y="3636"/>
                    <a:ext cx="1" cy="1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3 w 4"/>
                      <a:gd name="T3" fmla="*/ 4 h 4"/>
                      <a:gd name="T4" fmla="*/ 4 w 4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0"/>
                        </a:moveTo>
                        <a:lnTo>
                          <a:pt x="3" y="4"/>
                        </a:lnTo>
                        <a:lnTo>
                          <a:pt x="4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" name="Freeform 7005"/>
                  <p:cNvSpPr>
                    <a:spLocks/>
                  </p:cNvSpPr>
                  <p:nvPr/>
                </p:nvSpPr>
                <p:spPr bwMode="auto">
                  <a:xfrm>
                    <a:off x="4293" y="3637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" name="Freeform 7006"/>
                  <p:cNvSpPr>
                    <a:spLocks/>
                  </p:cNvSpPr>
                  <p:nvPr/>
                </p:nvSpPr>
                <p:spPr bwMode="auto">
                  <a:xfrm>
                    <a:off x="4294" y="3637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" name="Freeform 7007"/>
                  <p:cNvSpPr>
                    <a:spLocks/>
                  </p:cNvSpPr>
                  <p:nvPr/>
                </p:nvSpPr>
                <p:spPr bwMode="auto">
                  <a:xfrm>
                    <a:off x="4294" y="3638"/>
                    <a:ext cx="1" cy="1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2 w 3"/>
                      <a:gd name="T3" fmla="*/ 5 h 5"/>
                      <a:gd name="T4" fmla="*/ 3 w 3"/>
                      <a:gd name="T5" fmla="*/ 5 h 5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5"/>
                      <a:gd name="T11" fmla="*/ 3 w 3"/>
                      <a:gd name="T12" fmla="*/ 5 h 5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5">
                        <a:moveTo>
                          <a:pt x="0" y="0"/>
                        </a:moveTo>
                        <a:lnTo>
                          <a:pt x="2" y="5"/>
                        </a:lnTo>
                        <a:lnTo>
                          <a:pt x="3" y="5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" name="Freeform 7008"/>
                  <p:cNvSpPr>
                    <a:spLocks/>
                  </p:cNvSpPr>
                  <p:nvPr/>
                </p:nvSpPr>
                <p:spPr bwMode="auto">
                  <a:xfrm>
                    <a:off x="4295" y="3639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" name="Freeform 7009"/>
                  <p:cNvSpPr>
                    <a:spLocks/>
                  </p:cNvSpPr>
                  <p:nvPr/>
                </p:nvSpPr>
                <p:spPr bwMode="auto">
                  <a:xfrm>
                    <a:off x="4295" y="3640"/>
                    <a:ext cx="1" cy="1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3 w 4"/>
                      <a:gd name="T3" fmla="*/ 4 h 4"/>
                      <a:gd name="T4" fmla="*/ 4 w 4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0"/>
                        </a:moveTo>
                        <a:lnTo>
                          <a:pt x="3" y="4"/>
                        </a:lnTo>
                        <a:lnTo>
                          <a:pt x="4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" name="Freeform 7010"/>
                  <p:cNvSpPr>
                    <a:spLocks/>
                  </p:cNvSpPr>
                  <p:nvPr/>
                </p:nvSpPr>
                <p:spPr bwMode="auto">
                  <a:xfrm>
                    <a:off x="4295" y="3640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" name="Freeform 7011"/>
                  <p:cNvSpPr>
                    <a:spLocks/>
                  </p:cNvSpPr>
                  <p:nvPr/>
                </p:nvSpPr>
                <p:spPr bwMode="auto">
                  <a:xfrm>
                    <a:off x="4296" y="3641"/>
                    <a:ext cx="1" cy="1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3 w 4"/>
                      <a:gd name="T3" fmla="*/ 4 h 4"/>
                      <a:gd name="T4" fmla="*/ 4 w 4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4"/>
                      <a:gd name="T11" fmla="*/ 4 w 4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4">
                        <a:moveTo>
                          <a:pt x="0" y="0"/>
                        </a:moveTo>
                        <a:lnTo>
                          <a:pt x="3" y="4"/>
                        </a:lnTo>
                        <a:lnTo>
                          <a:pt x="4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" name="Freeform 7012"/>
                  <p:cNvSpPr>
                    <a:spLocks/>
                  </p:cNvSpPr>
                  <p:nvPr/>
                </p:nvSpPr>
                <p:spPr bwMode="auto">
                  <a:xfrm>
                    <a:off x="4296" y="3642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" name="Freeform 7013"/>
                  <p:cNvSpPr>
                    <a:spLocks/>
                  </p:cNvSpPr>
                  <p:nvPr/>
                </p:nvSpPr>
                <p:spPr bwMode="auto">
                  <a:xfrm>
                    <a:off x="4297" y="3642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" name="Freeform 7014"/>
                  <p:cNvSpPr>
                    <a:spLocks/>
                  </p:cNvSpPr>
                  <p:nvPr/>
                </p:nvSpPr>
                <p:spPr bwMode="auto">
                  <a:xfrm>
                    <a:off x="4297" y="3643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" name="Freeform 7015"/>
                  <p:cNvSpPr>
                    <a:spLocks/>
                  </p:cNvSpPr>
                  <p:nvPr/>
                </p:nvSpPr>
                <p:spPr bwMode="auto">
                  <a:xfrm>
                    <a:off x="4298" y="3643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" name="Freeform 7016"/>
                  <p:cNvSpPr>
                    <a:spLocks/>
                  </p:cNvSpPr>
                  <p:nvPr/>
                </p:nvSpPr>
                <p:spPr bwMode="auto">
                  <a:xfrm>
                    <a:off x="4298" y="3644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" name="Freeform 7017"/>
                  <p:cNvSpPr>
                    <a:spLocks/>
                  </p:cNvSpPr>
                  <p:nvPr/>
                </p:nvSpPr>
                <p:spPr bwMode="auto">
                  <a:xfrm>
                    <a:off x="4299" y="3645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" name="Freeform 7018"/>
                  <p:cNvSpPr>
                    <a:spLocks/>
                  </p:cNvSpPr>
                  <p:nvPr/>
                </p:nvSpPr>
                <p:spPr bwMode="auto">
                  <a:xfrm>
                    <a:off x="4299" y="3645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" name="Freeform 7019"/>
                  <p:cNvSpPr>
                    <a:spLocks/>
                  </p:cNvSpPr>
                  <p:nvPr/>
                </p:nvSpPr>
                <p:spPr bwMode="auto">
                  <a:xfrm>
                    <a:off x="4300" y="3646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" name="Freeform 7020"/>
                  <p:cNvSpPr>
                    <a:spLocks/>
                  </p:cNvSpPr>
                  <p:nvPr/>
                </p:nvSpPr>
                <p:spPr bwMode="auto">
                  <a:xfrm>
                    <a:off x="4300" y="3646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" name="Freeform 7021"/>
                  <p:cNvSpPr>
                    <a:spLocks/>
                  </p:cNvSpPr>
                  <p:nvPr/>
                </p:nvSpPr>
                <p:spPr bwMode="auto">
                  <a:xfrm>
                    <a:off x="4301" y="3646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" name="Freeform 7022"/>
                  <p:cNvSpPr>
                    <a:spLocks/>
                  </p:cNvSpPr>
                  <p:nvPr/>
                </p:nvSpPr>
                <p:spPr bwMode="auto">
                  <a:xfrm>
                    <a:off x="4301" y="3647"/>
                    <a:ext cx="1" cy="1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2 w 3"/>
                      <a:gd name="T3" fmla="*/ 4 h 4"/>
                      <a:gd name="T4" fmla="*/ 3 w 3"/>
                      <a:gd name="T5" fmla="*/ 4 h 4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4"/>
                      <a:gd name="T11" fmla="*/ 3 w 3"/>
                      <a:gd name="T12" fmla="*/ 4 h 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" name="Freeform 7023"/>
                  <p:cNvSpPr>
                    <a:spLocks/>
                  </p:cNvSpPr>
                  <p:nvPr/>
                </p:nvSpPr>
                <p:spPr bwMode="auto">
                  <a:xfrm>
                    <a:off x="4301" y="3648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" name="Freeform 7024"/>
                  <p:cNvSpPr>
                    <a:spLocks/>
                  </p:cNvSpPr>
                  <p:nvPr/>
                </p:nvSpPr>
                <p:spPr bwMode="auto">
                  <a:xfrm>
                    <a:off x="4302" y="3648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" name="Freeform 7025"/>
                  <p:cNvSpPr>
                    <a:spLocks/>
                  </p:cNvSpPr>
                  <p:nvPr/>
                </p:nvSpPr>
                <p:spPr bwMode="auto">
                  <a:xfrm>
                    <a:off x="4302" y="3649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" name="Freeform 7026"/>
                  <p:cNvSpPr>
                    <a:spLocks/>
                  </p:cNvSpPr>
                  <p:nvPr/>
                </p:nvSpPr>
                <p:spPr bwMode="auto">
                  <a:xfrm>
                    <a:off x="4303" y="364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" name="Freeform 7027"/>
                  <p:cNvSpPr>
                    <a:spLocks/>
                  </p:cNvSpPr>
                  <p:nvPr/>
                </p:nvSpPr>
                <p:spPr bwMode="auto">
                  <a:xfrm>
                    <a:off x="4303" y="3649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" name="Freeform 7028"/>
                  <p:cNvSpPr>
                    <a:spLocks/>
                  </p:cNvSpPr>
                  <p:nvPr/>
                </p:nvSpPr>
                <p:spPr bwMode="auto">
                  <a:xfrm>
                    <a:off x="4304" y="3650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" name="Freeform 7029"/>
                  <p:cNvSpPr>
                    <a:spLocks/>
                  </p:cNvSpPr>
                  <p:nvPr/>
                </p:nvSpPr>
                <p:spPr bwMode="auto">
                  <a:xfrm>
                    <a:off x="4304" y="3650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" name="Freeform 7030"/>
                  <p:cNvSpPr>
                    <a:spLocks/>
                  </p:cNvSpPr>
                  <p:nvPr/>
                </p:nvSpPr>
                <p:spPr bwMode="auto">
                  <a:xfrm>
                    <a:off x="4305" y="3651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" name="Freeform 7031"/>
                  <p:cNvSpPr>
                    <a:spLocks/>
                  </p:cNvSpPr>
                  <p:nvPr/>
                </p:nvSpPr>
                <p:spPr bwMode="auto">
                  <a:xfrm>
                    <a:off x="4305" y="3651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" name="Freeform 7032"/>
                  <p:cNvSpPr>
                    <a:spLocks/>
                  </p:cNvSpPr>
                  <p:nvPr/>
                </p:nvSpPr>
                <p:spPr bwMode="auto">
                  <a:xfrm>
                    <a:off x="4306" y="3651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" name="Freeform 7033"/>
                  <p:cNvSpPr>
                    <a:spLocks/>
                  </p:cNvSpPr>
                  <p:nvPr/>
                </p:nvSpPr>
                <p:spPr bwMode="auto">
                  <a:xfrm>
                    <a:off x="4306" y="3651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" name="Freeform 7034"/>
                  <p:cNvSpPr>
                    <a:spLocks/>
                  </p:cNvSpPr>
                  <p:nvPr/>
                </p:nvSpPr>
                <p:spPr bwMode="auto">
                  <a:xfrm>
                    <a:off x="4307" y="3652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" name="Freeform 7035"/>
                  <p:cNvSpPr>
                    <a:spLocks/>
                  </p:cNvSpPr>
                  <p:nvPr/>
                </p:nvSpPr>
                <p:spPr bwMode="auto">
                  <a:xfrm>
                    <a:off x="4307" y="3652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" name="Freeform 7036"/>
                  <p:cNvSpPr>
                    <a:spLocks/>
                  </p:cNvSpPr>
                  <p:nvPr/>
                </p:nvSpPr>
                <p:spPr bwMode="auto">
                  <a:xfrm>
                    <a:off x="4307" y="365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" name="Freeform 7037"/>
                  <p:cNvSpPr>
                    <a:spLocks/>
                  </p:cNvSpPr>
                  <p:nvPr/>
                </p:nvSpPr>
                <p:spPr bwMode="auto">
                  <a:xfrm>
                    <a:off x="4308" y="365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" name="Freeform 7038"/>
                  <p:cNvSpPr>
                    <a:spLocks/>
                  </p:cNvSpPr>
                  <p:nvPr/>
                </p:nvSpPr>
                <p:spPr bwMode="auto">
                  <a:xfrm>
                    <a:off x="4308" y="3653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" name="Freeform 7039"/>
                  <p:cNvSpPr>
                    <a:spLocks/>
                  </p:cNvSpPr>
                  <p:nvPr/>
                </p:nvSpPr>
                <p:spPr bwMode="auto">
                  <a:xfrm>
                    <a:off x="4309" y="365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" name="Freeform 7040"/>
                  <p:cNvSpPr>
                    <a:spLocks/>
                  </p:cNvSpPr>
                  <p:nvPr/>
                </p:nvSpPr>
                <p:spPr bwMode="auto">
                  <a:xfrm>
                    <a:off x="4309" y="3653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" name="Freeform 7041"/>
                  <p:cNvSpPr>
                    <a:spLocks/>
                  </p:cNvSpPr>
                  <p:nvPr/>
                </p:nvSpPr>
                <p:spPr bwMode="auto">
                  <a:xfrm>
                    <a:off x="4310" y="3653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" name="Freeform 7042"/>
                  <p:cNvSpPr>
                    <a:spLocks/>
                  </p:cNvSpPr>
                  <p:nvPr/>
                </p:nvSpPr>
                <p:spPr bwMode="auto">
                  <a:xfrm>
                    <a:off x="4310" y="3653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" name="Freeform 7043"/>
                  <p:cNvSpPr>
                    <a:spLocks/>
                  </p:cNvSpPr>
                  <p:nvPr/>
                </p:nvSpPr>
                <p:spPr bwMode="auto">
                  <a:xfrm>
                    <a:off x="4311" y="3654"/>
                    <a:ext cx="1" cy="1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2 w 3"/>
                      <a:gd name="T3" fmla="*/ 3 h 3"/>
                      <a:gd name="T4" fmla="*/ 3 w 3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3"/>
                      <a:gd name="T11" fmla="*/ 3 w 3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3">
                        <a:moveTo>
                          <a:pt x="0" y="0"/>
                        </a:moveTo>
                        <a:lnTo>
                          <a:pt x="2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" name="Freeform 7044"/>
                  <p:cNvSpPr>
                    <a:spLocks/>
                  </p:cNvSpPr>
                  <p:nvPr/>
                </p:nvSpPr>
                <p:spPr bwMode="auto">
                  <a:xfrm>
                    <a:off x="4311" y="365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" name="Freeform 7045"/>
                  <p:cNvSpPr>
                    <a:spLocks/>
                  </p:cNvSpPr>
                  <p:nvPr/>
                </p:nvSpPr>
                <p:spPr bwMode="auto">
                  <a:xfrm>
                    <a:off x="4312" y="3654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" name="Freeform 7046"/>
                  <p:cNvSpPr>
                    <a:spLocks/>
                  </p:cNvSpPr>
                  <p:nvPr/>
                </p:nvSpPr>
                <p:spPr bwMode="auto">
                  <a:xfrm>
                    <a:off x="4312" y="3654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" name="Freeform 7047"/>
                  <p:cNvSpPr>
                    <a:spLocks/>
                  </p:cNvSpPr>
                  <p:nvPr/>
                </p:nvSpPr>
                <p:spPr bwMode="auto">
                  <a:xfrm>
                    <a:off x="4313" y="3654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" name="Freeform 7048"/>
                  <p:cNvSpPr>
                    <a:spLocks/>
                  </p:cNvSpPr>
                  <p:nvPr/>
                </p:nvSpPr>
                <p:spPr bwMode="auto">
                  <a:xfrm>
                    <a:off x="4313" y="3654"/>
                    <a:ext cx="1" cy="1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3 h 3"/>
                      <a:gd name="T4" fmla="*/ 4 w 4"/>
                      <a:gd name="T5" fmla="*/ 3 h 3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3"/>
                      <a:gd name="T11" fmla="*/ 4 w 4"/>
                      <a:gd name="T12" fmla="*/ 3 h 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3">
                        <a:moveTo>
                          <a:pt x="0" y="0"/>
                        </a:moveTo>
                        <a:lnTo>
                          <a:pt x="3" y="3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" name="Freeform 7049"/>
                  <p:cNvSpPr>
                    <a:spLocks/>
                  </p:cNvSpPr>
                  <p:nvPr/>
                </p:nvSpPr>
                <p:spPr bwMode="auto">
                  <a:xfrm>
                    <a:off x="4314" y="3655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" name="Freeform 7050"/>
                  <p:cNvSpPr>
                    <a:spLocks/>
                  </p:cNvSpPr>
                  <p:nvPr/>
                </p:nvSpPr>
                <p:spPr bwMode="auto">
                  <a:xfrm>
                    <a:off x="4314" y="365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" name="Freeform 7051"/>
                  <p:cNvSpPr>
                    <a:spLocks/>
                  </p:cNvSpPr>
                  <p:nvPr/>
                </p:nvSpPr>
                <p:spPr bwMode="auto">
                  <a:xfrm>
                    <a:off x="4314" y="3655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" name="Freeform 7052"/>
                  <p:cNvSpPr>
                    <a:spLocks/>
                  </p:cNvSpPr>
                  <p:nvPr/>
                </p:nvSpPr>
                <p:spPr bwMode="auto">
                  <a:xfrm>
                    <a:off x="4315" y="3655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" name="Freeform 7053"/>
                  <p:cNvSpPr>
                    <a:spLocks/>
                  </p:cNvSpPr>
                  <p:nvPr/>
                </p:nvSpPr>
                <p:spPr bwMode="auto">
                  <a:xfrm>
                    <a:off x="4315" y="365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" name="Freeform 7054"/>
                  <p:cNvSpPr>
                    <a:spLocks/>
                  </p:cNvSpPr>
                  <p:nvPr/>
                </p:nvSpPr>
                <p:spPr bwMode="auto">
                  <a:xfrm>
                    <a:off x="4316" y="365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" name="Freeform 7055"/>
                  <p:cNvSpPr>
                    <a:spLocks/>
                  </p:cNvSpPr>
                  <p:nvPr/>
                </p:nvSpPr>
                <p:spPr bwMode="auto">
                  <a:xfrm>
                    <a:off x="4316" y="365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9" name="Freeform 7056"/>
                  <p:cNvSpPr>
                    <a:spLocks/>
                  </p:cNvSpPr>
                  <p:nvPr/>
                </p:nvSpPr>
                <p:spPr bwMode="auto">
                  <a:xfrm>
                    <a:off x="4317" y="365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0" name="Freeform 7057"/>
                  <p:cNvSpPr>
                    <a:spLocks/>
                  </p:cNvSpPr>
                  <p:nvPr/>
                </p:nvSpPr>
                <p:spPr bwMode="auto">
                  <a:xfrm>
                    <a:off x="4317" y="365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1" name="Freeform 7058"/>
                  <p:cNvSpPr>
                    <a:spLocks/>
                  </p:cNvSpPr>
                  <p:nvPr/>
                </p:nvSpPr>
                <p:spPr bwMode="auto">
                  <a:xfrm>
                    <a:off x="4318" y="365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2" name="Freeform 7059"/>
                  <p:cNvSpPr>
                    <a:spLocks/>
                  </p:cNvSpPr>
                  <p:nvPr/>
                </p:nvSpPr>
                <p:spPr bwMode="auto">
                  <a:xfrm>
                    <a:off x="4318" y="365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3" name="Freeform 7060"/>
                  <p:cNvSpPr>
                    <a:spLocks/>
                  </p:cNvSpPr>
                  <p:nvPr/>
                </p:nvSpPr>
                <p:spPr bwMode="auto">
                  <a:xfrm>
                    <a:off x="4319" y="365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4" name="Freeform 7061"/>
                  <p:cNvSpPr>
                    <a:spLocks/>
                  </p:cNvSpPr>
                  <p:nvPr/>
                </p:nvSpPr>
                <p:spPr bwMode="auto">
                  <a:xfrm>
                    <a:off x="4319" y="365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5" name="Freeform 7062"/>
                  <p:cNvSpPr>
                    <a:spLocks/>
                  </p:cNvSpPr>
                  <p:nvPr/>
                </p:nvSpPr>
                <p:spPr bwMode="auto">
                  <a:xfrm>
                    <a:off x="4320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6" name="Freeform 7063"/>
                  <p:cNvSpPr>
                    <a:spLocks/>
                  </p:cNvSpPr>
                  <p:nvPr/>
                </p:nvSpPr>
                <p:spPr bwMode="auto">
                  <a:xfrm>
                    <a:off x="4320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7" name="Freeform 7064"/>
                  <p:cNvSpPr>
                    <a:spLocks/>
                  </p:cNvSpPr>
                  <p:nvPr/>
                </p:nvSpPr>
                <p:spPr bwMode="auto">
                  <a:xfrm>
                    <a:off x="4320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8" name="Freeform 7065"/>
                  <p:cNvSpPr>
                    <a:spLocks/>
                  </p:cNvSpPr>
                  <p:nvPr/>
                </p:nvSpPr>
                <p:spPr bwMode="auto">
                  <a:xfrm>
                    <a:off x="4321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9" name="Freeform 7066"/>
                  <p:cNvSpPr>
                    <a:spLocks/>
                  </p:cNvSpPr>
                  <p:nvPr/>
                </p:nvSpPr>
                <p:spPr bwMode="auto">
                  <a:xfrm>
                    <a:off x="4321" y="365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0" name="Freeform 7067"/>
                  <p:cNvSpPr>
                    <a:spLocks/>
                  </p:cNvSpPr>
                  <p:nvPr/>
                </p:nvSpPr>
                <p:spPr bwMode="auto">
                  <a:xfrm>
                    <a:off x="4322" y="3656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1" name="Freeform 7068"/>
                  <p:cNvSpPr>
                    <a:spLocks/>
                  </p:cNvSpPr>
                  <p:nvPr/>
                </p:nvSpPr>
                <p:spPr bwMode="auto">
                  <a:xfrm>
                    <a:off x="4322" y="3656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2" name="Freeform 7069"/>
                  <p:cNvSpPr>
                    <a:spLocks/>
                  </p:cNvSpPr>
                  <p:nvPr/>
                </p:nvSpPr>
                <p:spPr bwMode="auto">
                  <a:xfrm>
                    <a:off x="4323" y="3656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3" name="Freeform 7070"/>
                  <p:cNvSpPr>
                    <a:spLocks/>
                  </p:cNvSpPr>
                  <p:nvPr/>
                </p:nvSpPr>
                <p:spPr bwMode="auto">
                  <a:xfrm>
                    <a:off x="4323" y="3656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4" name="Freeform 7071"/>
                  <p:cNvSpPr>
                    <a:spLocks/>
                  </p:cNvSpPr>
                  <p:nvPr/>
                </p:nvSpPr>
                <p:spPr bwMode="auto">
                  <a:xfrm>
                    <a:off x="4324" y="3656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5" name="Freeform 7072"/>
                  <p:cNvSpPr>
                    <a:spLocks/>
                  </p:cNvSpPr>
                  <p:nvPr/>
                </p:nvSpPr>
                <p:spPr bwMode="auto">
                  <a:xfrm>
                    <a:off x="4324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6" name="Freeform 7073"/>
                  <p:cNvSpPr>
                    <a:spLocks/>
                  </p:cNvSpPr>
                  <p:nvPr/>
                </p:nvSpPr>
                <p:spPr bwMode="auto">
                  <a:xfrm>
                    <a:off x="4325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7" name="Freeform 7074"/>
                  <p:cNvSpPr>
                    <a:spLocks/>
                  </p:cNvSpPr>
                  <p:nvPr/>
                </p:nvSpPr>
                <p:spPr bwMode="auto">
                  <a:xfrm>
                    <a:off x="4325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8" name="Freeform 7075"/>
                  <p:cNvSpPr>
                    <a:spLocks/>
                  </p:cNvSpPr>
                  <p:nvPr/>
                </p:nvSpPr>
                <p:spPr bwMode="auto">
                  <a:xfrm>
                    <a:off x="4325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9" name="Freeform 7076"/>
                  <p:cNvSpPr>
                    <a:spLocks/>
                  </p:cNvSpPr>
                  <p:nvPr/>
                </p:nvSpPr>
                <p:spPr bwMode="auto">
                  <a:xfrm>
                    <a:off x="4326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60" name="Freeform 7077"/>
                  <p:cNvSpPr>
                    <a:spLocks/>
                  </p:cNvSpPr>
                  <p:nvPr/>
                </p:nvSpPr>
                <p:spPr bwMode="auto">
                  <a:xfrm>
                    <a:off x="4326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61" name="Freeform 7078"/>
                  <p:cNvSpPr>
                    <a:spLocks/>
                  </p:cNvSpPr>
                  <p:nvPr/>
                </p:nvSpPr>
                <p:spPr bwMode="auto">
                  <a:xfrm>
                    <a:off x="4327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62" name="Freeform 7079"/>
                  <p:cNvSpPr>
                    <a:spLocks/>
                  </p:cNvSpPr>
                  <p:nvPr/>
                </p:nvSpPr>
                <p:spPr bwMode="auto">
                  <a:xfrm>
                    <a:off x="4327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63" name="Freeform 7080"/>
                  <p:cNvSpPr>
                    <a:spLocks/>
                  </p:cNvSpPr>
                  <p:nvPr/>
                </p:nvSpPr>
                <p:spPr bwMode="auto">
                  <a:xfrm>
                    <a:off x="4328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64" name="Freeform 7081"/>
                  <p:cNvSpPr>
                    <a:spLocks/>
                  </p:cNvSpPr>
                  <p:nvPr/>
                </p:nvSpPr>
                <p:spPr bwMode="auto">
                  <a:xfrm>
                    <a:off x="4328" y="3657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65" name="Freeform 7082"/>
                  <p:cNvSpPr>
                    <a:spLocks/>
                  </p:cNvSpPr>
                  <p:nvPr/>
                </p:nvSpPr>
                <p:spPr bwMode="auto">
                  <a:xfrm>
                    <a:off x="4329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66" name="Freeform 7083"/>
                  <p:cNvSpPr>
                    <a:spLocks/>
                  </p:cNvSpPr>
                  <p:nvPr/>
                </p:nvSpPr>
                <p:spPr bwMode="auto">
                  <a:xfrm>
                    <a:off x="4329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67" name="Freeform 7084"/>
                  <p:cNvSpPr>
                    <a:spLocks/>
                  </p:cNvSpPr>
                  <p:nvPr/>
                </p:nvSpPr>
                <p:spPr bwMode="auto">
                  <a:xfrm>
                    <a:off x="4330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68" name="Freeform 7085"/>
                  <p:cNvSpPr>
                    <a:spLocks/>
                  </p:cNvSpPr>
                  <p:nvPr/>
                </p:nvSpPr>
                <p:spPr bwMode="auto">
                  <a:xfrm>
                    <a:off x="4330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69" name="Freeform 7086"/>
                  <p:cNvSpPr>
                    <a:spLocks/>
                  </p:cNvSpPr>
                  <p:nvPr/>
                </p:nvSpPr>
                <p:spPr bwMode="auto">
                  <a:xfrm>
                    <a:off x="4331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70" name="Freeform 7087"/>
                  <p:cNvSpPr>
                    <a:spLocks/>
                  </p:cNvSpPr>
                  <p:nvPr/>
                </p:nvSpPr>
                <p:spPr bwMode="auto">
                  <a:xfrm>
                    <a:off x="4331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71" name="Freeform 7088"/>
                  <p:cNvSpPr>
                    <a:spLocks/>
                  </p:cNvSpPr>
                  <p:nvPr/>
                </p:nvSpPr>
                <p:spPr bwMode="auto">
                  <a:xfrm>
                    <a:off x="4332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72" name="Freeform 7089"/>
                  <p:cNvSpPr>
                    <a:spLocks/>
                  </p:cNvSpPr>
                  <p:nvPr/>
                </p:nvSpPr>
                <p:spPr bwMode="auto">
                  <a:xfrm>
                    <a:off x="4332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73" name="Freeform 7090"/>
                  <p:cNvSpPr>
                    <a:spLocks/>
                  </p:cNvSpPr>
                  <p:nvPr/>
                </p:nvSpPr>
                <p:spPr bwMode="auto">
                  <a:xfrm>
                    <a:off x="4333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74" name="Freeform 7091"/>
                  <p:cNvSpPr>
                    <a:spLocks/>
                  </p:cNvSpPr>
                  <p:nvPr/>
                </p:nvSpPr>
                <p:spPr bwMode="auto">
                  <a:xfrm>
                    <a:off x="4333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75" name="Freeform 7092"/>
                  <p:cNvSpPr>
                    <a:spLocks/>
                  </p:cNvSpPr>
                  <p:nvPr/>
                </p:nvSpPr>
                <p:spPr bwMode="auto">
                  <a:xfrm>
                    <a:off x="4333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76" name="Freeform 7093"/>
                  <p:cNvSpPr>
                    <a:spLocks/>
                  </p:cNvSpPr>
                  <p:nvPr/>
                </p:nvSpPr>
                <p:spPr bwMode="auto">
                  <a:xfrm>
                    <a:off x="4334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77" name="Freeform 7094"/>
                  <p:cNvSpPr>
                    <a:spLocks/>
                  </p:cNvSpPr>
                  <p:nvPr/>
                </p:nvSpPr>
                <p:spPr bwMode="auto">
                  <a:xfrm>
                    <a:off x="4334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78" name="Freeform 7095"/>
                  <p:cNvSpPr>
                    <a:spLocks/>
                  </p:cNvSpPr>
                  <p:nvPr/>
                </p:nvSpPr>
                <p:spPr bwMode="auto">
                  <a:xfrm>
                    <a:off x="4335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79" name="Freeform 7096"/>
                  <p:cNvSpPr>
                    <a:spLocks/>
                  </p:cNvSpPr>
                  <p:nvPr/>
                </p:nvSpPr>
                <p:spPr bwMode="auto">
                  <a:xfrm>
                    <a:off x="4335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80" name="Freeform 7097"/>
                  <p:cNvSpPr>
                    <a:spLocks/>
                  </p:cNvSpPr>
                  <p:nvPr/>
                </p:nvSpPr>
                <p:spPr bwMode="auto">
                  <a:xfrm>
                    <a:off x="4336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81" name="Freeform 7098"/>
                  <p:cNvSpPr>
                    <a:spLocks/>
                  </p:cNvSpPr>
                  <p:nvPr/>
                </p:nvSpPr>
                <p:spPr bwMode="auto">
                  <a:xfrm>
                    <a:off x="4336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82" name="Freeform 7099"/>
                  <p:cNvSpPr>
                    <a:spLocks/>
                  </p:cNvSpPr>
                  <p:nvPr/>
                </p:nvSpPr>
                <p:spPr bwMode="auto">
                  <a:xfrm>
                    <a:off x="4337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83" name="Freeform 7100"/>
                  <p:cNvSpPr>
                    <a:spLocks/>
                  </p:cNvSpPr>
                  <p:nvPr/>
                </p:nvSpPr>
                <p:spPr bwMode="auto">
                  <a:xfrm>
                    <a:off x="4337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84" name="Freeform 7101"/>
                  <p:cNvSpPr>
                    <a:spLocks/>
                  </p:cNvSpPr>
                  <p:nvPr/>
                </p:nvSpPr>
                <p:spPr bwMode="auto">
                  <a:xfrm>
                    <a:off x="4338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85" name="Freeform 7102"/>
                  <p:cNvSpPr>
                    <a:spLocks/>
                  </p:cNvSpPr>
                  <p:nvPr/>
                </p:nvSpPr>
                <p:spPr bwMode="auto">
                  <a:xfrm>
                    <a:off x="4338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86" name="Freeform 7103"/>
                  <p:cNvSpPr>
                    <a:spLocks/>
                  </p:cNvSpPr>
                  <p:nvPr/>
                </p:nvSpPr>
                <p:spPr bwMode="auto">
                  <a:xfrm>
                    <a:off x="4339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87" name="Freeform 7104"/>
                  <p:cNvSpPr>
                    <a:spLocks/>
                  </p:cNvSpPr>
                  <p:nvPr/>
                </p:nvSpPr>
                <p:spPr bwMode="auto">
                  <a:xfrm>
                    <a:off x="4339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88" name="Freeform 7105"/>
                  <p:cNvSpPr>
                    <a:spLocks/>
                  </p:cNvSpPr>
                  <p:nvPr/>
                </p:nvSpPr>
                <p:spPr bwMode="auto">
                  <a:xfrm>
                    <a:off x="433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89" name="Freeform 7106"/>
                  <p:cNvSpPr>
                    <a:spLocks/>
                  </p:cNvSpPr>
                  <p:nvPr/>
                </p:nvSpPr>
                <p:spPr bwMode="auto">
                  <a:xfrm>
                    <a:off x="434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90" name="Freeform 7107"/>
                  <p:cNvSpPr>
                    <a:spLocks/>
                  </p:cNvSpPr>
                  <p:nvPr/>
                </p:nvSpPr>
                <p:spPr bwMode="auto">
                  <a:xfrm>
                    <a:off x="434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91" name="Freeform 7108"/>
                  <p:cNvSpPr>
                    <a:spLocks/>
                  </p:cNvSpPr>
                  <p:nvPr/>
                </p:nvSpPr>
                <p:spPr bwMode="auto">
                  <a:xfrm>
                    <a:off x="4341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92" name="Freeform 7109"/>
                  <p:cNvSpPr>
                    <a:spLocks/>
                  </p:cNvSpPr>
                  <p:nvPr/>
                </p:nvSpPr>
                <p:spPr bwMode="auto">
                  <a:xfrm>
                    <a:off x="4341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93" name="Freeform 7110"/>
                  <p:cNvSpPr>
                    <a:spLocks/>
                  </p:cNvSpPr>
                  <p:nvPr/>
                </p:nvSpPr>
                <p:spPr bwMode="auto">
                  <a:xfrm>
                    <a:off x="4342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94" name="Freeform 7111"/>
                  <p:cNvSpPr>
                    <a:spLocks/>
                  </p:cNvSpPr>
                  <p:nvPr/>
                </p:nvSpPr>
                <p:spPr bwMode="auto">
                  <a:xfrm>
                    <a:off x="4342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95" name="Freeform 7112"/>
                  <p:cNvSpPr>
                    <a:spLocks/>
                  </p:cNvSpPr>
                  <p:nvPr/>
                </p:nvSpPr>
                <p:spPr bwMode="auto">
                  <a:xfrm>
                    <a:off x="4343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96" name="Freeform 7113"/>
                  <p:cNvSpPr>
                    <a:spLocks/>
                  </p:cNvSpPr>
                  <p:nvPr/>
                </p:nvSpPr>
                <p:spPr bwMode="auto">
                  <a:xfrm>
                    <a:off x="4343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97" name="Freeform 7114"/>
                  <p:cNvSpPr>
                    <a:spLocks/>
                  </p:cNvSpPr>
                  <p:nvPr/>
                </p:nvSpPr>
                <p:spPr bwMode="auto">
                  <a:xfrm>
                    <a:off x="434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98" name="Freeform 7115"/>
                  <p:cNvSpPr>
                    <a:spLocks/>
                  </p:cNvSpPr>
                  <p:nvPr/>
                </p:nvSpPr>
                <p:spPr bwMode="auto">
                  <a:xfrm>
                    <a:off x="4344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99" name="Freeform 7116"/>
                  <p:cNvSpPr>
                    <a:spLocks/>
                  </p:cNvSpPr>
                  <p:nvPr/>
                </p:nvSpPr>
                <p:spPr bwMode="auto">
                  <a:xfrm>
                    <a:off x="434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00" name="Freeform 7117"/>
                  <p:cNvSpPr>
                    <a:spLocks/>
                  </p:cNvSpPr>
                  <p:nvPr/>
                </p:nvSpPr>
                <p:spPr bwMode="auto">
                  <a:xfrm>
                    <a:off x="4345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01" name="Freeform 7118"/>
                  <p:cNvSpPr>
                    <a:spLocks/>
                  </p:cNvSpPr>
                  <p:nvPr/>
                </p:nvSpPr>
                <p:spPr bwMode="auto">
                  <a:xfrm>
                    <a:off x="4345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02" name="Freeform 7119"/>
                  <p:cNvSpPr>
                    <a:spLocks/>
                  </p:cNvSpPr>
                  <p:nvPr/>
                </p:nvSpPr>
                <p:spPr bwMode="auto">
                  <a:xfrm>
                    <a:off x="4346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03" name="Freeform 7120"/>
                  <p:cNvSpPr>
                    <a:spLocks/>
                  </p:cNvSpPr>
                  <p:nvPr/>
                </p:nvSpPr>
                <p:spPr bwMode="auto">
                  <a:xfrm>
                    <a:off x="4346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04" name="Freeform 7121"/>
                  <p:cNvSpPr>
                    <a:spLocks/>
                  </p:cNvSpPr>
                  <p:nvPr/>
                </p:nvSpPr>
                <p:spPr bwMode="auto">
                  <a:xfrm>
                    <a:off x="4347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05" name="Freeform 7122"/>
                  <p:cNvSpPr>
                    <a:spLocks/>
                  </p:cNvSpPr>
                  <p:nvPr/>
                </p:nvSpPr>
                <p:spPr bwMode="auto">
                  <a:xfrm>
                    <a:off x="4347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06" name="Freeform 7123"/>
                  <p:cNvSpPr>
                    <a:spLocks/>
                  </p:cNvSpPr>
                  <p:nvPr/>
                </p:nvSpPr>
                <p:spPr bwMode="auto">
                  <a:xfrm>
                    <a:off x="434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07" name="Freeform 7124"/>
                  <p:cNvSpPr>
                    <a:spLocks/>
                  </p:cNvSpPr>
                  <p:nvPr/>
                </p:nvSpPr>
                <p:spPr bwMode="auto">
                  <a:xfrm>
                    <a:off x="4348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08" name="Freeform 7125"/>
                  <p:cNvSpPr>
                    <a:spLocks/>
                  </p:cNvSpPr>
                  <p:nvPr/>
                </p:nvSpPr>
                <p:spPr bwMode="auto">
                  <a:xfrm>
                    <a:off x="434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09" name="Freeform 7126"/>
                  <p:cNvSpPr>
                    <a:spLocks/>
                  </p:cNvSpPr>
                  <p:nvPr/>
                </p:nvSpPr>
                <p:spPr bwMode="auto">
                  <a:xfrm>
                    <a:off x="434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10" name="Freeform 7127"/>
                  <p:cNvSpPr>
                    <a:spLocks/>
                  </p:cNvSpPr>
                  <p:nvPr/>
                </p:nvSpPr>
                <p:spPr bwMode="auto">
                  <a:xfrm>
                    <a:off x="435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11" name="Freeform 7128"/>
                  <p:cNvSpPr>
                    <a:spLocks/>
                  </p:cNvSpPr>
                  <p:nvPr/>
                </p:nvSpPr>
                <p:spPr bwMode="auto">
                  <a:xfrm>
                    <a:off x="435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12" name="Freeform 7129"/>
                  <p:cNvSpPr>
                    <a:spLocks/>
                  </p:cNvSpPr>
                  <p:nvPr/>
                </p:nvSpPr>
                <p:spPr bwMode="auto">
                  <a:xfrm>
                    <a:off x="435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13" name="Freeform 7130"/>
                  <p:cNvSpPr>
                    <a:spLocks/>
                  </p:cNvSpPr>
                  <p:nvPr/>
                </p:nvSpPr>
                <p:spPr bwMode="auto">
                  <a:xfrm>
                    <a:off x="4351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14" name="Freeform 7131"/>
                  <p:cNvSpPr>
                    <a:spLocks/>
                  </p:cNvSpPr>
                  <p:nvPr/>
                </p:nvSpPr>
                <p:spPr bwMode="auto">
                  <a:xfrm>
                    <a:off x="4351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15" name="Freeform 7132"/>
                  <p:cNvSpPr>
                    <a:spLocks/>
                  </p:cNvSpPr>
                  <p:nvPr/>
                </p:nvSpPr>
                <p:spPr bwMode="auto">
                  <a:xfrm>
                    <a:off x="4352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16" name="Freeform 7133"/>
                  <p:cNvSpPr>
                    <a:spLocks/>
                  </p:cNvSpPr>
                  <p:nvPr/>
                </p:nvSpPr>
                <p:spPr bwMode="auto">
                  <a:xfrm>
                    <a:off x="4352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17" name="Freeform 7134"/>
                  <p:cNvSpPr>
                    <a:spLocks/>
                  </p:cNvSpPr>
                  <p:nvPr/>
                </p:nvSpPr>
                <p:spPr bwMode="auto">
                  <a:xfrm>
                    <a:off x="4353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18" name="Freeform 7135"/>
                  <p:cNvSpPr>
                    <a:spLocks/>
                  </p:cNvSpPr>
                  <p:nvPr/>
                </p:nvSpPr>
                <p:spPr bwMode="auto">
                  <a:xfrm>
                    <a:off x="4353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19" name="Freeform 7136"/>
                  <p:cNvSpPr>
                    <a:spLocks/>
                  </p:cNvSpPr>
                  <p:nvPr/>
                </p:nvSpPr>
                <p:spPr bwMode="auto">
                  <a:xfrm>
                    <a:off x="4354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20" name="Freeform 7137"/>
                  <p:cNvSpPr>
                    <a:spLocks/>
                  </p:cNvSpPr>
                  <p:nvPr/>
                </p:nvSpPr>
                <p:spPr bwMode="auto">
                  <a:xfrm>
                    <a:off x="435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21" name="Freeform 7138"/>
                  <p:cNvSpPr>
                    <a:spLocks/>
                  </p:cNvSpPr>
                  <p:nvPr/>
                </p:nvSpPr>
                <p:spPr bwMode="auto">
                  <a:xfrm>
                    <a:off x="4355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22" name="Freeform 7139"/>
                  <p:cNvSpPr>
                    <a:spLocks/>
                  </p:cNvSpPr>
                  <p:nvPr/>
                </p:nvSpPr>
                <p:spPr bwMode="auto">
                  <a:xfrm>
                    <a:off x="4355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23" name="Freeform 7140"/>
                  <p:cNvSpPr>
                    <a:spLocks/>
                  </p:cNvSpPr>
                  <p:nvPr/>
                </p:nvSpPr>
                <p:spPr bwMode="auto">
                  <a:xfrm>
                    <a:off x="4356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24" name="Freeform 7141"/>
                  <p:cNvSpPr>
                    <a:spLocks/>
                  </p:cNvSpPr>
                  <p:nvPr/>
                </p:nvSpPr>
                <p:spPr bwMode="auto">
                  <a:xfrm>
                    <a:off x="4356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25" name="Freeform 7142"/>
                  <p:cNvSpPr>
                    <a:spLocks/>
                  </p:cNvSpPr>
                  <p:nvPr/>
                </p:nvSpPr>
                <p:spPr bwMode="auto">
                  <a:xfrm>
                    <a:off x="4357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26" name="Freeform 7143"/>
                  <p:cNvSpPr>
                    <a:spLocks/>
                  </p:cNvSpPr>
                  <p:nvPr/>
                </p:nvSpPr>
                <p:spPr bwMode="auto">
                  <a:xfrm>
                    <a:off x="4357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27" name="Freeform 7144"/>
                  <p:cNvSpPr>
                    <a:spLocks/>
                  </p:cNvSpPr>
                  <p:nvPr/>
                </p:nvSpPr>
                <p:spPr bwMode="auto">
                  <a:xfrm>
                    <a:off x="435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28" name="Freeform 7145"/>
                  <p:cNvSpPr>
                    <a:spLocks/>
                  </p:cNvSpPr>
                  <p:nvPr/>
                </p:nvSpPr>
                <p:spPr bwMode="auto">
                  <a:xfrm>
                    <a:off x="4358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29" name="Freeform 7146"/>
                  <p:cNvSpPr>
                    <a:spLocks/>
                  </p:cNvSpPr>
                  <p:nvPr/>
                </p:nvSpPr>
                <p:spPr bwMode="auto">
                  <a:xfrm>
                    <a:off x="435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30" name="Freeform 7147"/>
                  <p:cNvSpPr>
                    <a:spLocks/>
                  </p:cNvSpPr>
                  <p:nvPr/>
                </p:nvSpPr>
                <p:spPr bwMode="auto">
                  <a:xfrm>
                    <a:off x="4359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31" name="Freeform 7148"/>
                  <p:cNvSpPr>
                    <a:spLocks/>
                  </p:cNvSpPr>
                  <p:nvPr/>
                </p:nvSpPr>
                <p:spPr bwMode="auto">
                  <a:xfrm>
                    <a:off x="435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32" name="Freeform 7149"/>
                  <p:cNvSpPr>
                    <a:spLocks/>
                  </p:cNvSpPr>
                  <p:nvPr/>
                </p:nvSpPr>
                <p:spPr bwMode="auto">
                  <a:xfrm>
                    <a:off x="436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33" name="Freeform 7150"/>
                  <p:cNvSpPr>
                    <a:spLocks/>
                  </p:cNvSpPr>
                  <p:nvPr/>
                </p:nvSpPr>
                <p:spPr bwMode="auto">
                  <a:xfrm>
                    <a:off x="436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34" name="Freeform 7151"/>
                  <p:cNvSpPr>
                    <a:spLocks/>
                  </p:cNvSpPr>
                  <p:nvPr/>
                </p:nvSpPr>
                <p:spPr bwMode="auto">
                  <a:xfrm>
                    <a:off x="4361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35" name="Freeform 7152"/>
                  <p:cNvSpPr>
                    <a:spLocks/>
                  </p:cNvSpPr>
                  <p:nvPr/>
                </p:nvSpPr>
                <p:spPr bwMode="auto">
                  <a:xfrm>
                    <a:off x="4361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36" name="Freeform 7153"/>
                  <p:cNvSpPr>
                    <a:spLocks/>
                  </p:cNvSpPr>
                  <p:nvPr/>
                </p:nvSpPr>
                <p:spPr bwMode="auto">
                  <a:xfrm>
                    <a:off x="436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37" name="Freeform 7154"/>
                  <p:cNvSpPr>
                    <a:spLocks/>
                  </p:cNvSpPr>
                  <p:nvPr/>
                </p:nvSpPr>
                <p:spPr bwMode="auto">
                  <a:xfrm>
                    <a:off x="436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38" name="Freeform 7155"/>
                  <p:cNvSpPr>
                    <a:spLocks/>
                  </p:cNvSpPr>
                  <p:nvPr/>
                </p:nvSpPr>
                <p:spPr bwMode="auto">
                  <a:xfrm>
                    <a:off x="436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39" name="Freeform 7156"/>
                  <p:cNvSpPr>
                    <a:spLocks/>
                  </p:cNvSpPr>
                  <p:nvPr/>
                </p:nvSpPr>
                <p:spPr bwMode="auto">
                  <a:xfrm>
                    <a:off x="4363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40" name="Freeform 7157"/>
                  <p:cNvSpPr>
                    <a:spLocks/>
                  </p:cNvSpPr>
                  <p:nvPr/>
                </p:nvSpPr>
                <p:spPr bwMode="auto">
                  <a:xfrm>
                    <a:off x="4363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41" name="Freeform 7158"/>
                  <p:cNvSpPr>
                    <a:spLocks/>
                  </p:cNvSpPr>
                  <p:nvPr/>
                </p:nvSpPr>
                <p:spPr bwMode="auto">
                  <a:xfrm>
                    <a:off x="4364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42" name="Freeform 7159"/>
                  <p:cNvSpPr>
                    <a:spLocks/>
                  </p:cNvSpPr>
                  <p:nvPr/>
                </p:nvSpPr>
                <p:spPr bwMode="auto">
                  <a:xfrm>
                    <a:off x="4364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43" name="Freeform 7160"/>
                  <p:cNvSpPr>
                    <a:spLocks/>
                  </p:cNvSpPr>
                  <p:nvPr/>
                </p:nvSpPr>
                <p:spPr bwMode="auto">
                  <a:xfrm>
                    <a:off x="436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44" name="Freeform 7161"/>
                  <p:cNvSpPr>
                    <a:spLocks/>
                  </p:cNvSpPr>
                  <p:nvPr/>
                </p:nvSpPr>
                <p:spPr bwMode="auto">
                  <a:xfrm>
                    <a:off x="436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45" name="Freeform 7162"/>
                  <p:cNvSpPr>
                    <a:spLocks/>
                  </p:cNvSpPr>
                  <p:nvPr/>
                </p:nvSpPr>
                <p:spPr bwMode="auto">
                  <a:xfrm>
                    <a:off x="436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46" name="Freeform 7163"/>
                  <p:cNvSpPr>
                    <a:spLocks/>
                  </p:cNvSpPr>
                  <p:nvPr/>
                </p:nvSpPr>
                <p:spPr bwMode="auto">
                  <a:xfrm>
                    <a:off x="436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47" name="Freeform 7164"/>
                  <p:cNvSpPr>
                    <a:spLocks/>
                  </p:cNvSpPr>
                  <p:nvPr/>
                </p:nvSpPr>
                <p:spPr bwMode="auto">
                  <a:xfrm>
                    <a:off x="436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48" name="Freeform 7165"/>
                  <p:cNvSpPr>
                    <a:spLocks/>
                  </p:cNvSpPr>
                  <p:nvPr/>
                </p:nvSpPr>
                <p:spPr bwMode="auto">
                  <a:xfrm>
                    <a:off x="436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49" name="Freeform 7166"/>
                  <p:cNvSpPr>
                    <a:spLocks/>
                  </p:cNvSpPr>
                  <p:nvPr/>
                </p:nvSpPr>
                <p:spPr bwMode="auto">
                  <a:xfrm>
                    <a:off x="436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50" name="Freeform 7167"/>
                  <p:cNvSpPr>
                    <a:spLocks/>
                  </p:cNvSpPr>
                  <p:nvPr/>
                </p:nvSpPr>
                <p:spPr bwMode="auto">
                  <a:xfrm>
                    <a:off x="436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51" name="Freeform 7168"/>
                  <p:cNvSpPr>
                    <a:spLocks/>
                  </p:cNvSpPr>
                  <p:nvPr/>
                </p:nvSpPr>
                <p:spPr bwMode="auto">
                  <a:xfrm>
                    <a:off x="436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52" name="Freeform 7169"/>
                  <p:cNvSpPr>
                    <a:spLocks/>
                  </p:cNvSpPr>
                  <p:nvPr/>
                </p:nvSpPr>
                <p:spPr bwMode="auto">
                  <a:xfrm>
                    <a:off x="436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53" name="Freeform 7170"/>
                  <p:cNvSpPr>
                    <a:spLocks/>
                  </p:cNvSpPr>
                  <p:nvPr/>
                </p:nvSpPr>
                <p:spPr bwMode="auto">
                  <a:xfrm>
                    <a:off x="436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54" name="Freeform 7171"/>
                  <p:cNvSpPr>
                    <a:spLocks/>
                  </p:cNvSpPr>
                  <p:nvPr/>
                </p:nvSpPr>
                <p:spPr bwMode="auto">
                  <a:xfrm>
                    <a:off x="437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55" name="Freeform 7172"/>
                  <p:cNvSpPr>
                    <a:spLocks/>
                  </p:cNvSpPr>
                  <p:nvPr/>
                </p:nvSpPr>
                <p:spPr bwMode="auto">
                  <a:xfrm>
                    <a:off x="437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56" name="Freeform 7173"/>
                  <p:cNvSpPr>
                    <a:spLocks/>
                  </p:cNvSpPr>
                  <p:nvPr/>
                </p:nvSpPr>
                <p:spPr bwMode="auto">
                  <a:xfrm>
                    <a:off x="437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57" name="Freeform 7174"/>
                  <p:cNvSpPr>
                    <a:spLocks/>
                  </p:cNvSpPr>
                  <p:nvPr/>
                </p:nvSpPr>
                <p:spPr bwMode="auto">
                  <a:xfrm>
                    <a:off x="437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58" name="Freeform 7175"/>
                  <p:cNvSpPr>
                    <a:spLocks/>
                  </p:cNvSpPr>
                  <p:nvPr/>
                </p:nvSpPr>
                <p:spPr bwMode="auto">
                  <a:xfrm>
                    <a:off x="437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59" name="Freeform 7176"/>
                  <p:cNvSpPr>
                    <a:spLocks/>
                  </p:cNvSpPr>
                  <p:nvPr/>
                </p:nvSpPr>
                <p:spPr bwMode="auto">
                  <a:xfrm>
                    <a:off x="437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60" name="Freeform 7177"/>
                  <p:cNvSpPr>
                    <a:spLocks/>
                  </p:cNvSpPr>
                  <p:nvPr/>
                </p:nvSpPr>
                <p:spPr bwMode="auto">
                  <a:xfrm>
                    <a:off x="437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61" name="Freeform 7178"/>
                  <p:cNvSpPr>
                    <a:spLocks/>
                  </p:cNvSpPr>
                  <p:nvPr/>
                </p:nvSpPr>
                <p:spPr bwMode="auto">
                  <a:xfrm>
                    <a:off x="437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62" name="Freeform 7179"/>
                  <p:cNvSpPr>
                    <a:spLocks/>
                  </p:cNvSpPr>
                  <p:nvPr/>
                </p:nvSpPr>
                <p:spPr bwMode="auto">
                  <a:xfrm>
                    <a:off x="437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63" name="Freeform 7180"/>
                  <p:cNvSpPr>
                    <a:spLocks/>
                  </p:cNvSpPr>
                  <p:nvPr/>
                </p:nvSpPr>
                <p:spPr bwMode="auto">
                  <a:xfrm>
                    <a:off x="437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64" name="Freeform 7181"/>
                  <p:cNvSpPr>
                    <a:spLocks/>
                  </p:cNvSpPr>
                  <p:nvPr/>
                </p:nvSpPr>
                <p:spPr bwMode="auto">
                  <a:xfrm>
                    <a:off x="437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65" name="Freeform 7182"/>
                  <p:cNvSpPr>
                    <a:spLocks/>
                  </p:cNvSpPr>
                  <p:nvPr/>
                </p:nvSpPr>
                <p:spPr bwMode="auto">
                  <a:xfrm>
                    <a:off x="437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66" name="Freeform 7183"/>
                  <p:cNvSpPr>
                    <a:spLocks/>
                  </p:cNvSpPr>
                  <p:nvPr/>
                </p:nvSpPr>
                <p:spPr bwMode="auto">
                  <a:xfrm>
                    <a:off x="437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67" name="Freeform 7184"/>
                  <p:cNvSpPr>
                    <a:spLocks/>
                  </p:cNvSpPr>
                  <p:nvPr/>
                </p:nvSpPr>
                <p:spPr bwMode="auto">
                  <a:xfrm>
                    <a:off x="437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674" name="Group 7386"/>
                <p:cNvGrpSpPr>
                  <a:grpSpLocks/>
                </p:cNvGrpSpPr>
                <p:nvPr/>
              </p:nvGrpSpPr>
              <p:grpSpPr bwMode="auto">
                <a:xfrm>
                  <a:off x="4376" y="3657"/>
                  <a:ext cx="93" cy="4"/>
                  <a:chOff x="4376" y="3657"/>
                  <a:chExt cx="93" cy="4"/>
                </a:xfrm>
              </p:grpSpPr>
              <p:sp>
                <p:nvSpPr>
                  <p:cNvPr id="468" name="Freeform 7186"/>
                  <p:cNvSpPr>
                    <a:spLocks/>
                  </p:cNvSpPr>
                  <p:nvPr/>
                </p:nvSpPr>
                <p:spPr bwMode="auto">
                  <a:xfrm>
                    <a:off x="4376" y="3658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9" name="Freeform 7187"/>
                  <p:cNvSpPr>
                    <a:spLocks/>
                  </p:cNvSpPr>
                  <p:nvPr/>
                </p:nvSpPr>
                <p:spPr bwMode="auto">
                  <a:xfrm>
                    <a:off x="4377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0" name="Freeform 7188"/>
                  <p:cNvSpPr>
                    <a:spLocks/>
                  </p:cNvSpPr>
                  <p:nvPr/>
                </p:nvSpPr>
                <p:spPr bwMode="auto">
                  <a:xfrm>
                    <a:off x="4377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1" name="Freeform 7189"/>
                  <p:cNvSpPr>
                    <a:spLocks/>
                  </p:cNvSpPr>
                  <p:nvPr/>
                </p:nvSpPr>
                <p:spPr bwMode="auto">
                  <a:xfrm>
                    <a:off x="437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2" name="Freeform 7190"/>
                  <p:cNvSpPr>
                    <a:spLocks/>
                  </p:cNvSpPr>
                  <p:nvPr/>
                </p:nvSpPr>
                <p:spPr bwMode="auto">
                  <a:xfrm>
                    <a:off x="437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3" name="Freeform 7191"/>
                  <p:cNvSpPr>
                    <a:spLocks/>
                  </p:cNvSpPr>
                  <p:nvPr/>
                </p:nvSpPr>
                <p:spPr bwMode="auto">
                  <a:xfrm>
                    <a:off x="437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2 w 3"/>
                      <a:gd name="T3" fmla="*/ 0 h 2"/>
                      <a:gd name="T4" fmla="*/ 3 w 3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4" name="Freeform 7192"/>
                  <p:cNvSpPr>
                    <a:spLocks/>
                  </p:cNvSpPr>
                  <p:nvPr/>
                </p:nvSpPr>
                <p:spPr bwMode="auto">
                  <a:xfrm>
                    <a:off x="4379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5" name="Freeform 7193"/>
                  <p:cNvSpPr>
                    <a:spLocks/>
                  </p:cNvSpPr>
                  <p:nvPr/>
                </p:nvSpPr>
                <p:spPr bwMode="auto">
                  <a:xfrm>
                    <a:off x="438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6" name="Freeform 7194"/>
                  <p:cNvSpPr>
                    <a:spLocks/>
                  </p:cNvSpPr>
                  <p:nvPr/>
                </p:nvSpPr>
                <p:spPr bwMode="auto">
                  <a:xfrm>
                    <a:off x="438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7" name="Freeform 7195"/>
                  <p:cNvSpPr>
                    <a:spLocks/>
                  </p:cNvSpPr>
                  <p:nvPr/>
                </p:nvSpPr>
                <p:spPr bwMode="auto">
                  <a:xfrm>
                    <a:off x="4381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8" name="Freeform 7196"/>
                  <p:cNvSpPr>
                    <a:spLocks/>
                  </p:cNvSpPr>
                  <p:nvPr/>
                </p:nvSpPr>
                <p:spPr bwMode="auto">
                  <a:xfrm>
                    <a:off x="4381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9" name="Freeform 7197"/>
                  <p:cNvSpPr>
                    <a:spLocks/>
                  </p:cNvSpPr>
                  <p:nvPr/>
                </p:nvSpPr>
                <p:spPr bwMode="auto">
                  <a:xfrm>
                    <a:off x="4382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0" name="Freeform 7198"/>
                  <p:cNvSpPr>
                    <a:spLocks/>
                  </p:cNvSpPr>
                  <p:nvPr/>
                </p:nvSpPr>
                <p:spPr bwMode="auto">
                  <a:xfrm>
                    <a:off x="4382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1" name="Freeform 7199"/>
                  <p:cNvSpPr>
                    <a:spLocks/>
                  </p:cNvSpPr>
                  <p:nvPr/>
                </p:nvSpPr>
                <p:spPr bwMode="auto">
                  <a:xfrm>
                    <a:off x="4382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2" name="Freeform 7200"/>
                  <p:cNvSpPr>
                    <a:spLocks/>
                  </p:cNvSpPr>
                  <p:nvPr/>
                </p:nvSpPr>
                <p:spPr bwMode="auto">
                  <a:xfrm>
                    <a:off x="4383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3" name="Freeform 7201"/>
                  <p:cNvSpPr>
                    <a:spLocks/>
                  </p:cNvSpPr>
                  <p:nvPr/>
                </p:nvSpPr>
                <p:spPr bwMode="auto">
                  <a:xfrm>
                    <a:off x="4383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4" name="Freeform 7202"/>
                  <p:cNvSpPr>
                    <a:spLocks/>
                  </p:cNvSpPr>
                  <p:nvPr/>
                </p:nvSpPr>
                <p:spPr bwMode="auto">
                  <a:xfrm>
                    <a:off x="4384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5" name="Freeform 7203"/>
                  <p:cNvSpPr>
                    <a:spLocks/>
                  </p:cNvSpPr>
                  <p:nvPr/>
                </p:nvSpPr>
                <p:spPr bwMode="auto">
                  <a:xfrm>
                    <a:off x="4384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6" name="Freeform 7204"/>
                  <p:cNvSpPr>
                    <a:spLocks/>
                  </p:cNvSpPr>
                  <p:nvPr/>
                </p:nvSpPr>
                <p:spPr bwMode="auto">
                  <a:xfrm>
                    <a:off x="4385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7" name="Freeform 7205"/>
                  <p:cNvSpPr>
                    <a:spLocks/>
                  </p:cNvSpPr>
                  <p:nvPr/>
                </p:nvSpPr>
                <p:spPr bwMode="auto">
                  <a:xfrm>
                    <a:off x="4385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8" name="Freeform 7206"/>
                  <p:cNvSpPr>
                    <a:spLocks/>
                  </p:cNvSpPr>
                  <p:nvPr/>
                </p:nvSpPr>
                <p:spPr bwMode="auto">
                  <a:xfrm>
                    <a:off x="4386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9" name="Freeform 7207"/>
                  <p:cNvSpPr>
                    <a:spLocks/>
                  </p:cNvSpPr>
                  <p:nvPr/>
                </p:nvSpPr>
                <p:spPr bwMode="auto">
                  <a:xfrm>
                    <a:off x="4386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0" name="Freeform 7208"/>
                  <p:cNvSpPr>
                    <a:spLocks/>
                  </p:cNvSpPr>
                  <p:nvPr/>
                </p:nvSpPr>
                <p:spPr bwMode="auto">
                  <a:xfrm>
                    <a:off x="4387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1" name="Freeform 7209"/>
                  <p:cNvSpPr>
                    <a:spLocks/>
                  </p:cNvSpPr>
                  <p:nvPr/>
                </p:nvSpPr>
                <p:spPr bwMode="auto">
                  <a:xfrm>
                    <a:off x="4387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2" name="Freeform 7210"/>
                  <p:cNvSpPr>
                    <a:spLocks/>
                  </p:cNvSpPr>
                  <p:nvPr/>
                </p:nvSpPr>
                <p:spPr bwMode="auto">
                  <a:xfrm>
                    <a:off x="4388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3" name="Freeform 7211"/>
                  <p:cNvSpPr>
                    <a:spLocks/>
                  </p:cNvSpPr>
                  <p:nvPr/>
                </p:nvSpPr>
                <p:spPr bwMode="auto">
                  <a:xfrm>
                    <a:off x="4388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4" name="Freeform 7212"/>
                  <p:cNvSpPr>
                    <a:spLocks/>
                  </p:cNvSpPr>
                  <p:nvPr/>
                </p:nvSpPr>
                <p:spPr bwMode="auto">
                  <a:xfrm>
                    <a:off x="4388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5" name="Freeform 7213"/>
                  <p:cNvSpPr>
                    <a:spLocks/>
                  </p:cNvSpPr>
                  <p:nvPr/>
                </p:nvSpPr>
                <p:spPr bwMode="auto">
                  <a:xfrm>
                    <a:off x="4389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6" name="Freeform 7214"/>
                  <p:cNvSpPr>
                    <a:spLocks/>
                  </p:cNvSpPr>
                  <p:nvPr/>
                </p:nvSpPr>
                <p:spPr bwMode="auto">
                  <a:xfrm>
                    <a:off x="4389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7" name="Freeform 7215"/>
                  <p:cNvSpPr>
                    <a:spLocks/>
                  </p:cNvSpPr>
                  <p:nvPr/>
                </p:nvSpPr>
                <p:spPr bwMode="auto">
                  <a:xfrm>
                    <a:off x="4390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8" name="Freeform 7216"/>
                  <p:cNvSpPr>
                    <a:spLocks/>
                  </p:cNvSpPr>
                  <p:nvPr/>
                </p:nvSpPr>
                <p:spPr bwMode="auto">
                  <a:xfrm>
                    <a:off x="4390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9" name="Freeform 7217"/>
                  <p:cNvSpPr>
                    <a:spLocks/>
                  </p:cNvSpPr>
                  <p:nvPr/>
                </p:nvSpPr>
                <p:spPr bwMode="auto">
                  <a:xfrm>
                    <a:off x="4391" y="3657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0" name="Freeform 7218"/>
                  <p:cNvSpPr>
                    <a:spLocks/>
                  </p:cNvSpPr>
                  <p:nvPr/>
                </p:nvSpPr>
                <p:spPr bwMode="auto">
                  <a:xfrm>
                    <a:off x="4391" y="3657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1" name="Freeform 7219"/>
                  <p:cNvSpPr>
                    <a:spLocks/>
                  </p:cNvSpPr>
                  <p:nvPr/>
                </p:nvSpPr>
                <p:spPr bwMode="auto">
                  <a:xfrm>
                    <a:off x="4392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 7220"/>
                  <p:cNvSpPr>
                    <a:spLocks/>
                  </p:cNvSpPr>
                  <p:nvPr/>
                </p:nvSpPr>
                <p:spPr bwMode="auto">
                  <a:xfrm>
                    <a:off x="4392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Freeform 7221"/>
                  <p:cNvSpPr>
                    <a:spLocks/>
                  </p:cNvSpPr>
                  <p:nvPr/>
                </p:nvSpPr>
                <p:spPr bwMode="auto">
                  <a:xfrm>
                    <a:off x="4393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Freeform 7222"/>
                  <p:cNvSpPr>
                    <a:spLocks/>
                  </p:cNvSpPr>
                  <p:nvPr/>
                </p:nvSpPr>
                <p:spPr bwMode="auto">
                  <a:xfrm>
                    <a:off x="4393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5" name="Freeform 7223"/>
                  <p:cNvSpPr>
                    <a:spLocks/>
                  </p:cNvSpPr>
                  <p:nvPr/>
                </p:nvSpPr>
                <p:spPr bwMode="auto">
                  <a:xfrm>
                    <a:off x="4393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7224"/>
                  <p:cNvSpPr>
                    <a:spLocks/>
                  </p:cNvSpPr>
                  <p:nvPr/>
                </p:nvSpPr>
                <p:spPr bwMode="auto">
                  <a:xfrm>
                    <a:off x="4394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7" name="Freeform 7225"/>
                  <p:cNvSpPr>
                    <a:spLocks/>
                  </p:cNvSpPr>
                  <p:nvPr/>
                </p:nvSpPr>
                <p:spPr bwMode="auto">
                  <a:xfrm>
                    <a:off x="4394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8" name="Freeform 7226"/>
                  <p:cNvSpPr>
                    <a:spLocks/>
                  </p:cNvSpPr>
                  <p:nvPr/>
                </p:nvSpPr>
                <p:spPr bwMode="auto">
                  <a:xfrm>
                    <a:off x="4395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7227"/>
                  <p:cNvSpPr>
                    <a:spLocks/>
                  </p:cNvSpPr>
                  <p:nvPr/>
                </p:nvSpPr>
                <p:spPr bwMode="auto">
                  <a:xfrm>
                    <a:off x="4395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7228"/>
                  <p:cNvSpPr>
                    <a:spLocks/>
                  </p:cNvSpPr>
                  <p:nvPr/>
                </p:nvSpPr>
                <p:spPr bwMode="auto">
                  <a:xfrm>
                    <a:off x="4396" y="3657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7229"/>
                  <p:cNvSpPr>
                    <a:spLocks/>
                  </p:cNvSpPr>
                  <p:nvPr/>
                </p:nvSpPr>
                <p:spPr bwMode="auto">
                  <a:xfrm>
                    <a:off x="4396" y="3657"/>
                    <a:ext cx="1" cy="1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4 w 4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0"/>
                        </a:moveTo>
                        <a:lnTo>
                          <a:pt x="3" y="2"/>
                        </a:lnTo>
                        <a:lnTo>
                          <a:pt x="4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7230"/>
                  <p:cNvSpPr>
                    <a:spLocks/>
                  </p:cNvSpPr>
                  <p:nvPr/>
                </p:nvSpPr>
                <p:spPr bwMode="auto">
                  <a:xfrm>
                    <a:off x="4397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7231"/>
                  <p:cNvSpPr>
                    <a:spLocks/>
                  </p:cNvSpPr>
                  <p:nvPr/>
                </p:nvSpPr>
                <p:spPr bwMode="auto">
                  <a:xfrm>
                    <a:off x="4397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4" name="Freeform 7232"/>
                  <p:cNvSpPr>
                    <a:spLocks/>
                  </p:cNvSpPr>
                  <p:nvPr/>
                </p:nvSpPr>
                <p:spPr bwMode="auto">
                  <a:xfrm>
                    <a:off x="4398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5" name="Freeform 7233"/>
                  <p:cNvSpPr>
                    <a:spLocks/>
                  </p:cNvSpPr>
                  <p:nvPr/>
                </p:nvSpPr>
                <p:spPr bwMode="auto">
                  <a:xfrm>
                    <a:off x="4398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6" name="Freeform 7234"/>
                  <p:cNvSpPr>
                    <a:spLocks/>
                  </p:cNvSpPr>
                  <p:nvPr/>
                </p:nvSpPr>
                <p:spPr bwMode="auto">
                  <a:xfrm>
                    <a:off x="4399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7" name="Freeform 7235"/>
                  <p:cNvSpPr>
                    <a:spLocks/>
                  </p:cNvSpPr>
                  <p:nvPr/>
                </p:nvSpPr>
                <p:spPr bwMode="auto">
                  <a:xfrm>
                    <a:off x="4399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8" name="Freeform 7236"/>
                  <p:cNvSpPr>
                    <a:spLocks/>
                  </p:cNvSpPr>
                  <p:nvPr/>
                </p:nvSpPr>
                <p:spPr bwMode="auto">
                  <a:xfrm>
                    <a:off x="4400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9" name="Freeform 7237"/>
                  <p:cNvSpPr>
                    <a:spLocks/>
                  </p:cNvSpPr>
                  <p:nvPr/>
                </p:nvSpPr>
                <p:spPr bwMode="auto">
                  <a:xfrm>
                    <a:off x="440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0" name="Freeform 7238"/>
                  <p:cNvSpPr>
                    <a:spLocks/>
                  </p:cNvSpPr>
                  <p:nvPr/>
                </p:nvSpPr>
                <p:spPr bwMode="auto">
                  <a:xfrm>
                    <a:off x="4401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1" name="Freeform 7239"/>
                  <p:cNvSpPr>
                    <a:spLocks/>
                  </p:cNvSpPr>
                  <p:nvPr/>
                </p:nvSpPr>
                <p:spPr bwMode="auto">
                  <a:xfrm>
                    <a:off x="440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2" name="Freeform 7240"/>
                  <p:cNvSpPr>
                    <a:spLocks/>
                  </p:cNvSpPr>
                  <p:nvPr/>
                </p:nvSpPr>
                <p:spPr bwMode="auto">
                  <a:xfrm>
                    <a:off x="440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3" name="Freeform 7241"/>
                  <p:cNvSpPr>
                    <a:spLocks/>
                  </p:cNvSpPr>
                  <p:nvPr/>
                </p:nvSpPr>
                <p:spPr bwMode="auto">
                  <a:xfrm>
                    <a:off x="440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4" name="Freeform 7242"/>
                  <p:cNvSpPr>
                    <a:spLocks/>
                  </p:cNvSpPr>
                  <p:nvPr/>
                </p:nvSpPr>
                <p:spPr bwMode="auto">
                  <a:xfrm>
                    <a:off x="440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5" name="Freeform 7243"/>
                  <p:cNvSpPr>
                    <a:spLocks/>
                  </p:cNvSpPr>
                  <p:nvPr/>
                </p:nvSpPr>
                <p:spPr bwMode="auto">
                  <a:xfrm>
                    <a:off x="440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6" name="Freeform 7244"/>
                  <p:cNvSpPr>
                    <a:spLocks/>
                  </p:cNvSpPr>
                  <p:nvPr/>
                </p:nvSpPr>
                <p:spPr bwMode="auto">
                  <a:xfrm>
                    <a:off x="440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7" name="Freeform 7245"/>
                  <p:cNvSpPr>
                    <a:spLocks/>
                  </p:cNvSpPr>
                  <p:nvPr/>
                </p:nvSpPr>
                <p:spPr bwMode="auto">
                  <a:xfrm>
                    <a:off x="440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8" name="Freeform 7246"/>
                  <p:cNvSpPr>
                    <a:spLocks/>
                  </p:cNvSpPr>
                  <p:nvPr/>
                </p:nvSpPr>
                <p:spPr bwMode="auto">
                  <a:xfrm>
                    <a:off x="440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9" name="Freeform 7247"/>
                  <p:cNvSpPr>
                    <a:spLocks/>
                  </p:cNvSpPr>
                  <p:nvPr/>
                </p:nvSpPr>
                <p:spPr bwMode="auto">
                  <a:xfrm>
                    <a:off x="440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0" name="Freeform 7248"/>
                  <p:cNvSpPr>
                    <a:spLocks/>
                  </p:cNvSpPr>
                  <p:nvPr/>
                </p:nvSpPr>
                <p:spPr bwMode="auto">
                  <a:xfrm>
                    <a:off x="440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1" name="Freeform 7249"/>
                  <p:cNvSpPr>
                    <a:spLocks/>
                  </p:cNvSpPr>
                  <p:nvPr/>
                </p:nvSpPr>
                <p:spPr bwMode="auto">
                  <a:xfrm>
                    <a:off x="440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2" name="Freeform 7250"/>
                  <p:cNvSpPr>
                    <a:spLocks/>
                  </p:cNvSpPr>
                  <p:nvPr/>
                </p:nvSpPr>
                <p:spPr bwMode="auto">
                  <a:xfrm>
                    <a:off x="440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3" name="Freeform 7251"/>
                  <p:cNvSpPr>
                    <a:spLocks/>
                  </p:cNvSpPr>
                  <p:nvPr/>
                </p:nvSpPr>
                <p:spPr bwMode="auto">
                  <a:xfrm>
                    <a:off x="440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4" name="Freeform 7252"/>
                  <p:cNvSpPr>
                    <a:spLocks/>
                  </p:cNvSpPr>
                  <p:nvPr/>
                </p:nvSpPr>
                <p:spPr bwMode="auto">
                  <a:xfrm>
                    <a:off x="440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5" name="Freeform 7253"/>
                  <p:cNvSpPr>
                    <a:spLocks/>
                  </p:cNvSpPr>
                  <p:nvPr/>
                </p:nvSpPr>
                <p:spPr bwMode="auto">
                  <a:xfrm>
                    <a:off x="440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6" name="Freeform 7254"/>
                  <p:cNvSpPr>
                    <a:spLocks/>
                  </p:cNvSpPr>
                  <p:nvPr/>
                </p:nvSpPr>
                <p:spPr bwMode="auto">
                  <a:xfrm>
                    <a:off x="440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7" name="Freeform 7255"/>
                  <p:cNvSpPr>
                    <a:spLocks/>
                  </p:cNvSpPr>
                  <p:nvPr/>
                </p:nvSpPr>
                <p:spPr bwMode="auto">
                  <a:xfrm>
                    <a:off x="440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8" name="Freeform 7256"/>
                  <p:cNvSpPr>
                    <a:spLocks/>
                  </p:cNvSpPr>
                  <p:nvPr/>
                </p:nvSpPr>
                <p:spPr bwMode="auto">
                  <a:xfrm>
                    <a:off x="440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9" name="Freeform 7257"/>
                  <p:cNvSpPr>
                    <a:spLocks/>
                  </p:cNvSpPr>
                  <p:nvPr/>
                </p:nvSpPr>
                <p:spPr bwMode="auto">
                  <a:xfrm>
                    <a:off x="440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0" name="Freeform 7258"/>
                  <p:cNvSpPr>
                    <a:spLocks/>
                  </p:cNvSpPr>
                  <p:nvPr/>
                </p:nvSpPr>
                <p:spPr bwMode="auto">
                  <a:xfrm>
                    <a:off x="441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1" name="Freeform 7259"/>
                  <p:cNvSpPr>
                    <a:spLocks/>
                  </p:cNvSpPr>
                  <p:nvPr/>
                </p:nvSpPr>
                <p:spPr bwMode="auto">
                  <a:xfrm>
                    <a:off x="441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2" name="Freeform 7260"/>
                  <p:cNvSpPr>
                    <a:spLocks/>
                  </p:cNvSpPr>
                  <p:nvPr/>
                </p:nvSpPr>
                <p:spPr bwMode="auto">
                  <a:xfrm>
                    <a:off x="441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3" name="Freeform 7261"/>
                  <p:cNvSpPr>
                    <a:spLocks/>
                  </p:cNvSpPr>
                  <p:nvPr/>
                </p:nvSpPr>
                <p:spPr bwMode="auto">
                  <a:xfrm>
                    <a:off x="441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4" name="Freeform 7262"/>
                  <p:cNvSpPr>
                    <a:spLocks/>
                  </p:cNvSpPr>
                  <p:nvPr/>
                </p:nvSpPr>
                <p:spPr bwMode="auto">
                  <a:xfrm>
                    <a:off x="441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5" name="Freeform 7263"/>
                  <p:cNvSpPr>
                    <a:spLocks/>
                  </p:cNvSpPr>
                  <p:nvPr/>
                </p:nvSpPr>
                <p:spPr bwMode="auto">
                  <a:xfrm>
                    <a:off x="441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6" name="Freeform 7264"/>
                  <p:cNvSpPr>
                    <a:spLocks/>
                  </p:cNvSpPr>
                  <p:nvPr/>
                </p:nvSpPr>
                <p:spPr bwMode="auto">
                  <a:xfrm>
                    <a:off x="441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7" name="Freeform 7265"/>
                  <p:cNvSpPr>
                    <a:spLocks/>
                  </p:cNvSpPr>
                  <p:nvPr/>
                </p:nvSpPr>
                <p:spPr bwMode="auto">
                  <a:xfrm>
                    <a:off x="441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8" name="Freeform 7266"/>
                  <p:cNvSpPr>
                    <a:spLocks/>
                  </p:cNvSpPr>
                  <p:nvPr/>
                </p:nvSpPr>
                <p:spPr bwMode="auto">
                  <a:xfrm>
                    <a:off x="441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9" name="Freeform 7267"/>
                  <p:cNvSpPr>
                    <a:spLocks/>
                  </p:cNvSpPr>
                  <p:nvPr/>
                </p:nvSpPr>
                <p:spPr bwMode="auto">
                  <a:xfrm>
                    <a:off x="441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0" name="Freeform 7268"/>
                  <p:cNvSpPr>
                    <a:spLocks/>
                  </p:cNvSpPr>
                  <p:nvPr/>
                </p:nvSpPr>
                <p:spPr bwMode="auto">
                  <a:xfrm>
                    <a:off x="441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1" name="Freeform 7269"/>
                  <p:cNvSpPr>
                    <a:spLocks/>
                  </p:cNvSpPr>
                  <p:nvPr/>
                </p:nvSpPr>
                <p:spPr bwMode="auto">
                  <a:xfrm>
                    <a:off x="441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2" name="Freeform 7270"/>
                  <p:cNvSpPr>
                    <a:spLocks/>
                  </p:cNvSpPr>
                  <p:nvPr/>
                </p:nvSpPr>
                <p:spPr bwMode="auto">
                  <a:xfrm>
                    <a:off x="441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3" name="Freeform 7271"/>
                  <p:cNvSpPr>
                    <a:spLocks/>
                  </p:cNvSpPr>
                  <p:nvPr/>
                </p:nvSpPr>
                <p:spPr bwMode="auto">
                  <a:xfrm>
                    <a:off x="441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4" name="Freeform 7272"/>
                  <p:cNvSpPr>
                    <a:spLocks/>
                  </p:cNvSpPr>
                  <p:nvPr/>
                </p:nvSpPr>
                <p:spPr bwMode="auto">
                  <a:xfrm>
                    <a:off x="441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5" name="Freeform 7273"/>
                  <p:cNvSpPr>
                    <a:spLocks/>
                  </p:cNvSpPr>
                  <p:nvPr/>
                </p:nvSpPr>
                <p:spPr bwMode="auto">
                  <a:xfrm>
                    <a:off x="441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6" name="Freeform 7274"/>
                  <p:cNvSpPr>
                    <a:spLocks/>
                  </p:cNvSpPr>
                  <p:nvPr/>
                </p:nvSpPr>
                <p:spPr bwMode="auto">
                  <a:xfrm>
                    <a:off x="441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7" name="Freeform 7275"/>
                  <p:cNvSpPr>
                    <a:spLocks/>
                  </p:cNvSpPr>
                  <p:nvPr/>
                </p:nvSpPr>
                <p:spPr bwMode="auto">
                  <a:xfrm>
                    <a:off x="441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8" name="Freeform 7276"/>
                  <p:cNvSpPr>
                    <a:spLocks/>
                  </p:cNvSpPr>
                  <p:nvPr/>
                </p:nvSpPr>
                <p:spPr bwMode="auto">
                  <a:xfrm>
                    <a:off x="441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9" name="Freeform 7277"/>
                  <p:cNvSpPr>
                    <a:spLocks/>
                  </p:cNvSpPr>
                  <p:nvPr/>
                </p:nvSpPr>
                <p:spPr bwMode="auto">
                  <a:xfrm>
                    <a:off x="441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0" name="Freeform 7278"/>
                  <p:cNvSpPr>
                    <a:spLocks/>
                  </p:cNvSpPr>
                  <p:nvPr/>
                </p:nvSpPr>
                <p:spPr bwMode="auto">
                  <a:xfrm>
                    <a:off x="441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1" name="Freeform 7279"/>
                  <p:cNvSpPr>
                    <a:spLocks/>
                  </p:cNvSpPr>
                  <p:nvPr/>
                </p:nvSpPr>
                <p:spPr bwMode="auto">
                  <a:xfrm>
                    <a:off x="441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2" name="Freeform 7280"/>
                  <p:cNvSpPr>
                    <a:spLocks/>
                  </p:cNvSpPr>
                  <p:nvPr/>
                </p:nvSpPr>
                <p:spPr bwMode="auto">
                  <a:xfrm>
                    <a:off x="442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3" name="Freeform 7281"/>
                  <p:cNvSpPr>
                    <a:spLocks/>
                  </p:cNvSpPr>
                  <p:nvPr/>
                </p:nvSpPr>
                <p:spPr bwMode="auto">
                  <a:xfrm>
                    <a:off x="4420" y="3658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4" name="Freeform 7282"/>
                  <p:cNvSpPr>
                    <a:spLocks/>
                  </p:cNvSpPr>
                  <p:nvPr/>
                </p:nvSpPr>
                <p:spPr bwMode="auto">
                  <a:xfrm>
                    <a:off x="4421" y="3658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5" name="Freeform 7283"/>
                  <p:cNvSpPr>
                    <a:spLocks/>
                  </p:cNvSpPr>
                  <p:nvPr/>
                </p:nvSpPr>
                <p:spPr bwMode="auto">
                  <a:xfrm>
                    <a:off x="442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6" name="Freeform 7284"/>
                  <p:cNvSpPr>
                    <a:spLocks/>
                  </p:cNvSpPr>
                  <p:nvPr/>
                </p:nvSpPr>
                <p:spPr bwMode="auto">
                  <a:xfrm>
                    <a:off x="442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7" name="Freeform 7285"/>
                  <p:cNvSpPr>
                    <a:spLocks/>
                  </p:cNvSpPr>
                  <p:nvPr/>
                </p:nvSpPr>
                <p:spPr bwMode="auto">
                  <a:xfrm>
                    <a:off x="442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8" name="Freeform 7286"/>
                  <p:cNvSpPr>
                    <a:spLocks/>
                  </p:cNvSpPr>
                  <p:nvPr/>
                </p:nvSpPr>
                <p:spPr bwMode="auto">
                  <a:xfrm>
                    <a:off x="4423" y="3658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9" name="Freeform 7287"/>
                  <p:cNvSpPr>
                    <a:spLocks/>
                  </p:cNvSpPr>
                  <p:nvPr/>
                </p:nvSpPr>
                <p:spPr bwMode="auto">
                  <a:xfrm>
                    <a:off x="4423" y="3658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0" name="Freeform 7288"/>
                  <p:cNvSpPr>
                    <a:spLocks/>
                  </p:cNvSpPr>
                  <p:nvPr/>
                </p:nvSpPr>
                <p:spPr bwMode="auto">
                  <a:xfrm>
                    <a:off x="442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1" name="Freeform 7289"/>
                  <p:cNvSpPr>
                    <a:spLocks/>
                  </p:cNvSpPr>
                  <p:nvPr/>
                </p:nvSpPr>
                <p:spPr bwMode="auto">
                  <a:xfrm>
                    <a:off x="442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2" name="Freeform 7290"/>
                  <p:cNvSpPr>
                    <a:spLocks/>
                  </p:cNvSpPr>
                  <p:nvPr/>
                </p:nvSpPr>
                <p:spPr bwMode="auto">
                  <a:xfrm>
                    <a:off x="442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3" name="Freeform 7291"/>
                  <p:cNvSpPr>
                    <a:spLocks/>
                  </p:cNvSpPr>
                  <p:nvPr/>
                </p:nvSpPr>
                <p:spPr bwMode="auto">
                  <a:xfrm>
                    <a:off x="442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4" name="Freeform 7292"/>
                  <p:cNvSpPr>
                    <a:spLocks/>
                  </p:cNvSpPr>
                  <p:nvPr/>
                </p:nvSpPr>
                <p:spPr bwMode="auto">
                  <a:xfrm>
                    <a:off x="442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5" name="Freeform 7293"/>
                  <p:cNvSpPr>
                    <a:spLocks/>
                  </p:cNvSpPr>
                  <p:nvPr/>
                </p:nvSpPr>
                <p:spPr bwMode="auto">
                  <a:xfrm>
                    <a:off x="442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6" name="Freeform 7294"/>
                  <p:cNvSpPr>
                    <a:spLocks/>
                  </p:cNvSpPr>
                  <p:nvPr/>
                </p:nvSpPr>
                <p:spPr bwMode="auto">
                  <a:xfrm>
                    <a:off x="442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7" name="Freeform 7295"/>
                  <p:cNvSpPr>
                    <a:spLocks/>
                  </p:cNvSpPr>
                  <p:nvPr/>
                </p:nvSpPr>
                <p:spPr bwMode="auto">
                  <a:xfrm>
                    <a:off x="442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8" name="Freeform 7296"/>
                  <p:cNvSpPr>
                    <a:spLocks/>
                  </p:cNvSpPr>
                  <p:nvPr/>
                </p:nvSpPr>
                <p:spPr bwMode="auto">
                  <a:xfrm>
                    <a:off x="442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" name="Freeform 7297"/>
                  <p:cNvSpPr>
                    <a:spLocks/>
                  </p:cNvSpPr>
                  <p:nvPr/>
                </p:nvSpPr>
                <p:spPr bwMode="auto">
                  <a:xfrm>
                    <a:off x="442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" name="Freeform 7298"/>
                  <p:cNvSpPr>
                    <a:spLocks/>
                  </p:cNvSpPr>
                  <p:nvPr/>
                </p:nvSpPr>
                <p:spPr bwMode="auto">
                  <a:xfrm>
                    <a:off x="442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" name="Freeform 7299"/>
                  <p:cNvSpPr>
                    <a:spLocks/>
                  </p:cNvSpPr>
                  <p:nvPr/>
                </p:nvSpPr>
                <p:spPr bwMode="auto">
                  <a:xfrm>
                    <a:off x="442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" name="Freeform 7300"/>
                  <p:cNvSpPr>
                    <a:spLocks/>
                  </p:cNvSpPr>
                  <p:nvPr/>
                </p:nvSpPr>
                <p:spPr bwMode="auto">
                  <a:xfrm>
                    <a:off x="442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" name="Freeform 7301"/>
                  <p:cNvSpPr>
                    <a:spLocks/>
                  </p:cNvSpPr>
                  <p:nvPr/>
                </p:nvSpPr>
                <p:spPr bwMode="auto">
                  <a:xfrm>
                    <a:off x="443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" name="Freeform 7302"/>
                  <p:cNvSpPr>
                    <a:spLocks/>
                  </p:cNvSpPr>
                  <p:nvPr/>
                </p:nvSpPr>
                <p:spPr bwMode="auto">
                  <a:xfrm>
                    <a:off x="443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" name="Freeform 7303"/>
                  <p:cNvSpPr>
                    <a:spLocks/>
                  </p:cNvSpPr>
                  <p:nvPr/>
                </p:nvSpPr>
                <p:spPr bwMode="auto">
                  <a:xfrm>
                    <a:off x="443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" name="Freeform 7304"/>
                  <p:cNvSpPr>
                    <a:spLocks/>
                  </p:cNvSpPr>
                  <p:nvPr/>
                </p:nvSpPr>
                <p:spPr bwMode="auto">
                  <a:xfrm>
                    <a:off x="443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" name="Freeform 7305"/>
                  <p:cNvSpPr>
                    <a:spLocks/>
                  </p:cNvSpPr>
                  <p:nvPr/>
                </p:nvSpPr>
                <p:spPr bwMode="auto">
                  <a:xfrm>
                    <a:off x="443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" name="Freeform 7306"/>
                  <p:cNvSpPr>
                    <a:spLocks/>
                  </p:cNvSpPr>
                  <p:nvPr/>
                </p:nvSpPr>
                <p:spPr bwMode="auto">
                  <a:xfrm>
                    <a:off x="443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" name="Freeform 7307"/>
                  <p:cNvSpPr>
                    <a:spLocks/>
                  </p:cNvSpPr>
                  <p:nvPr/>
                </p:nvSpPr>
                <p:spPr bwMode="auto">
                  <a:xfrm>
                    <a:off x="443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" name="Freeform 7308"/>
                  <p:cNvSpPr>
                    <a:spLocks/>
                  </p:cNvSpPr>
                  <p:nvPr/>
                </p:nvSpPr>
                <p:spPr bwMode="auto">
                  <a:xfrm>
                    <a:off x="443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" name="Freeform 7309"/>
                  <p:cNvSpPr>
                    <a:spLocks/>
                  </p:cNvSpPr>
                  <p:nvPr/>
                </p:nvSpPr>
                <p:spPr bwMode="auto">
                  <a:xfrm>
                    <a:off x="443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" name="Freeform 7310"/>
                  <p:cNvSpPr>
                    <a:spLocks/>
                  </p:cNvSpPr>
                  <p:nvPr/>
                </p:nvSpPr>
                <p:spPr bwMode="auto">
                  <a:xfrm>
                    <a:off x="443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" name="Freeform 7311"/>
                  <p:cNvSpPr>
                    <a:spLocks/>
                  </p:cNvSpPr>
                  <p:nvPr/>
                </p:nvSpPr>
                <p:spPr bwMode="auto">
                  <a:xfrm>
                    <a:off x="443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" name="Freeform 7312"/>
                  <p:cNvSpPr>
                    <a:spLocks/>
                  </p:cNvSpPr>
                  <p:nvPr/>
                </p:nvSpPr>
                <p:spPr bwMode="auto">
                  <a:xfrm>
                    <a:off x="443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" name="Freeform 7313"/>
                  <p:cNvSpPr>
                    <a:spLocks/>
                  </p:cNvSpPr>
                  <p:nvPr/>
                </p:nvSpPr>
                <p:spPr bwMode="auto">
                  <a:xfrm>
                    <a:off x="443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" name="Freeform 7314"/>
                  <p:cNvSpPr>
                    <a:spLocks/>
                  </p:cNvSpPr>
                  <p:nvPr/>
                </p:nvSpPr>
                <p:spPr bwMode="auto">
                  <a:xfrm>
                    <a:off x="443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0 h 2"/>
                      <a:gd name="T4" fmla="*/ 4 w 4"/>
                      <a:gd name="T5" fmla="*/ 0 h 2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2"/>
                      <a:gd name="T11" fmla="*/ 4 w 4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2">
                        <a:moveTo>
                          <a:pt x="0" y="2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" name="Freeform 7315"/>
                  <p:cNvSpPr>
                    <a:spLocks/>
                  </p:cNvSpPr>
                  <p:nvPr/>
                </p:nvSpPr>
                <p:spPr bwMode="auto">
                  <a:xfrm>
                    <a:off x="443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" name="Freeform 7316"/>
                  <p:cNvSpPr>
                    <a:spLocks/>
                  </p:cNvSpPr>
                  <p:nvPr/>
                </p:nvSpPr>
                <p:spPr bwMode="auto">
                  <a:xfrm>
                    <a:off x="443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" name="Freeform 7317"/>
                  <p:cNvSpPr>
                    <a:spLocks/>
                  </p:cNvSpPr>
                  <p:nvPr/>
                </p:nvSpPr>
                <p:spPr bwMode="auto">
                  <a:xfrm>
                    <a:off x="443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" name="Freeform 7318"/>
                  <p:cNvSpPr>
                    <a:spLocks/>
                  </p:cNvSpPr>
                  <p:nvPr/>
                </p:nvSpPr>
                <p:spPr bwMode="auto">
                  <a:xfrm>
                    <a:off x="443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" name="Freeform 7319"/>
                  <p:cNvSpPr>
                    <a:spLocks/>
                  </p:cNvSpPr>
                  <p:nvPr/>
                </p:nvSpPr>
                <p:spPr bwMode="auto">
                  <a:xfrm>
                    <a:off x="443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" name="Freeform 7320"/>
                  <p:cNvSpPr>
                    <a:spLocks/>
                  </p:cNvSpPr>
                  <p:nvPr/>
                </p:nvSpPr>
                <p:spPr bwMode="auto">
                  <a:xfrm>
                    <a:off x="443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3" name="Freeform 7321"/>
                  <p:cNvSpPr>
                    <a:spLocks/>
                  </p:cNvSpPr>
                  <p:nvPr/>
                </p:nvSpPr>
                <p:spPr bwMode="auto">
                  <a:xfrm>
                    <a:off x="443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4" name="Freeform 7322"/>
                  <p:cNvSpPr>
                    <a:spLocks/>
                  </p:cNvSpPr>
                  <p:nvPr/>
                </p:nvSpPr>
                <p:spPr bwMode="auto">
                  <a:xfrm>
                    <a:off x="443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5" name="Freeform 7323"/>
                  <p:cNvSpPr>
                    <a:spLocks/>
                  </p:cNvSpPr>
                  <p:nvPr/>
                </p:nvSpPr>
                <p:spPr bwMode="auto">
                  <a:xfrm>
                    <a:off x="444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6" name="Freeform 7324"/>
                  <p:cNvSpPr>
                    <a:spLocks/>
                  </p:cNvSpPr>
                  <p:nvPr/>
                </p:nvSpPr>
                <p:spPr bwMode="auto">
                  <a:xfrm>
                    <a:off x="444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7" name="Freeform 7325"/>
                  <p:cNvSpPr>
                    <a:spLocks/>
                  </p:cNvSpPr>
                  <p:nvPr/>
                </p:nvSpPr>
                <p:spPr bwMode="auto">
                  <a:xfrm>
                    <a:off x="444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8" name="Freeform 7326"/>
                  <p:cNvSpPr>
                    <a:spLocks/>
                  </p:cNvSpPr>
                  <p:nvPr/>
                </p:nvSpPr>
                <p:spPr bwMode="auto">
                  <a:xfrm>
                    <a:off x="444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9" name="Freeform 7327"/>
                  <p:cNvSpPr>
                    <a:spLocks/>
                  </p:cNvSpPr>
                  <p:nvPr/>
                </p:nvSpPr>
                <p:spPr bwMode="auto">
                  <a:xfrm>
                    <a:off x="444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0" name="Freeform 7328"/>
                  <p:cNvSpPr>
                    <a:spLocks/>
                  </p:cNvSpPr>
                  <p:nvPr/>
                </p:nvSpPr>
                <p:spPr bwMode="auto">
                  <a:xfrm>
                    <a:off x="4442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" name="Freeform 7329"/>
                  <p:cNvSpPr>
                    <a:spLocks/>
                  </p:cNvSpPr>
                  <p:nvPr/>
                </p:nvSpPr>
                <p:spPr bwMode="auto">
                  <a:xfrm>
                    <a:off x="444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" name="Freeform 7330"/>
                  <p:cNvSpPr>
                    <a:spLocks/>
                  </p:cNvSpPr>
                  <p:nvPr/>
                </p:nvSpPr>
                <p:spPr bwMode="auto">
                  <a:xfrm>
                    <a:off x="4443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" name="Freeform 7331"/>
                  <p:cNvSpPr>
                    <a:spLocks/>
                  </p:cNvSpPr>
                  <p:nvPr/>
                </p:nvSpPr>
                <p:spPr bwMode="auto">
                  <a:xfrm>
                    <a:off x="4443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" name="Freeform 7332"/>
                  <p:cNvSpPr>
                    <a:spLocks/>
                  </p:cNvSpPr>
                  <p:nvPr/>
                </p:nvSpPr>
                <p:spPr bwMode="auto">
                  <a:xfrm>
                    <a:off x="444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" name="Freeform 7333"/>
                  <p:cNvSpPr>
                    <a:spLocks/>
                  </p:cNvSpPr>
                  <p:nvPr/>
                </p:nvSpPr>
                <p:spPr bwMode="auto">
                  <a:xfrm>
                    <a:off x="444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" name="Freeform 7334"/>
                  <p:cNvSpPr>
                    <a:spLocks/>
                  </p:cNvSpPr>
                  <p:nvPr/>
                </p:nvSpPr>
                <p:spPr bwMode="auto">
                  <a:xfrm>
                    <a:off x="444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" name="Freeform 7335"/>
                  <p:cNvSpPr>
                    <a:spLocks/>
                  </p:cNvSpPr>
                  <p:nvPr/>
                </p:nvSpPr>
                <p:spPr bwMode="auto">
                  <a:xfrm>
                    <a:off x="444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" name="Freeform 7336"/>
                  <p:cNvSpPr>
                    <a:spLocks/>
                  </p:cNvSpPr>
                  <p:nvPr/>
                </p:nvSpPr>
                <p:spPr bwMode="auto">
                  <a:xfrm>
                    <a:off x="444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" name="Freeform 7337"/>
                  <p:cNvSpPr>
                    <a:spLocks/>
                  </p:cNvSpPr>
                  <p:nvPr/>
                </p:nvSpPr>
                <p:spPr bwMode="auto">
                  <a:xfrm>
                    <a:off x="444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" name="Freeform 7338"/>
                  <p:cNvSpPr>
                    <a:spLocks/>
                  </p:cNvSpPr>
                  <p:nvPr/>
                </p:nvSpPr>
                <p:spPr bwMode="auto">
                  <a:xfrm>
                    <a:off x="444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" name="Freeform 7339"/>
                  <p:cNvSpPr>
                    <a:spLocks/>
                  </p:cNvSpPr>
                  <p:nvPr/>
                </p:nvSpPr>
                <p:spPr bwMode="auto">
                  <a:xfrm>
                    <a:off x="444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" name="Freeform 7340"/>
                  <p:cNvSpPr>
                    <a:spLocks/>
                  </p:cNvSpPr>
                  <p:nvPr/>
                </p:nvSpPr>
                <p:spPr bwMode="auto">
                  <a:xfrm>
                    <a:off x="444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" name="Freeform 7341"/>
                  <p:cNvSpPr>
                    <a:spLocks/>
                  </p:cNvSpPr>
                  <p:nvPr/>
                </p:nvSpPr>
                <p:spPr bwMode="auto">
                  <a:xfrm>
                    <a:off x="444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" name="Freeform 7342"/>
                  <p:cNvSpPr>
                    <a:spLocks/>
                  </p:cNvSpPr>
                  <p:nvPr/>
                </p:nvSpPr>
                <p:spPr bwMode="auto">
                  <a:xfrm>
                    <a:off x="4449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" name="Freeform 7343"/>
                  <p:cNvSpPr>
                    <a:spLocks/>
                  </p:cNvSpPr>
                  <p:nvPr/>
                </p:nvSpPr>
                <p:spPr bwMode="auto">
                  <a:xfrm>
                    <a:off x="4449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" name="Freeform 7344"/>
                  <p:cNvSpPr>
                    <a:spLocks/>
                  </p:cNvSpPr>
                  <p:nvPr/>
                </p:nvSpPr>
                <p:spPr bwMode="auto">
                  <a:xfrm>
                    <a:off x="4450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" name="Freeform 7345"/>
                  <p:cNvSpPr>
                    <a:spLocks/>
                  </p:cNvSpPr>
                  <p:nvPr/>
                </p:nvSpPr>
                <p:spPr bwMode="auto">
                  <a:xfrm>
                    <a:off x="4450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" name="Freeform 7346"/>
                  <p:cNvSpPr>
                    <a:spLocks/>
                  </p:cNvSpPr>
                  <p:nvPr/>
                </p:nvSpPr>
                <p:spPr bwMode="auto">
                  <a:xfrm>
                    <a:off x="445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" name="Freeform 7347"/>
                  <p:cNvSpPr>
                    <a:spLocks/>
                  </p:cNvSpPr>
                  <p:nvPr/>
                </p:nvSpPr>
                <p:spPr bwMode="auto">
                  <a:xfrm>
                    <a:off x="4451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" name="Freeform 7348"/>
                  <p:cNvSpPr>
                    <a:spLocks/>
                  </p:cNvSpPr>
                  <p:nvPr/>
                </p:nvSpPr>
                <p:spPr bwMode="auto">
                  <a:xfrm>
                    <a:off x="4451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" name="Freeform 7349"/>
                  <p:cNvSpPr>
                    <a:spLocks/>
                  </p:cNvSpPr>
                  <p:nvPr/>
                </p:nvSpPr>
                <p:spPr bwMode="auto">
                  <a:xfrm>
                    <a:off x="445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" name="Freeform 7350"/>
                  <p:cNvSpPr>
                    <a:spLocks/>
                  </p:cNvSpPr>
                  <p:nvPr/>
                </p:nvSpPr>
                <p:spPr bwMode="auto">
                  <a:xfrm>
                    <a:off x="445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" name="Freeform 7351"/>
                  <p:cNvSpPr>
                    <a:spLocks/>
                  </p:cNvSpPr>
                  <p:nvPr/>
                </p:nvSpPr>
                <p:spPr bwMode="auto">
                  <a:xfrm>
                    <a:off x="445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" name="Freeform 7352"/>
                  <p:cNvSpPr>
                    <a:spLocks/>
                  </p:cNvSpPr>
                  <p:nvPr/>
                </p:nvSpPr>
                <p:spPr bwMode="auto">
                  <a:xfrm>
                    <a:off x="445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" name="Freeform 7353"/>
                  <p:cNvSpPr>
                    <a:spLocks/>
                  </p:cNvSpPr>
                  <p:nvPr/>
                </p:nvSpPr>
                <p:spPr bwMode="auto">
                  <a:xfrm>
                    <a:off x="4454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" name="Freeform 7354"/>
                  <p:cNvSpPr>
                    <a:spLocks/>
                  </p:cNvSpPr>
                  <p:nvPr/>
                </p:nvSpPr>
                <p:spPr bwMode="auto">
                  <a:xfrm>
                    <a:off x="4454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" name="Freeform 7355"/>
                  <p:cNvSpPr>
                    <a:spLocks/>
                  </p:cNvSpPr>
                  <p:nvPr/>
                </p:nvSpPr>
                <p:spPr bwMode="auto">
                  <a:xfrm>
                    <a:off x="4455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" name="Freeform 7356"/>
                  <p:cNvSpPr>
                    <a:spLocks/>
                  </p:cNvSpPr>
                  <p:nvPr/>
                </p:nvSpPr>
                <p:spPr bwMode="auto">
                  <a:xfrm>
                    <a:off x="4455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" name="Freeform 7357"/>
                  <p:cNvSpPr>
                    <a:spLocks/>
                  </p:cNvSpPr>
                  <p:nvPr/>
                </p:nvSpPr>
                <p:spPr bwMode="auto">
                  <a:xfrm>
                    <a:off x="445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" name="Freeform 7358"/>
                  <p:cNvSpPr>
                    <a:spLocks/>
                  </p:cNvSpPr>
                  <p:nvPr/>
                </p:nvSpPr>
                <p:spPr bwMode="auto">
                  <a:xfrm>
                    <a:off x="4456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" name="Freeform 7359"/>
                  <p:cNvSpPr>
                    <a:spLocks/>
                  </p:cNvSpPr>
                  <p:nvPr/>
                </p:nvSpPr>
                <p:spPr bwMode="auto">
                  <a:xfrm>
                    <a:off x="4456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" name="Freeform 7360"/>
                  <p:cNvSpPr>
                    <a:spLocks/>
                  </p:cNvSpPr>
                  <p:nvPr/>
                </p:nvSpPr>
                <p:spPr bwMode="auto">
                  <a:xfrm>
                    <a:off x="4457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" name="Freeform 7361"/>
                  <p:cNvSpPr>
                    <a:spLocks/>
                  </p:cNvSpPr>
                  <p:nvPr/>
                </p:nvSpPr>
                <p:spPr bwMode="auto">
                  <a:xfrm>
                    <a:off x="4457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" name="Freeform 7362"/>
                  <p:cNvSpPr>
                    <a:spLocks/>
                  </p:cNvSpPr>
                  <p:nvPr/>
                </p:nvSpPr>
                <p:spPr bwMode="auto">
                  <a:xfrm>
                    <a:off x="4458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" name="Freeform 7363"/>
                  <p:cNvSpPr>
                    <a:spLocks/>
                  </p:cNvSpPr>
                  <p:nvPr/>
                </p:nvSpPr>
                <p:spPr bwMode="auto">
                  <a:xfrm>
                    <a:off x="4458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3 w 3"/>
                      <a:gd name="T5" fmla="*/ 2 h 2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2"/>
                      <a:gd name="T11" fmla="*/ 3 w 3"/>
                      <a:gd name="T12" fmla="*/ 2 h 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3" y="2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" name="Freeform 7364"/>
                  <p:cNvSpPr>
                    <a:spLocks/>
                  </p:cNvSpPr>
                  <p:nvPr/>
                </p:nvSpPr>
                <p:spPr bwMode="auto">
                  <a:xfrm>
                    <a:off x="4459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" name="Freeform 7365"/>
                  <p:cNvSpPr>
                    <a:spLocks/>
                  </p:cNvSpPr>
                  <p:nvPr/>
                </p:nvSpPr>
                <p:spPr bwMode="auto">
                  <a:xfrm>
                    <a:off x="4459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" name="Freeform 7366"/>
                  <p:cNvSpPr>
                    <a:spLocks/>
                  </p:cNvSpPr>
                  <p:nvPr/>
                </p:nvSpPr>
                <p:spPr bwMode="auto">
                  <a:xfrm>
                    <a:off x="4460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" name="Freeform 7367"/>
                  <p:cNvSpPr>
                    <a:spLocks/>
                  </p:cNvSpPr>
                  <p:nvPr/>
                </p:nvSpPr>
                <p:spPr bwMode="auto">
                  <a:xfrm>
                    <a:off x="4460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" name="Freeform 7368"/>
                  <p:cNvSpPr>
                    <a:spLocks/>
                  </p:cNvSpPr>
                  <p:nvPr/>
                </p:nvSpPr>
                <p:spPr bwMode="auto">
                  <a:xfrm>
                    <a:off x="4461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" name="Freeform 7369"/>
                  <p:cNvSpPr>
                    <a:spLocks/>
                  </p:cNvSpPr>
                  <p:nvPr/>
                </p:nvSpPr>
                <p:spPr bwMode="auto">
                  <a:xfrm>
                    <a:off x="4461" y="3660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" name="Freeform 7370"/>
                  <p:cNvSpPr>
                    <a:spLocks/>
                  </p:cNvSpPr>
                  <p:nvPr/>
                </p:nvSpPr>
                <p:spPr bwMode="auto">
                  <a:xfrm>
                    <a:off x="4462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" name="Freeform 7371"/>
                  <p:cNvSpPr>
                    <a:spLocks/>
                  </p:cNvSpPr>
                  <p:nvPr/>
                </p:nvSpPr>
                <p:spPr bwMode="auto">
                  <a:xfrm>
                    <a:off x="4462" y="3659"/>
                    <a:ext cx="1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" name="Freeform 7372"/>
                  <p:cNvSpPr>
                    <a:spLocks/>
                  </p:cNvSpPr>
                  <p:nvPr/>
                </p:nvSpPr>
                <p:spPr bwMode="auto">
                  <a:xfrm>
                    <a:off x="4462" y="3659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" name="Freeform 7373"/>
                  <p:cNvSpPr>
                    <a:spLocks/>
                  </p:cNvSpPr>
                  <p:nvPr/>
                </p:nvSpPr>
                <p:spPr bwMode="auto">
                  <a:xfrm>
                    <a:off x="4463" y="3659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" name="Freeform 7374"/>
                  <p:cNvSpPr>
                    <a:spLocks/>
                  </p:cNvSpPr>
                  <p:nvPr/>
                </p:nvSpPr>
                <p:spPr bwMode="auto">
                  <a:xfrm>
                    <a:off x="4463" y="3659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" name="Freeform 7375"/>
                  <p:cNvSpPr>
                    <a:spLocks/>
                  </p:cNvSpPr>
                  <p:nvPr/>
                </p:nvSpPr>
                <p:spPr bwMode="auto">
                  <a:xfrm>
                    <a:off x="4464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1 h 1"/>
                      <a:gd name="T4" fmla="*/ 3 w 3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" name="Freeform 7376"/>
                  <p:cNvSpPr>
                    <a:spLocks/>
                  </p:cNvSpPr>
                  <p:nvPr/>
                </p:nvSpPr>
                <p:spPr bwMode="auto">
                  <a:xfrm>
                    <a:off x="4464" y="3660"/>
                    <a:ext cx="1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" name="Freeform 7377"/>
                  <p:cNvSpPr>
                    <a:spLocks/>
                  </p:cNvSpPr>
                  <p:nvPr/>
                </p:nvSpPr>
                <p:spPr bwMode="auto">
                  <a:xfrm>
                    <a:off x="4465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" name="Freeform 7378"/>
                  <p:cNvSpPr>
                    <a:spLocks/>
                  </p:cNvSpPr>
                  <p:nvPr/>
                </p:nvSpPr>
                <p:spPr bwMode="auto">
                  <a:xfrm>
                    <a:off x="4465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" name="Freeform 7379"/>
                  <p:cNvSpPr>
                    <a:spLocks/>
                  </p:cNvSpPr>
                  <p:nvPr/>
                </p:nvSpPr>
                <p:spPr bwMode="auto">
                  <a:xfrm>
                    <a:off x="4466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" name="Freeform 7380"/>
                  <p:cNvSpPr>
                    <a:spLocks/>
                  </p:cNvSpPr>
                  <p:nvPr/>
                </p:nvSpPr>
                <p:spPr bwMode="auto">
                  <a:xfrm>
                    <a:off x="4466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" name="Freeform 7381"/>
                  <p:cNvSpPr>
                    <a:spLocks/>
                  </p:cNvSpPr>
                  <p:nvPr/>
                </p:nvSpPr>
                <p:spPr bwMode="auto">
                  <a:xfrm>
                    <a:off x="4467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" name="Freeform 7382"/>
                  <p:cNvSpPr>
                    <a:spLocks/>
                  </p:cNvSpPr>
                  <p:nvPr/>
                </p:nvSpPr>
                <p:spPr bwMode="auto">
                  <a:xfrm>
                    <a:off x="4467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0 h 1"/>
                      <a:gd name="T4" fmla="*/ 4 w 4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" name="Freeform 7383"/>
                  <p:cNvSpPr>
                    <a:spLocks/>
                  </p:cNvSpPr>
                  <p:nvPr/>
                </p:nvSpPr>
                <p:spPr bwMode="auto">
                  <a:xfrm>
                    <a:off x="446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" name="Freeform 7384"/>
                  <p:cNvSpPr>
                    <a:spLocks/>
                  </p:cNvSpPr>
                  <p:nvPr/>
                </p:nvSpPr>
                <p:spPr bwMode="auto">
                  <a:xfrm>
                    <a:off x="4468" y="3660"/>
                    <a:ext cx="1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2 w 3"/>
                      <a:gd name="T3" fmla="*/ 0 h 1"/>
                      <a:gd name="T4" fmla="*/ 3 w 3"/>
                      <a:gd name="T5" fmla="*/ 0 h 1"/>
                      <a:gd name="T6" fmla="*/ 0 60000 65536"/>
                      <a:gd name="T7" fmla="*/ 0 60000 65536"/>
                      <a:gd name="T8" fmla="*/ 0 60000 65536"/>
                      <a:gd name="T9" fmla="*/ 0 w 3"/>
                      <a:gd name="T10" fmla="*/ 0 h 1"/>
                      <a:gd name="T11" fmla="*/ 3 w 3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" h="1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" name="Freeform 7385"/>
                  <p:cNvSpPr>
                    <a:spLocks/>
                  </p:cNvSpPr>
                  <p:nvPr/>
                </p:nvSpPr>
                <p:spPr bwMode="auto">
                  <a:xfrm>
                    <a:off x="4468" y="3660"/>
                    <a:ext cx="1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4 w 4"/>
                      <a:gd name="T5" fmla="*/ 1 h 1"/>
                      <a:gd name="T6" fmla="*/ 0 60000 65536"/>
                      <a:gd name="T7" fmla="*/ 0 60000 65536"/>
                      <a:gd name="T8" fmla="*/ 0 60000 65536"/>
                      <a:gd name="T9" fmla="*/ 0 w 4"/>
                      <a:gd name="T10" fmla="*/ 0 h 1"/>
                      <a:gd name="T11" fmla="*/ 4 w 4"/>
                      <a:gd name="T12" fmla="*/ 1 h 1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" h="1">
                        <a:moveTo>
                          <a:pt x="0" y="0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6350">
                    <a:solidFill>
                      <a:srgbClr val="0C0CFF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48" name="Freeform 7387"/>
                <p:cNvSpPr>
                  <a:spLocks/>
                </p:cNvSpPr>
                <p:nvPr/>
              </p:nvSpPr>
              <p:spPr bwMode="auto">
                <a:xfrm>
                  <a:off x="4469" y="3660"/>
                  <a:ext cx="1" cy="1"/>
                </a:xfrm>
                <a:custGeom>
                  <a:avLst/>
                  <a:gdLst>
                    <a:gd name="T0" fmla="*/ 0 w 3"/>
                    <a:gd name="T1" fmla="*/ 0 h 1"/>
                    <a:gd name="T2" fmla="*/ 2 w 3"/>
                    <a:gd name="T3" fmla="*/ 0 h 1"/>
                    <a:gd name="T4" fmla="*/ 3 w 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3"/>
                    <a:gd name="T10" fmla="*/ 0 h 1"/>
                    <a:gd name="T11" fmla="*/ 3 w 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" h="1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9" name="Freeform 7388"/>
                <p:cNvSpPr>
                  <a:spLocks/>
                </p:cNvSpPr>
                <p:nvPr/>
              </p:nvSpPr>
              <p:spPr bwMode="auto">
                <a:xfrm>
                  <a:off x="4469" y="3660"/>
                  <a:ext cx="1" cy="1"/>
                </a:xfrm>
                <a:custGeom>
                  <a:avLst/>
                  <a:gdLst>
                    <a:gd name="T0" fmla="*/ 0 w 4"/>
                    <a:gd name="T1" fmla="*/ 0 h 1"/>
                    <a:gd name="T2" fmla="*/ 3 w 4"/>
                    <a:gd name="T3" fmla="*/ 0 h 1"/>
                    <a:gd name="T4" fmla="*/ 4 w 4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4"/>
                    <a:gd name="T10" fmla="*/ 0 h 1"/>
                    <a:gd name="T11" fmla="*/ 4 w 4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" h="1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0" name="Freeform 7389"/>
                <p:cNvSpPr>
                  <a:spLocks/>
                </p:cNvSpPr>
                <p:nvPr/>
              </p:nvSpPr>
              <p:spPr bwMode="auto">
                <a:xfrm>
                  <a:off x="4470" y="3660"/>
                  <a:ext cx="1" cy="1"/>
                </a:xfrm>
                <a:custGeom>
                  <a:avLst/>
                  <a:gdLst>
                    <a:gd name="T0" fmla="*/ 0 w 3"/>
                    <a:gd name="T1" fmla="*/ 2 h 2"/>
                    <a:gd name="T2" fmla="*/ 2 w 3"/>
                    <a:gd name="T3" fmla="*/ 0 h 2"/>
                    <a:gd name="T4" fmla="*/ 3 w 3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3"/>
                    <a:gd name="T10" fmla="*/ 0 h 2"/>
                    <a:gd name="T11" fmla="*/ 3 w 3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" h="2">
                      <a:moveTo>
                        <a:pt x="0" y="2"/>
                      </a:moveTo>
                      <a:lnTo>
                        <a:pt x="2" y="0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1" name="Freeform 7390"/>
                <p:cNvSpPr>
                  <a:spLocks/>
                </p:cNvSpPr>
                <p:nvPr/>
              </p:nvSpPr>
              <p:spPr bwMode="auto">
                <a:xfrm>
                  <a:off x="4470" y="3660"/>
                  <a:ext cx="1" cy="1"/>
                </a:xfrm>
                <a:custGeom>
                  <a:avLst/>
                  <a:gdLst>
                    <a:gd name="T0" fmla="*/ 0 w 4"/>
                    <a:gd name="T1" fmla="*/ 0 h 1"/>
                    <a:gd name="T2" fmla="*/ 3 w 4"/>
                    <a:gd name="T3" fmla="*/ 0 h 1"/>
                    <a:gd name="T4" fmla="*/ 4 w 4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4"/>
                    <a:gd name="T10" fmla="*/ 0 h 1"/>
                    <a:gd name="T11" fmla="*/ 4 w 4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" h="1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2" name="Freeform 7391"/>
                <p:cNvSpPr>
                  <a:spLocks/>
                </p:cNvSpPr>
                <p:nvPr/>
              </p:nvSpPr>
              <p:spPr bwMode="auto">
                <a:xfrm>
                  <a:off x="4471" y="3660"/>
                  <a:ext cx="1" cy="1"/>
                </a:xfrm>
                <a:custGeom>
                  <a:avLst/>
                  <a:gdLst>
                    <a:gd name="T0" fmla="*/ 0 w 3"/>
                    <a:gd name="T1" fmla="*/ 1 h 1"/>
                    <a:gd name="T2" fmla="*/ 2 w 3"/>
                    <a:gd name="T3" fmla="*/ 0 h 1"/>
                    <a:gd name="T4" fmla="*/ 3 w 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3"/>
                    <a:gd name="T10" fmla="*/ 0 h 1"/>
                    <a:gd name="T11" fmla="*/ 3 w 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" h="1">
                      <a:moveTo>
                        <a:pt x="0" y="1"/>
                      </a:moveTo>
                      <a:lnTo>
                        <a:pt x="2" y="0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3" name="Freeform 7392"/>
                <p:cNvSpPr>
                  <a:spLocks/>
                </p:cNvSpPr>
                <p:nvPr/>
              </p:nvSpPr>
              <p:spPr bwMode="auto">
                <a:xfrm>
                  <a:off x="4471" y="3660"/>
                  <a:ext cx="1" cy="1"/>
                </a:xfrm>
                <a:custGeom>
                  <a:avLst/>
                  <a:gdLst>
                    <a:gd name="T0" fmla="*/ 0 w 4"/>
                    <a:gd name="T1" fmla="*/ 0 h 1"/>
                    <a:gd name="T2" fmla="*/ 3 w 4"/>
                    <a:gd name="T3" fmla="*/ 0 h 1"/>
                    <a:gd name="T4" fmla="*/ 4 w 4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4"/>
                    <a:gd name="T10" fmla="*/ 0 h 1"/>
                    <a:gd name="T11" fmla="*/ 4 w 4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" h="1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4" name="Freeform 7393"/>
                <p:cNvSpPr>
                  <a:spLocks/>
                </p:cNvSpPr>
                <p:nvPr/>
              </p:nvSpPr>
              <p:spPr bwMode="auto">
                <a:xfrm>
                  <a:off x="4472" y="3659"/>
                  <a:ext cx="1" cy="1"/>
                </a:xfrm>
                <a:custGeom>
                  <a:avLst/>
                  <a:gdLst>
                    <a:gd name="T0" fmla="*/ 0 w 3"/>
                    <a:gd name="T1" fmla="*/ 2 h 2"/>
                    <a:gd name="T2" fmla="*/ 2 w 3"/>
                    <a:gd name="T3" fmla="*/ 0 h 2"/>
                    <a:gd name="T4" fmla="*/ 3 w 3"/>
                    <a:gd name="T5" fmla="*/ 0 h 2"/>
                    <a:gd name="T6" fmla="*/ 0 60000 65536"/>
                    <a:gd name="T7" fmla="*/ 0 60000 65536"/>
                    <a:gd name="T8" fmla="*/ 0 60000 65536"/>
                    <a:gd name="T9" fmla="*/ 0 w 3"/>
                    <a:gd name="T10" fmla="*/ 0 h 2"/>
                    <a:gd name="T11" fmla="*/ 3 w 3"/>
                    <a:gd name="T12" fmla="*/ 2 h 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" h="2">
                      <a:moveTo>
                        <a:pt x="0" y="2"/>
                      </a:moveTo>
                      <a:lnTo>
                        <a:pt x="2" y="0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5" name="Freeform 7394"/>
                <p:cNvSpPr>
                  <a:spLocks/>
                </p:cNvSpPr>
                <p:nvPr/>
              </p:nvSpPr>
              <p:spPr bwMode="auto">
                <a:xfrm>
                  <a:off x="4472" y="3659"/>
                  <a:ext cx="1" cy="1"/>
                </a:xfrm>
                <a:custGeom>
                  <a:avLst/>
                  <a:gdLst>
                    <a:gd name="T0" fmla="*/ 0 w 4"/>
                    <a:gd name="T1" fmla="*/ 1 h 1"/>
                    <a:gd name="T2" fmla="*/ 3 w 4"/>
                    <a:gd name="T3" fmla="*/ 0 h 1"/>
                    <a:gd name="T4" fmla="*/ 4 w 4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4"/>
                    <a:gd name="T10" fmla="*/ 0 h 1"/>
                    <a:gd name="T11" fmla="*/ 4 w 4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" h="1">
                      <a:moveTo>
                        <a:pt x="0" y="1"/>
                      </a:moveTo>
                      <a:lnTo>
                        <a:pt x="3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6" name="Freeform 7395"/>
                <p:cNvSpPr>
                  <a:spLocks/>
                </p:cNvSpPr>
                <p:nvPr/>
              </p:nvSpPr>
              <p:spPr bwMode="auto">
                <a:xfrm>
                  <a:off x="4473" y="3659"/>
                  <a:ext cx="1" cy="1"/>
                </a:xfrm>
                <a:custGeom>
                  <a:avLst/>
                  <a:gdLst>
                    <a:gd name="T0" fmla="*/ 0 w 3"/>
                    <a:gd name="T1" fmla="*/ 0 h 1"/>
                    <a:gd name="T2" fmla="*/ 2 w 3"/>
                    <a:gd name="T3" fmla="*/ 0 h 1"/>
                    <a:gd name="T4" fmla="*/ 3 w 3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3"/>
                    <a:gd name="T10" fmla="*/ 0 h 1"/>
                    <a:gd name="T11" fmla="*/ 3 w 3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" h="1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7" name="Freeform 7396"/>
                <p:cNvSpPr>
                  <a:spLocks/>
                </p:cNvSpPr>
                <p:nvPr/>
              </p:nvSpPr>
              <p:spPr bwMode="auto">
                <a:xfrm>
                  <a:off x="4473" y="3659"/>
                  <a:ext cx="1" cy="1"/>
                </a:xfrm>
                <a:custGeom>
                  <a:avLst/>
                  <a:gdLst>
                    <a:gd name="T0" fmla="*/ 0 w 4"/>
                    <a:gd name="T1" fmla="*/ 0 h 1"/>
                    <a:gd name="T2" fmla="*/ 3 w 4"/>
                    <a:gd name="T3" fmla="*/ 0 h 1"/>
                    <a:gd name="T4" fmla="*/ 4 w 4"/>
                    <a:gd name="T5" fmla="*/ 0 h 1"/>
                    <a:gd name="T6" fmla="*/ 0 60000 65536"/>
                    <a:gd name="T7" fmla="*/ 0 60000 65536"/>
                    <a:gd name="T8" fmla="*/ 0 60000 65536"/>
                    <a:gd name="T9" fmla="*/ 0 w 4"/>
                    <a:gd name="T10" fmla="*/ 0 h 1"/>
                    <a:gd name="T11" fmla="*/ 4 w 4"/>
                    <a:gd name="T12" fmla="*/ 1 h 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" h="1">
                      <a:moveTo>
                        <a:pt x="0" y="0"/>
                      </a:moveTo>
                      <a:lnTo>
                        <a:pt x="3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6350">
                  <a:solidFill>
                    <a:srgbClr val="0C0C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8" name="Rectangle 7397"/>
                <p:cNvSpPr>
                  <a:spLocks noChangeArrowheads="1"/>
                </p:cNvSpPr>
                <p:nvPr/>
              </p:nvSpPr>
              <p:spPr bwMode="auto">
                <a:xfrm>
                  <a:off x="2736" y="3814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59" name="Rectangle 7398"/>
                <p:cNvSpPr>
                  <a:spLocks noChangeArrowheads="1"/>
                </p:cNvSpPr>
                <p:nvPr/>
              </p:nvSpPr>
              <p:spPr bwMode="auto">
                <a:xfrm>
                  <a:off x="2751" y="3456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60" name="Rectangle 7399"/>
                <p:cNvSpPr>
                  <a:spLocks noChangeArrowheads="1"/>
                </p:cNvSpPr>
                <p:nvPr/>
              </p:nvSpPr>
              <p:spPr bwMode="auto">
                <a:xfrm>
                  <a:off x="2751" y="3098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61" name="Rectangle 7400"/>
                <p:cNvSpPr>
                  <a:spLocks noChangeArrowheads="1"/>
                </p:cNvSpPr>
                <p:nvPr/>
              </p:nvSpPr>
              <p:spPr bwMode="auto">
                <a:xfrm>
                  <a:off x="2751" y="2741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62" name="Rectangle 7401"/>
                <p:cNvSpPr>
                  <a:spLocks noChangeArrowheads="1"/>
                </p:cNvSpPr>
                <p:nvPr/>
              </p:nvSpPr>
              <p:spPr bwMode="auto">
                <a:xfrm>
                  <a:off x="2887" y="3898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63" name="Rectangle 7402"/>
                <p:cNvSpPr>
                  <a:spLocks noChangeArrowheads="1"/>
                </p:cNvSpPr>
                <p:nvPr/>
              </p:nvSpPr>
              <p:spPr bwMode="auto">
                <a:xfrm>
                  <a:off x="3151" y="3898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64" name="Rectangle 7403"/>
                <p:cNvSpPr>
                  <a:spLocks noChangeArrowheads="1"/>
                </p:cNvSpPr>
                <p:nvPr/>
              </p:nvSpPr>
              <p:spPr bwMode="auto">
                <a:xfrm>
                  <a:off x="3429" y="3898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65" name="Rectangle 7404"/>
                <p:cNvSpPr>
                  <a:spLocks noChangeArrowheads="1"/>
                </p:cNvSpPr>
                <p:nvPr/>
              </p:nvSpPr>
              <p:spPr bwMode="auto">
                <a:xfrm>
                  <a:off x="3706" y="3898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66" name="Rectangle 7405"/>
                <p:cNvSpPr>
                  <a:spLocks noChangeArrowheads="1"/>
                </p:cNvSpPr>
                <p:nvPr/>
              </p:nvSpPr>
              <p:spPr bwMode="auto">
                <a:xfrm>
                  <a:off x="3984" y="3898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67" name="Rectangle 7406"/>
                <p:cNvSpPr>
                  <a:spLocks noChangeArrowheads="1"/>
                </p:cNvSpPr>
                <p:nvPr/>
              </p:nvSpPr>
              <p:spPr bwMode="auto">
                <a:xfrm>
                  <a:off x="4262" y="3898"/>
                  <a:ext cx="0" cy="1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endParaRPr lang="en-US"/>
                </a:p>
              </p:txBody>
            </p:sp>
          </p:grpSp>
        </p:grpSp>
        <p:sp>
          <p:nvSpPr>
            <p:cNvPr id="7398" name="Oval 7397"/>
            <p:cNvSpPr/>
            <p:nvPr/>
          </p:nvSpPr>
          <p:spPr bwMode="auto">
            <a:xfrm>
              <a:off x="3016611" y="2795323"/>
              <a:ext cx="288035" cy="518463"/>
            </a:xfrm>
            <a:prstGeom prst="ellipse">
              <a:avLst/>
            </a:prstGeom>
            <a:noFill/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Verdana" pitchFamily="34" charset="0"/>
              </a:endParaRPr>
            </a:p>
          </p:txBody>
        </p:sp>
        <p:sp>
          <p:nvSpPr>
            <p:cNvPr id="7399" name="Oval 7398"/>
            <p:cNvSpPr/>
            <p:nvPr/>
          </p:nvSpPr>
          <p:spPr bwMode="auto">
            <a:xfrm>
              <a:off x="1000366" y="4120284"/>
              <a:ext cx="172821" cy="1036926"/>
            </a:xfrm>
            <a:prstGeom prst="ellipse">
              <a:avLst/>
            </a:prstGeom>
            <a:noFill/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Verdana" pitchFamily="34" charset="0"/>
              </a:endParaRPr>
            </a:p>
          </p:txBody>
        </p:sp>
        <p:sp>
          <p:nvSpPr>
            <p:cNvPr id="7400" name="Oval 7399"/>
            <p:cNvSpPr/>
            <p:nvPr/>
          </p:nvSpPr>
          <p:spPr bwMode="auto">
            <a:xfrm>
              <a:off x="6300210" y="2622502"/>
              <a:ext cx="403249" cy="460856"/>
            </a:xfrm>
            <a:prstGeom prst="ellipse">
              <a:avLst/>
            </a:prstGeom>
            <a:noFill/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Verdana" pitchFamily="34" charset="0"/>
              </a:endParaRPr>
            </a:p>
          </p:txBody>
        </p:sp>
        <p:sp>
          <p:nvSpPr>
            <p:cNvPr id="7401" name="Oval 7400"/>
            <p:cNvSpPr/>
            <p:nvPr/>
          </p:nvSpPr>
          <p:spPr bwMode="auto">
            <a:xfrm>
              <a:off x="4226358" y="3544214"/>
              <a:ext cx="172821" cy="1304540"/>
            </a:xfrm>
            <a:prstGeom prst="ellipse">
              <a:avLst/>
            </a:prstGeom>
            <a:noFill/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Verdana" pitchFamily="34" charset="0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/>
          <p:cNvSpPr>
            <a:spLocks noGrp="1"/>
          </p:cNvSpPr>
          <p:nvPr>
            <p:ph sz="half" idx="12"/>
          </p:nvPr>
        </p:nvSpPr>
        <p:spPr>
          <a:xfrm>
            <a:off x="193868" y="5330031"/>
            <a:ext cx="8686800" cy="1324960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/>
          <a:lstStyle/>
          <a:p>
            <a:r>
              <a:rPr lang="en-US" dirty="0" smtClean="0"/>
              <a:t>Basic compounds are retained more at high pH, Peaks 1 and 4.</a:t>
            </a:r>
          </a:p>
          <a:p>
            <a:r>
              <a:rPr lang="en-US" dirty="0" smtClean="0"/>
              <a:t>Acidic compounds are retained more at acid pH, Peak 3.</a:t>
            </a:r>
          </a:p>
          <a:p>
            <a:r>
              <a:rPr lang="en-US" dirty="0" smtClean="0"/>
              <a:t>Non-ionic compounds do not move with changes in pH, Peak 2.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Selectivity Differences: Mobile Phase pH </a:t>
            </a:r>
            <a:endParaRPr lang="en-US" dirty="0"/>
          </a:p>
        </p:txBody>
      </p:sp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36261" y="836685"/>
            <a:ext cx="4786312" cy="4454525"/>
          </a:xfrm>
          <a:prstGeom prst="rect">
            <a:avLst/>
          </a:prstGeom>
          <a:noFill/>
          <a:ln w="25400">
            <a:noFill/>
            <a:miter lim="800000"/>
            <a:headEnd/>
            <a:tailEnd/>
          </a:ln>
          <a:effectLst/>
        </p:spPr>
      </p:pic>
      <p:grpSp>
        <p:nvGrpSpPr>
          <p:cNvPr id="3" name="Group 10"/>
          <p:cNvGrpSpPr/>
          <p:nvPr/>
        </p:nvGrpSpPr>
        <p:grpSpPr>
          <a:xfrm>
            <a:off x="4917642" y="779078"/>
            <a:ext cx="4032490" cy="4398125"/>
            <a:chOff x="4917642" y="779078"/>
            <a:chExt cx="4032490" cy="4398125"/>
          </a:xfrm>
        </p:grpSpPr>
        <p:pic>
          <p:nvPicPr>
            <p:cNvPr id="146436" name="Picture 4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4917642" y="779078"/>
              <a:ext cx="3914775" cy="29241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6437" name="Picture 5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5608926" y="3717035"/>
              <a:ext cx="1785817" cy="146016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0" name="Rectangle 9"/>
            <p:cNvSpPr/>
            <p:nvPr/>
          </p:nvSpPr>
          <p:spPr bwMode="white">
            <a:xfrm>
              <a:off x="8143634" y="2737716"/>
              <a:ext cx="806498" cy="1036926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/>
          <p:cNvSpPr>
            <a:spLocks noGrp="1"/>
          </p:cNvSpPr>
          <p:nvPr>
            <p:ph sz="half" idx="12"/>
          </p:nvPr>
        </p:nvSpPr>
        <p:spPr>
          <a:xfrm>
            <a:off x="412376" y="5906101"/>
            <a:ext cx="8468292" cy="748890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/>
          <a:lstStyle/>
          <a:p>
            <a:pPr>
              <a:buNone/>
            </a:pPr>
            <a:r>
              <a:rPr lang="en-US" dirty="0" smtClean="0"/>
              <a:t>The primary effect of increasing column temperature is to decrease the </a:t>
            </a:r>
          </a:p>
          <a:p>
            <a:pPr>
              <a:buNone/>
            </a:pPr>
            <a:r>
              <a:rPr lang="en-US" dirty="0" smtClean="0"/>
              <a:t>retention time.  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/>
            </a:r>
            <a:br>
              <a:rPr lang="en-US" dirty="0" smtClean="0"/>
            </a:br>
            <a:r>
              <a:rPr lang="en-US" dirty="0" smtClean="0"/>
              <a:t>Selectivity </a:t>
            </a:r>
            <a:r>
              <a:rPr lang="en-US" dirty="0" smtClean="0"/>
              <a:t>Differences:  Column Temperature</a:t>
            </a:r>
            <a:endParaRPr lang="en-US" dirty="0"/>
          </a:p>
        </p:txBody>
      </p:sp>
      <p:grpSp>
        <p:nvGrpSpPr>
          <p:cNvPr id="3" name="Group 3"/>
          <p:cNvGrpSpPr>
            <a:grpSpLocks/>
          </p:cNvGrpSpPr>
          <p:nvPr/>
        </p:nvGrpSpPr>
        <p:grpSpPr bwMode="auto">
          <a:xfrm>
            <a:off x="481904" y="951900"/>
            <a:ext cx="7949766" cy="4723774"/>
            <a:chOff x="198" y="829"/>
            <a:chExt cx="5347" cy="3238"/>
          </a:xfrm>
        </p:grpSpPr>
        <p:pic>
          <p:nvPicPr>
            <p:cNvPr id="6" name="Picture 4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98" y="829"/>
              <a:ext cx="5347" cy="3238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  <a:effectLst/>
          </p:spPr>
        </p:pic>
        <p:sp>
          <p:nvSpPr>
            <p:cNvPr id="7" name="Text Box 5"/>
            <p:cNvSpPr txBox="1">
              <a:spLocks noChangeArrowheads="1"/>
            </p:cNvSpPr>
            <p:nvPr/>
          </p:nvSpPr>
          <p:spPr bwMode="auto">
            <a:xfrm>
              <a:off x="833" y="1065"/>
              <a:ext cx="511" cy="212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r>
                <a:rPr lang="en-US" b="1"/>
                <a:t>30°C</a:t>
              </a:r>
              <a:r>
                <a:rPr lang="en-US"/>
                <a:t> </a:t>
              </a:r>
            </a:p>
          </p:txBody>
        </p:sp>
        <p:sp>
          <p:nvSpPr>
            <p:cNvPr id="8" name="Text Box 6"/>
            <p:cNvSpPr txBox="1">
              <a:spLocks noChangeArrowheads="1"/>
            </p:cNvSpPr>
            <p:nvPr/>
          </p:nvSpPr>
          <p:spPr bwMode="auto">
            <a:xfrm>
              <a:off x="833" y="3497"/>
              <a:ext cx="511" cy="212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r>
                <a:rPr lang="en-US" b="1"/>
                <a:t>60°C</a:t>
              </a:r>
              <a:r>
                <a:rPr lang="en-US"/>
                <a:t> </a:t>
              </a:r>
            </a:p>
          </p:txBody>
        </p:sp>
        <p:sp>
          <p:nvSpPr>
            <p:cNvPr id="9" name="Text Box 7"/>
            <p:cNvSpPr txBox="1">
              <a:spLocks noChangeArrowheads="1"/>
            </p:cNvSpPr>
            <p:nvPr/>
          </p:nvSpPr>
          <p:spPr bwMode="auto">
            <a:xfrm>
              <a:off x="833" y="2707"/>
              <a:ext cx="511" cy="212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r>
                <a:rPr lang="en-US" b="1"/>
                <a:t>50°C</a:t>
              </a:r>
              <a:r>
                <a:rPr lang="en-US"/>
                <a:t> </a:t>
              </a:r>
            </a:p>
          </p:txBody>
        </p:sp>
        <p:sp>
          <p:nvSpPr>
            <p:cNvPr id="10" name="Text Box 8"/>
            <p:cNvSpPr txBox="1">
              <a:spLocks noChangeArrowheads="1"/>
            </p:cNvSpPr>
            <p:nvPr/>
          </p:nvSpPr>
          <p:spPr bwMode="auto">
            <a:xfrm>
              <a:off x="833" y="1859"/>
              <a:ext cx="511" cy="212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r>
                <a:rPr lang="en-US" b="1"/>
                <a:t>40°C</a:t>
              </a:r>
              <a:r>
                <a:rPr lang="en-US"/>
                <a:t> </a:t>
              </a:r>
            </a:p>
          </p:txBody>
        </p:sp>
        <p:sp>
          <p:nvSpPr>
            <p:cNvPr id="11" name="Line 9"/>
            <p:cNvSpPr>
              <a:spLocks noChangeShapeType="1"/>
            </p:cNvSpPr>
            <p:nvPr/>
          </p:nvSpPr>
          <p:spPr bwMode="auto">
            <a:xfrm flipV="1">
              <a:off x="1307" y="981"/>
              <a:ext cx="171" cy="259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Line 10"/>
            <p:cNvSpPr>
              <a:spLocks noChangeShapeType="1"/>
            </p:cNvSpPr>
            <p:nvPr/>
          </p:nvSpPr>
          <p:spPr bwMode="auto">
            <a:xfrm flipV="1">
              <a:off x="2719" y="1023"/>
              <a:ext cx="396" cy="264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3" name="Line 11"/>
            <p:cNvSpPr>
              <a:spLocks noChangeShapeType="1"/>
            </p:cNvSpPr>
            <p:nvPr/>
          </p:nvSpPr>
          <p:spPr bwMode="auto">
            <a:xfrm flipV="1">
              <a:off x="4408" y="883"/>
              <a:ext cx="396" cy="264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/>
          <p:cNvSpPr>
            <a:spLocks noGrp="1"/>
          </p:cNvSpPr>
          <p:nvPr>
            <p:ph sz="half" idx="12"/>
          </p:nvPr>
        </p:nvSpPr>
        <p:spPr>
          <a:xfrm>
            <a:off x="366689" y="5214817"/>
            <a:ext cx="8375005" cy="748890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/>
          <a:lstStyle/>
          <a:p>
            <a:pPr>
              <a:buNone/>
            </a:pPr>
            <a:r>
              <a:rPr lang="en-US" dirty="0" smtClean="0"/>
              <a:t>Small changes in temperature can alter the selectivity for some </a:t>
            </a:r>
          </a:p>
          <a:p>
            <a:pPr>
              <a:buNone/>
            </a:pPr>
            <a:r>
              <a:rPr lang="en-US" dirty="0" smtClean="0"/>
              <a:t>compounds.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Selectivity Differences:  Column Temperature</a:t>
            </a:r>
            <a:endParaRPr lang="en-US" dirty="0"/>
          </a:p>
        </p:txBody>
      </p:sp>
      <p:sp>
        <p:nvSpPr>
          <p:cNvPr id="15" name="Text Box 4"/>
          <p:cNvSpPr txBox="1">
            <a:spLocks noChangeArrowheads="1"/>
          </p:cNvSpPr>
          <p:nvPr/>
        </p:nvSpPr>
        <p:spPr bwMode="auto">
          <a:xfrm>
            <a:off x="6703459" y="1182327"/>
            <a:ext cx="1785817" cy="5847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r>
              <a:rPr lang="en-US" dirty="0"/>
              <a:t>Polyaromatic hydrocarbons</a:t>
            </a:r>
          </a:p>
        </p:txBody>
      </p:sp>
      <p:sp>
        <p:nvSpPr>
          <p:cNvPr id="7" name="Rectangle 6"/>
          <p:cNvSpPr/>
          <p:nvPr/>
        </p:nvSpPr>
        <p:spPr>
          <a:xfrm>
            <a:off x="193868" y="6078113"/>
            <a:ext cx="8698656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1200" dirty="0" smtClean="0"/>
              <a:t>Snyder, L.D., Kirkland, J.J., </a:t>
            </a:r>
            <a:r>
              <a:rPr lang="en-US" sz="1200" dirty="0" err="1" smtClean="0"/>
              <a:t>Glajch</a:t>
            </a:r>
            <a:r>
              <a:rPr lang="en-US" sz="1200" dirty="0" smtClean="0"/>
              <a:t>, J.L., “Practical HPLC Method Development”, 2</a:t>
            </a:r>
            <a:r>
              <a:rPr lang="en-US" sz="1200" baseline="30000" dirty="0" smtClean="0"/>
              <a:t>nd</a:t>
            </a:r>
            <a:r>
              <a:rPr lang="en-US" sz="1200" dirty="0" smtClean="0"/>
              <a:t> ed.,  John Wiley &amp; Sons, Inc.,1997</a:t>
            </a:r>
            <a:endParaRPr lang="en-US" sz="1200" dirty="0"/>
          </a:p>
        </p:txBody>
      </p:sp>
      <p:grpSp>
        <p:nvGrpSpPr>
          <p:cNvPr id="3" name="Group 22"/>
          <p:cNvGrpSpPr/>
          <p:nvPr/>
        </p:nvGrpSpPr>
        <p:grpSpPr>
          <a:xfrm>
            <a:off x="1230794" y="663864"/>
            <a:ext cx="5351354" cy="4320524"/>
            <a:chOff x="1230794" y="663864"/>
            <a:chExt cx="5351354" cy="4320524"/>
          </a:xfrm>
        </p:grpSpPr>
        <p:pic>
          <p:nvPicPr>
            <p:cNvPr id="14" name="Picture 3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230794" y="663864"/>
              <a:ext cx="5351354" cy="4320524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</p:pic>
        <p:cxnSp>
          <p:nvCxnSpPr>
            <p:cNvPr id="13" name="Straight Arrow Connector 12"/>
            <p:cNvCxnSpPr/>
            <p:nvPr/>
          </p:nvCxnSpPr>
          <p:spPr bwMode="auto">
            <a:xfrm>
              <a:off x="4053537" y="1067113"/>
              <a:ext cx="345642" cy="288035"/>
            </a:xfrm>
            <a:prstGeom prst="straightConnector1">
              <a:avLst/>
            </a:prstGeom>
            <a:solidFill>
              <a:srgbClr val="3374D4"/>
            </a:solidFill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8" name="Straight Arrow Connector 17"/>
            <p:cNvCxnSpPr/>
            <p:nvPr/>
          </p:nvCxnSpPr>
          <p:spPr bwMode="auto">
            <a:xfrm>
              <a:off x="3880716" y="2449681"/>
              <a:ext cx="288035" cy="345642"/>
            </a:xfrm>
            <a:prstGeom prst="straightConnector1">
              <a:avLst/>
            </a:prstGeom>
            <a:solidFill>
              <a:srgbClr val="3374D4"/>
            </a:solidFill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9" name="Straight Arrow Connector 18"/>
            <p:cNvCxnSpPr/>
            <p:nvPr/>
          </p:nvCxnSpPr>
          <p:spPr bwMode="auto">
            <a:xfrm>
              <a:off x="3650288" y="3889856"/>
              <a:ext cx="345642" cy="345642"/>
            </a:xfrm>
            <a:prstGeom prst="straightConnector1">
              <a:avLst/>
            </a:prstGeom>
            <a:solidFill>
              <a:srgbClr val="3374D4"/>
            </a:solidFill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Different size columns provide options for the separation.</a:t>
            </a:r>
          </a:p>
          <a:p>
            <a:r>
              <a:rPr lang="en-US" dirty="0" smtClean="0"/>
              <a:t>Column dimensions are:</a:t>
            </a:r>
          </a:p>
          <a:p>
            <a:pPr lvl="1"/>
            <a:r>
              <a:rPr lang="en-US" dirty="0" smtClean="0"/>
              <a:t>Length in cm or mm</a:t>
            </a:r>
          </a:p>
          <a:p>
            <a:pPr lvl="1"/>
            <a:r>
              <a:rPr lang="en-US" dirty="0" smtClean="0"/>
              <a:t>Internal diameter in mm or µm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/>
            </a:r>
            <a:br>
              <a:rPr lang="en-US" dirty="0" smtClean="0"/>
            </a:br>
            <a:r>
              <a:rPr lang="en-US" dirty="0"/>
              <a:t/>
            </a:r>
            <a:br>
              <a:rPr lang="en-US" dirty="0"/>
            </a:br>
            <a:r>
              <a:rPr lang="en-US" dirty="0" smtClean="0"/>
              <a:t/>
            </a:r>
            <a:br>
              <a:rPr lang="en-US" dirty="0" smtClean="0"/>
            </a:br>
            <a:r>
              <a:rPr lang="en-US" dirty="0"/>
              <a:t/>
            </a:r>
            <a:br>
              <a:rPr lang="en-US" dirty="0"/>
            </a:br>
            <a:r>
              <a:rPr lang="en-US" dirty="0" smtClean="0"/>
              <a:t/>
            </a:r>
            <a:br>
              <a:rPr lang="en-US" dirty="0" smtClean="0"/>
            </a:br>
            <a:r>
              <a:rPr lang="en-US" sz="3600" dirty="0" smtClean="0"/>
              <a:t>Why </a:t>
            </a:r>
            <a:r>
              <a:rPr lang="en-US" sz="3600" dirty="0" smtClean="0"/>
              <a:t>do we need different size columns?</a:t>
            </a:r>
            <a:endParaRPr lang="en-US" sz="3600" dirty="0"/>
          </a:p>
        </p:txBody>
      </p:sp>
      <p:sp>
        <p:nvSpPr>
          <p:cNvPr id="4" name="Action Button: Beginning 3">
            <a:hlinkClick r:id="rId3" action="ppaction://hlinksldjump" highlightClick="1"/>
          </p:cNvPr>
          <p:cNvSpPr/>
          <p:nvPr/>
        </p:nvSpPr>
        <p:spPr bwMode="auto">
          <a:xfrm>
            <a:off x="8719704" y="6424564"/>
            <a:ext cx="235917" cy="293525"/>
          </a:xfrm>
          <a:prstGeom prst="actionButtonBeginning">
            <a:avLst/>
          </a:prstGeom>
          <a:solidFill>
            <a:srgbClr val="3374D4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Verdana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5"/>
          <p:cNvSpPr>
            <a:spLocks noGrp="1"/>
          </p:cNvSpPr>
          <p:nvPr>
            <p:ph sz="half" idx="1"/>
          </p:nvPr>
        </p:nvSpPr>
        <p:spPr>
          <a:xfrm>
            <a:off x="182336" y="1212514"/>
            <a:ext cx="4343400" cy="5226386"/>
          </a:xfrm>
        </p:spPr>
        <p:txBody>
          <a:bodyPr/>
          <a:lstStyle/>
          <a:p>
            <a:pPr>
              <a:buNone/>
            </a:pPr>
            <a:r>
              <a:rPr lang="en-US" b="1" dirty="0" smtClean="0">
                <a:solidFill>
                  <a:srgbClr val="0000FF"/>
                </a:solidFill>
              </a:rPr>
              <a:t>ADVANTAGES</a:t>
            </a:r>
          </a:p>
          <a:p>
            <a:r>
              <a:rPr lang="en-US" dirty="0" smtClean="0"/>
              <a:t>Longer column</a:t>
            </a:r>
          </a:p>
          <a:p>
            <a:pPr lvl="1"/>
            <a:r>
              <a:rPr lang="en-US" dirty="0" smtClean="0"/>
              <a:t>Increased peak resolution</a:t>
            </a:r>
          </a:p>
          <a:p>
            <a:pPr lvl="1"/>
            <a:r>
              <a:rPr lang="en-US" dirty="0" smtClean="0"/>
              <a:t>Increased sample loading capacity</a:t>
            </a:r>
          </a:p>
          <a:p>
            <a:pPr lvl="1"/>
            <a:endParaRPr lang="en-US" dirty="0" smtClean="0"/>
          </a:p>
          <a:p>
            <a:pPr lvl="1"/>
            <a:endParaRPr lang="en-US" dirty="0" smtClean="0"/>
          </a:p>
          <a:p>
            <a:r>
              <a:rPr lang="en-US" dirty="0" smtClean="0"/>
              <a:t>Shorter column</a:t>
            </a:r>
          </a:p>
          <a:p>
            <a:pPr lvl="1"/>
            <a:r>
              <a:rPr lang="en-US" dirty="0" smtClean="0"/>
              <a:t>Shorter run times</a:t>
            </a:r>
          </a:p>
          <a:p>
            <a:pPr lvl="1"/>
            <a:r>
              <a:rPr lang="en-US" dirty="0" smtClean="0"/>
              <a:t>Higher sample throughput</a:t>
            </a:r>
          </a:p>
          <a:p>
            <a:pPr lvl="1"/>
            <a:r>
              <a:rPr lang="en-US" dirty="0" smtClean="0"/>
              <a:t>Lower solvent consumption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711700" y="1212514"/>
            <a:ext cx="4343400" cy="5226386"/>
          </a:xfrm>
        </p:spPr>
        <p:txBody>
          <a:bodyPr/>
          <a:lstStyle/>
          <a:p>
            <a:pPr>
              <a:buNone/>
            </a:pPr>
            <a:r>
              <a:rPr lang="en-US" b="1" dirty="0" smtClean="0">
                <a:solidFill>
                  <a:srgbClr val="0000FF"/>
                </a:solidFill>
              </a:rPr>
              <a:t>DISADVANTAGES</a:t>
            </a:r>
          </a:p>
          <a:p>
            <a:r>
              <a:rPr lang="en-US" dirty="0" smtClean="0"/>
              <a:t>Longer column</a:t>
            </a:r>
          </a:p>
          <a:p>
            <a:pPr lvl="1"/>
            <a:r>
              <a:rPr lang="en-US" dirty="0" smtClean="0"/>
              <a:t>Increased peak retention times</a:t>
            </a:r>
          </a:p>
          <a:p>
            <a:pPr lvl="1"/>
            <a:r>
              <a:rPr lang="en-US" dirty="0" smtClean="0"/>
              <a:t>Longer run times</a:t>
            </a:r>
          </a:p>
          <a:p>
            <a:pPr lvl="1"/>
            <a:r>
              <a:rPr lang="en-US" dirty="0" smtClean="0"/>
              <a:t>Increased backpressure</a:t>
            </a:r>
          </a:p>
          <a:p>
            <a:pPr lvl="1"/>
            <a:endParaRPr lang="en-US" dirty="0" smtClean="0"/>
          </a:p>
          <a:p>
            <a:r>
              <a:rPr lang="en-US" dirty="0" smtClean="0"/>
              <a:t>Shorter column</a:t>
            </a:r>
          </a:p>
          <a:p>
            <a:pPr lvl="1"/>
            <a:r>
              <a:rPr lang="en-US" dirty="0" smtClean="0"/>
              <a:t>Decreased peak resolution</a:t>
            </a:r>
          </a:p>
          <a:p>
            <a:pPr lvl="1"/>
            <a:r>
              <a:rPr lang="en-US" dirty="0" smtClean="0"/>
              <a:t>Decreased sample loading capacity</a:t>
            </a:r>
            <a:endParaRPr lang="en-US" dirty="0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457200" y="-152400"/>
            <a:ext cx="8229600" cy="1143000"/>
          </a:xfrm>
        </p:spPr>
        <p:txBody>
          <a:bodyPr>
            <a:normAutofit/>
          </a:bodyPr>
          <a:lstStyle/>
          <a:p>
            <a:r>
              <a:rPr lang="en-US" sz="2000" dirty="0" smtClean="0"/>
              <a:t>Different Length Columns</a:t>
            </a:r>
            <a:endParaRPr lang="en-US" sz="2000" dirty="0"/>
          </a:p>
        </p:txBody>
      </p:sp>
      <p:sp>
        <p:nvSpPr>
          <p:cNvPr id="7" name="TextBox 6"/>
          <p:cNvSpPr txBox="1"/>
          <p:nvPr/>
        </p:nvSpPr>
        <p:spPr>
          <a:xfrm>
            <a:off x="427383" y="735496"/>
            <a:ext cx="61478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dirty="0" smtClean="0"/>
              <a:t>Columns come in different lengths from 1 to 30 cm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Content Placeholder 32"/>
          <p:cNvSpPr>
            <a:spLocks noGrp="1"/>
          </p:cNvSpPr>
          <p:nvPr>
            <p:ph sz="half" idx="13"/>
          </p:nvPr>
        </p:nvSpPr>
        <p:spPr>
          <a:xfrm>
            <a:off x="309082" y="5790887"/>
            <a:ext cx="8686800" cy="691284"/>
          </a:xfrm>
        </p:spPr>
        <p:txBody>
          <a:bodyPr/>
          <a:lstStyle/>
          <a:p>
            <a:r>
              <a:rPr lang="en-US" dirty="0" smtClean="0"/>
              <a:t>The large change in resolution is the result of increasing the column length when the particle size is the same.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Increased Column Length for Resolution</a:t>
            </a:r>
            <a:endParaRPr lang="en-US" dirty="0"/>
          </a:p>
        </p:txBody>
      </p:sp>
      <p:grpSp>
        <p:nvGrpSpPr>
          <p:cNvPr id="2" name="Group 28"/>
          <p:cNvGrpSpPr/>
          <p:nvPr/>
        </p:nvGrpSpPr>
        <p:grpSpPr>
          <a:xfrm>
            <a:off x="366689" y="1124720"/>
            <a:ext cx="8295408" cy="4309077"/>
            <a:chOff x="309082" y="1124720"/>
            <a:chExt cx="8295408" cy="4309077"/>
          </a:xfrm>
        </p:grpSpPr>
        <p:grpSp>
          <p:nvGrpSpPr>
            <p:cNvPr id="3" name="Group 23"/>
            <p:cNvGrpSpPr/>
            <p:nvPr/>
          </p:nvGrpSpPr>
          <p:grpSpPr>
            <a:xfrm>
              <a:off x="309082" y="1124720"/>
              <a:ext cx="8253601" cy="4309077"/>
              <a:chOff x="463757" y="1349994"/>
              <a:chExt cx="8477632" cy="4424290"/>
            </a:xfrm>
          </p:grpSpPr>
          <p:pic>
            <p:nvPicPr>
              <p:cNvPr id="12" name="Picture 11" descr="Image1.jpg"/>
              <p:cNvPicPr>
                <a:picLocks noChangeAspect="1"/>
              </p:cNvPicPr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4917648" y="3474142"/>
                <a:ext cx="74994" cy="39712"/>
              </a:xfrm>
              <a:prstGeom prst="rect">
                <a:avLst/>
              </a:prstGeom>
            </p:spPr>
          </p:pic>
          <p:grpSp>
            <p:nvGrpSpPr>
              <p:cNvPr id="5" name="Group 8"/>
              <p:cNvGrpSpPr/>
              <p:nvPr/>
            </p:nvGrpSpPr>
            <p:grpSpPr>
              <a:xfrm>
                <a:off x="463757" y="1349994"/>
                <a:ext cx="8477632" cy="4424290"/>
                <a:chOff x="463757" y="1349994"/>
                <a:chExt cx="8477632" cy="4424290"/>
              </a:xfrm>
            </p:grpSpPr>
            <p:pic>
              <p:nvPicPr>
                <p:cNvPr id="15" name="Picture 2"/>
                <p:cNvPicPr>
                  <a:picLocks noChangeAspect="1" noChangeArrowheads="1"/>
                </p:cNvPicPr>
                <p:nvPr/>
              </p:nvPicPr>
              <p:blipFill>
                <a:blip r:embed="rId4" cstate="print"/>
                <a:srcRect/>
                <a:stretch>
                  <a:fillRect/>
                </a:stretch>
              </p:blipFill>
              <p:spPr bwMode="auto">
                <a:xfrm>
                  <a:off x="463757" y="1349994"/>
                  <a:ext cx="8477632" cy="442429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16" name="Freeform 15"/>
                <p:cNvSpPr/>
                <p:nvPr/>
              </p:nvSpPr>
              <p:spPr bwMode="auto">
                <a:xfrm>
                  <a:off x="931718" y="1634836"/>
                  <a:ext cx="2157846" cy="654628"/>
                </a:xfrm>
                <a:custGeom>
                  <a:avLst/>
                  <a:gdLst>
                    <a:gd name="connsiteX0" fmla="*/ 0 w 2157846"/>
                    <a:gd name="connsiteY0" fmla="*/ 654628 h 654628"/>
                    <a:gd name="connsiteX1" fmla="*/ 692727 w 2157846"/>
                    <a:gd name="connsiteY1" fmla="*/ 654628 h 654628"/>
                    <a:gd name="connsiteX2" fmla="*/ 713509 w 2157846"/>
                    <a:gd name="connsiteY2" fmla="*/ 647700 h 654628"/>
                    <a:gd name="connsiteX3" fmla="*/ 727364 w 2157846"/>
                    <a:gd name="connsiteY3" fmla="*/ 630382 h 654628"/>
                    <a:gd name="connsiteX4" fmla="*/ 737755 w 2157846"/>
                    <a:gd name="connsiteY4" fmla="*/ 533400 h 654628"/>
                    <a:gd name="connsiteX5" fmla="*/ 744682 w 2157846"/>
                    <a:gd name="connsiteY5" fmla="*/ 446809 h 654628"/>
                    <a:gd name="connsiteX6" fmla="*/ 741218 w 2157846"/>
                    <a:gd name="connsiteY6" fmla="*/ 370609 h 654628"/>
                    <a:gd name="connsiteX7" fmla="*/ 755073 w 2157846"/>
                    <a:gd name="connsiteY7" fmla="*/ 280555 h 654628"/>
                    <a:gd name="connsiteX8" fmla="*/ 772391 w 2157846"/>
                    <a:gd name="connsiteY8" fmla="*/ 367146 h 654628"/>
                    <a:gd name="connsiteX9" fmla="*/ 779318 w 2157846"/>
                    <a:gd name="connsiteY9" fmla="*/ 471055 h 654628"/>
                    <a:gd name="connsiteX10" fmla="*/ 789709 w 2157846"/>
                    <a:gd name="connsiteY10" fmla="*/ 543791 h 654628"/>
                    <a:gd name="connsiteX11" fmla="*/ 803564 w 2157846"/>
                    <a:gd name="connsiteY11" fmla="*/ 609600 h 654628"/>
                    <a:gd name="connsiteX12" fmla="*/ 820882 w 2157846"/>
                    <a:gd name="connsiteY12" fmla="*/ 644237 h 654628"/>
                    <a:gd name="connsiteX13" fmla="*/ 855518 w 2157846"/>
                    <a:gd name="connsiteY13" fmla="*/ 654628 h 654628"/>
                    <a:gd name="connsiteX14" fmla="*/ 893618 w 2157846"/>
                    <a:gd name="connsiteY14" fmla="*/ 651164 h 654628"/>
                    <a:gd name="connsiteX15" fmla="*/ 900546 w 2157846"/>
                    <a:gd name="connsiteY15" fmla="*/ 619991 h 654628"/>
                    <a:gd name="connsiteX16" fmla="*/ 921327 w 2157846"/>
                    <a:gd name="connsiteY16" fmla="*/ 284019 h 654628"/>
                    <a:gd name="connsiteX17" fmla="*/ 931718 w 2157846"/>
                    <a:gd name="connsiteY17" fmla="*/ 0 h 654628"/>
                    <a:gd name="connsiteX18" fmla="*/ 952500 w 2157846"/>
                    <a:gd name="connsiteY18" fmla="*/ 142009 h 654628"/>
                    <a:gd name="connsiteX19" fmla="*/ 955964 w 2157846"/>
                    <a:gd name="connsiteY19" fmla="*/ 277091 h 654628"/>
                    <a:gd name="connsiteX20" fmla="*/ 966355 w 2157846"/>
                    <a:gd name="connsiteY20" fmla="*/ 415637 h 654628"/>
                    <a:gd name="connsiteX21" fmla="*/ 976746 w 2157846"/>
                    <a:gd name="connsiteY21" fmla="*/ 523009 h 654628"/>
                    <a:gd name="connsiteX22" fmla="*/ 990600 w 2157846"/>
                    <a:gd name="connsiteY22" fmla="*/ 585355 h 654628"/>
                    <a:gd name="connsiteX23" fmla="*/ 990600 w 2157846"/>
                    <a:gd name="connsiteY23" fmla="*/ 585355 h 654628"/>
                    <a:gd name="connsiteX24" fmla="*/ 1007918 w 2157846"/>
                    <a:gd name="connsiteY24" fmla="*/ 536864 h 654628"/>
                    <a:gd name="connsiteX25" fmla="*/ 1011382 w 2157846"/>
                    <a:gd name="connsiteY25" fmla="*/ 398319 h 654628"/>
                    <a:gd name="connsiteX26" fmla="*/ 1018309 w 2157846"/>
                    <a:gd name="connsiteY26" fmla="*/ 270164 h 654628"/>
                    <a:gd name="connsiteX27" fmla="*/ 1028700 w 2157846"/>
                    <a:gd name="connsiteY27" fmla="*/ 114300 h 654628"/>
                    <a:gd name="connsiteX28" fmla="*/ 1039091 w 2157846"/>
                    <a:gd name="connsiteY28" fmla="*/ 27709 h 654628"/>
                    <a:gd name="connsiteX29" fmla="*/ 1056409 w 2157846"/>
                    <a:gd name="connsiteY29" fmla="*/ 193964 h 654628"/>
                    <a:gd name="connsiteX30" fmla="*/ 1063337 w 2157846"/>
                    <a:gd name="connsiteY30" fmla="*/ 370609 h 654628"/>
                    <a:gd name="connsiteX31" fmla="*/ 1073727 w 2157846"/>
                    <a:gd name="connsiteY31" fmla="*/ 464128 h 654628"/>
                    <a:gd name="connsiteX32" fmla="*/ 1077191 w 2157846"/>
                    <a:gd name="connsiteY32" fmla="*/ 523009 h 654628"/>
                    <a:gd name="connsiteX33" fmla="*/ 1094509 w 2157846"/>
                    <a:gd name="connsiteY33" fmla="*/ 595746 h 654628"/>
                    <a:gd name="connsiteX34" fmla="*/ 1101437 w 2157846"/>
                    <a:gd name="connsiteY34" fmla="*/ 623455 h 654628"/>
                    <a:gd name="connsiteX35" fmla="*/ 1122218 w 2157846"/>
                    <a:gd name="connsiteY35" fmla="*/ 651164 h 654628"/>
                    <a:gd name="connsiteX36" fmla="*/ 1156855 w 2157846"/>
                    <a:gd name="connsiteY36" fmla="*/ 654628 h 654628"/>
                    <a:gd name="connsiteX37" fmla="*/ 1427018 w 2157846"/>
                    <a:gd name="connsiteY37" fmla="*/ 654628 h 654628"/>
                    <a:gd name="connsiteX38" fmla="*/ 1440873 w 2157846"/>
                    <a:gd name="connsiteY38" fmla="*/ 651164 h 654628"/>
                    <a:gd name="connsiteX39" fmla="*/ 1451264 w 2157846"/>
                    <a:gd name="connsiteY39" fmla="*/ 640773 h 654628"/>
                    <a:gd name="connsiteX40" fmla="*/ 1468582 w 2157846"/>
                    <a:gd name="connsiteY40" fmla="*/ 574964 h 654628"/>
                    <a:gd name="connsiteX41" fmla="*/ 1482437 w 2157846"/>
                    <a:gd name="connsiteY41" fmla="*/ 457200 h 654628"/>
                    <a:gd name="connsiteX42" fmla="*/ 1489364 w 2157846"/>
                    <a:gd name="connsiteY42" fmla="*/ 432955 h 654628"/>
                    <a:gd name="connsiteX43" fmla="*/ 1496291 w 2157846"/>
                    <a:gd name="connsiteY43" fmla="*/ 415637 h 654628"/>
                    <a:gd name="connsiteX44" fmla="*/ 1496291 w 2157846"/>
                    <a:gd name="connsiteY44" fmla="*/ 415637 h 654628"/>
                    <a:gd name="connsiteX45" fmla="*/ 1517073 w 2157846"/>
                    <a:gd name="connsiteY45" fmla="*/ 460664 h 654628"/>
                    <a:gd name="connsiteX46" fmla="*/ 1530927 w 2157846"/>
                    <a:gd name="connsiteY46" fmla="*/ 526473 h 654628"/>
                    <a:gd name="connsiteX47" fmla="*/ 1544782 w 2157846"/>
                    <a:gd name="connsiteY47" fmla="*/ 574964 h 654628"/>
                    <a:gd name="connsiteX48" fmla="*/ 1565564 w 2157846"/>
                    <a:gd name="connsiteY48" fmla="*/ 626919 h 654628"/>
                    <a:gd name="connsiteX49" fmla="*/ 1579418 w 2157846"/>
                    <a:gd name="connsiteY49" fmla="*/ 647700 h 654628"/>
                    <a:gd name="connsiteX50" fmla="*/ 1624446 w 2157846"/>
                    <a:gd name="connsiteY50" fmla="*/ 654628 h 654628"/>
                    <a:gd name="connsiteX51" fmla="*/ 2157846 w 2157846"/>
                    <a:gd name="connsiteY51" fmla="*/ 654628 h 654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2157846" h="654628">
                      <a:moveTo>
                        <a:pt x="0" y="654628"/>
                      </a:moveTo>
                      <a:lnTo>
                        <a:pt x="692727" y="654628"/>
                      </a:lnTo>
                      <a:lnTo>
                        <a:pt x="713509" y="647700"/>
                      </a:lnTo>
                      <a:lnTo>
                        <a:pt x="727364" y="630382"/>
                      </a:lnTo>
                      <a:lnTo>
                        <a:pt x="737755" y="533400"/>
                      </a:lnTo>
                      <a:lnTo>
                        <a:pt x="744682" y="446809"/>
                      </a:lnTo>
                      <a:lnTo>
                        <a:pt x="741218" y="370609"/>
                      </a:lnTo>
                      <a:lnTo>
                        <a:pt x="755073" y="280555"/>
                      </a:lnTo>
                      <a:lnTo>
                        <a:pt x="772391" y="367146"/>
                      </a:lnTo>
                      <a:lnTo>
                        <a:pt x="779318" y="471055"/>
                      </a:lnTo>
                      <a:lnTo>
                        <a:pt x="789709" y="543791"/>
                      </a:lnTo>
                      <a:lnTo>
                        <a:pt x="803564" y="609600"/>
                      </a:lnTo>
                      <a:lnTo>
                        <a:pt x="820882" y="644237"/>
                      </a:lnTo>
                      <a:lnTo>
                        <a:pt x="855518" y="654628"/>
                      </a:lnTo>
                      <a:lnTo>
                        <a:pt x="893618" y="651164"/>
                      </a:lnTo>
                      <a:lnTo>
                        <a:pt x="900546" y="619991"/>
                      </a:lnTo>
                      <a:lnTo>
                        <a:pt x="921327" y="284019"/>
                      </a:lnTo>
                      <a:lnTo>
                        <a:pt x="931718" y="0"/>
                      </a:lnTo>
                      <a:lnTo>
                        <a:pt x="952500" y="142009"/>
                      </a:lnTo>
                      <a:cubicBezTo>
                        <a:pt x="953655" y="187036"/>
                        <a:pt x="954809" y="232064"/>
                        <a:pt x="955964" y="277091"/>
                      </a:cubicBezTo>
                      <a:lnTo>
                        <a:pt x="966355" y="415637"/>
                      </a:lnTo>
                      <a:lnTo>
                        <a:pt x="976746" y="523009"/>
                      </a:lnTo>
                      <a:lnTo>
                        <a:pt x="990600" y="585355"/>
                      </a:lnTo>
                      <a:lnTo>
                        <a:pt x="990600" y="585355"/>
                      </a:lnTo>
                      <a:lnTo>
                        <a:pt x="1007918" y="536864"/>
                      </a:lnTo>
                      <a:cubicBezTo>
                        <a:pt x="1009073" y="490682"/>
                        <a:pt x="1010227" y="444501"/>
                        <a:pt x="1011382" y="398319"/>
                      </a:cubicBezTo>
                      <a:lnTo>
                        <a:pt x="1018309" y="270164"/>
                      </a:lnTo>
                      <a:lnTo>
                        <a:pt x="1028700" y="114300"/>
                      </a:lnTo>
                      <a:lnTo>
                        <a:pt x="1039091" y="27709"/>
                      </a:lnTo>
                      <a:lnTo>
                        <a:pt x="1056409" y="193964"/>
                      </a:lnTo>
                      <a:lnTo>
                        <a:pt x="1063337" y="370609"/>
                      </a:lnTo>
                      <a:lnTo>
                        <a:pt x="1073727" y="464128"/>
                      </a:lnTo>
                      <a:lnTo>
                        <a:pt x="1077191" y="523009"/>
                      </a:lnTo>
                      <a:lnTo>
                        <a:pt x="1094509" y="595746"/>
                      </a:lnTo>
                      <a:lnTo>
                        <a:pt x="1101437" y="623455"/>
                      </a:lnTo>
                      <a:lnTo>
                        <a:pt x="1122218" y="651164"/>
                      </a:lnTo>
                      <a:lnTo>
                        <a:pt x="1156855" y="654628"/>
                      </a:lnTo>
                      <a:lnTo>
                        <a:pt x="1427018" y="654628"/>
                      </a:lnTo>
                      <a:lnTo>
                        <a:pt x="1440873" y="651164"/>
                      </a:lnTo>
                      <a:lnTo>
                        <a:pt x="1451264" y="640773"/>
                      </a:lnTo>
                      <a:lnTo>
                        <a:pt x="1468582" y="574964"/>
                      </a:lnTo>
                      <a:lnTo>
                        <a:pt x="1482437" y="457200"/>
                      </a:lnTo>
                      <a:lnTo>
                        <a:pt x="1489364" y="432955"/>
                      </a:lnTo>
                      <a:lnTo>
                        <a:pt x="1496291" y="415637"/>
                      </a:lnTo>
                      <a:lnTo>
                        <a:pt x="1496291" y="415637"/>
                      </a:lnTo>
                      <a:lnTo>
                        <a:pt x="1517073" y="460664"/>
                      </a:lnTo>
                      <a:lnTo>
                        <a:pt x="1530927" y="526473"/>
                      </a:lnTo>
                      <a:lnTo>
                        <a:pt x="1544782" y="574964"/>
                      </a:lnTo>
                      <a:lnTo>
                        <a:pt x="1565564" y="626919"/>
                      </a:lnTo>
                      <a:lnTo>
                        <a:pt x="1579418" y="647700"/>
                      </a:lnTo>
                      <a:lnTo>
                        <a:pt x="1624446" y="654628"/>
                      </a:lnTo>
                      <a:lnTo>
                        <a:pt x="2157846" y="654628"/>
                      </a:lnTo>
                    </a:path>
                  </a:pathLst>
                </a:custGeom>
                <a:noFill/>
                <a:ln w="12700" cap="flat" cmpd="sng" algn="ctr">
                  <a:solidFill>
                    <a:srgbClr val="FF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" name="Freeform 16"/>
                <p:cNvSpPr/>
                <p:nvPr/>
              </p:nvSpPr>
              <p:spPr bwMode="auto">
                <a:xfrm>
                  <a:off x="935182" y="2639291"/>
                  <a:ext cx="3515591" cy="651164"/>
                </a:xfrm>
                <a:custGeom>
                  <a:avLst/>
                  <a:gdLst>
                    <a:gd name="connsiteX0" fmla="*/ 0 w 3515591"/>
                    <a:gd name="connsiteY0" fmla="*/ 647700 h 651164"/>
                    <a:gd name="connsiteX1" fmla="*/ 1143000 w 3515591"/>
                    <a:gd name="connsiteY1" fmla="*/ 651164 h 651164"/>
                    <a:gd name="connsiteX2" fmla="*/ 1170709 w 3515591"/>
                    <a:gd name="connsiteY2" fmla="*/ 647700 h 651164"/>
                    <a:gd name="connsiteX3" fmla="*/ 1181100 w 3515591"/>
                    <a:gd name="connsiteY3" fmla="*/ 619991 h 651164"/>
                    <a:gd name="connsiteX4" fmla="*/ 1205345 w 3515591"/>
                    <a:gd name="connsiteY4" fmla="*/ 346364 h 651164"/>
                    <a:gd name="connsiteX5" fmla="*/ 1219200 w 3515591"/>
                    <a:gd name="connsiteY5" fmla="*/ 280554 h 651164"/>
                    <a:gd name="connsiteX6" fmla="*/ 1233054 w 3515591"/>
                    <a:gd name="connsiteY6" fmla="*/ 381000 h 651164"/>
                    <a:gd name="connsiteX7" fmla="*/ 1243445 w 3515591"/>
                    <a:gd name="connsiteY7" fmla="*/ 481445 h 651164"/>
                    <a:gd name="connsiteX8" fmla="*/ 1250373 w 3515591"/>
                    <a:gd name="connsiteY8" fmla="*/ 554182 h 651164"/>
                    <a:gd name="connsiteX9" fmla="*/ 1281545 w 3515591"/>
                    <a:gd name="connsiteY9" fmla="*/ 623454 h 651164"/>
                    <a:gd name="connsiteX10" fmla="*/ 1302327 w 3515591"/>
                    <a:gd name="connsiteY10" fmla="*/ 640773 h 651164"/>
                    <a:gd name="connsiteX11" fmla="*/ 1357745 w 3515591"/>
                    <a:gd name="connsiteY11" fmla="*/ 651164 h 651164"/>
                    <a:gd name="connsiteX12" fmla="*/ 1465118 w 3515591"/>
                    <a:gd name="connsiteY12" fmla="*/ 647700 h 651164"/>
                    <a:gd name="connsiteX13" fmla="*/ 1485900 w 3515591"/>
                    <a:gd name="connsiteY13" fmla="*/ 619991 h 651164"/>
                    <a:gd name="connsiteX14" fmla="*/ 1496291 w 3515591"/>
                    <a:gd name="connsiteY14" fmla="*/ 457200 h 651164"/>
                    <a:gd name="connsiteX15" fmla="*/ 1503218 w 3515591"/>
                    <a:gd name="connsiteY15" fmla="*/ 245918 h 651164"/>
                    <a:gd name="connsiteX16" fmla="*/ 1513609 w 3515591"/>
                    <a:gd name="connsiteY16" fmla="*/ 55418 h 651164"/>
                    <a:gd name="connsiteX17" fmla="*/ 1520536 w 3515591"/>
                    <a:gd name="connsiteY17" fmla="*/ 0 h 651164"/>
                    <a:gd name="connsiteX18" fmla="*/ 1534391 w 3515591"/>
                    <a:gd name="connsiteY18" fmla="*/ 142009 h 651164"/>
                    <a:gd name="connsiteX19" fmla="*/ 1548245 w 3515591"/>
                    <a:gd name="connsiteY19" fmla="*/ 339436 h 651164"/>
                    <a:gd name="connsiteX20" fmla="*/ 1558636 w 3515591"/>
                    <a:gd name="connsiteY20" fmla="*/ 474518 h 651164"/>
                    <a:gd name="connsiteX21" fmla="*/ 1572491 w 3515591"/>
                    <a:gd name="connsiteY21" fmla="*/ 536864 h 651164"/>
                    <a:gd name="connsiteX22" fmla="*/ 1586345 w 3515591"/>
                    <a:gd name="connsiteY22" fmla="*/ 602673 h 651164"/>
                    <a:gd name="connsiteX23" fmla="*/ 1603663 w 3515591"/>
                    <a:gd name="connsiteY23" fmla="*/ 626918 h 651164"/>
                    <a:gd name="connsiteX24" fmla="*/ 1624445 w 3515591"/>
                    <a:gd name="connsiteY24" fmla="*/ 644236 h 651164"/>
                    <a:gd name="connsiteX25" fmla="*/ 1641763 w 3515591"/>
                    <a:gd name="connsiteY25" fmla="*/ 644236 h 651164"/>
                    <a:gd name="connsiteX26" fmla="*/ 1662545 w 3515591"/>
                    <a:gd name="connsiteY26" fmla="*/ 606136 h 651164"/>
                    <a:gd name="connsiteX27" fmla="*/ 1672936 w 3515591"/>
                    <a:gd name="connsiteY27" fmla="*/ 405245 h 651164"/>
                    <a:gd name="connsiteX28" fmla="*/ 1679863 w 3515591"/>
                    <a:gd name="connsiteY28" fmla="*/ 207818 h 651164"/>
                    <a:gd name="connsiteX29" fmla="*/ 1686791 w 3515591"/>
                    <a:gd name="connsiteY29" fmla="*/ 93518 h 651164"/>
                    <a:gd name="connsiteX30" fmla="*/ 1697182 w 3515591"/>
                    <a:gd name="connsiteY30" fmla="*/ 24245 h 651164"/>
                    <a:gd name="connsiteX31" fmla="*/ 1714500 w 3515591"/>
                    <a:gd name="connsiteY31" fmla="*/ 200891 h 651164"/>
                    <a:gd name="connsiteX32" fmla="*/ 1724891 w 3515591"/>
                    <a:gd name="connsiteY32" fmla="*/ 353291 h 651164"/>
                    <a:gd name="connsiteX33" fmla="*/ 1738745 w 3515591"/>
                    <a:gd name="connsiteY33" fmla="*/ 502227 h 651164"/>
                    <a:gd name="connsiteX34" fmla="*/ 1762991 w 3515591"/>
                    <a:gd name="connsiteY34" fmla="*/ 595745 h 651164"/>
                    <a:gd name="connsiteX35" fmla="*/ 1780309 w 3515591"/>
                    <a:gd name="connsiteY35" fmla="*/ 619991 h 651164"/>
                    <a:gd name="connsiteX36" fmla="*/ 1825336 w 3515591"/>
                    <a:gd name="connsiteY36" fmla="*/ 647700 h 651164"/>
                    <a:gd name="connsiteX37" fmla="*/ 1884218 w 3515591"/>
                    <a:gd name="connsiteY37" fmla="*/ 651164 h 651164"/>
                    <a:gd name="connsiteX38" fmla="*/ 2410691 w 3515591"/>
                    <a:gd name="connsiteY38" fmla="*/ 647700 h 651164"/>
                    <a:gd name="connsiteX39" fmla="*/ 2424545 w 3515591"/>
                    <a:gd name="connsiteY39" fmla="*/ 644236 h 651164"/>
                    <a:gd name="connsiteX40" fmla="*/ 2438400 w 3515591"/>
                    <a:gd name="connsiteY40" fmla="*/ 616527 h 651164"/>
                    <a:gd name="connsiteX41" fmla="*/ 2452254 w 3515591"/>
                    <a:gd name="connsiteY41" fmla="*/ 536864 h 651164"/>
                    <a:gd name="connsiteX42" fmla="*/ 2473036 w 3515591"/>
                    <a:gd name="connsiteY42" fmla="*/ 439882 h 651164"/>
                    <a:gd name="connsiteX43" fmla="*/ 2479963 w 3515591"/>
                    <a:gd name="connsiteY43" fmla="*/ 401782 h 651164"/>
                    <a:gd name="connsiteX44" fmla="*/ 2479963 w 3515591"/>
                    <a:gd name="connsiteY44" fmla="*/ 401782 h 651164"/>
                    <a:gd name="connsiteX45" fmla="*/ 2500745 w 3515591"/>
                    <a:gd name="connsiteY45" fmla="*/ 422564 h 651164"/>
                    <a:gd name="connsiteX46" fmla="*/ 2514600 w 3515591"/>
                    <a:gd name="connsiteY46" fmla="*/ 495300 h 651164"/>
                    <a:gd name="connsiteX47" fmla="*/ 2538845 w 3515591"/>
                    <a:gd name="connsiteY47" fmla="*/ 592282 h 651164"/>
                    <a:gd name="connsiteX48" fmla="*/ 2563091 w 3515591"/>
                    <a:gd name="connsiteY48" fmla="*/ 630382 h 651164"/>
                    <a:gd name="connsiteX49" fmla="*/ 2611582 w 3515591"/>
                    <a:gd name="connsiteY49" fmla="*/ 647700 h 651164"/>
                    <a:gd name="connsiteX50" fmla="*/ 2670463 w 3515591"/>
                    <a:gd name="connsiteY50" fmla="*/ 640773 h 651164"/>
                    <a:gd name="connsiteX51" fmla="*/ 3515591 w 3515591"/>
                    <a:gd name="connsiteY51" fmla="*/ 647700 h 651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3515591" h="651164">
                      <a:moveTo>
                        <a:pt x="0" y="647700"/>
                      </a:moveTo>
                      <a:lnTo>
                        <a:pt x="1143000" y="651164"/>
                      </a:lnTo>
                      <a:lnTo>
                        <a:pt x="1170709" y="647700"/>
                      </a:lnTo>
                      <a:lnTo>
                        <a:pt x="1181100" y="619991"/>
                      </a:lnTo>
                      <a:lnTo>
                        <a:pt x="1205345" y="346364"/>
                      </a:lnTo>
                      <a:lnTo>
                        <a:pt x="1219200" y="280554"/>
                      </a:lnTo>
                      <a:lnTo>
                        <a:pt x="1233054" y="381000"/>
                      </a:lnTo>
                      <a:lnTo>
                        <a:pt x="1243445" y="481445"/>
                      </a:lnTo>
                      <a:lnTo>
                        <a:pt x="1250373" y="554182"/>
                      </a:lnTo>
                      <a:lnTo>
                        <a:pt x="1281545" y="623454"/>
                      </a:lnTo>
                      <a:lnTo>
                        <a:pt x="1302327" y="640773"/>
                      </a:lnTo>
                      <a:lnTo>
                        <a:pt x="1357745" y="651164"/>
                      </a:lnTo>
                      <a:lnTo>
                        <a:pt x="1465118" y="647700"/>
                      </a:lnTo>
                      <a:lnTo>
                        <a:pt x="1485900" y="619991"/>
                      </a:lnTo>
                      <a:lnTo>
                        <a:pt x="1496291" y="457200"/>
                      </a:lnTo>
                      <a:lnTo>
                        <a:pt x="1503218" y="245918"/>
                      </a:lnTo>
                      <a:lnTo>
                        <a:pt x="1513609" y="55418"/>
                      </a:lnTo>
                      <a:lnTo>
                        <a:pt x="1520536" y="0"/>
                      </a:lnTo>
                      <a:lnTo>
                        <a:pt x="1534391" y="142009"/>
                      </a:lnTo>
                      <a:lnTo>
                        <a:pt x="1548245" y="339436"/>
                      </a:lnTo>
                      <a:lnTo>
                        <a:pt x="1558636" y="474518"/>
                      </a:lnTo>
                      <a:lnTo>
                        <a:pt x="1572491" y="536864"/>
                      </a:lnTo>
                      <a:lnTo>
                        <a:pt x="1586345" y="602673"/>
                      </a:lnTo>
                      <a:lnTo>
                        <a:pt x="1603663" y="626918"/>
                      </a:lnTo>
                      <a:lnTo>
                        <a:pt x="1624445" y="644236"/>
                      </a:lnTo>
                      <a:lnTo>
                        <a:pt x="1641763" y="644236"/>
                      </a:lnTo>
                      <a:lnTo>
                        <a:pt x="1662545" y="606136"/>
                      </a:lnTo>
                      <a:lnTo>
                        <a:pt x="1672936" y="405245"/>
                      </a:lnTo>
                      <a:lnTo>
                        <a:pt x="1679863" y="207818"/>
                      </a:lnTo>
                      <a:lnTo>
                        <a:pt x="1686791" y="93518"/>
                      </a:lnTo>
                      <a:lnTo>
                        <a:pt x="1697182" y="24245"/>
                      </a:lnTo>
                      <a:lnTo>
                        <a:pt x="1714500" y="200891"/>
                      </a:lnTo>
                      <a:lnTo>
                        <a:pt x="1724891" y="353291"/>
                      </a:lnTo>
                      <a:lnTo>
                        <a:pt x="1738745" y="502227"/>
                      </a:lnTo>
                      <a:lnTo>
                        <a:pt x="1762991" y="595745"/>
                      </a:lnTo>
                      <a:lnTo>
                        <a:pt x="1780309" y="619991"/>
                      </a:lnTo>
                      <a:lnTo>
                        <a:pt x="1825336" y="647700"/>
                      </a:lnTo>
                      <a:lnTo>
                        <a:pt x="1884218" y="651164"/>
                      </a:lnTo>
                      <a:lnTo>
                        <a:pt x="2410691" y="647700"/>
                      </a:lnTo>
                      <a:lnTo>
                        <a:pt x="2424545" y="644236"/>
                      </a:lnTo>
                      <a:lnTo>
                        <a:pt x="2438400" y="616527"/>
                      </a:lnTo>
                      <a:lnTo>
                        <a:pt x="2452254" y="536864"/>
                      </a:lnTo>
                      <a:lnTo>
                        <a:pt x="2473036" y="439882"/>
                      </a:lnTo>
                      <a:lnTo>
                        <a:pt x="2479963" y="401782"/>
                      </a:lnTo>
                      <a:lnTo>
                        <a:pt x="2479963" y="401782"/>
                      </a:lnTo>
                      <a:lnTo>
                        <a:pt x="2500745" y="422564"/>
                      </a:lnTo>
                      <a:lnTo>
                        <a:pt x="2514600" y="495300"/>
                      </a:lnTo>
                      <a:lnTo>
                        <a:pt x="2538845" y="592282"/>
                      </a:lnTo>
                      <a:lnTo>
                        <a:pt x="2563091" y="630382"/>
                      </a:lnTo>
                      <a:lnTo>
                        <a:pt x="2611582" y="647700"/>
                      </a:lnTo>
                      <a:lnTo>
                        <a:pt x="2670463" y="640773"/>
                      </a:lnTo>
                      <a:lnTo>
                        <a:pt x="3515591" y="647700"/>
                      </a:lnTo>
                    </a:path>
                  </a:pathLst>
                </a:custGeom>
                <a:noFill/>
                <a:ln w="12700" cap="flat" cmpd="sng" algn="ctr">
                  <a:solidFill>
                    <a:srgbClr val="0033C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" name="Freeform 17"/>
                <p:cNvSpPr/>
                <p:nvPr/>
              </p:nvSpPr>
              <p:spPr bwMode="auto">
                <a:xfrm>
                  <a:off x="959427" y="3674918"/>
                  <a:ext cx="4173682" cy="658091"/>
                </a:xfrm>
                <a:custGeom>
                  <a:avLst/>
                  <a:gdLst>
                    <a:gd name="connsiteX0" fmla="*/ 0 w 4173682"/>
                    <a:gd name="connsiteY0" fmla="*/ 651164 h 658091"/>
                    <a:gd name="connsiteX1" fmla="*/ 1939637 w 4173682"/>
                    <a:gd name="connsiteY1" fmla="*/ 654627 h 658091"/>
                    <a:gd name="connsiteX2" fmla="*/ 1981200 w 4173682"/>
                    <a:gd name="connsiteY2" fmla="*/ 644237 h 658091"/>
                    <a:gd name="connsiteX3" fmla="*/ 2008909 w 4173682"/>
                    <a:gd name="connsiteY3" fmla="*/ 654627 h 658091"/>
                    <a:gd name="connsiteX4" fmla="*/ 2036618 w 4173682"/>
                    <a:gd name="connsiteY4" fmla="*/ 651164 h 658091"/>
                    <a:gd name="connsiteX5" fmla="*/ 2261755 w 4173682"/>
                    <a:gd name="connsiteY5" fmla="*/ 654627 h 658091"/>
                    <a:gd name="connsiteX6" fmla="*/ 2275609 w 4173682"/>
                    <a:gd name="connsiteY6" fmla="*/ 606137 h 658091"/>
                    <a:gd name="connsiteX7" fmla="*/ 2292928 w 4173682"/>
                    <a:gd name="connsiteY7" fmla="*/ 408709 h 658091"/>
                    <a:gd name="connsiteX8" fmla="*/ 2303318 w 4173682"/>
                    <a:gd name="connsiteY8" fmla="*/ 363682 h 658091"/>
                    <a:gd name="connsiteX9" fmla="*/ 2313709 w 4173682"/>
                    <a:gd name="connsiteY9" fmla="*/ 297873 h 658091"/>
                    <a:gd name="connsiteX10" fmla="*/ 2327564 w 4173682"/>
                    <a:gd name="connsiteY10" fmla="*/ 349827 h 658091"/>
                    <a:gd name="connsiteX11" fmla="*/ 2348346 w 4173682"/>
                    <a:gd name="connsiteY11" fmla="*/ 495300 h 658091"/>
                    <a:gd name="connsiteX12" fmla="*/ 2372591 w 4173682"/>
                    <a:gd name="connsiteY12" fmla="*/ 585355 h 658091"/>
                    <a:gd name="connsiteX13" fmla="*/ 2403764 w 4173682"/>
                    <a:gd name="connsiteY13" fmla="*/ 633846 h 658091"/>
                    <a:gd name="connsiteX14" fmla="*/ 2438400 w 4173682"/>
                    <a:gd name="connsiteY14" fmla="*/ 651164 h 658091"/>
                    <a:gd name="connsiteX15" fmla="*/ 2438400 w 4173682"/>
                    <a:gd name="connsiteY15" fmla="*/ 651164 h 658091"/>
                    <a:gd name="connsiteX16" fmla="*/ 2826328 w 4173682"/>
                    <a:gd name="connsiteY16" fmla="*/ 658091 h 658091"/>
                    <a:gd name="connsiteX17" fmla="*/ 2854037 w 4173682"/>
                    <a:gd name="connsiteY17" fmla="*/ 647700 h 658091"/>
                    <a:gd name="connsiteX18" fmla="*/ 2878282 w 4173682"/>
                    <a:gd name="connsiteY18" fmla="*/ 602673 h 658091"/>
                    <a:gd name="connsiteX19" fmla="*/ 2895600 w 4173682"/>
                    <a:gd name="connsiteY19" fmla="*/ 280555 h 658091"/>
                    <a:gd name="connsiteX20" fmla="*/ 2899064 w 4173682"/>
                    <a:gd name="connsiteY20" fmla="*/ 148937 h 658091"/>
                    <a:gd name="connsiteX21" fmla="*/ 2919846 w 4173682"/>
                    <a:gd name="connsiteY21" fmla="*/ 0 h 658091"/>
                    <a:gd name="connsiteX22" fmla="*/ 2940628 w 4173682"/>
                    <a:gd name="connsiteY22" fmla="*/ 131618 h 658091"/>
                    <a:gd name="connsiteX23" fmla="*/ 2971800 w 4173682"/>
                    <a:gd name="connsiteY23" fmla="*/ 443346 h 658091"/>
                    <a:gd name="connsiteX24" fmla="*/ 2985655 w 4173682"/>
                    <a:gd name="connsiteY24" fmla="*/ 529937 h 658091"/>
                    <a:gd name="connsiteX25" fmla="*/ 3002973 w 4173682"/>
                    <a:gd name="connsiteY25" fmla="*/ 595746 h 658091"/>
                    <a:gd name="connsiteX26" fmla="*/ 3037609 w 4173682"/>
                    <a:gd name="connsiteY26" fmla="*/ 637309 h 658091"/>
                    <a:gd name="connsiteX27" fmla="*/ 3068782 w 4173682"/>
                    <a:gd name="connsiteY27" fmla="*/ 654627 h 658091"/>
                    <a:gd name="connsiteX28" fmla="*/ 3155373 w 4173682"/>
                    <a:gd name="connsiteY28" fmla="*/ 658091 h 658091"/>
                    <a:gd name="connsiteX29" fmla="*/ 3193473 w 4173682"/>
                    <a:gd name="connsiteY29" fmla="*/ 651164 h 658091"/>
                    <a:gd name="connsiteX30" fmla="*/ 3217718 w 4173682"/>
                    <a:gd name="connsiteY30" fmla="*/ 585355 h 658091"/>
                    <a:gd name="connsiteX31" fmla="*/ 3235037 w 4173682"/>
                    <a:gd name="connsiteY31" fmla="*/ 353291 h 658091"/>
                    <a:gd name="connsiteX32" fmla="*/ 3248891 w 4173682"/>
                    <a:gd name="connsiteY32" fmla="*/ 155864 h 658091"/>
                    <a:gd name="connsiteX33" fmla="*/ 3245428 w 4173682"/>
                    <a:gd name="connsiteY33" fmla="*/ 103909 h 658091"/>
                    <a:gd name="connsiteX34" fmla="*/ 3259282 w 4173682"/>
                    <a:gd name="connsiteY34" fmla="*/ 55418 h 658091"/>
                    <a:gd name="connsiteX35" fmla="*/ 3262746 w 4173682"/>
                    <a:gd name="connsiteY35" fmla="*/ 41564 h 658091"/>
                    <a:gd name="connsiteX36" fmla="*/ 3286991 w 4173682"/>
                    <a:gd name="connsiteY36" fmla="*/ 193964 h 658091"/>
                    <a:gd name="connsiteX37" fmla="*/ 3304309 w 4173682"/>
                    <a:gd name="connsiteY37" fmla="*/ 381000 h 658091"/>
                    <a:gd name="connsiteX38" fmla="*/ 3325091 w 4173682"/>
                    <a:gd name="connsiteY38" fmla="*/ 523009 h 658091"/>
                    <a:gd name="connsiteX39" fmla="*/ 3338946 w 4173682"/>
                    <a:gd name="connsiteY39" fmla="*/ 581891 h 658091"/>
                    <a:gd name="connsiteX40" fmla="*/ 3356264 w 4173682"/>
                    <a:gd name="connsiteY40" fmla="*/ 619991 h 658091"/>
                    <a:gd name="connsiteX41" fmla="*/ 3415146 w 4173682"/>
                    <a:gd name="connsiteY41" fmla="*/ 658091 h 658091"/>
                    <a:gd name="connsiteX42" fmla="*/ 3484418 w 4173682"/>
                    <a:gd name="connsiteY42" fmla="*/ 658091 h 658091"/>
                    <a:gd name="connsiteX43" fmla="*/ 3785755 w 4173682"/>
                    <a:gd name="connsiteY43" fmla="*/ 658091 h 658091"/>
                    <a:gd name="connsiteX44" fmla="*/ 4173682 w 4173682"/>
                    <a:gd name="connsiteY44" fmla="*/ 658091 h 658091"/>
                    <a:gd name="connsiteX45" fmla="*/ 4173682 w 4173682"/>
                    <a:gd name="connsiteY45" fmla="*/ 658091 h 658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4173682" h="658091">
                      <a:moveTo>
                        <a:pt x="0" y="651164"/>
                      </a:moveTo>
                      <a:lnTo>
                        <a:pt x="1939637" y="654627"/>
                      </a:lnTo>
                      <a:lnTo>
                        <a:pt x="1981200" y="644237"/>
                      </a:lnTo>
                      <a:lnTo>
                        <a:pt x="2008909" y="654627"/>
                      </a:lnTo>
                      <a:lnTo>
                        <a:pt x="2036618" y="651164"/>
                      </a:lnTo>
                      <a:lnTo>
                        <a:pt x="2261755" y="654627"/>
                      </a:lnTo>
                      <a:lnTo>
                        <a:pt x="2275609" y="606137"/>
                      </a:lnTo>
                      <a:lnTo>
                        <a:pt x="2292928" y="408709"/>
                      </a:lnTo>
                      <a:lnTo>
                        <a:pt x="2303318" y="363682"/>
                      </a:lnTo>
                      <a:lnTo>
                        <a:pt x="2313709" y="297873"/>
                      </a:lnTo>
                      <a:lnTo>
                        <a:pt x="2327564" y="349827"/>
                      </a:lnTo>
                      <a:lnTo>
                        <a:pt x="2348346" y="495300"/>
                      </a:lnTo>
                      <a:lnTo>
                        <a:pt x="2372591" y="585355"/>
                      </a:lnTo>
                      <a:lnTo>
                        <a:pt x="2403764" y="633846"/>
                      </a:lnTo>
                      <a:lnTo>
                        <a:pt x="2438400" y="651164"/>
                      </a:lnTo>
                      <a:lnTo>
                        <a:pt x="2438400" y="651164"/>
                      </a:lnTo>
                      <a:lnTo>
                        <a:pt x="2826328" y="658091"/>
                      </a:lnTo>
                      <a:lnTo>
                        <a:pt x="2854037" y="647700"/>
                      </a:lnTo>
                      <a:lnTo>
                        <a:pt x="2878282" y="602673"/>
                      </a:lnTo>
                      <a:lnTo>
                        <a:pt x="2895600" y="280555"/>
                      </a:lnTo>
                      <a:cubicBezTo>
                        <a:pt x="2896755" y="236682"/>
                        <a:pt x="2897909" y="192810"/>
                        <a:pt x="2899064" y="148937"/>
                      </a:cubicBezTo>
                      <a:lnTo>
                        <a:pt x="2919846" y="0"/>
                      </a:lnTo>
                      <a:lnTo>
                        <a:pt x="2940628" y="131618"/>
                      </a:lnTo>
                      <a:lnTo>
                        <a:pt x="2971800" y="443346"/>
                      </a:lnTo>
                      <a:lnTo>
                        <a:pt x="2985655" y="529937"/>
                      </a:lnTo>
                      <a:lnTo>
                        <a:pt x="3002973" y="595746"/>
                      </a:lnTo>
                      <a:lnTo>
                        <a:pt x="3037609" y="637309"/>
                      </a:lnTo>
                      <a:lnTo>
                        <a:pt x="3068782" y="654627"/>
                      </a:lnTo>
                      <a:lnTo>
                        <a:pt x="3155373" y="658091"/>
                      </a:lnTo>
                      <a:lnTo>
                        <a:pt x="3193473" y="651164"/>
                      </a:lnTo>
                      <a:lnTo>
                        <a:pt x="3217718" y="585355"/>
                      </a:lnTo>
                      <a:lnTo>
                        <a:pt x="3235037" y="353291"/>
                      </a:lnTo>
                      <a:lnTo>
                        <a:pt x="3248891" y="155864"/>
                      </a:lnTo>
                      <a:lnTo>
                        <a:pt x="3245428" y="103909"/>
                      </a:lnTo>
                      <a:lnTo>
                        <a:pt x="3259282" y="55418"/>
                      </a:lnTo>
                      <a:lnTo>
                        <a:pt x="3262746" y="41564"/>
                      </a:lnTo>
                      <a:lnTo>
                        <a:pt x="3286991" y="193964"/>
                      </a:lnTo>
                      <a:lnTo>
                        <a:pt x="3304309" y="381000"/>
                      </a:lnTo>
                      <a:lnTo>
                        <a:pt x="3325091" y="523009"/>
                      </a:lnTo>
                      <a:lnTo>
                        <a:pt x="3338946" y="581891"/>
                      </a:lnTo>
                      <a:lnTo>
                        <a:pt x="3356264" y="619991"/>
                      </a:lnTo>
                      <a:lnTo>
                        <a:pt x="3415146" y="658091"/>
                      </a:lnTo>
                      <a:lnTo>
                        <a:pt x="3484418" y="658091"/>
                      </a:lnTo>
                      <a:lnTo>
                        <a:pt x="3785755" y="658091"/>
                      </a:lnTo>
                      <a:lnTo>
                        <a:pt x="4173682" y="658091"/>
                      </a:lnTo>
                      <a:lnTo>
                        <a:pt x="4173682" y="658091"/>
                      </a:lnTo>
                    </a:path>
                  </a:pathLst>
                </a:custGeom>
                <a:noFill/>
                <a:ln w="12700" cap="flat" cmpd="sng" algn="ctr">
                  <a:solidFill>
                    <a:srgbClr val="33996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" name="Freeform 18"/>
                <p:cNvSpPr/>
                <p:nvPr/>
              </p:nvSpPr>
              <p:spPr bwMode="auto">
                <a:xfrm>
                  <a:off x="5136573" y="4097482"/>
                  <a:ext cx="2452254" cy="235527"/>
                </a:xfrm>
                <a:custGeom>
                  <a:avLst/>
                  <a:gdLst>
                    <a:gd name="connsiteX0" fmla="*/ 0 w 2452254"/>
                    <a:gd name="connsiteY0" fmla="*/ 235527 h 235527"/>
                    <a:gd name="connsiteX1" fmla="*/ 370609 w 2452254"/>
                    <a:gd name="connsiteY1" fmla="*/ 232063 h 235527"/>
                    <a:gd name="connsiteX2" fmla="*/ 512618 w 2452254"/>
                    <a:gd name="connsiteY2" fmla="*/ 228600 h 235527"/>
                    <a:gd name="connsiteX3" fmla="*/ 543791 w 2452254"/>
                    <a:gd name="connsiteY3" fmla="*/ 193963 h 235527"/>
                    <a:gd name="connsiteX4" fmla="*/ 564572 w 2452254"/>
                    <a:gd name="connsiteY4" fmla="*/ 121227 h 235527"/>
                    <a:gd name="connsiteX5" fmla="*/ 578427 w 2452254"/>
                    <a:gd name="connsiteY5" fmla="*/ 20782 h 235527"/>
                    <a:gd name="connsiteX6" fmla="*/ 592282 w 2452254"/>
                    <a:gd name="connsiteY6" fmla="*/ 0 h 235527"/>
                    <a:gd name="connsiteX7" fmla="*/ 609600 w 2452254"/>
                    <a:gd name="connsiteY7" fmla="*/ 0 h 235527"/>
                    <a:gd name="connsiteX8" fmla="*/ 619991 w 2452254"/>
                    <a:gd name="connsiteY8" fmla="*/ 38100 h 235527"/>
                    <a:gd name="connsiteX9" fmla="*/ 665018 w 2452254"/>
                    <a:gd name="connsiteY9" fmla="*/ 148936 h 235527"/>
                    <a:gd name="connsiteX10" fmla="*/ 689263 w 2452254"/>
                    <a:gd name="connsiteY10" fmla="*/ 193963 h 235527"/>
                    <a:gd name="connsiteX11" fmla="*/ 710045 w 2452254"/>
                    <a:gd name="connsiteY11" fmla="*/ 221673 h 235527"/>
                    <a:gd name="connsiteX12" fmla="*/ 755072 w 2452254"/>
                    <a:gd name="connsiteY12" fmla="*/ 232063 h 235527"/>
                    <a:gd name="connsiteX13" fmla="*/ 893618 w 2452254"/>
                    <a:gd name="connsiteY13" fmla="*/ 232063 h 235527"/>
                    <a:gd name="connsiteX14" fmla="*/ 2452254 w 2452254"/>
                    <a:gd name="connsiteY14" fmla="*/ 232063 h 235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452254" h="235527">
                      <a:moveTo>
                        <a:pt x="0" y="235527"/>
                      </a:moveTo>
                      <a:lnTo>
                        <a:pt x="370609" y="232063"/>
                      </a:lnTo>
                      <a:lnTo>
                        <a:pt x="512618" y="228600"/>
                      </a:lnTo>
                      <a:lnTo>
                        <a:pt x="543791" y="193963"/>
                      </a:lnTo>
                      <a:lnTo>
                        <a:pt x="564572" y="121227"/>
                      </a:lnTo>
                      <a:lnTo>
                        <a:pt x="578427" y="20782"/>
                      </a:lnTo>
                      <a:lnTo>
                        <a:pt x="592282" y="0"/>
                      </a:lnTo>
                      <a:lnTo>
                        <a:pt x="609600" y="0"/>
                      </a:lnTo>
                      <a:lnTo>
                        <a:pt x="619991" y="38100"/>
                      </a:lnTo>
                      <a:lnTo>
                        <a:pt x="665018" y="148936"/>
                      </a:lnTo>
                      <a:lnTo>
                        <a:pt x="689263" y="193963"/>
                      </a:lnTo>
                      <a:lnTo>
                        <a:pt x="710045" y="221673"/>
                      </a:lnTo>
                      <a:lnTo>
                        <a:pt x="755072" y="232063"/>
                      </a:lnTo>
                      <a:lnTo>
                        <a:pt x="893618" y="232063"/>
                      </a:lnTo>
                      <a:lnTo>
                        <a:pt x="2452254" y="232063"/>
                      </a:lnTo>
                    </a:path>
                  </a:pathLst>
                </a:custGeom>
                <a:noFill/>
                <a:ln w="12700" cap="flat" cmpd="sng" algn="ctr">
                  <a:solidFill>
                    <a:srgbClr val="33996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" name="Freeform 19"/>
                <p:cNvSpPr/>
                <p:nvPr/>
              </p:nvSpPr>
              <p:spPr bwMode="auto">
                <a:xfrm>
                  <a:off x="952500" y="5313219"/>
                  <a:ext cx="3207327" cy="13854"/>
                </a:xfrm>
                <a:custGeom>
                  <a:avLst/>
                  <a:gdLst>
                    <a:gd name="connsiteX0" fmla="*/ 0 w 3207327"/>
                    <a:gd name="connsiteY0" fmla="*/ 13854 h 13854"/>
                    <a:gd name="connsiteX1" fmla="*/ 2805545 w 3207327"/>
                    <a:gd name="connsiteY1" fmla="*/ 10390 h 13854"/>
                    <a:gd name="connsiteX2" fmla="*/ 2847109 w 3207327"/>
                    <a:gd name="connsiteY2" fmla="*/ 0 h 13854"/>
                    <a:gd name="connsiteX3" fmla="*/ 2864427 w 3207327"/>
                    <a:gd name="connsiteY3" fmla="*/ 10390 h 13854"/>
                    <a:gd name="connsiteX4" fmla="*/ 3207327 w 3207327"/>
                    <a:gd name="connsiteY4" fmla="*/ 10390 h 13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07327" h="13854">
                      <a:moveTo>
                        <a:pt x="0" y="13854"/>
                      </a:moveTo>
                      <a:lnTo>
                        <a:pt x="2805545" y="10390"/>
                      </a:lnTo>
                      <a:lnTo>
                        <a:pt x="2847109" y="0"/>
                      </a:lnTo>
                      <a:lnTo>
                        <a:pt x="2864427" y="10390"/>
                      </a:lnTo>
                      <a:lnTo>
                        <a:pt x="3207327" y="10390"/>
                      </a:lnTo>
                    </a:path>
                  </a:pathLst>
                </a:custGeom>
                <a:solidFill>
                  <a:srgbClr val="3374D4"/>
                </a:solidFill>
                <a:ln w="12700" cap="flat" cmpd="sng" algn="ctr">
                  <a:solidFill>
                    <a:srgbClr val="7030A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" name="Freeform 20"/>
                <p:cNvSpPr/>
                <p:nvPr/>
              </p:nvSpPr>
              <p:spPr bwMode="auto">
                <a:xfrm>
                  <a:off x="4163291" y="4672445"/>
                  <a:ext cx="3553691" cy="658091"/>
                </a:xfrm>
                <a:custGeom>
                  <a:avLst/>
                  <a:gdLst>
                    <a:gd name="connsiteX0" fmla="*/ 0 w 3553691"/>
                    <a:gd name="connsiteY0" fmla="*/ 647700 h 658091"/>
                    <a:gd name="connsiteX1" fmla="*/ 45027 w 3553691"/>
                    <a:gd name="connsiteY1" fmla="*/ 640773 h 658091"/>
                    <a:gd name="connsiteX2" fmla="*/ 62345 w 3553691"/>
                    <a:gd name="connsiteY2" fmla="*/ 543791 h 658091"/>
                    <a:gd name="connsiteX3" fmla="*/ 83127 w 3553691"/>
                    <a:gd name="connsiteY3" fmla="*/ 346364 h 658091"/>
                    <a:gd name="connsiteX4" fmla="*/ 93518 w 3553691"/>
                    <a:gd name="connsiteY4" fmla="*/ 297873 h 658091"/>
                    <a:gd name="connsiteX5" fmla="*/ 93518 w 3553691"/>
                    <a:gd name="connsiteY5" fmla="*/ 297873 h 658091"/>
                    <a:gd name="connsiteX6" fmla="*/ 110836 w 3553691"/>
                    <a:gd name="connsiteY6" fmla="*/ 315191 h 658091"/>
                    <a:gd name="connsiteX7" fmla="*/ 124691 w 3553691"/>
                    <a:gd name="connsiteY7" fmla="*/ 394855 h 658091"/>
                    <a:gd name="connsiteX8" fmla="*/ 145473 w 3553691"/>
                    <a:gd name="connsiteY8" fmla="*/ 502228 h 658091"/>
                    <a:gd name="connsiteX9" fmla="*/ 166254 w 3553691"/>
                    <a:gd name="connsiteY9" fmla="*/ 578428 h 658091"/>
                    <a:gd name="connsiteX10" fmla="*/ 190500 w 3553691"/>
                    <a:gd name="connsiteY10" fmla="*/ 619991 h 658091"/>
                    <a:gd name="connsiteX11" fmla="*/ 225136 w 3553691"/>
                    <a:gd name="connsiteY11" fmla="*/ 647700 h 658091"/>
                    <a:gd name="connsiteX12" fmla="*/ 294409 w 3553691"/>
                    <a:gd name="connsiteY12" fmla="*/ 654628 h 658091"/>
                    <a:gd name="connsiteX13" fmla="*/ 893618 w 3553691"/>
                    <a:gd name="connsiteY13" fmla="*/ 654628 h 658091"/>
                    <a:gd name="connsiteX14" fmla="*/ 938645 w 3553691"/>
                    <a:gd name="connsiteY14" fmla="*/ 651164 h 658091"/>
                    <a:gd name="connsiteX15" fmla="*/ 955964 w 3553691"/>
                    <a:gd name="connsiteY15" fmla="*/ 599210 h 658091"/>
                    <a:gd name="connsiteX16" fmla="*/ 980209 w 3553691"/>
                    <a:gd name="connsiteY16" fmla="*/ 363682 h 658091"/>
                    <a:gd name="connsiteX17" fmla="*/ 994064 w 3553691"/>
                    <a:gd name="connsiteY17" fmla="*/ 159328 h 658091"/>
                    <a:gd name="connsiteX18" fmla="*/ 997527 w 3553691"/>
                    <a:gd name="connsiteY18" fmla="*/ 58882 h 658091"/>
                    <a:gd name="connsiteX19" fmla="*/ 1014845 w 3553691"/>
                    <a:gd name="connsiteY19" fmla="*/ 0 h 658091"/>
                    <a:gd name="connsiteX20" fmla="*/ 1028700 w 3553691"/>
                    <a:gd name="connsiteY20" fmla="*/ 159328 h 658091"/>
                    <a:gd name="connsiteX21" fmla="*/ 1059873 w 3553691"/>
                    <a:gd name="connsiteY21" fmla="*/ 419100 h 658091"/>
                    <a:gd name="connsiteX22" fmla="*/ 1080654 w 3553691"/>
                    <a:gd name="connsiteY22" fmla="*/ 512619 h 658091"/>
                    <a:gd name="connsiteX23" fmla="*/ 1115291 w 3553691"/>
                    <a:gd name="connsiteY23" fmla="*/ 599210 h 658091"/>
                    <a:gd name="connsiteX24" fmla="*/ 1156854 w 3553691"/>
                    <a:gd name="connsiteY24" fmla="*/ 647700 h 658091"/>
                    <a:gd name="connsiteX25" fmla="*/ 1288473 w 3553691"/>
                    <a:gd name="connsiteY25" fmla="*/ 658091 h 658091"/>
                    <a:gd name="connsiteX26" fmla="*/ 1437409 w 3553691"/>
                    <a:gd name="connsiteY26" fmla="*/ 651164 h 658091"/>
                    <a:gd name="connsiteX27" fmla="*/ 1475509 w 3553691"/>
                    <a:gd name="connsiteY27" fmla="*/ 616528 h 658091"/>
                    <a:gd name="connsiteX28" fmla="*/ 1475509 w 3553691"/>
                    <a:gd name="connsiteY28" fmla="*/ 609600 h 658091"/>
                    <a:gd name="connsiteX29" fmla="*/ 1465118 w 3553691"/>
                    <a:gd name="connsiteY29" fmla="*/ 599210 h 658091"/>
                    <a:gd name="connsiteX30" fmla="*/ 1482436 w 3553691"/>
                    <a:gd name="connsiteY30" fmla="*/ 429491 h 658091"/>
                    <a:gd name="connsiteX31" fmla="*/ 1513609 w 3553691"/>
                    <a:gd name="connsiteY31" fmla="*/ 79664 h 658091"/>
                    <a:gd name="connsiteX32" fmla="*/ 1524000 w 3553691"/>
                    <a:gd name="connsiteY32" fmla="*/ 31173 h 658091"/>
                    <a:gd name="connsiteX33" fmla="*/ 1541318 w 3553691"/>
                    <a:gd name="connsiteY33" fmla="*/ 148937 h 658091"/>
                    <a:gd name="connsiteX34" fmla="*/ 1575954 w 3553691"/>
                    <a:gd name="connsiteY34" fmla="*/ 367146 h 658091"/>
                    <a:gd name="connsiteX35" fmla="*/ 1596736 w 3553691"/>
                    <a:gd name="connsiteY35" fmla="*/ 512619 h 658091"/>
                    <a:gd name="connsiteX36" fmla="*/ 1631373 w 3553691"/>
                    <a:gd name="connsiteY36" fmla="*/ 602673 h 658091"/>
                    <a:gd name="connsiteX37" fmla="*/ 1672936 w 3553691"/>
                    <a:gd name="connsiteY37" fmla="*/ 637310 h 658091"/>
                    <a:gd name="connsiteX38" fmla="*/ 1752600 w 3553691"/>
                    <a:gd name="connsiteY38" fmla="*/ 644237 h 658091"/>
                    <a:gd name="connsiteX39" fmla="*/ 1808018 w 3553691"/>
                    <a:gd name="connsiteY39" fmla="*/ 651164 h 658091"/>
                    <a:gd name="connsiteX40" fmla="*/ 3553691 w 3553691"/>
                    <a:gd name="connsiteY40" fmla="*/ 654628 h 658091"/>
                    <a:gd name="connsiteX0" fmla="*/ 0 w 3553691"/>
                    <a:gd name="connsiteY0" fmla="*/ 647700 h 658091"/>
                    <a:gd name="connsiteX1" fmla="*/ 45027 w 3553691"/>
                    <a:gd name="connsiteY1" fmla="*/ 640773 h 658091"/>
                    <a:gd name="connsiteX2" fmla="*/ 62345 w 3553691"/>
                    <a:gd name="connsiteY2" fmla="*/ 543791 h 658091"/>
                    <a:gd name="connsiteX3" fmla="*/ 83127 w 3553691"/>
                    <a:gd name="connsiteY3" fmla="*/ 346364 h 658091"/>
                    <a:gd name="connsiteX4" fmla="*/ 93518 w 3553691"/>
                    <a:gd name="connsiteY4" fmla="*/ 297873 h 658091"/>
                    <a:gd name="connsiteX5" fmla="*/ 93518 w 3553691"/>
                    <a:gd name="connsiteY5" fmla="*/ 297873 h 658091"/>
                    <a:gd name="connsiteX6" fmla="*/ 110836 w 3553691"/>
                    <a:gd name="connsiteY6" fmla="*/ 315191 h 658091"/>
                    <a:gd name="connsiteX7" fmla="*/ 124691 w 3553691"/>
                    <a:gd name="connsiteY7" fmla="*/ 394855 h 658091"/>
                    <a:gd name="connsiteX8" fmla="*/ 145473 w 3553691"/>
                    <a:gd name="connsiteY8" fmla="*/ 502228 h 658091"/>
                    <a:gd name="connsiteX9" fmla="*/ 166254 w 3553691"/>
                    <a:gd name="connsiteY9" fmla="*/ 578428 h 658091"/>
                    <a:gd name="connsiteX10" fmla="*/ 190500 w 3553691"/>
                    <a:gd name="connsiteY10" fmla="*/ 619991 h 658091"/>
                    <a:gd name="connsiteX11" fmla="*/ 225136 w 3553691"/>
                    <a:gd name="connsiteY11" fmla="*/ 647700 h 658091"/>
                    <a:gd name="connsiteX12" fmla="*/ 294409 w 3553691"/>
                    <a:gd name="connsiteY12" fmla="*/ 654628 h 658091"/>
                    <a:gd name="connsiteX13" fmla="*/ 893618 w 3553691"/>
                    <a:gd name="connsiteY13" fmla="*/ 654628 h 658091"/>
                    <a:gd name="connsiteX14" fmla="*/ 938645 w 3553691"/>
                    <a:gd name="connsiteY14" fmla="*/ 651164 h 658091"/>
                    <a:gd name="connsiteX15" fmla="*/ 955964 w 3553691"/>
                    <a:gd name="connsiteY15" fmla="*/ 599210 h 658091"/>
                    <a:gd name="connsiteX16" fmla="*/ 980209 w 3553691"/>
                    <a:gd name="connsiteY16" fmla="*/ 363682 h 658091"/>
                    <a:gd name="connsiteX17" fmla="*/ 994064 w 3553691"/>
                    <a:gd name="connsiteY17" fmla="*/ 159328 h 658091"/>
                    <a:gd name="connsiteX18" fmla="*/ 997527 w 3553691"/>
                    <a:gd name="connsiteY18" fmla="*/ 58882 h 658091"/>
                    <a:gd name="connsiteX19" fmla="*/ 1014845 w 3553691"/>
                    <a:gd name="connsiteY19" fmla="*/ 0 h 658091"/>
                    <a:gd name="connsiteX20" fmla="*/ 1028700 w 3553691"/>
                    <a:gd name="connsiteY20" fmla="*/ 159328 h 658091"/>
                    <a:gd name="connsiteX21" fmla="*/ 1059873 w 3553691"/>
                    <a:gd name="connsiteY21" fmla="*/ 419100 h 658091"/>
                    <a:gd name="connsiteX22" fmla="*/ 1080654 w 3553691"/>
                    <a:gd name="connsiteY22" fmla="*/ 512619 h 658091"/>
                    <a:gd name="connsiteX23" fmla="*/ 1115291 w 3553691"/>
                    <a:gd name="connsiteY23" fmla="*/ 599210 h 658091"/>
                    <a:gd name="connsiteX24" fmla="*/ 1156854 w 3553691"/>
                    <a:gd name="connsiteY24" fmla="*/ 647700 h 658091"/>
                    <a:gd name="connsiteX25" fmla="*/ 1288473 w 3553691"/>
                    <a:gd name="connsiteY25" fmla="*/ 658091 h 658091"/>
                    <a:gd name="connsiteX26" fmla="*/ 1437409 w 3553691"/>
                    <a:gd name="connsiteY26" fmla="*/ 651164 h 658091"/>
                    <a:gd name="connsiteX27" fmla="*/ 1475509 w 3553691"/>
                    <a:gd name="connsiteY27" fmla="*/ 616528 h 658091"/>
                    <a:gd name="connsiteX28" fmla="*/ 1475509 w 3553691"/>
                    <a:gd name="connsiteY28" fmla="*/ 609600 h 658091"/>
                    <a:gd name="connsiteX29" fmla="*/ 1454727 w 3553691"/>
                    <a:gd name="connsiteY29" fmla="*/ 599210 h 658091"/>
                    <a:gd name="connsiteX30" fmla="*/ 1482436 w 3553691"/>
                    <a:gd name="connsiteY30" fmla="*/ 429491 h 658091"/>
                    <a:gd name="connsiteX31" fmla="*/ 1513609 w 3553691"/>
                    <a:gd name="connsiteY31" fmla="*/ 79664 h 658091"/>
                    <a:gd name="connsiteX32" fmla="*/ 1524000 w 3553691"/>
                    <a:gd name="connsiteY32" fmla="*/ 31173 h 658091"/>
                    <a:gd name="connsiteX33" fmla="*/ 1541318 w 3553691"/>
                    <a:gd name="connsiteY33" fmla="*/ 148937 h 658091"/>
                    <a:gd name="connsiteX34" fmla="*/ 1575954 w 3553691"/>
                    <a:gd name="connsiteY34" fmla="*/ 367146 h 658091"/>
                    <a:gd name="connsiteX35" fmla="*/ 1596736 w 3553691"/>
                    <a:gd name="connsiteY35" fmla="*/ 512619 h 658091"/>
                    <a:gd name="connsiteX36" fmla="*/ 1631373 w 3553691"/>
                    <a:gd name="connsiteY36" fmla="*/ 602673 h 658091"/>
                    <a:gd name="connsiteX37" fmla="*/ 1672936 w 3553691"/>
                    <a:gd name="connsiteY37" fmla="*/ 637310 h 658091"/>
                    <a:gd name="connsiteX38" fmla="*/ 1752600 w 3553691"/>
                    <a:gd name="connsiteY38" fmla="*/ 644237 h 658091"/>
                    <a:gd name="connsiteX39" fmla="*/ 1808018 w 3553691"/>
                    <a:gd name="connsiteY39" fmla="*/ 651164 h 658091"/>
                    <a:gd name="connsiteX40" fmla="*/ 3553691 w 3553691"/>
                    <a:gd name="connsiteY40" fmla="*/ 654628 h 658091"/>
                    <a:gd name="connsiteX0" fmla="*/ 0 w 3553691"/>
                    <a:gd name="connsiteY0" fmla="*/ 647700 h 658091"/>
                    <a:gd name="connsiteX1" fmla="*/ 45027 w 3553691"/>
                    <a:gd name="connsiteY1" fmla="*/ 640773 h 658091"/>
                    <a:gd name="connsiteX2" fmla="*/ 62345 w 3553691"/>
                    <a:gd name="connsiteY2" fmla="*/ 543791 h 658091"/>
                    <a:gd name="connsiteX3" fmla="*/ 83127 w 3553691"/>
                    <a:gd name="connsiteY3" fmla="*/ 346364 h 658091"/>
                    <a:gd name="connsiteX4" fmla="*/ 93518 w 3553691"/>
                    <a:gd name="connsiteY4" fmla="*/ 297873 h 658091"/>
                    <a:gd name="connsiteX5" fmla="*/ 93518 w 3553691"/>
                    <a:gd name="connsiteY5" fmla="*/ 297873 h 658091"/>
                    <a:gd name="connsiteX6" fmla="*/ 110836 w 3553691"/>
                    <a:gd name="connsiteY6" fmla="*/ 315191 h 658091"/>
                    <a:gd name="connsiteX7" fmla="*/ 124691 w 3553691"/>
                    <a:gd name="connsiteY7" fmla="*/ 394855 h 658091"/>
                    <a:gd name="connsiteX8" fmla="*/ 145473 w 3553691"/>
                    <a:gd name="connsiteY8" fmla="*/ 502228 h 658091"/>
                    <a:gd name="connsiteX9" fmla="*/ 166254 w 3553691"/>
                    <a:gd name="connsiteY9" fmla="*/ 578428 h 658091"/>
                    <a:gd name="connsiteX10" fmla="*/ 190500 w 3553691"/>
                    <a:gd name="connsiteY10" fmla="*/ 619991 h 658091"/>
                    <a:gd name="connsiteX11" fmla="*/ 225136 w 3553691"/>
                    <a:gd name="connsiteY11" fmla="*/ 647700 h 658091"/>
                    <a:gd name="connsiteX12" fmla="*/ 294409 w 3553691"/>
                    <a:gd name="connsiteY12" fmla="*/ 654628 h 658091"/>
                    <a:gd name="connsiteX13" fmla="*/ 893618 w 3553691"/>
                    <a:gd name="connsiteY13" fmla="*/ 654628 h 658091"/>
                    <a:gd name="connsiteX14" fmla="*/ 938645 w 3553691"/>
                    <a:gd name="connsiteY14" fmla="*/ 651164 h 658091"/>
                    <a:gd name="connsiteX15" fmla="*/ 955964 w 3553691"/>
                    <a:gd name="connsiteY15" fmla="*/ 599210 h 658091"/>
                    <a:gd name="connsiteX16" fmla="*/ 980209 w 3553691"/>
                    <a:gd name="connsiteY16" fmla="*/ 363682 h 658091"/>
                    <a:gd name="connsiteX17" fmla="*/ 994064 w 3553691"/>
                    <a:gd name="connsiteY17" fmla="*/ 159328 h 658091"/>
                    <a:gd name="connsiteX18" fmla="*/ 997527 w 3553691"/>
                    <a:gd name="connsiteY18" fmla="*/ 58882 h 658091"/>
                    <a:gd name="connsiteX19" fmla="*/ 1014845 w 3553691"/>
                    <a:gd name="connsiteY19" fmla="*/ 0 h 658091"/>
                    <a:gd name="connsiteX20" fmla="*/ 1028700 w 3553691"/>
                    <a:gd name="connsiteY20" fmla="*/ 159328 h 658091"/>
                    <a:gd name="connsiteX21" fmla="*/ 1059873 w 3553691"/>
                    <a:gd name="connsiteY21" fmla="*/ 419100 h 658091"/>
                    <a:gd name="connsiteX22" fmla="*/ 1080654 w 3553691"/>
                    <a:gd name="connsiteY22" fmla="*/ 512619 h 658091"/>
                    <a:gd name="connsiteX23" fmla="*/ 1115291 w 3553691"/>
                    <a:gd name="connsiteY23" fmla="*/ 599210 h 658091"/>
                    <a:gd name="connsiteX24" fmla="*/ 1156854 w 3553691"/>
                    <a:gd name="connsiteY24" fmla="*/ 647700 h 658091"/>
                    <a:gd name="connsiteX25" fmla="*/ 1288473 w 3553691"/>
                    <a:gd name="connsiteY25" fmla="*/ 658091 h 658091"/>
                    <a:gd name="connsiteX26" fmla="*/ 1437409 w 3553691"/>
                    <a:gd name="connsiteY26" fmla="*/ 651164 h 658091"/>
                    <a:gd name="connsiteX27" fmla="*/ 1475509 w 3553691"/>
                    <a:gd name="connsiteY27" fmla="*/ 616528 h 658091"/>
                    <a:gd name="connsiteX28" fmla="*/ 1451264 w 3553691"/>
                    <a:gd name="connsiteY28" fmla="*/ 613064 h 658091"/>
                    <a:gd name="connsiteX29" fmla="*/ 1454727 w 3553691"/>
                    <a:gd name="connsiteY29" fmla="*/ 599210 h 658091"/>
                    <a:gd name="connsiteX30" fmla="*/ 1482436 w 3553691"/>
                    <a:gd name="connsiteY30" fmla="*/ 429491 h 658091"/>
                    <a:gd name="connsiteX31" fmla="*/ 1513609 w 3553691"/>
                    <a:gd name="connsiteY31" fmla="*/ 79664 h 658091"/>
                    <a:gd name="connsiteX32" fmla="*/ 1524000 w 3553691"/>
                    <a:gd name="connsiteY32" fmla="*/ 31173 h 658091"/>
                    <a:gd name="connsiteX33" fmla="*/ 1541318 w 3553691"/>
                    <a:gd name="connsiteY33" fmla="*/ 148937 h 658091"/>
                    <a:gd name="connsiteX34" fmla="*/ 1575954 w 3553691"/>
                    <a:gd name="connsiteY34" fmla="*/ 367146 h 658091"/>
                    <a:gd name="connsiteX35" fmla="*/ 1596736 w 3553691"/>
                    <a:gd name="connsiteY35" fmla="*/ 512619 h 658091"/>
                    <a:gd name="connsiteX36" fmla="*/ 1631373 w 3553691"/>
                    <a:gd name="connsiteY36" fmla="*/ 602673 h 658091"/>
                    <a:gd name="connsiteX37" fmla="*/ 1672936 w 3553691"/>
                    <a:gd name="connsiteY37" fmla="*/ 637310 h 658091"/>
                    <a:gd name="connsiteX38" fmla="*/ 1752600 w 3553691"/>
                    <a:gd name="connsiteY38" fmla="*/ 644237 h 658091"/>
                    <a:gd name="connsiteX39" fmla="*/ 1808018 w 3553691"/>
                    <a:gd name="connsiteY39" fmla="*/ 651164 h 658091"/>
                    <a:gd name="connsiteX40" fmla="*/ 3553691 w 3553691"/>
                    <a:gd name="connsiteY40" fmla="*/ 654628 h 658091"/>
                    <a:gd name="connsiteX0" fmla="*/ 0 w 3553691"/>
                    <a:gd name="connsiteY0" fmla="*/ 647700 h 658091"/>
                    <a:gd name="connsiteX1" fmla="*/ 45027 w 3553691"/>
                    <a:gd name="connsiteY1" fmla="*/ 640773 h 658091"/>
                    <a:gd name="connsiteX2" fmla="*/ 62345 w 3553691"/>
                    <a:gd name="connsiteY2" fmla="*/ 543791 h 658091"/>
                    <a:gd name="connsiteX3" fmla="*/ 83127 w 3553691"/>
                    <a:gd name="connsiteY3" fmla="*/ 346364 h 658091"/>
                    <a:gd name="connsiteX4" fmla="*/ 93518 w 3553691"/>
                    <a:gd name="connsiteY4" fmla="*/ 297873 h 658091"/>
                    <a:gd name="connsiteX5" fmla="*/ 93518 w 3553691"/>
                    <a:gd name="connsiteY5" fmla="*/ 297873 h 658091"/>
                    <a:gd name="connsiteX6" fmla="*/ 110836 w 3553691"/>
                    <a:gd name="connsiteY6" fmla="*/ 315191 h 658091"/>
                    <a:gd name="connsiteX7" fmla="*/ 124691 w 3553691"/>
                    <a:gd name="connsiteY7" fmla="*/ 394855 h 658091"/>
                    <a:gd name="connsiteX8" fmla="*/ 145473 w 3553691"/>
                    <a:gd name="connsiteY8" fmla="*/ 502228 h 658091"/>
                    <a:gd name="connsiteX9" fmla="*/ 166254 w 3553691"/>
                    <a:gd name="connsiteY9" fmla="*/ 578428 h 658091"/>
                    <a:gd name="connsiteX10" fmla="*/ 190500 w 3553691"/>
                    <a:gd name="connsiteY10" fmla="*/ 619991 h 658091"/>
                    <a:gd name="connsiteX11" fmla="*/ 225136 w 3553691"/>
                    <a:gd name="connsiteY11" fmla="*/ 647700 h 658091"/>
                    <a:gd name="connsiteX12" fmla="*/ 294409 w 3553691"/>
                    <a:gd name="connsiteY12" fmla="*/ 654628 h 658091"/>
                    <a:gd name="connsiteX13" fmla="*/ 893618 w 3553691"/>
                    <a:gd name="connsiteY13" fmla="*/ 654628 h 658091"/>
                    <a:gd name="connsiteX14" fmla="*/ 938645 w 3553691"/>
                    <a:gd name="connsiteY14" fmla="*/ 651164 h 658091"/>
                    <a:gd name="connsiteX15" fmla="*/ 955964 w 3553691"/>
                    <a:gd name="connsiteY15" fmla="*/ 599210 h 658091"/>
                    <a:gd name="connsiteX16" fmla="*/ 980209 w 3553691"/>
                    <a:gd name="connsiteY16" fmla="*/ 363682 h 658091"/>
                    <a:gd name="connsiteX17" fmla="*/ 994064 w 3553691"/>
                    <a:gd name="connsiteY17" fmla="*/ 159328 h 658091"/>
                    <a:gd name="connsiteX18" fmla="*/ 997527 w 3553691"/>
                    <a:gd name="connsiteY18" fmla="*/ 58882 h 658091"/>
                    <a:gd name="connsiteX19" fmla="*/ 1014845 w 3553691"/>
                    <a:gd name="connsiteY19" fmla="*/ 0 h 658091"/>
                    <a:gd name="connsiteX20" fmla="*/ 1028700 w 3553691"/>
                    <a:gd name="connsiteY20" fmla="*/ 159328 h 658091"/>
                    <a:gd name="connsiteX21" fmla="*/ 1059873 w 3553691"/>
                    <a:gd name="connsiteY21" fmla="*/ 419100 h 658091"/>
                    <a:gd name="connsiteX22" fmla="*/ 1080654 w 3553691"/>
                    <a:gd name="connsiteY22" fmla="*/ 512619 h 658091"/>
                    <a:gd name="connsiteX23" fmla="*/ 1115291 w 3553691"/>
                    <a:gd name="connsiteY23" fmla="*/ 599210 h 658091"/>
                    <a:gd name="connsiteX24" fmla="*/ 1156854 w 3553691"/>
                    <a:gd name="connsiteY24" fmla="*/ 647700 h 658091"/>
                    <a:gd name="connsiteX25" fmla="*/ 1288473 w 3553691"/>
                    <a:gd name="connsiteY25" fmla="*/ 658091 h 658091"/>
                    <a:gd name="connsiteX26" fmla="*/ 1437409 w 3553691"/>
                    <a:gd name="connsiteY26" fmla="*/ 651164 h 658091"/>
                    <a:gd name="connsiteX27" fmla="*/ 1475509 w 3553691"/>
                    <a:gd name="connsiteY27" fmla="*/ 616528 h 658091"/>
                    <a:gd name="connsiteX28" fmla="*/ 1451264 w 3553691"/>
                    <a:gd name="connsiteY28" fmla="*/ 613064 h 658091"/>
                    <a:gd name="connsiteX29" fmla="*/ 1465118 w 3553691"/>
                    <a:gd name="connsiteY29" fmla="*/ 564574 h 658091"/>
                    <a:gd name="connsiteX30" fmla="*/ 1482436 w 3553691"/>
                    <a:gd name="connsiteY30" fmla="*/ 429491 h 658091"/>
                    <a:gd name="connsiteX31" fmla="*/ 1513609 w 3553691"/>
                    <a:gd name="connsiteY31" fmla="*/ 79664 h 658091"/>
                    <a:gd name="connsiteX32" fmla="*/ 1524000 w 3553691"/>
                    <a:gd name="connsiteY32" fmla="*/ 31173 h 658091"/>
                    <a:gd name="connsiteX33" fmla="*/ 1541318 w 3553691"/>
                    <a:gd name="connsiteY33" fmla="*/ 148937 h 658091"/>
                    <a:gd name="connsiteX34" fmla="*/ 1575954 w 3553691"/>
                    <a:gd name="connsiteY34" fmla="*/ 367146 h 658091"/>
                    <a:gd name="connsiteX35" fmla="*/ 1596736 w 3553691"/>
                    <a:gd name="connsiteY35" fmla="*/ 512619 h 658091"/>
                    <a:gd name="connsiteX36" fmla="*/ 1631373 w 3553691"/>
                    <a:gd name="connsiteY36" fmla="*/ 602673 h 658091"/>
                    <a:gd name="connsiteX37" fmla="*/ 1672936 w 3553691"/>
                    <a:gd name="connsiteY37" fmla="*/ 637310 h 658091"/>
                    <a:gd name="connsiteX38" fmla="*/ 1752600 w 3553691"/>
                    <a:gd name="connsiteY38" fmla="*/ 644237 h 658091"/>
                    <a:gd name="connsiteX39" fmla="*/ 1808018 w 3553691"/>
                    <a:gd name="connsiteY39" fmla="*/ 651164 h 658091"/>
                    <a:gd name="connsiteX40" fmla="*/ 3553691 w 3553691"/>
                    <a:gd name="connsiteY40" fmla="*/ 654628 h 658091"/>
                    <a:gd name="connsiteX0" fmla="*/ 0 w 3553691"/>
                    <a:gd name="connsiteY0" fmla="*/ 647700 h 658091"/>
                    <a:gd name="connsiteX1" fmla="*/ 45027 w 3553691"/>
                    <a:gd name="connsiteY1" fmla="*/ 640773 h 658091"/>
                    <a:gd name="connsiteX2" fmla="*/ 62345 w 3553691"/>
                    <a:gd name="connsiteY2" fmla="*/ 543791 h 658091"/>
                    <a:gd name="connsiteX3" fmla="*/ 83127 w 3553691"/>
                    <a:gd name="connsiteY3" fmla="*/ 346364 h 658091"/>
                    <a:gd name="connsiteX4" fmla="*/ 93518 w 3553691"/>
                    <a:gd name="connsiteY4" fmla="*/ 297873 h 658091"/>
                    <a:gd name="connsiteX5" fmla="*/ 93518 w 3553691"/>
                    <a:gd name="connsiteY5" fmla="*/ 297873 h 658091"/>
                    <a:gd name="connsiteX6" fmla="*/ 110836 w 3553691"/>
                    <a:gd name="connsiteY6" fmla="*/ 315191 h 658091"/>
                    <a:gd name="connsiteX7" fmla="*/ 124691 w 3553691"/>
                    <a:gd name="connsiteY7" fmla="*/ 394855 h 658091"/>
                    <a:gd name="connsiteX8" fmla="*/ 145473 w 3553691"/>
                    <a:gd name="connsiteY8" fmla="*/ 502228 h 658091"/>
                    <a:gd name="connsiteX9" fmla="*/ 166254 w 3553691"/>
                    <a:gd name="connsiteY9" fmla="*/ 578428 h 658091"/>
                    <a:gd name="connsiteX10" fmla="*/ 190500 w 3553691"/>
                    <a:gd name="connsiteY10" fmla="*/ 619991 h 658091"/>
                    <a:gd name="connsiteX11" fmla="*/ 225136 w 3553691"/>
                    <a:gd name="connsiteY11" fmla="*/ 647700 h 658091"/>
                    <a:gd name="connsiteX12" fmla="*/ 294409 w 3553691"/>
                    <a:gd name="connsiteY12" fmla="*/ 654628 h 658091"/>
                    <a:gd name="connsiteX13" fmla="*/ 893618 w 3553691"/>
                    <a:gd name="connsiteY13" fmla="*/ 654628 h 658091"/>
                    <a:gd name="connsiteX14" fmla="*/ 938645 w 3553691"/>
                    <a:gd name="connsiteY14" fmla="*/ 651164 h 658091"/>
                    <a:gd name="connsiteX15" fmla="*/ 955964 w 3553691"/>
                    <a:gd name="connsiteY15" fmla="*/ 599210 h 658091"/>
                    <a:gd name="connsiteX16" fmla="*/ 980209 w 3553691"/>
                    <a:gd name="connsiteY16" fmla="*/ 363682 h 658091"/>
                    <a:gd name="connsiteX17" fmla="*/ 994064 w 3553691"/>
                    <a:gd name="connsiteY17" fmla="*/ 159328 h 658091"/>
                    <a:gd name="connsiteX18" fmla="*/ 997527 w 3553691"/>
                    <a:gd name="connsiteY18" fmla="*/ 58882 h 658091"/>
                    <a:gd name="connsiteX19" fmla="*/ 1014845 w 3553691"/>
                    <a:gd name="connsiteY19" fmla="*/ 0 h 658091"/>
                    <a:gd name="connsiteX20" fmla="*/ 1028700 w 3553691"/>
                    <a:gd name="connsiteY20" fmla="*/ 159328 h 658091"/>
                    <a:gd name="connsiteX21" fmla="*/ 1059873 w 3553691"/>
                    <a:gd name="connsiteY21" fmla="*/ 419100 h 658091"/>
                    <a:gd name="connsiteX22" fmla="*/ 1080654 w 3553691"/>
                    <a:gd name="connsiteY22" fmla="*/ 512619 h 658091"/>
                    <a:gd name="connsiteX23" fmla="*/ 1115291 w 3553691"/>
                    <a:gd name="connsiteY23" fmla="*/ 599210 h 658091"/>
                    <a:gd name="connsiteX24" fmla="*/ 1156854 w 3553691"/>
                    <a:gd name="connsiteY24" fmla="*/ 647700 h 658091"/>
                    <a:gd name="connsiteX25" fmla="*/ 1288473 w 3553691"/>
                    <a:gd name="connsiteY25" fmla="*/ 658091 h 658091"/>
                    <a:gd name="connsiteX26" fmla="*/ 1437409 w 3553691"/>
                    <a:gd name="connsiteY26" fmla="*/ 651164 h 658091"/>
                    <a:gd name="connsiteX27" fmla="*/ 1447800 w 3553691"/>
                    <a:gd name="connsiteY27" fmla="*/ 616528 h 658091"/>
                    <a:gd name="connsiteX28" fmla="*/ 1451264 w 3553691"/>
                    <a:gd name="connsiteY28" fmla="*/ 613064 h 658091"/>
                    <a:gd name="connsiteX29" fmla="*/ 1465118 w 3553691"/>
                    <a:gd name="connsiteY29" fmla="*/ 564574 h 658091"/>
                    <a:gd name="connsiteX30" fmla="*/ 1482436 w 3553691"/>
                    <a:gd name="connsiteY30" fmla="*/ 429491 h 658091"/>
                    <a:gd name="connsiteX31" fmla="*/ 1513609 w 3553691"/>
                    <a:gd name="connsiteY31" fmla="*/ 79664 h 658091"/>
                    <a:gd name="connsiteX32" fmla="*/ 1524000 w 3553691"/>
                    <a:gd name="connsiteY32" fmla="*/ 31173 h 658091"/>
                    <a:gd name="connsiteX33" fmla="*/ 1541318 w 3553691"/>
                    <a:gd name="connsiteY33" fmla="*/ 148937 h 658091"/>
                    <a:gd name="connsiteX34" fmla="*/ 1575954 w 3553691"/>
                    <a:gd name="connsiteY34" fmla="*/ 367146 h 658091"/>
                    <a:gd name="connsiteX35" fmla="*/ 1596736 w 3553691"/>
                    <a:gd name="connsiteY35" fmla="*/ 512619 h 658091"/>
                    <a:gd name="connsiteX36" fmla="*/ 1631373 w 3553691"/>
                    <a:gd name="connsiteY36" fmla="*/ 602673 h 658091"/>
                    <a:gd name="connsiteX37" fmla="*/ 1672936 w 3553691"/>
                    <a:gd name="connsiteY37" fmla="*/ 637310 h 658091"/>
                    <a:gd name="connsiteX38" fmla="*/ 1752600 w 3553691"/>
                    <a:gd name="connsiteY38" fmla="*/ 644237 h 658091"/>
                    <a:gd name="connsiteX39" fmla="*/ 1808018 w 3553691"/>
                    <a:gd name="connsiteY39" fmla="*/ 651164 h 658091"/>
                    <a:gd name="connsiteX40" fmla="*/ 3553691 w 3553691"/>
                    <a:gd name="connsiteY40" fmla="*/ 654628 h 658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3553691" h="658091">
                      <a:moveTo>
                        <a:pt x="0" y="647700"/>
                      </a:moveTo>
                      <a:lnTo>
                        <a:pt x="45027" y="640773"/>
                      </a:lnTo>
                      <a:lnTo>
                        <a:pt x="62345" y="543791"/>
                      </a:lnTo>
                      <a:lnTo>
                        <a:pt x="83127" y="346364"/>
                      </a:lnTo>
                      <a:lnTo>
                        <a:pt x="93518" y="297873"/>
                      </a:lnTo>
                      <a:lnTo>
                        <a:pt x="93518" y="297873"/>
                      </a:lnTo>
                      <a:lnTo>
                        <a:pt x="110836" y="315191"/>
                      </a:lnTo>
                      <a:lnTo>
                        <a:pt x="124691" y="394855"/>
                      </a:lnTo>
                      <a:lnTo>
                        <a:pt x="145473" y="502228"/>
                      </a:lnTo>
                      <a:lnTo>
                        <a:pt x="166254" y="578428"/>
                      </a:lnTo>
                      <a:lnTo>
                        <a:pt x="190500" y="619991"/>
                      </a:lnTo>
                      <a:lnTo>
                        <a:pt x="225136" y="647700"/>
                      </a:lnTo>
                      <a:lnTo>
                        <a:pt x="294409" y="654628"/>
                      </a:lnTo>
                      <a:lnTo>
                        <a:pt x="893618" y="654628"/>
                      </a:lnTo>
                      <a:lnTo>
                        <a:pt x="938645" y="651164"/>
                      </a:lnTo>
                      <a:lnTo>
                        <a:pt x="955964" y="599210"/>
                      </a:lnTo>
                      <a:lnTo>
                        <a:pt x="980209" y="363682"/>
                      </a:lnTo>
                      <a:lnTo>
                        <a:pt x="994064" y="159328"/>
                      </a:lnTo>
                      <a:lnTo>
                        <a:pt x="997527" y="58882"/>
                      </a:lnTo>
                      <a:lnTo>
                        <a:pt x="1014845" y="0"/>
                      </a:lnTo>
                      <a:lnTo>
                        <a:pt x="1028700" y="159328"/>
                      </a:lnTo>
                      <a:lnTo>
                        <a:pt x="1059873" y="419100"/>
                      </a:lnTo>
                      <a:lnTo>
                        <a:pt x="1080654" y="512619"/>
                      </a:lnTo>
                      <a:lnTo>
                        <a:pt x="1115291" y="599210"/>
                      </a:lnTo>
                      <a:lnTo>
                        <a:pt x="1156854" y="647700"/>
                      </a:lnTo>
                      <a:lnTo>
                        <a:pt x="1288473" y="658091"/>
                      </a:lnTo>
                      <a:lnTo>
                        <a:pt x="1437409" y="651164"/>
                      </a:lnTo>
                      <a:lnTo>
                        <a:pt x="1447800" y="616528"/>
                      </a:lnTo>
                      <a:lnTo>
                        <a:pt x="1451264" y="613064"/>
                      </a:lnTo>
                      <a:lnTo>
                        <a:pt x="1465118" y="564574"/>
                      </a:lnTo>
                      <a:lnTo>
                        <a:pt x="1482436" y="429491"/>
                      </a:lnTo>
                      <a:lnTo>
                        <a:pt x="1513609" y="79664"/>
                      </a:lnTo>
                      <a:lnTo>
                        <a:pt x="1524000" y="31173"/>
                      </a:lnTo>
                      <a:lnTo>
                        <a:pt x="1541318" y="148937"/>
                      </a:lnTo>
                      <a:lnTo>
                        <a:pt x="1575954" y="367146"/>
                      </a:lnTo>
                      <a:lnTo>
                        <a:pt x="1596736" y="512619"/>
                      </a:lnTo>
                      <a:lnTo>
                        <a:pt x="1631373" y="602673"/>
                      </a:lnTo>
                      <a:lnTo>
                        <a:pt x="1672936" y="637310"/>
                      </a:lnTo>
                      <a:lnTo>
                        <a:pt x="1752600" y="644237"/>
                      </a:lnTo>
                      <a:lnTo>
                        <a:pt x="1808018" y="651164"/>
                      </a:lnTo>
                      <a:lnTo>
                        <a:pt x="3553691" y="654628"/>
                      </a:lnTo>
                    </a:path>
                  </a:pathLst>
                </a:custGeom>
                <a:noFill/>
                <a:ln w="12700" cap="flat" cmpd="sng" algn="ctr">
                  <a:solidFill>
                    <a:srgbClr val="7030A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" name="Freeform 21"/>
                <p:cNvSpPr/>
                <p:nvPr/>
              </p:nvSpPr>
              <p:spPr bwMode="auto">
                <a:xfrm>
                  <a:off x="7706591" y="5088082"/>
                  <a:ext cx="803564" cy="242454"/>
                </a:xfrm>
                <a:custGeom>
                  <a:avLst/>
                  <a:gdLst>
                    <a:gd name="connsiteX0" fmla="*/ 0 w 803564"/>
                    <a:gd name="connsiteY0" fmla="*/ 235527 h 242454"/>
                    <a:gd name="connsiteX1" fmla="*/ 107373 w 803564"/>
                    <a:gd name="connsiteY1" fmla="*/ 235527 h 242454"/>
                    <a:gd name="connsiteX2" fmla="*/ 131618 w 803564"/>
                    <a:gd name="connsiteY2" fmla="*/ 207818 h 242454"/>
                    <a:gd name="connsiteX3" fmla="*/ 173182 w 803564"/>
                    <a:gd name="connsiteY3" fmla="*/ 90054 h 242454"/>
                    <a:gd name="connsiteX4" fmla="*/ 190500 w 803564"/>
                    <a:gd name="connsiteY4" fmla="*/ 24245 h 242454"/>
                    <a:gd name="connsiteX5" fmla="*/ 204354 w 803564"/>
                    <a:gd name="connsiteY5" fmla="*/ 0 h 242454"/>
                    <a:gd name="connsiteX6" fmla="*/ 228600 w 803564"/>
                    <a:gd name="connsiteY6" fmla="*/ 27709 h 242454"/>
                    <a:gd name="connsiteX7" fmla="*/ 249382 w 803564"/>
                    <a:gd name="connsiteY7" fmla="*/ 86591 h 242454"/>
                    <a:gd name="connsiteX8" fmla="*/ 287482 w 803564"/>
                    <a:gd name="connsiteY8" fmla="*/ 180109 h 242454"/>
                    <a:gd name="connsiteX9" fmla="*/ 315191 w 803564"/>
                    <a:gd name="connsiteY9" fmla="*/ 211282 h 242454"/>
                    <a:gd name="connsiteX10" fmla="*/ 346364 w 803564"/>
                    <a:gd name="connsiteY10" fmla="*/ 235527 h 242454"/>
                    <a:gd name="connsiteX11" fmla="*/ 426027 w 803564"/>
                    <a:gd name="connsiteY11" fmla="*/ 235527 h 242454"/>
                    <a:gd name="connsiteX12" fmla="*/ 803564 w 803564"/>
                    <a:gd name="connsiteY12" fmla="*/ 242454 h 242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03564" h="242454">
                      <a:moveTo>
                        <a:pt x="0" y="235527"/>
                      </a:moveTo>
                      <a:lnTo>
                        <a:pt x="107373" y="235527"/>
                      </a:lnTo>
                      <a:lnTo>
                        <a:pt x="131618" y="207818"/>
                      </a:lnTo>
                      <a:lnTo>
                        <a:pt x="173182" y="90054"/>
                      </a:lnTo>
                      <a:lnTo>
                        <a:pt x="190500" y="24245"/>
                      </a:lnTo>
                      <a:lnTo>
                        <a:pt x="204354" y="0"/>
                      </a:lnTo>
                      <a:lnTo>
                        <a:pt x="228600" y="27709"/>
                      </a:lnTo>
                      <a:lnTo>
                        <a:pt x="249382" y="86591"/>
                      </a:lnTo>
                      <a:lnTo>
                        <a:pt x="287482" y="180109"/>
                      </a:lnTo>
                      <a:lnTo>
                        <a:pt x="315191" y="211282"/>
                      </a:lnTo>
                      <a:lnTo>
                        <a:pt x="346364" y="235527"/>
                      </a:lnTo>
                      <a:lnTo>
                        <a:pt x="426027" y="235527"/>
                      </a:lnTo>
                      <a:lnTo>
                        <a:pt x="803564" y="242454"/>
                      </a:lnTo>
                    </a:path>
                  </a:pathLst>
                </a:custGeom>
                <a:noFill/>
                <a:ln w="12700" cap="flat" cmpd="sng" algn="ctr">
                  <a:solidFill>
                    <a:srgbClr val="7030A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23" name="Rectangle 22"/>
            <p:cNvSpPr/>
            <p:nvPr/>
          </p:nvSpPr>
          <p:spPr bwMode="white">
            <a:xfrm>
              <a:off x="7913206" y="1239934"/>
              <a:ext cx="691284" cy="1497782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Verdana" pitchFamily="34" charset="0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2325327" y="1412755"/>
              <a:ext cx="7617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30mm</a:t>
              </a:r>
              <a:endParaRPr lang="en-US" sz="1400" dirty="0"/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3419860" y="2507288"/>
              <a:ext cx="7617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50mm</a:t>
              </a:r>
              <a:endParaRPr lang="en-US" sz="1400" dirty="0"/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6300210" y="3429000"/>
              <a:ext cx="87556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100mm</a:t>
              </a:r>
              <a:endParaRPr lang="en-US" sz="1400" dirty="0"/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7337136" y="4350712"/>
              <a:ext cx="87556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150mm</a:t>
              </a:r>
              <a:endParaRPr lang="en-US" sz="1400" dirty="0"/>
            </a:p>
          </p:txBody>
        </p:sp>
      </p:grpSp>
      <p:sp>
        <p:nvSpPr>
          <p:cNvPr id="30" name="TextBox 29"/>
          <p:cNvSpPr txBox="1"/>
          <p:nvPr/>
        </p:nvSpPr>
        <p:spPr>
          <a:xfrm>
            <a:off x="1518829" y="5560459"/>
            <a:ext cx="1847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Content Placeholder 55"/>
          <p:cNvSpPr>
            <a:spLocks noGrp="1"/>
          </p:cNvSpPr>
          <p:nvPr>
            <p:ph sz="half" idx="12"/>
          </p:nvPr>
        </p:nvSpPr>
        <p:spPr>
          <a:xfrm>
            <a:off x="402336" y="5157216"/>
            <a:ext cx="4937760" cy="1362456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/>
          <a:lstStyle/>
          <a:p>
            <a:r>
              <a:rPr lang="en-US" dirty="0" smtClean="0"/>
              <a:t>For equivalent peak resolution, use the same L/</a:t>
            </a:r>
            <a:r>
              <a:rPr lang="en-US" dirty="0" err="1" smtClean="0"/>
              <a:t>dp</a:t>
            </a:r>
            <a:r>
              <a:rPr lang="en-US" dirty="0" smtClean="0"/>
              <a:t> ratio.  </a:t>
            </a:r>
          </a:p>
          <a:p>
            <a:r>
              <a:rPr lang="en-US" dirty="0" smtClean="0"/>
              <a:t>For more resolution, use a longer column or smaller particle size.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1766" y="81871"/>
            <a:ext cx="8577937" cy="749327"/>
          </a:xfrm>
        </p:spPr>
        <p:txBody>
          <a:bodyPr>
            <a:noAutofit/>
          </a:bodyPr>
          <a:lstStyle/>
          <a:p>
            <a:r>
              <a:rPr lang="en-US" sz="2400" dirty="0" smtClean="0"/>
              <a:t>Equivalent Resolution</a:t>
            </a:r>
            <a:br>
              <a:rPr lang="en-US" sz="2400" dirty="0" smtClean="0"/>
            </a:br>
            <a:r>
              <a:rPr lang="en-US" sz="2400" dirty="0" smtClean="0"/>
              <a:t>Column Length (L) to Particle Size (</a:t>
            </a:r>
            <a:r>
              <a:rPr lang="en-US" sz="2400" dirty="0" err="1" smtClean="0"/>
              <a:t>dp</a:t>
            </a:r>
            <a:r>
              <a:rPr lang="en-US" sz="2400" dirty="0" smtClean="0"/>
              <a:t>) Ratio</a:t>
            </a:r>
            <a:endParaRPr lang="en-US" sz="2400" dirty="0"/>
          </a:p>
        </p:txBody>
      </p:sp>
      <p:grpSp>
        <p:nvGrpSpPr>
          <p:cNvPr id="3" name="Group 57"/>
          <p:cNvGrpSpPr/>
          <p:nvPr/>
        </p:nvGrpSpPr>
        <p:grpSpPr>
          <a:xfrm>
            <a:off x="655320" y="1069863"/>
            <a:ext cx="4804856" cy="3908272"/>
            <a:chOff x="1039368" y="987567"/>
            <a:chExt cx="4804856" cy="3908272"/>
          </a:xfrm>
        </p:grpSpPr>
        <p:sp>
          <p:nvSpPr>
            <p:cNvPr id="10" name="Text Box 9"/>
            <p:cNvSpPr txBox="1">
              <a:spLocks/>
            </p:cNvSpPr>
            <p:nvPr/>
          </p:nvSpPr>
          <p:spPr bwMode="auto">
            <a:xfrm>
              <a:off x="2408931" y="4187953"/>
              <a:ext cx="1274709" cy="707886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 algn="ctr">
                <a:tabLst>
                  <a:tab pos="355600" algn="l"/>
                  <a:tab pos="711200" algn="l"/>
                  <a:tab pos="1066800" algn="l"/>
                  <a:tab pos="1422400" algn="l"/>
                  <a:tab pos="1778000" algn="l"/>
                  <a:tab pos="2133600" algn="l"/>
                  <a:tab pos="2489200" algn="l"/>
                  <a:tab pos="2844800" algn="l"/>
                  <a:tab pos="3200400" algn="l"/>
                  <a:tab pos="3556000" algn="l"/>
                  <a:tab pos="3911600" algn="l"/>
                  <a:tab pos="4267200" algn="l"/>
                </a:tabLst>
              </a:pPr>
              <a:r>
                <a:rPr lang="en-US" sz="2000" b="1" u="sng" dirty="0">
                  <a:solidFill>
                    <a:srgbClr val="FF0000"/>
                  </a:solidFill>
                  <a:latin typeface="+mn-lt"/>
                  <a:cs typeface="Arial" charset="0"/>
                </a:rPr>
                <a:t>100mm</a:t>
              </a:r>
            </a:p>
            <a:p>
              <a:pPr algn="ctr">
                <a:tabLst>
                  <a:tab pos="355600" algn="l"/>
                  <a:tab pos="711200" algn="l"/>
                  <a:tab pos="1066800" algn="l"/>
                  <a:tab pos="1422400" algn="l"/>
                  <a:tab pos="1778000" algn="l"/>
                  <a:tab pos="2133600" algn="l"/>
                  <a:tab pos="2489200" algn="l"/>
                  <a:tab pos="2844800" algn="l"/>
                  <a:tab pos="3200400" algn="l"/>
                  <a:tab pos="3556000" algn="l"/>
                  <a:tab pos="3911600" algn="l"/>
                  <a:tab pos="4267200" algn="l"/>
                </a:tabLst>
              </a:pPr>
              <a:r>
                <a:rPr lang="en-US" sz="2000" b="1" dirty="0">
                  <a:solidFill>
                    <a:srgbClr val="FF0000"/>
                  </a:solidFill>
                  <a:latin typeface="+mn-lt"/>
                  <a:cs typeface="Arial" charset="0"/>
                  <a:sym typeface="Symbol" pitchFamily="18" charset="2"/>
                </a:rPr>
                <a:t>1.7</a:t>
              </a:r>
              <a:r>
                <a:rPr lang="en-US" sz="2000" b="1" dirty="0" smtClean="0">
                  <a:solidFill>
                    <a:srgbClr val="FF0000"/>
                  </a:solidFill>
                  <a:latin typeface="+mn-lt"/>
                  <a:cs typeface="Arial" charset="0"/>
                  <a:sym typeface="Symbol" pitchFamily="18" charset="2"/>
                </a:rPr>
                <a:t>m</a:t>
              </a:r>
              <a:endParaRPr lang="en-US" sz="2000" b="1" u="sng" dirty="0">
                <a:solidFill>
                  <a:srgbClr val="FF0000"/>
                </a:solidFill>
                <a:latin typeface="+mn-lt"/>
                <a:cs typeface="Arial" charset="0"/>
              </a:endParaRPr>
            </a:p>
          </p:txBody>
        </p:sp>
        <p:grpSp>
          <p:nvGrpSpPr>
            <p:cNvPr id="4" name="Group 54"/>
            <p:cNvGrpSpPr/>
            <p:nvPr/>
          </p:nvGrpSpPr>
          <p:grpSpPr>
            <a:xfrm>
              <a:off x="1039368" y="2100072"/>
              <a:ext cx="448841" cy="870841"/>
              <a:chOff x="582168" y="2054352"/>
              <a:chExt cx="448841" cy="870841"/>
            </a:xfrm>
          </p:grpSpPr>
          <p:sp>
            <p:nvSpPr>
              <p:cNvPr id="12" name="Text Box 11"/>
              <p:cNvSpPr txBox="1">
                <a:spLocks noChangeArrowheads="1"/>
              </p:cNvSpPr>
              <p:nvPr/>
            </p:nvSpPr>
            <p:spPr bwMode="auto">
              <a:xfrm>
                <a:off x="688848" y="2054352"/>
                <a:ext cx="327013" cy="53860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4200"/>
                  </a:lnSpc>
                  <a:tabLst>
                    <a:tab pos="0" algn="l"/>
                  </a:tabLst>
                </a:pPr>
                <a:r>
                  <a:rPr lang="en-US" sz="2800" u="sng" dirty="0">
                    <a:solidFill>
                      <a:srgbClr val="000099"/>
                    </a:solidFill>
                    <a:latin typeface="+mn-lt"/>
                    <a:cs typeface="Arial" charset="0"/>
                  </a:rPr>
                  <a:t>L </a:t>
                </a:r>
              </a:p>
            </p:txBody>
          </p:sp>
          <p:sp>
            <p:nvSpPr>
              <p:cNvPr id="13" name="Text Box 12"/>
              <p:cNvSpPr txBox="1">
                <a:spLocks noChangeArrowheads="1"/>
              </p:cNvSpPr>
              <p:nvPr/>
            </p:nvSpPr>
            <p:spPr bwMode="auto">
              <a:xfrm>
                <a:off x="582168" y="2386584"/>
                <a:ext cx="448841" cy="53860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4200"/>
                  </a:lnSpc>
                  <a:tabLst>
                    <a:tab pos="0" algn="l"/>
                  </a:tabLst>
                </a:pPr>
                <a:r>
                  <a:rPr lang="en-US" sz="2800" dirty="0" err="1">
                    <a:solidFill>
                      <a:srgbClr val="000099"/>
                    </a:solidFill>
                    <a:latin typeface="+mn-lt"/>
                    <a:cs typeface="Arial" charset="0"/>
                  </a:rPr>
                  <a:t>dp</a:t>
                </a:r>
                <a:endParaRPr lang="en-US" sz="2800" dirty="0">
                  <a:solidFill>
                    <a:srgbClr val="000099"/>
                  </a:solidFill>
                  <a:latin typeface="+mn-lt"/>
                  <a:cs typeface="Arial" charset="0"/>
                </a:endParaRPr>
              </a:p>
            </p:txBody>
          </p:sp>
        </p:grp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1563624" y="2282952"/>
              <a:ext cx="419987" cy="5386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0" tIns="0" rIns="0" bIns="0">
              <a:spAutoFit/>
            </a:bodyPr>
            <a:lstStyle/>
            <a:p>
              <a:pPr>
                <a:lnSpc>
                  <a:spcPts val="4200"/>
                </a:lnSpc>
                <a:tabLst>
                  <a:tab pos="0" algn="l"/>
                </a:tabLst>
              </a:pPr>
              <a:r>
                <a:rPr lang="en-US" sz="2800" dirty="0">
                  <a:solidFill>
                    <a:srgbClr val="000099"/>
                  </a:solidFill>
                  <a:latin typeface="+mn-lt"/>
                  <a:cs typeface="Arial" charset="0"/>
                </a:rPr>
                <a:t>= </a:t>
              </a:r>
            </a:p>
          </p:txBody>
        </p:sp>
        <p:grpSp>
          <p:nvGrpSpPr>
            <p:cNvPr id="5" name="Group 14"/>
            <p:cNvGrpSpPr>
              <a:grpSpLocks/>
            </p:cNvGrpSpPr>
            <p:nvPr/>
          </p:nvGrpSpPr>
          <p:grpSpPr bwMode="auto">
            <a:xfrm>
              <a:off x="2517648" y="987567"/>
              <a:ext cx="3081338" cy="731845"/>
              <a:chOff x="2199" y="816"/>
              <a:chExt cx="1941" cy="461"/>
            </a:xfrm>
          </p:grpSpPr>
          <p:sp>
            <p:nvSpPr>
              <p:cNvPr id="48" name="Text Box 15"/>
              <p:cNvSpPr txBox="1">
                <a:spLocks noChangeArrowheads="1"/>
              </p:cNvSpPr>
              <p:nvPr/>
            </p:nvSpPr>
            <p:spPr bwMode="auto">
              <a:xfrm>
                <a:off x="2199" y="816"/>
                <a:ext cx="624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  <a:tab pos="914400" algn="l"/>
                  </a:tabLst>
                </a:pPr>
                <a:r>
                  <a:rPr lang="en-US" sz="2000" u="sng" dirty="0">
                    <a:solidFill>
                      <a:srgbClr val="000099"/>
                    </a:solidFill>
                    <a:latin typeface="+mn-lt"/>
                    <a:cs typeface="Arial" charset="0"/>
                  </a:rPr>
                  <a:t>300mm</a:t>
                </a:r>
              </a:p>
            </p:txBody>
          </p:sp>
          <p:grpSp>
            <p:nvGrpSpPr>
              <p:cNvPr id="6" name="Group 16"/>
              <p:cNvGrpSpPr>
                <a:grpSpLocks/>
              </p:cNvGrpSpPr>
              <p:nvPr/>
            </p:nvGrpSpPr>
            <p:grpSpPr bwMode="auto">
              <a:xfrm>
                <a:off x="2245" y="1013"/>
                <a:ext cx="509" cy="264"/>
                <a:chOff x="1981" y="953"/>
                <a:chExt cx="520" cy="383"/>
              </a:xfrm>
            </p:grpSpPr>
            <p:sp>
              <p:nvSpPr>
                <p:cNvPr id="52" name="Text Box 17"/>
                <p:cNvSpPr txBox="1">
                  <a:spLocks noChangeArrowheads="1"/>
                </p:cNvSpPr>
                <p:nvPr/>
              </p:nvSpPr>
              <p:spPr bwMode="auto">
                <a:xfrm>
                  <a:off x="1981" y="966"/>
                  <a:ext cx="312" cy="36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  <a:effectLst/>
              </p:spPr>
              <p:txBody>
                <a:bodyPr lIns="0" tIns="0" rIns="0" bIns="0">
                  <a:spAutoFit/>
                </a:bodyPr>
                <a:lstStyle/>
                <a:p>
                  <a:pPr>
                    <a:lnSpc>
                      <a:spcPts val="3100"/>
                    </a:lnSpc>
                    <a:tabLst>
                      <a:tab pos="0" algn="l"/>
                    </a:tabLst>
                  </a:pPr>
                  <a:r>
                    <a:rPr lang="en-US" sz="2000" dirty="0">
                      <a:solidFill>
                        <a:srgbClr val="000099"/>
                      </a:solidFill>
                      <a:latin typeface="+mn-lt"/>
                      <a:cs typeface="Arial" charset="0"/>
                    </a:rPr>
                    <a:t>10</a:t>
                  </a:r>
                </a:p>
              </p:txBody>
            </p:sp>
            <p:sp>
              <p:nvSpPr>
                <p:cNvPr id="53" name="Text Box 18"/>
                <p:cNvSpPr txBox="1">
                  <a:spLocks noChangeArrowheads="1"/>
                </p:cNvSpPr>
                <p:nvPr/>
              </p:nvSpPr>
              <p:spPr bwMode="auto">
                <a:xfrm>
                  <a:off x="2241" y="966"/>
                  <a:ext cx="105" cy="37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0" tIns="0" rIns="0" bIns="0">
                  <a:spAutoFit/>
                </a:bodyPr>
                <a:lstStyle/>
                <a:p>
                  <a:pPr>
                    <a:lnSpc>
                      <a:spcPts val="3100"/>
                    </a:lnSpc>
                    <a:tabLst>
                      <a:tab pos="0" algn="l"/>
                    </a:tabLst>
                  </a:pPr>
                  <a:r>
                    <a:rPr lang="en-US" sz="2000" dirty="0">
                      <a:solidFill>
                        <a:srgbClr val="000099"/>
                      </a:solidFill>
                      <a:latin typeface="+mn-lt"/>
                      <a:cs typeface="Arial" charset="0"/>
                    </a:rPr>
                    <a:t>μ</a:t>
                  </a:r>
                </a:p>
              </p:txBody>
            </p:sp>
            <p:sp>
              <p:nvSpPr>
                <p:cNvPr id="54" name="Text Box 19"/>
                <p:cNvSpPr txBox="1">
                  <a:spLocks noChangeArrowheads="1"/>
                </p:cNvSpPr>
                <p:nvPr/>
              </p:nvSpPr>
              <p:spPr bwMode="auto">
                <a:xfrm>
                  <a:off x="2340" y="953"/>
                  <a:ext cx="161" cy="36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  <a:effectLst/>
              </p:spPr>
              <p:txBody>
                <a:bodyPr wrap="none" lIns="0" tIns="0" rIns="0" bIns="0">
                  <a:spAutoFit/>
                </a:bodyPr>
                <a:lstStyle/>
                <a:p>
                  <a:pPr>
                    <a:lnSpc>
                      <a:spcPts val="3100"/>
                    </a:lnSpc>
                    <a:tabLst>
                      <a:tab pos="0" algn="l"/>
                    </a:tabLst>
                  </a:pPr>
                  <a:r>
                    <a:rPr lang="en-US" sz="2000" dirty="0">
                      <a:solidFill>
                        <a:srgbClr val="000099"/>
                      </a:solidFill>
                      <a:latin typeface="+mn-lt"/>
                      <a:cs typeface="Arial" charset="0"/>
                    </a:rPr>
                    <a:t>m</a:t>
                  </a:r>
                </a:p>
              </p:txBody>
            </p:sp>
          </p:grpSp>
          <p:sp>
            <p:nvSpPr>
              <p:cNvPr id="50" name="Text Box 20"/>
              <p:cNvSpPr txBox="1">
                <a:spLocks noChangeArrowheads="1"/>
              </p:cNvSpPr>
              <p:nvPr/>
            </p:nvSpPr>
            <p:spPr bwMode="auto">
              <a:xfrm>
                <a:off x="3142" y="914"/>
                <a:ext cx="132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</a:tabLst>
                </a:pPr>
                <a:r>
                  <a:rPr lang="en-US" sz="2000">
                    <a:solidFill>
                      <a:srgbClr val="000099"/>
                    </a:solidFill>
                    <a:latin typeface="+mn-lt"/>
                    <a:cs typeface="Arial" charset="0"/>
                  </a:rPr>
                  <a:t>=</a:t>
                </a:r>
              </a:p>
            </p:txBody>
          </p:sp>
          <p:sp>
            <p:nvSpPr>
              <p:cNvPr id="51" name="Text Box 21"/>
              <p:cNvSpPr txBox="1">
                <a:spLocks noChangeArrowheads="1"/>
              </p:cNvSpPr>
              <p:nvPr/>
            </p:nvSpPr>
            <p:spPr bwMode="auto">
              <a:xfrm>
                <a:off x="3566" y="881"/>
                <a:ext cx="574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  <a:tab pos="914400" algn="l"/>
                  </a:tabLst>
                </a:pPr>
                <a:r>
                  <a:rPr lang="en-US" sz="2000">
                    <a:solidFill>
                      <a:srgbClr val="000099"/>
                    </a:solidFill>
                    <a:latin typeface="+mn-lt"/>
                    <a:cs typeface="Arial" charset="0"/>
                  </a:rPr>
                  <a:t>30,000</a:t>
                </a:r>
              </a:p>
            </p:txBody>
          </p:sp>
        </p:grpSp>
        <p:grpSp>
          <p:nvGrpSpPr>
            <p:cNvPr id="7" name="Group 22"/>
            <p:cNvGrpSpPr>
              <a:grpSpLocks/>
            </p:cNvGrpSpPr>
            <p:nvPr/>
          </p:nvGrpSpPr>
          <p:grpSpPr bwMode="auto">
            <a:xfrm>
              <a:off x="2533524" y="1749552"/>
              <a:ext cx="3081338" cy="698500"/>
              <a:chOff x="2246" y="1370"/>
              <a:chExt cx="1941" cy="440"/>
            </a:xfrm>
          </p:grpSpPr>
          <p:sp>
            <p:nvSpPr>
              <p:cNvPr id="42" name="Text Box 23"/>
              <p:cNvSpPr txBox="1">
                <a:spLocks noChangeArrowheads="1"/>
              </p:cNvSpPr>
              <p:nvPr/>
            </p:nvSpPr>
            <p:spPr bwMode="auto">
              <a:xfrm>
                <a:off x="3613" y="1435"/>
                <a:ext cx="574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  <a:tab pos="914400" algn="l"/>
                  </a:tabLst>
                </a:pPr>
                <a:r>
                  <a:rPr lang="en-US" sz="2000">
                    <a:solidFill>
                      <a:srgbClr val="000099"/>
                    </a:solidFill>
                    <a:latin typeface="+mn-lt"/>
                    <a:cs typeface="Arial" charset="0"/>
                  </a:rPr>
                  <a:t>30,000</a:t>
                </a:r>
              </a:p>
            </p:txBody>
          </p:sp>
          <p:sp>
            <p:nvSpPr>
              <p:cNvPr id="43" name="Text Box 24"/>
              <p:cNvSpPr txBox="1">
                <a:spLocks noChangeArrowheads="1"/>
              </p:cNvSpPr>
              <p:nvPr/>
            </p:nvSpPr>
            <p:spPr bwMode="auto">
              <a:xfrm>
                <a:off x="2246" y="1370"/>
                <a:ext cx="624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  <a:tab pos="914400" algn="l"/>
                  </a:tabLst>
                </a:pPr>
                <a:r>
                  <a:rPr lang="en-US" sz="2000" u="sng" dirty="0">
                    <a:solidFill>
                      <a:srgbClr val="000099"/>
                    </a:solidFill>
                    <a:latin typeface="+mn-lt"/>
                    <a:cs typeface="Arial" charset="0"/>
                  </a:rPr>
                  <a:t>150mm</a:t>
                </a:r>
              </a:p>
            </p:txBody>
          </p:sp>
          <p:sp>
            <p:nvSpPr>
              <p:cNvPr id="44" name="Text Box 25"/>
              <p:cNvSpPr txBox="1">
                <a:spLocks noChangeArrowheads="1"/>
              </p:cNvSpPr>
              <p:nvPr/>
            </p:nvSpPr>
            <p:spPr bwMode="auto">
              <a:xfrm>
                <a:off x="3189" y="1435"/>
                <a:ext cx="132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</a:tabLst>
                </a:pPr>
                <a:r>
                  <a:rPr lang="en-US" sz="2000">
                    <a:solidFill>
                      <a:srgbClr val="000099"/>
                    </a:solidFill>
                    <a:latin typeface="+mn-lt"/>
                    <a:cs typeface="Arial" charset="0"/>
                  </a:rPr>
                  <a:t>=</a:t>
                </a:r>
              </a:p>
            </p:txBody>
          </p:sp>
          <p:sp>
            <p:nvSpPr>
              <p:cNvPr id="45" name="Text Box 26"/>
              <p:cNvSpPr txBox="1">
                <a:spLocks noChangeArrowheads="1"/>
              </p:cNvSpPr>
              <p:nvPr/>
            </p:nvSpPr>
            <p:spPr bwMode="auto">
              <a:xfrm>
                <a:off x="2321" y="1560"/>
                <a:ext cx="103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</a:tabLst>
                </a:pPr>
                <a:r>
                  <a:rPr lang="en-US" sz="2000">
                    <a:solidFill>
                      <a:srgbClr val="000099"/>
                    </a:solidFill>
                    <a:latin typeface="+mn-lt"/>
                    <a:cs typeface="Arial" charset="0"/>
                  </a:rPr>
                  <a:t>5</a:t>
                </a:r>
              </a:p>
            </p:txBody>
          </p:sp>
          <p:sp>
            <p:nvSpPr>
              <p:cNvPr id="46" name="Text Box 27"/>
              <p:cNvSpPr txBox="1">
                <a:spLocks noChangeArrowheads="1"/>
              </p:cNvSpPr>
              <p:nvPr/>
            </p:nvSpPr>
            <p:spPr bwMode="auto">
              <a:xfrm>
                <a:off x="2455" y="1559"/>
                <a:ext cx="103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</a:tabLst>
                </a:pPr>
                <a:r>
                  <a:rPr lang="en-US" sz="2000" dirty="0" smtClean="0">
                    <a:solidFill>
                      <a:srgbClr val="000099"/>
                    </a:solidFill>
                    <a:latin typeface="+mn-lt"/>
                    <a:cs typeface="Arial" charset="0"/>
                  </a:rPr>
                  <a:t>μ</a:t>
                </a:r>
                <a:endParaRPr lang="en-US" sz="2000" dirty="0">
                  <a:solidFill>
                    <a:srgbClr val="000099"/>
                  </a:solidFill>
                  <a:latin typeface="+mn-lt"/>
                  <a:cs typeface="Arial" charset="0"/>
                </a:endParaRPr>
              </a:p>
            </p:txBody>
          </p:sp>
          <p:sp>
            <p:nvSpPr>
              <p:cNvPr id="47" name="Text Box 28"/>
              <p:cNvSpPr txBox="1">
                <a:spLocks noChangeArrowheads="1"/>
              </p:cNvSpPr>
              <p:nvPr/>
            </p:nvSpPr>
            <p:spPr bwMode="auto">
              <a:xfrm>
                <a:off x="2563" y="1560"/>
                <a:ext cx="158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</a:tabLst>
                </a:pPr>
                <a:r>
                  <a:rPr lang="en-US" sz="2000">
                    <a:solidFill>
                      <a:srgbClr val="000099"/>
                    </a:solidFill>
                    <a:latin typeface="+mn-lt"/>
                    <a:cs typeface="Arial" charset="0"/>
                  </a:rPr>
                  <a:t>m</a:t>
                </a:r>
              </a:p>
            </p:txBody>
          </p:sp>
        </p:grpSp>
        <p:grpSp>
          <p:nvGrpSpPr>
            <p:cNvPr id="8" name="Group 29"/>
            <p:cNvGrpSpPr>
              <a:grpSpLocks/>
            </p:cNvGrpSpPr>
            <p:nvPr/>
          </p:nvGrpSpPr>
          <p:grpSpPr bwMode="auto">
            <a:xfrm>
              <a:off x="2593848" y="2511554"/>
              <a:ext cx="3006725" cy="706438"/>
              <a:chOff x="2340" y="1892"/>
              <a:chExt cx="1894" cy="445"/>
            </a:xfrm>
          </p:grpSpPr>
          <p:sp>
            <p:nvSpPr>
              <p:cNvPr id="36" name="Text Box 30"/>
              <p:cNvSpPr txBox="1">
                <a:spLocks noChangeArrowheads="1"/>
              </p:cNvSpPr>
              <p:nvPr/>
            </p:nvSpPr>
            <p:spPr bwMode="auto">
              <a:xfrm>
                <a:off x="2340" y="1892"/>
                <a:ext cx="521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  <a:tab pos="914400" algn="l"/>
                  </a:tabLst>
                </a:pPr>
                <a:r>
                  <a:rPr lang="en-US" sz="2000" u="sng" dirty="0">
                    <a:solidFill>
                      <a:srgbClr val="000099"/>
                    </a:solidFill>
                    <a:latin typeface="+mn-lt"/>
                    <a:cs typeface="Arial" charset="0"/>
                  </a:rPr>
                  <a:t>90mm</a:t>
                </a:r>
              </a:p>
            </p:txBody>
          </p:sp>
          <p:sp>
            <p:nvSpPr>
              <p:cNvPr id="37" name="Text Box 31"/>
              <p:cNvSpPr txBox="1">
                <a:spLocks noChangeArrowheads="1"/>
              </p:cNvSpPr>
              <p:nvPr/>
            </p:nvSpPr>
            <p:spPr bwMode="auto">
              <a:xfrm>
                <a:off x="3236" y="1990"/>
                <a:ext cx="132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</a:tabLst>
                </a:pPr>
                <a:r>
                  <a:rPr lang="en-US" sz="2000">
                    <a:solidFill>
                      <a:srgbClr val="000099"/>
                    </a:solidFill>
                    <a:latin typeface="+mn-lt"/>
                    <a:cs typeface="Arial" charset="0"/>
                  </a:rPr>
                  <a:t>=</a:t>
                </a:r>
              </a:p>
            </p:txBody>
          </p:sp>
          <p:sp>
            <p:nvSpPr>
              <p:cNvPr id="38" name="Text Box 32"/>
              <p:cNvSpPr txBox="1">
                <a:spLocks noChangeArrowheads="1"/>
              </p:cNvSpPr>
              <p:nvPr/>
            </p:nvSpPr>
            <p:spPr bwMode="auto">
              <a:xfrm>
                <a:off x="2387" y="2087"/>
                <a:ext cx="103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</a:tabLst>
                </a:pPr>
                <a:r>
                  <a:rPr lang="en-US" sz="2000">
                    <a:solidFill>
                      <a:srgbClr val="000099"/>
                    </a:solidFill>
                    <a:latin typeface="+mn-lt"/>
                    <a:cs typeface="Arial" charset="0"/>
                  </a:rPr>
                  <a:t>3</a:t>
                </a:r>
              </a:p>
            </p:txBody>
          </p:sp>
          <p:sp>
            <p:nvSpPr>
              <p:cNvPr id="39" name="Text Box 33"/>
              <p:cNvSpPr txBox="1">
                <a:spLocks noChangeArrowheads="1"/>
              </p:cNvSpPr>
              <p:nvPr/>
            </p:nvSpPr>
            <p:spPr bwMode="auto">
              <a:xfrm>
                <a:off x="2529" y="2081"/>
                <a:ext cx="103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</a:tabLst>
                </a:pPr>
                <a:r>
                  <a:rPr lang="en-US" sz="2000" dirty="0">
                    <a:solidFill>
                      <a:srgbClr val="000099"/>
                    </a:solidFill>
                    <a:latin typeface="+mn-lt"/>
                    <a:cs typeface="Arial" charset="0"/>
                  </a:rPr>
                  <a:t>μ</a:t>
                </a:r>
              </a:p>
            </p:txBody>
          </p:sp>
          <p:sp>
            <p:nvSpPr>
              <p:cNvPr id="40" name="Text Box 34"/>
              <p:cNvSpPr txBox="1">
                <a:spLocks noChangeArrowheads="1"/>
              </p:cNvSpPr>
              <p:nvPr/>
            </p:nvSpPr>
            <p:spPr bwMode="auto">
              <a:xfrm>
                <a:off x="2641" y="2082"/>
                <a:ext cx="158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</a:tabLst>
                </a:pPr>
                <a:r>
                  <a:rPr lang="en-US" sz="2000" dirty="0">
                    <a:solidFill>
                      <a:srgbClr val="000099"/>
                    </a:solidFill>
                    <a:latin typeface="+mn-lt"/>
                    <a:cs typeface="Arial" charset="0"/>
                  </a:rPr>
                  <a:t>m</a:t>
                </a:r>
              </a:p>
            </p:txBody>
          </p:sp>
          <p:sp>
            <p:nvSpPr>
              <p:cNvPr id="41" name="Text Box 35"/>
              <p:cNvSpPr txBox="1">
                <a:spLocks noChangeArrowheads="1"/>
              </p:cNvSpPr>
              <p:nvPr/>
            </p:nvSpPr>
            <p:spPr bwMode="auto">
              <a:xfrm>
                <a:off x="3660" y="1957"/>
                <a:ext cx="574" cy="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>
                  <a:lnSpc>
                    <a:spcPts val="3100"/>
                  </a:lnSpc>
                  <a:tabLst>
                    <a:tab pos="0" algn="l"/>
                    <a:tab pos="914400" algn="l"/>
                  </a:tabLst>
                </a:pPr>
                <a:r>
                  <a:rPr lang="en-US" sz="2000">
                    <a:solidFill>
                      <a:srgbClr val="000099"/>
                    </a:solidFill>
                    <a:latin typeface="+mn-lt"/>
                    <a:cs typeface="Arial" charset="0"/>
                  </a:rPr>
                  <a:t>30,000</a:t>
                </a:r>
              </a:p>
            </p:txBody>
          </p:sp>
        </p:grpSp>
        <p:grpSp>
          <p:nvGrpSpPr>
            <p:cNvPr id="9" name="Group 36"/>
            <p:cNvGrpSpPr>
              <a:grpSpLocks/>
            </p:cNvGrpSpPr>
            <p:nvPr/>
          </p:nvGrpSpPr>
          <p:grpSpPr bwMode="auto">
            <a:xfrm>
              <a:off x="2489074" y="3349752"/>
              <a:ext cx="3325813" cy="708025"/>
              <a:chOff x="1614" y="2304"/>
              <a:chExt cx="2095" cy="446"/>
            </a:xfrm>
            <a:noFill/>
          </p:grpSpPr>
          <p:sp>
            <p:nvSpPr>
              <p:cNvPr id="34" name="Text Box 37"/>
              <p:cNvSpPr txBox="1">
                <a:spLocks/>
              </p:cNvSpPr>
              <p:nvPr/>
            </p:nvSpPr>
            <p:spPr bwMode="auto">
              <a:xfrm>
                <a:off x="1614" y="2304"/>
                <a:ext cx="688" cy="446"/>
              </a:xfrm>
              <a:prstGeom prst="rect">
                <a:avLst/>
              </a:prstGeom>
              <a:grpFill/>
              <a:ln w="12700">
                <a:noFill/>
                <a:miter lim="800000"/>
                <a:headEnd/>
                <a:tailEnd/>
              </a:ln>
              <a:effectLst/>
            </p:spPr>
            <p:txBody>
              <a:bodyPr wrap="none">
                <a:spAutoFit/>
              </a:bodyPr>
              <a:lstStyle/>
              <a:p>
                <a:pPr algn="ctr">
                  <a:tabLst>
                    <a:tab pos="355600" algn="l"/>
                    <a:tab pos="711200" algn="l"/>
                    <a:tab pos="1066800" algn="l"/>
                    <a:tab pos="1422400" algn="l"/>
                    <a:tab pos="1778000" algn="l"/>
                    <a:tab pos="2133600" algn="l"/>
                    <a:tab pos="2489200" algn="l"/>
                    <a:tab pos="2844800" algn="l"/>
                    <a:tab pos="3200400" algn="l"/>
                    <a:tab pos="3556000" algn="l"/>
                    <a:tab pos="3911600" algn="l"/>
                    <a:tab pos="4267200" algn="l"/>
                  </a:tabLst>
                </a:pPr>
                <a:r>
                  <a:rPr lang="en-US" sz="2000" b="1" u="sng" dirty="0">
                    <a:solidFill>
                      <a:srgbClr val="FF0000"/>
                    </a:solidFill>
                    <a:latin typeface="+mn-lt"/>
                    <a:cs typeface="Arial" charset="0"/>
                  </a:rPr>
                  <a:t>50mm</a:t>
                </a:r>
              </a:p>
              <a:p>
                <a:pPr algn="ctr">
                  <a:tabLst>
                    <a:tab pos="355600" algn="l"/>
                    <a:tab pos="711200" algn="l"/>
                    <a:tab pos="1066800" algn="l"/>
                    <a:tab pos="1422400" algn="l"/>
                    <a:tab pos="1778000" algn="l"/>
                    <a:tab pos="2133600" algn="l"/>
                    <a:tab pos="2489200" algn="l"/>
                    <a:tab pos="2844800" algn="l"/>
                    <a:tab pos="3200400" algn="l"/>
                    <a:tab pos="3556000" algn="l"/>
                    <a:tab pos="3911600" algn="l"/>
                    <a:tab pos="4267200" algn="l"/>
                  </a:tabLst>
                </a:pPr>
                <a:r>
                  <a:rPr lang="en-US" sz="2000" b="1" dirty="0">
                    <a:solidFill>
                      <a:srgbClr val="FF0000"/>
                    </a:solidFill>
                    <a:latin typeface="+mn-lt"/>
                    <a:cs typeface="Arial" charset="0"/>
                    <a:sym typeface="Symbol" pitchFamily="18" charset="2"/>
                  </a:rPr>
                  <a:t>1.7m</a:t>
                </a:r>
              </a:p>
            </p:txBody>
          </p:sp>
          <p:sp>
            <p:nvSpPr>
              <p:cNvPr id="35" name="Text Box 38"/>
              <p:cNvSpPr txBox="1">
                <a:spLocks/>
              </p:cNvSpPr>
              <p:nvPr/>
            </p:nvSpPr>
            <p:spPr bwMode="auto">
              <a:xfrm>
                <a:off x="2596" y="2322"/>
                <a:ext cx="1113" cy="252"/>
              </a:xfrm>
              <a:prstGeom prst="rect">
                <a:avLst/>
              </a:prstGeom>
              <a:grpFill/>
              <a:ln w="12700">
                <a:noFill/>
                <a:miter lim="800000"/>
                <a:headEnd/>
                <a:tailEnd/>
              </a:ln>
              <a:effectLst/>
            </p:spPr>
            <p:txBody>
              <a:bodyPr wrap="none">
                <a:spAutoFit/>
              </a:bodyPr>
              <a:lstStyle/>
              <a:p>
                <a:pPr algn="ctr">
                  <a:tabLst>
                    <a:tab pos="355600" algn="l"/>
                    <a:tab pos="711200" algn="l"/>
                    <a:tab pos="1066800" algn="l"/>
                    <a:tab pos="1422400" algn="l"/>
                    <a:tab pos="1778000" algn="l"/>
                    <a:tab pos="2133600" algn="l"/>
                    <a:tab pos="2489200" algn="l"/>
                    <a:tab pos="2844800" algn="l"/>
                    <a:tab pos="3200400" algn="l"/>
                    <a:tab pos="3556000" algn="l"/>
                    <a:tab pos="3911600" algn="l"/>
                    <a:tab pos="4267200" algn="l"/>
                  </a:tabLst>
                </a:pPr>
                <a:r>
                  <a:rPr lang="en-US" sz="2000" b="1" dirty="0">
                    <a:solidFill>
                      <a:srgbClr val="FF0000"/>
                    </a:solidFill>
                    <a:latin typeface="+mn-lt"/>
                    <a:cs typeface="Arial" charset="0"/>
                  </a:rPr>
                  <a:t>=    </a:t>
                </a:r>
                <a:r>
                  <a:rPr lang="en-US" sz="2000" b="1" dirty="0" smtClean="0">
                    <a:solidFill>
                      <a:srgbClr val="FF0000"/>
                    </a:solidFill>
                    <a:latin typeface="+mn-lt"/>
                    <a:cs typeface="Arial" charset="0"/>
                  </a:rPr>
                  <a:t>29,500</a:t>
                </a:r>
                <a:endParaRPr lang="en-US" sz="2000" b="1" dirty="0">
                  <a:solidFill>
                    <a:srgbClr val="FF0000"/>
                  </a:solidFill>
                  <a:latin typeface="+mn-lt"/>
                  <a:cs typeface="Arial" charset="0"/>
                </a:endParaRPr>
              </a:p>
            </p:txBody>
          </p:sp>
        </p:grpSp>
        <p:sp>
          <p:nvSpPr>
            <p:cNvPr id="19" name="Text Box 39"/>
            <p:cNvSpPr txBox="1">
              <a:spLocks/>
            </p:cNvSpPr>
            <p:nvPr/>
          </p:nvSpPr>
          <p:spPr bwMode="auto">
            <a:xfrm>
              <a:off x="4077395" y="4187952"/>
              <a:ext cx="1766829" cy="4001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>
                <a:tabLst>
                  <a:tab pos="355600" algn="l"/>
                  <a:tab pos="711200" algn="l"/>
                  <a:tab pos="1066800" algn="l"/>
                  <a:tab pos="1422400" algn="l"/>
                  <a:tab pos="1778000" algn="l"/>
                  <a:tab pos="2133600" algn="l"/>
                  <a:tab pos="2489200" algn="l"/>
                  <a:tab pos="2844800" algn="l"/>
                  <a:tab pos="3200400" algn="l"/>
                  <a:tab pos="3556000" algn="l"/>
                  <a:tab pos="3911600" algn="l"/>
                  <a:tab pos="4267200" algn="l"/>
                </a:tabLst>
              </a:pPr>
              <a:r>
                <a:rPr lang="en-US" sz="2000" b="1" dirty="0">
                  <a:solidFill>
                    <a:srgbClr val="FF0000"/>
                  </a:solidFill>
                  <a:latin typeface="+mn-lt"/>
                  <a:cs typeface="Arial" charset="0"/>
                </a:rPr>
                <a:t>=</a:t>
              </a:r>
              <a:r>
                <a:rPr lang="en-US" sz="2000" b="1" dirty="0">
                  <a:solidFill>
                    <a:srgbClr val="000000"/>
                  </a:solidFill>
                  <a:latin typeface="+mn-lt"/>
                  <a:cs typeface="Arial" charset="0"/>
                </a:rPr>
                <a:t>    </a:t>
              </a:r>
              <a:r>
                <a:rPr lang="en-US" sz="2000" b="1" dirty="0" smtClean="0">
                  <a:solidFill>
                    <a:srgbClr val="FF0000"/>
                  </a:solidFill>
                  <a:latin typeface="+mn-lt"/>
                  <a:cs typeface="Arial" charset="0"/>
                </a:rPr>
                <a:t>58,820</a:t>
              </a:r>
              <a:endParaRPr lang="en-US" sz="2000" b="1" dirty="0">
                <a:solidFill>
                  <a:srgbClr val="FF0000"/>
                </a:solidFill>
                <a:latin typeface="+mn-lt"/>
                <a:cs typeface="Arial" charset="0"/>
              </a:endParaRPr>
            </a:p>
          </p:txBody>
        </p:sp>
      </p:grpSp>
      <p:sp>
        <p:nvSpPr>
          <p:cNvPr id="20" name="Text Box 40"/>
          <p:cNvSpPr txBox="1">
            <a:spLocks noChangeArrowheads="1"/>
          </p:cNvSpPr>
          <p:nvPr/>
        </p:nvSpPr>
        <p:spPr bwMode="auto">
          <a:xfrm>
            <a:off x="6268023" y="874578"/>
            <a:ext cx="2069797" cy="336092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342900" indent="-342900" algn="ctr" eaLnBrk="0" hangingPunct="0">
              <a:lnSpc>
                <a:spcPct val="95000"/>
              </a:lnSpc>
              <a:spcBef>
                <a:spcPct val="50000"/>
              </a:spcBef>
              <a:buClr>
                <a:schemeClr val="accent1"/>
              </a:buClr>
              <a:buFont typeface="Times" pitchFamily="18" charset="0"/>
              <a:buNone/>
            </a:pPr>
            <a:r>
              <a:rPr lang="en-US" u="sng" dirty="0" smtClean="0">
                <a:latin typeface="+mn-lt"/>
                <a:cs typeface="Arial" charset="0"/>
              </a:rPr>
              <a:t>Separation Time</a:t>
            </a:r>
          </a:p>
          <a:p>
            <a:pPr marL="342900" indent="-342900" eaLnBrk="0" hangingPunct="0">
              <a:lnSpc>
                <a:spcPct val="95000"/>
              </a:lnSpc>
              <a:spcBef>
                <a:spcPct val="50000"/>
              </a:spcBef>
              <a:buClr>
                <a:schemeClr val="accent1"/>
              </a:buClr>
              <a:buFont typeface="Times" pitchFamily="18" charset="0"/>
              <a:buNone/>
            </a:pPr>
            <a:r>
              <a:rPr lang="en-US" dirty="0" smtClean="0">
                <a:latin typeface="+mn-lt"/>
                <a:cs typeface="Arial" charset="0"/>
              </a:rPr>
              <a:t>1970’s  ~ </a:t>
            </a:r>
            <a:r>
              <a:rPr lang="en-US" dirty="0">
                <a:latin typeface="+mn-lt"/>
                <a:cs typeface="Arial" charset="0"/>
              </a:rPr>
              <a:t>40 min.</a:t>
            </a:r>
          </a:p>
          <a:p>
            <a:pPr marL="342900" indent="-342900" eaLnBrk="0" hangingPunct="0">
              <a:lnSpc>
                <a:spcPct val="95000"/>
              </a:lnSpc>
              <a:spcBef>
                <a:spcPct val="50000"/>
              </a:spcBef>
              <a:buClr>
                <a:schemeClr val="accent1"/>
              </a:buClr>
              <a:buFont typeface="Times" pitchFamily="18" charset="0"/>
              <a:buNone/>
            </a:pPr>
            <a:endParaRPr lang="en-US" dirty="0">
              <a:latin typeface="+mn-lt"/>
              <a:cs typeface="Arial" charset="0"/>
            </a:endParaRPr>
          </a:p>
          <a:p>
            <a:pPr marL="342900" indent="-342900" eaLnBrk="0" hangingPunct="0">
              <a:lnSpc>
                <a:spcPct val="95000"/>
              </a:lnSpc>
              <a:spcBef>
                <a:spcPct val="50000"/>
              </a:spcBef>
              <a:buClr>
                <a:schemeClr val="accent1"/>
              </a:buClr>
              <a:buFont typeface="Times" pitchFamily="18" charset="0"/>
              <a:buNone/>
            </a:pPr>
            <a:r>
              <a:rPr lang="en-US" dirty="0" smtClean="0"/>
              <a:t>1980’s	~15 min.</a:t>
            </a:r>
            <a:endParaRPr lang="en-US" dirty="0">
              <a:latin typeface="+mn-lt"/>
              <a:cs typeface="Arial" charset="0"/>
            </a:endParaRPr>
          </a:p>
          <a:p>
            <a:pPr marL="342900" indent="-342900" eaLnBrk="0" hangingPunct="0">
              <a:lnSpc>
                <a:spcPct val="95000"/>
              </a:lnSpc>
              <a:spcBef>
                <a:spcPct val="50000"/>
              </a:spcBef>
              <a:buClr>
                <a:schemeClr val="accent1"/>
              </a:buClr>
              <a:buFont typeface="Times" pitchFamily="18" charset="0"/>
              <a:buNone/>
            </a:pPr>
            <a:endParaRPr lang="en-US" dirty="0" smtClean="0">
              <a:latin typeface="+mn-lt"/>
              <a:cs typeface="Arial" charset="0"/>
            </a:endParaRPr>
          </a:p>
          <a:p>
            <a:pPr marL="342900" indent="-342900" eaLnBrk="0" hangingPunct="0">
              <a:lnSpc>
                <a:spcPct val="95000"/>
              </a:lnSpc>
              <a:spcBef>
                <a:spcPct val="50000"/>
              </a:spcBef>
              <a:buClr>
                <a:schemeClr val="accent1"/>
              </a:buClr>
              <a:buFont typeface="Times" pitchFamily="18" charset="0"/>
              <a:buNone/>
            </a:pPr>
            <a:endParaRPr lang="en-US" sz="800" dirty="0">
              <a:latin typeface="+mn-lt"/>
              <a:cs typeface="Arial" charset="0"/>
            </a:endParaRPr>
          </a:p>
          <a:p>
            <a:pPr marL="342900" indent="-342900" eaLnBrk="0" hangingPunct="0">
              <a:lnSpc>
                <a:spcPct val="95000"/>
              </a:lnSpc>
              <a:spcBef>
                <a:spcPct val="50000"/>
              </a:spcBef>
              <a:buClr>
                <a:schemeClr val="accent1"/>
              </a:buClr>
              <a:buFont typeface="Times" pitchFamily="18" charset="0"/>
              <a:buNone/>
            </a:pPr>
            <a:r>
              <a:rPr lang="en-US" dirty="0" smtClean="0">
                <a:latin typeface="+mn-lt"/>
                <a:cs typeface="Arial" charset="0"/>
              </a:rPr>
              <a:t> 1990’s</a:t>
            </a:r>
            <a:r>
              <a:rPr lang="en-US" dirty="0" smtClean="0">
                <a:latin typeface="+mn-lt"/>
              </a:rPr>
              <a:t>  </a:t>
            </a:r>
            <a:r>
              <a:rPr lang="en-US" dirty="0" smtClean="0">
                <a:latin typeface="+mn-lt"/>
                <a:cs typeface="Arial" charset="0"/>
              </a:rPr>
              <a:t>~ </a:t>
            </a:r>
            <a:r>
              <a:rPr lang="en-US" dirty="0">
                <a:latin typeface="+mn-lt"/>
                <a:cs typeface="Arial" charset="0"/>
              </a:rPr>
              <a:t>5 min</a:t>
            </a:r>
            <a:r>
              <a:rPr lang="en-US" dirty="0" smtClean="0">
                <a:latin typeface="+mn-lt"/>
                <a:cs typeface="Arial" charset="0"/>
              </a:rPr>
              <a:t>.</a:t>
            </a:r>
          </a:p>
          <a:p>
            <a:pPr marL="342900" indent="-342900" eaLnBrk="0" hangingPunct="0">
              <a:lnSpc>
                <a:spcPct val="95000"/>
              </a:lnSpc>
              <a:spcBef>
                <a:spcPct val="50000"/>
              </a:spcBef>
              <a:buClr>
                <a:schemeClr val="accent1"/>
              </a:buClr>
              <a:buFont typeface="Times" pitchFamily="18" charset="0"/>
              <a:buNone/>
            </a:pPr>
            <a:endParaRPr lang="en-US" dirty="0" smtClean="0">
              <a:latin typeface="+mn-lt"/>
            </a:endParaRPr>
          </a:p>
          <a:p>
            <a:pPr marL="342900" indent="-342900" eaLnBrk="0" hangingPunct="0">
              <a:lnSpc>
                <a:spcPct val="95000"/>
              </a:lnSpc>
              <a:spcBef>
                <a:spcPct val="50000"/>
              </a:spcBef>
              <a:buClr>
                <a:schemeClr val="accent1"/>
              </a:buClr>
              <a:buFont typeface="Times" pitchFamily="18" charset="0"/>
              <a:buNone/>
            </a:pPr>
            <a:endParaRPr lang="en-US" dirty="0" smtClean="0">
              <a:latin typeface="+mn-lt"/>
            </a:endParaRPr>
          </a:p>
          <a:p>
            <a:pPr marL="342900" indent="-342900" eaLnBrk="0" hangingPunct="0">
              <a:lnSpc>
                <a:spcPct val="95000"/>
              </a:lnSpc>
              <a:spcBef>
                <a:spcPct val="50000"/>
              </a:spcBef>
              <a:buClr>
                <a:schemeClr val="accent1"/>
              </a:buClr>
            </a:pPr>
            <a:r>
              <a:rPr lang="en-US" dirty="0" smtClean="0">
                <a:solidFill>
                  <a:srgbClr val="FF3300"/>
                </a:solidFill>
              </a:rPr>
              <a:t>  2004    ~ 1 min.</a:t>
            </a:r>
            <a:endParaRPr lang="en-US" dirty="0">
              <a:latin typeface="+mn-lt"/>
              <a:cs typeface="Arial" charset="0"/>
            </a:endParaRPr>
          </a:p>
        </p:txBody>
      </p:sp>
      <p:sp>
        <p:nvSpPr>
          <p:cNvPr id="25" name="Text Box 48"/>
          <p:cNvSpPr txBox="1">
            <a:spLocks noChangeArrowheads="1"/>
          </p:cNvSpPr>
          <p:nvPr/>
        </p:nvSpPr>
        <p:spPr bwMode="auto">
          <a:xfrm>
            <a:off x="5742432" y="5122101"/>
            <a:ext cx="3191256" cy="1397306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eaLnBrk="0" hangingPunct="0">
              <a:lnSpc>
                <a:spcPct val="95000"/>
              </a:lnSpc>
              <a:spcBef>
                <a:spcPct val="50000"/>
              </a:spcBef>
              <a:buClr>
                <a:schemeClr val="accent1"/>
              </a:buClr>
              <a:buFont typeface="Times" pitchFamily="18" charset="0"/>
              <a:buNone/>
            </a:pPr>
            <a:r>
              <a:rPr lang="en-US" b="1" dirty="0" smtClean="0">
                <a:latin typeface="+mn-lt"/>
                <a:cs typeface="Arial" charset="0"/>
              </a:rPr>
              <a:t>L/</a:t>
            </a:r>
            <a:r>
              <a:rPr lang="en-US" b="1" dirty="0" err="1" smtClean="0">
                <a:latin typeface="+mn-lt"/>
                <a:cs typeface="Arial" charset="0"/>
              </a:rPr>
              <a:t>dp</a:t>
            </a:r>
            <a:r>
              <a:rPr lang="en-US" b="1" dirty="0" smtClean="0">
                <a:latin typeface="+mn-lt"/>
                <a:cs typeface="Arial" charset="0"/>
              </a:rPr>
              <a:t> </a:t>
            </a:r>
            <a:r>
              <a:rPr lang="en-US" b="1" dirty="0">
                <a:latin typeface="+mn-lt"/>
                <a:cs typeface="Arial" charset="0"/>
              </a:rPr>
              <a:t>Separations Guide</a:t>
            </a:r>
          </a:p>
          <a:p>
            <a:pPr eaLnBrk="0" hangingPunct="0">
              <a:lnSpc>
                <a:spcPct val="95000"/>
              </a:lnSpc>
              <a:spcBef>
                <a:spcPct val="50000"/>
              </a:spcBef>
              <a:buClr>
                <a:schemeClr val="accent1"/>
              </a:buClr>
              <a:buFont typeface="Times" pitchFamily="18" charset="0"/>
              <a:buNone/>
            </a:pPr>
            <a:r>
              <a:rPr lang="en-US" b="1" dirty="0" smtClean="0">
                <a:latin typeface="+mn-lt"/>
                <a:cs typeface="Arial" charset="0"/>
              </a:rPr>
              <a:t>    Difficult</a:t>
            </a:r>
            <a:r>
              <a:rPr lang="en-US" b="1" dirty="0">
                <a:latin typeface="+mn-lt"/>
                <a:cs typeface="Arial" charset="0"/>
              </a:rPr>
              <a:t>	</a:t>
            </a:r>
            <a:r>
              <a:rPr lang="en-US" b="1" dirty="0" smtClean="0">
                <a:latin typeface="+mn-lt"/>
                <a:cs typeface="Arial" charset="0"/>
              </a:rPr>
              <a:t>30,000</a:t>
            </a:r>
            <a:endParaRPr lang="en-US" b="1" dirty="0">
              <a:latin typeface="+mn-lt"/>
              <a:cs typeface="Arial" charset="0"/>
            </a:endParaRPr>
          </a:p>
          <a:p>
            <a:pPr eaLnBrk="0" hangingPunct="0">
              <a:lnSpc>
                <a:spcPct val="95000"/>
              </a:lnSpc>
              <a:spcBef>
                <a:spcPct val="50000"/>
              </a:spcBef>
              <a:buClr>
                <a:schemeClr val="accent1"/>
              </a:buClr>
              <a:buFont typeface="Times" pitchFamily="18" charset="0"/>
              <a:buNone/>
            </a:pPr>
            <a:r>
              <a:rPr lang="en-US" b="1" dirty="0" smtClean="0">
                <a:latin typeface="+mn-lt"/>
                <a:cs typeface="Arial" charset="0"/>
              </a:rPr>
              <a:t>    Moderate</a:t>
            </a:r>
            <a:r>
              <a:rPr lang="en-US" b="1" dirty="0">
                <a:latin typeface="+mn-lt"/>
                <a:cs typeface="Arial" charset="0"/>
              </a:rPr>
              <a:t>	</a:t>
            </a:r>
            <a:r>
              <a:rPr lang="en-US" b="1" dirty="0" smtClean="0">
                <a:latin typeface="+mn-lt"/>
              </a:rPr>
              <a:t>2</a:t>
            </a:r>
            <a:r>
              <a:rPr lang="en-US" b="1" dirty="0" smtClean="0">
                <a:latin typeface="+mn-lt"/>
                <a:cs typeface="Arial" charset="0"/>
              </a:rPr>
              <a:t>0,000</a:t>
            </a:r>
            <a:endParaRPr lang="en-US" b="1" dirty="0">
              <a:latin typeface="+mn-lt"/>
              <a:cs typeface="Arial" charset="0"/>
            </a:endParaRPr>
          </a:p>
          <a:p>
            <a:pPr eaLnBrk="0" hangingPunct="0">
              <a:lnSpc>
                <a:spcPct val="95000"/>
              </a:lnSpc>
              <a:spcBef>
                <a:spcPct val="50000"/>
              </a:spcBef>
              <a:buClr>
                <a:schemeClr val="accent1"/>
              </a:buClr>
              <a:buFont typeface="Times" pitchFamily="18" charset="0"/>
              <a:buNone/>
            </a:pPr>
            <a:r>
              <a:rPr lang="en-US" b="1" dirty="0" smtClean="0">
                <a:latin typeface="+mn-lt"/>
                <a:cs typeface="Arial" charset="0"/>
              </a:rPr>
              <a:t>    Easy</a:t>
            </a:r>
            <a:r>
              <a:rPr lang="en-US" b="1" dirty="0">
                <a:latin typeface="+mn-lt"/>
                <a:cs typeface="Arial" charset="0"/>
              </a:rPr>
              <a:t>		10,000	</a:t>
            </a:r>
            <a:endParaRPr lang="en-US" dirty="0">
              <a:latin typeface="+mn-lt"/>
              <a:cs typeface="Arial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/>
          <p:cNvSpPr>
            <a:spLocks noGrp="1"/>
          </p:cNvSpPr>
          <p:nvPr>
            <p:ph sz="half" idx="2"/>
          </p:nvPr>
        </p:nvSpPr>
        <p:spPr>
          <a:xfrm>
            <a:off x="5839354" y="1009506"/>
            <a:ext cx="3069950" cy="5013637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>
            <a:normAutofit fontScale="77500" lnSpcReduction="20000"/>
          </a:bodyPr>
          <a:lstStyle/>
          <a:p>
            <a:r>
              <a:rPr lang="en-US" dirty="0" smtClean="0"/>
              <a:t>The same L/</a:t>
            </a:r>
            <a:r>
              <a:rPr lang="en-US" dirty="0" err="1" smtClean="0"/>
              <a:t>dp</a:t>
            </a:r>
            <a:r>
              <a:rPr lang="en-US" dirty="0" smtClean="0"/>
              <a:t> provides the same resolution.</a:t>
            </a:r>
          </a:p>
          <a:p>
            <a:r>
              <a:rPr lang="en-US" dirty="0" smtClean="0"/>
              <a:t>Smaller particles requires a shorter column and a shorter run time.</a:t>
            </a:r>
          </a:p>
          <a:p>
            <a:r>
              <a:rPr lang="en-US" dirty="0" smtClean="0"/>
              <a:t>Smaller particles give narrower, sharper peaks.</a:t>
            </a:r>
          </a:p>
          <a:p>
            <a:pPr lvl="1"/>
            <a:r>
              <a:rPr lang="en-US" dirty="0" smtClean="0"/>
              <a:t>Y-axes are the same. </a:t>
            </a:r>
          </a:p>
          <a:p>
            <a:pPr lvl="1"/>
            <a:r>
              <a:rPr lang="en-US" dirty="0" smtClean="0"/>
              <a:t>X-axis times scales are different.</a:t>
            </a:r>
          </a:p>
          <a:p>
            <a:r>
              <a:rPr lang="en-US" dirty="0" smtClean="0"/>
              <a:t>Smaller particles result in greater sensitivity with greater peak height.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141767" y="-9569"/>
            <a:ext cx="8635544" cy="749327"/>
          </a:xfrm>
          <a:ln>
            <a:noFill/>
          </a:ln>
        </p:spPr>
        <p:txBody>
          <a:bodyPr>
            <a:normAutofit fontScale="90000"/>
          </a:bodyPr>
          <a:lstStyle/>
          <a:p>
            <a:r>
              <a:rPr lang="en-US" dirty="0" smtClean="0"/>
              <a:t>Equivalent L/</a:t>
            </a:r>
            <a:r>
              <a:rPr lang="en-US" dirty="0" err="1" smtClean="0"/>
              <a:t>dp</a:t>
            </a:r>
            <a:r>
              <a:rPr lang="en-US" dirty="0" smtClean="0"/>
              <a:t> Ratio</a:t>
            </a:r>
            <a:endParaRPr lang="en-US" dirty="0"/>
          </a:p>
        </p:txBody>
      </p:sp>
      <p:grpSp>
        <p:nvGrpSpPr>
          <p:cNvPr id="2" name="Group 363"/>
          <p:cNvGrpSpPr/>
          <p:nvPr/>
        </p:nvGrpSpPr>
        <p:grpSpPr>
          <a:xfrm>
            <a:off x="219456" y="1022732"/>
            <a:ext cx="5489075" cy="5314060"/>
            <a:chOff x="95631" y="1022732"/>
            <a:chExt cx="5489075" cy="5314060"/>
          </a:xfrm>
        </p:grpSpPr>
        <p:grpSp>
          <p:nvGrpSpPr>
            <p:cNvPr id="4" name="Group 5"/>
            <p:cNvGrpSpPr/>
            <p:nvPr/>
          </p:nvGrpSpPr>
          <p:grpSpPr>
            <a:xfrm>
              <a:off x="95631" y="1022732"/>
              <a:ext cx="5020056" cy="5314060"/>
              <a:chOff x="4729163" y="1717676"/>
              <a:chExt cx="4114800" cy="4583113"/>
            </a:xfrm>
          </p:grpSpPr>
          <p:grpSp>
            <p:nvGrpSpPr>
              <p:cNvPr id="6" name="Group 359"/>
              <p:cNvGrpSpPr>
                <a:grpSpLocks noChangeAspect="1"/>
              </p:cNvGrpSpPr>
              <p:nvPr/>
            </p:nvGrpSpPr>
            <p:grpSpPr bwMode="auto">
              <a:xfrm>
                <a:off x="5176838" y="5222876"/>
                <a:ext cx="3667125" cy="1077913"/>
                <a:chOff x="3312" y="2880"/>
                <a:chExt cx="2310" cy="806"/>
              </a:xfrm>
            </p:grpSpPr>
            <p:sp>
              <p:nvSpPr>
                <p:cNvPr id="258" name="AutoShape 360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3312" y="2880"/>
                  <a:ext cx="2310" cy="78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" name="Line 361"/>
                <p:cNvSpPr>
                  <a:spLocks noChangeShapeType="1"/>
                </p:cNvSpPr>
                <p:nvPr/>
              </p:nvSpPr>
              <p:spPr bwMode="auto">
                <a:xfrm flipV="1">
                  <a:off x="3504" y="2880"/>
                  <a:ext cx="1" cy="63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" name="Rectangle 362"/>
                <p:cNvSpPr>
                  <a:spLocks noChangeArrowheads="1"/>
                </p:cNvSpPr>
                <p:nvPr/>
              </p:nvSpPr>
              <p:spPr bwMode="auto">
                <a:xfrm rot="16200000">
                  <a:off x="3302" y="3160"/>
                  <a:ext cx="92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AU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61" name="Line 363"/>
                <p:cNvSpPr>
                  <a:spLocks noChangeShapeType="1"/>
                </p:cNvSpPr>
                <p:nvPr/>
              </p:nvSpPr>
              <p:spPr bwMode="auto">
                <a:xfrm flipH="1">
                  <a:off x="3492" y="3479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" name="Line 364"/>
                <p:cNvSpPr>
                  <a:spLocks noChangeShapeType="1"/>
                </p:cNvSpPr>
                <p:nvPr/>
              </p:nvSpPr>
              <p:spPr bwMode="auto">
                <a:xfrm flipH="1">
                  <a:off x="3482" y="3444"/>
                  <a:ext cx="2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" name="Rectangle 365"/>
                <p:cNvSpPr>
                  <a:spLocks noChangeArrowheads="1"/>
                </p:cNvSpPr>
                <p:nvPr/>
              </p:nvSpPr>
              <p:spPr bwMode="auto">
                <a:xfrm>
                  <a:off x="3354" y="3419"/>
                  <a:ext cx="109" cy="7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64" name="Line 366"/>
                <p:cNvSpPr>
                  <a:spLocks noChangeShapeType="1"/>
                </p:cNvSpPr>
                <p:nvPr/>
              </p:nvSpPr>
              <p:spPr bwMode="auto">
                <a:xfrm flipH="1">
                  <a:off x="3492" y="3410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" name="Line 367"/>
                <p:cNvSpPr>
                  <a:spLocks noChangeShapeType="1"/>
                </p:cNvSpPr>
                <p:nvPr/>
              </p:nvSpPr>
              <p:spPr bwMode="auto">
                <a:xfrm flipH="1">
                  <a:off x="3492" y="3375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" name="Line 368"/>
                <p:cNvSpPr>
                  <a:spLocks noChangeShapeType="1"/>
                </p:cNvSpPr>
                <p:nvPr/>
              </p:nvSpPr>
              <p:spPr bwMode="auto">
                <a:xfrm flipH="1">
                  <a:off x="3492" y="3341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" name="Line 369"/>
                <p:cNvSpPr>
                  <a:spLocks noChangeShapeType="1"/>
                </p:cNvSpPr>
                <p:nvPr/>
              </p:nvSpPr>
              <p:spPr bwMode="auto">
                <a:xfrm flipH="1">
                  <a:off x="3492" y="3306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" name="Line 370"/>
                <p:cNvSpPr>
                  <a:spLocks noChangeShapeType="1"/>
                </p:cNvSpPr>
                <p:nvPr/>
              </p:nvSpPr>
              <p:spPr bwMode="auto">
                <a:xfrm flipH="1">
                  <a:off x="3482" y="3271"/>
                  <a:ext cx="2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" name="Rectangle 371"/>
                <p:cNvSpPr>
                  <a:spLocks noChangeArrowheads="1"/>
                </p:cNvSpPr>
                <p:nvPr/>
              </p:nvSpPr>
              <p:spPr bwMode="auto">
                <a:xfrm>
                  <a:off x="3354" y="3246"/>
                  <a:ext cx="109" cy="7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0.05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70" name="Line 372"/>
                <p:cNvSpPr>
                  <a:spLocks noChangeShapeType="1"/>
                </p:cNvSpPr>
                <p:nvPr/>
              </p:nvSpPr>
              <p:spPr bwMode="auto">
                <a:xfrm flipH="1">
                  <a:off x="3492" y="3237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" name="Line 373"/>
                <p:cNvSpPr>
                  <a:spLocks noChangeShapeType="1"/>
                </p:cNvSpPr>
                <p:nvPr/>
              </p:nvSpPr>
              <p:spPr bwMode="auto">
                <a:xfrm flipH="1">
                  <a:off x="3492" y="3202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" name="Line 374"/>
                <p:cNvSpPr>
                  <a:spLocks noChangeShapeType="1"/>
                </p:cNvSpPr>
                <p:nvPr/>
              </p:nvSpPr>
              <p:spPr bwMode="auto">
                <a:xfrm flipH="1">
                  <a:off x="3492" y="3168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" name="Line 375"/>
                <p:cNvSpPr>
                  <a:spLocks noChangeShapeType="1"/>
                </p:cNvSpPr>
                <p:nvPr/>
              </p:nvSpPr>
              <p:spPr bwMode="auto">
                <a:xfrm flipH="1">
                  <a:off x="3492" y="3133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" name="Line 376"/>
                <p:cNvSpPr>
                  <a:spLocks noChangeShapeType="1"/>
                </p:cNvSpPr>
                <p:nvPr/>
              </p:nvSpPr>
              <p:spPr bwMode="auto">
                <a:xfrm flipH="1">
                  <a:off x="3482" y="3098"/>
                  <a:ext cx="2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" name="Rectangle 377"/>
                <p:cNvSpPr>
                  <a:spLocks noChangeArrowheads="1"/>
                </p:cNvSpPr>
                <p:nvPr/>
              </p:nvSpPr>
              <p:spPr bwMode="auto">
                <a:xfrm>
                  <a:off x="3354" y="3073"/>
                  <a:ext cx="109" cy="8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0.10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76" name="Line 378"/>
                <p:cNvSpPr>
                  <a:spLocks noChangeShapeType="1"/>
                </p:cNvSpPr>
                <p:nvPr/>
              </p:nvSpPr>
              <p:spPr bwMode="auto">
                <a:xfrm flipH="1">
                  <a:off x="3492" y="3064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7" name="Line 379"/>
                <p:cNvSpPr>
                  <a:spLocks noChangeShapeType="1"/>
                </p:cNvSpPr>
                <p:nvPr/>
              </p:nvSpPr>
              <p:spPr bwMode="auto">
                <a:xfrm flipH="1">
                  <a:off x="3492" y="3029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" name="Line 380"/>
                <p:cNvSpPr>
                  <a:spLocks noChangeShapeType="1"/>
                </p:cNvSpPr>
                <p:nvPr/>
              </p:nvSpPr>
              <p:spPr bwMode="auto">
                <a:xfrm flipH="1">
                  <a:off x="3492" y="2995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" name="Line 381"/>
                <p:cNvSpPr>
                  <a:spLocks noChangeShapeType="1"/>
                </p:cNvSpPr>
                <p:nvPr/>
              </p:nvSpPr>
              <p:spPr bwMode="auto">
                <a:xfrm flipH="1">
                  <a:off x="3492" y="2960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" name="Line 382"/>
                <p:cNvSpPr>
                  <a:spLocks noChangeShapeType="1"/>
                </p:cNvSpPr>
                <p:nvPr/>
              </p:nvSpPr>
              <p:spPr bwMode="auto">
                <a:xfrm flipH="1">
                  <a:off x="3482" y="2926"/>
                  <a:ext cx="2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" name="Rectangle 383"/>
                <p:cNvSpPr>
                  <a:spLocks noChangeArrowheads="1"/>
                </p:cNvSpPr>
                <p:nvPr/>
              </p:nvSpPr>
              <p:spPr bwMode="auto">
                <a:xfrm>
                  <a:off x="3354" y="2901"/>
                  <a:ext cx="109" cy="8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0.15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82" name="Line 384"/>
                <p:cNvSpPr>
                  <a:spLocks noChangeShapeType="1"/>
                </p:cNvSpPr>
                <p:nvPr/>
              </p:nvSpPr>
              <p:spPr bwMode="auto">
                <a:xfrm flipH="1">
                  <a:off x="3492" y="2891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" name="Line 385"/>
                <p:cNvSpPr>
                  <a:spLocks noChangeShapeType="1"/>
                </p:cNvSpPr>
                <p:nvPr/>
              </p:nvSpPr>
              <p:spPr bwMode="auto">
                <a:xfrm flipH="1">
                  <a:off x="3504" y="3510"/>
                  <a:ext cx="2076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" name="Rectangle 386"/>
                <p:cNvSpPr>
                  <a:spLocks noChangeArrowheads="1"/>
                </p:cNvSpPr>
                <p:nvPr/>
              </p:nvSpPr>
              <p:spPr bwMode="auto">
                <a:xfrm>
                  <a:off x="4436" y="3607"/>
                  <a:ext cx="196" cy="7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Minutes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85" name="Line 387"/>
                <p:cNvSpPr>
                  <a:spLocks noChangeShapeType="1"/>
                </p:cNvSpPr>
                <p:nvPr/>
              </p:nvSpPr>
              <p:spPr bwMode="auto">
                <a:xfrm>
                  <a:off x="3504" y="3513"/>
                  <a:ext cx="1" cy="2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6" name="Rectangle 388"/>
                <p:cNvSpPr>
                  <a:spLocks noChangeArrowheads="1"/>
                </p:cNvSpPr>
                <p:nvPr/>
              </p:nvSpPr>
              <p:spPr bwMode="auto">
                <a:xfrm>
                  <a:off x="3440" y="3536"/>
                  <a:ext cx="109" cy="7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87" name="Line 389"/>
                <p:cNvSpPr>
                  <a:spLocks noChangeShapeType="1"/>
                </p:cNvSpPr>
                <p:nvPr/>
              </p:nvSpPr>
              <p:spPr bwMode="auto">
                <a:xfrm>
                  <a:off x="3541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" name="Line 390"/>
                <p:cNvSpPr>
                  <a:spLocks noChangeShapeType="1"/>
                </p:cNvSpPr>
                <p:nvPr/>
              </p:nvSpPr>
              <p:spPr bwMode="auto">
                <a:xfrm>
                  <a:off x="3579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" name="Line 391"/>
                <p:cNvSpPr>
                  <a:spLocks noChangeShapeType="1"/>
                </p:cNvSpPr>
                <p:nvPr/>
              </p:nvSpPr>
              <p:spPr bwMode="auto">
                <a:xfrm>
                  <a:off x="3617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0" name="Line 392"/>
                <p:cNvSpPr>
                  <a:spLocks noChangeShapeType="1"/>
                </p:cNvSpPr>
                <p:nvPr/>
              </p:nvSpPr>
              <p:spPr bwMode="auto">
                <a:xfrm>
                  <a:off x="3654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1" name="Line 393"/>
                <p:cNvSpPr>
                  <a:spLocks noChangeShapeType="1"/>
                </p:cNvSpPr>
                <p:nvPr/>
              </p:nvSpPr>
              <p:spPr bwMode="auto">
                <a:xfrm>
                  <a:off x="3692" y="3513"/>
                  <a:ext cx="1" cy="2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" name="Rectangle 394"/>
                <p:cNvSpPr>
                  <a:spLocks noChangeArrowheads="1"/>
                </p:cNvSpPr>
                <p:nvPr/>
              </p:nvSpPr>
              <p:spPr bwMode="auto">
                <a:xfrm>
                  <a:off x="3628" y="3536"/>
                  <a:ext cx="109" cy="7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0.10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93" name="Line 395"/>
                <p:cNvSpPr>
                  <a:spLocks noChangeShapeType="1"/>
                </p:cNvSpPr>
                <p:nvPr/>
              </p:nvSpPr>
              <p:spPr bwMode="auto">
                <a:xfrm>
                  <a:off x="3730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4" name="Line 396"/>
                <p:cNvSpPr>
                  <a:spLocks noChangeShapeType="1"/>
                </p:cNvSpPr>
                <p:nvPr/>
              </p:nvSpPr>
              <p:spPr bwMode="auto">
                <a:xfrm>
                  <a:off x="3768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" name="Line 397"/>
                <p:cNvSpPr>
                  <a:spLocks noChangeShapeType="1"/>
                </p:cNvSpPr>
                <p:nvPr/>
              </p:nvSpPr>
              <p:spPr bwMode="auto">
                <a:xfrm>
                  <a:off x="3805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" name="Line 398"/>
                <p:cNvSpPr>
                  <a:spLocks noChangeShapeType="1"/>
                </p:cNvSpPr>
                <p:nvPr/>
              </p:nvSpPr>
              <p:spPr bwMode="auto">
                <a:xfrm>
                  <a:off x="3843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7" name="Line 399"/>
                <p:cNvSpPr>
                  <a:spLocks noChangeShapeType="1"/>
                </p:cNvSpPr>
                <p:nvPr/>
              </p:nvSpPr>
              <p:spPr bwMode="auto">
                <a:xfrm>
                  <a:off x="3881" y="3513"/>
                  <a:ext cx="1" cy="2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8" name="Rectangle 400"/>
                <p:cNvSpPr>
                  <a:spLocks noChangeArrowheads="1"/>
                </p:cNvSpPr>
                <p:nvPr/>
              </p:nvSpPr>
              <p:spPr bwMode="auto">
                <a:xfrm>
                  <a:off x="3817" y="3536"/>
                  <a:ext cx="109" cy="7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0.20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99" name="Line 401"/>
                <p:cNvSpPr>
                  <a:spLocks noChangeShapeType="1"/>
                </p:cNvSpPr>
                <p:nvPr/>
              </p:nvSpPr>
              <p:spPr bwMode="auto">
                <a:xfrm>
                  <a:off x="3919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0" name="Line 402"/>
                <p:cNvSpPr>
                  <a:spLocks noChangeShapeType="1"/>
                </p:cNvSpPr>
                <p:nvPr/>
              </p:nvSpPr>
              <p:spPr bwMode="auto">
                <a:xfrm>
                  <a:off x="3956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" name="Line 403"/>
                <p:cNvSpPr>
                  <a:spLocks noChangeShapeType="1"/>
                </p:cNvSpPr>
                <p:nvPr/>
              </p:nvSpPr>
              <p:spPr bwMode="auto">
                <a:xfrm>
                  <a:off x="3994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" name="Line 404"/>
                <p:cNvSpPr>
                  <a:spLocks noChangeShapeType="1"/>
                </p:cNvSpPr>
                <p:nvPr/>
              </p:nvSpPr>
              <p:spPr bwMode="auto">
                <a:xfrm>
                  <a:off x="4032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" name="Line 405"/>
                <p:cNvSpPr>
                  <a:spLocks noChangeShapeType="1"/>
                </p:cNvSpPr>
                <p:nvPr/>
              </p:nvSpPr>
              <p:spPr bwMode="auto">
                <a:xfrm>
                  <a:off x="4070" y="3513"/>
                  <a:ext cx="1" cy="2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" name="Rectangle 406"/>
                <p:cNvSpPr>
                  <a:spLocks noChangeArrowheads="1"/>
                </p:cNvSpPr>
                <p:nvPr/>
              </p:nvSpPr>
              <p:spPr bwMode="auto">
                <a:xfrm>
                  <a:off x="4006" y="3536"/>
                  <a:ext cx="109" cy="7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0.30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305" name="Line 407"/>
                <p:cNvSpPr>
                  <a:spLocks noChangeShapeType="1"/>
                </p:cNvSpPr>
                <p:nvPr/>
              </p:nvSpPr>
              <p:spPr bwMode="auto">
                <a:xfrm>
                  <a:off x="4107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" name="Line 408"/>
                <p:cNvSpPr>
                  <a:spLocks noChangeShapeType="1"/>
                </p:cNvSpPr>
                <p:nvPr/>
              </p:nvSpPr>
              <p:spPr bwMode="auto">
                <a:xfrm>
                  <a:off x="4145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" name="Line 409"/>
                <p:cNvSpPr>
                  <a:spLocks noChangeShapeType="1"/>
                </p:cNvSpPr>
                <p:nvPr/>
              </p:nvSpPr>
              <p:spPr bwMode="auto">
                <a:xfrm>
                  <a:off x="4183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" name="Line 410"/>
                <p:cNvSpPr>
                  <a:spLocks noChangeShapeType="1"/>
                </p:cNvSpPr>
                <p:nvPr/>
              </p:nvSpPr>
              <p:spPr bwMode="auto">
                <a:xfrm>
                  <a:off x="4221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" name="Line 411"/>
                <p:cNvSpPr>
                  <a:spLocks noChangeShapeType="1"/>
                </p:cNvSpPr>
                <p:nvPr/>
              </p:nvSpPr>
              <p:spPr bwMode="auto">
                <a:xfrm>
                  <a:off x="4258" y="3513"/>
                  <a:ext cx="1" cy="2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" name="Rectangle 412"/>
                <p:cNvSpPr>
                  <a:spLocks noChangeArrowheads="1"/>
                </p:cNvSpPr>
                <p:nvPr/>
              </p:nvSpPr>
              <p:spPr bwMode="auto">
                <a:xfrm>
                  <a:off x="4194" y="3536"/>
                  <a:ext cx="109" cy="7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0.40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311" name="Line 413"/>
                <p:cNvSpPr>
                  <a:spLocks noChangeShapeType="1"/>
                </p:cNvSpPr>
                <p:nvPr/>
              </p:nvSpPr>
              <p:spPr bwMode="auto">
                <a:xfrm>
                  <a:off x="4296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2" name="Line 414"/>
                <p:cNvSpPr>
                  <a:spLocks noChangeShapeType="1"/>
                </p:cNvSpPr>
                <p:nvPr/>
              </p:nvSpPr>
              <p:spPr bwMode="auto">
                <a:xfrm>
                  <a:off x="4334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" name="Line 415"/>
                <p:cNvSpPr>
                  <a:spLocks noChangeShapeType="1"/>
                </p:cNvSpPr>
                <p:nvPr/>
              </p:nvSpPr>
              <p:spPr bwMode="auto">
                <a:xfrm>
                  <a:off x="4372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4" name="Line 416"/>
                <p:cNvSpPr>
                  <a:spLocks noChangeShapeType="1"/>
                </p:cNvSpPr>
                <p:nvPr/>
              </p:nvSpPr>
              <p:spPr bwMode="auto">
                <a:xfrm>
                  <a:off x="4409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" name="Line 417"/>
                <p:cNvSpPr>
                  <a:spLocks noChangeShapeType="1"/>
                </p:cNvSpPr>
                <p:nvPr/>
              </p:nvSpPr>
              <p:spPr bwMode="auto">
                <a:xfrm>
                  <a:off x="4447" y="3513"/>
                  <a:ext cx="1" cy="2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" name="Rectangle 418"/>
                <p:cNvSpPr>
                  <a:spLocks noChangeArrowheads="1"/>
                </p:cNvSpPr>
                <p:nvPr/>
              </p:nvSpPr>
              <p:spPr bwMode="auto">
                <a:xfrm>
                  <a:off x="4383" y="3536"/>
                  <a:ext cx="109" cy="7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0.50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317" name="Line 419"/>
                <p:cNvSpPr>
                  <a:spLocks noChangeShapeType="1"/>
                </p:cNvSpPr>
                <p:nvPr/>
              </p:nvSpPr>
              <p:spPr bwMode="auto">
                <a:xfrm>
                  <a:off x="4485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" name="Line 420"/>
                <p:cNvSpPr>
                  <a:spLocks noChangeShapeType="1"/>
                </p:cNvSpPr>
                <p:nvPr/>
              </p:nvSpPr>
              <p:spPr bwMode="auto">
                <a:xfrm>
                  <a:off x="4523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" name="Line 421"/>
                <p:cNvSpPr>
                  <a:spLocks noChangeShapeType="1"/>
                </p:cNvSpPr>
                <p:nvPr/>
              </p:nvSpPr>
              <p:spPr bwMode="auto">
                <a:xfrm>
                  <a:off x="4560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" name="Line 422"/>
                <p:cNvSpPr>
                  <a:spLocks noChangeShapeType="1"/>
                </p:cNvSpPr>
                <p:nvPr/>
              </p:nvSpPr>
              <p:spPr bwMode="auto">
                <a:xfrm>
                  <a:off x="4598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" name="Line 423"/>
                <p:cNvSpPr>
                  <a:spLocks noChangeShapeType="1"/>
                </p:cNvSpPr>
                <p:nvPr/>
              </p:nvSpPr>
              <p:spPr bwMode="auto">
                <a:xfrm>
                  <a:off x="4636" y="3513"/>
                  <a:ext cx="1" cy="2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" name="Rectangle 424"/>
                <p:cNvSpPr>
                  <a:spLocks noChangeArrowheads="1"/>
                </p:cNvSpPr>
                <p:nvPr/>
              </p:nvSpPr>
              <p:spPr bwMode="auto">
                <a:xfrm>
                  <a:off x="4572" y="3536"/>
                  <a:ext cx="109" cy="7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0.60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323" name="Line 425"/>
                <p:cNvSpPr>
                  <a:spLocks noChangeShapeType="1"/>
                </p:cNvSpPr>
                <p:nvPr/>
              </p:nvSpPr>
              <p:spPr bwMode="auto">
                <a:xfrm>
                  <a:off x="4674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" name="Line 426"/>
                <p:cNvSpPr>
                  <a:spLocks noChangeShapeType="1"/>
                </p:cNvSpPr>
                <p:nvPr/>
              </p:nvSpPr>
              <p:spPr bwMode="auto">
                <a:xfrm>
                  <a:off x="4711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" name="Line 427"/>
                <p:cNvSpPr>
                  <a:spLocks noChangeShapeType="1"/>
                </p:cNvSpPr>
                <p:nvPr/>
              </p:nvSpPr>
              <p:spPr bwMode="auto">
                <a:xfrm>
                  <a:off x="4749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6" name="Line 428"/>
                <p:cNvSpPr>
                  <a:spLocks noChangeShapeType="1"/>
                </p:cNvSpPr>
                <p:nvPr/>
              </p:nvSpPr>
              <p:spPr bwMode="auto">
                <a:xfrm>
                  <a:off x="4787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" name="Line 429"/>
                <p:cNvSpPr>
                  <a:spLocks noChangeShapeType="1"/>
                </p:cNvSpPr>
                <p:nvPr/>
              </p:nvSpPr>
              <p:spPr bwMode="auto">
                <a:xfrm>
                  <a:off x="4825" y="3513"/>
                  <a:ext cx="1" cy="2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" name="Rectangle 430"/>
                <p:cNvSpPr>
                  <a:spLocks noChangeArrowheads="1"/>
                </p:cNvSpPr>
                <p:nvPr/>
              </p:nvSpPr>
              <p:spPr bwMode="auto">
                <a:xfrm>
                  <a:off x="4761" y="3536"/>
                  <a:ext cx="109" cy="7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0.70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329" name="Line 431"/>
                <p:cNvSpPr>
                  <a:spLocks noChangeShapeType="1"/>
                </p:cNvSpPr>
                <p:nvPr/>
              </p:nvSpPr>
              <p:spPr bwMode="auto">
                <a:xfrm>
                  <a:off x="4862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" name="Line 432"/>
                <p:cNvSpPr>
                  <a:spLocks noChangeShapeType="1"/>
                </p:cNvSpPr>
                <p:nvPr/>
              </p:nvSpPr>
              <p:spPr bwMode="auto">
                <a:xfrm>
                  <a:off x="4900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1" name="Line 433"/>
                <p:cNvSpPr>
                  <a:spLocks noChangeShapeType="1"/>
                </p:cNvSpPr>
                <p:nvPr/>
              </p:nvSpPr>
              <p:spPr bwMode="auto">
                <a:xfrm>
                  <a:off x="4938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" name="Line 434"/>
                <p:cNvSpPr>
                  <a:spLocks noChangeShapeType="1"/>
                </p:cNvSpPr>
                <p:nvPr/>
              </p:nvSpPr>
              <p:spPr bwMode="auto">
                <a:xfrm>
                  <a:off x="4976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" name="Line 435"/>
                <p:cNvSpPr>
                  <a:spLocks noChangeShapeType="1"/>
                </p:cNvSpPr>
                <p:nvPr/>
              </p:nvSpPr>
              <p:spPr bwMode="auto">
                <a:xfrm>
                  <a:off x="5013" y="3513"/>
                  <a:ext cx="1" cy="2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" name="Rectangle 436"/>
                <p:cNvSpPr>
                  <a:spLocks noChangeArrowheads="1"/>
                </p:cNvSpPr>
                <p:nvPr/>
              </p:nvSpPr>
              <p:spPr bwMode="auto">
                <a:xfrm>
                  <a:off x="4949" y="3536"/>
                  <a:ext cx="109" cy="7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0.80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335" name="Line 437"/>
                <p:cNvSpPr>
                  <a:spLocks noChangeShapeType="1"/>
                </p:cNvSpPr>
                <p:nvPr/>
              </p:nvSpPr>
              <p:spPr bwMode="auto">
                <a:xfrm>
                  <a:off x="5051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6" name="Line 438"/>
                <p:cNvSpPr>
                  <a:spLocks noChangeShapeType="1"/>
                </p:cNvSpPr>
                <p:nvPr/>
              </p:nvSpPr>
              <p:spPr bwMode="auto">
                <a:xfrm>
                  <a:off x="5089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" name="Line 439"/>
                <p:cNvSpPr>
                  <a:spLocks noChangeShapeType="1"/>
                </p:cNvSpPr>
                <p:nvPr/>
              </p:nvSpPr>
              <p:spPr bwMode="auto">
                <a:xfrm>
                  <a:off x="5127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" name="Line 440"/>
                <p:cNvSpPr>
                  <a:spLocks noChangeShapeType="1"/>
                </p:cNvSpPr>
                <p:nvPr/>
              </p:nvSpPr>
              <p:spPr bwMode="auto">
                <a:xfrm>
                  <a:off x="5164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" name="Line 441"/>
                <p:cNvSpPr>
                  <a:spLocks noChangeShapeType="1"/>
                </p:cNvSpPr>
                <p:nvPr/>
              </p:nvSpPr>
              <p:spPr bwMode="auto">
                <a:xfrm>
                  <a:off x="5202" y="3513"/>
                  <a:ext cx="1" cy="2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" name="Rectangle 442"/>
                <p:cNvSpPr>
                  <a:spLocks noChangeArrowheads="1"/>
                </p:cNvSpPr>
                <p:nvPr/>
              </p:nvSpPr>
              <p:spPr bwMode="auto">
                <a:xfrm>
                  <a:off x="5138" y="3536"/>
                  <a:ext cx="109" cy="7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0.90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341" name="Line 443"/>
                <p:cNvSpPr>
                  <a:spLocks noChangeShapeType="1"/>
                </p:cNvSpPr>
                <p:nvPr/>
              </p:nvSpPr>
              <p:spPr bwMode="auto">
                <a:xfrm>
                  <a:off x="5240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" name="Line 444"/>
                <p:cNvSpPr>
                  <a:spLocks noChangeShapeType="1"/>
                </p:cNvSpPr>
                <p:nvPr/>
              </p:nvSpPr>
              <p:spPr bwMode="auto">
                <a:xfrm>
                  <a:off x="5278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" name="Line 445"/>
                <p:cNvSpPr>
                  <a:spLocks noChangeShapeType="1"/>
                </p:cNvSpPr>
                <p:nvPr/>
              </p:nvSpPr>
              <p:spPr bwMode="auto">
                <a:xfrm>
                  <a:off x="5315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" name="Line 446"/>
                <p:cNvSpPr>
                  <a:spLocks noChangeShapeType="1"/>
                </p:cNvSpPr>
                <p:nvPr/>
              </p:nvSpPr>
              <p:spPr bwMode="auto">
                <a:xfrm>
                  <a:off x="5353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" name="Line 447"/>
                <p:cNvSpPr>
                  <a:spLocks noChangeShapeType="1"/>
                </p:cNvSpPr>
                <p:nvPr/>
              </p:nvSpPr>
              <p:spPr bwMode="auto">
                <a:xfrm>
                  <a:off x="5391" y="3513"/>
                  <a:ext cx="1" cy="2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" name="Rectangle 448"/>
                <p:cNvSpPr>
                  <a:spLocks noChangeArrowheads="1"/>
                </p:cNvSpPr>
                <p:nvPr/>
              </p:nvSpPr>
              <p:spPr bwMode="auto">
                <a:xfrm>
                  <a:off x="5327" y="3536"/>
                  <a:ext cx="109" cy="7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1.00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347" name="Line 449"/>
                <p:cNvSpPr>
                  <a:spLocks noChangeShapeType="1"/>
                </p:cNvSpPr>
                <p:nvPr/>
              </p:nvSpPr>
              <p:spPr bwMode="auto">
                <a:xfrm>
                  <a:off x="5429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8" name="Line 450"/>
                <p:cNvSpPr>
                  <a:spLocks noChangeShapeType="1"/>
                </p:cNvSpPr>
                <p:nvPr/>
              </p:nvSpPr>
              <p:spPr bwMode="auto">
                <a:xfrm>
                  <a:off x="5466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9" name="Line 451"/>
                <p:cNvSpPr>
                  <a:spLocks noChangeShapeType="1"/>
                </p:cNvSpPr>
                <p:nvPr/>
              </p:nvSpPr>
              <p:spPr bwMode="auto">
                <a:xfrm>
                  <a:off x="5504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0" name="Line 452"/>
                <p:cNvSpPr>
                  <a:spLocks noChangeShapeType="1"/>
                </p:cNvSpPr>
                <p:nvPr/>
              </p:nvSpPr>
              <p:spPr bwMode="auto">
                <a:xfrm>
                  <a:off x="5542" y="3513"/>
                  <a:ext cx="1" cy="1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1" name="Line 453"/>
                <p:cNvSpPr>
                  <a:spLocks noChangeShapeType="1"/>
                </p:cNvSpPr>
                <p:nvPr/>
              </p:nvSpPr>
              <p:spPr bwMode="auto">
                <a:xfrm>
                  <a:off x="5580" y="3513"/>
                  <a:ext cx="1" cy="2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2" name="Rectangle 454"/>
                <p:cNvSpPr>
                  <a:spLocks noChangeArrowheads="1"/>
                </p:cNvSpPr>
                <p:nvPr/>
              </p:nvSpPr>
              <p:spPr bwMode="auto">
                <a:xfrm>
                  <a:off x="5516" y="3535"/>
                  <a:ext cx="1" cy="8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353" name="Freeform 455"/>
                <p:cNvSpPr>
                  <a:spLocks/>
                </p:cNvSpPr>
                <p:nvPr/>
              </p:nvSpPr>
              <p:spPr bwMode="auto">
                <a:xfrm>
                  <a:off x="3504" y="2909"/>
                  <a:ext cx="2076" cy="572"/>
                </a:xfrm>
                <a:custGeom>
                  <a:avLst/>
                  <a:gdLst/>
                  <a:ahLst/>
                  <a:cxnLst>
                    <a:cxn ang="0">
                      <a:pos x="32" y="535"/>
                    </a:cxn>
                    <a:cxn ang="0">
                      <a:pos x="66" y="535"/>
                    </a:cxn>
                    <a:cxn ang="0">
                      <a:pos x="99" y="535"/>
                    </a:cxn>
                    <a:cxn ang="0">
                      <a:pos x="132" y="535"/>
                    </a:cxn>
                    <a:cxn ang="0">
                      <a:pos x="165" y="535"/>
                    </a:cxn>
                    <a:cxn ang="0">
                      <a:pos x="199" y="535"/>
                    </a:cxn>
                    <a:cxn ang="0">
                      <a:pos x="231" y="535"/>
                    </a:cxn>
                    <a:cxn ang="0">
                      <a:pos x="265" y="535"/>
                    </a:cxn>
                    <a:cxn ang="0">
                      <a:pos x="298" y="535"/>
                    </a:cxn>
                    <a:cxn ang="0">
                      <a:pos x="331" y="535"/>
                    </a:cxn>
                    <a:cxn ang="0">
                      <a:pos x="365" y="535"/>
                    </a:cxn>
                    <a:cxn ang="0">
                      <a:pos x="398" y="535"/>
                    </a:cxn>
                    <a:cxn ang="0">
                      <a:pos x="431" y="535"/>
                    </a:cxn>
                    <a:cxn ang="0">
                      <a:pos x="464" y="527"/>
                    </a:cxn>
                    <a:cxn ang="0">
                      <a:pos x="497" y="528"/>
                    </a:cxn>
                    <a:cxn ang="0">
                      <a:pos x="530" y="527"/>
                    </a:cxn>
                    <a:cxn ang="0">
                      <a:pos x="563" y="536"/>
                    </a:cxn>
                    <a:cxn ang="0">
                      <a:pos x="596" y="535"/>
                    </a:cxn>
                    <a:cxn ang="0">
                      <a:pos x="629" y="534"/>
                    </a:cxn>
                    <a:cxn ang="0">
                      <a:pos x="662" y="535"/>
                    </a:cxn>
                    <a:cxn ang="0">
                      <a:pos x="696" y="534"/>
                    </a:cxn>
                    <a:cxn ang="0">
                      <a:pos x="728" y="535"/>
                    </a:cxn>
                    <a:cxn ang="0">
                      <a:pos x="762" y="534"/>
                    </a:cxn>
                    <a:cxn ang="0">
                      <a:pos x="795" y="516"/>
                    </a:cxn>
                    <a:cxn ang="0">
                      <a:pos x="829" y="445"/>
                    </a:cxn>
                    <a:cxn ang="0">
                      <a:pos x="861" y="529"/>
                    </a:cxn>
                    <a:cxn ang="0">
                      <a:pos x="895" y="533"/>
                    </a:cxn>
                    <a:cxn ang="0">
                      <a:pos x="927" y="535"/>
                    </a:cxn>
                    <a:cxn ang="0">
                      <a:pos x="960" y="533"/>
                    </a:cxn>
                    <a:cxn ang="0">
                      <a:pos x="994" y="531"/>
                    </a:cxn>
                    <a:cxn ang="0">
                      <a:pos x="1027" y="405"/>
                    </a:cxn>
                    <a:cxn ang="0">
                      <a:pos x="1060" y="320"/>
                    </a:cxn>
                    <a:cxn ang="0">
                      <a:pos x="1093" y="520"/>
                    </a:cxn>
                    <a:cxn ang="0">
                      <a:pos x="1127" y="438"/>
                    </a:cxn>
                    <a:cxn ang="0">
                      <a:pos x="1159" y="228"/>
                    </a:cxn>
                    <a:cxn ang="0">
                      <a:pos x="1193" y="518"/>
                    </a:cxn>
                    <a:cxn ang="0">
                      <a:pos x="1226" y="532"/>
                    </a:cxn>
                    <a:cxn ang="0">
                      <a:pos x="1259" y="535"/>
                    </a:cxn>
                    <a:cxn ang="0">
                      <a:pos x="1292" y="535"/>
                    </a:cxn>
                    <a:cxn ang="0">
                      <a:pos x="1325" y="535"/>
                    </a:cxn>
                    <a:cxn ang="0">
                      <a:pos x="1358" y="535"/>
                    </a:cxn>
                    <a:cxn ang="0">
                      <a:pos x="1391" y="535"/>
                    </a:cxn>
                    <a:cxn ang="0">
                      <a:pos x="1424" y="535"/>
                    </a:cxn>
                    <a:cxn ang="0">
                      <a:pos x="1457" y="536"/>
                    </a:cxn>
                    <a:cxn ang="0">
                      <a:pos x="1490" y="535"/>
                    </a:cxn>
                    <a:cxn ang="0">
                      <a:pos x="1524" y="535"/>
                    </a:cxn>
                    <a:cxn ang="0">
                      <a:pos x="1557" y="535"/>
                    </a:cxn>
                    <a:cxn ang="0">
                      <a:pos x="1590" y="535"/>
                    </a:cxn>
                    <a:cxn ang="0">
                      <a:pos x="1624" y="535"/>
                    </a:cxn>
                    <a:cxn ang="0">
                      <a:pos x="1657" y="535"/>
                    </a:cxn>
                    <a:cxn ang="0">
                      <a:pos x="1690" y="534"/>
                    </a:cxn>
                    <a:cxn ang="0">
                      <a:pos x="1723" y="488"/>
                    </a:cxn>
                    <a:cxn ang="0">
                      <a:pos x="1757" y="243"/>
                    </a:cxn>
                    <a:cxn ang="0">
                      <a:pos x="1789" y="466"/>
                    </a:cxn>
                    <a:cxn ang="0">
                      <a:pos x="1823" y="528"/>
                    </a:cxn>
                    <a:cxn ang="0">
                      <a:pos x="1855" y="534"/>
                    </a:cxn>
                    <a:cxn ang="0">
                      <a:pos x="1889" y="535"/>
                    </a:cxn>
                    <a:cxn ang="0">
                      <a:pos x="1922" y="535"/>
                    </a:cxn>
                    <a:cxn ang="0">
                      <a:pos x="1956" y="535"/>
                    </a:cxn>
                    <a:cxn ang="0">
                      <a:pos x="1989" y="535"/>
                    </a:cxn>
                    <a:cxn ang="0">
                      <a:pos x="2022" y="535"/>
                    </a:cxn>
                    <a:cxn ang="0">
                      <a:pos x="2055" y="535"/>
                    </a:cxn>
                  </a:cxnLst>
                  <a:rect l="0" t="0" r="r" b="b"/>
                  <a:pathLst>
                    <a:path w="2076" h="572">
                      <a:moveTo>
                        <a:pt x="0" y="535"/>
                      </a:moveTo>
                      <a:lnTo>
                        <a:pt x="0" y="535"/>
                      </a:lnTo>
                      <a:lnTo>
                        <a:pt x="1" y="535"/>
                      </a:lnTo>
                      <a:lnTo>
                        <a:pt x="3" y="535"/>
                      </a:lnTo>
                      <a:lnTo>
                        <a:pt x="3" y="535"/>
                      </a:lnTo>
                      <a:lnTo>
                        <a:pt x="4" y="535"/>
                      </a:lnTo>
                      <a:lnTo>
                        <a:pt x="5" y="535"/>
                      </a:lnTo>
                      <a:lnTo>
                        <a:pt x="6" y="535"/>
                      </a:lnTo>
                      <a:lnTo>
                        <a:pt x="6" y="535"/>
                      </a:lnTo>
                      <a:lnTo>
                        <a:pt x="7" y="535"/>
                      </a:lnTo>
                      <a:lnTo>
                        <a:pt x="8" y="535"/>
                      </a:lnTo>
                      <a:lnTo>
                        <a:pt x="9" y="535"/>
                      </a:lnTo>
                      <a:lnTo>
                        <a:pt x="10" y="535"/>
                      </a:lnTo>
                      <a:lnTo>
                        <a:pt x="10" y="535"/>
                      </a:lnTo>
                      <a:lnTo>
                        <a:pt x="11" y="535"/>
                      </a:lnTo>
                      <a:lnTo>
                        <a:pt x="12" y="535"/>
                      </a:lnTo>
                      <a:lnTo>
                        <a:pt x="13" y="535"/>
                      </a:lnTo>
                      <a:lnTo>
                        <a:pt x="14" y="535"/>
                      </a:lnTo>
                      <a:lnTo>
                        <a:pt x="14" y="535"/>
                      </a:lnTo>
                      <a:lnTo>
                        <a:pt x="15" y="535"/>
                      </a:lnTo>
                      <a:lnTo>
                        <a:pt x="16" y="535"/>
                      </a:lnTo>
                      <a:lnTo>
                        <a:pt x="17" y="535"/>
                      </a:lnTo>
                      <a:lnTo>
                        <a:pt x="18" y="535"/>
                      </a:lnTo>
                      <a:lnTo>
                        <a:pt x="18" y="535"/>
                      </a:lnTo>
                      <a:lnTo>
                        <a:pt x="19" y="535"/>
                      </a:lnTo>
                      <a:lnTo>
                        <a:pt x="20" y="535"/>
                      </a:lnTo>
                      <a:lnTo>
                        <a:pt x="21" y="535"/>
                      </a:lnTo>
                      <a:lnTo>
                        <a:pt x="22" y="535"/>
                      </a:lnTo>
                      <a:lnTo>
                        <a:pt x="22" y="535"/>
                      </a:lnTo>
                      <a:lnTo>
                        <a:pt x="23" y="535"/>
                      </a:lnTo>
                      <a:lnTo>
                        <a:pt x="24" y="535"/>
                      </a:lnTo>
                      <a:lnTo>
                        <a:pt x="25" y="534"/>
                      </a:lnTo>
                      <a:lnTo>
                        <a:pt x="26" y="534"/>
                      </a:lnTo>
                      <a:lnTo>
                        <a:pt x="26" y="534"/>
                      </a:lnTo>
                      <a:lnTo>
                        <a:pt x="27" y="534"/>
                      </a:lnTo>
                      <a:lnTo>
                        <a:pt x="28" y="534"/>
                      </a:lnTo>
                      <a:lnTo>
                        <a:pt x="28" y="534"/>
                      </a:lnTo>
                      <a:lnTo>
                        <a:pt x="29" y="534"/>
                      </a:lnTo>
                      <a:lnTo>
                        <a:pt x="30" y="535"/>
                      </a:lnTo>
                      <a:lnTo>
                        <a:pt x="31" y="535"/>
                      </a:lnTo>
                      <a:lnTo>
                        <a:pt x="32" y="535"/>
                      </a:lnTo>
                      <a:lnTo>
                        <a:pt x="32" y="535"/>
                      </a:lnTo>
                      <a:lnTo>
                        <a:pt x="33" y="535"/>
                      </a:lnTo>
                      <a:lnTo>
                        <a:pt x="34" y="535"/>
                      </a:lnTo>
                      <a:lnTo>
                        <a:pt x="35" y="535"/>
                      </a:lnTo>
                      <a:lnTo>
                        <a:pt x="36" y="535"/>
                      </a:lnTo>
                      <a:lnTo>
                        <a:pt x="36" y="534"/>
                      </a:lnTo>
                      <a:lnTo>
                        <a:pt x="37" y="534"/>
                      </a:lnTo>
                      <a:lnTo>
                        <a:pt x="38" y="534"/>
                      </a:lnTo>
                      <a:lnTo>
                        <a:pt x="39" y="534"/>
                      </a:lnTo>
                      <a:lnTo>
                        <a:pt x="40" y="534"/>
                      </a:lnTo>
                      <a:lnTo>
                        <a:pt x="40" y="535"/>
                      </a:lnTo>
                      <a:lnTo>
                        <a:pt x="41" y="535"/>
                      </a:lnTo>
                      <a:lnTo>
                        <a:pt x="42" y="535"/>
                      </a:lnTo>
                      <a:lnTo>
                        <a:pt x="43" y="535"/>
                      </a:lnTo>
                      <a:lnTo>
                        <a:pt x="44" y="535"/>
                      </a:lnTo>
                      <a:lnTo>
                        <a:pt x="44" y="535"/>
                      </a:lnTo>
                      <a:lnTo>
                        <a:pt x="45" y="535"/>
                      </a:lnTo>
                      <a:lnTo>
                        <a:pt x="46" y="535"/>
                      </a:lnTo>
                      <a:lnTo>
                        <a:pt x="46" y="535"/>
                      </a:lnTo>
                      <a:lnTo>
                        <a:pt x="48" y="535"/>
                      </a:lnTo>
                      <a:lnTo>
                        <a:pt x="48" y="535"/>
                      </a:lnTo>
                      <a:lnTo>
                        <a:pt x="49" y="535"/>
                      </a:lnTo>
                      <a:lnTo>
                        <a:pt x="50" y="535"/>
                      </a:lnTo>
                      <a:lnTo>
                        <a:pt x="50" y="535"/>
                      </a:lnTo>
                      <a:lnTo>
                        <a:pt x="52" y="535"/>
                      </a:lnTo>
                      <a:lnTo>
                        <a:pt x="52" y="535"/>
                      </a:lnTo>
                      <a:lnTo>
                        <a:pt x="53" y="535"/>
                      </a:lnTo>
                      <a:lnTo>
                        <a:pt x="54" y="535"/>
                      </a:lnTo>
                      <a:lnTo>
                        <a:pt x="54" y="535"/>
                      </a:lnTo>
                      <a:lnTo>
                        <a:pt x="55" y="535"/>
                      </a:lnTo>
                      <a:lnTo>
                        <a:pt x="56" y="535"/>
                      </a:lnTo>
                      <a:lnTo>
                        <a:pt x="57" y="535"/>
                      </a:lnTo>
                      <a:lnTo>
                        <a:pt x="58" y="535"/>
                      </a:lnTo>
                      <a:lnTo>
                        <a:pt x="58" y="535"/>
                      </a:lnTo>
                      <a:lnTo>
                        <a:pt x="59" y="535"/>
                      </a:lnTo>
                      <a:lnTo>
                        <a:pt x="60" y="535"/>
                      </a:lnTo>
                      <a:lnTo>
                        <a:pt x="61" y="535"/>
                      </a:lnTo>
                      <a:lnTo>
                        <a:pt x="62" y="535"/>
                      </a:lnTo>
                      <a:lnTo>
                        <a:pt x="62" y="535"/>
                      </a:lnTo>
                      <a:lnTo>
                        <a:pt x="63" y="535"/>
                      </a:lnTo>
                      <a:lnTo>
                        <a:pt x="64" y="535"/>
                      </a:lnTo>
                      <a:lnTo>
                        <a:pt x="65" y="535"/>
                      </a:lnTo>
                      <a:lnTo>
                        <a:pt x="66" y="535"/>
                      </a:lnTo>
                      <a:lnTo>
                        <a:pt x="66" y="535"/>
                      </a:lnTo>
                      <a:lnTo>
                        <a:pt x="67" y="535"/>
                      </a:lnTo>
                      <a:lnTo>
                        <a:pt x="68" y="535"/>
                      </a:lnTo>
                      <a:lnTo>
                        <a:pt x="69" y="535"/>
                      </a:lnTo>
                      <a:lnTo>
                        <a:pt x="70" y="535"/>
                      </a:lnTo>
                      <a:lnTo>
                        <a:pt x="70" y="535"/>
                      </a:lnTo>
                      <a:lnTo>
                        <a:pt x="71" y="535"/>
                      </a:lnTo>
                      <a:lnTo>
                        <a:pt x="72" y="535"/>
                      </a:lnTo>
                      <a:lnTo>
                        <a:pt x="72" y="535"/>
                      </a:lnTo>
                      <a:lnTo>
                        <a:pt x="74" y="535"/>
                      </a:lnTo>
                      <a:lnTo>
                        <a:pt x="74" y="535"/>
                      </a:lnTo>
                      <a:lnTo>
                        <a:pt x="75" y="535"/>
                      </a:lnTo>
                      <a:lnTo>
                        <a:pt x="76" y="535"/>
                      </a:lnTo>
                      <a:lnTo>
                        <a:pt x="76" y="535"/>
                      </a:lnTo>
                      <a:lnTo>
                        <a:pt x="77" y="535"/>
                      </a:lnTo>
                      <a:lnTo>
                        <a:pt x="78" y="535"/>
                      </a:lnTo>
                      <a:lnTo>
                        <a:pt x="79" y="535"/>
                      </a:lnTo>
                      <a:lnTo>
                        <a:pt x="80" y="535"/>
                      </a:lnTo>
                      <a:lnTo>
                        <a:pt x="80" y="535"/>
                      </a:lnTo>
                      <a:lnTo>
                        <a:pt x="81" y="535"/>
                      </a:lnTo>
                      <a:lnTo>
                        <a:pt x="82" y="535"/>
                      </a:lnTo>
                      <a:lnTo>
                        <a:pt x="83" y="535"/>
                      </a:lnTo>
                      <a:lnTo>
                        <a:pt x="84" y="535"/>
                      </a:lnTo>
                      <a:lnTo>
                        <a:pt x="84" y="535"/>
                      </a:lnTo>
                      <a:lnTo>
                        <a:pt x="85" y="535"/>
                      </a:lnTo>
                      <a:lnTo>
                        <a:pt x="86" y="535"/>
                      </a:lnTo>
                      <a:lnTo>
                        <a:pt x="87" y="535"/>
                      </a:lnTo>
                      <a:lnTo>
                        <a:pt x="88" y="535"/>
                      </a:lnTo>
                      <a:lnTo>
                        <a:pt x="88" y="535"/>
                      </a:lnTo>
                      <a:lnTo>
                        <a:pt x="89" y="535"/>
                      </a:lnTo>
                      <a:lnTo>
                        <a:pt x="90" y="535"/>
                      </a:lnTo>
                      <a:lnTo>
                        <a:pt x="91" y="534"/>
                      </a:lnTo>
                      <a:lnTo>
                        <a:pt x="92" y="534"/>
                      </a:lnTo>
                      <a:lnTo>
                        <a:pt x="92" y="534"/>
                      </a:lnTo>
                      <a:lnTo>
                        <a:pt x="93" y="534"/>
                      </a:lnTo>
                      <a:lnTo>
                        <a:pt x="94" y="535"/>
                      </a:lnTo>
                      <a:lnTo>
                        <a:pt x="95" y="535"/>
                      </a:lnTo>
                      <a:lnTo>
                        <a:pt x="96" y="535"/>
                      </a:lnTo>
                      <a:lnTo>
                        <a:pt x="96" y="535"/>
                      </a:lnTo>
                      <a:lnTo>
                        <a:pt x="97" y="535"/>
                      </a:lnTo>
                      <a:lnTo>
                        <a:pt x="98" y="535"/>
                      </a:lnTo>
                      <a:lnTo>
                        <a:pt x="99" y="535"/>
                      </a:lnTo>
                      <a:lnTo>
                        <a:pt x="100" y="535"/>
                      </a:lnTo>
                      <a:lnTo>
                        <a:pt x="101" y="535"/>
                      </a:lnTo>
                      <a:lnTo>
                        <a:pt x="102" y="535"/>
                      </a:lnTo>
                      <a:lnTo>
                        <a:pt x="102" y="535"/>
                      </a:lnTo>
                      <a:lnTo>
                        <a:pt x="103" y="535"/>
                      </a:lnTo>
                      <a:lnTo>
                        <a:pt x="104" y="535"/>
                      </a:lnTo>
                      <a:lnTo>
                        <a:pt x="105" y="535"/>
                      </a:lnTo>
                      <a:lnTo>
                        <a:pt x="106" y="535"/>
                      </a:lnTo>
                      <a:lnTo>
                        <a:pt x="106" y="535"/>
                      </a:lnTo>
                      <a:lnTo>
                        <a:pt x="107" y="535"/>
                      </a:lnTo>
                      <a:lnTo>
                        <a:pt x="108" y="535"/>
                      </a:lnTo>
                      <a:lnTo>
                        <a:pt x="109" y="535"/>
                      </a:lnTo>
                      <a:lnTo>
                        <a:pt x="110" y="535"/>
                      </a:lnTo>
                      <a:lnTo>
                        <a:pt x="110" y="535"/>
                      </a:lnTo>
                      <a:lnTo>
                        <a:pt x="111" y="535"/>
                      </a:lnTo>
                      <a:lnTo>
                        <a:pt x="112" y="535"/>
                      </a:lnTo>
                      <a:lnTo>
                        <a:pt x="113" y="535"/>
                      </a:lnTo>
                      <a:lnTo>
                        <a:pt x="114" y="535"/>
                      </a:lnTo>
                      <a:lnTo>
                        <a:pt x="114" y="535"/>
                      </a:lnTo>
                      <a:lnTo>
                        <a:pt x="115" y="535"/>
                      </a:lnTo>
                      <a:lnTo>
                        <a:pt x="116" y="535"/>
                      </a:lnTo>
                      <a:lnTo>
                        <a:pt x="117" y="535"/>
                      </a:lnTo>
                      <a:lnTo>
                        <a:pt x="117" y="535"/>
                      </a:lnTo>
                      <a:lnTo>
                        <a:pt x="118" y="535"/>
                      </a:lnTo>
                      <a:lnTo>
                        <a:pt x="119" y="535"/>
                      </a:lnTo>
                      <a:lnTo>
                        <a:pt x="120" y="535"/>
                      </a:lnTo>
                      <a:lnTo>
                        <a:pt x="121" y="535"/>
                      </a:lnTo>
                      <a:lnTo>
                        <a:pt x="121" y="535"/>
                      </a:lnTo>
                      <a:lnTo>
                        <a:pt x="122" y="535"/>
                      </a:lnTo>
                      <a:lnTo>
                        <a:pt x="123" y="535"/>
                      </a:lnTo>
                      <a:lnTo>
                        <a:pt x="124" y="535"/>
                      </a:lnTo>
                      <a:lnTo>
                        <a:pt x="124" y="535"/>
                      </a:lnTo>
                      <a:lnTo>
                        <a:pt x="125" y="535"/>
                      </a:lnTo>
                      <a:lnTo>
                        <a:pt x="126" y="535"/>
                      </a:lnTo>
                      <a:lnTo>
                        <a:pt x="127" y="535"/>
                      </a:lnTo>
                      <a:lnTo>
                        <a:pt x="128" y="535"/>
                      </a:lnTo>
                      <a:lnTo>
                        <a:pt x="128" y="535"/>
                      </a:lnTo>
                      <a:lnTo>
                        <a:pt x="129" y="535"/>
                      </a:lnTo>
                      <a:lnTo>
                        <a:pt x="130" y="535"/>
                      </a:lnTo>
                      <a:lnTo>
                        <a:pt x="131" y="535"/>
                      </a:lnTo>
                      <a:lnTo>
                        <a:pt x="132" y="535"/>
                      </a:lnTo>
                      <a:lnTo>
                        <a:pt x="132" y="535"/>
                      </a:lnTo>
                      <a:lnTo>
                        <a:pt x="133" y="535"/>
                      </a:lnTo>
                      <a:lnTo>
                        <a:pt x="134" y="535"/>
                      </a:lnTo>
                      <a:lnTo>
                        <a:pt x="135" y="535"/>
                      </a:lnTo>
                      <a:lnTo>
                        <a:pt x="136" y="535"/>
                      </a:lnTo>
                      <a:lnTo>
                        <a:pt x="136" y="535"/>
                      </a:lnTo>
                      <a:lnTo>
                        <a:pt x="137" y="535"/>
                      </a:lnTo>
                      <a:lnTo>
                        <a:pt x="138" y="535"/>
                      </a:lnTo>
                      <a:lnTo>
                        <a:pt x="139" y="535"/>
                      </a:lnTo>
                      <a:lnTo>
                        <a:pt x="139" y="535"/>
                      </a:lnTo>
                      <a:lnTo>
                        <a:pt x="140" y="535"/>
                      </a:lnTo>
                      <a:lnTo>
                        <a:pt x="141" y="535"/>
                      </a:lnTo>
                      <a:lnTo>
                        <a:pt x="142" y="535"/>
                      </a:lnTo>
                      <a:lnTo>
                        <a:pt x="143" y="535"/>
                      </a:lnTo>
                      <a:lnTo>
                        <a:pt x="143" y="535"/>
                      </a:lnTo>
                      <a:lnTo>
                        <a:pt x="144" y="535"/>
                      </a:lnTo>
                      <a:lnTo>
                        <a:pt x="145" y="535"/>
                      </a:lnTo>
                      <a:lnTo>
                        <a:pt x="146" y="535"/>
                      </a:lnTo>
                      <a:lnTo>
                        <a:pt x="147" y="535"/>
                      </a:lnTo>
                      <a:lnTo>
                        <a:pt x="147" y="535"/>
                      </a:lnTo>
                      <a:lnTo>
                        <a:pt x="148" y="535"/>
                      </a:lnTo>
                      <a:lnTo>
                        <a:pt x="149" y="535"/>
                      </a:lnTo>
                      <a:lnTo>
                        <a:pt x="150" y="535"/>
                      </a:lnTo>
                      <a:lnTo>
                        <a:pt x="150" y="535"/>
                      </a:lnTo>
                      <a:lnTo>
                        <a:pt x="151" y="535"/>
                      </a:lnTo>
                      <a:lnTo>
                        <a:pt x="152" y="535"/>
                      </a:lnTo>
                      <a:lnTo>
                        <a:pt x="153" y="535"/>
                      </a:lnTo>
                      <a:lnTo>
                        <a:pt x="154" y="535"/>
                      </a:lnTo>
                      <a:lnTo>
                        <a:pt x="154" y="535"/>
                      </a:lnTo>
                      <a:lnTo>
                        <a:pt x="155" y="535"/>
                      </a:lnTo>
                      <a:lnTo>
                        <a:pt x="156" y="535"/>
                      </a:lnTo>
                      <a:lnTo>
                        <a:pt x="157" y="535"/>
                      </a:lnTo>
                      <a:lnTo>
                        <a:pt x="157" y="535"/>
                      </a:lnTo>
                      <a:lnTo>
                        <a:pt x="158" y="535"/>
                      </a:lnTo>
                      <a:lnTo>
                        <a:pt x="159" y="535"/>
                      </a:lnTo>
                      <a:lnTo>
                        <a:pt x="160" y="535"/>
                      </a:lnTo>
                      <a:lnTo>
                        <a:pt x="161" y="535"/>
                      </a:lnTo>
                      <a:lnTo>
                        <a:pt x="161" y="535"/>
                      </a:lnTo>
                      <a:lnTo>
                        <a:pt x="162" y="535"/>
                      </a:lnTo>
                      <a:lnTo>
                        <a:pt x="163" y="535"/>
                      </a:lnTo>
                      <a:lnTo>
                        <a:pt x="164" y="535"/>
                      </a:lnTo>
                      <a:lnTo>
                        <a:pt x="165" y="535"/>
                      </a:lnTo>
                      <a:lnTo>
                        <a:pt x="165" y="535"/>
                      </a:lnTo>
                      <a:lnTo>
                        <a:pt x="166" y="535"/>
                      </a:lnTo>
                      <a:lnTo>
                        <a:pt x="167" y="535"/>
                      </a:lnTo>
                      <a:lnTo>
                        <a:pt x="168" y="535"/>
                      </a:lnTo>
                      <a:lnTo>
                        <a:pt x="169" y="535"/>
                      </a:lnTo>
                      <a:lnTo>
                        <a:pt x="169" y="535"/>
                      </a:lnTo>
                      <a:lnTo>
                        <a:pt x="170" y="535"/>
                      </a:lnTo>
                      <a:lnTo>
                        <a:pt x="171" y="535"/>
                      </a:lnTo>
                      <a:lnTo>
                        <a:pt x="172" y="535"/>
                      </a:lnTo>
                      <a:lnTo>
                        <a:pt x="173" y="535"/>
                      </a:lnTo>
                      <a:lnTo>
                        <a:pt x="173" y="535"/>
                      </a:lnTo>
                      <a:lnTo>
                        <a:pt x="174" y="535"/>
                      </a:lnTo>
                      <a:lnTo>
                        <a:pt x="175" y="535"/>
                      </a:lnTo>
                      <a:lnTo>
                        <a:pt x="176" y="535"/>
                      </a:lnTo>
                      <a:lnTo>
                        <a:pt x="176" y="535"/>
                      </a:lnTo>
                      <a:lnTo>
                        <a:pt x="177" y="535"/>
                      </a:lnTo>
                      <a:lnTo>
                        <a:pt x="178" y="535"/>
                      </a:lnTo>
                      <a:lnTo>
                        <a:pt x="179" y="535"/>
                      </a:lnTo>
                      <a:lnTo>
                        <a:pt x="179" y="535"/>
                      </a:lnTo>
                      <a:lnTo>
                        <a:pt x="180" y="535"/>
                      </a:lnTo>
                      <a:lnTo>
                        <a:pt x="181" y="535"/>
                      </a:lnTo>
                      <a:lnTo>
                        <a:pt x="182" y="535"/>
                      </a:lnTo>
                      <a:lnTo>
                        <a:pt x="183" y="535"/>
                      </a:lnTo>
                      <a:lnTo>
                        <a:pt x="183" y="535"/>
                      </a:lnTo>
                      <a:lnTo>
                        <a:pt x="184" y="535"/>
                      </a:lnTo>
                      <a:lnTo>
                        <a:pt x="185" y="535"/>
                      </a:lnTo>
                      <a:lnTo>
                        <a:pt x="186" y="535"/>
                      </a:lnTo>
                      <a:lnTo>
                        <a:pt x="187" y="535"/>
                      </a:lnTo>
                      <a:lnTo>
                        <a:pt x="187" y="535"/>
                      </a:lnTo>
                      <a:lnTo>
                        <a:pt x="188" y="535"/>
                      </a:lnTo>
                      <a:lnTo>
                        <a:pt x="189" y="535"/>
                      </a:lnTo>
                      <a:lnTo>
                        <a:pt x="190" y="535"/>
                      </a:lnTo>
                      <a:lnTo>
                        <a:pt x="191" y="535"/>
                      </a:lnTo>
                      <a:lnTo>
                        <a:pt x="191" y="535"/>
                      </a:lnTo>
                      <a:lnTo>
                        <a:pt x="192" y="535"/>
                      </a:lnTo>
                      <a:lnTo>
                        <a:pt x="193" y="535"/>
                      </a:lnTo>
                      <a:lnTo>
                        <a:pt x="194" y="535"/>
                      </a:lnTo>
                      <a:lnTo>
                        <a:pt x="195" y="535"/>
                      </a:lnTo>
                      <a:lnTo>
                        <a:pt x="195" y="535"/>
                      </a:lnTo>
                      <a:lnTo>
                        <a:pt x="196" y="535"/>
                      </a:lnTo>
                      <a:lnTo>
                        <a:pt x="197" y="535"/>
                      </a:lnTo>
                      <a:lnTo>
                        <a:pt x="197" y="535"/>
                      </a:lnTo>
                      <a:lnTo>
                        <a:pt x="199" y="535"/>
                      </a:lnTo>
                      <a:lnTo>
                        <a:pt x="199" y="535"/>
                      </a:lnTo>
                      <a:lnTo>
                        <a:pt x="200" y="535"/>
                      </a:lnTo>
                      <a:lnTo>
                        <a:pt x="201" y="535"/>
                      </a:lnTo>
                      <a:lnTo>
                        <a:pt x="201" y="535"/>
                      </a:lnTo>
                      <a:lnTo>
                        <a:pt x="203" y="535"/>
                      </a:lnTo>
                      <a:lnTo>
                        <a:pt x="203" y="535"/>
                      </a:lnTo>
                      <a:lnTo>
                        <a:pt x="204" y="535"/>
                      </a:lnTo>
                      <a:lnTo>
                        <a:pt x="205" y="535"/>
                      </a:lnTo>
                      <a:lnTo>
                        <a:pt x="205" y="535"/>
                      </a:lnTo>
                      <a:lnTo>
                        <a:pt x="206" y="535"/>
                      </a:lnTo>
                      <a:lnTo>
                        <a:pt x="207" y="535"/>
                      </a:lnTo>
                      <a:lnTo>
                        <a:pt x="208" y="535"/>
                      </a:lnTo>
                      <a:lnTo>
                        <a:pt x="209" y="535"/>
                      </a:lnTo>
                      <a:lnTo>
                        <a:pt x="209" y="535"/>
                      </a:lnTo>
                      <a:lnTo>
                        <a:pt x="210" y="535"/>
                      </a:lnTo>
                      <a:lnTo>
                        <a:pt x="211" y="535"/>
                      </a:lnTo>
                      <a:lnTo>
                        <a:pt x="212" y="535"/>
                      </a:lnTo>
                      <a:lnTo>
                        <a:pt x="213" y="535"/>
                      </a:lnTo>
                      <a:lnTo>
                        <a:pt x="213" y="534"/>
                      </a:lnTo>
                      <a:lnTo>
                        <a:pt x="214" y="534"/>
                      </a:lnTo>
                      <a:lnTo>
                        <a:pt x="215" y="534"/>
                      </a:lnTo>
                      <a:lnTo>
                        <a:pt x="216" y="534"/>
                      </a:lnTo>
                      <a:lnTo>
                        <a:pt x="217" y="535"/>
                      </a:lnTo>
                      <a:lnTo>
                        <a:pt x="217" y="535"/>
                      </a:lnTo>
                      <a:lnTo>
                        <a:pt x="218" y="534"/>
                      </a:lnTo>
                      <a:lnTo>
                        <a:pt x="219" y="534"/>
                      </a:lnTo>
                      <a:lnTo>
                        <a:pt x="220" y="535"/>
                      </a:lnTo>
                      <a:lnTo>
                        <a:pt x="221" y="535"/>
                      </a:lnTo>
                      <a:lnTo>
                        <a:pt x="221" y="535"/>
                      </a:lnTo>
                      <a:lnTo>
                        <a:pt x="222" y="535"/>
                      </a:lnTo>
                      <a:lnTo>
                        <a:pt x="223" y="535"/>
                      </a:lnTo>
                      <a:lnTo>
                        <a:pt x="223" y="535"/>
                      </a:lnTo>
                      <a:lnTo>
                        <a:pt x="225" y="535"/>
                      </a:lnTo>
                      <a:lnTo>
                        <a:pt x="225" y="535"/>
                      </a:lnTo>
                      <a:lnTo>
                        <a:pt x="226" y="534"/>
                      </a:lnTo>
                      <a:lnTo>
                        <a:pt x="227" y="534"/>
                      </a:lnTo>
                      <a:lnTo>
                        <a:pt x="227" y="534"/>
                      </a:lnTo>
                      <a:lnTo>
                        <a:pt x="228" y="535"/>
                      </a:lnTo>
                      <a:lnTo>
                        <a:pt x="229" y="535"/>
                      </a:lnTo>
                      <a:lnTo>
                        <a:pt x="230" y="534"/>
                      </a:lnTo>
                      <a:lnTo>
                        <a:pt x="231" y="534"/>
                      </a:lnTo>
                      <a:lnTo>
                        <a:pt x="231" y="535"/>
                      </a:lnTo>
                      <a:lnTo>
                        <a:pt x="232" y="534"/>
                      </a:lnTo>
                      <a:lnTo>
                        <a:pt x="233" y="534"/>
                      </a:lnTo>
                      <a:lnTo>
                        <a:pt x="234" y="534"/>
                      </a:lnTo>
                      <a:lnTo>
                        <a:pt x="235" y="534"/>
                      </a:lnTo>
                      <a:lnTo>
                        <a:pt x="235" y="534"/>
                      </a:lnTo>
                      <a:lnTo>
                        <a:pt x="236" y="535"/>
                      </a:lnTo>
                      <a:lnTo>
                        <a:pt x="237" y="535"/>
                      </a:lnTo>
                      <a:lnTo>
                        <a:pt x="238" y="535"/>
                      </a:lnTo>
                      <a:lnTo>
                        <a:pt x="239" y="536"/>
                      </a:lnTo>
                      <a:lnTo>
                        <a:pt x="239" y="536"/>
                      </a:lnTo>
                      <a:lnTo>
                        <a:pt x="240" y="536"/>
                      </a:lnTo>
                      <a:lnTo>
                        <a:pt x="241" y="535"/>
                      </a:lnTo>
                      <a:lnTo>
                        <a:pt x="242" y="535"/>
                      </a:lnTo>
                      <a:lnTo>
                        <a:pt x="243" y="535"/>
                      </a:lnTo>
                      <a:lnTo>
                        <a:pt x="243" y="535"/>
                      </a:lnTo>
                      <a:lnTo>
                        <a:pt x="244" y="535"/>
                      </a:lnTo>
                      <a:lnTo>
                        <a:pt x="245" y="535"/>
                      </a:lnTo>
                      <a:lnTo>
                        <a:pt x="246" y="535"/>
                      </a:lnTo>
                      <a:lnTo>
                        <a:pt x="247" y="535"/>
                      </a:lnTo>
                      <a:lnTo>
                        <a:pt x="247" y="535"/>
                      </a:lnTo>
                      <a:lnTo>
                        <a:pt x="248" y="535"/>
                      </a:lnTo>
                      <a:lnTo>
                        <a:pt x="249" y="535"/>
                      </a:lnTo>
                      <a:lnTo>
                        <a:pt x="249" y="535"/>
                      </a:lnTo>
                      <a:lnTo>
                        <a:pt x="250" y="535"/>
                      </a:lnTo>
                      <a:lnTo>
                        <a:pt x="251" y="535"/>
                      </a:lnTo>
                      <a:lnTo>
                        <a:pt x="252" y="535"/>
                      </a:lnTo>
                      <a:lnTo>
                        <a:pt x="253" y="535"/>
                      </a:lnTo>
                      <a:lnTo>
                        <a:pt x="253" y="535"/>
                      </a:lnTo>
                      <a:lnTo>
                        <a:pt x="255" y="535"/>
                      </a:lnTo>
                      <a:lnTo>
                        <a:pt x="256" y="535"/>
                      </a:lnTo>
                      <a:lnTo>
                        <a:pt x="257" y="535"/>
                      </a:lnTo>
                      <a:lnTo>
                        <a:pt x="257" y="535"/>
                      </a:lnTo>
                      <a:lnTo>
                        <a:pt x="258" y="535"/>
                      </a:lnTo>
                      <a:lnTo>
                        <a:pt x="259" y="535"/>
                      </a:lnTo>
                      <a:lnTo>
                        <a:pt x="260" y="535"/>
                      </a:lnTo>
                      <a:lnTo>
                        <a:pt x="261" y="535"/>
                      </a:lnTo>
                      <a:lnTo>
                        <a:pt x="261" y="535"/>
                      </a:lnTo>
                      <a:lnTo>
                        <a:pt x="262" y="535"/>
                      </a:lnTo>
                      <a:lnTo>
                        <a:pt x="263" y="535"/>
                      </a:lnTo>
                      <a:lnTo>
                        <a:pt x="264" y="535"/>
                      </a:lnTo>
                      <a:lnTo>
                        <a:pt x="265" y="535"/>
                      </a:lnTo>
                      <a:lnTo>
                        <a:pt x="265" y="535"/>
                      </a:lnTo>
                      <a:lnTo>
                        <a:pt x="266" y="535"/>
                      </a:lnTo>
                      <a:lnTo>
                        <a:pt x="267" y="535"/>
                      </a:lnTo>
                      <a:lnTo>
                        <a:pt x="268" y="535"/>
                      </a:lnTo>
                      <a:lnTo>
                        <a:pt x="268" y="535"/>
                      </a:lnTo>
                      <a:lnTo>
                        <a:pt x="269" y="535"/>
                      </a:lnTo>
                      <a:lnTo>
                        <a:pt x="270" y="535"/>
                      </a:lnTo>
                      <a:lnTo>
                        <a:pt x="271" y="535"/>
                      </a:lnTo>
                      <a:lnTo>
                        <a:pt x="272" y="535"/>
                      </a:lnTo>
                      <a:lnTo>
                        <a:pt x="272" y="535"/>
                      </a:lnTo>
                      <a:lnTo>
                        <a:pt x="273" y="535"/>
                      </a:lnTo>
                      <a:lnTo>
                        <a:pt x="274" y="535"/>
                      </a:lnTo>
                      <a:lnTo>
                        <a:pt x="275" y="535"/>
                      </a:lnTo>
                      <a:lnTo>
                        <a:pt x="275" y="535"/>
                      </a:lnTo>
                      <a:lnTo>
                        <a:pt x="276" y="535"/>
                      </a:lnTo>
                      <a:lnTo>
                        <a:pt x="277" y="535"/>
                      </a:lnTo>
                      <a:lnTo>
                        <a:pt x="278" y="535"/>
                      </a:lnTo>
                      <a:lnTo>
                        <a:pt x="279" y="535"/>
                      </a:lnTo>
                      <a:lnTo>
                        <a:pt x="279" y="535"/>
                      </a:lnTo>
                      <a:lnTo>
                        <a:pt x="280" y="535"/>
                      </a:lnTo>
                      <a:lnTo>
                        <a:pt x="281" y="535"/>
                      </a:lnTo>
                      <a:lnTo>
                        <a:pt x="282" y="535"/>
                      </a:lnTo>
                      <a:lnTo>
                        <a:pt x="283" y="535"/>
                      </a:lnTo>
                      <a:lnTo>
                        <a:pt x="283" y="535"/>
                      </a:lnTo>
                      <a:lnTo>
                        <a:pt x="284" y="535"/>
                      </a:lnTo>
                      <a:lnTo>
                        <a:pt x="285" y="535"/>
                      </a:lnTo>
                      <a:lnTo>
                        <a:pt x="286" y="535"/>
                      </a:lnTo>
                      <a:lnTo>
                        <a:pt x="287" y="534"/>
                      </a:lnTo>
                      <a:lnTo>
                        <a:pt x="287" y="535"/>
                      </a:lnTo>
                      <a:lnTo>
                        <a:pt x="288" y="535"/>
                      </a:lnTo>
                      <a:lnTo>
                        <a:pt x="289" y="535"/>
                      </a:lnTo>
                      <a:lnTo>
                        <a:pt x="290" y="535"/>
                      </a:lnTo>
                      <a:lnTo>
                        <a:pt x="290" y="535"/>
                      </a:lnTo>
                      <a:lnTo>
                        <a:pt x="291" y="535"/>
                      </a:lnTo>
                      <a:lnTo>
                        <a:pt x="292" y="535"/>
                      </a:lnTo>
                      <a:lnTo>
                        <a:pt x="293" y="535"/>
                      </a:lnTo>
                      <a:lnTo>
                        <a:pt x="294" y="535"/>
                      </a:lnTo>
                      <a:lnTo>
                        <a:pt x="294" y="535"/>
                      </a:lnTo>
                      <a:lnTo>
                        <a:pt x="295" y="535"/>
                      </a:lnTo>
                      <a:lnTo>
                        <a:pt x="296" y="535"/>
                      </a:lnTo>
                      <a:lnTo>
                        <a:pt x="297" y="535"/>
                      </a:lnTo>
                      <a:lnTo>
                        <a:pt x="298" y="535"/>
                      </a:lnTo>
                      <a:lnTo>
                        <a:pt x="298" y="535"/>
                      </a:lnTo>
                      <a:lnTo>
                        <a:pt x="299" y="535"/>
                      </a:lnTo>
                      <a:lnTo>
                        <a:pt x="300" y="535"/>
                      </a:lnTo>
                      <a:lnTo>
                        <a:pt x="301" y="535"/>
                      </a:lnTo>
                      <a:lnTo>
                        <a:pt x="301" y="535"/>
                      </a:lnTo>
                      <a:lnTo>
                        <a:pt x="302" y="535"/>
                      </a:lnTo>
                      <a:lnTo>
                        <a:pt x="303" y="535"/>
                      </a:lnTo>
                      <a:lnTo>
                        <a:pt x="304" y="535"/>
                      </a:lnTo>
                      <a:lnTo>
                        <a:pt x="305" y="535"/>
                      </a:lnTo>
                      <a:lnTo>
                        <a:pt x="305" y="535"/>
                      </a:lnTo>
                      <a:lnTo>
                        <a:pt x="306" y="535"/>
                      </a:lnTo>
                      <a:lnTo>
                        <a:pt x="307" y="535"/>
                      </a:lnTo>
                      <a:lnTo>
                        <a:pt x="308" y="535"/>
                      </a:lnTo>
                      <a:lnTo>
                        <a:pt x="308" y="535"/>
                      </a:lnTo>
                      <a:lnTo>
                        <a:pt x="309" y="535"/>
                      </a:lnTo>
                      <a:lnTo>
                        <a:pt x="310" y="535"/>
                      </a:lnTo>
                      <a:lnTo>
                        <a:pt x="311" y="535"/>
                      </a:lnTo>
                      <a:lnTo>
                        <a:pt x="312" y="535"/>
                      </a:lnTo>
                      <a:lnTo>
                        <a:pt x="312" y="535"/>
                      </a:lnTo>
                      <a:lnTo>
                        <a:pt x="313" y="535"/>
                      </a:lnTo>
                      <a:lnTo>
                        <a:pt x="314" y="535"/>
                      </a:lnTo>
                      <a:lnTo>
                        <a:pt x="315" y="535"/>
                      </a:lnTo>
                      <a:lnTo>
                        <a:pt x="316" y="535"/>
                      </a:lnTo>
                      <a:lnTo>
                        <a:pt x="316" y="535"/>
                      </a:lnTo>
                      <a:lnTo>
                        <a:pt x="317" y="535"/>
                      </a:lnTo>
                      <a:lnTo>
                        <a:pt x="318" y="535"/>
                      </a:lnTo>
                      <a:lnTo>
                        <a:pt x="319" y="535"/>
                      </a:lnTo>
                      <a:lnTo>
                        <a:pt x="320" y="535"/>
                      </a:lnTo>
                      <a:lnTo>
                        <a:pt x="320" y="535"/>
                      </a:lnTo>
                      <a:lnTo>
                        <a:pt x="321" y="535"/>
                      </a:lnTo>
                      <a:lnTo>
                        <a:pt x="322" y="535"/>
                      </a:lnTo>
                      <a:lnTo>
                        <a:pt x="323" y="535"/>
                      </a:lnTo>
                      <a:lnTo>
                        <a:pt x="324" y="535"/>
                      </a:lnTo>
                      <a:lnTo>
                        <a:pt x="324" y="535"/>
                      </a:lnTo>
                      <a:lnTo>
                        <a:pt x="325" y="535"/>
                      </a:lnTo>
                      <a:lnTo>
                        <a:pt x="326" y="535"/>
                      </a:lnTo>
                      <a:lnTo>
                        <a:pt x="327" y="535"/>
                      </a:lnTo>
                      <a:lnTo>
                        <a:pt x="327" y="535"/>
                      </a:lnTo>
                      <a:lnTo>
                        <a:pt x="328" y="535"/>
                      </a:lnTo>
                      <a:lnTo>
                        <a:pt x="329" y="535"/>
                      </a:lnTo>
                      <a:lnTo>
                        <a:pt x="330" y="535"/>
                      </a:lnTo>
                      <a:lnTo>
                        <a:pt x="330" y="535"/>
                      </a:lnTo>
                      <a:lnTo>
                        <a:pt x="331" y="535"/>
                      </a:lnTo>
                      <a:lnTo>
                        <a:pt x="332" y="535"/>
                      </a:lnTo>
                      <a:lnTo>
                        <a:pt x="333" y="535"/>
                      </a:lnTo>
                      <a:lnTo>
                        <a:pt x="334" y="535"/>
                      </a:lnTo>
                      <a:lnTo>
                        <a:pt x="334" y="535"/>
                      </a:lnTo>
                      <a:lnTo>
                        <a:pt x="335" y="535"/>
                      </a:lnTo>
                      <a:lnTo>
                        <a:pt x="336" y="535"/>
                      </a:lnTo>
                      <a:lnTo>
                        <a:pt x="337" y="535"/>
                      </a:lnTo>
                      <a:lnTo>
                        <a:pt x="338" y="535"/>
                      </a:lnTo>
                      <a:lnTo>
                        <a:pt x="339" y="535"/>
                      </a:lnTo>
                      <a:lnTo>
                        <a:pt x="340" y="535"/>
                      </a:lnTo>
                      <a:lnTo>
                        <a:pt x="341" y="535"/>
                      </a:lnTo>
                      <a:lnTo>
                        <a:pt x="342" y="535"/>
                      </a:lnTo>
                      <a:lnTo>
                        <a:pt x="342" y="535"/>
                      </a:lnTo>
                      <a:lnTo>
                        <a:pt x="343" y="535"/>
                      </a:lnTo>
                      <a:lnTo>
                        <a:pt x="344" y="535"/>
                      </a:lnTo>
                      <a:lnTo>
                        <a:pt x="345" y="535"/>
                      </a:lnTo>
                      <a:lnTo>
                        <a:pt x="346" y="535"/>
                      </a:lnTo>
                      <a:lnTo>
                        <a:pt x="346" y="535"/>
                      </a:lnTo>
                      <a:lnTo>
                        <a:pt x="347" y="535"/>
                      </a:lnTo>
                      <a:lnTo>
                        <a:pt x="348" y="535"/>
                      </a:lnTo>
                      <a:lnTo>
                        <a:pt x="349" y="535"/>
                      </a:lnTo>
                      <a:lnTo>
                        <a:pt x="350" y="535"/>
                      </a:lnTo>
                      <a:lnTo>
                        <a:pt x="350" y="535"/>
                      </a:lnTo>
                      <a:lnTo>
                        <a:pt x="351" y="535"/>
                      </a:lnTo>
                      <a:lnTo>
                        <a:pt x="352" y="535"/>
                      </a:lnTo>
                      <a:lnTo>
                        <a:pt x="352" y="535"/>
                      </a:lnTo>
                      <a:lnTo>
                        <a:pt x="353" y="535"/>
                      </a:lnTo>
                      <a:lnTo>
                        <a:pt x="354" y="535"/>
                      </a:lnTo>
                      <a:lnTo>
                        <a:pt x="355" y="534"/>
                      </a:lnTo>
                      <a:lnTo>
                        <a:pt x="356" y="534"/>
                      </a:lnTo>
                      <a:lnTo>
                        <a:pt x="356" y="534"/>
                      </a:lnTo>
                      <a:lnTo>
                        <a:pt x="357" y="534"/>
                      </a:lnTo>
                      <a:lnTo>
                        <a:pt x="358" y="534"/>
                      </a:lnTo>
                      <a:lnTo>
                        <a:pt x="359" y="534"/>
                      </a:lnTo>
                      <a:lnTo>
                        <a:pt x="360" y="534"/>
                      </a:lnTo>
                      <a:lnTo>
                        <a:pt x="360" y="535"/>
                      </a:lnTo>
                      <a:lnTo>
                        <a:pt x="361" y="535"/>
                      </a:lnTo>
                      <a:lnTo>
                        <a:pt x="362" y="535"/>
                      </a:lnTo>
                      <a:lnTo>
                        <a:pt x="363" y="535"/>
                      </a:lnTo>
                      <a:lnTo>
                        <a:pt x="364" y="535"/>
                      </a:lnTo>
                      <a:lnTo>
                        <a:pt x="364" y="535"/>
                      </a:lnTo>
                      <a:lnTo>
                        <a:pt x="365" y="535"/>
                      </a:lnTo>
                      <a:lnTo>
                        <a:pt x="366" y="535"/>
                      </a:lnTo>
                      <a:lnTo>
                        <a:pt x="367" y="535"/>
                      </a:lnTo>
                      <a:lnTo>
                        <a:pt x="368" y="535"/>
                      </a:lnTo>
                      <a:lnTo>
                        <a:pt x="368" y="534"/>
                      </a:lnTo>
                      <a:lnTo>
                        <a:pt x="369" y="534"/>
                      </a:lnTo>
                      <a:lnTo>
                        <a:pt x="370" y="534"/>
                      </a:lnTo>
                      <a:lnTo>
                        <a:pt x="370" y="534"/>
                      </a:lnTo>
                      <a:lnTo>
                        <a:pt x="372" y="534"/>
                      </a:lnTo>
                      <a:lnTo>
                        <a:pt x="372" y="534"/>
                      </a:lnTo>
                      <a:lnTo>
                        <a:pt x="373" y="534"/>
                      </a:lnTo>
                      <a:lnTo>
                        <a:pt x="374" y="534"/>
                      </a:lnTo>
                      <a:lnTo>
                        <a:pt x="374" y="534"/>
                      </a:lnTo>
                      <a:lnTo>
                        <a:pt x="376" y="535"/>
                      </a:lnTo>
                      <a:lnTo>
                        <a:pt x="376" y="534"/>
                      </a:lnTo>
                      <a:lnTo>
                        <a:pt x="377" y="534"/>
                      </a:lnTo>
                      <a:lnTo>
                        <a:pt x="378" y="534"/>
                      </a:lnTo>
                      <a:lnTo>
                        <a:pt x="378" y="534"/>
                      </a:lnTo>
                      <a:lnTo>
                        <a:pt x="379" y="535"/>
                      </a:lnTo>
                      <a:lnTo>
                        <a:pt x="380" y="535"/>
                      </a:lnTo>
                      <a:lnTo>
                        <a:pt x="381" y="535"/>
                      </a:lnTo>
                      <a:lnTo>
                        <a:pt x="382" y="535"/>
                      </a:lnTo>
                      <a:lnTo>
                        <a:pt x="382" y="535"/>
                      </a:lnTo>
                      <a:lnTo>
                        <a:pt x="383" y="535"/>
                      </a:lnTo>
                      <a:lnTo>
                        <a:pt x="384" y="535"/>
                      </a:lnTo>
                      <a:lnTo>
                        <a:pt x="385" y="535"/>
                      </a:lnTo>
                      <a:lnTo>
                        <a:pt x="386" y="534"/>
                      </a:lnTo>
                      <a:lnTo>
                        <a:pt x="386" y="534"/>
                      </a:lnTo>
                      <a:lnTo>
                        <a:pt x="387" y="534"/>
                      </a:lnTo>
                      <a:lnTo>
                        <a:pt x="388" y="534"/>
                      </a:lnTo>
                      <a:lnTo>
                        <a:pt x="389" y="535"/>
                      </a:lnTo>
                      <a:lnTo>
                        <a:pt x="390" y="535"/>
                      </a:lnTo>
                      <a:lnTo>
                        <a:pt x="390" y="535"/>
                      </a:lnTo>
                      <a:lnTo>
                        <a:pt x="391" y="535"/>
                      </a:lnTo>
                      <a:lnTo>
                        <a:pt x="392" y="535"/>
                      </a:lnTo>
                      <a:lnTo>
                        <a:pt x="393" y="535"/>
                      </a:lnTo>
                      <a:lnTo>
                        <a:pt x="394" y="535"/>
                      </a:lnTo>
                      <a:lnTo>
                        <a:pt x="394" y="535"/>
                      </a:lnTo>
                      <a:lnTo>
                        <a:pt x="395" y="535"/>
                      </a:lnTo>
                      <a:lnTo>
                        <a:pt x="396" y="535"/>
                      </a:lnTo>
                      <a:lnTo>
                        <a:pt x="397" y="535"/>
                      </a:lnTo>
                      <a:lnTo>
                        <a:pt x="398" y="535"/>
                      </a:lnTo>
                      <a:lnTo>
                        <a:pt x="398" y="535"/>
                      </a:lnTo>
                      <a:lnTo>
                        <a:pt x="399" y="535"/>
                      </a:lnTo>
                      <a:lnTo>
                        <a:pt x="400" y="535"/>
                      </a:lnTo>
                      <a:lnTo>
                        <a:pt x="400" y="535"/>
                      </a:lnTo>
                      <a:lnTo>
                        <a:pt x="401" y="535"/>
                      </a:lnTo>
                      <a:lnTo>
                        <a:pt x="402" y="535"/>
                      </a:lnTo>
                      <a:lnTo>
                        <a:pt x="403" y="535"/>
                      </a:lnTo>
                      <a:lnTo>
                        <a:pt x="404" y="535"/>
                      </a:lnTo>
                      <a:lnTo>
                        <a:pt x="404" y="534"/>
                      </a:lnTo>
                      <a:lnTo>
                        <a:pt x="405" y="535"/>
                      </a:lnTo>
                      <a:lnTo>
                        <a:pt x="406" y="535"/>
                      </a:lnTo>
                      <a:lnTo>
                        <a:pt x="407" y="535"/>
                      </a:lnTo>
                      <a:lnTo>
                        <a:pt x="408" y="534"/>
                      </a:lnTo>
                      <a:lnTo>
                        <a:pt x="408" y="534"/>
                      </a:lnTo>
                      <a:lnTo>
                        <a:pt x="409" y="534"/>
                      </a:lnTo>
                      <a:lnTo>
                        <a:pt x="410" y="534"/>
                      </a:lnTo>
                      <a:lnTo>
                        <a:pt x="411" y="534"/>
                      </a:lnTo>
                      <a:lnTo>
                        <a:pt x="412" y="534"/>
                      </a:lnTo>
                      <a:lnTo>
                        <a:pt x="412" y="534"/>
                      </a:lnTo>
                      <a:lnTo>
                        <a:pt x="413" y="534"/>
                      </a:lnTo>
                      <a:lnTo>
                        <a:pt x="414" y="535"/>
                      </a:lnTo>
                      <a:lnTo>
                        <a:pt x="415" y="535"/>
                      </a:lnTo>
                      <a:lnTo>
                        <a:pt x="416" y="535"/>
                      </a:lnTo>
                      <a:lnTo>
                        <a:pt x="416" y="535"/>
                      </a:lnTo>
                      <a:lnTo>
                        <a:pt x="417" y="535"/>
                      </a:lnTo>
                      <a:lnTo>
                        <a:pt x="418" y="535"/>
                      </a:lnTo>
                      <a:lnTo>
                        <a:pt x="419" y="535"/>
                      </a:lnTo>
                      <a:lnTo>
                        <a:pt x="420" y="535"/>
                      </a:lnTo>
                      <a:lnTo>
                        <a:pt x="420" y="535"/>
                      </a:lnTo>
                      <a:lnTo>
                        <a:pt x="421" y="535"/>
                      </a:lnTo>
                      <a:lnTo>
                        <a:pt x="422" y="535"/>
                      </a:lnTo>
                      <a:lnTo>
                        <a:pt x="423" y="535"/>
                      </a:lnTo>
                      <a:lnTo>
                        <a:pt x="423" y="535"/>
                      </a:lnTo>
                      <a:lnTo>
                        <a:pt x="424" y="535"/>
                      </a:lnTo>
                      <a:lnTo>
                        <a:pt x="425" y="535"/>
                      </a:lnTo>
                      <a:lnTo>
                        <a:pt x="426" y="535"/>
                      </a:lnTo>
                      <a:lnTo>
                        <a:pt x="426" y="535"/>
                      </a:lnTo>
                      <a:lnTo>
                        <a:pt x="427" y="535"/>
                      </a:lnTo>
                      <a:lnTo>
                        <a:pt x="428" y="535"/>
                      </a:lnTo>
                      <a:lnTo>
                        <a:pt x="429" y="535"/>
                      </a:lnTo>
                      <a:lnTo>
                        <a:pt x="430" y="535"/>
                      </a:lnTo>
                      <a:lnTo>
                        <a:pt x="430" y="535"/>
                      </a:lnTo>
                      <a:lnTo>
                        <a:pt x="431" y="535"/>
                      </a:lnTo>
                      <a:lnTo>
                        <a:pt x="432" y="535"/>
                      </a:lnTo>
                      <a:lnTo>
                        <a:pt x="433" y="535"/>
                      </a:lnTo>
                      <a:lnTo>
                        <a:pt x="434" y="535"/>
                      </a:lnTo>
                      <a:lnTo>
                        <a:pt x="434" y="535"/>
                      </a:lnTo>
                      <a:lnTo>
                        <a:pt x="435" y="535"/>
                      </a:lnTo>
                      <a:lnTo>
                        <a:pt x="436" y="535"/>
                      </a:lnTo>
                      <a:lnTo>
                        <a:pt x="437" y="535"/>
                      </a:lnTo>
                      <a:lnTo>
                        <a:pt x="438" y="535"/>
                      </a:lnTo>
                      <a:lnTo>
                        <a:pt x="438" y="535"/>
                      </a:lnTo>
                      <a:lnTo>
                        <a:pt x="439" y="535"/>
                      </a:lnTo>
                      <a:lnTo>
                        <a:pt x="440" y="536"/>
                      </a:lnTo>
                      <a:lnTo>
                        <a:pt x="441" y="536"/>
                      </a:lnTo>
                      <a:lnTo>
                        <a:pt x="441" y="536"/>
                      </a:lnTo>
                      <a:lnTo>
                        <a:pt x="442" y="536"/>
                      </a:lnTo>
                      <a:lnTo>
                        <a:pt x="443" y="536"/>
                      </a:lnTo>
                      <a:lnTo>
                        <a:pt x="444" y="536"/>
                      </a:lnTo>
                      <a:lnTo>
                        <a:pt x="445" y="536"/>
                      </a:lnTo>
                      <a:lnTo>
                        <a:pt x="445" y="536"/>
                      </a:lnTo>
                      <a:lnTo>
                        <a:pt x="446" y="536"/>
                      </a:lnTo>
                      <a:lnTo>
                        <a:pt x="447" y="536"/>
                      </a:lnTo>
                      <a:lnTo>
                        <a:pt x="448" y="535"/>
                      </a:lnTo>
                      <a:lnTo>
                        <a:pt x="449" y="535"/>
                      </a:lnTo>
                      <a:lnTo>
                        <a:pt x="449" y="535"/>
                      </a:lnTo>
                      <a:lnTo>
                        <a:pt x="450" y="535"/>
                      </a:lnTo>
                      <a:lnTo>
                        <a:pt x="451" y="534"/>
                      </a:lnTo>
                      <a:lnTo>
                        <a:pt x="452" y="533"/>
                      </a:lnTo>
                      <a:lnTo>
                        <a:pt x="452" y="533"/>
                      </a:lnTo>
                      <a:lnTo>
                        <a:pt x="453" y="532"/>
                      </a:lnTo>
                      <a:lnTo>
                        <a:pt x="454" y="532"/>
                      </a:lnTo>
                      <a:lnTo>
                        <a:pt x="455" y="531"/>
                      </a:lnTo>
                      <a:lnTo>
                        <a:pt x="456" y="530"/>
                      </a:lnTo>
                      <a:lnTo>
                        <a:pt x="456" y="530"/>
                      </a:lnTo>
                      <a:lnTo>
                        <a:pt x="457" y="530"/>
                      </a:lnTo>
                      <a:lnTo>
                        <a:pt x="458" y="529"/>
                      </a:lnTo>
                      <a:lnTo>
                        <a:pt x="459" y="529"/>
                      </a:lnTo>
                      <a:lnTo>
                        <a:pt x="460" y="529"/>
                      </a:lnTo>
                      <a:lnTo>
                        <a:pt x="460" y="529"/>
                      </a:lnTo>
                      <a:lnTo>
                        <a:pt x="461" y="529"/>
                      </a:lnTo>
                      <a:lnTo>
                        <a:pt x="462" y="528"/>
                      </a:lnTo>
                      <a:lnTo>
                        <a:pt x="463" y="528"/>
                      </a:lnTo>
                      <a:lnTo>
                        <a:pt x="463" y="528"/>
                      </a:lnTo>
                      <a:lnTo>
                        <a:pt x="464" y="527"/>
                      </a:lnTo>
                      <a:lnTo>
                        <a:pt x="465" y="527"/>
                      </a:lnTo>
                      <a:lnTo>
                        <a:pt x="466" y="527"/>
                      </a:lnTo>
                      <a:lnTo>
                        <a:pt x="467" y="527"/>
                      </a:lnTo>
                      <a:lnTo>
                        <a:pt x="467" y="527"/>
                      </a:lnTo>
                      <a:lnTo>
                        <a:pt x="468" y="527"/>
                      </a:lnTo>
                      <a:lnTo>
                        <a:pt x="469" y="527"/>
                      </a:lnTo>
                      <a:lnTo>
                        <a:pt x="470" y="527"/>
                      </a:lnTo>
                      <a:lnTo>
                        <a:pt x="471" y="527"/>
                      </a:lnTo>
                      <a:lnTo>
                        <a:pt x="471" y="527"/>
                      </a:lnTo>
                      <a:lnTo>
                        <a:pt x="472" y="527"/>
                      </a:lnTo>
                      <a:lnTo>
                        <a:pt x="473" y="527"/>
                      </a:lnTo>
                      <a:lnTo>
                        <a:pt x="474" y="527"/>
                      </a:lnTo>
                      <a:lnTo>
                        <a:pt x="475" y="527"/>
                      </a:lnTo>
                      <a:lnTo>
                        <a:pt x="475" y="527"/>
                      </a:lnTo>
                      <a:lnTo>
                        <a:pt x="476" y="527"/>
                      </a:lnTo>
                      <a:lnTo>
                        <a:pt x="477" y="527"/>
                      </a:lnTo>
                      <a:lnTo>
                        <a:pt x="478" y="527"/>
                      </a:lnTo>
                      <a:lnTo>
                        <a:pt x="478" y="527"/>
                      </a:lnTo>
                      <a:lnTo>
                        <a:pt x="479" y="527"/>
                      </a:lnTo>
                      <a:lnTo>
                        <a:pt x="480" y="527"/>
                      </a:lnTo>
                      <a:lnTo>
                        <a:pt x="481" y="527"/>
                      </a:lnTo>
                      <a:lnTo>
                        <a:pt x="481" y="527"/>
                      </a:lnTo>
                      <a:lnTo>
                        <a:pt x="482" y="527"/>
                      </a:lnTo>
                      <a:lnTo>
                        <a:pt x="483" y="527"/>
                      </a:lnTo>
                      <a:lnTo>
                        <a:pt x="484" y="527"/>
                      </a:lnTo>
                      <a:lnTo>
                        <a:pt x="485" y="527"/>
                      </a:lnTo>
                      <a:lnTo>
                        <a:pt x="485" y="527"/>
                      </a:lnTo>
                      <a:lnTo>
                        <a:pt x="486" y="527"/>
                      </a:lnTo>
                      <a:lnTo>
                        <a:pt x="487" y="527"/>
                      </a:lnTo>
                      <a:lnTo>
                        <a:pt x="488" y="527"/>
                      </a:lnTo>
                      <a:lnTo>
                        <a:pt x="489" y="527"/>
                      </a:lnTo>
                      <a:lnTo>
                        <a:pt x="489" y="527"/>
                      </a:lnTo>
                      <a:lnTo>
                        <a:pt x="490" y="527"/>
                      </a:lnTo>
                      <a:lnTo>
                        <a:pt x="491" y="527"/>
                      </a:lnTo>
                      <a:lnTo>
                        <a:pt x="492" y="527"/>
                      </a:lnTo>
                      <a:lnTo>
                        <a:pt x="493" y="527"/>
                      </a:lnTo>
                      <a:lnTo>
                        <a:pt x="493" y="527"/>
                      </a:lnTo>
                      <a:lnTo>
                        <a:pt x="494" y="528"/>
                      </a:lnTo>
                      <a:lnTo>
                        <a:pt x="495" y="528"/>
                      </a:lnTo>
                      <a:lnTo>
                        <a:pt x="496" y="528"/>
                      </a:lnTo>
                      <a:lnTo>
                        <a:pt x="497" y="528"/>
                      </a:lnTo>
                      <a:lnTo>
                        <a:pt x="497" y="528"/>
                      </a:lnTo>
                      <a:lnTo>
                        <a:pt x="498" y="527"/>
                      </a:lnTo>
                      <a:lnTo>
                        <a:pt x="499" y="527"/>
                      </a:lnTo>
                      <a:lnTo>
                        <a:pt x="500" y="527"/>
                      </a:lnTo>
                      <a:lnTo>
                        <a:pt x="501" y="527"/>
                      </a:lnTo>
                      <a:lnTo>
                        <a:pt x="501" y="527"/>
                      </a:lnTo>
                      <a:lnTo>
                        <a:pt x="502" y="527"/>
                      </a:lnTo>
                      <a:lnTo>
                        <a:pt x="503" y="527"/>
                      </a:lnTo>
                      <a:lnTo>
                        <a:pt x="503" y="527"/>
                      </a:lnTo>
                      <a:lnTo>
                        <a:pt x="504" y="528"/>
                      </a:lnTo>
                      <a:lnTo>
                        <a:pt x="505" y="528"/>
                      </a:lnTo>
                      <a:lnTo>
                        <a:pt x="506" y="528"/>
                      </a:lnTo>
                      <a:lnTo>
                        <a:pt x="507" y="528"/>
                      </a:lnTo>
                      <a:lnTo>
                        <a:pt x="507" y="527"/>
                      </a:lnTo>
                      <a:lnTo>
                        <a:pt x="508" y="527"/>
                      </a:lnTo>
                      <a:lnTo>
                        <a:pt x="509" y="527"/>
                      </a:lnTo>
                      <a:lnTo>
                        <a:pt x="510" y="527"/>
                      </a:lnTo>
                      <a:lnTo>
                        <a:pt x="511" y="527"/>
                      </a:lnTo>
                      <a:lnTo>
                        <a:pt x="511" y="527"/>
                      </a:lnTo>
                      <a:lnTo>
                        <a:pt x="512" y="527"/>
                      </a:lnTo>
                      <a:lnTo>
                        <a:pt x="513" y="527"/>
                      </a:lnTo>
                      <a:lnTo>
                        <a:pt x="514" y="527"/>
                      </a:lnTo>
                      <a:lnTo>
                        <a:pt x="515" y="527"/>
                      </a:lnTo>
                      <a:lnTo>
                        <a:pt x="515" y="527"/>
                      </a:lnTo>
                      <a:lnTo>
                        <a:pt x="516" y="527"/>
                      </a:lnTo>
                      <a:lnTo>
                        <a:pt x="517" y="527"/>
                      </a:lnTo>
                      <a:lnTo>
                        <a:pt x="518" y="527"/>
                      </a:lnTo>
                      <a:lnTo>
                        <a:pt x="519" y="527"/>
                      </a:lnTo>
                      <a:lnTo>
                        <a:pt x="519" y="527"/>
                      </a:lnTo>
                      <a:lnTo>
                        <a:pt x="520" y="528"/>
                      </a:lnTo>
                      <a:lnTo>
                        <a:pt x="521" y="528"/>
                      </a:lnTo>
                      <a:lnTo>
                        <a:pt x="521" y="528"/>
                      </a:lnTo>
                      <a:lnTo>
                        <a:pt x="523" y="527"/>
                      </a:lnTo>
                      <a:lnTo>
                        <a:pt x="523" y="527"/>
                      </a:lnTo>
                      <a:lnTo>
                        <a:pt x="524" y="527"/>
                      </a:lnTo>
                      <a:lnTo>
                        <a:pt x="525" y="527"/>
                      </a:lnTo>
                      <a:lnTo>
                        <a:pt x="525" y="527"/>
                      </a:lnTo>
                      <a:lnTo>
                        <a:pt x="527" y="527"/>
                      </a:lnTo>
                      <a:lnTo>
                        <a:pt x="527" y="527"/>
                      </a:lnTo>
                      <a:lnTo>
                        <a:pt x="528" y="527"/>
                      </a:lnTo>
                      <a:lnTo>
                        <a:pt x="529" y="527"/>
                      </a:lnTo>
                      <a:lnTo>
                        <a:pt x="529" y="527"/>
                      </a:lnTo>
                      <a:lnTo>
                        <a:pt x="530" y="527"/>
                      </a:lnTo>
                      <a:lnTo>
                        <a:pt x="531" y="527"/>
                      </a:lnTo>
                      <a:lnTo>
                        <a:pt x="532" y="527"/>
                      </a:lnTo>
                      <a:lnTo>
                        <a:pt x="533" y="527"/>
                      </a:lnTo>
                      <a:lnTo>
                        <a:pt x="533" y="527"/>
                      </a:lnTo>
                      <a:lnTo>
                        <a:pt x="534" y="527"/>
                      </a:lnTo>
                      <a:lnTo>
                        <a:pt x="535" y="527"/>
                      </a:lnTo>
                      <a:lnTo>
                        <a:pt x="536" y="527"/>
                      </a:lnTo>
                      <a:lnTo>
                        <a:pt x="537" y="527"/>
                      </a:lnTo>
                      <a:lnTo>
                        <a:pt x="537" y="527"/>
                      </a:lnTo>
                      <a:lnTo>
                        <a:pt x="538" y="527"/>
                      </a:lnTo>
                      <a:lnTo>
                        <a:pt x="539" y="527"/>
                      </a:lnTo>
                      <a:lnTo>
                        <a:pt x="540" y="527"/>
                      </a:lnTo>
                      <a:lnTo>
                        <a:pt x="541" y="527"/>
                      </a:lnTo>
                      <a:lnTo>
                        <a:pt x="541" y="527"/>
                      </a:lnTo>
                      <a:lnTo>
                        <a:pt x="542" y="528"/>
                      </a:lnTo>
                      <a:lnTo>
                        <a:pt x="543" y="529"/>
                      </a:lnTo>
                      <a:lnTo>
                        <a:pt x="544" y="532"/>
                      </a:lnTo>
                      <a:lnTo>
                        <a:pt x="545" y="535"/>
                      </a:lnTo>
                      <a:lnTo>
                        <a:pt x="545" y="540"/>
                      </a:lnTo>
                      <a:lnTo>
                        <a:pt x="546" y="546"/>
                      </a:lnTo>
                      <a:lnTo>
                        <a:pt x="547" y="552"/>
                      </a:lnTo>
                      <a:lnTo>
                        <a:pt x="547" y="559"/>
                      </a:lnTo>
                      <a:lnTo>
                        <a:pt x="549" y="565"/>
                      </a:lnTo>
                      <a:lnTo>
                        <a:pt x="549" y="570"/>
                      </a:lnTo>
                      <a:lnTo>
                        <a:pt x="550" y="572"/>
                      </a:lnTo>
                      <a:lnTo>
                        <a:pt x="551" y="572"/>
                      </a:lnTo>
                      <a:lnTo>
                        <a:pt x="551" y="570"/>
                      </a:lnTo>
                      <a:lnTo>
                        <a:pt x="552" y="567"/>
                      </a:lnTo>
                      <a:lnTo>
                        <a:pt x="553" y="562"/>
                      </a:lnTo>
                      <a:lnTo>
                        <a:pt x="554" y="557"/>
                      </a:lnTo>
                      <a:lnTo>
                        <a:pt x="555" y="552"/>
                      </a:lnTo>
                      <a:lnTo>
                        <a:pt x="555" y="548"/>
                      </a:lnTo>
                      <a:lnTo>
                        <a:pt x="556" y="545"/>
                      </a:lnTo>
                      <a:lnTo>
                        <a:pt x="557" y="542"/>
                      </a:lnTo>
                      <a:lnTo>
                        <a:pt x="558" y="540"/>
                      </a:lnTo>
                      <a:lnTo>
                        <a:pt x="559" y="539"/>
                      </a:lnTo>
                      <a:lnTo>
                        <a:pt x="559" y="538"/>
                      </a:lnTo>
                      <a:lnTo>
                        <a:pt x="560" y="538"/>
                      </a:lnTo>
                      <a:lnTo>
                        <a:pt x="561" y="537"/>
                      </a:lnTo>
                      <a:lnTo>
                        <a:pt x="562" y="536"/>
                      </a:lnTo>
                      <a:lnTo>
                        <a:pt x="563" y="536"/>
                      </a:lnTo>
                      <a:lnTo>
                        <a:pt x="563" y="536"/>
                      </a:lnTo>
                      <a:lnTo>
                        <a:pt x="564" y="536"/>
                      </a:lnTo>
                      <a:lnTo>
                        <a:pt x="565" y="536"/>
                      </a:lnTo>
                      <a:lnTo>
                        <a:pt x="566" y="536"/>
                      </a:lnTo>
                      <a:lnTo>
                        <a:pt x="567" y="536"/>
                      </a:lnTo>
                      <a:lnTo>
                        <a:pt x="567" y="536"/>
                      </a:lnTo>
                      <a:lnTo>
                        <a:pt x="568" y="535"/>
                      </a:lnTo>
                      <a:lnTo>
                        <a:pt x="569" y="535"/>
                      </a:lnTo>
                      <a:lnTo>
                        <a:pt x="570" y="535"/>
                      </a:lnTo>
                      <a:lnTo>
                        <a:pt x="571" y="535"/>
                      </a:lnTo>
                      <a:lnTo>
                        <a:pt x="571" y="535"/>
                      </a:lnTo>
                      <a:lnTo>
                        <a:pt x="572" y="535"/>
                      </a:lnTo>
                      <a:lnTo>
                        <a:pt x="573" y="535"/>
                      </a:lnTo>
                      <a:lnTo>
                        <a:pt x="574" y="535"/>
                      </a:lnTo>
                      <a:lnTo>
                        <a:pt x="574" y="535"/>
                      </a:lnTo>
                      <a:lnTo>
                        <a:pt x="575" y="535"/>
                      </a:lnTo>
                      <a:lnTo>
                        <a:pt x="576" y="535"/>
                      </a:lnTo>
                      <a:lnTo>
                        <a:pt x="577" y="535"/>
                      </a:lnTo>
                      <a:lnTo>
                        <a:pt x="577" y="535"/>
                      </a:lnTo>
                      <a:lnTo>
                        <a:pt x="578" y="535"/>
                      </a:lnTo>
                      <a:lnTo>
                        <a:pt x="579" y="535"/>
                      </a:lnTo>
                      <a:lnTo>
                        <a:pt x="580" y="534"/>
                      </a:lnTo>
                      <a:lnTo>
                        <a:pt x="581" y="535"/>
                      </a:lnTo>
                      <a:lnTo>
                        <a:pt x="581" y="535"/>
                      </a:lnTo>
                      <a:lnTo>
                        <a:pt x="582" y="535"/>
                      </a:lnTo>
                      <a:lnTo>
                        <a:pt x="583" y="535"/>
                      </a:lnTo>
                      <a:lnTo>
                        <a:pt x="584" y="535"/>
                      </a:lnTo>
                      <a:lnTo>
                        <a:pt x="585" y="535"/>
                      </a:lnTo>
                      <a:lnTo>
                        <a:pt x="585" y="535"/>
                      </a:lnTo>
                      <a:lnTo>
                        <a:pt x="586" y="534"/>
                      </a:lnTo>
                      <a:lnTo>
                        <a:pt x="587" y="534"/>
                      </a:lnTo>
                      <a:lnTo>
                        <a:pt x="588" y="534"/>
                      </a:lnTo>
                      <a:lnTo>
                        <a:pt x="589" y="534"/>
                      </a:lnTo>
                      <a:lnTo>
                        <a:pt x="589" y="534"/>
                      </a:lnTo>
                      <a:lnTo>
                        <a:pt x="590" y="534"/>
                      </a:lnTo>
                      <a:lnTo>
                        <a:pt x="591" y="534"/>
                      </a:lnTo>
                      <a:lnTo>
                        <a:pt x="592" y="534"/>
                      </a:lnTo>
                      <a:lnTo>
                        <a:pt x="592" y="535"/>
                      </a:lnTo>
                      <a:lnTo>
                        <a:pt x="593" y="534"/>
                      </a:lnTo>
                      <a:lnTo>
                        <a:pt x="594" y="534"/>
                      </a:lnTo>
                      <a:lnTo>
                        <a:pt x="595" y="534"/>
                      </a:lnTo>
                      <a:lnTo>
                        <a:pt x="596" y="535"/>
                      </a:lnTo>
                      <a:lnTo>
                        <a:pt x="596" y="535"/>
                      </a:lnTo>
                      <a:lnTo>
                        <a:pt x="597" y="535"/>
                      </a:lnTo>
                      <a:lnTo>
                        <a:pt x="598" y="535"/>
                      </a:lnTo>
                      <a:lnTo>
                        <a:pt x="599" y="535"/>
                      </a:lnTo>
                      <a:lnTo>
                        <a:pt x="600" y="534"/>
                      </a:lnTo>
                      <a:lnTo>
                        <a:pt x="600" y="534"/>
                      </a:lnTo>
                      <a:lnTo>
                        <a:pt x="601" y="534"/>
                      </a:lnTo>
                      <a:lnTo>
                        <a:pt x="602" y="534"/>
                      </a:lnTo>
                      <a:lnTo>
                        <a:pt x="603" y="534"/>
                      </a:lnTo>
                      <a:lnTo>
                        <a:pt x="603" y="534"/>
                      </a:lnTo>
                      <a:lnTo>
                        <a:pt x="604" y="534"/>
                      </a:lnTo>
                      <a:lnTo>
                        <a:pt x="605" y="534"/>
                      </a:lnTo>
                      <a:lnTo>
                        <a:pt x="606" y="534"/>
                      </a:lnTo>
                      <a:lnTo>
                        <a:pt x="607" y="534"/>
                      </a:lnTo>
                      <a:lnTo>
                        <a:pt x="607" y="534"/>
                      </a:lnTo>
                      <a:lnTo>
                        <a:pt x="608" y="534"/>
                      </a:lnTo>
                      <a:lnTo>
                        <a:pt x="609" y="534"/>
                      </a:lnTo>
                      <a:lnTo>
                        <a:pt x="610" y="534"/>
                      </a:lnTo>
                      <a:lnTo>
                        <a:pt x="611" y="534"/>
                      </a:lnTo>
                      <a:lnTo>
                        <a:pt x="611" y="534"/>
                      </a:lnTo>
                      <a:lnTo>
                        <a:pt x="612" y="534"/>
                      </a:lnTo>
                      <a:lnTo>
                        <a:pt x="613" y="534"/>
                      </a:lnTo>
                      <a:lnTo>
                        <a:pt x="614" y="534"/>
                      </a:lnTo>
                      <a:lnTo>
                        <a:pt x="614" y="534"/>
                      </a:lnTo>
                      <a:lnTo>
                        <a:pt x="615" y="534"/>
                      </a:lnTo>
                      <a:lnTo>
                        <a:pt x="616" y="534"/>
                      </a:lnTo>
                      <a:lnTo>
                        <a:pt x="617" y="534"/>
                      </a:lnTo>
                      <a:lnTo>
                        <a:pt x="618" y="534"/>
                      </a:lnTo>
                      <a:lnTo>
                        <a:pt x="618" y="534"/>
                      </a:lnTo>
                      <a:lnTo>
                        <a:pt x="619" y="534"/>
                      </a:lnTo>
                      <a:lnTo>
                        <a:pt x="620" y="534"/>
                      </a:lnTo>
                      <a:lnTo>
                        <a:pt x="621" y="534"/>
                      </a:lnTo>
                      <a:lnTo>
                        <a:pt x="622" y="534"/>
                      </a:lnTo>
                      <a:lnTo>
                        <a:pt x="622" y="534"/>
                      </a:lnTo>
                      <a:lnTo>
                        <a:pt x="623" y="534"/>
                      </a:lnTo>
                      <a:lnTo>
                        <a:pt x="624" y="534"/>
                      </a:lnTo>
                      <a:lnTo>
                        <a:pt x="625" y="534"/>
                      </a:lnTo>
                      <a:lnTo>
                        <a:pt x="626" y="534"/>
                      </a:lnTo>
                      <a:lnTo>
                        <a:pt x="626" y="534"/>
                      </a:lnTo>
                      <a:lnTo>
                        <a:pt x="627" y="534"/>
                      </a:lnTo>
                      <a:lnTo>
                        <a:pt x="628" y="534"/>
                      </a:lnTo>
                      <a:lnTo>
                        <a:pt x="629" y="534"/>
                      </a:lnTo>
                      <a:lnTo>
                        <a:pt x="629" y="534"/>
                      </a:lnTo>
                      <a:lnTo>
                        <a:pt x="630" y="534"/>
                      </a:lnTo>
                      <a:lnTo>
                        <a:pt x="631" y="534"/>
                      </a:lnTo>
                      <a:lnTo>
                        <a:pt x="632" y="534"/>
                      </a:lnTo>
                      <a:lnTo>
                        <a:pt x="632" y="534"/>
                      </a:lnTo>
                      <a:lnTo>
                        <a:pt x="633" y="534"/>
                      </a:lnTo>
                      <a:lnTo>
                        <a:pt x="634" y="534"/>
                      </a:lnTo>
                      <a:lnTo>
                        <a:pt x="635" y="534"/>
                      </a:lnTo>
                      <a:lnTo>
                        <a:pt x="636" y="534"/>
                      </a:lnTo>
                      <a:lnTo>
                        <a:pt x="636" y="534"/>
                      </a:lnTo>
                      <a:lnTo>
                        <a:pt x="637" y="534"/>
                      </a:lnTo>
                      <a:lnTo>
                        <a:pt x="638" y="534"/>
                      </a:lnTo>
                      <a:lnTo>
                        <a:pt x="639" y="534"/>
                      </a:lnTo>
                      <a:lnTo>
                        <a:pt x="640" y="534"/>
                      </a:lnTo>
                      <a:lnTo>
                        <a:pt x="640" y="534"/>
                      </a:lnTo>
                      <a:lnTo>
                        <a:pt x="641" y="534"/>
                      </a:lnTo>
                      <a:lnTo>
                        <a:pt x="642" y="535"/>
                      </a:lnTo>
                      <a:lnTo>
                        <a:pt x="643" y="535"/>
                      </a:lnTo>
                      <a:lnTo>
                        <a:pt x="644" y="535"/>
                      </a:lnTo>
                      <a:lnTo>
                        <a:pt x="644" y="535"/>
                      </a:lnTo>
                      <a:lnTo>
                        <a:pt x="645" y="534"/>
                      </a:lnTo>
                      <a:lnTo>
                        <a:pt x="646" y="534"/>
                      </a:lnTo>
                      <a:lnTo>
                        <a:pt x="647" y="534"/>
                      </a:lnTo>
                      <a:lnTo>
                        <a:pt x="648" y="534"/>
                      </a:lnTo>
                      <a:lnTo>
                        <a:pt x="648" y="534"/>
                      </a:lnTo>
                      <a:lnTo>
                        <a:pt x="649" y="534"/>
                      </a:lnTo>
                      <a:lnTo>
                        <a:pt x="650" y="534"/>
                      </a:lnTo>
                      <a:lnTo>
                        <a:pt x="651" y="534"/>
                      </a:lnTo>
                      <a:lnTo>
                        <a:pt x="652" y="534"/>
                      </a:lnTo>
                      <a:lnTo>
                        <a:pt x="652" y="534"/>
                      </a:lnTo>
                      <a:lnTo>
                        <a:pt x="653" y="534"/>
                      </a:lnTo>
                      <a:lnTo>
                        <a:pt x="654" y="534"/>
                      </a:lnTo>
                      <a:lnTo>
                        <a:pt x="654" y="534"/>
                      </a:lnTo>
                      <a:lnTo>
                        <a:pt x="655" y="534"/>
                      </a:lnTo>
                      <a:lnTo>
                        <a:pt x="656" y="534"/>
                      </a:lnTo>
                      <a:lnTo>
                        <a:pt x="657" y="534"/>
                      </a:lnTo>
                      <a:lnTo>
                        <a:pt x="658" y="534"/>
                      </a:lnTo>
                      <a:lnTo>
                        <a:pt x="658" y="534"/>
                      </a:lnTo>
                      <a:lnTo>
                        <a:pt x="659" y="534"/>
                      </a:lnTo>
                      <a:lnTo>
                        <a:pt x="660" y="534"/>
                      </a:lnTo>
                      <a:lnTo>
                        <a:pt x="661" y="534"/>
                      </a:lnTo>
                      <a:lnTo>
                        <a:pt x="662" y="534"/>
                      </a:lnTo>
                      <a:lnTo>
                        <a:pt x="662" y="535"/>
                      </a:lnTo>
                      <a:lnTo>
                        <a:pt x="663" y="535"/>
                      </a:lnTo>
                      <a:lnTo>
                        <a:pt x="664" y="535"/>
                      </a:lnTo>
                      <a:lnTo>
                        <a:pt x="665" y="535"/>
                      </a:lnTo>
                      <a:lnTo>
                        <a:pt x="666" y="535"/>
                      </a:lnTo>
                      <a:lnTo>
                        <a:pt x="666" y="535"/>
                      </a:lnTo>
                      <a:lnTo>
                        <a:pt x="667" y="535"/>
                      </a:lnTo>
                      <a:lnTo>
                        <a:pt x="668" y="535"/>
                      </a:lnTo>
                      <a:lnTo>
                        <a:pt x="669" y="535"/>
                      </a:lnTo>
                      <a:lnTo>
                        <a:pt x="670" y="535"/>
                      </a:lnTo>
                      <a:lnTo>
                        <a:pt x="670" y="535"/>
                      </a:lnTo>
                      <a:lnTo>
                        <a:pt x="671" y="535"/>
                      </a:lnTo>
                      <a:lnTo>
                        <a:pt x="672" y="535"/>
                      </a:lnTo>
                      <a:lnTo>
                        <a:pt x="672" y="534"/>
                      </a:lnTo>
                      <a:lnTo>
                        <a:pt x="674" y="534"/>
                      </a:lnTo>
                      <a:lnTo>
                        <a:pt x="674" y="534"/>
                      </a:lnTo>
                      <a:lnTo>
                        <a:pt x="675" y="534"/>
                      </a:lnTo>
                      <a:lnTo>
                        <a:pt x="676" y="534"/>
                      </a:lnTo>
                      <a:lnTo>
                        <a:pt x="676" y="534"/>
                      </a:lnTo>
                      <a:lnTo>
                        <a:pt x="678" y="534"/>
                      </a:lnTo>
                      <a:lnTo>
                        <a:pt x="678" y="534"/>
                      </a:lnTo>
                      <a:lnTo>
                        <a:pt x="679" y="534"/>
                      </a:lnTo>
                      <a:lnTo>
                        <a:pt x="680" y="534"/>
                      </a:lnTo>
                      <a:lnTo>
                        <a:pt x="680" y="534"/>
                      </a:lnTo>
                      <a:lnTo>
                        <a:pt x="681" y="534"/>
                      </a:lnTo>
                      <a:lnTo>
                        <a:pt x="682" y="534"/>
                      </a:lnTo>
                      <a:lnTo>
                        <a:pt x="683" y="534"/>
                      </a:lnTo>
                      <a:lnTo>
                        <a:pt x="684" y="534"/>
                      </a:lnTo>
                      <a:lnTo>
                        <a:pt x="684" y="534"/>
                      </a:lnTo>
                      <a:lnTo>
                        <a:pt x="685" y="534"/>
                      </a:lnTo>
                      <a:lnTo>
                        <a:pt x="686" y="534"/>
                      </a:lnTo>
                      <a:lnTo>
                        <a:pt x="687" y="534"/>
                      </a:lnTo>
                      <a:lnTo>
                        <a:pt x="688" y="534"/>
                      </a:lnTo>
                      <a:lnTo>
                        <a:pt x="688" y="534"/>
                      </a:lnTo>
                      <a:lnTo>
                        <a:pt x="689" y="534"/>
                      </a:lnTo>
                      <a:lnTo>
                        <a:pt x="690" y="534"/>
                      </a:lnTo>
                      <a:lnTo>
                        <a:pt x="691" y="534"/>
                      </a:lnTo>
                      <a:lnTo>
                        <a:pt x="692" y="534"/>
                      </a:lnTo>
                      <a:lnTo>
                        <a:pt x="692" y="534"/>
                      </a:lnTo>
                      <a:lnTo>
                        <a:pt x="693" y="534"/>
                      </a:lnTo>
                      <a:lnTo>
                        <a:pt x="694" y="534"/>
                      </a:lnTo>
                      <a:lnTo>
                        <a:pt x="695" y="534"/>
                      </a:lnTo>
                      <a:lnTo>
                        <a:pt x="696" y="534"/>
                      </a:lnTo>
                      <a:lnTo>
                        <a:pt x="696" y="534"/>
                      </a:lnTo>
                      <a:lnTo>
                        <a:pt x="697" y="534"/>
                      </a:lnTo>
                      <a:lnTo>
                        <a:pt x="698" y="535"/>
                      </a:lnTo>
                      <a:lnTo>
                        <a:pt x="698" y="535"/>
                      </a:lnTo>
                      <a:lnTo>
                        <a:pt x="700" y="535"/>
                      </a:lnTo>
                      <a:lnTo>
                        <a:pt x="700" y="534"/>
                      </a:lnTo>
                      <a:lnTo>
                        <a:pt x="701" y="534"/>
                      </a:lnTo>
                      <a:lnTo>
                        <a:pt x="702" y="534"/>
                      </a:lnTo>
                      <a:lnTo>
                        <a:pt x="702" y="534"/>
                      </a:lnTo>
                      <a:lnTo>
                        <a:pt x="703" y="534"/>
                      </a:lnTo>
                      <a:lnTo>
                        <a:pt x="704" y="534"/>
                      </a:lnTo>
                      <a:lnTo>
                        <a:pt x="705" y="535"/>
                      </a:lnTo>
                      <a:lnTo>
                        <a:pt x="706" y="535"/>
                      </a:lnTo>
                      <a:lnTo>
                        <a:pt x="706" y="534"/>
                      </a:lnTo>
                      <a:lnTo>
                        <a:pt x="707" y="534"/>
                      </a:lnTo>
                      <a:lnTo>
                        <a:pt x="708" y="534"/>
                      </a:lnTo>
                      <a:lnTo>
                        <a:pt x="709" y="534"/>
                      </a:lnTo>
                      <a:lnTo>
                        <a:pt x="710" y="534"/>
                      </a:lnTo>
                      <a:lnTo>
                        <a:pt x="710" y="534"/>
                      </a:lnTo>
                      <a:lnTo>
                        <a:pt x="711" y="534"/>
                      </a:lnTo>
                      <a:lnTo>
                        <a:pt x="712" y="535"/>
                      </a:lnTo>
                      <a:lnTo>
                        <a:pt x="713" y="535"/>
                      </a:lnTo>
                      <a:lnTo>
                        <a:pt x="714" y="535"/>
                      </a:lnTo>
                      <a:lnTo>
                        <a:pt x="714" y="535"/>
                      </a:lnTo>
                      <a:lnTo>
                        <a:pt x="715" y="535"/>
                      </a:lnTo>
                      <a:lnTo>
                        <a:pt x="716" y="535"/>
                      </a:lnTo>
                      <a:lnTo>
                        <a:pt x="717" y="535"/>
                      </a:lnTo>
                      <a:lnTo>
                        <a:pt x="718" y="535"/>
                      </a:lnTo>
                      <a:lnTo>
                        <a:pt x="718" y="535"/>
                      </a:lnTo>
                      <a:lnTo>
                        <a:pt x="719" y="535"/>
                      </a:lnTo>
                      <a:lnTo>
                        <a:pt x="720" y="535"/>
                      </a:lnTo>
                      <a:lnTo>
                        <a:pt x="721" y="535"/>
                      </a:lnTo>
                      <a:lnTo>
                        <a:pt x="722" y="535"/>
                      </a:lnTo>
                      <a:lnTo>
                        <a:pt x="722" y="535"/>
                      </a:lnTo>
                      <a:lnTo>
                        <a:pt x="723" y="535"/>
                      </a:lnTo>
                      <a:lnTo>
                        <a:pt x="724" y="535"/>
                      </a:lnTo>
                      <a:lnTo>
                        <a:pt x="724" y="535"/>
                      </a:lnTo>
                      <a:lnTo>
                        <a:pt x="725" y="535"/>
                      </a:lnTo>
                      <a:lnTo>
                        <a:pt x="726" y="535"/>
                      </a:lnTo>
                      <a:lnTo>
                        <a:pt x="727" y="535"/>
                      </a:lnTo>
                      <a:lnTo>
                        <a:pt x="728" y="535"/>
                      </a:lnTo>
                      <a:lnTo>
                        <a:pt x="728" y="535"/>
                      </a:lnTo>
                      <a:lnTo>
                        <a:pt x="729" y="535"/>
                      </a:lnTo>
                      <a:lnTo>
                        <a:pt x="731" y="535"/>
                      </a:lnTo>
                      <a:lnTo>
                        <a:pt x="732" y="535"/>
                      </a:lnTo>
                      <a:lnTo>
                        <a:pt x="732" y="535"/>
                      </a:lnTo>
                      <a:lnTo>
                        <a:pt x="733" y="535"/>
                      </a:lnTo>
                      <a:lnTo>
                        <a:pt x="734" y="535"/>
                      </a:lnTo>
                      <a:lnTo>
                        <a:pt x="735" y="535"/>
                      </a:lnTo>
                      <a:lnTo>
                        <a:pt x="736" y="535"/>
                      </a:lnTo>
                      <a:lnTo>
                        <a:pt x="736" y="535"/>
                      </a:lnTo>
                      <a:lnTo>
                        <a:pt x="737" y="535"/>
                      </a:lnTo>
                      <a:lnTo>
                        <a:pt x="738" y="535"/>
                      </a:lnTo>
                      <a:lnTo>
                        <a:pt x="739" y="535"/>
                      </a:lnTo>
                      <a:lnTo>
                        <a:pt x="740" y="535"/>
                      </a:lnTo>
                      <a:lnTo>
                        <a:pt x="740" y="535"/>
                      </a:lnTo>
                      <a:lnTo>
                        <a:pt x="741" y="535"/>
                      </a:lnTo>
                      <a:lnTo>
                        <a:pt x="742" y="535"/>
                      </a:lnTo>
                      <a:lnTo>
                        <a:pt x="743" y="535"/>
                      </a:lnTo>
                      <a:lnTo>
                        <a:pt x="743" y="535"/>
                      </a:lnTo>
                      <a:lnTo>
                        <a:pt x="744" y="535"/>
                      </a:lnTo>
                      <a:lnTo>
                        <a:pt x="745" y="535"/>
                      </a:lnTo>
                      <a:lnTo>
                        <a:pt x="746" y="535"/>
                      </a:lnTo>
                      <a:lnTo>
                        <a:pt x="747" y="535"/>
                      </a:lnTo>
                      <a:lnTo>
                        <a:pt x="747" y="534"/>
                      </a:lnTo>
                      <a:lnTo>
                        <a:pt x="748" y="534"/>
                      </a:lnTo>
                      <a:lnTo>
                        <a:pt x="749" y="534"/>
                      </a:lnTo>
                      <a:lnTo>
                        <a:pt x="750" y="534"/>
                      </a:lnTo>
                      <a:lnTo>
                        <a:pt x="750" y="534"/>
                      </a:lnTo>
                      <a:lnTo>
                        <a:pt x="751" y="534"/>
                      </a:lnTo>
                      <a:lnTo>
                        <a:pt x="752" y="534"/>
                      </a:lnTo>
                      <a:lnTo>
                        <a:pt x="753" y="534"/>
                      </a:lnTo>
                      <a:lnTo>
                        <a:pt x="754" y="534"/>
                      </a:lnTo>
                      <a:lnTo>
                        <a:pt x="754" y="534"/>
                      </a:lnTo>
                      <a:lnTo>
                        <a:pt x="755" y="534"/>
                      </a:lnTo>
                      <a:lnTo>
                        <a:pt x="756" y="534"/>
                      </a:lnTo>
                      <a:lnTo>
                        <a:pt x="757" y="534"/>
                      </a:lnTo>
                      <a:lnTo>
                        <a:pt x="758" y="534"/>
                      </a:lnTo>
                      <a:lnTo>
                        <a:pt x="758" y="534"/>
                      </a:lnTo>
                      <a:lnTo>
                        <a:pt x="759" y="534"/>
                      </a:lnTo>
                      <a:lnTo>
                        <a:pt x="760" y="534"/>
                      </a:lnTo>
                      <a:lnTo>
                        <a:pt x="761" y="534"/>
                      </a:lnTo>
                      <a:lnTo>
                        <a:pt x="762" y="534"/>
                      </a:lnTo>
                      <a:lnTo>
                        <a:pt x="762" y="534"/>
                      </a:lnTo>
                      <a:lnTo>
                        <a:pt x="763" y="534"/>
                      </a:lnTo>
                      <a:lnTo>
                        <a:pt x="764" y="534"/>
                      </a:lnTo>
                      <a:lnTo>
                        <a:pt x="765" y="534"/>
                      </a:lnTo>
                      <a:lnTo>
                        <a:pt x="765" y="535"/>
                      </a:lnTo>
                      <a:lnTo>
                        <a:pt x="766" y="535"/>
                      </a:lnTo>
                      <a:lnTo>
                        <a:pt x="767" y="535"/>
                      </a:lnTo>
                      <a:lnTo>
                        <a:pt x="768" y="534"/>
                      </a:lnTo>
                      <a:lnTo>
                        <a:pt x="769" y="534"/>
                      </a:lnTo>
                      <a:lnTo>
                        <a:pt x="769" y="534"/>
                      </a:lnTo>
                      <a:lnTo>
                        <a:pt x="770" y="534"/>
                      </a:lnTo>
                      <a:lnTo>
                        <a:pt x="771" y="534"/>
                      </a:lnTo>
                      <a:lnTo>
                        <a:pt x="772" y="535"/>
                      </a:lnTo>
                      <a:lnTo>
                        <a:pt x="773" y="535"/>
                      </a:lnTo>
                      <a:lnTo>
                        <a:pt x="773" y="535"/>
                      </a:lnTo>
                      <a:lnTo>
                        <a:pt x="774" y="535"/>
                      </a:lnTo>
                      <a:lnTo>
                        <a:pt x="775" y="535"/>
                      </a:lnTo>
                      <a:lnTo>
                        <a:pt x="776" y="535"/>
                      </a:lnTo>
                      <a:lnTo>
                        <a:pt x="777" y="535"/>
                      </a:lnTo>
                      <a:lnTo>
                        <a:pt x="777" y="535"/>
                      </a:lnTo>
                      <a:lnTo>
                        <a:pt x="778" y="535"/>
                      </a:lnTo>
                      <a:lnTo>
                        <a:pt x="779" y="535"/>
                      </a:lnTo>
                      <a:lnTo>
                        <a:pt x="780" y="535"/>
                      </a:lnTo>
                      <a:lnTo>
                        <a:pt x="780" y="535"/>
                      </a:lnTo>
                      <a:lnTo>
                        <a:pt x="781" y="535"/>
                      </a:lnTo>
                      <a:lnTo>
                        <a:pt x="782" y="535"/>
                      </a:lnTo>
                      <a:lnTo>
                        <a:pt x="783" y="535"/>
                      </a:lnTo>
                      <a:lnTo>
                        <a:pt x="784" y="534"/>
                      </a:lnTo>
                      <a:lnTo>
                        <a:pt x="784" y="534"/>
                      </a:lnTo>
                      <a:lnTo>
                        <a:pt x="785" y="533"/>
                      </a:lnTo>
                      <a:lnTo>
                        <a:pt x="786" y="533"/>
                      </a:lnTo>
                      <a:lnTo>
                        <a:pt x="787" y="533"/>
                      </a:lnTo>
                      <a:lnTo>
                        <a:pt x="787" y="533"/>
                      </a:lnTo>
                      <a:lnTo>
                        <a:pt x="788" y="532"/>
                      </a:lnTo>
                      <a:lnTo>
                        <a:pt x="789" y="532"/>
                      </a:lnTo>
                      <a:lnTo>
                        <a:pt x="790" y="531"/>
                      </a:lnTo>
                      <a:lnTo>
                        <a:pt x="791" y="530"/>
                      </a:lnTo>
                      <a:lnTo>
                        <a:pt x="791" y="528"/>
                      </a:lnTo>
                      <a:lnTo>
                        <a:pt x="792" y="527"/>
                      </a:lnTo>
                      <a:lnTo>
                        <a:pt x="793" y="525"/>
                      </a:lnTo>
                      <a:lnTo>
                        <a:pt x="794" y="523"/>
                      </a:lnTo>
                      <a:lnTo>
                        <a:pt x="795" y="520"/>
                      </a:lnTo>
                      <a:lnTo>
                        <a:pt x="795" y="516"/>
                      </a:lnTo>
                      <a:lnTo>
                        <a:pt x="796" y="513"/>
                      </a:lnTo>
                      <a:lnTo>
                        <a:pt x="797" y="508"/>
                      </a:lnTo>
                      <a:lnTo>
                        <a:pt x="798" y="502"/>
                      </a:lnTo>
                      <a:lnTo>
                        <a:pt x="799" y="496"/>
                      </a:lnTo>
                      <a:lnTo>
                        <a:pt x="799" y="489"/>
                      </a:lnTo>
                      <a:lnTo>
                        <a:pt x="800" y="480"/>
                      </a:lnTo>
                      <a:lnTo>
                        <a:pt x="801" y="471"/>
                      </a:lnTo>
                      <a:lnTo>
                        <a:pt x="802" y="460"/>
                      </a:lnTo>
                      <a:lnTo>
                        <a:pt x="803" y="448"/>
                      </a:lnTo>
                      <a:lnTo>
                        <a:pt x="803" y="434"/>
                      </a:lnTo>
                      <a:lnTo>
                        <a:pt x="804" y="419"/>
                      </a:lnTo>
                      <a:lnTo>
                        <a:pt x="805" y="404"/>
                      </a:lnTo>
                      <a:lnTo>
                        <a:pt x="805" y="387"/>
                      </a:lnTo>
                      <a:lnTo>
                        <a:pt x="806" y="369"/>
                      </a:lnTo>
                      <a:lnTo>
                        <a:pt x="807" y="352"/>
                      </a:lnTo>
                      <a:lnTo>
                        <a:pt x="808" y="334"/>
                      </a:lnTo>
                      <a:lnTo>
                        <a:pt x="809" y="316"/>
                      </a:lnTo>
                      <a:lnTo>
                        <a:pt x="809" y="299"/>
                      </a:lnTo>
                      <a:lnTo>
                        <a:pt x="810" y="284"/>
                      </a:lnTo>
                      <a:lnTo>
                        <a:pt x="811" y="270"/>
                      </a:lnTo>
                      <a:lnTo>
                        <a:pt x="812" y="258"/>
                      </a:lnTo>
                      <a:lnTo>
                        <a:pt x="813" y="248"/>
                      </a:lnTo>
                      <a:lnTo>
                        <a:pt x="813" y="241"/>
                      </a:lnTo>
                      <a:lnTo>
                        <a:pt x="814" y="238"/>
                      </a:lnTo>
                      <a:lnTo>
                        <a:pt x="815" y="237"/>
                      </a:lnTo>
                      <a:lnTo>
                        <a:pt x="816" y="239"/>
                      </a:lnTo>
                      <a:lnTo>
                        <a:pt x="817" y="244"/>
                      </a:lnTo>
                      <a:lnTo>
                        <a:pt x="817" y="252"/>
                      </a:lnTo>
                      <a:lnTo>
                        <a:pt x="818" y="262"/>
                      </a:lnTo>
                      <a:lnTo>
                        <a:pt x="819" y="274"/>
                      </a:lnTo>
                      <a:lnTo>
                        <a:pt x="820" y="288"/>
                      </a:lnTo>
                      <a:lnTo>
                        <a:pt x="821" y="303"/>
                      </a:lnTo>
                      <a:lnTo>
                        <a:pt x="821" y="319"/>
                      </a:lnTo>
                      <a:lnTo>
                        <a:pt x="822" y="335"/>
                      </a:lnTo>
                      <a:lnTo>
                        <a:pt x="823" y="352"/>
                      </a:lnTo>
                      <a:lnTo>
                        <a:pt x="824" y="368"/>
                      </a:lnTo>
                      <a:lnTo>
                        <a:pt x="825" y="383"/>
                      </a:lnTo>
                      <a:lnTo>
                        <a:pt x="825" y="398"/>
                      </a:lnTo>
                      <a:lnTo>
                        <a:pt x="826" y="411"/>
                      </a:lnTo>
                      <a:lnTo>
                        <a:pt x="827" y="423"/>
                      </a:lnTo>
                      <a:lnTo>
                        <a:pt x="827" y="435"/>
                      </a:lnTo>
                      <a:lnTo>
                        <a:pt x="829" y="445"/>
                      </a:lnTo>
                      <a:lnTo>
                        <a:pt x="829" y="454"/>
                      </a:lnTo>
                      <a:lnTo>
                        <a:pt x="830" y="462"/>
                      </a:lnTo>
                      <a:lnTo>
                        <a:pt x="831" y="469"/>
                      </a:lnTo>
                      <a:lnTo>
                        <a:pt x="831" y="475"/>
                      </a:lnTo>
                      <a:lnTo>
                        <a:pt x="832" y="481"/>
                      </a:lnTo>
                      <a:lnTo>
                        <a:pt x="833" y="486"/>
                      </a:lnTo>
                      <a:lnTo>
                        <a:pt x="834" y="490"/>
                      </a:lnTo>
                      <a:lnTo>
                        <a:pt x="835" y="493"/>
                      </a:lnTo>
                      <a:lnTo>
                        <a:pt x="835" y="497"/>
                      </a:lnTo>
                      <a:lnTo>
                        <a:pt x="836" y="499"/>
                      </a:lnTo>
                      <a:lnTo>
                        <a:pt x="837" y="502"/>
                      </a:lnTo>
                      <a:lnTo>
                        <a:pt x="838" y="504"/>
                      </a:lnTo>
                      <a:lnTo>
                        <a:pt x="839" y="507"/>
                      </a:lnTo>
                      <a:lnTo>
                        <a:pt x="839" y="508"/>
                      </a:lnTo>
                      <a:lnTo>
                        <a:pt x="840" y="510"/>
                      </a:lnTo>
                      <a:lnTo>
                        <a:pt x="841" y="512"/>
                      </a:lnTo>
                      <a:lnTo>
                        <a:pt x="842" y="513"/>
                      </a:lnTo>
                      <a:lnTo>
                        <a:pt x="843" y="514"/>
                      </a:lnTo>
                      <a:lnTo>
                        <a:pt x="843" y="516"/>
                      </a:lnTo>
                      <a:lnTo>
                        <a:pt x="844" y="517"/>
                      </a:lnTo>
                      <a:lnTo>
                        <a:pt x="845" y="518"/>
                      </a:lnTo>
                      <a:lnTo>
                        <a:pt x="846" y="518"/>
                      </a:lnTo>
                      <a:lnTo>
                        <a:pt x="847" y="519"/>
                      </a:lnTo>
                      <a:lnTo>
                        <a:pt x="847" y="520"/>
                      </a:lnTo>
                      <a:lnTo>
                        <a:pt x="848" y="521"/>
                      </a:lnTo>
                      <a:lnTo>
                        <a:pt x="849" y="521"/>
                      </a:lnTo>
                      <a:lnTo>
                        <a:pt x="849" y="522"/>
                      </a:lnTo>
                      <a:lnTo>
                        <a:pt x="851" y="523"/>
                      </a:lnTo>
                      <a:lnTo>
                        <a:pt x="851" y="523"/>
                      </a:lnTo>
                      <a:lnTo>
                        <a:pt x="852" y="524"/>
                      </a:lnTo>
                      <a:lnTo>
                        <a:pt x="853" y="524"/>
                      </a:lnTo>
                      <a:lnTo>
                        <a:pt x="853" y="525"/>
                      </a:lnTo>
                      <a:lnTo>
                        <a:pt x="854" y="526"/>
                      </a:lnTo>
                      <a:lnTo>
                        <a:pt x="855" y="526"/>
                      </a:lnTo>
                      <a:lnTo>
                        <a:pt x="856" y="526"/>
                      </a:lnTo>
                      <a:lnTo>
                        <a:pt x="857" y="527"/>
                      </a:lnTo>
                      <a:lnTo>
                        <a:pt x="857" y="527"/>
                      </a:lnTo>
                      <a:lnTo>
                        <a:pt x="858" y="527"/>
                      </a:lnTo>
                      <a:lnTo>
                        <a:pt x="859" y="528"/>
                      </a:lnTo>
                      <a:lnTo>
                        <a:pt x="860" y="528"/>
                      </a:lnTo>
                      <a:lnTo>
                        <a:pt x="861" y="528"/>
                      </a:lnTo>
                      <a:lnTo>
                        <a:pt x="861" y="529"/>
                      </a:lnTo>
                      <a:lnTo>
                        <a:pt x="862" y="529"/>
                      </a:lnTo>
                      <a:lnTo>
                        <a:pt x="863" y="529"/>
                      </a:lnTo>
                      <a:lnTo>
                        <a:pt x="864" y="530"/>
                      </a:lnTo>
                      <a:lnTo>
                        <a:pt x="865" y="530"/>
                      </a:lnTo>
                      <a:lnTo>
                        <a:pt x="865" y="530"/>
                      </a:lnTo>
                      <a:lnTo>
                        <a:pt x="866" y="530"/>
                      </a:lnTo>
                      <a:lnTo>
                        <a:pt x="867" y="530"/>
                      </a:lnTo>
                      <a:lnTo>
                        <a:pt x="868" y="531"/>
                      </a:lnTo>
                      <a:lnTo>
                        <a:pt x="869" y="531"/>
                      </a:lnTo>
                      <a:lnTo>
                        <a:pt x="869" y="531"/>
                      </a:lnTo>
                      <a:lnTo>
                        <a:pt x="870" y="531"/>
                      </a:lnTo>
                      <a:lnTo>
                        <a:pt x="871" y="531"/>
                      </a:lnTo>
                      <a:lnTo>
                        <a:pt x="872" y="532"/>
                      </a:lnTo>
                      <a:lnTo>
                        <a:pt x="873" y="532"/>
                      </a:lnTo>
                      <a:lnTo>
                        <a:pt x="873" y="532"/>
                      </a:lnTo>
                      <a:lnTo>
                        <a:pt x="874" y="532"/>
                      </a:lnTo>
                      <a:lnTo>
                        <a:pt x="875" y="532"/>
                      </a:lnTo>
                      <a:lnTo>
                        <a:pt x="875" y="532"/>
                      </a:lnTo>
                      <a:lnTo>
                        <a:pt x="876" y="532"/>
                      </a:lnTo>
                      <a:lnTo>
                        <a:pt x="877" y="532"/>
                      </a:lnTo>
                      <a:lnTo>
                        <a:pt x="878" y="532"/>
                      </a:lnTo>
                      <a:lnTo>
                        <a:pt x="879" y="532"/>
                      </a:lnTo>
                      <a:lnTo>
                        <a:pt x="879" y="532"/>
                      </a:lnTo>
                      <a:lnTo>
                        <a:pt x="880" y="533"/>
                      </a:lnTo>
                      <a:lnTo>
                        <a:pt x="881" y="533"/>
                      </a:lnTo>
                      <a:lnTo>
                        <a:pt x="882" y="533"/>
                      </a:lnTo>
                      <a:lnTo>
                        <a:pt x="883" y="533"/>
                      </a:lnTo>
                      <a:lnTo>
                        <a:pt x="883" y="533"/>
                      </a:lnTo>
                      <a:lnTo>
                        <a:pt x="884" y="533"/>
                      </a:lnTo>
                      <a:lnTo>
                        <a:pt x="885" y="533"/>
                      </a:lnTo>
                      <a:lnTo>
                        <a:pt x="886" y="533"/>
                      </a:lnTo>
                      <a:lnTo>
                        <a:pt x="887" y="533"/>
                      </a:lnTo>
                      <a:lnTo>
                        <a:pt x="887" y="533"/>
                      </a:lnTo>
                      <a:lnTo>
                        <a:pt x="888" y="533"/>
                      </a:lnTo>
                      <a:lnTo>
                        <a:pt x="889" y="533"/>
                      </a:lnTo>
                      <a:lnTo>
                        <a:pt x="890" y="533"/>
                      </a:lnTo>
                      <a:lnTo>
                        <a:pt x="891" y="533"/>
                      </a:lnTo>
                      <a:lnTo>
                        <a:pt x="891" y="533"/>
                      </a:lnTo>
                      <a:lnTo>
                        <a:pt x="892" y="533"/>
                      </a:lnTo>
                      <a:lnTo>
                        <a:pt x="893" y="533"/>
                      </a:lnTo>
                      <a:lnTo>
                        <a:pt x="894" y="533"/>
                      </a:lnTo>
                      <a:lnTo>
                        <a:pt x="895" y="533"/>
                      </a:lnTo>
                      <a:lnTo>
                        <a:pt x="895" y="533"/>
                      </a:lnTo>
                      <a:lnTo>
                        <a:pt x="896" y="533"/>
                      </a:lnTo>
                      <a:lnTo>
                        <a:pt x="897" y="534"/>
                      </a:lnTo>
                      <a:lnTo>
                        <a:pt x="898" y="534"/>
                      </a:lnTo>
                      <a:lnTo>
                        <a:pt x="898" y="534"/>
                      </a:lnTo>
                      <a:lnTo>
                        <a:pt x="899" y="534"/>
                      </a:lnTo>
                      <a:lnTo>
                        <a:pt x="900" y="534"/>
                      </a:lnTo>
                      <a:lnTo>
                        <a:pt x="901" y="534"/>
                      </a:lnTo>
                      <a:lnTo>
                        <a:pt x="901" y="534"/>
                      </a:lnTo>
                      <a:lnTo>
                        <a:pt x="902" y="534"/>
                      </a:lnTo>
                      <a:lnTo>
                        <a:pt x="903" y="534"/>
                      </a:lnTo>
                      <a:lnTo>
                        <a:pt x="904" y="534"/>
                      </a:lnTo>
                      <a:lnTo>
                        <a:pt x="905" y="534"/>
                      </a:lnTo>
                      <a:lnTo>
                        <a:pt x="905" y="534"/>
                      </a:lnTo>
                      <a:lnTo>
                        <a:pt x="906" y="534"/>
                      </a:lnTo>
                      <a:lnTo>
                        <a:pt x="907" y="534"/>
                      </a:lnTo>
                      <a:lnTo>
                        <a:pt x="908" y="534"/>
                      </a:lnTo>
                      <a:lnTo>
                        <a:pt x="909" y="534"/>
                      </a:lnTo>
                      <a:lnTo>
                        <a:pt x="909" y="534"/>
                      </a:lnTo>
                      <a:lnTo>
                        <a:pt x="910" y="534"/>
                      </a:lnTo>
                      <a:lnTo>
                        <a:pt x="911" y="534"/>
                      </a:lnTo>
                      <a:lnTo>
                        <a:pt x="912" y="534"/>
                      </a:lnTo>
                      <a:lnTo>
                        <a:pt x="913" y="534"/>
                      </a:lnTo>
                      <a:lnTo>
                        <a:pt x="913" y="534"/>
                      </a:lnTo>
                      <a:lnTo>
                        <a:pt x="914" y="534"/>
                      </a:lnTo>
                      <a:lnTo>
                        <a:pt x="915" y="534"/>
                      </a:lnTo>
                      <a:lnTo>
                        <a:pt x="916" y="534"/>
                      </a:lnTo>
                      <a:lnTo>
                        <a:pt x="916" y="534"/>
                      </a:lnTo>
                      <a:lnTo>
                        <a:pt x="917" y="534"/>
                      </a:lnTo>
                      <a:lnTo>
                        <a:pt x="918" y="534"/>
                      </a:lnTo>
                      <a:lnTo>
                        <a:pt x="919" y="534"/>
                      </a:lnTo>
                      <a:lnTo>
                        <a:pt x="920" y="534"/>
                      </a:lnTo>
                      <a:lnTo>
                        <a:pt x="920" y="534"/>
                      </a:lnTo>
                      <a:lnTo>
                        <a:pt x="921" y="534"/>
                      </a:lnTo>
                      <a:lnTo>
                        <a:pt x="922" y="534"/>
                      </a:lnTo>
                      <a:lnTo>
                        <a:pt x="923" y="534"/>
                      </a:lnTo>
                      <a:lnTo>
                        <a:pt x="924" y="534"/>
                      </a:lnTo>
                      <a:lnTo>
                        <a:pt x="924" y="535"/>
                      </a:lnTo>
                      <a:lnTo>
                        <a:pt x="925" y="535"/>
                      </a:lnTo>
                      <a:lnTo>
                        <a:pt x="926" y="535"/>
                      </a:lnTo>
                      <a:lnTo>
                        <a:pt x="927" y="535"/>
                      </a:lnTo>
                      <a:lnTo>
                        <a:pt x="927" y="535"/>
                      </a:lnTo>
                      <a:lnTo>
                        <a:pt x="928" y="534"/>
                      </a:lnTo>
                      <a:lnTo>
                        <a:pt x="929" y="534"/>
                      </a:lnTo>
                      <a:lnTo>
                        <a:pt x="930" y="534"/>
                      </a:lnTo>
                      <a:lnTo>
                        <a:pt x="931" y="534"/>
                      </a:lnTo>
                      <a:lnTo>
                        <a:pt x="931" y="534"/>
                      </a:lnTo>
                      <a:lnTo>
                        <a:pt x="932" y="534"/>
                      </a:lnTo>
                      <a:lnTo>
                        <a:pt x="933" y="534"/>
                      </a:lnTo>
                      <a:lnTo>
                        <a:pt x="934" y="534"/>
                      </a:lnTo>
                      <a:lnTo>
                        <a:pt x="935" y="534"/>
                      </a:lnTo>
                      <a:lnTo>
                        <a:pt x="935" y="534"/>
                      </a:lnTo>
                      <a:lnTo>
                        <a:pt x="936" y="534"/>
                      </a:lnTo>
                      <a:lnTo>
                        <a:pt x="937" y="534"/>
                      </a:lnTo>
                      <a:lnTo>
                        <a:pt x="938" y="534"/>
                      </a:lnTo>
                      <a:lnTo>
                        <a:pt x="938" y="534"/>
                      </a:lnTo>
                      <a:lnTo>
                        <a:pt x="939" y="534"/>
                      </a:lnTo>
                      <a:lnTo>
                        <a:pt x="940" y="534"/>
                      </a:lnTo>
                      <a:lnTo>
                        <a:pt x="941" y="534"/>
                      </a:lnTo>
                      <a:lnTo>
                        <a:pt x="942" y="534"/>
                      </a:lnTo>
                      <a:lnTo>
                        <a:pt x="942" y="534"/>
                      </a:lnTo>
                      <a:lnTo>
                        <a:pt x="943" y="534"/>
                      </a:lnTo>
                      <a:lnTo>
                        <a:pt x="944" y="534"/>
                      </a:lnTo>
                      <a:lnTo>
                        <a:pt x="945" y="534"/>
                      </a:lnTo>
                      <a:lnTo>
                        <a:pt x="946" y="534"/>
                      </a:lnTo>
                      <a:lnTo>
                        <a:pt x="946" y="534"/>
                      </a:lnTo>
                      <a:lnTo>
                        <a:pt x="947" y="534"/>
                      </a:lnTo>
                      <a:lnTo>
                        <a:pt x="948" y="534"/>
                      </a:lnTo>
                      <a:lnTo>
                        <a:pt x="949" y="534"/>
                      </a:lnTo>
                      <a:lnTo>
                        <a:pt x="950" y="534"/>
                      </a:lnTo>
                      <a:lnTo>
                        <a:pt x="950" y="534"/>
                      </a:lnTo>
                      <a:lnTo>
                        <a:pt x="951" y="534"/>
                      </a:lnTo>
                      <a:lnTo>
                        <a:pt x="952" y="534"/>
                      </a:lnTo>
                      <a:lnTo>
                        <a:pt x="953" y="534"/>
                      </a:lnTo>
                      <a:lnTo>
                        <a:pt x="954" y="534"/>
                      </a:lnTo>
                      <a:lnTo>
                        <a:pt x="954" y="534"/>
                      </a:lnTo>
                      <a:lnTo>
                        <a:pt x="955" y="534"/>
                      </a:lnTo>
                      <a:lnTo>
                        <a:pt x="956" y="534"/>
                      </a:lnTo>
                      <a:lnTo>
                        <a:pt x="956" y="533"/>
                      </a:lnTo>
                      <a:lnTo>
                        <a:pt x="957" y="533"/>
                      </a:lnTo>
                      <a:lnTo>
                        <a:pt x="958" y="533"/>
                      </a:lnTo>
                      <a:lnTo>
                        <a:pt x="959" y="533"/>
                      </a:lnTo>
                      <a:lnTo>
                        <a:pt x="960" y="533"/>
                      </a:lnTo>
                      <a:lnTo>
                        <a:pt x="960" y="533"/>
                      </a:lnTo>
                      <a:lnTo>
                        <a:pt x="961" y="533"/>
                      </a:lnTo>
                      <a:lnTo>
                        <a:pt x="962" y="533"/>
                      </a:lnTo>
                      <a:lnTo>
                        <a:pt x="963" y="533"/>
                      </a:lnTo>
                      <a:lnTo>
                        <a:pt x="964" y="533"/>
                      </a:lnTo>
                      <a:lnTo>
                        <a:pt x="964" y="532"/>
                      </a:lnTo>
                      <a:lnTo>
                        <a:pt x="965" y="532"/>
                      </a:lnTo>
                      <a:lnTo>
                        <a:pt x="966" y="532"/>
                      </a:lnTo>
                      <a:lnTo>
                        <a:pt x="967" y="532"/>
                      </a:lnTo>
                      <a:lnTo>
                        <a:pt x="968" y="532"/>
                      </a:lnTo>
                      <a:lnTo>
                        <a:pt x="968" y="532"/>
                      </a:lnTo>
                      <a:lnTo>
                        <a:pt x="969" y="532"/>
                      </a:lnTo>
                      <a:lnTo>
                        <a:pt x="970" y="532"/>
                      </a:lnTo>
                      <a:lnTo>
                        <a:pt x="971" y="532"/>
                      </a:lnTo>
                      <a:lnTo>
                        <a:pt x="972" y="532"/>
                      </a:lnTo>
                      <a:lnTo>
                        <a:pt x="972" y="532"/>
                      </a:lnTo>
                      <a:lnTo>
                        <a:pt x="973" y="532"/>
                      </a:lnTo>
                      <a:lnTo>
                        <a:pt x="974" y="532"/>
                      </a:lnTo>
                      <a:lnTo>
                        <a:pt x="975" y="532"/>
                      </a:lnTo>
                      <a:lnTo>
                        <a:pt x="976" y="532"/>
                      </a:lnTo>
                      <a:lnTo>
                        <a:pt x="976" y="532"/>
                      </a:lnTo>
                      <a:lnTo>
                        <a:pt x="977" y="532"/>
                      </a:lnTo>
                      <a:lnTo>
                        <a:pt x="978" y="532"/>
                      </a:lnTo>
                      <a:lnTo>
                        <a:pt x="978" y="531"/>
                      </a:lnTo>
                      <a:lnTo>
                        <a:pt x="980" y="531"/>
                      </a:lnTo>
                      <a:lnTo>
                        <a:pt x="980" y="531"/>
                      </a:lnTo>
                      <a:lnTo>
                        <a:pt x="981" y="531"/>
                      </a:lnTo>
                      <a:lnTo>
                        <a:pt x="982" y="532"/>
                      </a:lnTo>
                      <a:lnTo>
                        <a:pt x="982" y="532"/>
                      </a:lnTo>
                      <a:lnTo>
                        <a:pt x="983" y="532"/>
                      </a:lnTo>
                      <a:lnTo>
                        <a:pt x="984" y="532"/>
                      </a:lnTo>
                      <a:lnTo>
                        <a:pt x="985" y="532"/>
                      </a:lnTo>
                      <a:lnTo>
                        <a:pt x="986" y="532"/>
                      </a:lnTo>
                      <a:lnTo>
                        <a:pt x="986" y="532"/>
                      </a:lnTo>
                      <a:lnTo>
                        <a:pt x="987" y="531"/>
                      </a:lnTo>
                      <a:lnTo>
                        <a:pt x="988" y="531"/>
                      </a:lnTo>
                      <a:lnTo>
                        <a:pt x="989" y="531"/>
                      </a:lnTo>
                      <a:lnTo>
                        <a:pt x="990" y="531"/>
                      </a:lnTo>
                      <a:lnTo>
                        <a:pt x="990" y="531"/>
                      </a:lnTo>
                      <a:lnTo>
                        <a:pt x="991" y="531"/>
                      </a:lnTo>
                      <a:lnTo>
                        <a:pt x="992" y="531"/>
                      </a:lnTo>
                      <a:lnTo>
                        <a:pt x="994" y="531"/>
                      </a:lnTo>
                      <a:lnTo>
                        <a:pt x="994" y="531"/>
                      </a:lnTo>
                      <a:lnTo>
                        <a:pt x="995" y="531"/>
                      </a:lnTo>
                      <a:lnTo>
                        <a:pt x="996" y="531"/>
                      </a:lnTo>
                      <a:lnTo>
                        <a:pt x="997" y="531"/>
                      </a:lnTo>
                      <a:lnTo>
                        <a:pt x="998" y="531"/>
                      </a:lnTo>
                      <a:lnTo>
                        <a:pt x="998" y="531"/>
                      </a:lnTo>
                      <a:lnTo>
                        <a:pt x="999" y="530"/>
                      </a:lnTo>
                      <a:lnTo>
                        <a:pt x="1000" y="530"/>
                      </a:lnTo>
                      <a:lnTo>
                        <a:pt x="1000" y="530"/>
                      </a:lnTo>
                      <a:lnTo>
                        <a:pt x="1002" y="530"/>
                      </a:lnTo>
                      <a:lnTo>
                        <a:pt x="1002" y="530"/>
                      </a:lnTo>
                      <a:lnTo>
                        <a:pt x="1003" y="530"/>
                      </a:lnTo>
                      <a:lnTo>
                        <a:pt x="1004" y="529"/>
                      </a:lnTo>
                      <a:lnTo>
                        <a:pt x="1004" y="529"/>
                      </a:lnTo>
                      <a:lnTo>
                        <a:pt x="1006" y="529"/>
                      </a:lnTo>
                      <a:lnTo>
                        <a:pt x="1006" y="528"/>
                      </a:lnTo>
                      <a:lnTo>
                        <a:pt x="1007" y="528"/>
                      </a:lnTo>
                      <a:lnTo>
                        <a:pt x="1008" y="527"/>
                      </a:lnTo>
                      <a:lnTo>
                        <a:pt x="1008" y="526"/>
                      </a:lnTo>
                      <a:lnTo>
                        <a:pt x="1009" y="526"/>
                      </a:lnTo>
                      <a:lnTo>
                        <a:pt x="1010" y="525"/>
                      </a:lnTo>
                      <a:lnTo>
                        <a:pt x="1011" y="524"/>
                      </a:lnTo>
                      <a:lnTo>
                        <a:pt x="1012" y="523"/>
                      </a:lnTo>
                      <a:lnTo>
                        <a:pt x="1012" y="521"/>
                      </a:lnTo>
                      <a:lnTo>
                        <a:pt x="1013" y="520"/>
                      </a:lnTo>
                      <a:lnTo>
                        <a:pt x="1014" y="518"/>
                      </a:lnTo>
                      <a:lnTo>
                        <a:pt x="1015" y="516"/>
                      </a:lnTo>
                      <a:lnTo>
                        <a:pt x="1016" y="513"/>
                      </a:lnTo>
                      <a:lnTo>
                        <a:pt x="1016" y="511"/>
                      </a:lnTo>
                      <a:lnTo>
                        <a:pt x="1017" y="507"/>
                      </a:lnTo>
                      <a:lnTo>
                        <a:pt x="1018" y="504"/>
                      </a:lnTo>
                      <a:lnTo>
                        <a:pt x="1019" y="499"/>
                      </a:lnTo>
                      <a:lnTo>
                        <a:pt x="1020" y="495"/>
                      </a:lnTo>
                      <a:lnTo>
                        <a:pt x="1020" y="490"/>
                      </a:lnTo>
                      <a:lnTo>
                        <a:pt x="1021" y="484"/>
                      </a:lnTo>
                      <a:lnTo>
                        <a:pt x="1022" y="477"/>
                      </a:lnTo>
                      <a:lnTo>
                        <a:pt x="1023" y="470"/>
                      </a:lnTo>
                      <a:lnTo>
                        <a:pt x="1024" y="462"/>
                      </a:lnTo>
                      <a:lnTo>
                        <a:pt x="1024" y="452"/>
                      </a:lnTo>
                      <a:lnTo>
                        <a:pt x="1025" y="442"/>
                      </a:lnTo>
                      <a:lnTo>
                        <a:pt x="1026" y="431"/>
                      </a:lnTo>
                      <a:lnTo>
                        <a:pt x="1026" y="419"/>
                      </a:lnTo>
                      <a:lnTo>
                        <a:pt x="1027" y="405"/>
                      </a:lnTo>
                      <a:lnTo>
                        <a:pt x="1028" y="391"/>
                      </a:lnTo>
                      <a:lnTo>
                        <a:pt x="1029" y="375"/>
                      </a:lnTo>
                      <a:lnTo>
                        <a:pt x="1030" y="357"/>
                      </a:lnTo>
                      <a:lnTo>
                        <a:pt x="1030" y="339"/>
                      </a:lnTo>
                      <a:lnTo>
                        <a:pt x="1031" y="319"/>
                      </a:lnTo>
                      <a:lnTo>
                        <a:pt x="1032" y="298"/>
                      </a:lnTo>
                      <a:lnTo>
                        <a:pt x="1033" y="277"/>
                      </a:lnTo>
                      <a:lnTo>
                        <a:pt x="1034" y="254"/>
                      </a:lnTo>
                      <a:lnTo>
                        <a:pt x="1034" y="231"/>
                      </a:lnTo>
                      <a:lnTo>
                        <a:pt x="1035" y="208"/>
                      </a:lnTo>
                      <a:lnTo>
                        <a:pt x="1036" y="185"/>
                      </a:lnTo>
                      <a:lnTo>
                        <a:pt x="1037" y="161"/>
                      </a:lnTo>
                      <a:lnTo>
                        <a:pt x="1038" y="138"/>
                      </a:lnTo>
                      <a:lnTo>
                        <a:pt x="1038" y="116"/>
                      </a:lnTo>
                      <a:lnTo>
                        <a:pt x="1039" y="95"/>
                      </a:lnTo>
                      <a:lnTo>
                        <a:pt x="1040" y="75"/>
                      </a:lnTo>
                      <a:lnTo>
                        <a:pt x="1041" y="57"/>
                      </a:lnTo>
                      <a:lnTo>
                        <a:pt x="1042" y="41"/>
                      </a:lnTo>
                      <a:lnTo>
                        <a:pt x="1042" y="27"/>
                      </a:lnTo>
                      <a:lnTo>
                        <a:pt x="1043" y="16"/>
                      </a:lnTo>
                      <a:lnTo>
                        <a:pt x="1044" y="7"/>
                      </a:lnTo>
                      <a:lnTo>
                        <a:pt x="1045" y="2"/>
                      </a:lnTo>
                      <a:lnTo>
                        <a:pt x="1046" y="0"/>
                      </a:lnTo>
                      <a:lnTo>
                        <a:pt x="1046" y="0"/>
                      </a:lnTo>
                      <a:lnTo>
                        <a:pt x="1047" y="4"/>
                      </a:lnTo>
                      <a:lnTo>
                        <a:pt x="1048" y="10"/>
                      </a:lnTo>
                      <a:lnTo>
                        <a:pt x="1049" y="20"/>
                      </a:lnTo>
                      <a:lnTo>
                        <a:pt x="1049" y="32"/>
                      </a:lnTo>
                      <a:lnTo>
                        <a:pt x="1050" y="47"/>
                      </a:lnTo>
                      <a:lnTo>
                        <a:pt x="1051" y="64"/>
                      </a:lnTo>
                      <a:lnTo>
                        <a:pt x="1052" y="83"/>
                      </a:lnTo>
                      <a:lnTo>
                        <a:pt x="1052" y="103"/>
                      </a:lnTo>
                      <a:lnTo>
                        <a:pt x="1053" y="125"/>
                      </a:lnTo>
                      <a:lnTo>
                        <a:pt x="1054" y="147"/>
                      </a:lnTo>
                      <a:lnTo>
                        <a:pt x="1055" y="169"/>
                      </a:lnTo>
                      <a:lnTo>
                        <a:pt x="1056" y="192"/>
                      </a:lnTo>
                      <a:lnTo>
                        <a:pt x="1056" y="215"/>
                      </a:lnTo>
                      <a:lnTo>
                        <a:pt x="1057" y="238"/>
                      </a:lnTo>
                      <a:lnTo>
                        <a:pt x="1058" y="260"/>
                      </a:lnTo>
                      <a:lnTo>
                        <a:pt x="1059" y="281"/>
                      </a:lnTo>
                      <a:lnTo>
                        <a:pt x="1060" y="301"/>
                      </a:lnTo>
                      <a:lnTo>
                        <a:pt x="1060" y="320"/>
                      </a:lnTo>
                      <a:lnTo>
                        <a:pt x="1061" y="338"/>
                      </a:lnTo>
                      <a:lnTo>
                        <a:pt x="1062" y="354"/>
                      </a:lnTo>
                      <a:lnTo>
                        <a:pt x="1063" y="370"/>
                      </a:lnTo>
                      <a:lnTo>
                        <a:pt x="1064" y="384"/>
                      </a:lnTo>
                      <a:lnTo>
                        <a:pt x="1064" y="397"/>
                      </a:lnTo>
                      <a:lnTo>
                        <a:pt x="1065" y="408"/>
                      </a:lnTo>
                      <a:lnTo>
                        <a:pt x="1066" y="419"/>
                      </a:lnTo>
                      <a:lnTo>
                        <a:pt x="1067" y="429"/>
                      </a:lnTo>
                      <a:lnTo>
                        <a:pt x="1067" y="438"/>
                      </a:lnTo>
                      <a:lnTo>
                        <a:pt x="1068" y="446"/>
                      </a:lnTo>
                      <a:lnTo>
                        <a:pt x="1069" y="453"/>
                      </a:lnTo>
                      <a:lnTo>
                        <a:pt x="1070" y="459"/>
                      </a:lnTo>
                      <a:lnTo>
                        <a:pt x="1071" y="465"/>
                      </a:lnTo>
                      <a:lnTo>
                        <a:pt x="1071" y="470"/>
                      </a:lnTo>
                      <a:lnTo>
                        <a:pt x="1072" y="475"/>
                      </a:lnTo>
                      <a:lnTo>
                        <a:pt x="1073" y="479"/>
                      </a:lnTo>
                      <a:lnTo>
                        <a:pt x="1074" y="483"/>
                      </a:lnTo>
                      <a:lnTo>
                        <a:pt x="1075" y="486"/>
                      </a:lnTo>
                      <a:lnTo>
                        <a:pt x="1075" y="489"/>
                      </a:lnTo>
                      <a:lnTo>
                        <a:pt x="1076" y="492"/>
                      </a:lnTo>
                      <a:lnTo>
                        <a:pt x="1077" y="495"/>
                      </a:lnTo>
                      <a:lnTo>
                        <a:pt x="1078" y="497"/>
                      </a:lnTo>
                      <a:lnTo>
                        <a:pt x="1078" y="499"/>
                      </a:lnTo>
                      <a:lnTo>
                        <a:pt x="1079" y="501"/>
                      </a:lnTo>
                      <a:lnTo>
                        <a:pt x="1080" y="503"/>
                      </a:lnTo>
                      <a:lnTo>
                        <a:pt x="1081" y="505"/>
                      </a:lnTo>
                      <a:lnTo>
                        <a:pt x="1082" y="506"/>
                      </a:lnTo>
                      <a:lnTo>
                        <a:pt x="1082" y="508"/>
                      </a:lnTo>
                      <a:lnTo>
                        <a:pt x="1083" y="509"/>
                      </a:lnTo>
                      <a:lnTo>
                        <a:pt x="1084" y="510"/>
                      </a:lnTo>
                      <a:lnTo>
                        <a:pt x="1085" y="511"/>
                      </a:lnTo>
                      <a:lnTo>
                        <a:pt x="1086" y="513"/>
                      </a:lnTo>
                      <a:lnTo>
                        <a:pt x="1086" y="514"/>
                      </a:lnTo>
                      <a:lnTo>
                        <a:pt x="1087" y="514"/>
                      </a:lnTo>
                      <a:lnTo>
                        <a:pt x="1088" y="516"/>
                      </a:lnTo>
                      <a:lnTo>
                        <a:pt x="1089" y="516"/>
                      </a:lnTo>
                      <a:lnTo>
                        <a:pt x="1089" y="517"/>
                      </a:lnTo>
                      <a:lnTo>
                        <a:pt x="1090" y="518"/>
                      </a:lnTo>
                      <a:lnTo>
                        <a:pt x="1091" y="518"/>
                      </a:lnTo>
                      <a:lnTo>
                        <a:pt x="1092" y="519"/>
                      </a:lnTo>
                      <a:lnTo>
                        <a:pt x="1093" y="520"/>
                      </a:lnTo>
                      <a:lnTo>
                        <a:pt x="1093" y="520"/>
                      </a:lnTo>
                      <a:lnTo>
                        <a:pt x="1094" y="521"/>
                      </a:lnTo>
                      <a:lnTo>
                        <a:pt x="1095" y="521"/>
                      </a:lnTo>
                      <a:lnTo>
                        <a:pt x="1096" y="522"/>
                      </a:lnTo>
                      <a:lnTo>
                        <a:pt x="1097" y="523"/>
                      </a:lnTo>
                      <a:lnTo>
                        <a:pt x="1097" y="523"/>
                      </a:lnTo>
                      <a:lnTo>
                        <a:pt x="1098" y="523"/>
                      </a:lnTo>
                      <a:lnTo>
                        <a:pt x="1099" y="524"/>
                      </a:lnTo>
                      <a:lnTo>
                        <a:pt x="1100" y="524"/>
                      </a:lnTo>
                      <a:lnTo>
                        <a:pt x="1101" y="524"/>
                      </a:lnTo>
                      <a:lnTo>
                        <a:pt x="1101" y="525"/>
                      </a:lnTo>
                      <a:lnTo>
                        <a:pt x="1102" y="525"/>
                      </a:lnTo>
                      <a:lnTo>
                        <a:pt x="1103" y="525"/>
                      </a:lnTo>
                      <a:lnTo>
                        <a:pt x="1104" y="525"/>
                      </a:lnTo>
                      <a:lnTo>
                        <a:pt x="1104" y="525"/>
                      </a:lnTo>
                      <a:lnTo>
                        <a:pt x="1105" y="525"/>
                      </a:lnTo>
                      <a:lnTo>
                        <a:pt x="1106" y="525"/>
                      </a:lnTo>
                      <a:lnTo>
                        <a:pt x="1107" y="525"/>
                      </a:lnTo>
                      <a:lnTo>
                        <a:pt x="1107" y="524"/>
                      </a:lnTo>
                      <a:lnTo>
                        <a:pt x="1108" y="524"/>
                      </a:lnTo>
                      <a:lnTo>
                        <a:pt x="1109" y="524"/>
                      </a:lnTo>
                      <a:lnTo>
                        <a:pt x="1110" y="523"/>
                      </a:lnTo>
                      <a:lnTo>
                        <a:pt x="1111" y="523"/>
                      </a:lnTo>
                      <a:lnTo>
                        <a:pt x="1111" y="521"/>
                      </a:lnTo>
                      <a:lnTo>
                        <a:pt x="1112" y="521"/>
                      </a:lnTo>
                      <a:lnTo>
                        <a:pt x="1113" y="520"/>
                      </a:lnTo>
                      <a:lnTo>
                        <a:pt x="1114" y="518"/>
                      </a:lnTo>
                      <a:lnTo>
                        <a:pt x="1115" y="517"/>
                      </a:lnTo>
                      <a:lnTo>
                        <a:pt x="1115" y="515"/>
                      </a:lnTo>
                      <a:lnTo>
                        <a:pt x="1116" y="513"/>
                      </a:lnTo>
                      <a:lnTo>
                        <a:pt x="1117" y="510"/>
                      </a:lnTo>
                      <a:lnTo>
                        <a:pt x="1118" y="507"/>
                      </a:lnTo>
                      <a:lnTo>
                        <a:pt x="1119" y="504"/>
                      </a:lnTo>
                      <a:lnTo>
                        <a:pt x="1119" y="500"/>
                      </a:lnTo>
                      <a:lnTo>
                        <a:pt x="1120" y="496"/>
                      </a:lnTo>
                      <a:lnTo>
                        <a:pt x="1121" y="491"/>
                      </a:lnTo>
                      <a:lnTo>
                        <a:pt x="1122" y="486"/>
                      </a:lnTo>
                      <a:lnTo>
                        <a:pt x="1123" y="480"/>
                      </a:lnTo>
                      <a:lnTo>
                        <a:pt x="1123" y="473"/>
                      </a:lnTo>
                      <a:lnTo>
                        <a:pt x="1124" y="466"/>
                      </a:lnTo>
                      <a:lnTo>
                        <a:pt x="1125" y="457"/>
                      </a:lnTo>
                      <a:lnTo>
                        <a:pt x="1126" y="448"/>
                      </a:lnTo>
                      <a:lnTo>
                        <a:pt x="1127" y="438"/>
                      </a:lnTo>
                      <a:lnTo>
                        <a:pt x="1127" y="426"/>
                      </a:lnTo>
                      <a:lnTo>
                        <a:pt x="1128" y="414"/>
                      </a:lnTo>
                      <a:lnTo>
                        <a:pt x="1129" y="401"/>
                      </a:lnTo>
                      <a:lnTo>
                        <a:pt x="1129" y="386"/>
                      </a:lnTo>
                      <a:lnTo>
                        <a:pt x="1130" y="370"/>
                      </a:lnTo>
                      <a:lnTo>
                        <a:pt x="1131" y="354"/>
                      </a:lnTo>
                      <a:lnTo>
                        <a:pt x="1132" y="336"/>
                      </a:lnTo>
                      <a:lnTo>
                        <a:pt x="1133" y="317"/>
                      </a:lnTo>
                      <a:lnTo>
                        <a:pt x="1133" y="298"/>
                      </a:lnTo>
                      <a:lnTo>
                        <a:pt x="1134" y="277"/>
                      </a:lnTo>
                      <a:lnTo>
                        <a:pt x="1135" y="256"/>
                      </a:lnTo>
                      <a:lnTo>
                        <a:pt x="1136" y="234"/>
                      </a:lnTo>
                      <a:lnTo>
                        <a:pt x="1137" y="212"/>
                      </a:lnTo>
                      <a:lnTo>
                        <a:pt x="1137" y="189"/>
                      </a:lnTo>
                      <a:lnTo>
                        <a:pt x="1138" y="167"/>
                      </a:lnTo>
                      <a:lnTo>
                        <a:pt x="1139" y="145"/>
                      </a:lnTo>
                      <a:lnTo>
                        <a:pt x="1140" y="124"/>
                      </a:lnTo>
                      <a:lnTo>
                        <a:pt x="1141" y="104"/>
                      </a:lnTo>
                      <a:lnTo>
                        <a:pt x="1141" y="84"/>
                      </a:lnTo>
                      <a:lnTo>
                        <a:pt x="1142" y="66"/>
                      </a:lnTo>
                      <a:lnTo>
                        <a:pt x="1143" y="50"/>
                      </a:lnTo>
                      <a:lnTo>
                        <a:pt x="1144" y="36"/>
                      </a:lnTo>
                      <a:lnTo>
                        <a:pt x="1145" y="25"/>
                      </a:lnTo>
                      <a:lnTo>
                        <a:pt x="1145" y="15"/>
                      </a:lnTo>
                      <a:lnTo>
                        <a:pt x="1146" y="9"/>
                      </a:lnTo>
                      <a:lnTo>
                        <a:pt x="1147" y="4"/>
                      </a:lnTo>
                      <a:lnTo>
                        <a:pt x="1148" y="3"/>
                      </a:lnTo>
                      <a:lnTo>
                        <a:pt x="1149" y="5"/>
                      </a:lnTo>
                      <a:lnTo>
                        <a:pt x="1149" y="9"/>
                      </a:lnTo>
                      <a:lnTo>
                        <a:pt x="1150" y="16"/>
                      </a:lnTo>
                      <a:lnTo>
                        <a:pt x="1151" y="25"/>
                      </a:lnTo>
                      <a:lnTo>
                        <a:pt x="1151" y="37"/>
                      </a:lnTo>
                      <a:lnTo>
                        <a:pt x="1153" y="51"/>
                      </a:lnTo>
                      <a:lnTo>
                        <a:pt x="1153" y="66"/>
                      </a:lnTo>
                      <a:lnTo>
                        <a:pt x="1154" y="84"/>
                      </a:lnTo>
                      <a:lnTo>
                        <a:pt x="1155" y="102"/>
                      </a:lnTo>
                      <a:lnTo>
                        <a:pt x="1155" y="122"/>
                      </a:lnTo>
                      <a:lnTo>
                        <a:pt x="1157" y="143"/>
                      </a:lnTo>
                      <a:lnTo>
                        <a:pt x="1157" y="164"/>
                      </a:lnTo>
                      <a:lnTo>
                        <a:pt x="1158" y="185"/>
                      </a:lnTo>
                      <a:lnTo>
                        <a:pt x="1159" y="207"/>
                      </a:lnTo>
                      <a:lnTo>
                        <a:pt x="1159" y="228"/>
                      </a:lnTo>
                      <a:lnTo>
                        <a:pt x="1160" y="249"/>
                      </a:lnTo>
                      <a:lnTo>
                        <a:pt x="1161" y="269"/>
                      </a:lnTo>
                      <a:lnTo>
                        <a:pt x="1162" y="289"/>
                      </a:lnTo>
                      <a:lnTo>
                        <a:pt x="1163" y="307"/>
                      </a:lnTo>
                      <a:lnTo>
                        <a:pt x="1163" y="325"/>
                      </a:lnTo>
                      <a:lnTo>
                        <a:pt x="1164" y="342"/>
                      </a:lnTo>
                      <a:lnTo>
                        <a:pt x="1165" y="357"/>
                      </a:lnTo>
                      <a:lnTo>
                        <a:pt x="1166" y="372"/>
                      </a:lnTo>
                      <a:lnTo>
                        <a:pt x="1167" y="385"/>
                      </a:lnTo>
                      <a:lnTo>
                        <a:pt x="1167" y="398"/>
                      </a:lnTo>
                      <a:lnTo>
                        <a:pt x="1168" y="409"/>
                      </a:lnTo>
                      <a:lnTo>
                        <a:pt x="1169" y="420"/>
                      </a:lnTo>
                      <a:lnTo>
                        <a:pt x="1170" y="429"/>
                      </a:lnTo>
                      <a:lnTo>
                        <a:pt x="1171" y="438"/>
                      </a:lnTo>
                      <a:lnTo>
                        <a:pt x="1171" y="445"/>
                      </a:lnTo>
                      <a:lnTo>
                        <a:pt x="1172" y="452"/>
                      </a:lnTo>
                      <a:lnTo>
                        <a:pt x="1173" y="459"/>
                      </a:lnTo>
                      <a:lnTo>
                        <a:pt x="1174" y="464"/>
                      </a:lnTo>
                      <a:lnTo>
                        <a:pt x="1175" y="470"/>
                      </a:lnTo>
                      <a:lnTo>
                        <a:pt x="1175" y="474"/>
                      </a:lnTo>
                      <a:lnTo>
                        <a:pt x="1176" y="479"/>
                      </a:lnTo>
                      <a:lnTo>
                        <a:pt x="1177" y="483"/>
                      </a:lnTo>
                      <a:lnTo>
                        <a:pt x="1177" y="486"/>
                      </a:lnTo>
                      <a:lnTo>
                        <a:pt x="1178" y="489"/>
                      </a:lnTo>
                      <a:lnTo>
                        <a:pt x="1179" y="492"/>
                      </a:lnTo>
                      <a:lnTo>
                        <a:pt x="1180" y="495"/>
                      </a:lnTo>
                      <a:lnTo>
                        <a:pt x="1181" y="497"/>
                      </a:lnTo>
                      <a:lnTo>
                        <a:pt x="1181" y="499"/>
                      </a:lnTo>
                      <a:lnTo>
                        <a:pt x="1182" y="501"/>
                      </a:lnTo>
                      <a:lnTo>
                        <a:pt x="1183" y="503"/>
                      </a:lnTo>
                      <a:lnTo>
                        <a:pt x="1184" y="505"/>
                      </a:lnTo>
                      <a:lnTo>
                        <a:pt x="1185" y="507"/>
                      </a:lnTo>
                      <a:lnTo>
                        <a:pt x="1185" y="508"/>
                      </a:lnTo>
                      <a:lnTo>
                        <a:pt x="1186" y="510"/>
                      </a:lnTo>
                      <a:lnTo>
                        <a:pt x="1187" y="511"/>
                      </a:lnTo>
                      <a:lnTo>
                        <a:pt x="1188" y="512"/>
                      </a:lnTo>
                      <a:lnTo>
                        <a:pt x="1189" y="513"/>
                      </a:lnTo>
                      <a:lnTo>
                        <a:pt x="1189" y="514"/>
                      </a:lnTo>
                      <a:lnTo>
                        <a:pt x="1190" y="515"/>
                      </a:lnTo>
                      <a:lnTo>
                        <a:pt x="1191" y="516"/>
                      </a:lnTo>
                      <a:lnTo>
                        <a:pt x="1192" y="517"/>
                      </a:lnTo>
                      <a:lnTo>
                        <a:pt x="1193" y="518"/>
                      </a:lnTo>
                      <a:lnTo>
                        <a:pt x="1193" y="518"/>
                      </a:lnTo>
                      <a:lnTo>
                        <a:pt x="1194" y="519"/>
                      </a:lnTo>
                      <a:lnTo>
                        <a:pt x="1195" y="520"/>
                      </a:lnTo>
                      <a:lnTo>
                        <a:pt x="1196" y="521"/>
                      </a:lnTo>
                      <a:lnTo>
                        <a:pt x="1197" y="521"/>
                      </a:lnTo>
                      <a:lnTo>
                        <a:pt x="1197" y="522"/>
                      </a:lnTo>
                      <a:lnTo>
                        <a:pt x="1198" y="523"/>
                      </a:lnTo>
                      <a:lnTo>
                        <a:pt x="1199" y="523"/>
                      </a:lnTo>
                      <a:lnTo>
                        <a:pt x="1200" y="523"/>
                      </a:lnTo>
                      <a:lnTo>
                        <a:pt x="1200" y="524"/>
                      </a:lnTo>
                      <a:lnTo>
                        <a:pt x="1201" y="524"/>
                      </a:lnTo>
                      <a:lnTo>
                        <a:pt x="1202" y="525"/>
                      </a:lnTo>
                      <a:lnTo>
                        <a:pt x="1203" y="526"/>
                      </a:lnTo>
                      <a:lnTo>
                        <a:pt x="1203" y="526"/>
                      </a:lnTo>
                      <a:lnTo>
                        <a:pt x="1204" y="526"/>
                      </a:lnTo>
                      <a:lnTo>
                        <a:pt x="1205" y="527"/>
                      </a:lnTo>
                      <a:lnTo>
                        <a:pt x="1206" y="527"/>
                      </a:lnTo>
                      <a:lnTo>
                        <a:pt x="1207" y="527"/>
                      </a:lnTo>
                      <a:lnTo>
                        <a:pt x="1207" y="527"/>
                      </a:lnTo>
                      <a:lnTo>
                        <a:pt x="1208" y="528"/>
                      </a:lnTo>
                      <a:lnTo>
                        <a:pt x="1209" y="528"/>
                      </a:lnTo>
                      <a:lnTo>
                        <a:pt x="1210" y="528"/>
                      </a:lnTo>
                      <a:lnTo>
                        <a:pt x="1211" y="529"/>
                      </a:lnTo>
                      <a:lnTo>
                        <a:pt x="1211" y="529"/>
                      </a:lnTo>
                      <a:lnTo>
                        <a:pt x="1212" y="529"/>
                      </a:lnTo>
                      <a:lnTo>
                        <a:pt x="1213" y="529"/>
                      </a:lnTo>
                      <a:lnTo>
                        <a:pt x="1214" y="529"/>
                      </a:lnTo>
                      <a:lnTo>
                        <a:pt x="1215" y="530"/>
                      </a:lnTo>
                      <a:lnTo>
                        <a:pt x="1215" y="530"/>
                      </a:lnTo>
                      <a:lnTo>
                        <a:pt x="1216" y="530"/>
                      </a:lnTo>
                      <a:lnTo>
                        <a:pt x="1217" y="530"/>
                      </a:lnTo>
                      <a:lnTo>
                        <a:pt x="1218" y="531"/>
                      </a:lnTo>
                      <a:lnTo>
                        <a:pt x="1218" y="531"/>
                      </a:lnTo>
                      <a:lnTo>
                        <a:pt x="1219" y="531"/>
                      </a:lnTo>
                      <a:lnTo>
                        <a:pt x="1220" y="531"/>
                      </a:lnTo>
                      <a:lnTo>
                        <a:pt x="1221" y="531"/>
                      </a:lnTo>
                      <a:lnTo>
                        <a:pt x="1222" y="532"/>
                      </a:lnTo>
                      <a:lnTo>
                        <a:pt x="1222" y="532"/>
                      </a:lnTo>
                      <a:lnTo>
                        <a:pt x="1223" y="532"/>
                      </a:lnTo>
                      <a:lnTo>
                        <a:pt x="1224" y="532"/>
                      </a:lnTo>
                      <a:lnTo>
                        <a:pt x="1225" y="532"/>
                      </a:lnTo>
                      <a:lnTo>
                        <a:pt x="1226" y="532"/>
                      </a:lnTo>
                      <a:lnTo>
                        <a:pt x="1226" y="532"/>
                      </a:lnTo>
                      <a:lnTo>
                        <a:pt x="1227" y="532"/>
                      </a:lnTo>
                      <a:lnTo>
                        <a:pt x="1228" y="532"/>
                      </a:lnTo>
                      <a:lnTo>
                        <a:pt x="1229" y="532"/>
                      </a:lnTo>
                      <a:lnTo>
                        <a:pt x="1229" y="533"/>
                      </a:lnTo>
                      <a:lnTo>
                        <a:pt x="1230" y="533"/>
                      </a:lnTo>
                      <a:lnTo>
                        <a:pt x="1231" y="533"/>
                      </a:lnTo>
                      <a:lnTo>
                        <a:pt x="1232" y="533"/>
                      </a:lnTo>
                      <a:lnTo>
                        <a:pt x="1233" y="533"/>
                      </a:lnTo>
                      <a:lnTo>
                        <a:pt x="1233" y="533"/>
                      </a:lnTo>
                      <a:lnTo>
                        <a:pt x="1234" y="533"/>
                      </a:lnTo>
                      <a:lnTo>
                        <a:pt x="1235" y="533"/>
                      </a:lnTo>
                      <a:lnTo>
                        <a:pt x="1236" y="533"/>
                      </a:lnTo>
                      <a:lnTo>
                        <a:pt x="1237" y="533"/>
                      </a:lnTo>
                      <a:lnTo>
                        <a:pt x="1237" y="533"/>
                      </a:lnTo>
                      <a:lnTo>
                        <a:pt x="1238" y="533"/>
                      </a:lnTo>
                      <a:lnTo>
                        <a:pt x="1239" y="533"/>
                      </a:lnTo>
                      <a:lnTo>
                        <a:pt x="1240" y="534"/>
                      </a:lnTo>
                      <a:lnTo>
                        <a:pt x="1240" y="534"/>
                      </a:lnTo>
                      <a:lnTo>
                        <a:pt x="1241" y="534"/>
                      </a:lnTo>
                      <a:lnTo>
                        <a:pt x="1242" y="534"/>
                      </a:lnTo>
                      <a:lnTo>
                        <a:pt x="1243" y="534"/>
                      </a:lnTo>
                      <a:lnTo>
                        <a:pt x="1244" y="534"/>
                      </a:lnTo>
                      <a:lnTo>
                        <a:pt x="1244" y="534"/>
                      </a:lnTo>
                      <a:lnTo>
                        <a:pt x="1245" y="534"/>
                      </a:lnTo>
                      <a:lnTo>
                        <a:pt x="1246" y="534"/>
                      </a:lnTo>
                      <a:lnTo>
                        <a:pt x="1247" y="534"/>
                      </a:lnTo>
                      <a:lnTo>
                        <a:pt x="1248" y="534"/>
                      </a:lnTo>
                      <a:lnTo>
                        <a:pt x="1248" y="534"/>
                      </a:lnTo>
                      <a:lnTo>
                        <a:pt x="1249" y="534"/>
                      </a:lnTo>
                      <a:lnTo>
                        <a:pt x="1250" y="534"/>
                      </a:lnTo>
                      <a:lnTo>
                        <a:pt x="1251" y="534"/>
                      </a:lnTo>
                      <a:lnTo>
                        <a:pt x="1252" y="534"/>
                      </a:lnTo>
                      <a:lnTo>
                        <a:pt x="1252" y="534"/>
                      </a:lnTo>
                      <a:lnTo>
                        <a:pt x="1253" y="534"/>
                      </a:lnTo>
                      <a:lnTo>
                        <a:pt x="1254" y="534"/>
                      </a:lnTo>
                      <a:lnTo>
                        <a:pt x="1255" y="535"/>
                      </a:lnTo>
                      <a:lnTo>
                        <a:pt x="1255" y="535"/>
                      </a:lnTo>
                      <a:lnTo>
                        <a:pt x="1256" y="535"/>
                      </a:lnTo>
                      <a:lnTo>
                        <a:pt x="1257" y="535"/>
                      </a:lnTo>
                      <a:lnTo>
                        <a:pt x="1258" y="535"/>
                      </a:lnTo>
                      <a:lnTo>
                        <a:pt x="1259" y="535"/>
                      </a:lnTo>
                      <a:lnTo>
                        <a:pt x="1259" y="535"/>
                      </a:lnTo>
                      <a:lnTo>
                        <a:pt x="1260" y="535"/>
                      </a:lnTo>
                      <a:lnTo>
                        <a:pt x="1261" y="535"/>
                      </a:lnTo>
                      <a:lnTo>
                        <a:pt x="1262" y="535"/>
                      </a:lnTo>
                      <a:lnTo>
                        <a:pt x="1262" y="535"/>
                      </a:lnTo>
                      <a:lnTo>
                        <a:pt x="1263" y="535"/>
                      </a:lnTo>
                      <a:lnTo>
                        <a:pt x="1264" y="535"/>
                      </a:lnTo>
                      <a:lnTo>
                        <a:pt x="1265" y="535"/>
                      </a:lnTo>
                      <a:lnTo>
                        <a:pt x="1266" y="535"/>
                      </a:lnTo>
                      <a:lnTo>
                        <a:pt x="1266" y="535"/>
                      </a:lnTo>
                      <a:lnTo>
                        <a:pt x="1267" y="535"/>
                      </a:lnTo>
                      <a:lnTo>
                        <a:pt x="1268" y="535"/>
                      </a:lnTo>
                      <a:lnTo>
                        <a:pt x="1269" y="535"/>
                      </a:lnTo>
                      <a:lnTo>
                        <a:pt x="1270" y="535"/>
                      </a:lnTo>
                      <a:lnTo>
                        <a:pt x="1270" y="535"/>
                      </a:lnTo>
                      <a:lnTo>
                        <a:pt x="1271" y="535"/>
                      </a:lnTo>
                      <a:lnTo>
                        <a:pt x="1272" y="535"/>
                      </a:lnTo>
                      <a:lnTo>
                        <a:pt x="1273" y="535"/>
                      </a:lnTo>
                      <a:lnTo>
                        <a:pt x="1274" y="535"/>
                      </a:lnTo>
                      <a:lnTo>
                        <a:pt x="1274" y="535"/>
                      </a:lnTo>
                      <a:lnTo>
                        <a:pt x="1275" y="535"/>
                      </a:lnTo>
                      <a:lnTo>
                        <a:pt x="1276" y="535"/>
                      </a:lnTo>
                      <a:lnTo>
                        <a:pt x="1277" y="535"/>
                      </a:lnTo>
                      <a:lnTo>
                        <a:pt x="1278" y="535"/>
                      </a:lnTo>
                      <a:lnTo>
                        <a:pt x="1278" y="535"/>
                      </a:lnTo>
                      <a:lnTo>
                        <a:pt x="1279" y="535"/>
                      </a:lnTo>
                      <a:lnTo>
                        <a:pt x="1280" y="535"/>
                      </a:lnTo>
                      <a:lnTo>
                        <a:pt x="1280" y="535"/>
                      </a:lnTo>
                      <a:lnTo>
                        <a:pt x="1281" y="535"/>
                      </a:lnTo>
                      <a:lnTo>
                        <a:pt x="1282" y="535"/>
                      </a:lnTo>
                      <a:lnTo>
                        <a:pt x="1283" y="535"/>
                      </a:lnTo>
                      <a:lnTo>
                        <a:pt x="1284" y="535"/>
                      </a:lnTo>
                      <a:lnTo>
                        <a:pt x="1284" y="535"/>
                      </a:lnTo>
                      <a:lnTo>
                        <a:pt x="1285" y="535"/>
                      </a:lnTo>
                      <a:lnTo>
                        <a:pt x="1286" y="535"/>
                      </a:lnTo>
                      <a:lnTo>
                        <a:pt x="1287" y="535"/>
                      </a:lnTo>
                      <a:lnTo>
                        <a:pt x="1288" y="535"/>
                      </a:lnTo>
                      <a:lnTo>
                        <a:pt x="1288" y="535"/>
                      </a:lnTo>
                      <a:lnTo>
                        <a:pt x="1289" y="535"/>
                      </a:lnTo>
                      <a:lnTo>
                        <a:pt x="1290" y="535"/>
                      </a:lnTo>
                      <a:lnTo>
                        <a:pt x="1291" y="535"/>
                      </a:lnTo>
                      <a:lnTo>
                        <a:pt x="1292" y="535"/>
                      </a:lnTo>
                      <a:lnTo>
                        <a:pt x="1292" y="535"/>
                      </a:lnTo>
                      <a:lnTo>
                        <a:pt x="1293" y="535"/>
                      </a:lnTo>
                      <a:lnTo>
                        <a:pt x="1294" y="535"/>
                      </a:lnTo>
                      <a:lnTo>
                        <a:pt x="1295" y="535"/>
                      </a:lnTo>
                      <a:lnTo>
                        <a:pt x="1296" y="535"/>
                      </a:lnTo>
                      <a:lnTo>
                        <a:pt x="1296" y="535"/>
                      </a:lnTo>
                      <a:lnTo>
                        <a:pt x="1297" y="535"/>
                      </a:lnTo>
                      <a:lnTo>
                        <a:pt x="1298" y="535"/>
                      </a:lnTo>
                      <a:lnTo>
                        <a:pt x="1299" y="535"/>
                      </a:lnTo>
                      <a:lnTo>
                        <a:pt x="1300" y="535"/>
                      </a:lnTo>
                      <a:lnTo>
                        <a:pt x="1300" y="535"/>
                      </a:lnTo>
                      <a:lnTo>
                        <a:pt x="1301" y="535"/>
                      </a:lnTo>
                      <a:lnTo>
                        <a:pt x="1302" y="535"/>
                      </a:lnTo>
                      <a:lnTo>
                        <a:pt x="1302" y="535"/>
                      </a:lnTo>
                      <a:lnTo>
                        <a:pt x="1304" y="535"/>
                      </a:lnTo>
                      <a:lnTo>
                        <a:pt x="1304" y="535"/>
                      </a:lnTo>
                      <a:lnTo>
                        <a:pt x="1305" y="535"/>
                      </a:lnTo>
                      <a:lnTo>
                        <a:pt x="1306" y="535"/>
                      </a:lnTo>
                      <a:lnTo>
                        <a:pt x="1306" y="535"/>
                      </a:lnTo>
                      <a:lnTo>
                        <a:pt x="1307" y="535"/>
                      </a:lnTo>
                      <a:lnTo>
                        <a:pt x="1308" y="535"/>
                      </a:lnTo>
                      <a:lnTo>
                        <a:pt x="1309" y="535"/>
                      </a:lnTo>
                      <a:lnTo>
                        <a:pt x="1310" y="535"/>
                      </a:lnTo>
                      <a:lnTo>
                        <a:pt x="1310" y="535"/>
                      </a:lnTo>
                      <a:lnTo>
                        <a:pt x="1311" y="535"/>
                      </a:lnTo>
                      <a:lnTo>
                        <a:pt x="1312" y="535"/>
                      </a:lnTo>
                      <a:lnTo>
                        <a:pt x="1313" y="535"/>
                      </a:lnTo>
                      <a:lnTo>
                        <a:pt x="1314" y="535"/>
                      </a:lnTo>
                      <a:lnTo>
                        <a:pt x="1314" y="535"/>
                      </a:lnTo>
                      <a:lnTo>
                        <a:pt x="1315" y="535"/>
                      </a:lnTo>
                      <a:lnTo>
                        <a:pt x="1316" y="535"/>
                      </a:lnTo>
                      <a:lnTo>
                        <a:pt x="1317" y="535"/>
                      </a:lnTo>
                      <a:lnTo>
                        <a:pt x="1318" y="535"/>
                      </a:lnTo>
                      <a:lnTo>
                        <a:pt x="1318" y="535"/>
                      </a:lnTo>
                      <a:lnTo>
                        <a:pt x="1319" y="535"/>
                      </a:lnTo>
                      <a:lnTo>
                        <a:pt x="1320" y="535"/>
                      </a:lnTo>
                      <a:lnTo>
                        <a:pt x="1321" y="535"/>
                      </a:lnTo>
                      <a:lnTo>
                        <a:pt x="1322" y="535"/>
                      </a:lnTo>
                      <a:lnTo>
                        <a:pt x="1322" y="535"/>
                      </a:lnTo>
                      <a:lnTo>
                        <a:pt x="1323" y="535"/>
                      </a:lnTo>
                      <a:lnTo>
                        <a:pt x="1324" y="535"/>
                      </a:lnTo>
                      <a:lnTo>
                        <a:pt x="1325" y="535"/>
                      </a:lnTo>
                      <a:lnTo>
                        <a:pt x="1326" y="535"/>
                      </a:lnTo>
                      <a:lnTo>
                        <a:pt x="1326" y="535"/>
                      </a:lnTo>
                      <a:lnTo>
                        <a:pt x="1327" y="535"/>
                      </a:lnTo>
                      <a:lnTo>
                        <a:pt x="1328" y="535"/>
                      </a:lnTo>
                      <a:lnTo>
                        <a:pt x="1328" y="535"/>
                      </a:lnTo>
                      <a:lnTo>
                        <a:pt x="1329" y="535"/>
                      </a:lnTo>
                      <a:lnTo>
                        <a:pt x="1330" y="535"/>
                      </a:lnTo>
                      <a:lnTo>
                        <a:pt x="1331" y="535"/>
                      </a:lnTo>
                      <a:lnTo>
                        <a:pt x="1332" y="535"/>
                      </a:lnTo>
                      <a:lnTo>
                        <a:pt x="1332" y="535"/>
                      </a:lnTo>
                      <a:lnTo>
                        <a:pt x="1333" y="535"/>
                      </a:lnTo>
                      <a:lnTo>
                        <a:pt x="1334" y="535"/>
                      </a:lnTo>
                      <a:lnTo>
                        <a:pt x="1335" y="535"/>
                      </a:lnTo>
                      <a:lnTo>
                        <a:pt x="1336" y="535"/>
                      </a:lnTo>
                      <a:lnTo>
                        <a:pt x="1336" y="535"/>
                      </a:lnTo>
                      <a:lnTo>
                        <a:pt x="1337" y="535"/>
                      </a:lnTo>
                      <a:lnTo>
                        <a:pt x="1338" y="535"/>
                      </a:lnTo>
                      <a:lnTo>
                        <a:pt x="1339" y="535"/>
                      </a:lnTo>
                      <a:lnTo>
                        <a:pt x="1340" y="535"/>
                      </a:lnTo>
                      <a:lnTo>
                        <a:pt x="1340" y="535"/>
                      </a:lnTo>
                      <a:lnTo>
                        <a:pt x="1341" y="535"/>
                      </a:lnTo>
                      <a:lnTo>
                        <a:pt x="1342" y="535"/>
                      </a:lnTo>
                      <a:lnTo>
                        <a:pt x="1343" y="535"/>
                      </a:lnTo>
                      <a:lnTo>
                        <a:pt x="1344" y="535"/>
                      </a:lnTo>
                      <a:lnTo>
                        <a:pt x="1344" y="535"/>
                      </a:lnTo>
                      <a:lnTo>
                        <a:pt x="1345" y="535"/>
                      </a:lnTo>
                      <a:lnTo>
                        <a:pt x="1346" y="535"/>
                      </a:lnTo>
                      <a:lnTo>
                        <a:pt x="1347" y="536"/>
                      </a:lnTo>
                      <a:lnTo>
                        <a:pt x="1348" y="536"/>
                      </a:lnTo>
                      <a:lnTo>
                        <a:pt x="1348" y="536"/>
                      </a:lnTo>
                      <a:lnTo>
                        <a:pt x="1349" y="536"/>
                      </a:lnTo>
                      <a:lnTo>
                        <a:pt x="1350" y="535"/>
                      </a:lnTo>
                      <a:lnTo>
                        <a:pt x="1351" y="535"/>
                      </a:lnTo>
                      <a:lnTo>
                        <a:pt x="1351" y="535"/>
                      </a:lnTo>
                      <a:lnTo>
                        <a:pt x="1352" y="535"/>
                      </a:lnTo>
                      <a:lnTo>
                        <a:pt x="1353" y="535"/>
                      </a:lnTo>
                      <a:lnTo>
                        <a:pt x="1354" y="535"/>
                      </a:lnTo>
                      <a:lnTo>
                        <a:pt x="1354" y="535"/>
                      </a:lnTo>
                      <a:lnTo>
                        <a:pt x="1355" y="535"/>
                      </a:lnTo>
                      <a:lnTo>
                        <a:pt x="1356" y="535"/>
                      </a:lnTo>
                      <a:lnTo>
                        <a:pt x="1357" y="535"/>
                      </a:lnTo>
                      <a:lnTo>
                        <a:pt x="1358" y="535"/>
                      </a:lnTo>
                      <a:lnTo>
                        <a:pt x="1358" y="535"/>
                      </a:lnTo>
                      <a:lnTo>
                        <a:pt x="1359" y="535"/>
                      </a:lnTo>
                      <a:lnTo>
                        <a:pt x="1360" y="535"/>
                      </a:lnTo>
                      <a:lnTo>
                        <a:pt x="1361" y="535"/>
                      </a:lnTo>
                      <a:lnTo>
                        <a:pt x="1362" y="535"/>
                      </a:lnTo>
                      <a:lnTo>
                        <a:pt x="1362" y="535"/>
                      </a:lnTo>
                      <a:lnTo>
                        <a:pt x="1363" y="535"/>
                      </a:lnTo>
                      <a:lnTo>
                        <a:pt x="1364" y="535"/>
                      </a:lnTo>
                      <a:lnTo>
                        <a:pt x="1365" y="535"/>
                      </a:lnTo>
                      <a:lnTo>
                        <a:pt x="1366" y="535"/>
                      </a:lnTo>
                      <a:lnTo>
                        <a:pt x="1366" y="535"/>
                      </a:lnTo>
                      <a:lnTo>
                        <a:pt x="1367" y="535"/>
                      </a:lnTo>
                      <a:lnTo>
                        <a:pt x="1368" y="535"/>
                      </a:lnTo>
                      <a:lnTo>
                        <a:pt x="1369" y="535"/>
                      </a:lnTo>
                      <a:lnTo>
                        <a:pt x="1370" y="535"/>
                      </a:lnTo>
                      <a:lnTo>
                        <a:pt x="1370" y="535"/>
                      </a:lnTo>
                      <a:lnTo>
                        <a:pt x="1371" y="535"/>
                      </a:lnTo>
                      <a:lnTo>
                        <a:pt x="1372" y="535"/>
                      </a:lnTo>
                      <a:lnTo>
                        <a:pt x="1373" y="535"/>
                      </a:lnTo>
                      <a:lnTo>
                        <a:pt x="1373" y="535"/>
                      </a:lnTo>
                      <a:lnTo>
                        <a:pt x="1374" y="535"/>
                      </a:lnTo>
                      <a:lnTo>
                        <a:pt x="1375" y="535"/>
                      </a:lnTo>
                      <a:lnTo>
                        <a:pt x="1376" y="535"/>
                      </a:lnTo>
                      <a:lnTo>
                        <a:pt x="1377" y="535"/>
                      </a:lnTo>
                      <a:lnTo>
                        <a:pt x="1377" y="535"/>
                      </a:lnTo>
                      <a:lnTo>
                        <a:pt x="1378" y="535"/>
                      </a:lnTo>
                      <a:lnTo>
                        <a:pt x="1379" y="535"/>
                      </a:lnTo>
                      <a:lnTo>
                        <a:pt x="1380" y="535"/>
                      </a:lnTo>
                      <a:lnTo>
                        <a:pt x="1380" y="535"/>
                      </a:lnTo>
                      <a:lnTo>
                        <a:pt x="1381" y="535"/>
                      </a:lnTo>
                      <a:lnTo>
                        <a:pt x="1382" y="535"/>
                      </a:lnTo>
                      <a:lnTo>
                        <a:pt x="1383" y="535"/>
                      </a:lnTo>
                      <a:lnTo>
                        <a:pt x="1384" y="535"/>
                      </a:lnTo>
                      <a:lnTo>
                        <a:pt x="1384" y="535"/>
                      </a:lnTo>
                      <a:lnTo>
                        <a:pt x="1385" y="535"/>
                      </a:lnTo>
                      <a:lnTo>
                        <a:pt x="1386" y="535"/>
                      </a:lnTo>
                      <a:lnTo>
                        <a:pt x="1387" y="535"/>
                      </a:lnTo>
                      <a:lnTo>
                        <a:pt x="1388" y="535"/>
                      </a:lnTo>
                      <a:lnTo>
                        <a:pt x="1388" y="535"/>
                      </a:lnTo>
                      <a:lnTo>
                        <a:pt x="1389" y="535"/>
                      </a:lnTo>
                      <a:lnTo>
                        <a:pt x="1390" y="535"/>
                      </a:lnTo>
                      <a:lnTo>
                        <a:pt x="1391" y="535"/>
                      </a:lnTo>
                      <a:lnTo>
                        <a:pt x="1391" y="535"/>
                      </a:lnTo>
                      <a:lnTo>
                        <a:pt x="1392" y="535"/>
                      </a:lnTo>
                      <a:lnTo>
                        <a:pt x="1393" y="535"/>
                      </a:lnTo>
                      <a:lnTo>
                        <a:pt x="1394" y="535"/>
                      </a:lnTo>
                      <a:lnTo>
                        <a:pt x="1395" y="535"/>
                      </a:lnTo>
                      <a:lnTo>
                        <a:pt x="1395" y="535"/>
                      </a:lnTo>
                      <a:lnTo>
                        <a:pt x="1396" y="535"/>
                      </a:lnTo>
                      <a:lnTo>
                        <a:pt x="1397" y="535"/>
                      </a:lnTo>
                      <a:lnTo>
                        <a:pt x="1398" y="535"/>
                      </a:lnTo>
                      <a:lnTo>
                        <a:pt x="1399" y="535"/>
                      </a:lnTo>
                      <a:lnTo>
                        <a:pt x="1399" y="535"/>
                      </a:lnTo>
                      <a:lnTo>
                        <a:pt x="1400" y="535"/>
                      </a:lnTo>
                      <a:lnTo>
                        <a:pt x="1401" y="535"/>
                      </a:lnTo>
                      <a:lnTo>
                        <a:pt x="1402" y="535"/>
                      </a:lnTo>
                      <a:lnTo>
                        <a:pt x="1403" y="535"/>
                      </a:lnTo>
                      <a:lnTo>
                        <a:pt x="1403" y="535"/>
                      </a:lnTo>
                      <a:lnTo>
                        <a:pt x="1404" y="535"/>
                      </a:lnTo>
                      <a:lnTo>
                        <a:pt x="1405" y="535"/>
                      </a:lnTo>
                      <a:lnTo>
                        <a:pt x="1406" y="535"/>
                      </a:lnTo>
                      <a:lnTo>
                        <a:pt x="1406" y="535"/>
                      </a:lnTo>
                      <a:lnTo>
                        <a:pt x="1407" y="535"/>
                      </a:lnTo>
                      <a:lnTo>
                        <a:pt x="1408" y="535"/>
                      </a:lnTo>
                      <a:lnTo>
                        <a:pt x="1409" y="535"/>
                      </a:lnTo>
                      <a:lnTo>
                        <a:pt x="1410" y="535"/>
                      </a:lnTo>
                      <a:lnTo>
                        <a:pt x="1410" y="535"/>
                      </a:lnTo>
                      <a:lnTo>
                        <a:pt x="1411" y="535"/>
                      </a:lnTo>
                      <a:lnTo>
                        <a:pt x="1412" y="535"/>
                      </a:lnTo>
                      <a:lnTo>
                        <a:pt x="1413" y="535"/>
                      </a:lnTo>
                      <a:lnTo>
                        <a:pt x="1413" y="535"/>
                      </a:lnTo>
                      <a:lnTo>
                        <a:pt x="1414" y="535"/>
                      </a:lnTo>
                      <a:lnTo>
                        <a:pt x="1415" y="535"/>
                      </a:lnTo>
                      <a:lnTo>
                        <a:pt x="1416" y="535"/>
                      </a:lnTo>
                      <a:lnTo>
                        <a:pt x="1417" y="535"/>
                      </a:lnTo>
                      <a:lnTo>
                        <a:pt x="1417" y="535"/>
                      </a:lnTo>
                      <a:lnTo>
                        <a:pt x="1418" y="536"/>
                      </a:lnTo>
                      <a:lnTo>
                        <a:pt x="1419" y="536"/>
                      </a:lnTo>
                      <a:lnTo>
                        <a:pt x="1420" y="536"/>
                      </a:lnTo>
                      <a:lnTo>
                        <a:pt x="1421" y="535"/>
                      </a:lnTo>
                      <a:lnTo>
                        <a:pt x="1421" y="535"/>
                      </a:lnTo>
                      <a:lnTo>
                        <a:pt x="1422" y="535"/>
                      </a:lnTo>
                      <a:lnTo>
                        <a:pt x="1423" y="535"/>
                      </a:lnTo>
                      <a:lnTo>
                        <a:pt x="1424" y="535"/>
                      </a:lnTo>
                      <a:lnTo>
                        <a:pt x="1425" y="535"/>
                      </a:lnTo>
                      <a:lnTo>
                        <a:pt x="1425" y="535"/>
                      </a:lnTo>
                      <a:lnTo>
                        <a:pt x="1426" y="535"/>
                      </a:lnTo>
                      <a:lnTo>
                        <a:pt x="1427" y="535"/>
                      </a:lnTo>
                      <a:lnTo>
                        <a:pt x="1428" y="535"/>
                      </a:lnTo>
                      <a:lnTo>
                        <a:pt x="1429" y="535"/>
                      </a:lnTo>
                      <a:lnTo>
                        <a:pt x="1429" y="535"/>
                      </a:lnTo>
                      <a:lnTo>
                        <a:pt x="1430" y="535"/>
                      </a:lnTo>
                      <a:lnTo>
                        <a:pt x="1431" y="535"/>
                      </a:lnTo>
                      <a:lnTo>
                        <a:pt x="1431" y="535"/>
                      </a:lnTo>
                      <a:lnTo>
                        <a:pt x="1432" y="535"/>
                      </a:lnTo>
                      <a:lnTo>
                        <a:pt x="1433" y="535"/>
                      </a:lnTo>
                      <a:lnTo>
                        <a:pt x="1434" y="535"/>
                      </a:lnTo>
                      <a:lnTo>
                        <a:pt x="1435" y="535"/>
                      </a:lnTo>
                      <a:lnTo>
                        <a:pt x="1435" y="535"/>
                      </a:lnTo>
                      <a:lnTo>
                        <a:pt x="1436" y="535"/>
                      </a:lnTo>
                      <a:lnTo>
                        <a:pt x="1437" y="535"/>
                      </a:lnTo>
                      <a:lnTo>
                        <a:pt x="1438" y="535"/>
                      </a:lnTo>
                      <a:lnTo>
                        <a:pt x="1439" y="535"/>
                      </a:lnTo>
                      <a:lnTo>
                        <a:pt x="1439" y="535"/>
                      </a:lnTo>
                      <a:lnTo>
                        <a:pt x="1440" y="535"/>
                      </a:lnTo>
                      <a:lnTo>
                        <a:pt x="1441" y="535"/>
                      </a:lnTo>
                      <a:lnTo>
                        <a:pt x="1442" y="535"/>
                      </a:lnTo>
                      <a:lnTo>
                        <a:pt x="1443" y="535"/>
                      </a:lnTo>
                      <a:lnTo>
                        <a:pt x="1443" y="535"/>
                      </a:lnTo>
                      <a:lnTo>
                        <a:pt x="1444" y="535"/>
                      </a:lnTo>
                      <a:lnTo>
                        <a:pt x="1445" y="535"/>
                      </a:lnTo>
                      <a:lnTo>
                        <a:pt x="1446" y="535"/>
                      </a:lnTo>
                      <a:lnTo>
                        <a:pt x="1447" y="535"/>
                      </a:lnTo>
                      <a:lnTo>
                        <a:pt x="1447" y="535"/>
                      </a:lnTo>
                      <a:lnTo>
                        <a:pt x="1448" y="535"/>
                      </a:lnTo>
                      <a:lnTo>
                        <a:pt x="1449" y="535"/>
                      </a:lnTo>
                      <a:lnTo>
                        <a:pt x="1450" y="535"/>
                      </a:lnTo>
                      <a:lnTo>
                        <a:pt x="1451" y="535"/>
                      </a:lnTo>
                      <a:lnTo>
                        <a:pt x="1451" y="535"/>
                      </a:lnTo>
                      <a:lnTo>
                        <a:pt x="1452" y="535"/>
                      </a:lnTo>
                      <a:lnTo>
                        <a:pt x="1453" y="535"/>
                      </a:lnTo>
                      <a:lnTo>
                        <a:pt x="1453" y="535"/>
                      </a:lnTo>
                      <a:lnTo>
                        <a:pt x="1455" y="536"/>
                      </a:lnTo>
                      <a:lnTo>
                        <a:pt x="1455" y="536"/>
                      </a:lnTo>
                      <a:lnTo>
                        <a:pt x="1456" y="536"/>
                      </a:lnTo>
                      <a:lnTo>
                        <a:pt x="1457" y="536"/>
                      </a:lnTo>
                      <a:lnTo>
                        <a:pt x="1457" y="535"/>
                      </a:lnTo>
                      <a:lnTo>
                        <a:pt x="1458" y="535"/>
                      </a:lnTo>
                      <a:lnTo>
                        <a:pt x="1459" y="535"/>
                      </a:lnTo>
                      <a:lnTo>
                        <a:pt x="1460" y="535"/>
                      </a:lnTo>
                      <a:lnTo>
                        <a:pt x="1461" y="535"/>
                      </a:lnTo>
                      <a:lnTo>
                        <a:pt x="1461" y="535"/>
                      </a:lnTo>
                      <a:lnTo>
                        <a:pt x="1462" y="535"/>
                      </a:lnTo>
                      <a:lnTo>
                        <a:pt x="1463" y="535"/>
                      </a:lnTo>
                      <a:lnTo>
                        <a:pt x="1464" y="535"/>
                      </a:lnTo>
                      <a:lnTo>
                        <a:pt x="1465" y="535"/>
                      </a:lnTo>
                      <a:lnTo>
                        <a:pt x="1465" y="535"/>
                      </a:lnTo>
                      <a:lnTo>
                        <a:pt x="1466" y="535"/>
                      </a:lnTo>
                      <a:lnTo>
                        <a:pt x="1467" y="535"/>
                      </a:lnTo>
                      <a:lnTo>
                        <a:pt x="1468" y="535"/>
                      </a:lnTo>
                      <a:lnTo>
                        <a:pt x="1469" y="535"/>
                      </a:lnTo>
                      <a:lnTo>
                        <a:pt x="1469" y="536"/>
                      </a:lnTo>
                      <a:lnTo>
                        <a:pt x="1470" y="536"/>
                      </a:lnTo>
                      <a:lnTo>
                        <a:pt x="1471" y="536"/>
                      </a:lnTo>
                      <a:lnTo>
                        <a:pt x="1472" y="536"/>
                      </a:lnTo>
                      <a:lnTo>
                        <a:pt x="1473" y="536"/>
                      </a:lnTo>
                      <a:lnTo>
                        <a:pt x="1473" y="535"/>
                      </a:lnTo>
                      <a:lnTo>
                        <a:pt x="1474" y="535"/>
                      </a:lnTo>
                      <a:lnTo>
                        <a:pt x="1475" y="535"/>
                      </a:lnTo>
                      <a:lnTo>
                        <a:pt x="1475" y="535"/>
                      </a:lnTo>
                      <a:lnTo>
                        <a:pt x="1477" y="535"/>
                      </a:lnTo>
                      <a:lnTo>
                        <a:pt x="1477" y="535"/>
                      </a:lnTo>
                      <a:lnTo>
                        <a:pt x="1478" y="535"/>
                      </a:lnTo>
                      <a:lnTo>
                        <a:pt x="1479" y="535"/>
                      </a:lnTo>
                      <a:lnTo>
                        <a:pt x="1479" y="535"/>
                      </a:lnTo>
                      <a:lnTo>
                        <a:pt x="1481" y="535"/>
                      </a:lnTo>
                      <a:lnTo>
                        <a:pt x="1481" y="535"/>
                      </a:lnTo>
                      <a:lnTo>
                        <a:pt x="1482" y="535"/>
                      </a:lnTo>
                      <a:lnTo>
                        <a:pt x="1483" y="535"/>
                      </a:lnTo>
                      <a:lnTo>
                        <a:pt x="1483" y="536"/>
                      </a:lnTo>
                      <a:lnTo>
                        <a:pt x="1484" y="536"/>
                      </a:lnTo>
                      <a:lnTo>
                        <a:pt x="1485" y="535"/>
                      </a:lnTo>
                      <a:lnTo>
                        <a:pt x="1486" y="535"/>
                      </a:lnTo>
                      <a:lnTo>
                        <a:pt x="1487" y="535"/>
                      </a:lnTo>
                      <a:lnTo>
                        <a:pt x="1487" y="535"/>
                      </a:lnTo>
                      <a:lnTo>
                        <a:pt x="1488" y="535"/>
                      </a:lnTo>
                      <a:lnTo>
                        <a:pt x="1489" y="535"/>
                      </a:lnTo>
                      <a:lnTo>
                        <a:pt x="1490" y="535"/>
                      </a:lnTo>
                      <a:lnTo>
                        <a:pt x="1491" y="535"/>
                      </a:lnTo>
                      <a:lnTo>
                        <a:pt x="1491" y="535"/>
                      </a:lnTo>
                      <a:lnTo>
                        <a:pt x="1492" y="535"/>
                      </a:lnTo>
                      <a:lnTo>
                        <a:pt x="1493" y="535"/>
                      </a:lnTo>
                      <a:lnTo>
                        <a:pt x="1494" y="535"/>
                      </a:lnTo>
                      <a:lnTo>
                        <a:pt x="1495" y="535"/>
                      </a:lnTo>
                      <a:lnTo>
                        <a:pt x="1495" y="535"/>
                      </a:lnTo>
                      <a:lnTo>
                        <a:pt x="1496" y="535"/>
                      </a:lnTo>
                      <a:lnTo>
                        <a:pt x="1497" y="535"/>
                      </a:lnTo>
                      <a:lnTo>
                        <a:pt x="1498" y="535"/>
                      </a:lnTo>
                      <a:lnTo>
                        <a:pt x="1499" y="535"/>
                      </a:lnTo>
                      <a:lnTo>
                        <a:pt x="1499" y="535"/>
                      </a:lnTo>
                      <a:lnTo>
                        <a:pt x="1500" y="535"/>
                      </a:lnTo>
                      <a:lnTo>
                        <a:pt x="1501" y="535"/>
                      </a:lnTo>
                      <a:lnTo>
                        <a:pt x="1501" y="535"/>
                      </a:lnTo>
                      <a:lnTo>
                        <a:pt x="1502" y="535"/>
                      </a:lnTo>
                      <a:lnTo>
                        <a:pt x="1503" y="535"/>
                      </a:lnTo>
                      <a:lnTo>
                        <a:pt x="1504" y="535"/>
                      </a:lnTo>
                      <a:lnTo>
                        <a:pt x="1505" y="535"/>
                      </a:lnTo>
                      <a:lnTo>
                        <a:pt x="1505" y="535"/>
                      </a:lnTo>
                      <a:lnTo>
                        <a:pt x="1506" y="535"/>
                      </a:lnTo>
                      <a:lnTo>
                        <a:pt x="1507" y="535"/>
                      </a:lnTo>
                      <a:lnTo>
                        <a:pt x="1509" y="535"/>
                      </a:lnTo>
                      <a:lnTo>
                        <a:pt x="1509" y="535"/>
                      </a:lnTo>
                      <a:lnTo>
                        <a:pt x="1510" y="535"/>
                      </a:lnTo>
                      <a:lnTo>
                        <a:pt x="1511" y="535"/>
                      </a:lnTo>
                      <a:lnTo>
                        <a:pt x="1512" y="535"/>
                      </a:lnTo>
                      <a:lnTo>
                        <a:pt x="1513" y="535"/>
                      </a:lnTo>
                      <a:lnTo>
                        <a:pt x="1513" y="535"/>
                      </a:lnTo>
                      <a:lnTo>
                        <a:pt x="1514" y="535"/>
                      </a:lnTo>
                      <a:lnTo>
                        <a:pt x="1515" y="535"/>
                      </a:lnTo>
                      <a:lnTo>
                        <a:pt x="1516" y="535"/>
                      </a:lnTo>
                      <a:lnTo>
                        <a:pt x="1517" y="535"/>
                      </a:lnTo>
                      <a:lnTo>
                        <a:pt x="1517" y="535"/>
                      </a:lnTo>
                      <a:lnTo>
                        <a:pt x="1518" y="535"/>
                      </a:lnTo>
                      <a:lnTo>
                        <a:pt x="1519" y="535"/>
                      </a:lnTo>
                      <a:lnTo>
                        <a:pt x="1520" y="535"/>
                      </a:lnTo>
                      <a:lnTo>
                        <a:pt x="1521" y="535"/>
                      </a:lnTo>
                      <a:lnTo>
                        <a:pt x="1521" y="535"/>
                      </a:lnTo>
                      <a:lnTo>
                        <a:pt x="1522" y="535"/>
                      </a:lnTo>
                      <a:lnTo>
                        <a:pt x="1523" y="535"/>
                      </a:lnTo>
                      <a:lnTo>
                        <a:pt x="1524" y="535"/>
                      </a:lnTo>
                      <a:lnTo>
                        <a:pt x="1524" y="535"/>
                      </a:lnTo>
                      <a:lnTo>
                        <a:pt x="1525" y="535"/>
                      </a:lnTo>
                      <a:lnTo>
                        <a:pt x="1526" y="535"/>
                      </a:lnTo>
                      <a:lnTo>
                        <a:pt x="1527" y="535"/>
                      </a:lnTo>
                      <a:lnTo>
                        <a:pt x="1528" y="535"/>
                      </a:lnTo>
                      <a:lnTo>
                        <a:pt x="1528" y="535"/>
                      </a:lnTo>
                      <a:lnTo>
                        <a:pt x="1529" y="535"/>
                      </a:lnTo>
                      <a:lnTo>
                        <a:pt x="1530" y="535"/>
                      </a:lnTo>
                      <a:lnTo>
                        <a:pt x="1531" y="535"/>
                      </a:lnTo>
                      <a:lnTo>
                        <a:pt x="1531" y="535"/>
                      </a:lnTo>
                      <a:lnTo>
                        <a:pt x="1532" y="535"/>
                      </a:lnTo>
                      <a:lnTo>
                        <a:pt x="1533" y="535"/>
                      </a:lnTo>
                      <a:lnTo>
                        <a:pt x="1535" y="535"/>
                      </a:lnTo>
                      <a:lnTo>
                        <a:pt x="1535" y="535"/>
                      </a:lnTo>
                      <a:lnTo>
                        <a:pt x="1536" y="535"/>
                      </a:lnTo>
                      <a:lnTo>
                        <a:pt x="1537" y="535"/>
                      </a:lnTo>
                      <a:lnTo>
                        <a:pt x="1538" y="535"/>
                      </a:lnTo>
                      <a:lnTo>
                        <a:pt x="1539" y="535"/>
                      </a:lnTo>
                      <a:lnTo>
                        <a:pt x="1539" y="535"/>
                      </a:lnTo>
                      <a:lnTo>
                        <a:pt x="1540" y="535"/>
                      </a:lnTo>
                      <a:lnTo>
                        <a:pt x="1541" y="535"/>
                      </a:lnTo>
                      <a:lnTo>
                        <a:pt x="1542" y="535"/>
                      </a:lnTo>
                      <a:lnTo>
                        <a:pt x="1542" y="535"/>
                      </a:lnTo>
                      <a:lnTo>
                        <a:pt x="1543" y="535"/>
                      </a:lnTo>
                      <a:lnTo>
                        <a:pt x="1544" y="535"/>
                      </a:lnTo>
                      <a:lnTo>
                        <a:pt x="1545" y="535"/>
                      </a:lnTo>
                      <a:lnTo>
                        <a:pt x="1546" y="535"/>
                      </a:lnTo>
                      <a:lnTo>
                        <a:pt x="1546" y="535"/>
                      </a:lnTo>
                      <a:lnTo>
                        <a:pt x="1547" y="535"/>
                      </a:lnTo>
                      <a:lnTo>
                        <a:pt x="1548" y="535"/>
                      </a:lnTo>
                      <a:lnTo>
                        <a:pt x="1549" y="535"/>
                      </a:lnTo>
                      <a:lnTo>
                        <a:pt x="1550" y="535"/>
                      </a:lnTo>
                      <a:lnTo>
                        <a:pt x="1550" y="535"/>
                      </a:lnTo>
                      <a:lnTo>
                        <a:pt x="1551" y="535"/>
                      </a:lnTo>
                      <a:lnTo>
                        <a:pt x="1552" y="535"/>
                      </a:lnTo>
                      <a:lnTo>
                        <a:pt x="1553" y="535"/>
                      </a:lnTo>
                      <a:lnTo>
                        <a:pt x="1554" y="535"/>
                      </a:lnTo>
                      <a:lnTo>
                        <a:pt x="1554" y="535"/>
                      </a:lnTo>
                      <a:lnTo>
                        <a:pt x="1555" y="535"/>
                      </a:lnTo>
                      <a:lnTo>
                        <a:pt x="1556" y="535"/>
                      </a:lnTo>
                      <a:lnTo>
                        <a:pt x="1557" y="535"/>
                      </a:lnTo>
                      <a:lnTo>
                        <a:pt x="1557" y="535"/>
                      </a:lnTo>
                      <a:lnTo>
                        <a:pt x="1558" y="535"/>
                      </a:lnTo>
                      <a:lnTo>
                        <a:pt x="1559" y="535"/>
                      </a:lnTo>
                      <a:lnTo>
                        <a:pt x="1560" y="535"/>
                      </a:lnTo>
                      <a:lnTo>
                        <a:pt x="1561" y="535"/>
                      </a:lnTo>
                      <a:lnTo>
                        <a:pt x="1561" y="535"/>
                      </a:lnTo>
                      <a:lnTo>
                        <a:pt x="1562" y="535"/>
                      </a:lnTo>
                      <a:lnTo>
                        <a:pt x="1563" y="535"/>
                      </a:lnTo>
                      <a:lnTo>
                        <a:pt x="1564" y="535"/>
                      </a:lnTo>
                      <a:lnTo>
                        <a:pt x="1564" y="535"/>
                      </a:lnTo>
                      <a:lnTo>
                        <a:pt x="1565" y="535"/>
                      </a:lnTo>
                      <a:lnTo>
                        <a:pt x="1566" y="535"/>
                      </a:lnTo>
                      <a:lnTo>
                        <a:pt x="1567" y="535"/>
                      </a:lnTo>
                      <a:lnTo>
                        <a:pt x="1568" y="535"/>
                      </a:lnTo>
                      <a:lnTo>
                        <a:pt x="1568" y="535"/>
                      </a:lnTo>
                      <a:lnTo>
                        <a:pt x="1569" y="535"/>
                      </a:lnTo>
                      <a:lnTo>
                        <a:pt x="1570" y="535"/>
                      </a:lnTo>
                      <a:lnTo>
                        <a:pt x="1571" y="535"/>
                      </a:lnTo>
                      <a:lnTo>
                        <a:pt x="1572" y="535"/>
                      </a:lnTo>
                      <a:lnTo>
                        <a:pt x="1572" y="535"/>
                      </a:lnTo>
                      <a:lnTo>
                        <a:pt x="1573" y="535"/>
                      </a:lnTo>
                      <a:lnTo>
                        <a:pt x="1574" y="535"/>
                      </a:lnTo>
                      <a:lnTo>
                        <a:pt x="1575" y="535"/>
                      </a:lnTo>
                      <a:lnTo>
                        <a:pt x="1576" y="535"/>
                      </a:lnTo>
                      <a:lnTo>
                        <a:pt x="1576" y="535"/>
                      </a:lnTo>
                      <a:lnTo>
                        <a:pt x="1577" y="535"/>
                      </a:lnTo>
                      <a:lnTo>
                        <a:pt x="1578" y="535"/>
                      </a:lnTo>
                      <a:lnTo>
                        <a:pt x="1579" y="535"/>
                      </a:lnTo>
                      <a:lnTo>
                        <a:pt x="1580" y="535"/>
                      </a:lnTo>
                      <a:lnTo>
                        <a:pt x="1580" y="535"/>
                      </a:lnTo>
                      <a:lnTo>
                        <a:pt x="1581" y="535"/>
                      </a:lnTo>
                      <a:lnTo>
                        <a:pt x="1582" y="535"/>
                      </a:lnTo>
                      <a:lnTo>
                        <a:pt x="1582" y="535"/>
                      </a:lnTo>
                      <a:lnTo>
                        <a:pt x="1583" y="535"/>
                      </a:lnTo>
                      <a:lnTo>
                        <a:pt x="1584" y="535"/>
                      </a:lnTo>
                      <a:lnTo>
                        <a:pt x="1585" y="535"/>
                      </a:lnTo>
                      <a:lnTo>
                        <a:pt x="1586" y="535"/>
                      </a:lnTo>
                      <a:lnTo>
                        <a:pt x="1586" y="535"/>
                      </a:lnTo>
                      <a:lnTo>
                        <a:pt x="1587" y="535"/>
                      </a:lnTo>
                      <a:lnTo>
                        <a:pt x="1588" y="535"/>
                      </a:lnTo>
                      <a:lnTo>
                        <a:pt x="1589" y="535"/>
                      </a:lnTo>
                      <a:lnTo>
                        <a:pt x="1590" y="535"/>
                      </a:lnTo>
                      <a:lnTo>
                        <a:pt x="1590" y="535"/>
                      </a:lnTo>
                      <a:lnTo>
                        <a:pt x="1591" y="535"/>
                      </a:lnTo>
                      <a:lnTo>
                        <a:pt x="1592" y="535"/>
                      </a:lnTo>
                      <a:lnTo>
                        <a:pt x="1593" y="535"/>
                      </a:lnTo>
                      <a:lnTo>
                        <a:pt x="1594" y="535"/>
                      </a:lnTo>
                      <a:lnTo>
                        <a:pt x="1594" y="535"/>
                      </a:lnTo>
                      <a:lnTo>
                        <a:pt x="1595" y="535"/>
                      </a:lnTo>
                      <a:lnTo>
                        <a:pt x="1596" y="535"/>
                      </a:lnTo>
                      <a:lnTo>
                        <a:pt x="1597" y="535"/>
                      </a:lnTo>
                      <a:lnTo>
                        <a:pt x="1598" y="535"/>
                      </a:lnTo>
                      <a:lnTo>
                        <a:pt x="1598" y="535"/>
                      </a:lnTo>
                      <a:lnTo>
                        <a:pt x="1599" y="535"/>
                      </a:lnTo>
                      <a:lnTo>
                        <a:pt x="1600" y="535"/>
                      </a:lnTo>
                      <a:lnTo>
                        <a:pt x="1601" y="535"/>
                      </a:lnTo>
                      <a:lnTo>
                        <a:pt x="1602" y="535"/>
                      </a:lnTo>
                      <a:lnTo>
                        <a:pt x="1602" y="535"/>
                      </a:lnTo>
                      <a:lnTo>
                        <a:pt x="1603" y="535"/>
                      </a:lnTo>
                      <a:lnTo>
                        <a:pt x="1604" y="535"/>
                      </a:lnTo>
                      <a:lnTo>
                        <a:pt x="1604" y="535"/>
                      </a:lnTo>
                      <a:lnTo>
                        <a:pt x="1606" y="535"/>
                      </a:lnTo>
                      <a:lnTo>
                        <a:pt x="1606" y="535"/>
                      </a:lnTo>
                      <a:lnTo>
                        <a:pt x="1607" y="535"/>
                      </a:lnTo>
                      <a:lnTo>
                        <a:pt x="1608" y="535"/>
                      </a:lnTo>
                      <a:lnTo>
                        <a:pt x="1608" y="536"/>
                      </a:lnTo>
                      <a:lnTo>
                        <a:pt x="1609" y="536"/>
                      </a:lnTo>
                      <a:lnTo>
                        <a:pt x="1610" y="536"/>
                      </a:lnTo>
                      <a:lnTo>
                        <a:pt x="1611" y="536"/>
                      </a:lnTo>
                      <a:lnTo>
                        <a:pt x="1612" y="536"/>
                      </a:lnTo>
                      <a:lnTo>
                        <a:pt x="1612" y="536"/>
                      </a:lnTo>
                      <a:lnTo>
                        <a:pt x="1613" y="535"/>
                      </a:lnTo>
                      <a:lnTo>
                        <a:pt x="1614" y="535"/>
                      </a:lnTo>
                      <a:lnTo>
                        <a:pt x="1615" y="535"/>
                      </a:lnTo>
                      <a:lnTo>
                        <a:pt x="1616" y="535"/>
                      </a:lnTo>
                      <a:lnTo>
                        <a:pt x="1616" y="535"/>
                      </a:lnTo>
                      <a:lnTo>
                        <a:pt x="1617" y="535"/>
                      </a:lnTo>
                      <a:lnTo>
                        <a:pt x="1618" y="535"/>
                      </a:lnTo>
                      <a:lnTo>
                        <a:pt x="1619" y="535"/>
                      </a:lnTo>
                      <a:lnTo>
                        <a:pt x="1620" y="535"/>
                      </a:lnTo>
                      <a:lnTo>
                        <a:pt x="1620" y="535"/>
                      </a:lnTo>
                      <a:lnTo>
                        <a:pt x="1621" y="535"/>
                      </a:lnTo>
                      <a:lnTo>
                        <a:pt x="1622" y="535"/>
                      </a:lnTo>
                      <a:lnTo>
                        <a:pt x="1623" y="535"/>
                      </a:lnTo>
                      <a:lnTo>
                        <a:pt x="1624" y="535"/>
                      </a:lnTo>
                      <a:lnTo>
                        <a:pt x="1624" y="535"/>
                      </a:lnTo>
                      <a:lnTo>
                        <a:pt x="1625" y="535"/>
                      </a:lnTo>
                      <a:lnTo>
                        <a:pt x="1626" y="536"/>
                      </a:lnTo>
                      <a:lnTo>
                        <a:pt x="1626" y="536"/>
                      </a:lnTo>
                      <a:lnTo>
                        <a:pt x="1628" y="536"/>
                      </a:lnTo>
                      <a:lnTo>
                        <a:pt x="1628" y="535"/>
                      </a:lnTo>
                      <a:lnTo>
                        <a:pt x="1629" y="535"/>
                      </a:lnTo>
                      <a:lnTo>
                        <a:pt x="1630" y="535"/>
                      </a:lnTo>
                      <a:lnTo>
                        <a:pt x="1630" y="535"/>
                      </a:lnTo>
                      <a:lnTo>
                        <a:pt x="1632" y="535"/>
                      </a:lnTo>
                      <a:lnTo>
                        <a:pt x="1632" y="535"/>
                      </a:lnTo>
                      <a:lnTo>
                        <a:pt x="1633" y="535"/>
                      </a:lnTo>
                      <a:lnTo>
                        <a:pt x="1634" y="535"/>
                      </a:lnTo>
                      <a:lnTo>
                        <a:pt x="1634" y="535"/>
                      </a:lnTo>
                      <a:lnTo>
                        <a:pt x="1635" y="535"/>
                      </a:lnTo>
                      <a:lnTo>
                        <a:pt x="1636" y="535"/>
                      </a:lnTo>
                      <a:lnTo>
                        <a:pt x="1637" y="535"/>
                      </a:lnTo>
                      <a:lnTo>
                        <a:pt x="1638" y="535"/>
                      </a:lnTo>
                      <a:lnTo>
                        <a:pt x="1638" y="536"/>
                      </a:lnTo>
                      <a:lnTo>
                        <a:pt x="1639" y="535"/>
                      </a:lnTo>
                      <a:lnTo>
                        <a:pt x="1640" y="535"/>
                      </a:lnTo>
                      <a:lnTo>
                        <a:pt x="1641" y="535"/>
                      </a:lnTo>
                      <a:lnTo>
                        <a:pt x="1642" y="535"/>
                      </a:lnTo>
                      <a:lnTo>
                        <a:pt x="1642" y="535"/>
                      </a:lnTo>
                      <a:lnTo>
                        <a:pt x="1643" y="535"/>
                      </a:lnTo>
                      <a:lnTo>
                        <a:pt x="1644" y="535"/>
                      </a:lnTo>
                      <a:lnTo>
                        <a:pt x="1645" y="535"/>
                      </a:lnTo>
                      <a:lnTo>
                        <a:pt x="1646" y="535"/>
                      </a:lnTo>
                      <a:lnTo>
                        <a:pt x="1646" y="535"/>
                      </a:lnTo>
                      <a:lnTo>
                        <a:pt x="1648" y="535"/>
                      </a:lnTo>
                      <a:lnTo>
                        <a:pt x="1649" y="535"/>
                      </a:lnTo>
                      <a:lnTo>
                        <a:pt x="1650" y="535"/>
                      </a:lnTo>
                      <a:lnTo>
                        <a:pt x="1650" y="535"/>
                      </a:lnTo>
                      <a:lnTo>
                        <a:pt x="1651" y="535"/>
                      </a:lnTo>
                      <a:lnTo>
                        <a:pt x="1652" y="535"/>
                      </a:lnTo>
                      <a:lnTo>
                        <a:pt x="1652" y="535"/>
                      </a:lnTo>
                      <a:lnTo>
                        <a:pt x="1653" y="535"/>
                      </a:lnTo>
                      <a:lnTo>
                        <a:pt x="1654" y="535"/>
                      </a:lnTo>
                      <a:lnTo>
                        <a:pt x="1655" y="535"/>
                      </a:lnTo>
                      <a:lnTo>
                        <a:pt x="1656" y="535"/>
                      </a:lnTo>
                      <a:lnTo>
                        <a:pt x="1656" y="535"/>
                      </a:lnTo>
                      <a:lnTo>
                        <a:pt x="1657" y="535"/>
                      </a:lnTo>
                      <a:lnTo>
                        <a:pt x="1658" y="535"/>
                      </a:lnTo>
                      <a:lnTo>
                        <a:pt x="1659" y="535"/>
                      </a:lnTo>
                      <a:lnTo>
                        <a:pt x="1660" y="535"/>
                      </a:lnTo>
                      <a:lnTo>
                        <a:pt x="1660" y="535"/>
                      </a:lnTo>
                      <a:lnTo>
                        <a:pt x="1661" y="535"/>
                      </a:lnTo>
                      <a:lnTo>
                        <a:pt x="1662" y="535"/>
                      </a:lnTo>
                      <a:lnTo>
                        <a:pt x="1663" y="535"/>
                      </a:lnTo>
                      <a:lnTo>
                        <a:pt x="1664" y="535"/>
                      </a:lnTo>
                      <a:lnTo>
                        <a:pt x="1664" y="535"/>
                      </a:lnTo>
                      <a:lnTo>
                        <a:pt x="1665" y="535"/>
                      </a:lnTo>
                      <a:lnTo>
                        <a:pt x="1666" y="535"/>
                      </a:lnTo>
                      <a:lnTo>
                        <a:pt x="1667" y="535"/>
                      </a:lnTo>
                      <a:lnTo>
                        <a:pt x="1668" y="535"/>
                      </a:lnTo>
                      <a:lnTo>
                        <a:pt x="1668" y="535"/>
                      </a:lnTo>
                      <a:lnTo>
                        <a:pt x="1669" y="535"/>
                      </a:lnTo>
                      <a:lnTo>
                        <a:pt x="1670" y="535"/>
                      </a:lnTo>
                      <a:lnTo>
                        <a:pt x="1671" y="535"/>
                      </a:lnTo>
                      <a:lnTo>
                        <a:pt x="1672" y="535"/>
                      </a:lnTo>
                      <a:lnTo>
                        <a:pt x="1672" y="535"/>
                      </a:lnTo>
                      <a:lnTo>
                        <a:pt x="1673" y="535"/>
                      </a:lnTo>
                      <a:lnTo>
                        <a:pt x="1674" y="535"/>
                      </a:lnTo>
                      <a:lnTo>
                        <a:pt x="1675" y="535"/>
                      </a:lnTo>
                      <a:lnTo>
                        <a:pt x="1675" y="535"/>
                      </a:lnTo>
                      <a:lnTo>
                        <a:pt x="1676" y="535"/>
                      </a:lnTo>
                      <a:lnTo>
                        <a:pt x="1677" y="535"/>
                      </a:lnTo>
                      <a:lnTo>
                        <a:pt x="1678" y="535"/>
                      </a:lnTo>
                      <a:lnTo>
                        <a:pt x="1678" y="535"/>
                      </a:lnTo>
                      <a:lnTo>
                        <a:pt x="1679" y="535"/>
                      </a:lnTo>
                      <a:lnTo>
                        <a:pt x="1680" y="535"/>
                      </a:lnTo>
                      <a:lnTo>
                        <a:pt x="1681" y="535"/>
                      </a:lnTo>
                      <a:lnTo>
                        <a:pt x="1682" y="535"/>
                      </a:lnTo>
                      <a:lnTo>
                        <a:pt x="1682" y="535"/>
                      </a:lnTo>
                      <a:lnTo>
                        <a:pt x="1683" y="535"/>
                      </a:lnTo>
                      <a:lnTo>
                        <a:pt x="1684" y="535"/>
                      </a:lnTo>
                      <a:lnTo>
                        <a:pt x="1685" y="535"/>
                      </a:lnTo>
                      <a:lnTo>
                        <a:pt x="1686" y="535"/>
                      </a:lnTo>
                      <a:lnTo>
                        <a:pt x="1686" y="535"/>
                      </a:lnTo>
                      <a:lnTo>
                        <a:pt x="1687" y="535"/>
                      </a:lnTo>
                      <a:lnTo>
                        <a:pt x="1688" y="534"/>
                      </a:lnTo>
                      <a:lnTo>
                        <a:pt x="1689" y="534"/>
                      </a:lnTo>
                      <a:lnTo>
                        <a:pt x="1690" y="534"/>
                      </a:lnTo>
                      <a:lnTo>
                        <a:pt x="1690" y="534"/>
                      </a:lnTo>
                      <a:lnTo>
                        <a:pt x="1691" y="534"/>
                      </a:lnTo>
                      <a:lnTo>
                        <a:pt x="1692" y="533"/>
                      </a:lnTo>
                      <a:lnTo>
                        <a:pt x="1693" y="533"/>
                      </a:lnTo>
                      <a:lnTo>
                        <a:pt x="1693" y="533"/>
                      </a:lnTo>
                      <a:lnTo>
                        <a:pt x="1694" y="533"/>
                      </a:lnTo>
                      <a:lnTo>
                        <a:pt x="1695" y="533"/>
                      </a:lnTo>
                      <a:lnTo>
                        <a:pt x="1696" y="533"/>
                      </a:lnTo>
                      <a:lnTo>
                        <a:pt x="1697" y="532"/>
                      </a:lnTo>
                      <a:lnTo>
                        <a:pt x="1697" y="532"/>
                      </a:lnTo>
                      <a:lnTo>
                        <a:pt x="1698" y="532"/>
                      </a:lnTo>
                      <a:lnTo>
                        <a:pt x="1699" y="532"/>
                      </a:lnTo>
                      <a:lnTo>
                        <a:pt x="1700" y="532"/>
                      </a:lnTo>
                      <a:lnTo>
                        <a:pt x="1701" y="531"/>
                      </a:lnTo>
                      <a:lnTo>
                        <a:pt x="1701" y="530"/>
                      </a:lnTo>
                      <a:lnTo>
                        <a:pt x="1702" y="530"/>
                      </a:lnTo>
                      <a:lnTo>
                        <a:pt x="1703" y="529"/>
                      </a:lnTo>
                      <a:lnTo>
                        <a:pt x="1704" y="529"/>
                      </a:lnTo>
                      <a:lnTo>
                        <a:pt x="1705" y="528"/>
                      </a:lnTo>
                      <a:lnTo>
                        <a:pt x="1705" y="527"/>
                      </a:lnTo>
                      <a:lnTo>
                        <a:pt x="1706" y="527"/>
                      </a:lnTo>
                      <a:lnTo>
                        <a:pt x="1707" y="526"/>
                      </a:lnTo>
                      <a:lnTo>
                        <a:pt x="1708" y="525"/>
                      </a:lnTo>
                      <a:lnTo>
                        <a:pt x="1708" y="524"/>
                      </a:lnTo>
                      <a:lnTo>
                        <a:pt x="1709" y="524"/>
                      </a:lnTo>
                      <a:lnTo>
                        <a:pt x="1710" y="523"/>
                      </a:lnTo>
                      <a:lnTo>
                        <a:pt x="1711" y="521"/>
                      </a:lnTo>
                      <a:lnTo>
                        <a:pt x="1712" y="520"/>
                      </a:lnTo>
                      <a:lnTo>
                        <a:pt x="1712" y="519"/>
                      </a:lnTo>
                      <a:lnTo>
                        <a:pt x="1713" y="518"/>
                      </a:lnTo>
                      <a:lnTo>
                        <a:pt x="1714" y="516"/>
                      </a:lnTo>
                      <a:lnTo>
                        <a:pt x="1715" y="514"/>
                      </a:lnTo>
                      <a:lnTo>
                        <a:pt x="1715" y="513"/>
                      </a:lnTo>
                      <a:lnTo>
                        <a:pt x="1716" y="511"/>
                      </a:lnTo>
                      <a:lnTo>
                        <a:pt x="1717" y="509"/>
                      </a:lnTo>
                      <a:lnTo>
                        <a:pt x="1718" y="507"/>
                      </a:lnTo>
                      <a:lnTo>
                        <a:pt x="1719" y="505"/>
                      </a:lnTo>
                      <a:lnTo>
                        <a:pt x="1719" y="503"/>
                      </a:lnTo>
                      <a:lnTo>
                        <a:pt x="1720" y="500"/>
                      </a:lnTo>
                      <a:lnTo>
                        <a:pt x="1721" y="498"/>
                      </a:lnTo>
                      <a:lnTo>
                        <a:pt x="1722" y="495"/>
                      </a:lnTo>
                      <a:lnTo>
                        <a:pt x="1723" y="492"/>
                      </a:lnTo>
                      <a:lnTo>
                        <a:pt x="1723" y="488"/>
                      </a:lnTo>
                      <a:lnTo>
                        <a:pt x="1724" y="485"/>
                      </a:lnTo>
                      <a:lnTo>
                        <a:pt x="1725" y="482"/>
                      </a:lnTo>
                      <a:lnTo>
                        <a:pt x="1726" y="478"/>
                      </a:lnTo>
                      <a:lnTo>
                        <a:pt x="1727" y="474"/>
                      </a:lnTo>
                      <a:lnTo>
                        <a:pt x="1727" y="470"/>
                      </a:lnTo>
                      <a:lnTo>
                        <a:pt x="1728" y="466"/>
                      </a:lnTo>
                      <a:lnTo>
                        <a:pt x="1729" y="461"/>
                      </a:lnTo>
                      <a:lnTo>
                        <a:pt x="1730" y="456"/>
                      </a:lnTo>
                      <a:lnTo>
                        <a:pt x="1731" y="451"/>
                      </a:lnTo>
                      <a:lnTo>
                        <a:pt x="1731" y="446"/>
                      </a:lnTo>
                      <a:lnTo>
                        <a:pt x="1732" y="441"/>
                      </a:lnTo>
                      <a:lnTo>
                        <a:pt x="1733" y="435"/>
                      </a:lnTo>
                      <a:lnTo>
                        <a:pt x="1734" y="429"/>
                      </a:lnTo>
                      <a:lnTo>
                        <a:pt x="1734" y="423"/>
                      </a:lnTo>
                      <a:lnTo>
                        <a:pt x="1735" y="417"/>
                      </a:lnTo>
                      <a:lnTo>
                        <a:pt x="1736" y="410"/>
                      </a:lnTo>
                      <a:lnTo>
                        <a:pt x="1737" y="404"/>
                      </a:lnTo>
                      <a:lnTo>
                        <a:pt x="1737" y="397"/>
                      </a:lnTo>
                      <a:lnTo>
                        <a:pt x="1738" y="389"/>
                      </a:lnTo>
                      <a:lnTo>
                        <a:pt x="1739" y="382"/>
                      </a:lnTo>
                      <a:lnTo>
                        <a:pt x="1740" y="375"/>
                      </a:lnTo>
                      <a:lnTo>
                        <a:pt x="1741" y="367"/>
                      </a:lnTo>
                      <a:lnTo>
                        <a:pt x="1741" y="360"/>
                      </a:lnTo>
                      <a:lnTo>
                        <a:pt x="1742" y="352"/>
                      </a:lnTo>
                      <a:lnTo>
                        <a:pt x="1743" y="345"/>
                      </a:lnTo>
                      <a:lnTo>
                        <a:pt x="1744" y="337"/>
                      </a:lnTo>
                      <a:lnTo>
                        <a:pt x="1745" y="329"/>
                      </a:lnTo>
                      <a:lnTo>
                        <a:pt x="1745" y="322"/>
                      </a:lnTo>
                      <a:lnTo>
                        <a:pt x="1746" y="314"/>
                      </a:lnTo>
                      <a:lnTo>
                        <a:pt x="1747" y="306"/>
                      </a:lnTo>
                      <a:lnTo>
                        <a:pt x="1748" y="299"/>
                      </a:lnTo>
                      <a:lnTo>
                        <a:pt x="1749" y="292"/>
                      </a:lnTo>
                      <a:lnTo>
                        <a:pt x="1749" y="285"/>
                      </a:lnTo>
                      <a:lnTo>
                        <a:pt x="1750" y="279"/>
                      </a:lnTo>
                      <a:lnTo>
                        <a:pt x="1751" y="273"/>
                      </a:lnTo>
                      <a:lnTo>
                        <a:pt x="1752" y="267"/>
                      </a:lnTo>
                      <a:lnTo>
                        <a:pt x="1753" y="262"/>
                      </a:lnTo>
                      <a:lnTo>
                        <a:pt x="1753" y="257"/>
                      </a:lnTo>
                      <a:lnTo>
                        <a:pt x="1754" y="253"/>
                      </a:lnTo>
                      <a:lnTo>
                        <a:pt x="1755" y="249"/>
                      </a:lnTo>
                      <a:lnTo>
                        <a:pt x="1755" y="245"/>
                      </a:lnTo>
                      <a:lnTo>
                        <a:pt x="1757" y="243"/>
                      </a:lnTo>
                      <a:lnTo>
                        <a:pt x="1757" y="241"/>
                      </a:lnTo>
                      <a:lnTo>
                        <a:pt x="1758" y="239"/>
                      </a:lnTo>
                      <a:lnTo>
                        <a:pt x="1759" y="239"/>
                      </a:lnTo>
                      <a:lnTo>
                        <a:pt x="1759" y="239"/>
                      </a:lnTo>
                      <a:lnTo>
                        <a:pt x="1760" y="239"/>
                      </a:lnTo>
                      <a:lnTo>
                        <a:pt x="1761" y="240"/>
                      </a:lnTo>
                      <a:lnTo>
                        <a:pt x="1762" y="242"/>
                      </a:lnTo>
                      <a:lnTo>
                        <a:pt x="1763" y="244"/>
                      </a:lnTo>
                      <a:lnTo>
                        <a:pt x="1763" y="247"/>
                      </a:lnTo>
                      <a:lnTo>
                        <a:pt x="1764" y="251"/>
                      </a:lnTo>
                      <a:lnTo>
                        <a:pt x="1765" y="256"/>
                      </a:lnTo>
                      <a:lnTo>
                        <a:pt x="1766" y="260"/>
                      </a:lnTo>
                      <a:lnTo>
                        <a:pt x="1767" y="265"/>
                      </a:lnTo>
                      <a:lnTo>
                        <a:pt x="1767" y="271"/>
                      </a:lnTo>
                      <a:lnTo>
                        <a:pt x="1768" y="277"/>
                      </a:lnTo>
                      <a:lnTo>
                        <a:pt x="1769" y="284"/>
                      </a:lnTo>
                      <a:lnTo>
                        <a:pt x="1770" y="291"/>
                      </a:lnTo>
                      <a:lnTo>
                        <a:pt x="1771" y="298"/>
                      </a:lnTo>
                      <a:lnTo>
                        <a:pt x="1771" y="306"/>
                      </a:lnTo>
                      <a:lnTo>
                        <a:pt x="1772" y="314"/>
                      </a:lnTo>
                      <a:lnTo>
                        <a:pt x="1773" y="322"/>
                      </a:lnTo>
                      <a:lnTo>
                        <a:pt x="1774" y="330"/>
                      </a:lnTo>
                      <a:lnTo>
                        <a:pt x="1775" y="338"/>
                      </a:lnTo>
                      <a:lnTo>
                        <a:pt x="1775" y="346"/>
                      </a:lnTo>
                      <a:lnTo>
                        <a:pt x="1776" y="354"/>
                      </a:lnTo>
                      <a:lnTo>
                        <a:pt x="1777" y="362"/>
                      </a:lnTo>
                      <a:lnTo>
                        <a:pt x="1777" y="370"/>
                      </a:lnTo>
                      <a:lnTo>
                        <a:pt x="1779" y="378"/>
                      </a:lnTo>
                      <a:lnTo>
                        <a:pt x="1779" y="386"/>
                      </a:lnTo>
                      <a:lnTo>
                        <a:pt x="1780" y="393"/>
                      </a:lnTo>
                      <a:lnTo>
                        <a:pt x="1781" y="401"/>
                      </a:lnTo>
                      <a:lnTo>
                        <a:pt x="1781" y="408"/>
                      </a:lnTo>
                      <a:lnTo>
                        <a:pt x="1783" y="415"/>
                      </a:lnTo>
                      <a:lnTo>
                        <a:pt x="1783" y="422"/>
                      </a:lnTo>
                      <a:lnTo>
                        <a:pt x="1784" y="428"/>
                      </a:lnTo>
                      <a:lnTo>
                        <a:pt x="1785" y="434"/>
                      </a:lnTo>
                      <a:lnTo>
                        <a:pt x="1785" y="440"/>
                      </a:lnTo>
                      <a:lnTo>
                        <a:pt x="1786" y="446"/>
                      </a:lnTo>
                      <a:lnTo>
                        <a:pt x="1787" y="451"/>
                      </a:lnTo>
                      <a:lnTo>
                        <a:pt x="1788" y="456"/>
                      </a:lnTo>
                      <a:lnTo>
                        <a:pt x="1789" y="461"/>
                      </a:lnTo>
                      <a:lnTo>
                        <a:pt x="1789" y="466"/>
                      </a:lnTo>
                      <a:lnTo>
                        <a:pt x="1790" y="470"/>
                      </a:lnTo>
                      <a:lnTo>
                        <a:pt x="1791" y="474"/>
                      </a:lnTo>
                      <a:lnTo>
                        <a:pt x="1792" y="478"/>
                      </a:lnTo>
                      <a:lnTo>
                        <a:pt x="1793" y="482"/>
                      </a:lnTo>
                      <a:lnTo>
                        <a:pt x="1793" y="485"/>
                      </a:lnTo>
                      <a:lnTo>
                        <a:pt x="1794" y="488"/>
                      </a:lnTo>
                      <a:lnTo>
                        <a:pt x="1795" y="491"/>
                      </a:lnTo>
                      <a:lnTo>
                        <a:pt x="1796" y="494"/>
                      </a:lnTo>
                      <a:lnTo>
                        <a:pt x="1797" y="496"/>
                      </a:lnTo>
                      <a:lnTo>
                        <a:pt x="1797" y="499"/>
                      </a:lnTo>
                      <a:lnTo>
                        <a:pt x="1798" y="501"/>
                      </a:lnTo>
                      <a:lnTo>
                        <a:pt x="1799" y="503"/>
                      </a:lnTo>
                      <a:lnTo>
                        <a:pt x="1800" y="505"/>
                      </a:lnTo>
                      <a:lnTo>
                        <a:pt x="1801" y="507"/>
                      </a:lnTo>
                      <a:lnTo>
                        <a:pt x="1801" y="508"/>
                      </a:lnTo>
                      <a:lnTo>
                        <a:pt x="1802" y="510"/>
                      </a:lnTo>
                      <a:lnTo>
                        <a:pt x="1803" y="511"/>
                      </a:lnTo>
                      <a:lnTo>
                        <a:pt x="1803" y="513"/>
                      </a:lnTo>
                      <a:lnTo>
                        <a:pt x="1805" y="514"/>
                      </a:lnTo>
                      <a:lnTo>
                        <a:pt x="1805" y="515"/>
                      </a:lnTo>
                      <a:lnTo>
                        <a:pt x="1806" y="516"/>
                      </a:lnTo>
                      <a:lnTo>
                        <a:pt x="1807" y="517"/>
                      </a:lnTo>
                      <a:lnTo>
                        <a:pt x="1807" y="518"/>
                      </a:lnTo>
                      <a:lnTo>
                        <a:pt x="1808" y="519"/>
                      </a:lnTo>
                      <a:lnTo>
                        <a:pt x="1809" y="520"/>
                      </a:lnTo>
                      <a:lnTo>
                        <a:pt x="1810" y="521"/>
                      </a:lnTo>
                      <a:lnTo>
                        <a:pt x="1811" y="521"/>
                      </a:lnTo>
                      <a:lnTo>
                        <a:pt x="1811" y="522"/>
                      </a:lnTo>
                      <a:lnTo>
                        <a:pt x="1812" y="523"/>
                      </a:lnTo>
                      <a:lnTo>
                        <a:pt x="1813" y="523"/>
                      </a:lnTo>
                      <a:lnTo>
                        <a:pt x="1814" y="524"/>
                      </a:lnTo>
                      <a:lnTo>
                        <a:pt x="1815" y="524"/>
                      </a:lnTo>
                      <a:lnTo>
                        <a:pt x="1815" y="525"/>
                      </a:lnTo>
                      <a:lnTo>
                        <a:pt x="1816" y="525"/>
                      </a:lnTo>
                      <a:lnTo>
                        <a:pt x="1817" y="526"/>
                      </a:lnTo>
                      <a:lnTo>
                        <a:pt x="1818" y="526"/>
                      </a:lnTo>
                      <a:lnTo>
                        <a:pt x="1819" y="526"/>
                      </a:lnTo>
                      <a:lnTo>
                        <a:pt x="1819" y="527"/>
                      </a:lnTo>
                      <a:lnTo>
                        <a:pt x="1820" y="527"/>
                      </a:lnTo>
                      <a:lnTo>
                        <a:pt x="1821" y="527"/>
                      </a:lnTo>
                      <a:lnTo>
                        <a:pt x="1822" y="528"/>
                      </a:lnTo>
                      <a:lnTo>
                        <a:pt x="1823" y="528"/>
                      </a:lnTo>
                      <a:lnTo>
                        <a:pt x="1823" y="529"/>
                      </a:lnTo>
                      <a:lnTo>
                        <a:pt x="1824" y="529"/>
                      </a:lnTo>
                      <a:lnTo>
                        <a:pt x="1825" y="529"/>
                      </a:lnTo>
                      <a:lnTo>
                        <a:pt x="1826" y="529"/>
                      </a:lnTo>
                      <a:lnTo>
                        <a:pt x="1826" y="530"/>
                      </a:lnTo>
                      <a:lnTo>
                        <a:pt x="1827" y="530"/>
                      </a:lnTo>
                      <a:lnTo>
                        <a:pt x="1828" y="530"/>
                      </a:lnTo>
                      <a:lnTo>
                        <a:pt x="1829" y="530"/>
                      </a:lnTo>
                      <a:lnTo>
                        <a:pt x="1829" y="530"/>
                      </a:lnTo>
                      <a:lnTo>
                        <a:pt x="1830" y="530"/>
                      </a:lnTo>
                      <a:lnTo>
                        <a:pt x="1831" y="531"/>
                      </a:lnTo>
                      <a:lnTo>
                        <a:pt x="1832" y="531"/>
                      </a:lnTo>
                      <a:lnTo>
                        <a:pt x="1833" y="531"/>
                      </a:lnTo>
                      <a:lnTo>
                        <a:pt x="1833" y="531"/>
                      </a:lnTo>
                      <a:lnTo>
                        <a:pt x="1834" y="531"/>
                      </a:lnTo>
                      <a:lnTo>
                        <a:pt x="1835" y="532"/>
                      </a:lnTo>
                      <a:lnTo>
                        <a:pt x="1836" y="532"/>
                      </a:lnTo>
                      <a:lnTo>
                        <a:pt x="1837" y="532"/>
                      </a:lnTo>
                      <a:lnTo>
                        <a:pt x="1837" y="532"/>
                      </a:lnTo>
                      <a:lnTo>
                        <a:pt x="1838" y="532"/>
                      </a:lnTo>
                      <a:lnTo>
                        <a:pt x="1839" y="532"/>
                      </a:lnTo>
                      <a:lnTo>
                        <a:pt x="1840" y="532"/>
                      </a:lnTo>
                      <a:lnTo>
                        <a:pt x="1841" y="532"/>
                      </a:lnTo>
                      <a:lnTo>
                        <a:pt x="1841" y="533"/>
                      </a:lnTo>
                      <a:lnTo>
                        <a:pt x="1842" y="533"/>
                      </a:lnTo>
                      <a:lnTo>
                        <a:pt x="1843" y="533"/>
                      </a:lnTo>
                      <a:lnTo>
                        <a:pt x="1844" y="533"/>
                      </a:lnTo>
                      <a:lnTo>
                        <a:pt x="1845" y="533"/>
                      </a:lnTo>
                      <a:lnTo>
                        <a:pt x="1845" y="533"/>
                      </a:lnTo>
                      <a:lnTo>
                        <a:pt x="1846" y="533"/>
                      </a:lnTo>
                      <a:lnTo>
                        <a:pt x="1847" y="533"/>
                      </a:lnTo>
                      <a:lnTo>
                        <a:pt x="1848" y="533"/>
                      </a:lnTo>
                      <a:lnTo>
                        <a:pt x="1848" y="533"/>
                      </a:lnTo>
                      <a:lnTo>
                        <a:pt x="1849" y="533"/>
                      </a:lnTo>
                      <a:lnTo>
                        <a:pt x="1850" y="533"/>
                      </a:lnTo>
                      <a:lnTo>
                        <a:pt x="1851" y="533"/>
                      </a:lnTo>
                      <a:lnTo>
                        <a:pt x="1852" y="533"/>
                      </a:lnTo>
                      <a:lnTo>
                        <a:pt x="1852" y="534"/>
                      </a:lnTo>
                      <a:lnTo>
                        <a:pt x="1853" y="534"/>
                      </a:lnTo>
                      <a:lnTo>
                        <a:pt x="1854" y="534"/>
                      </a:lnTo>
                      <a:lnTo>
                        <a:pt x="1855" y="534"/>
                      </a:lnTo>
                      <a:lnTo>
                        <a:pt x="1855" y="534"/>
                      </a:lnTo>
                      <a:lnTo>
                        <a:pt x="1856" y="534"/>
                      </a:lnTo>
                      <a:lnTo>
                        <a:pt x="1857" y="534"/>
                      </a:lnTo>
                      <a:lnTo>
                        <a:pt x="1858" y="534"/>
                      </a:lnTo>
                      <a:lnTo>
                        <a:pt x="1859" y="534"/>
                      </a:lnTo>
                      <a:lnTo>
                        <a:pt x="1859" y="534"/>
                      </a:lnTo>
                      <a:lnTo>
                        <a:pt x="1860" y="534"/>
                      </a:lnTo>
                      <a:lnTo>
                        <a:pt x="1861" y="534"/>
                      </a:lnTo>
                      <a:lnTo>
                        <a:pt x="1862" y="534"/>
                      </a:lnTo>
                      <a:lnTo>
                        <a:pt x="1863" y="534"/>
                      </a:lnTo>
                      <a:lnTo>
                        <a:pt x="1863" y="534"/>
                      </a:lnTo>
                      <a:lnTo>
                        <a:pt x="1864" y="534"/>
                      </a:lnTo>
                      <a:lnTo>
                        <a:pt x="1865" y="534"/>
                      </a:lnTo>
                      <a:lnTo>
                        <a:pt x="1866" y="534"/>
                      </a:lnTo>
                      <a:lnTo>
                        <a:pt x="1866" y="535"/>
                      </a:lnTo>
                      <a:lnTo>
                        <a:pt x="1867" y="535"/>
                      </a:lnTo>
                      <a:lnTo>
                        <a:pt x="1868" y="535"/>
                      </a:lnTo>
                      <a:lnTo>
                        <a:pt x="1869" y="535"/>
                      </a:lnTo>
                      <a:lnTo>
                        <a:pt x="1870" y="535"/>
                      </a:lnTo>
                      <a:lnTo>
                        <a:pt x="1870" y="535"/>
                      </a:lnTo>
                      <a:lnTo>
                        <a:pt x="1871" y="535"/>
                      </a:lnTo>
                      <a:lnTo>
                        <a:pt x="1872" y="535"/>
                      </a:lnTo>
                      <a:lnTo>
                        <a:pt x="1873" y="535"/>
                      </a:lnTo>
                      <a:lnTo>
                        <a:pt x="1874" y="535"/>
                      </a:lnTo>
                      <a:lnTo>
                        <a:pt x="1874" y="535"/>
                      </a:lnTo>
                      <a:lnTo>
                        <a:pt x="1875" y="535"/>
                      </a:lnTo>
                      <a:lnTo>
                        <a:pt x="1876" y="535"/>
                      </a:lnTo>
                      <a:lnTo>
                        <a:pt x="1877" y="535"/>
                      </a:lnTo>
                      <a:lnTo>
                        <a:pt x="1878" y="535"/>
                      </a:lnTo>
                      <a:lnTo>
                        <a:pt x="1878" y="535"/>
                      </a:lnTo>
                      <a:lnTo>
                        <a:pt x="1879" y="535"/>
                      </a:lnTo>
                      <a:lnTo>
                        <a:pt x="1881" y="535"/>
                      </a:lnTo>
                      <a:lnTo>
                        <a:pt x="1881" y="535"/>
                      </a:lnTo>
                      <a:lnTo>
                        <a:pt x="1882" y="535"/>
                      </a:lnTo>
                      <a:lnTo>
                        <a:pt x="1883" y="535"/>
                      </a:lnTo>
                      <a:lnTo>
                        <a:pt x="1884" y="535"/>
                      </a:lnTo>
                      <a:lnTo>
                        <a:pt x="1885" y="535"/>
                      </a:lnTo>
                      <a:lnTo>
                        <a:pt x="1885" y="535"/>
                      </a:lnTo>
                      <a:lnTo>
                        <a:pt x="1886" y="535"/>
                      </a:lnTo>
                      <a:lnTo>
                        <a:pt x="1887" y="535"/>
                      </a:lnTo>
                      <a:lnTo>
                        <a:pt x="1888" y="535"/>
                      </a:lnTo>
                      <a:lnTo>
                        <a:pt x="1888" y="535"/>
                      </a:lnTo>
                      <a:lnTo>
                        <a:pt x="1889" y="535"/>
                      </a:lnTo>
                      <a:lnTo>
                        <a:pt x="1890" y="535"/>
                      </a:lnTo>
                      <a:lnTo>
                        <a:pt x="1891" y="535"/>
                      </a:lnTo>
                      <a:lnTo>
                        <a:pt x="1892" y="535"/>
                      </a:lnTo>
                      <a:lnTo>
                        <a:pt x="1892" y="535"/>
                      </a:lnTo>
                      <a:lnTo>
                        <a:pt x="1893" y="535"/>
                      </a:lnTo>
                      <a:lnTo>
                        <a:pt x="1894" y="535"/>
                      </a:lnTo>
                      <a:lnTo>
                        <a:pt x="1895" y="535"/>
                      </a:lnTo>
                      <a:lnTo>
                        <a:pt x="1896" y="535"/>
                      </a:lnTo>
                      <a:lnTo>
                        <a:pt x="1896" y="535"/>
                      </a:lnTo>
                      <a:lnTo>
                        <a:pt x="1897" y="535"/>
                      </a:lnTo>
                      <a:lnTo>
                        <a:pt x="1898" y="535"/>
                      </a:lnTo>
                      <a:lnTo>
                        <a:pt x="1899" y="535"/>
                      </a:lnTo>
                      <a:lnTo>
                        <a:pt x="1900" y="535"/>
                      </a:lnTo>
                      <a:lnTo>
                        <a:pt x="1900" y="535"/>
                      </a:lnTo>
                      <a:lnTo>
                        <a:pt x="1901" y="535"/>
                      </a:lnTo>
                      <a:lnTo>
                        <a:pt x="1902" y="535"/>
                      </a:lnTo>
                      <a:lnTo>
                        <a:pt x="1903" y="535"/>
                      </a:lnTo>
                      <a:lnTo>
                        <a:pt x="1904" y="535"/>
                      </a:lnTo>
                      <a:lnTo>
                        <a:pt x="1904" y="535"/>
                      </a:lnTo>
                      <a:lnTo>
                        <a:pt x="1905" y="535"/>
                      </a:lnTo>
                      <a:lnTo>
                        <a:pt x="1906" y="535"/>
                      </a:lnTo>
                      <a:lnTo>
                        <a:pt x="1906" y="535"/>
                      </a:lnTo>
                      <a:lnTo>
                        <a:pt x="1908" y="535"/>
                      </a:lnTo>
                      <a:lnTo>
                        <a:pt x="1908" y="535"/>
                      </a:lnTo>
                      <a:lnTo>
                        <a:pt x="1909" y="535"/>
                      </a:lnTo>
                      <a:lnTo>
                        <a:pt x="1910" y="535"/>
                      </a:lnTo>
                      <a:lnTo>
                        <a:pt x="1910" y="535"/>
                      </a:lnTo>
                      <a:lnTo>
                        <a:pt x="1911" y="535"/>
                      </a:lnTo>
                      <a:lnTo>
                        <a:pt x="1912" y="535"/>
                      </a:lnTo>
                      <a:lnTo>
                        <a:pt x="1913" y="535"/>
                      </a:lnTo>
                      <a:lnTo>
                        <a:pt x="1914" y="535"/>
                      </a:lnTo>
                      <a:lnTo>
                        <a:pt x="1914" y="535"/>
                      </a:lnTo>
                      <a:lnTo>
                        <a:pt x="1915" y="535"/>
                      </a:lnTo>
                      <a:lnTo>
                        <a:pt x="1916" y="535"/>
                      </a:lnTo>
                      <a:lnTo>
                        <a:pt x="1917" y="535"/>
                      </a:lnTo>
                      <a:lnTo>
                        <a:pt x="1918" y="535"/>
                      </a:lnTo>
                      <a:lnTo>
                        <a:pt x="1918" y="535"/>
                      </a:lnTo>
                      <a:lnTo>
                        <a:pt x="1919" y="535"/>
                      </a:lnTo>
                      <a:lnTo>
                        <a:pt x="1920" y="535"/>
                      </a:lnTo>
                      <a:lnTo>
                        <a:pt x="1921" y="535"/>
                      </a:lnTo>
                      <a:lnTo>
                        <a:pt x="1922" y="535"/>
                      </a:lnTo>
                      <a:lnTo>
                        <a:pt x="1922" y="535"/>
                      </a:lnTo>
                      <a:lnTo>
                        <a:pt x="1923" y="535"/>
                      </a:lnTo>
                      <a:lnTo>
                        <a:pt x="1924" y="535"/>
                      </a:lnTo>
                      <a:lnTo>
                        <a:pt x="1925" y="535"/>
                      </a:lnTo>
                      <a:lnTo>
                        <a:pt x="1926" y="535"/>
                      </a:lnTo>
                      <a:lnTo>
                        <a:pt x="1926" y="535"/>
                      </a:lnTo>
                      <a:lnTo>
                        <a:pt x="1927" y="535"/>
                      </a:lnTo>
                      <a:lnTo>
                        <a:pt x="1928" y="535"/>
                      </a:lnTo>
                      <a:lnTo>
                        <a:pt x="1928" y="535"/>
                      </a:lnTo>
                      <a:lnTo>
                        <a:pt x="1930" y="535"/>
                      </a:lnTo>
                      <a:lnTo>
                        <a:pt x="1930" y="535"/>
                      </a:lnTo>
                      <a:lnTo>
                        <a:pt x="1931" y="535"/>
                      </a:lnTo>
                      <a:lnTo>
                        <a:pt x="1932" y="535"/>
                      </a:lnTo>
                      <a:lnTo>
                        <a:pt x="1932" y="535"/>
                      </a:lnTo>
                      <a:lnTo>
                        <a:pt x="1934" y="535"/>
                      </a:lnTo>
                      <a:lnTo>
                        <a:pt x="1934" y="535"/>
                      </a:lnTo>
                      <a:lnTo>
                        <a:pt x="1935" y="535"/>
                      </a:lnTo>
                      <a:lnTo>
                        <a:pt x="1936" y="535"/>
                      </a:lnTo>
                      <a:lnTo>
                        <a:pt x="1936" y="535"/>
                      </a:lnTo>
                      <a:lnTo>
                        <a:pt x="1937" y="535"/>
                      </a:lnTo>
                      <a:lnTo>
                        <a:pt x="1938" y="535"/>
                      </a:lnTo>
                      <a:lnTo>
                        <a:pt x="1939" y="535"/>
                      </a:lnTo>
                      <a:lnTo>
                        <a:pt x="1940" y="535"/>
                      </a:lnTo>
                      <a:lnTo>
                        <a:pt x="1940" y="535"/>
                      </a:lnTo>
                      <a:lnTo>
                        <a:pt x="1941" y="535"/>
                      </a:lnTo>
                      <a:lnTo>
                        <a:pt x="1942" y="535"/>
                      </a:lnTo>
                      <a:lnTo>
                        <a:pt x="1943" y="536"/>
                      </a:lnTo>
                      <a:lnTo>
                        <a:pt x="1944" y="535"/>
                      </a:lnTo>
                      <a:lnTo>
                        <a:pt x="1944" y="535"/>
                      </a:lnTo>
                      <a:lnTo>
                        <a:pt x="1945" y="535"/>
                      </a:lnTo>
                      <a:lnTo>
                        <a:pt x="1946" y="535"/>
                      </a:lnTo>
                      <a:lnTo>
                        <a:pt x="1947" y="535"/>
                      </a:lnTo>
                      <a:lnTo>
                        <a:pt x="1948" y="535"/>
                      </a:lnTo>
                      <a:lnTo>
                        <a:pt x="1948" y="535"/>
                      </a:lnTo>
                      <a:lnTo>
                        <a:pt x="1949" y="535"/>
                      </a:lnTo>
                      <a:lnTo>
                        <a:pt x="1950" y="535"/>
                      </a:lnTo>
                      <a:lnTo>
                        <a:pt x="1951" y="535"/>
                      </a:lnTo>
                      <a:lnTo>
                        <a:pt x="1952" y="535"/>
                      </a:lnTo>
                      <a:lnTo>
                        <a:pt x="1952" y="535"/>
                      </a:lnTo>
                      <a:lnTo>
                        <a:pt x="1953" y="535"/>
                      </a:lnTo>
                      <a:lnTo>
                        <a:pt x="1954" y="535"/>
                      </a:lnTo>
                      <a:lnTo>
                        <a:pt x="1956" y="535"/>
                      </a:lnTo>
                      <a:lnTo>
                        <a:pt x="1956" y="535"/>
                      </a:lnTo>
                      <a:lnTo>
                        <a:pt x="1957" y="535"/>
                      </a:lnTo>
                      <a:lnTo>
                        <a:pt x="1958" y="535"/>
                      </a:lnTo>
                      <a:lnTo>
                        <a:pt x="1958" y="535"/>
                      </a:lnTo>
                      <a:lnTo>
                        <a:pt x="1959" y="535"/>
                      </a:lnTo>
                      <a:lnTo>
                        <a:pt x="1960" y="535"/>
                      </a:lnTo>
                      <a:lnTo>
                        <a:pt x="1961" y="535"/>
                      </a:lnTo>
                      <a:lnTo>
                        <a:pt x="1962" y="535"/>
                      </a:lnTo>
                      <a:lnTo>
                        <a:pt x="1962" y="535"/>
                      </a:lnTo>
                      <a:lnTo>
                        <a:pt x="1963" y="535"/>
                      </a:lnTo>
                      <a:lnTo>
                        <a:pt x="1964" y="535"/>
                      </a:lnTo>
                      <a:lnTo>
                        <a:pt x="1965" y="535"/>
                      </a:lnTo>
                      <a:lnTo>
                        <a:pt x="1966" y="535"/>
                      </a:lnTo>
                      <a:lnTo>
                        <a:pt x="1966" y="535"/>
                      </a:lnTo>
                      <a:lnTo>
                        <a:pt x="1967" y="535"/>
                      </a:lnTo>
                      <a:lnTo>
                        <a:pt x="1968" y="535"/>
                      </a:lnTo>
                      <a:lnTo>
                        <a:pt x="1969" y="535"/>
                      </a:lnTo>
                      <a:lnTo>
                        <a:pt x="1970" y="535"/>
                      </a:lnTo>
                      <a:lnTo>
                        <a:pt x="1970" y="535"/>
                      </a:lnTo>
                      <a:lnTo>
                        <a:pt x="1971" y="535"/>
                      </a:lnTo>
                      <a:lnTo>
                        <a:pt x="1972" y="535"/>
                      </a:lnTo>
                      <a:lnTo>
                        <a:pt x="1973" y="535"/>
                      </a:lnTo>
                      <a:lnTo>
                        <a:pt x="1974" y="535"/>
                      </a:lnTo>
                      <a:lnTo>
                        <a:pt x="1974" y="535"/>
                      </a:lnTo>
                      <a:lnTo>
                        <a:pt x="1975" y="535"/>
                      </a:lnTo>
                      <a:lnTo>
                        <a:pt x="1976" y="535"/>
                      </a:lnTo>
                      <a:lnTo>
                        <a:pt x="1977" y="535"/>
                      </a:lnTo>
                      <a:lnTo>
                        <a:pt x="1977" y="535"/>
                      </a:lnTo>
                      <a:lnTo>
                        <a:pt x="1978" y="535"/>
                      </a:lnTo>
                      <a:lnTo>
                        <a:pt x="1979" y="535"/>
                      </a:lnTo>
                      <a:lnTo>
                        <a:pt x="1980" y="535"/>
                      </a:lnTo>
                      <a:lnTo>
                        <a:pt x="1980" y="535"/>
                      </a:lnTo>
                      <a:lnTo>
                        <a:pt x="1981" y="535"/>
                      </a:lnTo>
                      <a:lnTo>
                        <a:pt x="1982" y="535"/>
                      </a:lnTo>
                      <a:lnTo>
                        <a:pt x="1983" y="535"/>
                      </a:lnTo>
                      <a:lnTo>
                        <a:pt x="1984" y="535"/>
                      </a:lnTo>
                      <a:lnTo>
                        <a:pt x="1984" y="535"/>
                      </a:lnTo>
                      <a:lnTo>
                        <a:pt x="1985" y="535"/>
                      </a:lnTo>
                      <a:lnTo>
                        <a:pt x="1986" y="535"/>
                      </a:lnTo>
                      <a:lnTo>
                        <a:pt x="1987" y="535"/>
                      </a:lnTo>
                      <a:lnTo>
                        <a:pt x="1988" y="535"/>
                      </a:lnTo>
                      <a:lnTo>
                        <a:pt x="1988" y="535"/>
                      </a:lnTo>
                      <a:lnTo>
                        <a:pt x="1989" y="535"/>
                      </a:lnTo>
                      <a:lnTo>
                        <a:pt x="1990" y="535"/>
                      </a:lnTo>
                      <a:lnTo>
                        <a:pt x="1991" y="535"/>
                      </a:lnTo>
                      <a:lnTo>
                        <a:pt x="1992" y="535"/>
                      </a:lnTo>
                      <a:lnTo>
                        <a:pt x="1992" y="535"/>
                      </a:lnTo>
                      <a:lnTo>
                        <a:pt x="1993" y="535"/>
                      </a:lnTo>
                      <a:lnTo>
                        <a:pt x="1994" y="535"/>
                      </a:lnTo>
                      <a:lnTo>
                        <a:pt x="1995" y="535"/>
                      </a:lnTo>
                      <a:lnTo>
                        <a:pt x="1996" y="535"/>
                      </a:lnTo>
                      <a:lnTo>
                        <a:pt x="1996" y="535"/>
                      </a:lnTo>
                      <a:lnTo>
                        <a:pt x="1997" y="535"/>
                      </a:lnTo>
                      <a:lnTo>
                        <a:pt x="1998" y="535"/>
                      </a:lnTo>
                      <a:lnTo>
                        <a:pt x="1999" y="535"/>
                      </a:lnTo>
                      <a:lnTo>
                        <a:pt x="1999" y="535"/>
                      </a:lnTo>
                      <a:lnTo>
                        <a:pt x="2000" y="535"/>
                      </a:lnTo>
                      <a:lnTo>
                        <a:pt x="2001" y="535"/>
                      </a:lnTo>
                      <a:lnTo>
                        <a:pt x="2002" y="535"/>
                      </a:lnTo>
                      <a:lnTo>
                        <a:pt x="2003" y="535"/>
                      </a:lnTo>
                      <a:lnTo>
                        <a:pt x="2003" y="535"/>
                      </a:lnTo>
                      <a:lnTo>
                        <a:pt x="2004" y="535"/>
                      </a:lnTo>
                      <a:lnTo>
                        <a:pt x="2005" y="535"/>
                      </a:lnTo>
                      <a:lnTo>
                        <a:pt x="2006" y="535"/>
                      </a:lnTo>
                      <a:lnTo>
                        <a:pt x="2006" y="535"/>
                      </a:lnTo>
                      <a:lnTo>
                        <a:pt x="2007" y="535"/>
                      </a:lnTo>
                      <a:lnTo>
                        <a:pt x="2008" y="535"/>
                      </a:lnTo>
                      <a:lnTo>
                        <a:pt x="2009" y="535"/>
                      </a:lnTo>
                      <a:lnTo>
                        <a:pt x="2010" y="535"/>
                      </a:lnTo>
                      <a:lnTo>
                        <a:pt x="2010" y="535"/>
                      </a:lnTo>
                      <a:lnTo>
                        <a:pt x="2011" y="535"/>
                      </a:lnTo>
                      <a:lnTo>
                        <a:pt x="2012" y="535"/>
                      </a:lnTo>
                      <a:lnTo>
                        <a:pt x="2013" y="535"/>
                      </a:lnTo>
                      <a:lnTo>
                        <a:pt x="2014" y="535"/>
                      </a:lnTo>
                      <a:lnTo>
                        <a:pt x="2014" y="535"/>
                      </a:lnTo>
                      <a:lnTo>
                        <a:pt x="2015" y="535"/>
                      </a:lnTo>
                      <a:lnTo>
                        <a:pt x="2016" y="535"/>
                      </a:lnTo>
                      <a:lnTo>
                        <a:pt x="2017" y="535"/>
                      </a:lnTo>
                      <a:lnTo>
                        <a:pt x="2017" y="535"/>
                      </a:lnTo>
                      <a:lnTo>
                        <a:pt x="2018" y="535"/>
                      </a:lnTo>
                      <a:lnTo>
                        <a:pt x="2019" y="535"/>
                      </a:lnTo>
                      <a:lnTo>
                        <a:pt x="2020" y="535"/>
                      </a:lnTo>
                      <a:lnTo>
                        <a:pt x="2021" y="535"/>
                      </a:lnTo>
                      <a:lnTo>
                        <a:pt x="2021" y="535"/>
                      </a:lnTo>
                      <a:lnTo>
                        <a:pt x="2022" y="535"/>
                      </a:lnTo>
                      <a:lnTo>
                        <a:pt x="2023" y="535"/>
                      </a:lnTo>
                      <a:lnTo>
                        <a:pt x="2024" y="535"/>
                      </a:lnTo>
                      <a:lnTo>
                        <a:pt x="2025" y="535"/>
                      </a:lnTo>
                      <a:lnTo>
                        <a:pt x="2025" y="535"/>
                      </a:lnTo>
                      <a:lnTo>
                        <a:pt x="2026" y="535"/>
                      </a:lnTo>
                      <a:lnTo>
                        <a:pt x="2027" y="535"/>
                      </a:lnTo>
                      <a:lnTo>
                        <a:pt x="2028" y="535"/>
                      </a:lnTo>
                      <a:lnTo>
                        <a:pt x="2029" y="535"/>
                      </a:lnTo>
                      <a:lnTo>
                        <a:pt x="2029" y="535"/>
                      </a:lnTo>
                      <a:lnTo>
                        <a:pt x="2030" y="535"/>
                      </a:lnTo>
                      <a:lnTo>
                        <a:pt x="2031" y="535"/>
                      </a:lnTo>
                      <a:lnTo>
                        <a:pt x="2032" y="535"/>
                      </a:lnTo>
                      <a:lnTo>
                        <a:pt x="2032" y="535"/>
                      </a:lnTo>
                      <a:lnTo>
                        <a:pt x="2033" y="535"/>
                      </a:lnTo>
                      <a:lnTo>
                        <a:pt x="2034" y="535"/>
                      </a:lnTo>
                      <a:lnTo>
                        <a:pt x="2035" y="535"/>
                      </a:lnTo>
                      <a:lnTo>
                        <a:pt x="2036" y="535"/>
                      </a:lnTo>
                      <a:lnTo>
                        <a:pt x="2036" y="535"/>
                      </a:lnTo>
                      <a:lnTo>
                        <a:pt x="2037" y="535"/>
                      </a:lnTo>
                      <a:lnTo>
                        <a:pt x="2038" y="535"/>
                      </a:lnTo>
                      <a:lnTo>
                        <a:pt x="2039" y="535"/>
                      </a:lnTo>
                      <a:lnTo>
                        <a:pt x="2039" y="535"/>
                      </a:lnTo>
                      <a:lnTo>
                        <a:pt x="2040" y="535"/>
                      </a:lnTo>
                      <a:lnTo>
                        <a:pt x="2041" y="535"/>
                      </a:lnTo>
                      <a:lnTo>
                        <a:pt x="2042" y="535"/>
                      </a:lnTo>
                      <a:lnTo>
                        <a:pt x="2043" y="535"/>
                      </a:lnTo>
                      <a:lnTo>
                        <a:pt x="2043" y="535"/>
                      </a:lnTo>
                      <a:lnTo>
                        <a:pt x="2044" y="535"/>
                      </a:lnTo>
                      <a:lnTo>
                        <a:pt x="2045" y="535"/>
                      </a:lnTo>
                      <a:lnTo>
                        <a:pt x="2046" y="535"/>
                      </a:lnTo>
                      <a:lnTo>
                        <a:pt x="2047" y="535"/>
                      </a:lnTo>
                      <a:lnTo>
                        <a:pt x="2047" y="535"/>
                      </a:lnTo>
                      <a:lnTo>
                        <a:pt x="2048" y="535"/>
                      </a:lnTo>
                      <a:lnTo>
                        <a:pt x="2049" y="535"/>
                      </a:lnTo>
                      <a:lnTo>
                        <a:pt x="2050" y="535"/>
                      </a:lnTo>
                      <a:lnTo>
                        <a:pt x="2051" y="535"/>
                      </a:lnTo>
                      <a:lnTo>
                        <a:pt x="2051" y="535"/>
                      </a:lnTo>
                      <a:lnTo>
                        <a:pt x="2052" y="535"/>
                      </a:lnTo>
                      <a:lnTo>
                        <a:pt x="2053" y="535"/>
                      </a:lnTo>
                      <a:lnTo>
                        <a:pt x="2054" y="535"/>
                      </a:lnTo>
                      <a:lnTo>
                        <a:pt x="2055" y="535"/>
                      </a:lnTo>
                      <a:lnTo>
                        <a:pt x="2055" y="535"/>
                      </a:lnTo>
                      <a:lnTo>
                        <a:pt x="2056" y="535"/>
                      </a:lnTo>
                      <a:lnTo>
                        <a:pt x="2057" y="535"/>
                      </a:lnTo>
                      <a:lnTo>
                        <a:pt x="2057" y="535"/>
                      </a:lnTo>
                      <a:lnTo>
                        <a:pt x="2058" y="535"/>
                      </a:lnTo>
                      <a:lnTo>
                        <a:pt x="2059" y="535"/>
                      </a:lnTo>
                      <a:lnTo>
                        <a:pt x="2060" y="535"/>
                      </a:lnTo>
                      <a:lnTo>
                        <a:pt x="2061" y="535"/>
                      </a:lnTo>
                      <a:lnTo>
                        <a:pt x="2061" y="535"/>
                      </a:lnTo>
                      <a:lnTo>
                        <a:pt x="2062" y="535"/>
                      </a:lnTo>
                      <a:lnTo>
                        <a:pt x="2063" y="535"/>
                      </a:lnTo>
                      <a:lnTo>
                        <a:pt x="2064" y="535"/>
                      </a:lnTo>
                      <a:lnTo>
                        <a:pt x="2065" y="535"/>
                      </a:lnTo>
                      <a:lnTo>
                        <a:pt x="2065" y="535"/>
                      </a:lnTo>
                      <a:lnTo>
                        <a:pt x="2066" y="535"/>
                      </a:lnTo>
                      <a:lnTo>
                        <a:pt x="2067" y="535"/>
                      </a:lnTo>
                      <a:lnTo>
                        <a:pt x="2068" y="535"/>
                      </a:lnTo>
                      <a:lnTo>
                        <a:pt x="2069" y="535"/>
                      </a:lnTo>
                      <a:lnTo>
                        <a:pt x="2069" y="535"/>
                      </a:lnTo>
                      <a:lnTo>
                        <a:pt x="2070" y="535"/>
                      </a:lnTo>
                      <a:lnTo>
                        <a:pt x="2071" y="535"/>
                      </a:lnTo>
                      <a:lnTo>
                        <a:pt x="2072" y="535"/>
                      </a:lnTo>
                      <a:lnTo>
                        <a:pt x="2073" y="535"/>
                      </a:lnTo>
                      <a:lnTo>
                        <a:pt x="2073" y="535"/>
                      </a:lnTo>
                      <a:lnTo>
                        <a:pt x="2074" y="535"/>
                      </a:lnTo>
                      <a:lnTo>
                        <a:pt x="2075" y="535"/>
                      </a:lnTo>
                      <a:lnTo>
                        <a:pt x="2076" y="535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7" name="Group 456"/>
              <p:cNvGrpSpPr>
                <a:grpSpLocks noChangeAspect="1"/>
              </p:cNvGrpSpPr>
              <p:nvPr/>
            </p:nvGrpSpPr>
            <p:grpSpPr bwMode="auto">
              <a:xfrm>
                <a:off x="5176838" y="4079876"/>
                <a:ext cx="3624263" cy="1077913"/>
                <a:chOff x="3360" y="1872"/>
                <a:chExt cx="2283" cy="1056"/>
              </a:xfrm>
            </p:grpSpPr>
            <p:sp>
              <p:nvSpPr>
                <p:cNvPr id="174" name="AutoShape 457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3360" y="1872"/>
                  <a:ext cx="2283" cy="102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" name="Line 458"/>
                <p:cNvSpPr>
                  <a:spLocks noChangeShapeType="1"/>
                </p:cNvSpPr>
                <p:nvPr/>
              </p:nvSpPr>
              <p:spPr bwMode="auto">
                <a:xfrm flipV="1">
                  <a:off x="3549" y="1872"/>
                  <a:ext cx="1" cy="82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" name="Rectangle 459"/>
                <p:cNvSpPr>
                  <a:spLocks noChangeArrowheads="1"/>
                </p:cNvSpPr>
                <p:nvPr/>
              </p:nvSpPr>
              <p:spPr bwMode="auto">
                <a:xfrm rot="16200000">
                  <a:off x="3339" y="2232"/>
                  <a:ext cx="120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AU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77" name="Line 460"/>
                <p:cNvSpPr>
                  <a:spLocks noChangeShapeType="1"/>
                </p:cNvSpPr>
                <p:nvPr/>
              </p:nvSpPr>
              <p:spPr bwMode="auto">
                <a:xfrm flipH="1">
                  <a:off x="3538" y="2655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" name="Line 461"/>
                <p:cNvSpPr>
                  <a:spLocks noChangeShapeType="1"/>
                </p:cNvSpPr>
                <p:nvPr/>
              </p:nvSpPr>
              <p:spPr bwMode="auto">
                <a:xfrm flipH="1">
                  <a:off x="3528" y="2609"/>
                  <a:ext cx="2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9" name="Rectangle 462"/>
                <p:cNvSpPr>
                  <a:spLocks noChangeArrowheads="1"/>
                </p:cNvSpPr>
                <p:nvPr/>
              </p:nvSpPr>
              <p:spPr bwMode="auto">
                <a:xfrm>
                  <a:off x="3403" y="2577"/>
                  <a:ext cx="109" cy="1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80" name="Line 463"/>
                <p:cNvSpPr>
                  <a:spLocks noChangeShapeType="1"/>
                </p:cNvSpPr>
                <p:nvPr/>
              </p:nvSpPr>
              <p:spPr bwMode="auto">
                <a:xfrm flipH="1">
                  <a:off x="3538" y="2565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" name="Line 464"/>
                <p:cNvSpPr>
                  <a:spLocks noChangeShapeType="1"/>
                </p:cNvSpPr>
                <p:nvPr/>
              </p:nvSpPr>
              <p:spPr bwMode="auto">
                <a:xfrm flipH="1">
                  <a:off x="3538" y="2519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2" name="Line 465"/>
                <p:cNvSpPr>
                  <a:spLocks noChangeShapeType="1"/>
                </p:cNvSpPr>
                <p:nvPr/>
              </p:nvSpPr>
              <p:spPr bwMode="auto">
                <a:xfrm flipH="1">
                  <a:off x="3538" y="2474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3" name="Line 466"/>
                <p:cNvSpPr>
                  <a:spLocks noChangeShapeType="1"/>
                </p:cNvSpPr>
                <p:nvPr/>
              </p:nvSpPr>
              <p:spPr bwMode="auto">
                <a:xfrm flipH="1">
                  <a:off x="3538" y="2429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4" name="Line 467"/>
                <p:cNvSpPr>
                  <a:spLocks noChangeShapeType="1"/>
                </p:cNvSpPr>
                <p:nvPr/>
              </p:nvSpPr>
              <p:spPr bwMode="auto">
                <a:xfrm flipH="1">
                  <a:off x="3528" y="2384"/>
                  <a:ext cx="2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" name="Rectangle 468"/>
                <p:cNvSpPr>
                  <a:spLocks noChangeArrowheads="1"/>
                </p:cNvSpPr>
                <p:nvPr/>
              </p:nvSpPr>
              <p:spPr bwMode="auto">
                <a:xfrm>
                  <a:off x="3403" y="2353"/>
                  <a:ext cx="109" cy="1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0.05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86" name="Line 469"/>
                <p:cNvSpPr>
                  <a:spLocks noChangeShapeType="1"/>
                </p:cNvSpPr>
                <p:nvPr/>
              </p:nvSpPr>
              <p:spPr bwMode="auto">
                <a:xfrm flipH="1">
                  <a:off x="3538" y="2339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" name="Line 470"/>
                <p:cNvSpPr>
                  <a:spLocks noChangeShapeType="1"/>
                </p:cNvSpPr>
                <p:nvPr/>
              </p:nvSpPr>
              <p:spPr bwMode="auto">
                <a:xfrm flipH="1">
                  <a:off x="3538" y="2293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8" name="Line 471"/>
                <p:cNvSpPr>
                  <a:spLocks noChangeShapeType="1"/>
                </p:cNvSpPr>
                <p:nvPr/>
              </p:nvSpPr>
              <p:spPr bwMode="auto">
                <a:xfrm flipH="1">
                  <a:off x="3538" y="2248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9" name="Line 472"/>
                <p:cNvSpPr>
                  <a:spLocks noChangeShapeType="1"/>
                </p:cNvSpPr>
                <p:nvPr/>
              </p:nvSpPr>
              <p:spPr bwMode="auto">
                <a:xfrm flipH="1">
                  <a:off x="3538" y="2203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0" name="Line 473"/>
                <p:cNvSpPr>
                  <a:spLocks noChangeShapeType="1"/>
                </p:cNvSpPr>
                <p:nvPr/>
              </p:nvSpPr>
              <p:spPr bwMode="auto">
                <a:xfrm flipH="1">
                  <a:off x="3528" y="2158"/>
                  <a:ext cx="2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1" name="Rectangle 474"/>
                <p:cNvSpPr>
                  <a:spLocks noChangeArrowheads="1"/>
                </p:cNvSpPr>
                <p:nvPr/>
              </p:nvSpPr>
              <p:spPr bwMode="auto">
                <a:xfrm>
                  <a:off x="3403" y="2127"/>
                  <a:ext cx="109" cy="1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0.10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92" name="Line 475"/>
                <p:cNvSpPr>
                  <a:spLocks noChangeShapeType="1"/>
                </p:cNvSpPr>
                <p:nvPr/>
              </p:nvSpPr>
              <p:spPr bwMode="auto">
                <a:xfrm flipH="1">
                  <a:off x="3538" y="2112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3" name="Line 476"/>
                <p:cNvSpPr>
                  <a:spLocks noChangeShapeType="1"/>
                </p:cNvSpPr>
                <p:nvPr/>
              </p:nvSpPr>
              <p:spPr bwMode="auto">
                <a:xfrm flipH="1">
                  <a:off x="3538" y="2068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4" name="Line 477"/>
                <p:cNvSpPr>
                  <a:spLocks noChangeShapeType="1"/>
                </p:cNvSpPr>
                <p:nvPr/>
              </p:nvSpPr>
              <p:spPr bwMode="auto">
                <a:xfrm flipH="1">
                  <a:off x="3538" y="2022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5" name="Line 478"/>
                <p:cNvSpPr>
                  <a:spLocks noChangeShapeType="1"/>
                </p:cNvSpPr>
                <p:nvPr/>
              </p:nvSpPr>
              <p:spPr bwMode="auto">
                <a:xfrm flipH="1">
                  <a:off x="3538" y="1977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" name="Line 479"/>
                <p:cNvSpPr>
                  <a:spLocks noChangeShapeType="1"/>
                </p:cNvSpPr>
                <p:nvPr/>
              </p:nvSpPr>
              <p:spPr bwMode="auto">
                <a:xfrm flipH="1">
                  <a:off x="3528" y="1932"/>
                  <a:ext cx="2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" name="Rectangle 480"/>
                <p:cNvSpPr>
                  <a:spLocks noChangeArrowheads="1"/>
                </p:cNvSpPr>
                <p:nvPr/>
              </p:nvSpPr>
              <p:spPr bwMode="auto">
                <a:xfrm>
                  <a:off x="3403" y="1898"/>
                  <a:ext cx="109" cy="10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0.15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98" name="Line 481"/>
                <p:cNvSpPr>
                  <a:spLocks noChangeShapeType="1"/>
                </p:cNvSpPr>
                <p:nvPr/>
              </p:nvSpPr>
              <p:spPr bwMode="auto">
                <a:xfrm flipH="1">
                  <a:off x="3538" y="1887"/>
                  <a:ext cx="1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" name="Line 482"/>
                <p:cNvSpPr>
                  <a:spLocks noChangeShapeType="1"/>
                </p:cNvSpPr>
                <p:nvPr/>
              </p:nvSpPr>
              <p:spPr bwMode="auto">
                <a:xfrm flipH="1">
                  <a:off x="3549" y="2695"/>
                  <a:ext cx="2052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0" name="Rectangle 483"/>
                <p:cNvSpPr>
                  <a:spLocks noChangeArrowheads="1"/>
                </p:cNvSpPr>
                <p:nvPr/>
              </p:nvSpPr>
              <p:spPr bwMode="auto">
                <a:xfrm>
                  <a:off x="4472" y="2824"/>
                  <a:ext cx="196" cy="1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Minutes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01" name="Line 484"/>
                <p:cNvSpPr>
                  <a:spLocks noChangeShapeType="1"/>
                </p:cNvSpPr>
                <p:nvPr/>
              </p:nvSpPr>
              <p:spPr bwMode="auto">
                <a:xfrm>
                  <a:off x="3549" y="2700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2" name="Rectangle 485"/>
                <p:cNvSpPr>
                  <a:spLocks noChangeArrowheads="1"/>
                </p:cNvSpPr>
                <p:nvPr/>
              </p:nvSpPr>
              <p:spPr bwMode="auto">
                <a:xfrm>
                  <a:off x="3487" y="2729"/>
                  <a:ext cx="109" cy="1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03" name="Line 486"/>
                <p:cNvSpPr>
                  <a:spLocks noChangeShapeType="1"/>
                </p:cNvSpPr>
                <p:nvPr/>
              </p:nvSpPr>
              <p:spPr bwMode="auto">
                <a:xfrm>
                  <a:off x="3595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4" name="Line 487"/>
                <p:cNvSpPr>
                  <a:spLocks noChangeShapeType="1"/>
                </p:cNvSpPr>
                <p:nvPr/>
              </p:nvSpPr>
              <p:spPr bwMode="auto">
                <a:xfrm>
                  <a:off x="3641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" name="Line 488"/>
                <p:cNvSpPr>
                  <a:spLocks noChangeShapeType="1"/>
                </p:cNvSpPr>
                <p:nvPr/>
              </p:nvSpPr>
              <p:spPr bwMode="auto">
                <a:xfrm>
                  <a:off x="3686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6" name="Line 489"/>
                <p:cNvSpPr>
                  <a:spLocks noChangeShapeType="1"/>
                </p:cNvSpPr>
                <p:nvPr/>
              </p:nvSpPr>
              <p:spPr bwMode="auto">
                <a:xfrm>
                  <a:off x="3732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7" name="Line 490"/>
                <p:cNvSpPr>
                  <a:spLocks noChangeShapeType="1"/>
                </p:cNvSpPr>
                <p:nvPr/>
              </p:nvSpPr>
              <p:spPr bwMode="auto">
                <a:xfrm>
                  <a:off x="3777" y="2700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" name="Rectangle 491"/>
                <p:cNvSpPr>
                  <a:spLocks noChangeArrowheads="1"/>
                </p:cNvSpPr>
                <p:nvPr/>
              </p:nvSpPr>
              <p:spPr bwMode="auto">
                <a:xfrm>
                  <a:off x="3715" y="2729"/>
                  <a:ext cx="109" cy="1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0.50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09" name="Line 492"/>
                <p:cNvSpPr>
                  <a:spLocks noChangeShapeType="1"/>
                </p:cNvSpPr>
                <p:nvPr/>
              </p:nvSpPr>
              <p:spPr bwMode="auto">
                <a:xfrm>
                  <a:off x="3823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" name="Line 493"/>
                <p:cNvSpPr>
                  <a:spLocks noChangeShapeType="1"/>
                </p:cNvSpPr>
                <p:nvPr/>
              </p:nvSpPr>
              <p:spPr bwMode="auto">
                <a:xfrm>
                  <a:off x="3869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" name="Line 494"/>
                <p:cNvSpPr>
                  <a:spLocks noChangeShapeType="1"/>
                </p:cNvSpPr>
                <p:nvPr/>
              </p:nvSpPr>
              <p:spPr bwMode="auto">
                <a:xfrm>
                  <a:off x="3914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" name="Line 495"/>
                <p:cNvSpPr>
                  <a:spLocks noChangeShapeType="1"/>
                </p:cNvSpPr>
                <p:nvPr/>
              </p:nvSpPr>
              <p:spPr bwMode="auto">
                <a:xfrm>
                  <a:off x="3960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3" name="Line 496"/>
                <p:cNvSpPr>
                  <a:spLocks noChangeShapeType="1"/>
                </p:cNvSpPr>
                <p:nvPr/>
              </p:nvSpPr>
              <p:spPr bwMode="auto">
                <a:xfrm>
                  <a:off x="4005" y="2700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" name="Rectangle 497"/>
                <p:cNvSpPr>
                  <a:spLocks noChangeArrowheads="1"/>
                </p:cNvSpPr>
                <p:nvPr/>
              </p:nvSpPr>
              <p:spPr bwMode="auto">
                <a:xfrm>
                  <a:off x="3943" y="2729"/>
                  <a:ext cx="109" cy="1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1.00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15" name="Line 498"/>
                <p:cNvSpPr>
                  <a:spLocks noChangeShapeType="1"/>
                </p:cNvSpPr>
                <p:nvPr/>
              </p:nvSpPr>
              <p:spPr bwMode="auto">
                <a:xfrm>
                  <a:off x="4051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" name="Line 499"/>
                <p:cNvSpPr>
                  <a:spLocks noChangeShapeType="1"/>
                </p:cNvSpPr>
                <p:nvPr/>
              </p:nvSpPr>
              <p:spPr bwMode="auto">
                <a:xfrm>
                  <a:off x="4097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" name="Line 500"/>
                <p:cNvSpPr>
                  <a:spLocks noChangeShapeType="1"/>
                </p:cNvSpPr>
                <p:nvPr/>
              </p:nvSpPr>
              <p:spPr bwMode="auto">
                <a:xfrm>
                  <a:off x="4142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" name="Line 501"/>
                <p:cNvSpPr>
                  <a:spLocks noChangeShapeType="1"/>
                </p:cNvSpPr>
                <p:nvPr/>
              </p:nvSpPr>
              <p:spPr bwMode="auto">
                <a:xfrm>
                  <a:off x="4188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" name="Line 502"/>
                <p:cNvSpPr>
                  <a:spLocks noChangeShapeType="1"/>
                </p:cNvSpPr>
                <p:nvPr/>
              </p:nvSpPr>
              <p:spPr bwMode="auto">
                <a:xfrm>
                  <a:off x="4233" y="2700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" name="Rectangle 503"/>
                <p:cNvSpPr>
                  <a:spLocks noChangeArrowheads="1"/>
                </p:cNvSpPr>
                <p:nvPr/>
              </p:nvSpPr>
              <p:spPr bwMode="auto">
                <a:xfrm>
                  <a:off x="4171" y="2729"/>
                  <a:ext cx="109" cy="1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1.50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21" name="Line 504"/>
                <p:cNvSpPr>
                  <a:spLocks noChangeShapeType="1"/>
                </p:cNvSpPr>
                <p:nvPr/>
              </p:nvSpPr>
              <p:spPr bwMode="auto">
                <a:xfrm>
                  <a:off x="4279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" name="Line 505"/>
                <p:cNvSpPr>
                  <a:spLocks noChangeShapeType="1"/>
                </p:cNvSpPr>
                <p:nvPr/>
              </p:nvSpPr>
              <p:spPr bwMode="auto">
                <a:xfrm>
                  <a:off x="4324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" name="Line 506"/>
                <p:cNvSpPr>
                  <a:spLocks noChangeShapeType="1"/>
                </p:cNvSpPr>
                <p:nvPr/>
              </p:nvSpPr>
              <p:spPr bwMode="auto">
                <a:xfrm>
                  <a:off x="4370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" name="Line 507"/>
                <p:cNvSpPr>
                  <a:spLocks noChangeShapeType="1"/>
                </p:cNvSpPr>
                <p:nvPr/>
              </p:nvSpPr>
              <p:spPr bwMode="auto">
                <a:xfrm>
                  <a:off x="4416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" name="Line 508"/>
                <p:cNvSpPr>
                  <a:spLocks noChangeShapeType="1"/>
                </p:cNvSpPr>
                <p:nvPr/>
              </p:nvSpPr>
              <p:spPr bwMode="auto">
                <a:xfrm>
                  <a:off x="4461" y="2700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" name="Rectangle 509"/>
                <p:cNvSpPr>
                  <a:spLocks noChangeArrowheads="1"/>
                </p:cNvSpPr>
                <p:nvPr/>
              </p:nvSpPr>
              <p:spPr bwMode="auto">
                <a:xfrm>
                  <a:off x="4399" y="2729"/>
                  <a:ext cx="109" cy="1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2.00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27" name="Line 510"/>
                <p:cNvSpPr>
                  <a:spLocks noChangeShapeType="1"/>
                </p:cNvSpPr>
                <p:nvPr/>
              </p:nvSpPr>
              <p:spPr bwMode="auto">
                <a:xfrm>
                  <a:off x="4507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" name="Line 511"/>
                <p:cNvSpPr>
                  <a:spLocks noChangeShapeType="1"/>
                </p:cNvSpPr>
                <p:nvPr/>
              </p:nvSpPr>
              <p:spPr bwMode="auto">
                <a:xfrm>
                  <a:off x="4552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9" name="Line 512"/>
                <p:cNvSpPr>
                  <a:spLocks noChangeShapeType="1"/>
                </p:cNvSpPr>
                <p:nvPr/>
              </p:nvSpPr>
              <p:spPr bwMode="auto">
                <a:xfrm>
                  <a:off x="4598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0" name="Line 513"/>
                <p:cNvSpPr>
                  <a:spLocks noChangeShapeType="1"/>
                </p:cNvSpPr>
                <p:nvPr/>
              </p:nvSpPr>
              <p:spPr bwMode="auto">
                <a:xfrm>
                  <a:off x="4644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1" name="Line 514"/>
                <p:cNvSpPr>
                  <a:spLocks noChangeShapeType="1"/>
                </p:cNvSpPr>
                <p:nvPr/>
              </p:nvSpPr>
              <p:spPr bwMode="auto">
                <a:xfrm>
                  <a:off x="4689" y="2700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2" name="Rectangle 515"/>
                <p:cNvSpPr>
                  <a:spLocks noChangeArrowheads="1"/>
                </p:cNvSpPr>
                <p:nvPr/>
              </p:nvSpPr>
              <p:spPr bwMode="auto">
                <a:xfrm>
                  <a:off x="4627" y="2729"/>
                  <a:ext cx="109" cy="1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2.50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33" name="Line 516"/>
                <p:cNvSpPr>
                  <a:spLocks noChangeShapeType="1"/>
                </p:cNvSpPr>
                <p:nvPr/>
              </p:nvSpPr>
              <p:spPr bwMode="auto">
                <a:xfrm>
                  <a:off x="4735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4" name="Line 517"/>
                <p:cNvSpPr>
                  <a:spLocks noChangeShapeType="1"/>
                </p:cNvSpPr>
                <p:nvPr/>
              </p:nvSpPr>
              <p:spPr bwMode="auto">
                <a:xfrm>
                  <a:off x="4780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5" name="Line 518"/>
                <p:cNvSpPr>
                  <a:spLocks noChangeShapeType="1"/>
                </p:cNvSpPr>
                <p:nvPr/>
              </p:nvSpPr>
              <p:spPr bwMode="auto">
                <a:xfrm>
                  <a:off x="4826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" name="Line 519"/>
                <p:cNvSpPr>
                  <a:spLocks noChangeShapeType="1"/>
                </p:cNvSpPr>
                <p:nvPr/>
              </p:nvSpPr>
              <p:spPr bwMode="auto">
                <a:xfrm>
                  <a:off x="4872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7" name="Line 520"/>
                <p:cNvSpPr>
                  <a:spLocks noChangeShapeType="1"/>
                </p:cNvSpPr>
                <p:nvPr/>
              </p:nvSpPr>
              <p:spPr bwMode="auto">
                <a:xfrm>
                  <a:off x="4917" y="2700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8" name="Rectangle 521"/>
                <p:cNvSpPr>
                  <a:spLocks noChangeArrowheads="1"/>
                </p:cNvSpPr>
                <p:nvPr/>
              </p:nvSpPr>
              <p:spPr bwMode="auto">
                <a:xfrm>
                  <a:off x="4855" y="2729"/>
                  <a:ext cx="109" cy="1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3.00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39" name="Line 522"/>
                <p:cNvSpPr>
                  <a:spLocks noChangeShapeType="1"/>
                </p:cNvSpPr>
                <p:nvPr/>
              </p:nvSpPr>
              <p:spPr bwMode="auto">
                <a:xfrm>
                  <a:off x="4963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0" name="Line 523"/>
                <p:cNvSpPr>
                  <a:spLocks noChangeShapeType="1"/>
                </p:cNvSpPr>
                <p:nvPr/>
              </p:nvSpPr>
              <p:spPr bwMode="auto">
                <a:xfrm>
                  <a:off x="5008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1" name="Line 524"/>
                <p:cNvSpPr>
                  <a:spLocks noChangeShapeType="1"/>
                </p:cNvSpPr>
                <p:nvPr/>
              </p:nvSpPr>
              <p:spPr bwMode="auto">
                <a:xfrm>
                  <a:off x="5054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2" name="Line 525"/>
                <p:cNvSpPr>
                  <a:spLocks noChangeShapeType="1"/>
                </p:cNvSpPr>
                <p:nvPr/>
              </p:nvSpPr>
              <p:spPr bwMode="auto">
                <a:xfrm>
                  <a:off x="5100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3" name="Line 526"/>
                <p:cNvSpPr>
                  <a:spLocks noChangeShapeType="1"/>
                </p:cNvSpPr>
                <p:nvPr/>
              </p:nvSpPr>
              <p:spPr bwMode="auto">
                <a:xfrm>
                  <a:off x="5145" y="2700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4" name="Rectangle 527"/>
                <p:cNvSpPr>
                  <a:spLocks noChangeArrowheads="1"/>
                </p:cNvSpPr>
                <p:nvPr/>
              </p:nvSpPr>
              <p:spPr bwMode="auto">
                <a:xfrm>
                  <a:off x="5083" y="2729"/>
                  <a:ext cx="109" cy="1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3.50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45" name="Line 528"/>
                <p:cNvSpPr>
                  <a:spLocks noChangeShapeType="1"/>
                </p:cNvSpPr>
                <p:nvPr/>
              </p:nvSpPr>
              <p:spPr bwMode="auto">
                <a:xfrm>
                  <a:off x="5191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" name="Line 529"/>
                <p:cNvSpPr>
                  <a:spLocks noChangeShapeType="1"/>
                </p:cNvSpPr>
                <p:nvPr/>
              </p:nvSpPr>
              <p:spPr bwMode="auto">
                <a:xfrm>
                  <a:off x="5236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" name="Line 530"/>
                <p:cNvSpPr>
                  <a:spLocks noChangeShapeType="1"/>
                </p:cNvSpPr>
                <p:nvPr/>
              </p:nvSpPr>
              <p:spPr bwMode="auto">
                <a:xfrm>
                  <a:off x="5282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" name="Line 531"/>
                <p:cNvSpPr>
                  <a:spLocks noChangeShapeType="1"/>
                </p:cNvSpPr>
                <p:nvPr/>
              </p:nvSpPr>
              <p:spPr bwMode="auto">
                <a:xfrm>
                  <a:off x="5327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" name="Line 532"/>
                <p:cNvSpPr>
                  <a:spLocks noChangeShapeType="1"/>
                </p:cNvSpPr>
                <p:nvPr/>
              </p:nvSpPr>
              <p:spPr bwMode="auto">
                <a:xfrm>
                  <a:off x="5373" y="2700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" name="Rectangle 533"/>
                <p:cNvSpPr>
                  <a:spLocks noChangeArrowheads="1"/>
                </p:cNvSpPr>
                <p:nvPr/>
              </p:nvSpPr>
              <p:spPr bwMode="auto">
                <a:xfrm>
                  <a:off x="5311" y="2729"/>
                  <a:ext cx="109" cy="1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4.00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51" name="Line 534"/>
                <p:cNvSpPr>
                  <a:spLocks noChangeShapeType="1"/>
                </p:cNvSpPr>
                <p:nvPr/>
              </p:nvSpPr>
              <p:spPr bwMode="auto">
                <a:xfrm>
                  <a:off x="5419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" name="Line 535"/>
                <p:cNvSpPr>
                  <a:spLocks noChangeShapeType="1"/>
                </p:cNvSpPr>
                <p:nvPr/>
              </p:nvSpPr>
              <p:spPr bwMode="auto">
                <a:xfrm>
                  <a:off x="5464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" name="Line 536"/>
                <p:cNvSpPr>
                  <a:spLocks noChangeShapeType="1"/>
                </p:cNvSpPr>
                <p:nvPr/>
              </p:nvSpPr>
              <p:spPr bwMode="auto">
                <a:xfrm>
                  <a:off x="5510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" name="Line 537"/>
                <p:cNvSpPr>
                  <a:spLocks noChangeShapeType="1"/>
                </p:cNvSpPr>
                <p:nvPr/>
              </p:nvSpPr>
              <p:spPr bwMode="auto">
                <a:xfrm>
                  <a:off x="5555" y="2700"/>
                  <a:ext cx="1" cy="1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" name="Line 538"/>
                <p:cNvSpPr>
                  <a:spLocks noChangeShapeType="1"/>
                </p:cNvSpPr>
                <p:nvPr/>
              </p:nvSpPr>
              <p:spPr bwMode="auto">
                <a:xfrm>
                  <a:off x="5601" y="2700"/>
                  <a:ext cx="1" cy="2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" name="Rectangle 539"/>
                <p:cNvSpPr>
                  <a:spLocks noChangeArrowheads="1"/>
                </p:cNvSpPr>
                <p:nvPr/>
              </p:nvSpPr>
              <p:spPr bwMode="auto">
                <a:xfrm>
                  <a:off x="5539" y="2729"/>
                  <a:ext cx="1" cy="10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57" name="Freeform 540"/>
                <p:cNvSpPr>
                  <a:spLocks/>
                </p:cNvSpPr>
                <p:nvPr/>
              </p:nvSpPr>
              <p:spPr bwMode="auto">
                <a:xfrm>
                  <a:off x="3549" y="2257"/>
                  <a:ext cx="2052" cy="367"/>
                </a:xfrm>
                <a:custGeom>
                  <a:avLst/>
                  <a:gdLst/>
                  <a:ahLst/>
                  <a:cxnLst>
                    <a:cxn ang="0">
                      <a:pos x="32" y="353"/>
                    </a:cxn>
                    <a:cxn ang="0">
                      <a:pos x="65" y="353"/>
                    </a:cxn>
                    <a:cxn ang="0">
                      <a:pos x="97" y="353"/>
                    </a:cxn>
                    <a:cxn ang="0">
                      <a:pos x="129" y="353"/>
                    </a:cxn>
                    <a:cxn ang="0">
                      <a:pos x="162" y="353"/>
                    </a:cxn>
                    <a:cxn ang="0">
                      <a:pos x="194" y="353"/>
                    </a:cxn>
                    <a:cxn ang="0">
                      <a:pos x="226" y="353"/>
                    </a:cxn>
                    <a:cxn ang="0">
                      <a:pos x="259" y="353"/>
                    </a:cxn>
                    <a:cxn ang="0">
                      <a:pos x="291" y="353"/>
                    </a:cxn>
                    <a:cxn ang="0">
                      <a:pos x="323" y="353"/>
                    </a:cxn>
                    <a:cxn ang="0">
                      <a:pos x="356" y="353"/>
                    </a:cxn>
                    <a:cxn ang="0">
                      <a:pos x="388" y="354"/>
                    </a:cxn>
                    <a:cxn ang="0">
                      <a:pos x="420" y="354"/>
                    </a:cxn>
                    <a:cxn ang="0">
                      <a:pos x="452" y="352"/>
                    </a:cxn>
                    <a:cxn ang="0">
                      <a:pos x="485" y="348"/>
                    </a:cxn>
                    <a:cxn ang="0">
                      <a:pos x="517" y="366"/>
                    </a:cxn>
                    <a:cxn ang="0">
                      <a:pos x="550" y="353"/>
                    </a:cxn>
                    <a:cxn ang="0">
                      <a:pos x="582" y="353"/>
                    </a:cxn>
                    <a:cxn ang="0">
                      <a:pos x="614" y="354"/>
                    </a:cxn>
                    <a:cxn ang="0">
                      <a:pos x="647" y="354"/>
                    </a:cxn>
                    <a:cxn ang="0">
                      <a:pos x="679" y="353"/>
                    </a:cxn>
                    <a:cxn ang="0">
                      <a:pos x="711" y="353"/>
                    </a:cxn>
                    <a:cxn ang="0">
                      <a:pos x="744" y="354"/>
                    </a:cxn>
                    <a:cxn ang="0">
                      <a:pos x="776" y="168"/>
                    </a:cxn>
                    <a:cxn ang="0">
                      <a:pos x="809" y="349"/>
                    </a:cxn>
                    <a:cxn ang="0">
                      <a:pos x="841" y="353"/>
                    </a:cxn>
                    <a:cxn ang="0">
                      <a:pos x="873" y="354"/>
                    </a:cxn>
                    <a:cxn ang="0">
                      <a:pos x="905" y="354"/>
                    </a:cxn>
                    <a:cxn ang="0">
                      <a:pos x="938" y="354"/>
                    </a:cxn>
                    <a:cxn ang="0">
                      <a:pos x="970" y="275"/>
                    </a:cxn>
                    <a:cxn ang="0">
                      <a:pos x="1002" y="158"/>
                    </a:cxn>
                    <a:cxn ang="0">
                      <a:pos x="1034" y="348"/>
                    </a:cxn>
                    <a:cxn ang="0">
                      <a:pos x="1067" y="350"/>
                    </a:cxn>
                    <a:cxn ang="0">
                      <a:pos x="1099" y="7"/>
                    </a:cxn>
                    <a:cxn ang="0">
                      <a:pos x="1132" y="321"/>
                    </a:cxn>
                    <a:cxn ang="0">
                      <a:pos x="1164" y="352"/>
                    </a:cxn>
                    <a:cxn ang="0">
                      <a:pos x="1196" y="354"/>
                    </a:cxn>
                    <a:cxn ang="0">
                      <a:pos x="1229" y="354"/>
                    </a:cxn>
                    <a:cxn ang="0">
                      <a:pos x="1261" y="354"/>
                    </a:cxn>
                    <a:cxn ang="0">
                      <a:pos x="1294" y="354"/>
                    </a:cxn>
                    <a:cxn ang="0">
                      <a:pos x="1326" y="353"/>
                    </a:cxn>
                    <a:cxn ang="0">
                      <a:pos x="1358" y="354"/>
                    </a:cxn>
                    <a:cxn ang="0">
                      <a:pos x="1391" y="352"/>
                    </a:cxn>
                    <a:cxn ang="0">
                      <a:pos x="1423" y="354"/>
                    </a:cxn>
                    <a:cxn ang="0">
                      <a:pos x="1455" y="355"/>
                    </a:cxn>
                    <a:cxn ang="0">
                      <a:pos x="1487" y="355"/>
                    </a:cxn>
                    <a:cxn ang="0">
                      <a:pos x="1520" y="355"/>
                    </a:cxn>
                    <a:cxn ang="0">
                      <a:pos x="1552" y="355"/>
                    </a:cxn>
                    <a:cxn ang="0">
                      <a:pos x="1585" y="355"/>
                    </a:cxn>
                    <a:cxn ang="0">
                      <a:pos x="1616" y="344"/>
                    </a:cxn>
                    <a:cxn ang="0">
                      <a:pos x="1649" y="163"/>
                    </a:cxn>
                    <a:cxn ang="0">
                      <a:pos x="1681" y="270"/>
                    </a:cxn>
                    <a:cxn ang="0">
                      <a:pos x="1714" y="350"/>
                    </a:cxn>
                    <a:cxn ang="0">
                      <a:pos x="1746" y="354"/>
                    </a:cxn>
                    <a:cxn ang="0">
                      <a:pos x="1778" y="355"/>
                    </a:cxn>
                    <a:cxn ang="0">
                      <a:pos x="1811" y="355"/>
                    </a:cxn>
                    <a:cxn ang="0">
                      <a:pos x="1843" y="355"/>
                    </a:cxn>
                    <a:cxn ang="0">
                      <a:pos x="1876" y="355"/>
                    </a:cxn>
                    <a:cxn ang="0">
                      <a:pos x="1908" y="355"/>
                    </a:cxn>
                    <a:cxn ang="0">
                      <a:pos x="1940" y="355"/>
                    </a:cxn>
                    <a:cxn ang="0">
                      <a:pos x="1972" y="355"/>
                    </a:cxn>
                    <a:cxn ang="0">
                      <a:pos x="2005" y="355"/>
                    </a:cxn>
                    <a:cxn ang="0">
                      <a:pos x="2037" y="355"/>
                    </a:cxn>
                  </a:cxnLst>
                  <a:rect l="0" t="0" r="r" b="b"/>
                  <a:pathLst>
                    <a:path w="2052" h="367">
                      <a:moveTo>
                        <a:pt x="0" y="352"/>
                      </a:moveTo>
                      <a:lnTo>
                        <a:pt x="1" y="352"/>
                      </a:lnTo>
                      <a:lnTo>
                        <a:pt x="1" y="353"/>
                      </a:lnTo>
                      <a:lnTo>
                        <a:pt x="2" y="353"/>
                      </a:lnTo>
                      <a:lnTo>
                        <a:pt x="3" y="353"/>
                      </a:lnTo>
                      <a:lnTo>
                        <a:pt x="3" y="353"/>
                      </a:lnTo>
                      <a:lnTo>
                        <a:pt x="4" y="353"/>
                      </a:lnTo>
                      <a:lnTo>
                        <a:pt x="4" y="353"/>
                      </a:lnTo>
                      <a:lnTo>
                        <a:pt x="5" y="353"/>
                      </a:lnTo>
                      <a:lnTo>
                        <a:pt x="5" y="353"/>
                      </a:lnTo>
                      <a:lnTo>
                        <a:pt x="5" y="353"/>
                      </a:lnTo>
                      <a:lnTo>
                        <a:pt x="6" y="353"/>
                      </a:lnTo>
                      <a:lnTo>
                        <a:pt x="7" y="352"/>
                      </a:lnTo>
                      <a:lnTo>
                        <a:pt x="7" y="353"/>
                      </a:lnTo>
                      <a:lnTo>
                        <a:pt x="8" y="353"/>
                      </a:lnTo>
                      <a:lnTo>
                        <a:pt x="8" y="353"/>
                      </a:lnTo>
                      <a:lnTo>
                        <a:pt x="9" y="353"/>
                      </a:lnTo>
                      <a:lnTo>
                        <a:pt x="9" y="353"/>
                      </a:lnTo>
                      <a:lnTo>
                        <a:pt x="9" y="353"/>
                      </a:lnTo>
                      <a:lnTo>
                        <a:pt x="10" y="353"/>
                      </a:lnTo>
                      <a:lnTo>
                        <a:pt x="10" y="353"/>
                      </a:lnTo>
                      <a:lnTo>
                        <a:pt x="11" y="353"/>
                      </a:lnTo>
                      <a:lnTo>
                        <a:pt x="12" y="352"/>
                      </a:lnTo>
                      <a:lnTo>
                        <a:pt x="12" y="352"/>
                      </a:lnTo>
                      <a:lnTo>
                        <a:pt x="13" y="352"/>
                      </a:lnTo>
                      <a:lnTo>
                        <a:pt x="13" y="353"/>
                      </a:lnTo>
                      <a:lnTo>
                        <a:pt x="14" y="353"/>
                      </a:lnTo>
                      <a:lnTo>
                        <a:pt x="14" y="353"/>
                      </a:lnTo>
                      <a:lnTo>
                        <a:pt x="15" y="353"/>
                      </a:lnTo>
                      <a:lnTo>
                        <a:pt x="15" y="353"/>
                      </a:lnTo>
                      <a:lnTo>
                        <a:pt x="16" y="353"/>
                      </a:lnTo>
                      <a:lnTo>
                        <a:pt x="17" y="353"/>
                      </a:lnTo>
                      <a:lnTo>
                        <a:pt x="17" y="353"/>
                      </a:lnTo>
                      <a:lnTo>
                        <a:pt x="18" y="353"/>
                      </a:lnTo>
                      <a:lnTo>
                        <a:pt x="18" y="353"/>
                      </a:lnTo>
                      <a:lnTo>
                        <a:pt x="18" y="353"/>
                      </a:lnTo>
                      <a:lnTo>
                        <a:pt x="19" y="353"/>
                      </a:lnTo>
                      <a:lnTo>
                        <a:pt x="19" y="353"/>
                      </a:lnTo>
                      <a:lnTo>
                        <a:pt x="20" y="354"/>
                      </a:lnTo>
                      <a:lnTo>
                        <a:pt x="20" y="354"/>
                      </a:lnTo>
                      <a:lnTo>
                        <a:pt x="21" y="352"/>
                      </a:lnTo>
                      <a:lnTo>
                        <a:pt x="21" y="352"/>
                      </a:lnTo>
                      <a:lnTo>
                        <a:pt x="22" y="352"/>
                      </a:lnTo>
                      <a:lnTo>
                        <a:pt x="22" y="352"/>
                      </a:lnTo>
                      <a:lnTo>
                        <a:pt x="23" y="353"/>
                      </a:lnTo>
                      <a:lnTo>
                        <a:pt x="24" y="353"/>
                      </a:lnTo>
                      <a:lnTo>
                        <a:pt x="24" y="353"/>
                      </a:lnTo>
                      <a:lnTo>
                        <a:pt x="24" y="353"/>
                      </a:lnTo>
                      <a:lnTo>
                        <a:pt x="25" y="354"/>
                      </a:lnTo>
                      <a:lnTo>
                        <a:pt x="26" y="354"/>
                      </a:lnTo>
                      <a:lnTo>
                        <a:pt x="26" y="353"/>
                      </a:lnTo>
                      <a:lnTo>
                        <a:pt x="27" y="353"/>
                      </a:lnTo>
                      <a:lnTo>
                        <a:pt x="27" y="353"/>
                      </a:lnTo>
                      <a:lnTo>
                        <a:pt x="27" y="353"/>
                      </a:lnTo>
                      <a:lnTo>
                        <a:pt x="28" y="353"/>
                      </a:lnTo>
                      <a:lnTo>
                        <a:pt x="29" y="353"/>
                      </a:lnTo>
                      <a:lnTo>
                        <a:pt x="29" y="353"/>
                      </a:lnTo>
                      <a:lnTo>
                        <a:pt x="30" y="353"/>
                      </a:lnTo>
                      <a:lnTo>
                        <a:pt x="30" y="353"/>
                      </a:lnTo>
                      <a:lnTo>
                        <a:pt x="31" y="353"/>
                      </a:lnTo>
                      <a:lnTo>
                        <a:pt x="31" y="353"/>
                      </a:lnTo>
                      <a:lnTo>
                        <a:pt x="32" y="353"/>
                      </a:lnTo>
                      <a:lnTo>
                        <a:pt x="32" y="353"/>
                      </a:lnTo>
                      <a:lnTo>
                        <a:pt x="33" y="353"/>
                      </a:lnTo>
                      <a:lnTo>
                        <a:pt x="34" y="353"/>
                      </a:lnTo>
                      <a:lnTo>
                        <a:pt x="34" y="353"/>
                      </a:lnTo>
                      <a:lnTo>
                        <a:pt x="35" y="353"/>
                      </a:lnTo>
                      <a:lnTo>
                        <a:pt x="35" y="353"/>
                      </a:lnTo>
                      <a:lnTo>
                        <a:pt x="36" y="353"/>
                      </a:lnTo>
                      <a:lnTo>
                        <a:pt x="36" y="352"/>
                      </a:lnTo>
                      <a:lnTo>
                        <a:pt x="36" y="353"/>
                      </a:lnTo>
                      <a:lnTo>
                        <a:pt x="37" y="353"/>
                      </a:lnTo>
                      <a:lnTo>
                        <a:pt x="38" y="353"/>
                      </a:lnTo>
                      <a:lnTo>
                        <a:pt x="38" y="353"/>
                      </a:lnTo>
                      <a:lnTo>
                        <a:pt x="39" y="353"/>
                      </a:lnTo>
                      <a:lnTo>
                        <a:pt x="39" y="353"/>
                      </a:lnTo>
                      <a:lnTo>
                        <a:pt x="40" y="353"/>
                      </a:lnTo>
                      <a:lnTo>
                        <a:pt x="40" y="353"/>
                      </a:lnTo>
                      <a:lnTo>
                        <a:pt x="41" y="353"/>
                      </a:lnTo>
                      <a:lnTo>
                        <a:pt x="41" y="353"/>
                      </a:lnTo>
                      <a:lnTo>
                        <a:pt x="42" y="353"/>
                      </a:lnTo>
                      <a:lnTo>
                        <a:pt x="42" y="353"/>
                      </a:lnTo>
                      <a:lnTo>
                        <a:pt x="42" y="353"/>
                      </a:lnTo>
                      <a:lnTo>
                        <a:pt x="43" y="353"/>
                      </a:lnTo>
                      <a:lnTo>
                        <a:pt x="44" y="353"/>
                      </a:lnTo>
                      <a:lnTo>
                        <a:pt x="44" y="353"/>
                      </a:lnTo>
                      <a:lnTo>
                        <a:pt x="45" y="353"/>
                      </a:lnTo>
                      <a:lnTo>
                        <a:pt x="45" y="353"/>
                      </a:lnTo>
                      <a:lnTo>
                        <a:pt x="46" y="353"/>
                      </a:lnTo>
                      <a:lnTo>
                        <a:pt x="46" y="353"/>
                      </a:lnTo>
                      <a:lnTo>
                        <a:pt x="47" y="353"/>
                      </a:lnTo>
                      <a:lnTo>
                        <a:pt x="47" y="353"/>
                      </a:lnTo>
                      <a:lnTo>
                        <a:pt x="48" y="353"/>
                      </a:lnTo>
                      <a:lnTo>
                        <a:pt x="48" y="353"/>
                      </a:lnTo>
                      <a:lnTo>
                        <a:pt x="49" y="353"/>
                      </a:lnTo>
                      <a:lnTo>
                        <a:pt x="49" y="353"/>
                      </a:lnTo>
                      <a:lnTo>
                        <a:pt x="50" y="354"/>
                      </a:lnTo>
                      <a:lnTo>
                        <a:pt x="50" y="354"/>
                      </a:lnTo>
                      <a:lnTo>
                        <a:pt x="51" y="353"/>
                      </a:lnTo>
                      <a:lnTo>
                        <a:pt x="51" y="353"/>
                      </a:lnTo>
                      <a:lnTo>
                        <a:pt x="52" y="352"/>
                      </a:lnTo>
                      <a:lnTo>
                        <a:pt x="52" y="352"/>
                      </a:lnTo>
                      <a:lnTo>
                        <a:pt x="53" y="353"/>
                      </a:lnTo>
                      <a:lnTo>
                        <a:pt x="53" y="353"/>
                      </a:lnTo>
                      <a:lnTo>
                        <a:pt x="53" y="353"/>
                      </a:lnTo>
                      <a:lnTo>
                        <a:pt x="55" y="353"/>
                      </a:lnTo>
                      <a:lnTo>
                        <a:pt x="55" y="353"/>
                      </a:lnTo>
                      <a:lnTo>
                        <a:pt x="55" y="353"/>
                      </a:lnTo>
                      <a:lnTo>
                        <a:pt x="56" y="353"/>
                      </a:lnTo>
                      <a:lnTo>
                        <a:pt x="56" y="353"/>
                      </a:lnTo>
                      <a:lnTo>
                        <a:pt x="57" y="353"/>
                      </a:lnTo>
                      <a:lnTo>
                        <a:pt x="58" y="352"/>
                      </a:lnTo>
                      <a:lnTo>
                        <a:pt x="58" y="353"/>
                      </a:lnTo>
                      <a:lnTo>
                        <a:pt x="58" y="353"/>
                      </a:lnTo>
                      <a:lnTo>
                        <a:pt x="59" y="353"/>
                      </a:lnTo>
                      <a:lnTo>
                        <a:pt x="59" y="353"/>
                      </a:lnTo>
                      <a:lnTo>
                        <a:pt x="60" y="353"/>
                      </a:lnTo>
                      <a:lnTo>
                        <a:pt x="61" y="353"/>
                      </a:lnTo>
                      <a:lnTo>
                        <a:pt x="61" y="353"/>
                      </a:lnTo>
                      <a:lnTo>
                        <a:pt x="61" y="353"/>
                      </a:lnTo>
                      <a:lnTo>
                        <a:pt x="62" y="352"/>
                      </a:lnTo>
                      <a:lnTo>
                        <a:pt x="62" y="353"/>
                      </a:lnTo>
                      <a:lnTo>
                        <a:pt x="63" y="353"/>
                      </a:lnTo>
                      <a:lnTo>
                        <a:pt x="64" y="353"/>
                      </a:lnTo>
                      <a:lnTo>
                        <a:pt x="64" y="353"/>
                      </a:lnTo>
                      <a:lnTo>
                        <a:pt x="65" y="353"/>
                      </a:lnTo>
                      <a:lnTo>
                        <a:pt x="65" y="353"/>
                      </a:lnTo>
                      <a:lnTo>
                        <a:pt x="66" y="353"/>
                      </a:lnTo>
                      <a:lnTo>
                        <a:pt x="66" y="353"/>
                      </a:lnTo>
                      <a:lnTo>
                        <a:pt x="67" y="353"/>
                      </a:lnTo>
                      <a:lnTo>
                        <a:pt x="67" y="353"/>
                      </a:lnTo>
                      <a:lnTo>
                        <a:pt x="68" y="353"/>
                      </a:lnTo>
                      <a:lnTo>
                        <a:pt x="68" y="353"/>
                      </a:lnTo>
                      <a:lnTo>
                        <a:pt x="69" y="353"/>
                      </a:lnTo>
                      <a:lnTo>
                        <a:pt x="69" y="353"/>
                      </a:lnTo>
                      <a:lnTo>
                        <a:pt x="70" y="353"/>
                      </a:lnTo>
                      <a:lnTo>
                        <a:pt x="70" y="353"/>
                      </a:lnTo>
                      <a:lnTo>
                        <a:pt x="71" y="353"/>
                      </a:lnTo>
                      <a:lnTo>
                        <a:pt x="72" y="353"/>
                      </a:lnTo>
                      <a:lnTo>
                        <a:pt x="72" y="353"/>
                      </a:lnTo>
                      <a:lnTo>
                        <a:pt x="72" y="353"/>
                      </a:lnTo>
                      <a:lnTo>
                        <a:pt x="73" y="353"/>
                      </a:lnTo>
                      <a:lnTo>
                        <a:pt x="73" y="353"/>
                      </a:lnTo>
                      <a:lnTo>
                        <a:pt x="74" y="353"/>
                      </a:lnTo>
                      <a:lnTo>
                        <a:pt x="74" y="353"/>
                      </a:lnTo>
                      <a:lnTo>
                        <a:pt x="75" y="353"/>
                      </a:lnTo>
                      <a:lnTo>
                        <a:pt x="76" y="353"/>
                      </a:lnTo>
                      <a:lnTo>
                        <a:pt x="76" y="353"/>
                      </a:lnTo>
                      <a:lnTo>
                        <a:pt x="77" y="353"/>
                      </a:lnTo>
                      <a:lnTo>
                        <a:pt x="77" y="353"/>
                      </a:lnTo>
                      <a:lnTo>
                        <a:pt x="78" y="353"/>
                      </a:lnTo>
                      <a:lnTo>
                        <a:pt x="78" y="353"/>
                      </a:lnTo>
                      <a:lnTo>
                        <a:pt x="79" y="353"/>
                      </a:lnTo>
                      <a:lnTo>
                        <a:pt x="79" y="353"/>
                      </a:lnTo>
                      <a:lnTo>
                        <a:pt x="79" y="353"/>
                      </a:lnTo>
                      <a:lnTo>
                        <a:pt x="80" y="353"/>
                      </a:lnTo>
                      <a:lnTo>
                        <a:pt x="81" y="353"/>
                      </a:lnTo>
                      <a:lnTo>
                        <a:pt x="81" y="353"/>
                      </a:lnTo>
                      <a:lnTo>
                        <a:pt x="82" y="353"/>
                      </a:lnTo>
                      <a:lnTo>
                        <a:pt x="82" y="353"/>
                      </a:lnTo>
                      <a:lnTo>
                        <a:pt x="83" y="353"/>
                      </a:lnTo>
                      <a:lnTo>
                        <a:pt x="83" y="353"/>
                      </a:lnTo>
                      <a:lnTo>
                        <a:pt x="84" y="353"/>
                      </a:lnTo>
                      <a:lnTo>
                        <a:pt x="84" y="353"/>
                      </a:lnTo>
                      <a:lnTo>
                        <a:pt x="85" y="353"/>
                      </a:lnTo>
                      <a:lnTo>
                        <a:pt x="86" y="353"/>
                      </a:lnTo>
                      <a:lnTo>
                        <a:pt x="86" y="353"/>
                      </a:lnTo>
                      <a:lnTo>
                        <a:pt x="87" y="353"/>
                      </a:lnTo>
                      <a:lnTo>
                        <a:pt x="87" y="353"/>
                      </a:lnTo>
                      <a:lnTo>
                        <a:pt x="87" y="353"/>
                      </a:lnTo>
                      <a:lnTo>
                        <a:pt x="88" y="353"/>
                      </a:lnTo>
                      <a:lnTo>
                        <a:pt x="88" y="353"/>
                      </a:lnTo>
                      <a:lnTo>
                        <a:pt x="89" y="353"/>
                      </a:lnTo>
                      <a:lnTo>
                        <a:pt x="89" y="353"/>
                      </a:lnTo>
                      <a:lnTo>
                        <a:pt x="90" y="353"/>
                      </a:lnTo>
                      <a:lnTo>
                        <a:pt x="90" y="353"/>
                      </a:lnTo>
                      <a:lnTo>
                        <a:pt x="91" y="353"/>
                      </a:lnTo>
                      <a:lnTo>
                        <a:pt x="92" y="352"/>
                      </a:lnTo>
                      <a:lnTo>
                        <a:pt x="92" y="353"/>
                      </a:lnTo>
                      <a:lnTo>
                        <a:pt x="93" y="353"/>
                      </a:lnTo>
                      <a:lnTo>
                        <a:pt x="93" y="353"/>
                      </a:lnTo>
                      <a:lnTo>
                        <a:pt x="93" y="353"/>
                      </a:lnTo>
                      <a:lnTo>
                        <a:pt x="94" y="353"/>
                      </a:lnTo>
                      <a:lnTo>
                        <a:pt x="94" y="353"/>
                      </a:lnTo>
                      <a:lnTo>
                        <a:pt x="95" y="353"/>
                      </a:lnTo>
                      <a:lnTo>
                        <a:pt x="96" y="353"/>
                      </a:lnTo>
                      <a:lnTo>
                        <a:pt x="96" y="353"/>
                      </a:lnTo>
                      <a:lnTo>
                        <a:pt x="96" y="353"/>
                      </a:lnTo>
                      <a:lnTo>
                        <a:pt x="97" y="353"/>
                      </a:lnTo>
                      <a:lnTo>
                        <a:pt x="97" y="353"/>
                      </a:lnTo>
                      <a:lnTo>
                        <a:pt x="98" y="353"/>
                      </a:lnTo>
                      <a:lnTo>
                        <a:pt x="98" y="353"/>
                      </a:lnTo>
                      <a:lnTo>
                        <a:pt x="99" y="353"/>
                      </a:lnTo>
                      <a:lnTo>
                        <a:pt x="100" y="353"/>
                      </a:lnTo>
                      <a:lnTo>
                        <a:pt x="100" y="353"/>
                      </a:lnTo>
                      <a:lnTo>
                        <a:pt x="100" y="353"/>
                      </a:lnTo>
                      <a:lnTo>
                        <a:pt x="101" y="353"/>
                      </a:lnTo>
                      <a:lnTo>
                        <a:pt x="102" y="353"/>
                      </a:lnTo>
                      <a:lnTo>
                        <a:pt x="102" y="353"/>
                      </a:lnTo>
                      <a:lnTo>
                        <a:pt x="102" y="353"/>
                      </a:lnTo>
                      <a:lnTo>
                        <a:pt x="103" y="353"/>
                      </a:lnTo>
                      <a:lnTo>
                        <a:pt x="103" y="353"/>
                      </a:lnTo>
                      <a:lnTo>
                        <a:pt x="104" y="353"/>
                      </a:lnTo>
                      <a:lnTo>
                        <a:pt x="105" y="353"/>
                      </a:lnTo>
                      <a:lnTo>
                        <a:pt x="105" y="353"/>
                      </a:lnTo>
                      <a:lnTo>
                        <a:pt x="105" y="353"/>
                      </a:lnTo>
                      <a:lnTo>
                        <a:pt x="106" y="353"/>
                      </a:lnTo>
                      <a:lnTo>
                        <a:pt x="107" y="353"/>
                      </a:lnTo>
                      <a:lnTo>
                        <a:pt x="107" y="353"/>
                      </a:lnTo>
                      <a:lnTo>
                        <a:pt x="108" y="353"/>
                      </a:lnTo>
                      <a:lnTo>
                        <a:pt x="108" y="353"/>
                      </a:lnTo>
                      <a:lnTo>
                        <a:pt x="109" y="353"/>
                      </a:lnTo>
                      <a:lnTo>
                        <a:pt x="109" y="353"/>
                      </a:lnTo>
                      <a:lnTo>
                        <a:pt x="110" y="353"/>
                      </a:lnTo>
                      <a:lnTo>
                        <a:pt x="110" y="353"/>
                      </a:lnTo>
                      <a:lnTo>
                        <a:pt x="111" y="353"/>
                      </a:lnTo>
                      <a:lnTo>
                        <a:pt x="112" y="353"/>
                      </a:lnTo>
                      <a:lnTo>
                        <a:pt x="112" y="353"/>
                      </a:lnTo>
                      <a:lnTo>
                        <a:pt x="113" y="353"/>
                      </a:lnTo>
                      <a:lnTo>
                        <a:pt x="113" y="353"/>
                      </a:lnTo>
                      <a:lnTo>
                        <a:pt x="113" y="353"/>
                      </a:lnTo>
                      <a:lnTo>
                        <a:pt x="114" y="353"/>
                      </a:lnTo>
                      <a:lnTo>
                        <a:pt x="115" y="353"/>
                      </a:lnTo>
                      <a:lnTo>
                        <a:pt x="115" y="353"/>
                      </a:lnTo>
                      <a:lnTo>
                        <a:pt x="115" y="353"/>
                      </a:lnTo>
                      <a:lnTo>
                        <a:pt x="116" y="353"/>
                      </a:lnTo>
                      <a:lnTo>
                        <a:pt x="116" y="353"/>
                      </a:lnTo>
                      <a:lnTo>
                        <a:pt x="117" y="353"/>
                      </a:lnTo>
                      <a:lnTo>
                        <a:pt x="118" y="353"/>
                      </a:lnTo>
                      <a:lnTo>
                        <a:pt x="118" y="353"/>
                      </a:lnTo>
                      <a:lnTo>
                        <a:pt x="119" y="353"/>
                      </a:lnTo>
                      <a:lnTo>
                        <a:pt x="119" y="353"/>
                      </a:lnTo>
                      <a:lnTo>
                        <a:pt x="120" y="354"/>
                      </a:lnTo>
                      <a:lnTo>
                        <a:pt x="120" y="353"/>
                      </a:lnTo>
                      <a:lnTo>
                        <a:pt x="121" y="353"/>
                      </a:lnTo>
                      <a:lnTo>
                        <a:pt x="121" y="353"/>
                      </a:lnTo>
                      <a:lnTo>
                        <a:pt x="122" y="353"/>
                      </a:lnTo>
                      <a:lnTo>
                        <a:pt x="122" y="353"/>
                      </a:lnTo>
                      <a:lnTo>
                        <a:pt x="123" y="353"/>
                      </a:lnTo>
                      <a:lnTo>
                        <a:pt x="123" y="353"/>
                      </a:lnTo>
                      <a:lnTo>
                        <a:pt x="124" y="353"/>
                      </a:lnTo>
                      <a:lnTo>
                        <a:pt x="124" y="353"/>
                      </a:lnTo>
                      <a:lnTo>
                        <a:pt x="124" y="353"/>
                      </a:lnTo>
                      <a:lnTo>
                        <a:pt x="125" y="353"/>
                      </a:lnTo>
                      <a:lnTo>
                        <a:pt x="126" y="353"/>
                      </a:lnTo>
                      <a:lnTo>
                        <a:pt x="126" y="353"/>
                      </a:lnTo>
                      <a:lnTo>
                        <a:pt x="127" y="353"/>
                      </a:lnTo>
                      <a:lnTo>
                        <a:pt x="127" y="353"/>
                      </a:lnTo>
                      <a:lnTo>
                        <a:pt x="128" y="353"/>
                      </a:lnTo>
                      <a:lnTo>
                        <a:pt x="128" y="353"/>
                      </a:lnTo>
                      <a:lnTo>
                        <a:pt x="129" y="353"/>
                      </a:lnTo>
                      <a:lnTo>
                        <a:pt x="129" y="353"/>
                      </a:lnTo>
                      <a:lnTo>
                        <a:pt x="130" y="353"/>
                      </a:lnTo>
                      <a:lnTo>
                        <a:pt x="130" y="353"/>
                      </a:lnTo>
                      <a:lnTo>
                        <a:pt x="131" y="353"/>
                      </a:lnTo>
                      <a:lnTo>
                        <a:pt x="131" y="353"/>
                      </a:lnTo>
                      <a:lnTo>
                        <a:pt x="132" y="353"/>
                      </a:lnTo>
                      <a:lnTo>
                        <a:pt x="132" y="353"/>
                      </a:lnTo>
                      <a:lnTo>
                        <a:pt x="133" y="353"/>
                      </a:lnTo>
                      <a:lnTo>
                        <a:pt x="133" y="353"/>
                      </a:lnTo>
                      <a:lnTo>
                        <a:pt x="134" y="353"/>
                      </a:lnTo>
                      <a:lnTo>
                        <a:pt x="134" y="353"/>
                      </a:lnTo>
                      <a:lnTo>
                        <a:pt x="135" y="353"/>
                      </a:lnTo>
                      <a:lnTo>
                        <a:pt x="135" y="353"/>
                      </a:lnTo>
                      <a:lnTo>
                        <a:pt x="136" y="353"/>
                      </a:lnTo>
                      <a:lnTo>
                        <a:pt x="136" y="353"/>
                      </a:lnTo>
                      <a:lnTo>
                        <a:pt x="137" y="353"/>
                      </a:lnTo>
                      <a:lnTo>
                        <a:pt x="138" y="353"/>
                      </a:lnTo>
                      <a:lnTo>
                        <a:pt x="138" y="353"/>
                      </a:lnTo>
                      <a:lnTo>
                        <a:pt x="138" y="353"/>
                      </a:lnTo>
                      <a:lnTo>
                        <a:pt x="139" y="353"/>
                      </a:lnTo>
                      <a:lnTo>
                        <a:pt x="140" y="353"/>
                      </a:lnTo>
                      <a:lnTo>
                        <a:pt x="140" y="353"/>
                      </a:lnTo>
                      <a:lnTo>
                        <a:pt x="141" y="353"/>
                      </a:lnTo>
                      <a:lnTo>
                        <a:pt x="141" y="353"/>
                      </a:lnTo>
                      <a:lnTo>
                        <a:pt x="141" y="353"/>
                      </a:lnTo>
                      <a:lnTo>
                        <a:pt x="142" y="353"/>
                      </a:lnTo>
                      <a:lnTo>
                        <a:pt x="143" y="353"/>
                      </a:lnTo>
                      <a:lnTo>
                        <a:pt x="143" y="353"/>
                      </a:lnTo>
                      <a:lnTo>
                        <a:pt x="144" y="353"/>
                      </a:lnTo>
                      <a:lnTo>
                        <a:pt x="144" y="353"/>
                      </a:lnTo>
                      <a:lnTo>
                        <a:pt x="145" y="352"/>
                      </a:lnTo>
                      <a:lnTo>
                        <a:pt x="145" y="353"/>
                      </a:lnTo>
                      <a:lnTo>
                        <a:pt x="146" y="353"/>
                      </a:lnTo>
                      <a:lnTo>
                        <a:pt x="146" y="353"/>
                      </a:lnTo>
                      <a:lnTo>
                        <a:pt x="146" y="353"/>
                      </a:lnTo>
                      <a:lnTo>
                        <a:pt x="148" y="353"/>
                      </a:lnTo>
                      <a:lnTo>
                        <a:pt x="148" y="353"/>
                      </a:lnTo>
                      <a:lnTo>
                        <a:pt x="149" y="353"/>
                      </a:lnTo>
                      <a:lnTo>
                        <a:pt x="149" y="353"/>
                      </a:lnTo>
                      <a:lnTo>
                        <a:pt x="150" y="353"/>
                      </a:lnTo>
                      <a:lnTo>
                        <a:pt x="150" y="353"/>
                      </a:lnTo>
                      <a:lnTo>
                        <a:pt x="150" y="353"/>
                      </a:lnTo>
                      <a:lnTo>
                        <a:pt x="151" y="353"/>
                      </a:lnTo>
                      <a:lnTo>
                        <a:pt x="151" y="353"/>
                      </a:lnTo>
                      <a:lnTo>
                        <a:pt x="152" y="353"/>
                      </a:lnTo>
                      <a:lnTo>
                        <a:pt x="152" y="353"/>
                      </a:lnTo>
                      <a:lnTo>
                        <a:pt x="153" y="353"/>
                      </a:lnTo>
                      <a:lnTo>
                        <a:pt x="153" y="353"/>
                      </a:lnTo>
                      <a:lnTo>
                        <a:pt x="154" y="353"/>
                      </a:lnTo>
                      <a:lnTo>
                        <a:pt x="155" y="353"/>
                      </a:lnTo>
                      <a:lnTo>
                        <a:pt x="155" y="353"/>
                      </a:lnTo>
                      <a:lnTo>
                        <a:pt x="155" y="353"/>
                      </a:lnTo>
                      <a:lnTo>
                        <a:pt x="156" y="353"/>
                      </a:lnTo>
                      <a:lnTo>
                        <a:pt x="156" y="353"/>
                      </a:lnTo>
                      <a:lnTo>
                        <a:pt x="157" y="353"/>
                      </a:lnTo>
                      <a:lnTo>
                        <a:pt x="158" y="353"/>
                      </a:lnTo>
                      <a:lnTo>
                        <a:pt x="158" y="353"/>
                      </a:lnTo>
                      <a:lnTo>
                        <a:pt x="159" y="353"/>
                      </a:lnTo>
                      <a:lnTo>
                        <a:pt x="159" y="353"/>
                      </a:lnTo>
                      <a:lnTo>
                        <a:pt x="160" y="353"/>
                      </a:lnTo>
                      <a:lnTo>
                        <a:pt x="160" y="353"/>
                      </a:lnTo>
                      <a:lnTo>
                        <a:pt x="161" y="353"/>
                      </a:lnTo>
                      <a:lnTo>
                        <a:pt x="161" y="353"/>
                      </a:lnTo>
                      <a:lnTo>
                        <a:pt x="162" y="353"/>
                      </a:lnTo>
                      <a:lnTo>
                        <a:pt x="162" y="353"/>
                      </a:lnTo>
                      <a:lnTo>
                        <a:pt x="162" y="353"/>
                      </a:lnTo>
                      <a:lnTo>
                        <a:pt x="163" y="353"/>
                      </a:lnTo>
                      <a:lnTo>
                        <a:pt x="164" y="353"/>
                      </a:lnTo>
                      <a:lnTo>
                        <a:pt x="164" y="353"/>
                      </a:lnTo>
                      <a:lnTo>
                        <a:pt x="165" y="353"/>
                      </a:lnTo>
                      <a:lnTo>
                        <a:pt x="165" y="353"/>
                      </a:lnTo>
                      <a:lnTo>
                        <a:pt x="166" y="353"/>
                      </a:lnTo>
                      <a:lnTo>
                        <a:pt x="166" y="353"/>
                      </a:lnTo>
                      <a:lnTo>
                        <a:pt x="166" y="353"/>
                      </a:lnTo>
                      <a:lnTo>
                        <a:pt x="167" y="353"/>
                      </a:lnTo>
                      <a:lnTo>
                        <a:pt x="168" y="353"/>
                      </a:lnTo>
                      <a:lnTo>
                        <a:pt x="169" y="353"/>
                      </a:lnTo>
                      <a:lnTo>
                        <a:pt x="169" y="353"/>
                      </a:lnTo>
                      <a:lnTo>
                        <a:pt x="169" y="353"/>
                      </a:lnTo>
                      <a:lnTo>
                        <a:pt x="170" y="353"/>
                      </a:lnTo>
                      <a:lnTo>
                        <a:pt x="170" y="353"/>
                      </a:lnTo>
                      <a:lnTo>
                        <a:pt x="171" y="353"/>
                      </a:lnTo>
                      <a:lnTo>
                        <a:pt x="171" y="353"/>
                      </a:lnTo>
                      <a:lnTo>
                        <a:pt x="171" y="353"/>
                      </a:lnTo>
                      <a:lnTo>
                        <a:pt x="172" y="353"/>
                      </a:lnTo>
                      <a:lnTo>
                        <a:pt x="172" y="353"/>
                      </a:lnTo>
                      <a:lnTo>
                        <a:pt x="173" y="353"/>
                      </a:lnTo>
                      <a:lnTo>
                        <a:pt x="174" y="353"/>
                      </a:lnTo>
                      <a:lnTo>
                        <a:pt x="175" y="353"/>
                      </a:lnTo>
                      <a:lnTo>
                        <a:pt x="175" y="353"/>
                      </a:lnTo>
                      <a:lnTo>
                        <a:pt x="176" y="353"/>
                      </a:lnTo>
                      <a:lnTo>
                        <a:pt x="176" y="353"/>
                      </a:lnTo>
                      <a:lnTo>
                        <a:pt x="176" y="353"/>
                      </a:lnTo>
                      <a:lnTo>
                        <a:pt x="177" y="353"/>
                      </a:lnTo>
                      <a:lnTo>
                        <a:pt x="177" y="353"/>
                      </a:lnTo>
                      <a:lnTo>
                        <a:pt x="178" y="353"/>
                      </a:lnTo>
                      <a:lnTo>
                        <a:pt x="178" y="353"/>
                      </a:lnTo>
                      <a:lnTo>
                        <a:pt x="179" y="353"/>
                      </a:lnTo>
                      <a:lnTo>
                        <a:pt x="180" y="353"/>
                      </a:lnTo>
                      <a:lnTo>
                        <a:pt x="180" y="353"/>
                      </a:lnTo>
                      <a:lnTo>
                        <a:pt x="181" y="353"/>
                      </a:lnTo>
                      <a:lnTo>
                        <a:pt x="181" y="353"/>
                      </a:lnTo>
                      <a:lnTo>
                        <a:pt x="181" y="353"/>
                      </a:lnTo>
                      <a:lnTo>
                        <a:pt x="182" y="353"/>
                      </a:lnTo>
                      <a:lnTo>
                        <a:pt x="183" y="353"/>
                      </a:lnTo>
                      <a:lnTo>
                        <a:pt x="183" y="353"/>
                      </a:lnTo>
                      <a:lnTo>
                        <a:pt x="183" y="353"/>
                      </a:lnTo>
                      <a:lnTo>
                        <a:pt x="184" y="353"/>
                      </a:lnTo>
                      <a:lnTo>
                        <a:pt x="185" y="353"/>
                      </a:lnTo>
                      <a:lnTo>
                        <a:pt x="186" y="353"/>
                      </a:lnTo>
                      <a:lnTo>
                        <a:pt x="186" y="353"/>
                      </a:lnTo>
                      <a:lnTo>
                        <a:pt x="186" y="353"/>
                      </a:lnTo>
                      <a:lnTo>
                        <a:pt x="187" y="353"/>
                      </a:lnTo>
                      <a:lnTo>
                        <a:pt x="187" y="353"/>
                      </a:lnTo>
                      <a:lnTo>
                        <a:pt x="188" y="354"/>
                      </a:lnTo>
                      <a:lnTo>
                        <a:pt x="188" y="353"/>
                      </a:lnTo>
                      <a:lnTo>
                        <a:pt x="189" y="353"/>
                      </a:lnTo>
                      <a:lnTo>
                        <a:pt x="189" y="353"/>
                      </a:lnTo>
                      <a:lnTo>
                        <a:pt x="190" y="353"/>
                      </a:lnTo>
                      <a:lnTo>
                        <a:pt x="191" y="353"/>
                      </a:lnTo>
                      <a:lnTo>
                        <a:pt x="191" y="353"/>
                      </a:lnTo>
                      <a:lnTo>
                        <a:pt x="192" y="354"/>
                      </a:lnTo>
                      <a:lnTo>
                        <a:pt x="192" y="354"/>
                      </a:lnTo>
                      <a:lnTo>
                        <a:pt x="193" y="353"/>
                      </a:lnTo>
                      <a:lnTo>
                        <a:pt x="193" y="353"/>
                      </a:lnTo>
                      <a:lnTo>
                        <a:pt x="194" y="353"/>
                      </a:lnTo>
                      <a:lnTo>
                        <a:pt x="194" y="353"/>
                      </a:lnTo>
                      <a:lnTo>
                        <a:pt x="195" y="353"/>
                      </a:lnTo>
                      <a:lnTo>
                        <a:pt x="195" y="353"/>
                      </a:lnTo>
                      <a:lnTo>
                        <a:pt x="196" y="354"/>
                      </a:lnTo>
                      <a:lnTo>
                        <a:pt x="196" y="354"/>
                      </a:lnTo>
                      <a:lnTo>
                        <a:pt x="197" y="353"/>
                      </a:lnTo>
                      <a:lnTo>
                        <a:pt x="197" y="353"/>
                      </a:lnTo>
                      <a:lnTo>
                        <a:pt x="197" y="353"/>
                      </a:lnTo>
                      <a:lnTo>
                        <a:pt x="198" y="353"/>
                      </a:lnTo>
                      <a:lnTo>
                        <a:pt x="199" y="353"/>
                      </a:lnTo>
                      <a:lnTo>
                        <a:pt x="199" y="353"/>
                      </a:lnTo>
                      <a:lnTo>
                        <a:pt x="200" y="354"/>
                      </a:lnTo>
                      <a:lnTo>
                        <a:pt x="200" y="354"/>
                      </a:lnTo>
                      <a:lnTo>
                        <a:pt x="201" y="353"/>
                      </a:lnTo>
                      <a:lnTo>
                        <a:pt x="201" y="353"/>
                      </a:lnTo>
                      <a:lnTo>
                        <a:pt x="202" y="353"/>
                      </a:lnTo>
                      <a:lnTo>
                        <a:pt x="202" y="353"/>
                      </a:lnTo>
                      <a:lnTo>
                        <a:pt x="203" y="353"/>
                      </a:lnTo>
                      <a:lnTo>
                        <a:pt x="203" y="353"/>
                      </a:lnTo>
                      <a:lnTo>
                        <a:pt x="204" y="353"/>
                      </a:lnTo>
                      <a:lnTo>
                        <a:pt x="204" y="354"/>
                      </a:lnTo>
                      <a:lnTo>
                        <a:pt x="205" y="353"/>
                      </a:lnTo>
                      <a:lnTo>
                        <a:pt x="205" y="353"/>
                      </a:lnTo>
                      <a:lnTo>
                        <a:pt x="206" y="353"/>
                      </a:lnTo>
                      <a:lnTo>
                        <a:pt x="206" y="353"/>
                      </a:lnTo>
                      <a:lnTo>
                        <a:pt x="207" y="353"/>
                      </a:lnTo>
                      <a:lnTo>
                        <a:pt x="207" y="353"/>
                      </a:lnTo>
                      <a:lnTo>
                        <a:pt x="208" y="353"/>
                      </a:lnTo>
                      <a:lnTo>
                        <a:pt x="208" y="353"/>
                      </a:lnTo>
                      <a:lnTo>
                        <a:pt x="209" y="353"/>
                      </a:lnTo>
                      <a:lnTo>
                        <a:pt x="209" y="353"/>
                      </a:lnTo>
                      <a:lnTo>
                        <a:pt x="210" y="353"/>
                      </a:lnTo>
                      <a:lnTo>
                        <a:pt x="210" y="353"/>
                      </a:lnTo>
                      <a:lnTo>
                        <a:pt x="210" y="353"/>
                      </a:lnTo>
                      <a:lnTo>
                        <a:pt x="211" y="353"/>
                      </a:lnTo>
                      <a:lnTo>
                        <a:pt x="212" y="353"/>
                      </a:lnTo>
                      <a:lnTo>
                        <a:pt x="212" y="353"/>
                      </a:lnTo>
                      <a:lnTo>
                        <a:pt x="213" y="353"/>
                      </a:lnTo>
                      <a:lnTo>
                        <a:pt x="213" y="353"/>
                      </a:lnTo>
                      <a:lnTo>
                        <a:pt x="214" y="353"/>
                      </a:lnTo>
                      <a:lnTo>
                        <a:pt x="214" y="353"/>
                      </a:lnTo>
                      <a:lnTo>
                        <a:pt x="215" y="353"/>
                      </a:lnTo>
                      <a:lnTo>
                        <a:pt x="216" y="353"/>
                      </a:lnTo>
                      <a:lnTo>
                        <a:pt x="216" y="353"/>
                      </a:lnTo>
                      <a:lnTo>
                        <a:pt x="217" y="353"/>
                      </a:lnTo>
                      <a:lnTo>
                        <a:pt x="217" y="353"/>
                      </a:lnTo>
                      <a:lnTo>
                        <a:pt x="217" y="353"/>
                      </a:lnTo>
                      <a:lnTo>
                        <a:pt x="218" y="354"/>
                      </a:lnTo>
                      <a:lnTo>
                        <a:pt x="219" y="354"/>
                      </a:lnTo>
                      <a:lnTo>
                        <a:pt x="219" y="353"/>
                      </a:lnTo>
                      <a:lnTo>
                        <a:pt x="219" y="353"/>
                      </a:lnTo>
                      <a:lnTo>
                        <a:pt x="220" y="353"/>
                      </a:lnTo>
                      <a:lnTo>
                        <a:pt x="221" y="353"/>
                      </a:lnTo>
                      <a:lnTo>
                        <a:pt x="221" y="353"/>
                      </a:lnTo>
                      <a:lnTo>
                        <a:pt x="222" y="353"/>
                      </a:lnTo>
                      <a:lnTo>
                        <a:pt x="222" y="354"/>
                      </a:lnTo>
                      <a:lnTo>
                        <a:pt x="223" y="354"/>
                      </a:lnTo>
                      <a:lnTo>
                        <a:pt x="223" y="353"/>
                      </a:lnTo>
                      <a:lnTo>
                        <a:pt x="224" y="353"/>
                      </a:lnTo>
                      <a:lnTo>
                        <a:pt x="224" y="353"/>
                      </a:lnTo>
                      <a:lnTo>
                        <a:pt x="225" y="353"/>
                      </a:lnTo>
                      <a:lnTo>
                        <a:pt x="225" y="353"/>
                      </a:lnTo>
                      <a:lnTo>
                        <a:pt x="226" y="353"/>
                      </a:lnTo>
                      <a:lnTo>
                        <a:pt x="226" y="353"/>
                      </a:lnTo>
                      <a:lnTo>
                        <a:pt x="227" y="353"/>
                      </a:lnTo>
                      <a:lnTo>
                        <a:pt x="227" y="353"/>
                      </a:lnTo>
                      <a:lnTo>
                        <a:pt x="228" y="353"/>
                      </a:lnTo>
                      <a:lnTo>
                        <a:pt x="229" y="353"/>
                      </a:lnTo>
                      <a:lnTo>
                        <a:pt x="229" y="353"/>
                      </a:lnTo>
                      <a:lnTo>
                        <a:pt x="229" y="354"/>
                      </a:lnTo>
                      <a:lnTo>
                        <a:pt x="230" y="354"/>
                      </a:lnTo>
                      <a:lnTo>
                        <a:pt x="231" y="353"/>
                      </a:lnTo>
                      <a:lnTo>
                        <a:pt x="231" y="353"/>
                      </a:lnTo>
                      <a:lnTo>
                        <a:pt x="231" y="353"/>
                      </a:lnTo>
                      <a:lnTo>
                        <a:pt x="232" y="353"/>
                      </a:lnTo>
                      <a:lnTo>
                        <a:pt x="233" y="354"/>
                      </a:lnTo>
                      <a:lnTo>
                        <a:pt x="233" y="354"/>
                      </a:lnTo>
                      <a:lnTo>
                        <a:pt x="234" y="353"/>
                      </a:lnTo>
                      <a:lnTo>
                        <a:pt x="234" y="353"/>
                      </a:lnTo>
                      <a:lnTo>
                        <a:pt x="234" y="353"/>
                      </a:lnTo>
                      <a:lnTo>
                        <a:pt x="235" y="353"/>
                      </a:lnTo>
                      <a:lnTo>
                        <a:pt x="235" y="353"/>
                      </a:lnTo>
                      <a:lnTo>
                        <a:pt x="236" y="353"/>
                      </a:lnTo>
                      <a:lnTo>
                        <a:pt x="237" y="353"/>
                      </a:lnTo>
                      <a:lnTo>
                        <a:pt x="237" y="353"/>
                      </a:lnTo>
                      <a:lnTo>
                        <a:pt x="238" y="353"/>
                      </a:lnTo>
                      <a:lnTo>
                        <a:pt x="238" y="353"/>
                      </a:lnTo>
                      <a:lnTo>
                        <a:pt x="238" y="353"/>
                      </a:lnTo>
                      <a:lnTo>
                        <a:pt x="239" y="353"/>
                      </a:lnTo>
                      <a:lnTo>
                        <a:pt x="240" y="353"/>
                      </a:lnTo>
                      <a:lnTo>
                        <a:pt x="240" y="353"/>
                      </a:lnTo>
                      <a:lnTo>
                        <a:pt x="241" y="353"/>
                      </a:lnTo>
                      <a:lnTo>
                        <a:pt x="241" y="353"/>
                      </a:lnTo>
                      <a:lnTo>
                        <a:pt x="242" y="353"/>
                      </a:lnTo>
                      <a:lnTo>
                        <a:pt x="242" y="354"/>
                      </a:lnTo>
                      <a:lnTo>
                        <a:pt x="243" y="353"/>
                      </a:lnTo>
                      <a:lnTo>
                        <a:pt x="243" y="353"/>
                      </a:lnTo>
                      <a:lnTo>
                        <a:pt x="244" y="353"/>
                      </a:lnTo>
                      <a:lnTo>
                        <a:pt x="244" y="353"/>
                      </a:lnTo>
                      <a:lnTo>
                        <a:pt x="245" y="353"/>
                      </a:lnTo>
                      <a:lnTo>
                        <a:pt x="245" y="353"/>
                      </a:lnTo>
                      <a:lnTo>
                        <a:pt x="246" y="353"/>
                      </a:lnTo>
                      <a:lnTo>
                        <a:pt x="246" y="353"/>
                      </a:lnTo>
                      <a:lnTo>
                        <a:pt x="247" y="353"/>
                      </a:lnTo>
                      <a:lnTo>
                        <a:pt x="247" y="353"/>
                      </a:lnTo>
                      <a:lnTo>
                        <a:pt x="248" y="353"/>
                      </a:lnTo>
                      <a:lnTo>
                        <a:pt x="248" y="354"/>
                      </a:lnTo>
                      <a:lnTo>
                        <a:pt x="249" y="354"/>
                      </a:lnTo>
                      <a:lnTo>
                        <a:pt x="249" y="353"/>
                      </a:lnTo>
                      <a:lnTo>
                        <a:pt x="250" y="353"/>
                      </a:lnTo>
                      <a:lnTo>
                        <a:pt x="250" y="353"/>
                      </a:lnTo>
                      <a:lnTo>
                        <a:pt x="251" y="353"/>
                      </a:lnTo>
                      <a:lnTo>
                        <a:pt x="252" y="353"/>
                      </a:lnTo>
                      <a:lnTo>
                        <a:pt x="252" y="353"/>
                      </a:lnTo>
                      <a:lnTo>
                        <a:pt x="253" y="353"/>
                      </a:lnTo>
                      <a:lnTo>
                        <a:pt x="253" y="353"/>
                      </a:lnTo>
                      <a:lnTo>
                        <a:pt x="254" y="353"/>
                      </a:lnTo>
                      <a:lnTo>
                        <a:pt x="254" y="353"/>
                      </a:lnTo>
                      <a:lnTo>
                        <a:pt x="255" y="353"/>
                      </a:lnTo>
                      <a:lnTo>
                        <a:pt x="255" y="353"/>
                      </a:lnTo>
                      <a:lnTo>
                        <a:pt x="255" y="353"/>
                      </a:lnTo>
                      <a:lnTo>
                        <a:pt x="256" y="354"/>
                      </a:lnTo>
                      <a:lnTo>
                        <a:pt x="257" y="354"/>
                      </a:lnTo>
                      <a:lnTo>
                        <a:pt x="257" y="353"/>
                      </a:lnTo>
                      <a:lnTo>
                        <a:pt x="258" y="353"/>
                      </a:lnTo>
                      <a:lnTo>
                        <a:pt x="258" y="353"/>
                      </a:lnTo>
                      <a:lnTo>
                        <a:pt x="259" y="353"/>
                      </a:lnTo>
                      <a:lnTo>
                        <a:pt x="259" y="353"/>
                      </a:lnTo>
                      <a:lnTo>
                        <a:pt x="260" y="353"/>
                      </a:lnTo>
                      <a:lnTo>
                        <a:pt x="260" y="353"/>
                      </a:lnTo>
                      <a:lnTo>
                        <a:pt x="260" y="353"/>
                      </a:lnTo>
                      <a:lnTo>
                        <a:pt x="261" y="354"/>
                      </a:lnTo>
                      <a:lnTo>
                        <a:pt x="261" y="354"/>
                      </a:lnTo>
                      <a:lnTo>
                        <a:pt x="263" y="353"/>
                      </a:lnTo>
                      <a:lnTo>
                        <a:pt x="263" y="353"/>
                      </a:lnTo>
                      <a:lnTo>
                        <a:pt x="263" y="353"/>
                      </a:lnTo>
                      <a:lnTo>
                        <a:pt x="264" y="353"/>
                      </a:lnTo>
                      <a:lnTo>
                        <a:pt x="264" y="353"/>
                      </a:lnTo>
                      <a:lnTo>
                        <a:pt x="265" y="353"/>
                      </a:lnTo>
                      <a:lnTo>
                        <a:pt x="265" y="353"/>
                      </a:lnTo>
                      <a:lnTo>
                        <a:pt x="266" y="353"/>
                      </a:lnTo>
                      <a:lnTo>
                        <a:pt x="266" y="353"/>
                      </a:lnTo>
                      <a:lnTo>
                        <a:pt x="267" y="353"/>
                      </a:lnTo>
                      <a:lnTo>
                        <a:pt x="268" y="354"/>
                      </a:lnTo>
                      <a:lnTo>
                        <a:pt x="268" y="354"/>
                      </a:lnTo>
                      <a:lnTo>
                        <a:pt x="269" y="353"/>
                      </a:lnTo>
                      <a:lnTo>
                        <a:pt x="269" y="353"/>
                      </a:lnTo>
                      <a:lnTo>
                        <a:pt x="270" y="353"/>
                      </a:lnTo>
                      <a:lnTo>
                        <a:pt x="270" y="353"/>
                      </a:lnTo>
                      <a:lnTo>
                        <a:pt x="270" y="353"/>
                      </a:lnTo>
                      <a:lnTo>
                        <a:pt x="271" y="353"/>
                      </a:lnTo>
                      <a:lnTo>
                        <a:pt x="272" y="353"/>
                      </a:lnTo>
                      <a:lnTo>
                        <a:pt x="272" y="353"/>
                      </a:lnTo>
                      <a:lnTo>
                        <a:pt x="273" y="353"/>
                      </a:lnTo>
                      <a:lnTo>
                        <a:pt x="273" y="353"/>
                      </a:lnTo>
                      <a:lnTo>
                        <a:pt x="273" y="353"/>
                      </a:lnTo>
                      <a:lnTo>
                        <a:pt x="274" y="353"/>
                      </a:lnTo>
                      <a:lnTo>
                        <a:pt x="275" y="353"/>
                      </a:lnTo>
                      <a:lnTo>
                        <a:pt x="275" y="353"/>
                      </a:lnTo>
                      <a:lnTo>
                        <a:pt x="276" y="353"/>
                      </a:lnTo>
                      <a:lnTo>
                        <a:pt x="276" y="353"/>
                      </a:lnTo>
                      <a:lnTo>
                        <a:pt x="276" y="353"/>
                      </a:lnTo>
                      <a:lnTo>
                        <a:pt x="277" y="353"/>
                      </a:lnTo>
                      <a:lnTo>
                        <a:pt x="278" y="353"/>
                      </a:lnTo>
                      <a:lnTo>
                        <a:pt x="278" y="353"/>
                      </a:lnTo>
                      <a:lnTo>
                        <a:pt x="278" y="353"/>
                      </a:lnTo>
                      <a:lnTo>
                        <a:pt x="279" y="353"/>
                      </a:lnTo>
                      <a:lnTo>
                        <a:pt x="280" y="353"/>
                      </a:lnTo>
                      <a:lnTo>
                        <a:pt x="280" y="353"/>
                      </a:lnTo>
                      <a:lnTo>
                        <a:pt x="281" y="353"/>
                      </a:lnTo>
                      <a:lnTo>
                        <a:pt x="281" y="353"/>
                      </a:lnTo>
                      <a:lnTo>
                        <a:pt x="282" y="353"/>
                      </a:lnTo>
                      <a:lnTo>
                        <a:pt x="282" y="353"/>
                      </a:lnTo>
                      <a:lnTo>
                        <a:pt x="283" y="353"/>
                      </a:lnTo>
                      <a:lnTo>
                        <a:pt x="283" y="353"/>
                      </a:lnTo>
                      <a:lnTo>
                        <a:pt x="284" y="353"/>
                      </a:lnTo>
                      <a:lnTo>
                        <a:pt x="285" y="353"/>
                      </a:lnTo>
                      <a:lnTo>
                        <a:pt x="285" y="353"/>
                      </a:lnTo>
                      <a:lnTo>
                        <a:pt x="285" y="353"/>
                      </a:lnTo>
                      <a:lnTo>
                        <a:pt x="286" y="354"/>
                      </a:lnTo>
                      <a:lnTo>
                        <a:pt x="286" y="354"/>
                      </a:lnTo>
                      <a:lnTo>
                        <a:pt x="287" y="353"/>
                      </a:lnTo>
                      <a:lnTo>
                        <a:pt x="287" y="353"/>
                      </a:lnTo>
                      <a:lnTo>
                        <a:pt x="288" y="353"/>
                      </a:lnTo>
                      <a:lnTo>
                        <a:pt x="289" y="353"/>
                      </a:lnTo>
                      <a:lnTo>
                        <a:pt x="289" y="353"/>
                      </a:lnTo>
                      <a:lnTo>
                        <a:pt x="289" y="353"/>
                      </a:lnTo>
                      <a:lnTo>
                        <a:pt x="290" y="353"/>
                      </a:lnTo>
                      <a:lnTo>
                        <a:pt x="290" y="353"/>
                      </a:lnTo>
                      <a:lnTo>
                        <a:pt x="291" y="353"/>
                      </a:lnTo>
                      <a:lnTo>
                        <a:pt x="291" y="353"/>
                      </a:lnTo>
                      <a:lnTo>
                        <a:pt x="292" y="353"/>
                      </a:lnTo>
                      <a:lnTo>
                        <a:pt x="293" y="353"/>
                      </a:lnTo>
                      <a:lnTo>
                        <a:pt x="293" y="353"/>
                      </a:lnTo>
                      <a:lnTo>
                        <a:pt x="294" y="353"/>
                      </a:lnTo>
                      <a:lnTo>
                        <a:pt x="294" y="354"/>
                      </a:lnTo>
                      <a:lnTo>
                        <a:pt x="294" y="353"/>
                      </a:lnTo>
                      <a:lnTo>
                        <a:pt x="295" y="353"/>
                      </a:lnTo>
                      <a:lnTo>
                        <a:pt x="295" y="353"/>
                      </a:lnTo>
                      <a:lnTo>
                        <a:pt x="296" y="353"/>
                      </a:lnTo>
                      <a:lnTo>
                        <a:pt x="297" y="353"/>
                      </a:lnTo>
                      <a:lnTo>
                        <a:pt x="297" y="353"/>
                      </a:lnTo>
                      <a:lnTo>
                        <a:pt x="297" y="353"/>
                      </a:lnTo>
                      <a:lnTo>
                        <a:pt x="298" y="353"/>
                      </a:lnTo>
                      <a:lnTo>
                        <a:pt x="299" y="353"/>
                      </a:lnTo>
                      <a:lnTo>
                        <a:pt x="299" y="353"/>
                      </a:lnTo>
                      <a:lnTo>
                        <a:pt x="300" y="353"/>
                      </a:lnTo>
                      <a:lnTo>
                        <a:pt x="300" y="353"/>
                      </a:lnTo>
                      <a:lnTo>
                        <a:pt x="301" y="353"/>
                      </a:lnTo>
                      <a:lnTo>
                        <a:pt x="301" y="353"/>
                      </a:lnTo>
                      <a:lnTo>
                        <a:pt x="302" y="353"/>
                      </a:lnTo>
                      <a:lnTo>
                        <a:pt x="302" y="353"/>
                      </a:lnTo>
                      <a:lnTo>
                        <a:pt x="303" y="353"/>
                      </a:lnTo>
                      <a:lnTo>
                        <a:pt x="304" y="353"/>
                      </a:lnTo>
                      <a:lnTo>
                        <a:pt x="304" y="353"/>
                      </a:lnTo>
                      <a:lnTo>
                        <a:pt x="304" y="353"/>
                      </a:lnTo>
                      <a:lnTo>
                        <a:pt x="305" y="353"/>
                      </a:lnTo>
                      <a:lnTo>
                        <a:pt x="305" y="353"/>
                      </a:lnTo>
                      <a:lnTo>
                        <a:pt x="306" y="353"/>
                      </a:lnTo>
                      <a:lnTo>
                        <a:pt x="306" y="353"/>
                      </a:lnTo>
                      <a:lnTo>
                        <a:pt x="307" y="353"/>
                      </a:lnTo>
                      <a:lnTo>
                        <a:pt x="308" y="353"/>
                      </a:lnTo>
                      <a:lnTo>
                        <a:pt x="308" y="353"/>
                      </a:lnTo>
                      <a:lnTo>
                        <a:pt x="309" y="353"/>
                      </a:lnTo>
                      <a:lnTo>
                        <a:pt x="309" y="353"/>
                      </a:lnTo>
                      <a:lnTo>
                        <a:pt x="309" y="353"/>
                      </a:lnTo>
                      <a:lnTo>
                        <a:pt x="310" y="353"/>
                      </a:lnTo>
                      <a:lnTo>
                        <a:pt x="311" y="353"/>
                      </a:lnTo>
                      <a:lnTo>
                        <a:pt x="311" y="353"/>
                      </a:lnTo>
                      <a:lnTo>
                        <a:pt x="312" y="353"/>
                      </a:lnTo>
                      <a:lnTo>
                        <a:pt x="312" y="353"/>
                      </a:lnTo>
                      <a:lnTo>
                        <a:pt x="312" y="353"/>
                      </a:lnTo>
                      <a:lnTo>
                        <a:pt x="313" y="353"/>
                      </a:lnTo>
                      <a:lnTo>
                        <a:pt x="314" y="353"/>
                      </a:lnTo>
                      <a:lnTo>
                        <a:pt x="314" y="353"/>
                      </a:lnTo>
                      <a:lnTo>
                        <a:pt x="314" y="353"/>
                      </a:lnTo>
                      <a:lnTo>
                        <a:pt x="315" y="353"/>
                      </a:lnTo>
                      <a:lnTo>
                        <a:pt x="315" y="353"/>
                      </a:lnTo>
                      <a:lnTo>
                        <a:pt x="316" y="353"/>
                      </a:lnTo>
                      <a:lnTo>
                        <a:pt x="317" y="353"/>
                      </a:lnTo>
                      <a:lnTo>
                        <a:pt x="317" y="353"/>
                      </a:lnTo>
                      <a:lnTo>
                        <a:pt x="318" y="353"/>
                      </a:lnTo>
                      <a:lnTo>
                        <a:pt x="318" y="353"/>
                      </a:lnTo>
                      <a:lnTo>
                        <a:pt x="319" y="354"/>
                      </a:lnTo>
                      <a:lnTo>
                        <a:pt x="319" y="354"/>
                      </a:lnTo>
                      <a:lnTo>
                        <a:pt x="320" y="354"/>
                      </a:lnTo>
                      <a:lnTo>
                        <a:pt x="320" y="353"/>
                      </a:lnTo>
                      <a:lnTo>
                        <a:pt x="321" y="353"/>
                      </a:lnTo>
                      <a:lnTo>
                        <a:pt x="321" y="353"/>
                      </a:lnTo>
                      <a:lnTo>
                        <a:pt x="321" y="353"/>
                      </a:lnTo>
                      <a:lnTo>
                        <a:pt x="322" y="353"/>
                      </a:lnTo>
                      <a:lnTo>
                        <a:pt x="323" y="353"/>
                      </a:lnTo>
                      <a:lnTo>
                        <a:pt x="323" y="353"/>
                      </a:lnTo>
                      <a:lnTo>
                        <a:pt x="324" y="354"/>
                      </a:lnTo>
                      <a:lnTo>
                        <a:pt x="324" y="354"/>
                      </a:lnTo>
                      <a:lnTo>
                        <a:pt x="325" y="353"/>
                      </a:lnTo>
                      <a:lnTo>
                        <a:pt x="325" y="353"/>
                      </a:lnTo>
                      <a:lnTo>
                        <a:pt x="326" y="353"/>
                      </a:lnTo>
                      <a:lnTo>
                        <a:pt x="326" y="353"/>
                      </a:lnTo>
                      <a:lnTo>
                        <a:pt x="327" y="353"/>
                      </a:lnTo>
                      <a:lnTo>
                        <a:pt x="327" y="354"/>
                      </a:lnTo>
                      <a:lnTo>
                        <a:pt x="328" y="353"/>
                      </a:lnTo>
                      <a:lnTo>
                        <a:pt x="328" y="353"/>
                      </a:lnTo>
                      <a:lnTo>
                        <a:pt x="329" y="353"/>
                      </a:lnTo>
                      <a:lnTo>
                        <a:pt x="330" y="353"/>
                      </a:lnTo>
                      <a:lnTo>
                        <a:pt x="330" y="353"/>
                      </a:lnTo>
                      <a:lnTo>
                        <a:pt x="330" y="353"/>
                      </a:lnTo>
                      <a:lnTo>
                        <a:pt x="331" y="354"/>
                      </a:lnTo>
                      <a:lnTo>
                        <a:pt x="331" y="353"/>
                      </a:lnTo>
                      <a:lnTo>
                        <a:pt x="332" y="353"/>
                      </a:lnTo>
                      <a:lnTo>
                        <a:pt x="332" y="353"/>
                      </a:lnTo>
                      <a:lnTo>
                        <a:pt x="333" y="353"/>
                      </a:lnTo>
                      <a:lnTo>
                        <a:pt x="333" y="353"/>
                      </a:lnTo>
                      <a:lnTo>
                        <a:pt x="334" y="353"/>
                      </a:lnTo>
                      <a:lnTo>
                        <a:pt x="335" y="353"/>
                      </a:lnTo>
                      <a:lnTo>
                        <a:pt x="335" y="353"/>
                      </a:lnTo>
                      <a:lnTo>
                        <a:pt x="335" y="353"/>
                      </a:lnTo>
                      <a:lnTo>
                        <a:pt x="336" y="353"/>
                      </a:lnTo>
                      <a:lnTo>
                        <a:pt x="337" y="353"/>
                      </a:lnTo>
                      <a:lnTo>
                        <a:pt x="337" y="354"/>
                      </a:lnTo>
                      <a:lnTo>
                        <a:pt x="338" y="354"/>
                      </a:lnTo>
                      <a:lnTo>
                        <a:pt x="338" y="354"/>
                      </a:lnTo>
                      <a:lnTo>
                        <a:pt x="339" y="354"/>
                      </a:lnTo>
                      <a:lnTo>
                        <a:pt x="339" y="353"/>
                      </a:lnTo>
                      <a:lnTo>
                        <a:pt x="340" y="354"/>
                      </a:lnTo>
                      <a:lnTo>
                        <a:pt x="340" y="353"/>
                      </a:lnTo>
                      <a:lnTo>
                        <a:pt x="341" y="353"/>
                      </a:lnTo>
                      <a:lnTo>
                        <a:pt x="342" y="353"/>
                      </a:lnTo>
                      <a:lnTo>
                        <a:pt x="342" y="353"/>
                      </a:lnTo>
                      <a:lnTo>
                        <a:pt x="342" y="354"/>
                      </a:lnTo>
                      <a:lnTo>
                        <a:pt x="343" y="354"/>
                      </a:lnTo>
                      <a:lnTo>
                        <a:pt x="343" y="354"/>
                      </a:lnTo>
                      <a:lnTo>
                        <a:pt x="344" y="353"/>
                      </a:lnTo>
                      <a:lnTo>
                        <a:pt x="344" y="353"/>
                      </a:lnTo>
                      <a:lnTo>
                        <a:pt x="345" y="353"/>
                      </a:lnTo>
                      <a:lnTo>
                        <a:pt x="346" y="354"/>
                      </a:lnTo>
                      <a:lnTo>
                        <a:pt x="346" y="354"/>
                      </a:lnTo>
                      <a:lnTo>
                        <a:pt x="347" y="353"/>
                      </a:lnTo>
                      <a:lnTo>
                        <a:pt x="347" y="353"/>
                      </a:lnTo>
                      <a:lnTo>
                        <a:pt x="347" y="353"/>
                      </a:lnTo>
                      <a:lnTo>
                        <a:pt x="348" y="353"/>
                      </a:lnTo>
                      <a:lnTo>
                        <a:pt x="348" y="353"/>
                      </a:lnTo>
                      <a:lnTo>
                        <a:pt x="349" y="353"/>
                      </a:lnTo>
                      <a:lnTo>
                        <a:pt x="349" y="353"/>
                      </a:lnTo>
                      <a:lnTo>
                        <a:pt x="350" y="354"/>
                      </a:lnTo>
                      <a:lnTo>
                        <a:pt x="351" y="354"/>
                      </a:lnTo>
                      <a:lnTo>
                        <a:pt x="351" y="354"/>
                      </a:lnTo>
                      <a:lnTo>
                        <a:pt x="352" y="353"/>
                      </a:lnTo>
                      <a:lnTo>
                        <a:pt x="352" y="353"/>
                      </a:lnTo>
                      <a:lnTo>
                        <a:pt x="353" y="353"/>
                      </a:lnTo>
                      <a:lnTo>
                        <a:pt x="353" y="353"/>
                      </a:lnTo>
                      <a:lnTo>
                        <a:pt x="354" y="354"/>
                      </a:lnTo>
                      <a:lnTo>
                        <a:pt x="354" y="354"/>
                      </a:lnTo>
                      <a:lnTo>
                        <a:pt x="355" y="354"/>
                      </a:lnTo>
                      <a:lnTo>
                        <a:pt x="355" y="354"/>
                      </a:lnTo>
                      <a:lnTo>
                        <a:pt x="356" y="353"/>
                      </a:lnTo>
                      <a:lnTo>
                        <a:pt x="356" y="353"/>
                      </a:lnTo>
                      <a:lnTo>
                        <a:pt x="357" y="354"/>
                      </a:lnTo>
                      <a:lnTo>
                        <a:pt x="357" y="353"/>
                      </a:lnTo>
                      <a:lnTo>
                        <a:pt x="358" y="353"/>
                      </a:lnTo>
                      <a:lnTo>
                        <a:pt x="358" y="353"/>
                      </a:lnTo>
                      <a:lnTo>
                        <a:pt x="359" y="353"/>
                      </a:lnTo>
                      <a:lnTo>
                        <a:pt x="359" y="353"/>
                      </a:lnTo>
                      <a:lnTo>
                        <a:pt x="360" y="353"/>
                      </a:lnTo>
                      <a:lnTo>
                        <a:pt x="360" y="353"/>
                      </a:lnTo>
                      <a:lnTo>
                        <a:pt x="361" y="354"/>
                      </a:lnTo>
                      <a:lnTo>
                        <a:pt x="361" y="354"/>
                      </a:lnTo>
                      <a:lnTo>
                        <a:pt x="362" y="353"/>
                      </a:lnTo>
                      <a:lnTo>
                        <a:pt x="362" y="353"/>
                      </a:lnTo>
                      <a:lnTo>
                        <a:pt x="363" y="353"/>
                      </a:lnTo>
                      <a:lnTo>
                        <a:pt x="363" y="353"/>
                      </a:lnTo>
                      <a:lnTo>
                        <a:pt x="364" y="353"/>
                      </a:lnTo>
                      <a:lnTo>
                        <a:pt x="365" y="354"/>
                      </a:lnTo>
                      <a:lnTo>
                        <a:pt x="365" y="354"/>
                      </a:lnTo>
                      <a:lnTo>
                        <a:pt x="365" y="354"/>
                      </a:lnTo>
                      <a:lnTo>
                        <a:pt x="366" y="353"/>
                      </a:lnTo>
                      <a:lnTo>
                        <a:pt x="366" y="353"/>
                      </a:lnTo>
                      <a:lnTo>
                        <a:pt x="367" y="353"/>
                      </a:lnTo>
                      <a:lnTo>
                        <a:pt x="367" y="353"/>
                      </a:lnTo>
                      <a:lnTo>
                        <a:pt x="368" y="354"/>
                      </a:lnTo>
                      <a:lnTo>
                        <a:pt x="368" y="354"/>
                      </a:lnTo>
                      <a:lnTo>
                        <a:pt x="369" y="353"/>
                      </a:lnTo>
                      <a:lnTo>
                        <a:pt x="369" y="353"/>
                      </a:lnTo>
                      <a:lnTo>
                        <a:pt x="370" y="353"/>
                      </a:lnTo>
                      <a:lnTo>
                        <a:pt x="370" y="353"/>
                      </a:lnTo>
                      <a:lnTo>
                        <a:pt x="371" y="353"/>
                      </a:lnTo>
                      <a:lnTo>
                        <a:pt x="372" y="353"/>
                      </a:lnTo>
                      <a:lnTo>
                        <a:pt x="372" y="353"/>
                      </a:lnTo>
                      <a:lnTo>
                        <a:pt x="372" y="353"/>
                      </a:lnTo>
                      <a:lnTo>
                        <a:pt x="373" y="353"/>
                      </a:lnTo>
                      <a:lnTo>
                        <a:pt x="374" y="353"/>
                      </a:lnTo>
                      <a:lnTo>
                        <a:pt x="374" y="353"/>
                      </a:lnTo>
                      <a:lnTo>
                        <a:pt x="374" y="353"/>
                      </a:lnTo>
                      <a:lnTo>
                        <a:pt x="375" y="354"/>
                      </a:lnTo>
                      <a:lnTo>
                        <a:pt x="375" y="354"/>
                      </a:lnTo>
                      <a:lnTo>
                        <a:pt x="377" y="353"/>
                      </a:lnTo>
                      <a:lnTo>
                        <a:pt x="377" y="353"/>
                      </a:lnTo>
                      <a:lnTo>
                        <a:pt x="377" y="353"/>
                      </a:lnTo>
                      <a:lnTo>
                        <a:pt x="378" y="353"/>
                      </a:lnTo>
                      <a:lnTo>
                        <a:pt x="378" y="353"/>
                      </a:lnTo>
                      <a:lnTo>
                        <a:pt x="379" y="354"/>
                      </a:lnTo>
                      <a:lnTo>
                        <a:pt x="379" y="353"/>
                      </a:lnTo>
                      <a:lnTo>
                        <a:pt x="380" y="353"/>
                      </a:lnTo>
                      <a:lnTo>
                        <a:pt x="380" y="353"/>
                      </a:lnTo>
                      <a:lnTo>
                        <a:pt x="380" y="353"/>
                      </a:lnTo>
                      <a:lnTo>
                        <a:pt x="382" y="354"/>
                      </a:lnTo>
                      <a:lnTo>
                        <a:pt x="382" y="354"/>
                      </a:lnTo>
                      <a:lnTo>
                        <a:pt x="383" y="353"/>
                      </a:lnTo>
                      <a:lnTo>
                        <a:pt x="383" y="353"/>
                      </a:lnTo>
                      <a:lnTo>
                        <a:pt x="383" y="353"/>
                      </a:lnTo>
                      <a:lnTo>
                        <a:pt x="384" y="354"/>
                      </a:lnTo>
                      <a:lnTo>
                        <a:pt x="385" y="353"/>
                      </a:lnTo>
                      <a:lnTo>
                        <a:pt x="385" y="353"/>
                      </a:lnTo>
                      <a:lnTo>
                        <a:pt x="385" y="353"/>
                      </a:lnTo>
                      <a:lnTo>
                        <a:pt x="386" y="353"/>
                      </a:lnTo>
                      <a:lnTo>
                        <a:pt x="387" y="354"/>
                      </a:lnTo>
                      <a:lnTo>
                        <a:pt x="387" y="354"/>
                      </a:lnTo>
                      <a:lnTo>
                        <a:pt x="387" y="353"/>
                      </a:lnTo>
                      <a:lnTo>
                        <a:pt x="388" y="354"/>
                      </a:lnTo>
                      <a:lnTo>
                        <a:pt x="389" y="353"/>
                      </a:lnTo>
                      <a:lnTo>
                        <a:pt x="389" y="353"/>
                      </a:lnTo>
                      <a:lnTo>
                        <a:pt x="390" y="354"/>
                      </a:lnTo>
                      <a:lnTo>
                        <a:pt x="390" y="354"/>
                      </a:lnTo>
                      <a:lnTo>
                        <a:pt x="391" y="353"/>
                      </a:lnTo>
                      <a:lnTo>
                        <a:pt x="391" y="353"/>
                      </a:lnTo>
                      <a:lnTo>
                        <a:pt x="392" y="353"/>
                      </a:lnTo>
                      <a:lnTo>
                        <a:pt x="392" y="354"/>
                      </a:lnTo>
                      <a:lnTo>
                        <a:pt x="393" y="353"/>
                      </a:lnTo>
                      <a:lnTo>
                        <a:pt x="393" y="353"/>
                      </a:lnTo>
                      <a:lnTo>
                        <a:pt x="393" y="353"/>
                      </a:lnTo>
                      <a:lnTo>
                        <a:pt x="394" y="353"/>
                      </a:lnTo>
                      <a:lnTo>
                        <a:pt x="395" y="354"/>
                      </a:lnTo>
                      <a:lnTo>
                        <a:pt x="395" y="354"/>
                      </a:lnTo>
                      <a:lnTo>
                        <a:pt x="396" y="354"/>
                      </a:lnTo>
                      <a:lnTo>
                        <a:pt x="396" y="354"/>
                      </a:lnTo>
                      <a:lnTo>
                        <a:pt x="397" y="353"/>
                      </a:lnTo>
                      <a:lnTo>
                        <a:pt x="397" y="353"/>
                      </a:lnTo>
                      <a:lnTo>
                        <a:pt x="398" y="353"/>
                      </a:lnTo>
                      <a:lnTo>
                        <a:pt x="398" y="353"/>
                      </a:lnTo>
                      <a:lnTo>
                        <a:pt x="399" y="353"/>
                      </a:lnTo>
                      <a:lnTo>
                        <a:pt x="399" y="354"/>
                      </a:lnTo>
                      <a:lnTo>
                        <a:pt x="399" y="354"/>
                      </a:lnTo>
                      <a:lnTo>
                        <a:pt x="400" y="354"/>
                      </a:lnTo>
                      <a:lnTo>
                        <a:pt x="401" y="353"/>
                      </a:lnTo>
                      <a:lnTo>
                        <a:pt x="401" y="353"/>
                      </a:lnTo>
                      <a:lnTo>
                        <a:pt x="402" y="353"/>
                      </a:lnTo>
                      <a:lnTo>
                        <a:pt x="402" y="353"/>
                      </a:lnTo>
                      <a:lnTo>
                        <a:pt x="403" y="353"/>
                      </a:lnTo>
                      <a:lnTo>
                        <a:pt x="404" y="354"/>
                      </a:lnTo>
                      <a:lnTo>
                        <a:pt x="404" y="353"/>
                      </a:lnTo>
                      <a:lnTo>
                        <a:pt x="405" y="353"/>
                      </a:lnTo>
                      <a:lnTo>
                        <a:pt x="405" y="353"/>
                      </a:lnTo>
                      <a:lnTo>
                        <a:pt x="405" y="353"/>
                      </a:lnTo>
                      <a:lnTo>
                        <a:pt x="406" y="354"/>
                      </a:lnTo>
                      <a:lnTo>
                        <a:pt x="406" y="354"/>
                      </a:lnTo>
                      <a:lnTo>
                        <a:pt x="407" y="354"/>
                      </a:lnTo>
                      <a:lnTo>
                        <a:pt x="408" y="354"/>
                      </a:lnTo>
                      <a:lnTo>
                        <a:pt x="408" y="353"/>
                      </a:lnTo>
                      <a:lnTo>
                        <a:pt x="408" y="353"/>
                      </a:lnTo>
                      <a:lnTo>
                        <a:pt x="409" y="353"/>
                      </a:lnTo>
                      <a:lnTo>
                        <a:pt x="409" y="353"/>
                      </a:lnTo>
                      <a:lnTo>
                        <a:pt x="410" y="354"/>
                      </a:lnTo>
                      <a:lnTo>
                        <a:pt x="411" y="354"/>
                      </a:lnTo>
                      <a:lnTo>
                        <a:pt x="411" y="354"/>
                      </a:lnTo>
                      <a:lnTo>
                        <a:pt x="411" y="354"/>
                      </a:lnTo>
                      <a:lnTo>
                        <a:pt x="412" y="354"/>
                      </a:lnTo>
                      <a:lnTo>
                        <a:pt x="413" y="354"/>
                      </a:lnTo>
                      <a:lnTo>
                        <a:pt x="413" y="354"/>
                      </a:lnTo>
                      <a:lnTo>
                        <a:pt x="414" y="354"/>
                      </a:lnTo>
                      <a:lnTo>
                        <a:pt x="414" y="354"/>
                      </a:lnTo>
                      <a:lnTo>
                        <a:pt x="414" y="354"/>
                      </a:lnTo>
                      <a:lnTo>
                        <a:pt x="415" y="353"/>
                      </a:lnTo>
                      <a:lnTo>
                        <a:pt x="416" y="353"/>
                      </a:lnTo>
                      <a:lnTo>
                        <a:pt x="416" y="353"/>
                      </a:lnTo>
                      <a:lnTo>
                        <a:pt x="416" y="354"/>
                      </a:lnTo>
                      <a:lnTo>
                        <a:pt x="417" y="354"/>
                      </a:lnTo>
                      <a:lnTo>
                        <a:pt x="417" y="354"/>
                      </a:lnTo>
                      <a:lnTo>
                        <a:pt x="418" y="354"/>
                      </a:lnTo>
                      <a:lnTo>
                        <a:pt x="419" y="354"/>
                      </a:lnTo>
                      <a:lnTo>
                        <a:pt x="420" y="354"/>
                      </a:lnTo>
                      <a:lnTo>
                        <a:pt x="420" y="354"/>
                      </a:lnTo>
                      <a:lnTo>
                        <a:pt x="420" y="354"/>
                      </a:lnTo>
                      <a:lnTo>
                        <a:pt x="421" y="354"/>
                      </a:lnTo>
                      <a:lnTo>
                        <a:pt x="421" y="354"/>
                      </a:lnTo>
                      <a:lnTo>
                        <a:pt x="422" y="354"/>
                      </a:lnTo>
                      <a:lnTo>
                        <a:pt x="422" y="354"/>
                      </a:lnTo>
                      <a:lnTo>
                        <a:pt x="423" y="354"/>
                      </a:lnTo>
                      <a:lnTo>
                        <a:pt x="423" y="354"/>
                      </a:lnTo>
                      <a:lnTo>
                        <a:pt x="424" y="353"/>
                      </a:lnTo>
                      <a:lnTo>
                        <a:pt x="425" y="354"/>
                      </a:lnTo>
                      <a:lnTo>
                        <a:pt x="425" y="354"/>
                      </a:lnTo>
                      <a:lnTo>
                        <a:pt x="425" y="354"/>
                      </a:lnTo>
                      <a:lnTo>
                        <a:pt x="426" y="354"/>
                      </a:lnTo>
                      <a:lnTo>
                        <a:pt x="426" y="354"/>
                      </a:lnTo>
                      <a:lnTo>
                        <a:pt x="427" y="354"/>
                      </a:lnTo>
                      <a:lnTo>
                        <a:pt x="428" y="354"/>
                      </a:lnTo>
                      <a:lnTo>
                        <a:pt x="428" y="353"/>
                      </a:lnTo>
                      <a:lnTo>
                        <a:pt x="429" y="354"/>
                      </a:lnTo>
                      <a:lnTo>
                        <a:pt x="429" y="354"/>
                      </a:lnTo>
                      <a:lnTo>
                        <a:pt x="430" y="354"/>
                      </a:lnTo>
                      <a:lnTo>
                        <a:pt x="430" y="353"/>
                      </a:lnTo>
                      <a:lnTo>
                        <a:pt x="431" y="354"/>
                      </a:lnTo>
                      <a:lnTo>
                        <a:pt x="431" y="354"/>
                      </a:lnTo>
                      <a:lnTo>
                        <a:pt x="431" y="354"/>
                      </a:lnTo>
                      <a:lnTo>
                        <a:pt x="432" y="354"/>
                      </a:lnTo>
                      <a:lnTo>
                        <a:pt x="433" y="354"/>
                      </a:lnTo>
                      <a:lnTo>
                        <a:pt x="433" y="354"/>
                      </a:lnTo>
                      <a:lnTo>
                        <a:pt x="434" y="354"/>
                      </a:lnTo>
                      <a:lnTo>
                        <a:pt x="434" y="354"/>
                      </a:lnTo>
                      <a:lnTo>
                        <a:pt x="435" y="354"/>
                      </a:lnTo>
                      <a:lnTo>
                        <a:pt x="435" y="354"/>
                      </a:lnTo>
                      <a:lnTo>
                        <a:pt x="436" y="354"/>
                      </a:lnTo>
                      <a:lnTo>
                        <a:pt x="436" y="354"/>
                      </a:lnTo>
                      <a:lnTo>
                        <a:pt x="437" y="354"/>
                      </a:lnTo>
                      <a:lnTo>
                        <a:pt x="437" y="354"/>
                      </a:lnTo>
                      <a:lnTo>
                        <a:pt x="438" y="354"/>
                      </a:lnTo>
                      <a:lnTo>
                        <a:pt x="439" y="354"/>
                      </a:lnTo>
                      <a:lnTo>
                        <a:pt x="439" y="354"/>
                      </a:lnTo>
                      <a:lnTo>
                        <a:pt x="440" y="354"/>
                      </a:lnTo>
                      <a:lnTo>
                        <a:pt x="440" y="354"/>
                      </a:lnTo>
                      <a:lnTo>
                        <a:pt x="440" y="354"/>
                      </a:lnTo>
                      <a:lnTo>
                        <a:pt x="441" y="354"/>
                      </a:lnTo>
                      <a:lnTo>
                        <a:pt x="441" y="354"/>
                      </a:lnTo>
                      <a:lnTo>
                        <a:pt x="442" y="354"/>
                      </a:lnTo>
                      <a:lnTo>
                        <a:pt x="442" y="354"/>
                      </a:lnTo>
                      <a:lnTo>
                        <a:pt x="443" y="353"/>
                      </a:lnTo>
                      <a:lnTo>
                        <a:pt x="443" y="353"/>
                      </a:lnTo>
                      <a:lnTo>
                        <a:pt x="444" y="354"/>
                      </a:lnTo>
                      <a:lnTo>
                        <a:pt x="445" y="354"/>
                      </a:lnTo>
                      <a:lnTo>
                        <a:pt x="445" y="354"/>
                      </a:lnTo>
                      <a:lnTo>
                        <a:pt x="446" y="354"/>
                      </a:lnTo>
                      <a:lnTo>
                        <a:pt x="446" y="353"/>
                      </a:lnTo>
                      <a:lnTo>
                        <a:pt x="446" y="353"/>
                      </a:lnTo>
                      <a:lnTo>
                        <a:pt x="447" y="353"/>
                      </a:lnTo>
                      <a:lnTo>
                        <a:pt x="447" y="353"/>
                      </a:lnTo>
                      <a:lnTo>
                        <a:pt x="448" y="353"/>
                      </a:lnTo>
                      <a:lnTo>
                        <a:pt x="449" y="353"/>
                      </a:lnTo>
                      <a:lnTo>
                        <a:pt x="449" y="353"/>
                      </a:lnTo>
                      <a:lnTo>
                        <a:pt x="450" y="353"/>
                      </a:lnTo>
                      <a:lnTo>
                        <a:pt x="450" y="353"/>
                      </a:lnTo>
                      <a:lnTo>
                        <a:pt x="451" y="353"/>
                      </a:lnTo>
                      <a:lnTo>
                        <a:pt x="451" y="353"/>
                      </a:lnTo>
                      <a:lnTo>
                        <a:pt x="451" y="353"/>
                      </a:lnTo>
                      <a:lnTo>
                        <a:pt x="452" y="352"/>
                      </a:lnTo>
                      <a:lnTo>
                        <a:pt x="452" y="352"/>
                      </a:lnTo>
                      <a:lnTo>
                        <a:pt x="453" y="352"/>
                      </a:lnTo>
                      <a:lnTo>
                        <a:pt x="454" y="352"/>
                      </a:lnTo>
                      <a:lnTo>
                        <a:pt x="454" y="352"/>
                      </a:lnTo>
                      <a:lnTo>
                        <a:pt x="455" y="352"/>
                      </a:lnTo>
                      <a:lnTo>
                        <a:pt x="456" y="352"/>
                      </a:lnTo>
                      <a:lnTo>
                        <a:pt x="456" y="352"/>
                      </a:lnTo>
                      <a:lnTo>
                        <a:pt x="456" y="352"/>
                      </a:lnTo>
                      <a:lnTo>
                        <a:pt x="457" y="352"/>
                      </a:lnTo>
                      <a:lnTo>
                        <a:pt x="457" y="351"/>
                      </a:lnTo>
                      <a:lnTo>
                        <a:pt x="458" y="351"/>
                      </a:lnTo>
                      <a:lnTo>
                        <a:pt x="458" y="351"/>
                      </a:lnTo>
                      <a:lnTo>
                        <a:pt x="459" y="351"/>
                      </a:lnTo>
                      <a:lnTo>
                        <a:pt x="459" y="351"/>
                      </a:lnTo>
                      <a:lnTo>
                        <a:pt x="460" y="351"/>
                      </a:lnTo>
                      <a:lnTo>
                        <a:pt x="460" y="351"/>
                      </a:lnTo>
                      <a:lnTo>
                        <a:pt x="461" y="351"/>
                      </a:lnTo>
                      <a:lnTo>
                        <a:pt x="462" y="350"/>
                      </a:lnTo>
                      <a:lnTo>
                        <a:pt x="462" y="350"/>
                      </a:lnTo>
                      <a:lnTo>
                        <a:pt x="462" y="350"/>
                      </a:lnTo>
                      <a:lnTo>
                        <a:pt x="463" y="350"/>
                      </a:lnTo>
                      <a:lnTo>
                        <a:pt x="463" y="350"/>
                      </a:lnTo>
                      <a:lnTo>
                        <a:pt x="464" y="350"/>
                      </a:lnTo>
                      <a:lnTo>
                        <a:pt x="464" y="350"/>
                      </a:lnTo>
                      <a:lnTo>
                        <a:pt x="465" y="350"/>
                      </a:lnTo>
                      <a:lnTo>
                        <a:pt x="465" y="350"/>
                      </a:lnTo>
                      <a:lnTo>
                        <a:pt x="466" y="350"/>
                      </a:lnTo>
                      <a:lnTo>
                        <a:pt x="467" y="349"/>
                      </a:lnTo>
                      <a:lnTo>
                        <a:pt x="467" y="349"/>
                      </a:lnTo>
                      <a:lnTo>
                        <a:pt x="468" y="349"/>
                      </a:lnTo>
                      <a:lnTo>
                        <a:pt x="468" y="350"/>
                      </a:lnTo>
                      <a:lnTo>
                        <a:pt x="469" y="349"/>
                      </a:lnTo>
                      <a:lnTo>
                        <a:pt x="469" y="349"/>
                      </a:lnTo>
                      <a:lnTo>
                        <a:pt x="470" y="349"/>
                      </a:lnTo>
                      <a:lnTo>
                        <a:pt x="470" y="349"/>
                      </a:lnTo>
                      <a:lnTo>
                        <a:pt x="471" y="349"/>
                      </a:lnTo>
                      <a:lnTo>
                        <a:pt x="471" y="349"/>
                      </a:lnTo>
                      <a:lnTo>
                        <a:pt x="472" y="349"/>
                      </a:lnTo>
                      <a:lnTo>
                        <a:pt x="472" y="349"/>
                      </a:lnTo>
                      <a:lnTo>
                        <a:pt x="473" y="349"/>
                      </a:lnTo>
                      <a:lnTo>
                        <a:pt x="473" y="349"/>
                      </a:lnTo>
                      <a:lnTo>
                        <a:pt x="474" y="349"/>
                      </a:lnTo>
                      <a:lnTo>
                        <a:pt x="474" y="349"/>
                      </a:lnTo>
                      <a:lnTo>
                        <a:pt x="475" y="349"/>
                      </a:lnTo>
                      <a:lnTo>
                        <a:pt x="475" y="349"/>
                      </a:lnTo>
                      <a:lnTo>
                        <a:pt x="476" y="349"/>
                      </a:lnTo>
                      <a:lnTo>
                        <a:pt x="476" y="349"/>
                      </a:lnTo>
                      <a:lnTo>
                        <a:pt x="477" y="349"/>
                      </a:lnTo>
                      <a:lnTo>
                        <a:pt x="477" y="349"/>
                      </a:lnTo>
                      <a:lnTo>
                        <a:pt x="478" y="349"/>
                      </a:lnTo>
                      <a:lnTo>
                        <a:pt x="478" y="349"/>
                      </a:lnTo>
                      <a:lnTo>
                        <a:pt x="479" y="349"/>
                      </a:lnTo>
                      <a:lnTo>
                        <a:pt x="479" y="349"/>
                      </a:lnTo>
                      <a:lnTo>
                        <a:pt x="480" y="348"/>
                      </a:lnTo>
                      <a:lnTo>
                        <a:pt x="480" y="348"/>
                      </a:lnTo>
                      <a:lnTo>
                        <a:pt x="481" y="348"/>
                      </a:lnTo>
                      <a:lnTo>
                        <a:pt x="481" y="348"/>
                      </a:lnTo>
                      <a:lnTo>
                        <a:pt x="482" y="349"/>
                      </a:lnTo>
                      <a:lnTo>
                        <a:pt x="483" y="349"/>
                      </a:lnTo>
                      <a:lnTo>
                        <a:pt x="483" y="349"/>
                      </a:lnTo>
                      <a:lnTo>
                        <a:pt x="483" y="349"/>
                      </a:lnTo>
                      <a:lnTo>
                        <a:pt x="484" y="348"/>
                      </a:lnTo>
                      <a:lnTo>
                        <a:pt x="484" y="348"/>
                      </a:lnTo>
                      <a:lnTo>
                        <a:pt x="485" y="348"/>
                      </a:lnTo>
                      <a:lnTo>
                        <a:pt x="485" y="348"/>
                      </a:lnTo>
                      <a:lnTo>
                        <a:pt x="486" y="348"/>
                      </a:lnTo>
                      <a:lnTo>
                        <a:pt x="487" y="348"/>
                      </a:lnTo>
                      <a:lnTo>
                        <a:pt x="487" y="348"/>
                      </a:lnTo>
                      <a:lnTo>
                        <a:pt x="487" y="348"/>
                      </a:lnTo>
                      <a:lnTo>
                        <a:pt x="488" y="348"/>
                      </a:lnTo>
                      <a:lnTo>
                        <a:pt x="488" y="348"/>
                      </a:lnTo>
                      <a:lnTo>
                        <a:pt x="489" y="348"/>
                      </a:lnTo>
                      <a:lnTo>
                        <a:pt x="489" y="348"/>
                      </a:lnTo>
                      <a:lnTo>
                        <a:pt x="490" y="348"/>
                      </a:lnTo>
                      <a:lnTo>
                        <a:pt x="491" y="348"/>
                      </a:lnTo>
                      <a:lnTo>
                        <a:pt x="491" y="347"/>
                      </a:lnTo>
                      <a:lnTo>
                        <a:pt x="492" y="348"/>
                      </a:lnTo>
                      <a:lnTo>
                        <a:pt x="492" y="347"/>
                      </a:lnTo>
                      <a:lnTo>
                        <a:pt x="493" y="348"/>
                      </a:lnTo>
                      <a:lnTo>
                        <a:pt x="493" y="347"/>
                      </a:lnTo>
                      <a:lnTo>
                        <a:pt x="493" y="348"/>
                      </a:lnTo>
                      <a:lnTo>
                        <a:pt x="494" y="348"/>
                      </a:lnTo>
                      <a:lnTo>
                        <a:pt x="494" y="348"/>
                      </a:lnTo>
                      <a:lnTo>
                        <a:pt x="496" y="347"/>
                      </a:lnTo>
                      <a:lnTo>
                        <a:pt x="496" y="347"/>
                      </a:lnTo>
                      <a:lnTo>
                        <a:pt x="497" y="347"/>
                      </a:lnTo>
                      <a:lnTo>
                        <a:pt x="497" y="347"/>
                      </a:lnTo>
                      <a:lnTo>
                        <a:pt x="497" y="347"/>
                      </a:lnTo>
                      <a:lnTo>
                        <a:pt x="498" y="347"/>
                      </a:lnTo>
                      <a:lnTo>
                        <a:pt x="498" y="347"/>
                      </a:lnTo>
                      <a:lnTo>
                        <a:pt x="499" y="347"/>
                      </a:lnTo>
                      <a:lnTo>
                        <a:pt x="499" y="347"/>
                      </a:lnTo>
                      <a:lnTo>
                        <a:pt x="500" y="347"/>
                      </a:lnTo>
                      <a:lnTo>
                        <a:pt x="500" y="347"/>
                      </a:lnTo>
                      <a:lnTo>
                        <a:pt x="501" y="347"/>
                      </a:lnTo>
                      <a:lnTo>
                        <a:pt x="502" y="347"/>
                      </a:lnTo>
                      <a:lnTo>
                        <a:pt x="502" y="347"/>
                      </a:lnTo>
                      <a:lnTo>
                        <a:pt x="503" y="347"/>
                      </a:lnTo>
                      <a:lnTo>
                        <a:pt x="503" y="347"/>
                      </a:lnTo>
                      <a:lnTo>
                        <a:pt x="504" y="347"/>
                      </a:lnTo>
                      <a:lnTo>
                        <a:pt x="504" y="347"/>
                      </a:lnTo>
                      <a:lnTo>
                        <a:pt x="505" y="347"/>
                      </a:lnTo>
                      <a:lnTo>
                        <a:pt x="505" y="347"/>
                      </a:lnTo>
                      <a:lnTo>
                        <a:pt x="505" y="347"/>
                      </a:lnTo>
                      <a:lnTo>
                        <a:pt x="506" y="347"/>
                      </a:lnTo>
                      <a:lnTo>
                        <a:pt x="507" y="347"/>
                      </a:lnTo>
                      <a:lnTo>
                        <a:pt x="507" y="347"/>
                      </a:lnTo>
                      <a:lnTo>
                        <a:pt x="508" y="347"/>
                      </a:lnTo>
                      <a:lnTo>
                        <a:pt x="508" y="347"/>
                      </a:lnTo>
                      <a:lnTo>
                        <a:pt x="509" y="347"/>
                      </a:lnTo>
                      <a:lnTo>
                        <a:pt x="509" y="347"/>
                      </a:lnTo>
                      <a:lnTo>
                        <a:pt x="510" y="347"/>
                      </a:lnTo>
                      <a:lnTo>
                        <a:pt x="510" y="347"/>
                      </a:lnTo>
                      <a:lnTo>
                        <a:pt x="511" y="347"/>
                      </a:lnTo>
                      <a:lnTo>
                        <a:pt x="511" y="347"/>
                      </a:lnTo>
                      <a:lnTo>
                        <a:pt x="512" y="348"/>
                      </a:lnTo>
                      <a:lnTo>
                        <a:pt x="512" y="349"/>
                      </a:lnTo>
                      <a:lnTo>
                        <a:pt x="513" y="351"/>
                      </a:lnTo>
                      <a:lnTo>
                        <a:pt x="513" y="352"/>
                      </a:lnTo>
                      <a:lnTo>
                        <a:pt x="514" y="359"/>
                      </a:lnTo>
                      <a:lnTo>
                        <a:pt x="514" y="360"/>
                      </a:lnTo>
                      <a:lnTo>
                        <a:pt x="515" y="365"/>
                      </a:lnTo>
                      <a:lnTo>
                        <a:pt x="515" y="365"/>
                      </a:lnTo>
                      <a:lnTo>
                        <a:pt x="516" y="367"/>
                      </a:lnTo>
                      <a:lnTo>
                        <a:pt x="516" y="367"/>
                      </a:lnTo>
                      <a:lnTo>
                        <a:pt x="517" y="366"/>
                      </a:lnTo>
                      <a:lnTo>
                        <a:pt x="517" y="366"/>
                      </a:lnTo>
                      <a:lnTo>
                        <a:pt x="518" y="364"/>
                      </a:lnTo>
                      <a:lnTo>
                        <a:pt x="518" y="363"/>
                      </a:lnTo>
                      <a:lnTo>
                        <a:pt x="519" y="361"/>
                      </a:lnTo>
                      <a:lnTo>
                        <a:pt x="519" y="360"/>
                      </a:lnTo>
                      <a:lnTo>
                        <a:pt x="520" y="359"/>
                      </a:lnTo>
                      <a:lnTo>
                        <a:pt x="520" y="358"/>
                      </a:lnTo>
                      <a:lnTo>
                        <a:pt x="521" y="357"/>
                      </a:lnTo>
                      <a:lnTo>
                        <a:pt x="521" y="357"/>
                      </a:lnTo>
                      <a:lnTo>
                        <a:pt x="522" y="356"/>
                      </a:lnTo>
                      <a:lnTo>
                        <a:pt x="522" y="356"/>
                      </a:lnTo>
                      <a:lnTo>
                        <a:pt x="523" y="355"/>
                      </a:lnTo>
                      <a:lnTo>
                        <a:pt x="523" y="355"/>
                      </a:lnTo>
                      <a:lnTo>
                        <a:pt x="524" y="354"/>
                      </a:lnTo>
                      <a:lnTo>
                        <a:pt x="524" y="354"/>
                      </a:lnTo>
                      <a:lnTo>
                        <a:pt x="525" y="354"/>
                      </a:lnTo>
                      <a:lnTo>
                        <a:pt x="525" y="354"/>
                      </a:lnTo>
                      <a:lnTo>
                        <a:pt x="526" y="354"/>
                      </a:lnTo>
                      <a:lnTo>
                        <a:pt x="526" y="354"/>
                      </a:lnTo>
                      <a:lnTo>
                        <a:pt x="527" y="354"/>
                      </a:lnTo>
                      <a:lnTo>
                        <a:pt x="528" y="354"/>
                      </a:lnTo>
                      <a:lnTo>
                        <a:pt x="528" y="353"/>
                      </a:lnTo>
                      <a:lnTo>
                        <a:pt x="529" y="353"/>
                      </a:lnTo>
                      <a:lnTo>
                        <a:pt x="529" y="353"/>
                      </a:lnTo>
                      <a:lnTo>
                        <a:pt x="530" y="353"/>
                      </a:lnTo>
                      <a:lnTo>
                        <a:pt x="530" y="353"/>
                      </a:lnTo>
                      <a:lnTo>
                        <a:pt x="531" y="353"/>
                      </a:lnTo>
                      <a:lnTo>
                        <a:pt x="531" y="353"/>
                      </a:lnTo>
                      <a:lnTo>
                        <a:pt x="532" y="353"/>
                      </a:lnTo>
                      <a:lnTo>
                        <a:pt x="533" y="353"/>
                      </a:lnTo>
                      <a:lnTo>
                        <a:pt x="533" y="353"/>
                      </a:lnTo>
                      <a:lnTo>
                        <a:pt x="533" y="353"/>
                      </a:lnTo>
                      <a:lnTo>
                        <a:pt x="534" y="353"/>
                      </a:lnTo>
                      <a:lnTo>
                        <a:pt x="534" y="353"/>
                      </a:lnTo>
                      <a:lnTo>
                        <a:pt x="535" y="353"/>
                      </a:lnTo>
                      <a:lnTo>
                        <a:pt x="535" y="353"/>
                      </a:lnTo>
                      <a:lnTo>
                        <a:pt x="536" y="353"/>
                      </a:lnTo>
                      <a:lnTo>
                        <a:pt x="536" y="353"/>
                      </a:lnTo>
                      <a:lnTo>
                        <a:pt x="537" y="353"/>
                      </a:lnTo>
                      <a:lnTo>
                        <a:pt x="538" y="353"/>
                      </a:lnTo>
                      <a:lnTo>
                        <a:pt x="538" y="353"/>
                      </a:lnTo>
                      <a:lnTo>
                        <a:pt x="539" y="353"/>
                      </a:lnTo>
                      <a:lnTo>
                        <a:pt x="539" y="353"/>
                      </a:lnTo>
                      <a:lnTo>
                        <a:pt x="540" y="353"/>
                      </a:lnTo>
                      <a:lnTo>
                        <a:pt x="540" y="353"/>
                      </a:lnTo>
                      <a:lnTo>
                        <a:pt x="541" y="353"/>
                      </a:lnTo>
                      <a:lnTo>
                        <a:pt x="541" y="353"/>
                      </a:lnTo>
                      <a:lnTo>
                        <a:pt x="541" y="353"/>
                      </a:lnTo>
                      <a:lnTo>
                        <a:pt x="542" y="353"/>
                      </a:lnTo>
                      <a:lnTo>
                        <a:pt x="543" y="353"/>
                      </a:lnTo>
                      <a:lnTo>
                        <a:pt x="543" y="353"/>
                      </a:lnTo>
                      <a:lnTo>
                        <a:pt x="544" y="353"/>
                      </a:lnTo>
                      <a:lnTo>
                        <a:pt x="544" y="353"/>
                      </a:lnTo>
                      <a:lnTo>
                        <a:pt x="545" y="353"/>
                      </a:lnTo>
                      <a:lnTo>
                        <a:pt x="545" y="353"/>
                      </a:lnTo>
                      <a:lnTo>
                        <a:pt x="546" y="353"/>
                      </a:lnTo>
                      <a:lnTo>
                        <a:pt x="546" y="353"/>
                      </a:lnTo>
                      <a:lnTo>
                        <a:pt x="547" y="353"/>
                      </a:lnTo>
                      <a:lnTo>
                        <a:pt x="547" y="353"/>
                      </a:lnTo>
                      <a:lnTo>
                        <a:pt x="547" y="353"/>
                      </a:lnTo>
                      <a:lnTo>
                        <a:pt x="548" y="353"/>
                      </a:lnTo>
                      <a:lnTo>
                        <a:pt x="549" y="353"/>
                      </a:lnTo>
                      <a:lnTo>
                        <a:pt x="549" y="353"/>
                      </a:lnTo>
                      <a:lnTo>
                        <a:pt x="550" y="353"/>
                      </a:lnTo>
                      <a:lnTo>
                        <a:pt x="550" y="353"/>
                      </a:lnTo>
                      <a:lnTo>
                        <a:pt x="551" y="353"/>
                      </a:lnTo>
                      <a:lnTo>
                        <a:pt x="551" y="353"/>
                      </a:lnTo>
                      <a:lnTo>
                        <a:pt x="552" y="353"/>
                      </a:lnTo>
                      <a:lnTo>
                        <a:pt x="552" y="353"/>
                      </a:lnTo>
                      <a:lnTo>
                        <a:pt x="553" y="353"/>
                      </a:lnTo>
                      <a:lnTo>
                        <a:pt x="554" y="353"/>
                      </a:lnTo>
                      <a:lnTo>
                        <a:pt x="554" y="353"/>
                      </a:lnTo>
                      <a:lnTo>
                        <a:pt x="554" y="353"/>
                      </a:lnTo>
                      <a:lnTo>
                        <a:pt x="555" y="353"/>
                      </a:lnTo>
                      <a:lnTo>
                        <a:pt x="555" y="353"/>
                      </a:lnTo>
                      <a:lnTo>
                        <a:pt x="556" y="353"/>
                      </a:lnTo>
                      <a:lnTo>
                        <a:pt x="556" y="353"/>
                      </a:lnTo>
                      <a:lnTo>
                        <a:pt x="557" y="353"/>
                      </a:lnTo>
                      <a:lnTo>
                        <a:pt x="558" y="353"/>
                      </a:lnTo>
                      <a:lnTo>
                        <a:pt x="558" y="353"/>
                      </a:lnTo>
                      <a:lnTo>
                        <a:pt x="559" y="353"/>
                      </a:lnTo>
                      <a:lnTo>
                        <a:pt x="559" y="353"/>
                      </a:lnTo>
                      <a:lnTo>
                        <a:pt x="559" y="353"/>
                      </a:lnTo>
                      <a:lnTo>
                        <a:pt x="560" y="353"/>
                      </a:lnTo>
                      <a:lnTo>
                        <a:pt x="561" y="353"/>
                      </a:lnTo>
                      <a:lnTo>
                        <a:pt x="561" y="353"/>
                      </a:lnTo>
                      <a:lnTo>
                        <a:pt x="561" y="353"/>
                      </a:lnTo>
                      <a:lnTo>
                        <a:pt x="562" y="353"/>
                      </a:lnTo>
                      <a:lnTo>
                        <a:pt x="562" y="353"/>
                      </a:lnTo>
                      <a:lnTo>
                        <a:pt x="563" y="353"/>
                      </a:lnTo>
                      <a:lnTo>
                        <a:pt x="564" y="353"/>
                      </a:lnTo>
                      <a:lnTo>
                        <a:pt x="564" y="353"/>
                      </a:lnTo>
                      <a:lnTo>
                        <a:pt x="565" y="353"/>
                      </a:lnTo>
                      <a:lnTo>
                        <a:pt x="565" y="353"/>
                      </a:lnTo>
                      <a:lnTo>
                        <a:pt x="565" y="353"/>
                      </a:lnTo>
                      <a:lnTo>
                        <a:pt x="566" y="353"/>
                      </a:lnTo>
                      <a:lnTo>
                        <a:pt x="566" y="353"/>
                      </a:lnTo>
                      <a:lnTo>
                        <a:pt x="567" y="353"/>
                      </a:lnTo>
                      <a:lnTo>
                        <a:pt x="568" y="353"/>
                      </a:lnTo>
                      <a:lnTo>
                        <a:pt x="568" y="353"/>
                      </a:lnTo>
                      <a:lnTo>
                        <a:pt x="569" y="353"/>
                      </a:lnTo>
                      <a:lnTo>
                        <a:pt x="569" y="353"/>
                      </a:lnTo>
                      <a:lnTo>
                        <a:pt x="570" y="353"/>
                      </a:lnTo>
                      <a:lnTo>
                        <a:pt x="570" y="353"/>
                      </a:lnTo>
                      <a:lnTo>
                        <a:pt x="571" y="353"/>
                      </a:lnTo>
                      <a:lnTo>
                        <a:pt x="571" y="353"/>
                      </a:lnTo>
                      <a:lnTo>
                        <a:pt x="572" y="353"/>
                      </a:lnTo>
                      <a:lnTo>
                        <a:pt x="572" y="353"/>
                      </a:lnTo>
                      <a:lnTo>
                        <a:pt x="573" y="353"/>
                      </a:lnTo>
                      <a:lnTo>
                        <a:pt x="573" y="353"/>
                      </a:lnTo>
                      <a:lnTo>
                        <a:pt x="574" y="353"/>
                      </a:lnTo>
                      <a:lnTo>
                        <a:pt x="575" y="353"/>
                      </a:lnTo>
                      <a:lnTo>
                        <a:pt x="575" y="353"/>
                      </a:lnTo>
                      <a:lnTo>
                        <a:pt x="576" y="353"/>
                      </a:lnTo>
                      <a:lnTo>
                        <a:pt x="576" y="353"/>
                      </a:lnTo>
                      <a:lnTo>
                        <a:pt x="576" y="353"/>
                      </a:lnTo>
                      <a:lnTo>
                        <a:pt x="577" y="353"/>
                      </a:lnTo>
                      <a:lnTo>
                        <a:pt x="577" y="353"/>
                      </a:lnTo>
                      <a:lnTo>
                        <a:pt x="578" y="353"/>
                      </a:lnTo>
                      <a:lnTo>
                        <a:pt x="578" y="353"/>
                      </a:lnTo>
                      <a:lnTo>
                        <a:pt x="579" y="353"/>
                      </a:lnTo>
                      <a:lnTo>
                        <a:pt x="580" y="353"/>
                      </a:lnTo>
                      <a:lnTo>
                        <a:pt x="580" y="353"/>
                      </a:lnTo>
                      <a:lnTo>
                        <a:pt x="581" y="353"/>
                      </a:lnTo>
                      <a:lnTo>
                        <a:pt x="581" y="353"/>
                      </a:lnTo>
                      <a:lnTo>
                        <a:pt x="582" y="353"/>
                      </a:lnTo>
                      <a:lnTo>
                        <a:pt x="582" y="353"/>
                      </a:lnTo>
                      <a:lnTo>
                        <a:pt x="583" y="353"/>
                      </a:lnTo>
                      <a:lnTo>
                        <a:pt x="583" y="353"/>
                      </a:lnTo>
                      <a:lnTo>
                        <a:pt x="584" y="353"/>
                      </a:lnTo>
                      <a:lnTo>
                        <a:pt x="584" y="353"/>
                      </a:lnTo>
                      <a:lnTo>
                        <a:pt x="585" y="353"/>
                      </a:lnTo>
                      <a:lnTo>
                        <a:pt x="585" y="353"/>
                      </a:lnTo>
                      <a:lnTo>
                        <a:pt x="585" y="354"/>
                      </a:lnTo>
                      <a:lnTo>
                        <a:pt x="586" y="353"/>
                      </a:lnTo>
                      <a:lnTo>
                        <a:pt x="587" y="353"/>
                      </a:lnTo>
                      <a:lnTo>
                        <a:pt x="587" y="353"/>
                      </a:lnTo>
                      <a:lnTo>
                        <a:pt x="588" y="353"/>
                      </a:lnTo>
                      <a:lnTo>
                        <a:pt x="588" y="353"/>
                      </a:lnTo>
                      <a:lnTo>
                        <a:pt x="589" y="353"/>
                      </a:lnTo>
                      <a:lnTo>
                        <a:pt x="590" y="354"/>
                      </a:lnTo>
                      <a:lnTo>
                        <a:pt x="590" y="353"/>
                      </a:lnTo>
                      <a:lnTo>
                        <a:pt x="590" y="353"/>
                      </a:lnTo>
                      <a:lnTo>
                        <a:pt x="591" y="353"/>
                      </a:lnTo>
                      <a:lnTo>
                        <a:pt x="592" y="353"/>
                      </a:lnTo>
                      <a:lnTo>
                        <a:pt x="592" y="353"/>
                      </a:lnTo>
                      <a:lnTo>
                        <a:pt x="592" y="353"/>
                      </a:lnTo>
                      <a:lnTo>
                        <a:pt x="592" y="353"/>
                      </a:lnTo>
                      <a:lnTo>
                        <a:pt x="593" y="353"/>
                      </a:lnTo>
                      <a:lnTo>
                        <a:pt x="594" y="354"/>
                      </a:lnTo>
                      <a:lnTo>
                        <a:pt x="594" y="353"/>
                      </a:lnTo>
                      <a:lnTo>
                        <a:pt x="595" y="353"/>
                      </a:lnTo>
                      <a:lnTo>
                        <a:pt x="595" y="353"/>
                      </a:lnTo>
                      <a:lnTo>
                        <a:pt x="596" y="353"/>
                      </a:lnTo>
                      <a:lnTo>
                        <a:pt x="596" y="353"/>
                      </a:lnTo>
                      <a:lnTo>
                        <a:pt x="597" y="353"/>
                      </a:lnTo>
                      <a:lnTo>
                        <a:pt x="597" y="353"/>
                      </a:lnTo>
                      <a:lnTo>
                        <a:pt x="598" y="354"/>
                      </a:lnTo>
                      <a:lnTo>
                        <a:pt x="598" y="354"/>
                      </a:lnTo>
                      <a:lnTo>
                        <a:pt x="599" y="353"/>
                      </a:lnTo>
                      <a:lnTo>
                        <a:pt x="599" y="353"/>
                      </a:lnTo>
                      <a:lnTo>
                        <a:pt x="600" y="353"/>
                      </a:lnTo>
                      <a:lnTo>
                        <a:pt x="601" y="353"/>
                      </a:lnTo>
                      <a:lnTo>
                        <a:pt x="601" y="353"/>
                      </a:lnTo>
                      <a:lnTo>
                        <a:pt x="601" y="353"/>
                      </a:lnTo>
                      <a:lnTo>
                        <a:pt x="602" y="353"/>
                      </a:lnTo>
                      <a:lnTo>
                        <a:pt x="602" y="353"/>
                      </a:lnTo>
                      <a:lnTo>
                        <a:pt x="603" y="354"/>
                      </a:lnTo>
                      <a:lnTo>
                        <a:pt x="604" y="354"/>
                      </a:lnTo>
                      <a:lnTo>
                        <a:pt x="604" y="354"/>
                      </a:lnTo>
                      <a:lnTo>
                        <a:pt x="604" y="354"/>
                      </a:lnTo>
                      <a:lnTo>
                        <a:pt x="605" y="353"/>
                      </a:lnTo>
                      <a:lnTo>
                        <a:pt x="605" y="353"/>
                      </a:lnTo>
                      <a:lnTo>
                        <a:pt x="606" y="353"/>
                      </a:lnTo>
                      <a:lnTo>
                        <a:pt x="607" y="353"/>
                      </a:lnTo>
                      <a:lnTo>
                        <a:pt x="607" y="353"/>
                      </a:lnTo>
                      <a:lnTo>
                        <a:pt x="608" y="353"/>
                      </a:lnTo>
                      <a:lnTo>
                        <a:pt x="608" y="354"/>
                      </a:lnTo>
                      <a:lnTo>
                        <a:pt x="609" y="354"/>
                      </a:lnTo>
                      <a:lnTo>
                        <a:pt x="609" y="354"/>
                      </a:lnTo>
                      <a:lnTo>
                        <a:pt x="610" y="354"/>
                      </a:lnTo>
                      <a:lnTo>
                        <a:pt x="610" y="354"/>
                      </a:lnTo>
                      <a:lnTo>
                        <a:pt x="611" y="354"/>
                      </a:lnTo>
                      <a:lnTo>
                        <a:pt x="612" y="353"/>
                      </a:lnTo>
                      <a:lnTo>
                        <a:pt x="612" y="353"/>
                      </a:lnTo>
                      <a:lnTo>
                        <a:pt x="612" y="353"/>
                      </a:lnTo>
                      <a:lnTo>
                        <a:pt x="613" y="354"/>
                      </a:lnTo>
                      <a:lnTo>
                        <a:pt x="613" y="353"/>
                      </a:lnTo>
                      <a:lnTo>
                        <a:pt x="614" y="353"/>
                      </a:lnTo>
                      <a:lnTo>
                        <a:pt x="614" y="354"/>
                      </a:lnTo>
                      <a:lnTo>
                        <a:pt x="615" y="353"/>
                      </a:lnTo>
                      <a:lnTo>
                        <a:pt x="616" y="353"/>
                      </a:lnTo>
                      <a:lnTo>
                        <a:pt x="616" y="353"/>
                      </a:lnTo>
                      <a:lnTo>
                        <a:pt x="617" y="354"/>
                      </a:lnTo>
                      <a:lnTo>
                        <a:pt x="617" y="354"/>
                      </a:lnTo>
                      <a:lnTo>
                        <a:pt x="617" y="353"/>
                      </a:lnTo>
                      <a:lnTo>
                        <a:pt x="618" y="353"/>
                      </a:lnTo>
                      <a:lnTo>
                        <a:pt x="619" y="354"/>
                      </a:lnTo>
                      <a:lnTo>
                        <a:pt x="619" y="354"/>
                      </a:lnTo>
                      <a:lnTo>
                        <a:pt x="619" y="354"/>
                      </a:lnTo>
                      <a:lnTo>
                        <a:pt x="620" y="354"/>
                      </a:lnTo>
                      <a:lnTo>
                        <a:pt x="621" y="353"/>
                      </a:lnTo>
                      <a:lnTo>
                        <a:pt x="621" y="353"/>
                      </a:lnTo>
                      <a:lnTo>
                        <a:pt x="621" y="353"/>
                      </a:lnTo>
                      <a:lnTo>
                        <a:pt x="622" y="353"/>
                      </a:lnTo>
                      <a:lnTo>
                        <a:pt x="622" y="354"/>
                      </a:lnTo>
                      <a:lnTo>
                        <a:pt x="623" y="353"/>
                      </a:lnTo>
                      <a:lnTo>
                        <a:pt x="624" y="354"/>
                      </a:lnTo>
                      <a:lnTo>
                        <a:pt x="624" y="354"/>
                      </a:lnTo>
                      <a:lnTo>
                        <a:pt x="624" y="354"/>
                      </a:lnTo>
                      <a:lnTo>
                        <a:pt x="625" y="353"/>
                      </a:lnTo>
                      <a:lnTo>
                        <a:pt x="625" y="354"/>
                      </a:lnTo>
                      <a:lnTo>
                        <a:pt x="626" y="353"/>
                      </a:lnTo>
                      <a:lnTo>
                        <a:pt x="626" y="354"/>
                      </a:lnTo>
                      <a:lnTo>
                        <a:pt x="627" y="353"/>
                      </a:lnTo>
                      <a:lnTo>
                        <a:pt x="628" y="353"/>
                      </a:lnTo>
                      <a:lnTo>
                        <a:pt x="628" y="353"/>
                      </a:lnTo>
                      <a:lnTo>
                        <a:pt x="629" y="354"/>
                      </a:lnTo>
                      <a:lnTo>
                        <a:pt x="629" y="353"/>
                      </a:lnTo>
                      <a:lnTo>
                        <a:pt x="630" y="353"/>
                      </a:lnTo>
                      <a:lnTo>
                        <a:pt x="630" y="353"/>
                      </a:lnTo>
                      <a:lnTo>
                        <a:pt x="631" y="354"/>
                      </a:lnTo>
                      <a:lnTo>
                        <a:pt x="631" y="354"/>
                      </a:lnTo>
                      <a:lnTo>
                        <a:pt x="632" y="354"/>
                      </a:lnTo>
                      <a:lnTo>
                        <a:pt x="632" y="354"/>
                      </a:lnTo>
                      <a:lnTo>
                        <a:pt x="633" y="353"/>
                      </a:lnTo>
                      <a:lnTo>
                        <a:pt x="633" y="353"/>
                      </a:lnTo>
                      <a:lnTo>
                        <a:pt x="634" y="353"/>
                      </a:lnTo>
                      <a:lnTo>
                        <a:pt x="634" y="353"/>
                      </a:lnTo>
                      <a:lnTo>
                        <a:pt x="635" y="354"/>
                      </a:lnTo>
                      <a:lnTo>
                        <a:pt x="635" y="354"/>
                      </a:lnTo>
                      <a:lnTo>
                        <a:pt x="636" y="354"/>
                      </a:lnTo>
                      <a:lnTo>
                        <a:pt x="636" y="354"/>
                      </a:lnTo>
                      <a:lnTo>
                        <a:pt x="637" y="353"/>
                      </a:lnTo>
                      <a:lnTo>
                        <a:pt x="637" y="353"/>
                      </a:lnTo>
                      <a:lnTo>
                        <a:pt x="638" y="353"/>
                      </a:lnTo>
                      <a:lnTo>
                        <a:pt x="638" y="353"/>
                      </a:lnTo>
                      <a:lnTo>
                        <a:pt x="639" y="354"/>
                      </a:lnTo>
                      <a:lnTo>
                        <a:pt x="639" y="354"/>
                      </a:lnTo>
                      <a:lnTo>
                        <a:pt x="640" y="353"/>
                      </a:lnTo>
                      <a:lnTo>
                        <a:pt x="641" y="353"/>
                      </a:lnTo>
                      <a:lnTo>
                        <a:pt x="641" y="353"/>
                      </a:lnTo>
                      <a:lnTo>
                        <a:pt x="641" y="353"/>
                      </a:lnTo>
                      <a:lnTo>
                        <a:pt x="642" y="354"/>
                      </a:lnTo>
                      <a:lnTo>
                        <a:pt x="642" y="354"/>
                      </a:lnTo>
                      <a:lnTo>
                        <a:pt x="643" y="354"/>
                      </a:lnTo>
                      <a:lnTo>
                        <a:pt x="643" y="354"/>
                      </a:lnTo>
                      <a:lnTo>
                        <a:pt x="644" y="353"/>
                      </a:lnTo>
                      <a:lnTo>
                        <a:pt x="645" y="353"/>
                      </a:lnTo>
                      <a:lnTo>
                        <a:pt x="645" y="353"/>
                      </a:lnTo>
                      <a:lnTo>
                        <a:pt x="645" y="353"/>
                      </a:lnTo>
                      <a:lnTo>
                        <a:pt x="647" y="354"/>
                      </a:lnTo>
                      <a:lnTo>
                        <a:pt x="647" y="354"/>
                      </a:lnTo>
                      <a:lnTo>
                        <a:pt x="647" y="354"/>
                      </a:lnTo>
                      <a:lnTo>
                        <a:pt x="648" y="354"/>
                      </a:lnTo>
                      <a:lnTo>
                        <a:pt x="648" y="354"/>
                      </a:lnTo>
                      <a:lnTo>
                        <a:pt x="649" y="353"/>
                      </a:lnTo>
                      <a:lnTo>
                        <a:pt x="649" y="353"/>
                      </a:lnTo>
                      <a:lnTo>
                        <a:pt x="650" y="353"/>
                      </a:lnTo>
                      <a:lnTo>
                        <a:pt x="650" y="354"/>
                      </a:lnTo>
                      <a:lnTo>
                        <a:pt x="651" y="354"/>
                      </a:lnTo>
                      <a:lnTo>
                        <a:pt x="652" y="353"/>
                      </a:lnTo>
                      <a:lnTo>
                        <a:pt x="652" y="353"/>
                      </a:lnTo>
                      <a:lnTo>
                        <a:pt x="653" y="353"/>
                      </a:lnTo>
                      <a:lnTo>
                        <a:pt x="653" y="353"/>
                      </a:lnTo>
                      <a:lnTo>
                        <a:pt x="653" y="354"/>
                      </a:lnTo>
                      <a:lnTo>
                        <a:pt x="654" y="354"/>
                      </a:lnTo>
                      <a:lnTo>
                        <a:pt x="654" y="354"/>
                      </a:lnTo>
                      <a:lnTo>
                        <a:pt x="655" y="354"/>
                      </a:lnTo>
                      <a:lnTo>
                        <a:pt x="655" y="353"/>
                      </a:lnTo>
                      <a:lnTo>
                        <a:pt x="656" y="353"/>
                      </a:lnTo>
                      <a:lnTo>
                        <a:pt x="656" y="353"/>
                      </a:lnTo>
                      <a:lnTo>
                        <a:pt x="657" y="353"/>
                      </a:lnTo>
                      <a:lnTo>
                        <a:pt x="658" y="354"/>
                      </a:lnTo>
                      <a:lnTo>
                        <a:pt x="658" y="354"/>
                      </a:lnTo>
                      <a:lnTo>
                        <a:pt x="658" y="354"/>
                      </a:lnTo>
                      <a:lnTo>
                        <a:pt x="659" y="354"/>
                      </a:lnTo>
                      <a:lnTo>
                        <a:pt x="660" y="353"/>
                      </a:lnTo>
                      <a:lnTo>
                        <a:pt x="660" y="353"/>
                      </a:lnTo>
                      <a:lnTo>
                        <a:pt x="661" y="353"/>
                      </a:lnTo>
                      <a:lnTo>
                        <a:pt x="661" y="353"/>
                      </a:lnTo>
                      <a:lnTo>
                        <a:pt x="662" y="354"/>
                      </a:lnTo>
                      <a:lnTo>
                        <a:pt x="662" y="354"/>
                      </a:lnTo>
                      <a:lnTo>
                        <a:pt x="663" y="353"/>
                      </a:lnTo>
                      <a:lnTo>
                        <a:pt x="663" y="353"/>
                      </a:lnTo>
                      <a:lnTo>
                        <a:pt x="664" y="353"/>
                      </a:lnTo>
                      <a:lnTo>
                        <a:pt x="664" y="353"/>
                      </a:lnTo>
                      <a:lnTo>
                        <a:pt x="665" y="353"/>
                      </a:lnTo>
                      <a:lnTo>
                        <a:pt x="665" y="353"/>
                      </a:lnTo>
                      <a:lnTo>
                        <a:pt x="666" y="354"/>
                      </a:lnTo>
                      <a:lnTo>
                        <a:pt x="666" y="354"/>
                      </a:lnTo>
                      <a:lnTo>
                        <a:pt x="667" y="353"/>
                      </a:lnTo>
                      <a:lnTo>
                        <a:pt x="667" y="353"/>
                      </a:lnTo>
                      <a:lnTo>
                        <a:pt x="668" y="353"/>
                      </a:lnTo>
                      <a:lnTo>
                        <a:pt x="668" y="354"/>
                      </a:lnTo>
                      <a:lnTo>
                        <a:pt x="669" y="354"/>
                      </a:lnTo>
                      <a:lnTo>
                        <a:pt x="669" y="354"/>
                      </a:lnTo>
                      <a:lnTo>
                        <a:pt x="670" y="353"/>
                      </a:lnTo>
                      <a:lnTo>
                        <a:pt x="670" y="353"/>
                      </a:lnTo>
                      <a:lnTo>
                        <a:pt x="671" y="353"/>
                      </a:lnTo>
                      <a:lnTo>
                        <a:pt x="671" y="353"/>
                      </a:lnTo>
                      <a:lnTo>
                        <a:pt x="672" y="354"/>
                      </a:lnTo>
                      <a:lnTo>
                        <a:pt x="672" y="354"/>
                      </a:lnTo>
                      <a:lnTo>
                        <a:pt x="673" y="354"/>
                      </a:lnTo>
                      <a:lnTo>
                        <a:pt x="674" y="354"/>
                      </a:lnTo>
                      <a:lnTo>
                        <a:pt x="674" y="354"/>
                      </a:lnTo>
                      <a:lnTo>
                        <a:pt x="674" y="354"/>
                      </a:lnTo>
                      <a:lnTo>
                        <a:pt x="675" y="354"/>
                      </a:lnTo>
                      <a:lnTo>
                        <a:pt x="675" y="354"/>
                      </a:lnTo>
                      <a:lnTo>
                        <a:pt x="676" y="354"/>
                      </a:lnTo>
                      <a:lnTo>
                        <a:pt x="676" y="354"/>
                      </a:lnTo>
                      <a:lnTo>
                        <a:pt x="677" y="353"/>
                      </a:lnTo>
                      <a:lnTo>
                        <a:pt x="678" y="354"/>
                      </a:lnTo>
                      <a:lnTo>
                        <a:pt x="678" y="354"/>
                      </a:lnTo>
                      <a:lnTo>
                        <a:pt x="678" y="354"/>
                      </a:lnTo>
                      <a:lnTo>
                        <a:pt x="679" y="353"/>
                      </a:lnTo>
                      <a:lnTo>
                        <a:pt x="679" y="354"/>
                      </a:lnTo>
                      <a:lnTo>
                        <a:pt x="680" y="354"/>
                      </a:lnTo>
                      <a:lnTo>
                        <a:pt x="680" y="354"/>
                      </a:lnTo>
                      <a:lnTo>
                        <a:pt x="681" y="354"/>
                      </a:lnTo>
                      <a:lnTo>
                        <a:pt x="681" y="354"/>
                      </a:lnTo>
                      <a:lnTo>
                        <a:pt x="682" y="354"/>
                      </a:lnTo>
                      <a:lnTo>
                        <a:pt x="682" y="354"/>
                      </a:lnTo>
                      <a:lnTo>
                        <a:pt x="683" y="353"/>
                      </a:lnTo>
                      <a:lnTo>
                        <a:pt x="684" y="353"/>
                      </a:lnTo>
                      <a:lnTo>
                        <a:pt x="684" y="354"/>
                      </a:lnTo>
                      <a:lnTo>
                        <a:pt x="684" y="354"/>
                      </a:lnTo>
                      <a:lnTo>
                        <a:pt x="685" y="354"/>
                      </a:lnTo>
                      <a:lnTo>
                        <a:pt x="686" y="354"/>
                      </a:lnTo>
                      <a:lnTo>
                        <a:pt x="686" y="354"/>
                      </a:lnTo>
                      <a:lnTo>
                        <a:pt x="687" y="353"/>
                      </a:lnTo>
                      <a:lnTo>
                        <a:pt x="687" y="354"/>
                      </a:lnTo>
                      <a:lnTo>
                        <a:pt x="688" y="354"/>
                      </a:lnTo>
                      <a:lnTo>
                        <a:pt x="689" y="354"/>
                      </a:lnTo>
                      <a:lnTo>
                        <a:pt x="689" y="354"/>
                      </a:lnTo>
                      <a:lnTo>
                        <a:pt x="689" y="354"/>
                      </a:lnTo>
                      <a:lnTo>
                        <a:pt x="690" y="354"/>
                      </a:lnTo>
                      <a:lnTo>
                        <a:pt x="690" y="354"/>
                      </a:lnTo>
                      <a:lnTo>
                        <a:pt x="691" y="353"/>
                      </a:lnTo>
                      <a:lnTo>
                        <a:pt x="691" y="354"/>
                      </a:lnTo>
                      <a:lnTo>
                        <a:pt x="692" y="354"/>
                      </a:lnTo>
                      <a:lnTo>
                        <a:pt x="692" y="354"/>
                      </a:lnTo>
                      <a:lnTo>
                        <a:pt x="693" y="354"/>
                      </a:lnTo>
                      <a:lnTo>
                        <a:pt x="693" y="354"/>
                      </a:lnTo>
                      <a:lnTo>
                        <a:pt x="694" y="354"/>
                      </a:lnTo>
                      <a:lnTo>
                        <a:pt x="695" y="353"/>
                      </a:lnTo>
                      <a:lnTo>
                        <a:pt x="695" y="353"/>
                      </a:lnTo>
                      <a:lnTo>
                        <a:pt x="696" y="354"/>
                      </a:lnTo>
                      <a:lnTo>
                        <a:pt x="696" y="354"/>
                      </a:lnTo>
                      <a:lnTo>
                        <a:pt x="696" y="354"/>
                      </a:lnTo>
                      <a:lnTo>
                        <a:pt x="697" y="354"/>
                      </a:lnTo>
                      <a:lnTo>
                        <a:pt x="698" y="353"/>
                      </a:lnTo>
                      <a:lnTo>
                        <a:pt x="698" y="353"/>
                      </a:lnTo>
                      <a:lnTo>
                        <a:pt x="699" y="353"/>
                      </a:lnTo>
                      <a:lnTo>
                        <a:pt x="699" y="353"/>
                      </a:lnTo>
                      <a:lnTo>
                        <a:pt x="700" y="354"/>
                      </a:lnTo>
                      <a:lnTo>
                        <a:pt x="700" y="354"/>
                      </a:lnTo>
                      <a:lnTo>
                        <a:pt x="701" y="354"/>
                      </a:lnTo>
                      <a:lnTo>
                        <a:pt x="701" y="354"/>
                      </a:lnTo>
                      <a:lnTo>
                        <a:pt x="702" y="353"/>
                      </a:lnTo>
                      <a:lnTo>
                        <a:pt x="702" y="353"/>
                      </a:lnTo>
                      <a:lnTo>
                        <a:pt x="703" y="353"/>
                      </a:lnTo>
                      <a:lnTo>
                        <a:pt x="703" y="353"/>
                      </a:lnTo>
                      <a:lnTo>
                        <a:pt x="704" y="354"/>
                      </a:lnTo>
                      <a:lnTo>
                        <a:pt x="704" y="354"/>
                      </a:lnTo>
                      <a:lnTo>
                        <a:pt x="705" y="354"/>
                      </a:lnTo>
                      <a:lnTo>
                        <a:pt x="705" y="354"/>
                      </a:lnTo>
                      <a:lnTo>
                        <a:pt x="706" y="353"/>
                      </a:lnTo>
                      <a:lnTo>
                        <a:pt x="706" y="353"/>
                      </a:lnTo>
                      <a:lnTo>
                        <a:pt x="707" y="353"/>
                      </a:lnTo>
                      <a:lnTo>
                        <a:pt x="707" y="353"/>
                      </a:lnTo>
                      <a:lnTo>
                        <a:pt x="707" y="353"/>
                      </a:lnTo>
                      <a:lnTo>
                        <a:pt x="708" y="353"/>
                      </a:lnTo>
                      <a:lnTo>
                        <a:pt x="708" y="353"/>
                      </a:lnTo>
                      <a:lnTo>
                        <a:pt x="709" y="353"/>
                      </a:lnTo>
                      <a:lnTo>
                        <a:pt x="710" y="353"/>
                      </a:lnTo>
                      <a:lnTo>
                        <a:pt x="710" y="353"/>
                      </a:lnTo>
                      <a:lnTo>
                        <a:pt x="711" y="353"/>
                      </a:lnTo>
                      <a:lnTo>
                        <a:pt x="711" y="353"/>
                      </a:lnTo>
                      <a:lnTo>
                        <a:pt x="712" y="354"/>
                      </a:lnTo>
                      <a:lnTo>
                        <a:pt x="712" y="354"/>
                      </a:lnTo>
                      <a:lnTo>
                        <a:pt x="713" y="353"/>
                      </a:lnTo>
                      <a:lnTo>
                        <a:pt x="714" y="353"/>
                      </a:lnTo>
                      <a:lnTo>
                        <a:pt x="714" y="353"/>
                      </a:lnTo>
                      <a:lnTo>
                        <a:pt x="714" y="353"/>
                      </a:lnTo>
                      <a:lnTo>
                        <a:pt x="715" y="353"/>
                      </a:lnTo>
                      <a:lnTo>
                        <a:pt x="715" y="353"/>
                      </a:lnTo>
                      <a:lnTo>
                        <a:pt x="716" y="354"/>
                      </a:lnTo>
                      <a:lnTo>
                        <a:pt x="716" y="354"/>
                      </a:lnTo>
                      <a:lnTo>
                        <a:pt x="717" y="353"/>
                      </a:lnTo>
                      <a:lnTo>
                        <a:pt x="718" y="353"/>
                      </a:lnTo>
                      <a:lnTo>
                        <a:pt x="718" y="353"/>
                      </a:lnTo>
                      <a:lnTo>
                        <a:pt x="718" y="353"/>
                      </a:lnTo>
                      <a:lnTo>
                        <a:pt x="719" y="354"/>
                      </a:lnTo>
                      <a:lnTo>
                        <a:pt x="720" y="354"/>
                      </a:lnTo>
                      <a:lnTo>
                        <a:pt x="720" y="354"/>
                      </a:lnTo>
                      <a:lnTo>
                        <a:pt x="720" y="354"/>
                      </a:lnTo>
                      <a:lnTo>
                        <a:pt x="721" y="353"/>
                      </a:lnTo>
                      <a:lnTo>
                        <a:pt x="722" y="353"/>
                      </a:lnTo>
                      <a:lnTo>
                        <a:pt x="722" y="354"/>
                      </a:lnTo>
                      <a:lnTo>
                        <a:pt x="722" y="354"/>
                      </a:lnTo>
                      <a:lnTo>
                        <a:pt x="723" y="353"/>
                      </a:lnTo>
                      <a:lnTo>
                        <a:pt x="723" y="354"/>
                      </a:lnTo>
                      <a:lnTo>
                        <a:pt x="724" y="354"/>
                      </a:lnTo>
                      <a:lnTo>
                        <a:pt x="725" y="354"/>
                      </a:lnTo>
                      <a:lnTo>
                        <a:pt x="726" y="354"/>
                      </a:lnTo>
                      <a:lnTo>
                        <a:pt x="726" y="354"/>
                      </a:lnTo>
                      <a:lnTo>
                        <a:pt x="726" y="353"/>
                      </a:lnTo>
                      <a:lnTo>
                        <a:pt x="727" y="353"/>
                      </a:lnTo>
                      <a:lnTo>
                        <a:pt x="727" y="353"/>
                      </a:lnTo>
                      <a:lnTo>
                        <a:pt x="727" y="354"/>
                      </a:lnTo>
                      <a:lnTo>
                        <a:pt x="728" y="354"/>
                      </a:lnTo>
                      <a:lnTo>
                        <a:pt x="729" y="354"/>
                      </a:lnTo>
                      <a:lnTo>
                        <a:pt x="729" y="354"/>
                      </a:lnTo>
                      <a:lnTo>
                        <a:pt x="730" y="353"/>
                      </a:lnTo>
                      <a:lnTo>
                        <a:pt x="730" y="354"/>
                      </a:lnTo>
                      <a:lnTo>
                        <a:pt x="731" y="354"/>
                      </a:lnTo>
                      <a:lnTo>
                        <a:pt x="731" y="354"/>
                      </a:lnTo>
                      <a:lnTo>
                        <a:pt x="732" y="354"/>
                      </a:lnTo>
                      <a:lnTo>
                        <a:pt x="732" y="354"/>
                      </a:lnTo>
                      <a:lnTo>
                        <a:pt x="733" y="354"/>
                      </a:lnTo>
                      <a:lnTo>
                        <a:pt x="733" y="353"/>
                      </a:lnTo>
                      <a:lnTo>
                        <a:pt x="734" y="353"/>
                      </a:lnTo>
                      <a:lnTo>
                        <a:pt x="735" y="354"/>
                      </a:lnTo>
                      <a:lnTo>
                        <a:pt x="735" y="353"/>
                      </a:lnTo>
                      <a:lnTo>
                        <a:pt x="736" y="354"/>
                      </a:lnTo>
                      <a:lnTo>
                        <a:pt x="736" y="354"/>
                      </a:lnTo>
                      <a:lnTo>
                        <a:pt x="737" y="354"/>
                      </a:lnTo>
                      <a:lnTo>
                        <a:pt x="737" y="354"/>
                      </a:lnTo>
                      <a:lnTo>
                        <a:pt x="737" y="354"/>
                      </a:lnTo>
                      <a:lnTo>
                        <a:pt x="738" y="354"/>
                      </a:lnTo>
                      <a:lnTo>
                        <a:pt x="739" y="353"/>
                      </a:lnTo>
                      <a:lnTo>
                        <a:pt x="739" y="353"/>
                      </a:lnTo>
                      <a:lnTo>
                        <a:pt x="740" y="354"/>
                      </a:lnTo>
                      <a:lnTo>
                        <a:pt x="740" y="354"/>
                      </a:lnTo>
                      <a:lnTo>
                        <a:pt x="741" y="354"/>
                      </a:lnTo>
                      <a:lnTo>
                        <a:pt x="741" y="353"/>
                      </a:lnTo>
                      <a:lnTo>
                        <a:pt x="741" y="353"/>
                      </a:lnTo>
                      <a:lnTo>
                        <a:pt x="742" y="353"/>
                      </a:lnTo>
                      <a:lnTo>
                        <a:pt x="743" y="354"/>
                      </a:lnTo>
                      <a:lnTo>
                        <a:pt x="743" y="354"/>
                      </a:lnTo>
                      <a:lnTo>
                        <a:pt x="744" y="354"/>
                      </a:lnTo>
                      <a:lnTo>
                        <a:pt x="744" y="354"/>
                      </a:lnTo>
                      <a:lnTo>
                        <a:pt x="745" y="353"/>
                      </a:lnTo>
                      <a:lnTo>
                        <a:pt x="745" y="353"/>
                      </a:lnTo>
                      <a:lnTo>
                        <a:pt x="746" y="353"/>
                      </a:lnTo>
                      <a:lnTo>
                        <a:pt x="746" y="353"/>
                      </a:lnTo>
                      <a:lnTo>
                        <a:pt x="747" y="353"/>
                      </a:lnTo>
                      <a:lnTo>
                        <a:pt x="747" y="353"/>
                      </a:lnTo>
                      <a:lnTo>
                        <a:pt x="748" y="352"/>
                      </a:lnTo>
                      <a:lnTo>
                        <a:pt x="748" y="352"/>
                      </a:lnTo>
                      <a:lnTo>
                        <a:pt x="749" y="351"/>
                      </a:lnTo>
                      <a:lnTo>
                        <a:pt x="749" y="351"/>
                      </a:lnTo>
                      <a:lnTo>
                        <a:pt x="750" y="351"/>
                      </a:lnTo>
                      <a:lnTo>
                        <a:pt x="750" y="351"/>
                      </a:lnTo>
                      <a:lnTo>
                        <a:pt x="751" y="349"/>
                      </a:lnTo>
                      <a:lnTo>
                        <a:pt x="751" y="349"/>
                      </a:lnTo>
                      <a:lnTo>
                        <a:pt x="752" y="348"/>
                      </a:lnTo>
                      <a:lnTo>
                        <a:pt x="752" y="347"/>
                      </a:lnTo>
                      <a:lnTo>
                        <a:pt x="753" y="345"/>
                      </a:lnTo>
                      <a:lnTo>
                        <a:pt x="753" y="345"/>
                      </a:lnTo>
                      <a:lnTo>
                        <a:pt x="754" y="341"/>
                      </a:lnTo>
                      <a:lnTo>
                        <a:pt x="754" y="341"/>
                      </a:lnTo>
                      <a:lnTo>
                        <a:pt x="755" y="337"/>
                      </a:lnTo>
                      <a:lnTo>
                        <a:pt x="755" y="337"/>
                      </a:lnTo>
                      <a:lnTo>
                        <a:pt x="756" y="332"/>
                      </a:lnTo>
                      <a:lnTo>
                        <a:pt x="757" y="330"/>
                      </a:lnTo>
                      <a:lnTo>
                        <a:pt x="757" y="326"/>
                      </a:lnTo>
                      <a:lnTo>
                        <a:pt x="757" y="325"/>
                      </a:lnTo>
                      <a:lnTo>
                        <a:pt x="758" y="319"/>
                      </a:lnTo>
                      <a:lnTo>
                        <a:pt x="758" y="317"/>
                      </a:lnTo>
                      <a:lnTo>
                        <a:pt x="759" y="309"/>
                      </a:lnTo>
                      <a:lnTo>
                        <a:pt x="759" y="307"/>
                      </a:lnTo>
                      <a:lnTo>
                        <a:pt x="760" y="299"/>
                      </a:lnTo>
                      <a:lnTo>
                        <a:pt x="761" y="297"/>
                      </a:lnTo>
                      <a:lnTo>
                        <a:pt x="761" y="287"/>
                      </a:lnTo>
                      <a:lnTo>
                        <a:pt x="762" y="285"/>
                      </a:lnTo>
                      <a:lnTo>
                        <a:pt x="762" y="275"/>
                      </a:lnTo>
                      <a:lnTo>
                        <a:pt x="763" y="272"/>
                      </a:lnTo>
                      <a:lnTo>
                        <a:pt x="763" y="263"/>
                      </a:lnTo>
                      <a:lnTo>
                        <a:pt x="763" y="260"/>
                      </a:lnTo>
                      <a:lnTo>
                        <a:pt x="764" y="248"/>
                      </a:lnTo>
                      <a:lnTo>
                        <a:pt x="764" y="245"/>
                      </a:lnTo>
                      <a:lnTo>
                        <a:pt x="765" y="235"/>
                      </a:lnTo>
                      <a:lnTo>
                        <a:pt x="765" y="232"/>
                      </a:lnTo>
                      <a:lnTo>
                        <a:pt x="767" y="219"/>
                      </a:lnTo>
                      <a:lnTo>
                        <a:pt x="767" y="217"/>
                      </a:lnTo>
                      <a:lnTo>
                        <a:pt x="767" y="208"/>
                      </a:lnTo>
                      <a:lnTo>
                        <a:pt x="768" y="206"/>
                      </a:lnTo>
                      <a:lnTo>
                        <a:pt x="768" y="197"/>
                      </a:lnTo>
                      <a:lnTo>
                        <a:pt x="769" y="195"/>
                      </a:lnTo>
                      <a:lnTo>
                        <a:pt x="769" y="185"/>
                      </a:lnTo>
                      <a:lnTo>
                        <a:pt x="770" y="184"/>
                      </a:lnTo>
                      <a:lnTo>
                        <a:pt x="770" y="177"/>
                      </a:lnTo>
                      <a:lnTo>
                        <a:pt x="771" y="176"/>
                      </a:lnTo>
                      <a:lnTo>
                        <a:pt x="772" y="170"/>
                      </a:lnTo>
                      <a:lnTo>
                        <a:pt x="772" y="169"/>
                      </a:lnTo>
                      <a:lnTo>
                        <a:pt x="773" y="167"/>
                      </a:lnTo>
                      <a:lnTo>
                        <a:pt x="773" y="166"/>
                      </a:lnTo>
                      <a:lnTo>
                        <a:pt x="774" y="164"/>
                      </a:lnTo>
                      <a:lnTo>
                        <a:pt x="774" y="164"/>
                      </a:lnTo>
                      <a:lnTo>
                        <a:pt x="775" y="165"/>
                      </a:lnTo>
                      <a:lnTo>
                        <a:pt x="775" y="165"/>
                      </a:lnTo>
                      <a:lnTo>
                        <a:pt x="775" y="167"/>
                      </a:lnTo>
                      <a:lnTo>
                        <a:pt x="776" y="168"/>
                      </a:lnTo>
                      <a:lnTo>
                        <a:pt x="777" y="172"/>
                      </a:lnTo>
                      <a:lnTo>
                        <a:pt x="777" y="174"/>
                      </a:lnTo>
                      <a:lnTo>
                        <a:pt x="778" y="179"/>
                      </a:lnTo>
                      <a:lnTo>
                        <a:pt x="778" y="180"/>
                      </a:lnTo>
                      <a:lnTo>
                        <a:pt x="779" y="186"/>
                      </a:lnTo>
                      <a:lnTo>
                        <a:pt x="779" y="188"/>
                      </a:lnTo>
                      <a:lnTo>
                        <a:pt x="780" y="196"/>
                      </a:lnTo>
                      <a:lnTo>
                        <a:pt x="780" y="198"/>
                      </a:lnTo>
                      <a:lnTo>
                        <a:pt x="781" y="206"/>
                      </a:lnTo>
                      <a:lnTo>
                        <a:pt x="781" y="208"/>
                      </a:lnTo>
                      <a:lnTo>
                        <a:pt x="782" y="218"/>
                      </a:lnTo>
                      <a:lnTo>
                        <a:pt x="782" y="220"/>
                      </a:lnTo>
                      <a:lnTo>
                        <a:pt x="783" y="229"/>
                      </a:lnTo>
                      <a:lnTo>
                        <a:pt x="783" y="230"/>
                      </a:lnTo>
                      <a:lnTo>
                        <a:pt x="784" y="239"/>
                      </a:lnTo>
                      <a:lnTo>
                        <a:pt x="784" y="241"/>
                      </a:lnTo>
                      <a:lnTo>
                        <a:pt x="785" y="250"/>
                      </a:lnTo>
                      <a:lnTo>
                        <a:pt x="785" y="252"/>
                      </a:lnTo>
                      <a:lnTo>
                        <a:pt x="786" y="261"/>
                      </a:lnTo>
                      <a:lnTo>
                        <a:pt x="786" y="263"/>
                      </a:lnTo>
                      <a:lnTo>
                        <a:pt x="787" y="272"/>
                      </a:lnTo>
                      <a:lnTo>
                        <a:pt x="787" y="274"/>
                      </a:lnTo>
                      <a:lnTo>
                        <a:pt x="788" y="281"/>
                      </a:lnTo>
                      <a:lnTo>
                        <a:pt x="788" y="282"/>
                      </a:lnTo>
                      <a:lnTo>
                        <a:pt x="789" y="289"/>
                      </a:lnTo>
                      <a:lnTo>
                        <a:pt x="789" y="290"/>
                      </a:lnTo>
                      <a:lnTo>
                        <a:pt x="790" y="297"/>
                      </a:lnTo>
                      <a:lnTo>
                        <a:pt x="790" y="299"/>
                      </a:lnTo>
                      <a:lnTo>
                        <a:pt x="791" y="304"/>
                      </a:lnTo>
                      <a:lnTo>
                        <a:pt x="791" y="305"/>
                      </a:lnTo>
                      <a:lnTo>
                        <a:pt x="792" y="311"/>
                      </a:lnTo>
                      <a:lnTo>
                        <a:pt x="792" y="312"/>
                      </a:lnTo>
                      <a:lnTo>
                        <a:pt x="793" y="317"/>
                      </a:lnTo>
                      <a:lnTo>
                        <a:pt x="793" y="318"/>
                      </a:lnTo>
                      <a:lnTo>
                        <a:pt x="794" y="321"/>
                      </a:lnTo>
                      <a:lnTo>
                        <a:pt x="794" y="322"/>
                      </a:lnTo>
                      <a:lnTo>
                        <a:pt x="795" y="326"/>
                      </a:lnTo>
                      <a:lnTo>
                        <a:pt x="795" y="327"/>
                      </a:lnTo>
                      <a:lnTo>
                        <a:pt x="796" y="330"/>
                      </a:lnTo>
                      <a:lnTo>
                        <a:pt x="796" y="330"/>
                      </a:lnTo>
                      <a:lnTo>
                        <a:pt x="797" y="333"/>
                      </a:lnTo>
                      <a:lnTo>
                        <a:pt x="798" y="333"/>
                      </a:lnTo>
                      <a:lnTo>
                        <a:pt x="798" y="335"/>
                      </a:lnTo>
                      <a:lnTo>
                        <a:pt x="798" y="336"/>
                      </a:lnTo>
                      <a:lnTo>
                        <a:pt x="799" y="338"/>
                      </a:lnTo>
                      <a:lnTo>
                        <a:pt x="800" y="339"/>
                      </a:lnTo>
                      <a:lnTo>
                        <a:pt x="800" y="340"/>
                      </a:lnTo>
                      <a:lnTo>
                        <a:pt x="800" y="341"/>
                      </a:lnTo>
                      <a:lnTo>
                        <a:pt x="801" y="342"/>
                      </a:lnTo>
                      <a:lnTo>
                        <a:pt x="801" y="342"/>
                      </a:lnTo>
                      <a:lnTo>
                        <a:pt x="803" y="343"/>
                      </a:lnTo>
                      <a:lnTo>
                        <a:pt x="803" y="344"/>
                      </a:lnTo>
                      <a:lnTo>
                        <a:pt x="803" y="345"/>
                      </a:lnTo>
                      <a:lnTo>
                        <a:pt x="804" y="345"/>
                      </a:lnTo>
                      <a:lnTo>
                        <a:pt x="804" y="346"/>
                      </a:lnTo>
                      <a:lnTo>
                        <a:pt x="805" y="346"/>
                      </a:lnTo>
                      <a:lnTo>
                        <a:pt x="805" y="347"/>
                      </a:lnTo>
                      <a:lnTo>
                        <a:pt x="806" y="347"/>
                      </a:lnTo>
                      <a:lnTo>
                        <a:pt x="806" y="348"/>
                      </a:lnTo>
                      <a:lnTo>
                        <a:pt x="806" y="348"/>
                      </a:lnTo>
                      <a:lnTo>
                        <a:pt x="808" y="349"/>
                      </a:lnTo>
                      <a:lnTo>
                        <a:pt x="808" y="349"/>
                      </a:lnTo>
                      <a:lnTo>
                        <a:pt x="809" y="349"/>
                      </a:lnTo>
                      <a:lnTo>
                        <a:pt x="809" y="349"/>
                      </a:lnTo>
                      <a:lnTo>
                        <a:pt x="810" y="349"/>
                      </a:lnTo>
                      <a:lnTo>
                        <a:pt x="810" y="349"/>
                      </a:lnTo>
                      <a:lnTo>
                        <a:pt x="811" y="350"/>
                      </a:lnTo>
                      <a:lnTo>
                        <a:pt x="811" y="350"/>
                      </a:lnTo>
                      <a:lnTo>
                        <a:pt x="811" y="350"/>
                      </a:lnTo>
                      <a:lnTo>
                        <a:pt x="812" y="350"/>
                      </a:lnTo>
                      <a:lnTo>
                        <a:pt x="813" y="351"/>
                      </a:lnTo>
                      <a:lnTo>
                        <a:pt x="813" y="351"/>
                      </a:lnTo>
                      <a:lnTo>
                        <a:pt x="814" y="351"/>
                      </a:lnTo>
                      <a:lnTo>
                        <a:pt x="814" y="351"/>
                      </a:lnTo>
                      <a:lnTo>
                        <a:pt x="814" y="351"/>
                      </a:lnTo>
                      <a:lnTo>
                        <a:pt x="815" y="351"/>
                      </a:lnTo>
                      <a:lnTo>
                        <a:pt x="815" y="351"/>
                      </a:lnTo>
                      <a:lnTo>
                        <a:pt x="816" y="351"/>
                      </a:lnTo>
                      <a:lnTo>
                        <a:pt x="817" y="351"/>
                      </a:lnTo>
                      <a:lnTo>
                        <a:pt x="817" y="351"/>
                      </a:lnTo>
                      <a:lnTo>
                        <a:pt x="818" y="352"/>
                      </a:lnTo>
                      <a:lnTo>
                        <a:pt x="818" y="352"/>
                      </a:lnTo>
                      <a:lnTo>
                        <a:pt x="819" y="352"/>
                      </a:lnTo>
                      <a:lnTo>
                        <a:pt x="819" y="352"/>
                      </a:lnTo>
                      <a:lnTo>
                        <a:pt x="820" y="352"/>
                      </a:lnTo>
                      <a:lnTo>
                        <a:pt x="820" y="352"/>
                      </a:lnTo>
                      <a:lnTo>
                        <a:pt x="821" y="352"/>
                      </a:lnTo>
                      <a:lnTo>
                        <a:pt x="821" y="352"/>
                      </a:lnTo>
                      <a:lnTo>
                        <a:pt x="822" y="353"/>
                      </a:lnTo>
                      <a:lnTo>
                        <a:pt x="822" y="353"/>
                      </a:lnTo>
                      <a:lnTo>
                        <a:pt x="823" y="352"/>
                      </a:lnTo>
                      <a:lnTo>
                        <a:pt x="823" y="352"/>
                      </a:lnTo>
                      <a:lnTo>
                        <a:pt x="824" y="352"/>
                      </a:lnTo>
                      <a:lnTo>
                        <a:pt x="824" y="352"/>
                      </a:lnTo>
                      <a:lnTo>
                        <a:pt x="825" y="353"/>
                      </a:lnTo>
                      <a:lnTo>
                        <a:pt x="825" y="353"/>
                      </a:lnTo>
                      <a:lnTo>
                        <a:pt x="826" y="353"/>
                      </a:lnTo>
                      <a:lnTo>
                        <a:pt x="826" y="353"/>
                      </a:lnTo>
                      <a:lnTo>
                        <a:pt x="827" y="353"/>
                      </a:lnTo>
                      <a:lnTo>
                        <a:pt x="827" y="353"/>
                      </a:lnTo>
                      <a:lnTo>
                        <a:pt x="828" y="353"/>
                      </a:lnTo>
                      <a:lnTo>
                        <a:pt x="829" y="353"/>
                      </a:lnTo>
                      <a:lnTo>
                        <a:pt x="829" y="353"/>
                      </a:lnTo>
                      <a:lnTo>
                        <a:pt x="829" y="353"/>
                      </a:lnTo>
                      <a:lnTo>
                        <a:pt x="830" y="353"/>
                      </a:lnTo>
                      <a:lnTo>
                        <a:pt x="830" y="353"/>
                      </a:lnTo>
                      <a:lnTo>
                        <a:pt x="831" y="353"/>
                      </a:lnTo>
                      <a:lnTo>
                        <a:pt x="831" y="353"/>
                      </a:lnTo>
                      <a:lnTo>
                        <a:pt x="832" y="353"/>
                      </a:lnTo>
                      <a:lnTo>
                        <a:pt x="833" y="353"/>
                      </a:lnTo>
                      <a:lnTo>
                        <a:pt x="833" y="353"/>
                      </a:lnTo>
                      <a:lnTo>
                        <a:pt x="834" y="353"/>
                      </a:lnTo>
                      <a:lnTo>
                        <a:pt x="834" y="353"/>
                      </a:lnTo>
                      <a:lnTo>
                        <a:pt x="834" y="353"/>
                      </a:lnTo>
                      <a:lnTo>
                        <a:pt x="835" y="353"/>
                      </a:lnTo>
                      <a:lnTo>
                        <a:pt x="836" y="353"/>
                      </a:lnTo>
                      <a:lnTo>
                        <a:pt x="836" y="353"/>
                      </a:lnTo>
                      <a:lnTo>
                        <a:pt x="836" y="353"/>
                      </a:lnTo>
                      <a:lnTo>
                        <a:pt x="837" y="353"/>
                      </a:lnTo>
                      <a:lnTo>
                        <a:pt x="837" y="353"/>
                      </a:lnTo>
                      <a:lnTo>
                        <a:pt x="838" y="353"/>
                      </a:lnTo>
                      <a:lnTo>
                        <a:pt x="839" y="353"/>
                      </a:lnTo>
                      <a:lnTo>
                        <a:pt x="839" y="353"/>
                      </a:lnTo>
                      <a:lnTo>
                        <a:pt x="840" y="353"/>
                      </a:lnTo>
                      <a:lnTo>
                        <a:pt x="840" y="353"/>
                      </a:lnTo>
                      <a:lnTo>
                        <a:pt x="841" y="353"/>
                      </a:lnTo>
                      <a:lnTo>
                        <a:pt x="841" y="353"/>
                      </a:lnTo>
                      <a:lnTo>
                        <a:pt x="842" y="354"/>
                      </a:lnTo>
                      <a:lnTo>
                        <a:pt x="842" y="353"/>
                      </a:lnTo>
                      <a:lnTo>
                        <a:pt x="843" y="354"/>
                      </a:lnTo>
                      <a:lnTo>
                        <a:pt x="843" y="353"/>
                      </a:lnTo>
                      <a:lnTo>
                        <a:pt x="844" y="353"/>
                      </a:lnTo>
                      <a:lnTo>
                        <a:pt x="844" y="353"/>
                      </a:lnTo>
                      <a:lnTo>
                        <a:pt x="845" y="353"/>
                      </a:lnTo>
                      <a:lnTo>
                        <a:pt x="846" y="354"/>
                      </a:lnTo>
                      <a:lnTo>
                        <a:pt x="846" y="354"/>
                      </a:lnTo>
                      <a:lnTo>
                        <a:pt x="846" y="354"/>
                      </a:lnTo>
                      <a:lnTo>
                        <a:pt x="847" y="353"/>
                      </a:lnTo>
                      <a:lnTo>
                        <a:pt x="847" y="353"/>
                      </a:lnTo>
                      <a:lnTo>
                        <a:pt x="848" y="353"/>
                      </a:lnTo>
                      <a:lnTo>
                        <a:pt x="848" y="353"/>
                      </a:lnTo>
                      <a:lnTo>
                        <a:pt x="849" y="353"/>
                      </a:lnTo>
                      <a:lnTo>
                        <a:pt x="850" y="353"/>
                      </a:lnTo>
                      <a:lnTo>
                        <a:pt x="850" y="353"/>
                      </a:lnTo>
                      <a:lnTo>
                        <a:pt x="851" y="353"/>
                      </a:lnTo>
                      <a:lnTo>
                        <a:pt x="851" y="353"/>
                      </a:lnTo>
                      <a:lnTo>
                        <a:pt x="852" y="353"/>
                      </a:lnTo>
                      <a:lnTo>
                        <a:pt x="852" y="353"/>
                      </a:lnTo>
                      <a:lnTo>
                        <a:pt x="852" y="354"/>
                      </a:lnTo>
                      <a:lnTo>
                        <a:pt x="853" y="354"/>
                      </a:lnTo>
                      <a:lnTo>
                        <a:pt x="853" y="354"/>
                      </a:lnTo>
                      <a:lnTo>
                        <a:pt x="854" y="353"/>
                      </a:lnTo>
                      <a:lnTo>
                        <a:pt x="855" y="353"/>
                      </a:lnTo>
                      <a:lnTo>
                        <a:pt x="855" y="353"/>
                      </a:lnTo>
                      <a:lnTo>
                        <a:pt x="856" y="353"/>
                      </a:lnTo>
                      <a:lnTo>
                        <a:pt x="856" y="354"/>
                      </a:lnTo>
                      <a:lnTo>
                        <a:pt x="857" y="354"/>
                      </a:lnTo>
                      <a:lnTo>
                        <a:pt x="857" y="354"/>
                      </a:lnTo>
                      <a:lnTo>
                        <a:pt x="857" y="354"/>
                      </a:lnTo>
                      <a:lnTo>
                        <a:pt x="858" y="354"/>
                      </a:lnTo>
                      <a:lnTo>
                        <a:pt x="858" y="354"/>
                      </a:lnTo>
                      <a:lnTo>
                        <a:pt x="859" y="354"/>
                      </a:lnTo>
                      <a:lnTo>
                        <a:pt x="860" y="353"/>
                      </a:lnTo>
                      <a:lnTo>
                        <a:pt x="860" y="353"/>
                      </a:lnTo>
                      <a:lnTo>
                        <a:pt x="860" y="353"/>
                      </a:lnTo>
                      <a:lnTo>
                        <a:pt x="861" y="353"/>
                      </a:lnTo>
                      <a:lnTo>
                        <a:pt x="862" y="353"/>
                      </a:lnTo>
                      <a:lnTo>
                        <a:pt x="862" y="353"/>
                      </a:lnTo>
                      <a:lnTo>
                        <a:pt x="863" y="354"/>
                      </a:lnTo>
                      <a:lnTo>
                        <a:pt x="863" y="354"/>
                      </a:lnTo>
                      <a:lnTo>
                        <a:pt x="864" y="354"/>
                      </a:lnTo>
                      <a:lnTo>
                        <a:pt x="864" y="354"/>
                      </a:lnTo>
                      <a:lnTo>
                        <a:pt x="865" y="353"/>
                      </a:lnTo>
                      <a:lnTo>
                        <a:pt x="865" y="353"/>
                      </a:lnTo>
                      <a:lnTo>
                        <a:pt x="866" y="353"/>
                      </a:lnTo>
                      <a:lnTo>
                        <a:pt x="866" y="353"/>
                      </a:lnTo>
                      <a:lnTo>
                        <a:pt x="867" y="354"/>
                      </a:lnTo>
                      <a:lnTo>
                        <a:pt x="867" y="354"/>
                      </a:lnTo>
                      <a:lnTo>
                        <a:pt x="868" y="354"/>
                      </a:lnTo>
                      <a:lnTo>
                        <a:pt x="868" y="354"/>
                      </a:lnTo>
                      <a:lnTo>
                        <a:pt x="869" y="354"/>
                      </a:lnTo>
                      <a:lnTo>
                        <a:pt x="869" y="353"/>
                      </a:lnTo>
                      <a:lnTo>
                        <a:pt x="870" y="354"/>
                      </a:lnTo>
                      <a:lnTo>
                        <a:pt x="870" y="354"/>
                      </a:lnTo>
                      <a:lnTo>
                        <a:pt x="871" y="354"/>
                      </a:lnTo>
                      <a:lnTo>
                        <a:pt x="871" y="354"/>
                      </a:lnTo>
                      <a:lnTo>
                        <a:pt x="872" y="354"/>
                      </a:lnTo>
                      <a:lnTo>
                        <a:pt x="872" y="354"/>
                      </a:lnTo>
                      <a:lnTo>
                        <a:pt x="873" y="354"/>
                      </a:lnTo>
                      <a:lnTo>
                        <a:pt x="873" y="354"/>
                      </a:lnTo>
                      <a:lnTo>
                        <a:pt x="874" y="354"/>
                      </a:lnTo>
                      <a:lnTo>
                        <a:pt x="874" y="354"/>
                      </a:lnTo>
                      <a:lnTo>
                        <a:pt x="875" y="354"/>
                      </a:lnTo>
                      <a:lnTo>
                        <a:pt x="876" y="354"/>
                      </a:lnTo>
                      <a:lnTo>
                        <a:pt x="876" y="354"/>
                      </a:lnTo>
                      <a:lnTo>
                        <a:pt x="877" y="354"/>
                      </a:lnTo>
                      <a:lnTo>
                        <a:pt x="877" y="354"/>
                      </a:lnTo>
                      <a:lnTo>
                        <a:pt x="877" y="354"/>
                      </a:lnTo>
                      <a:lnTo>
                        <a:pt x="878" y="354"/>
                      </a:lnTo>
                      <a:lnTo>
                        <a:pt x="879" y="354"/>
                      </a:lnTo>
                      <a:lnTo>
                        <a:pt x="879" y="353"/>
                      </a:lnTo>
                      <a:lnTo>
                        <a:pt x="879" y="354"/>
                      </a:lnTo>
                      <a:lnTo>
                        <a:pt x="880" y="354"/>
                      </a:lnTo>
                      <a:lnTo>
                        <a:pt x="881" y="354"/>
                      </a:lnTo>
                      <a:lnTo>
                        <a:pt x="882" y="354"/>
                      </a:lnTo>
                      <a:lnTo>
                        <a:pt x="882" y="354"/>
                      </a:lnTo>
                      <a:lnTo>
                        <a:pt x="882" y="354"/>
                      </a:lnTo>
                      <a:lnTo>
                        <a:pt x="883" y="354"/>
                      </a:lnTo>
                      <a:lnTo>
                        <a:pt x="883" y="354"/>
                      </a:lnTo>
                      <a:lnTo>
                        <a:pt x="884" y="354"/>
                      </a:lnTo>
                      <a:lnTo>
                        <a:pt x="884" y="354"/>
                      </a:lnTo>
                      <a:lnTo>
                        <a:pt x="885" y="354"/>
                      </a:lnTo>
                      <a:lnTo>
                        <a:pt x="886" y="354"/>
                      </a:lnTo>
                      <a:lnTo>
                        <a:pt x="886" y="354"/>
                      </a:lnTo>
                      <a:lnTo>
                        <a:pt x="887" y="354"/>
                      </a:lnTo>
                      <a:lnTo>
                        <a:pt x="887" y="354"/>
                      </a:lnTo>
                      <a:lnTo>
                        <a:pt x="888" y="353"/>
                      </a:lnTo>
                      <a:lnTo>
                        <a:pt x="888" y="354"/>
                      </a:lnTo>
                      <a:lnTo>
                        <a:pt x="888" y="354"/>
                      </a:lnTo>
                      <a:lnTo>
                        <a:pt x="889" y="354"/>
                      </a:lnTo>
                      <a:lnTo>
                        <a:pt x="889" y="354"/>
                      </a:lnTo>
                      <a:lnTo>
                        <a:pt x="890" y="353"/>
                      </a:lnTo>
                      <a:lnTo>
                        <a:pt x="891" y="354"/>
                      </a:lnTo>
                      <a:lnTo>
                        <a:pt x="891" y="354"/>
                      </a:lnTo>
                      <a:lnTo>
                        <a:pt x="892" y="354"/>
                      </a:lnTo>
                      <a:lnTo>
                        <a:pt x="892" y="354"/>
                      </a:lnTo>
                      <a:lnTo>
                        <a:pt x="892" y="354"/>
                      </a:lnTo>
                      <a:lnTo>
                        <a:pt x="893" y="354"/>
                      </a:lnTo>
                      <a:lnTo>
                        <a:pt x="894" y="354"/>
                      </a:lnTo>
                      <a:lnTo>
                        <a:pt x="894" y="353"/>
                      </a:lnTo>
                      <a:lnTo>
                        <a:pt x="895" y="354"/>
                      </a:lnTo>
                      <a:lnTo>
                        <a:pt x="895" y="354"/>
                      </a:lnTo>
                      <a:lnTo>
                        <a:pt x="896" y="354"/>
                      </a:lnTo>
                      <a:lnTo>
                        <a:pt x="896" y="354"/>
                      </a:lnTo>
                      <a:lnTo>
                        <a:pt x="897" y="354"/>
                      </a:lnTo>
                      <a:lnTo>
                        <a:pt x="897" y="354"/>
                      </a:lnTo>
                      <a:lnTo>
                        <a:pt x="898" y="354"/>
                      </a:lnTo>
                      <a:lnTo>
                        <a:pt x="898" y="354"/>
                      </a:lnTo>
                      <a:lnTo>
                        <a:pt x="899" y="354"/>
                      </a:lnTo>
                      <a:lnTo>
                        <a:pt x="899" y="354"/>
                      </a:lnTo>
                      <a:lnTo>
                        <a:pt x="900" y="354"/>
                      </a:lnTo>
                      <a:lnTo>
                        <a:pt x="900" y="354"/>
                      </a:lnTo>
                      <a:lnTo>
                        <a:pt x="901" y="354"/>
                      </a:lnTo>
                      <a:lnTo>
                        <a:pt x="901" y="354"/>
                      </a:lnTo>
                      <a:lnTo>
                        <a:pt x="902" y="353"/>
                      </a:lnTo>
                      <a:lnTo>
                        <a:pt x="902" y="353"/>
                      </a:lnTo>
                      <a:lnTo>
                        <a:pt x="903" y="354"/>
                      </a:lnTo>
                      <a:lnTo>
                        <a:pt x="903" y="354"/>
                      </a:lnTo>
                      <a:lnTo>
                        <a:pt x="904" y="354"/>
                      </a:lnTo>
                      <a:lnTo>
                        <a:pt x="904" y="354"/>
                      </a:lnTo>
                      <a:lnTo>
                        <a:pt x="905" y="354"/>
                      </a:lnTo>
                      <a:lnTo>
                        <a:pt x="905" y="354"/>
                      </a:lnTo>
                      <a:lnTo>
                        <a:pt x="906" y="354"/>
                      </a:lnTo>
                      <a:lnTo>
                        <a:pt x="906" y="354"/>
                      </a:lnTo>
                      <a:lnTo>
                        <a:pt x="907" y="354"/>
                      </a:lnTo>
                      <a:lnTo>
                        <a:pt x="908" y="354"/>
                      </a:lnTo>
                      <a:lnTo>
                        <a:pt x="908" y="354"/>
                      </a:lnTo>
                      <a:lnTo>
                        <a:pt x="908" y="354"/>
                      </a:lnTo>
                      <a:lnTo>
                        <a:pt x="909" y="354"/>
                      </a:lnTo>
                      <a:lnTo>
                        <a:pt x="909" y="354"/>
                      </a:lnTo>
                      <a:lnTo>
                        <a:pt x="910" y="354"/>
                      </a:lnTo>
                      <a:lnTo>
                        <a:pt x="910" y="354"/>
                      </a:lnTo>
                      <a:lnTo>
                        <a:pt x="911" y="354"/>
                      </a:lnTo>
                      <a:lnTo>
                        <a:pt x="911" y="354"/>
                      </a:lnTo>
                      <a:lnTo>
                        <a:pt x="912" y="353"/>
                      </a:lnTo>
                      <a:lnTo>
                        <a:pt x="912" y="354"/>
                      </a:lnTo>
                      <a:lnTo>
                        <a:pt x="913" y="354"/>
                      </a:lnTo>
                      <a:lnTo>
                        <a:pt x="913" y="354"/>
                      </a:lnTo>
                      <a:lnTo>
                        <a:pt x="914" y="354"/>
                      </a:lnTo>
                      <a:lnTo>
                        <a:pt x="914" y="354"/>
                      </a:lnTo>
                      <a:lnTo>
                        <a:pt x="915" y="354"/>
                      </a:lnTo>
                      <a:lnTo>
                        <a:pt x="915" y="354"/>
                      </a:lnTo>
                      <a:lnTo>
                        <a:pt x="916" y="354"/>
                      </a:lnTo>
                      <a:lnTo>
                        <a:pt x="917" y="354"/>
                      </a:lnTo>
                      <a:lnTo>
                        <a:pt x="917" y="354"/>
                      </a:lnTo>
                      <a:lnTo>
                        <a:pt x="918" y="354"/>
                      </a:lnTo>
                      <a:lnTo>
                        <a:pt x="918" y="354"/>
                      </a:lnTo>
                      <a:lnTo>
                        <a:pt x="919" y="354"/>
                      </a:lnTo>
                      <a:lnTo>
                        <a:pt x="919" y="353"/>
                      </a:lnTo>
                      <a:lnTo>
                        <a:pt x="920" y="353"/>
                      </a:lnTo>
                      <a:lnTo>
                        <a:pt x="920" y="354"/>
                      </a:lnTo>
                      <a:lnTo>
                        <a:pt x="920" y="354"/>
                      </a:lnTo>
                      <a:lnTo>
                        <a:pt x="921" y="354"/>
                      </a:lnTo>
                      <a:lnTo>
                        <a:pt x="921" y="354"/>
                      </a:lnTo>
                      <a:lnTo>
                        <a:pt x="923" y="354"/>
                      </a:lnTo>
                      <a:lnTo>
                        <a:pt x="923" y="354"/>
                      </a:lnTo>
                      <a:lnTo>
                        <a:pt x="923" y="354"/>
                      </a:lnTo>
                      <a:lnTo>
                        <a:pt x="924" y="354"/>
                      </a:lnTo>
                      <a:lnTo>
                        <a:pt x="925" y="354"/>
                      </a:lnTo>
                      <a:lnTo>
                        <a:pt x="925" y="354"/>
                      </a:lnTo>
                      <a:lnTo>
                        <a:pt x="925" y="353"/>
                      </a:lnTo>
                      <a:lnTo>
                        <a:pt x="926" y="353"/>
                      </a:lnTo>
                      <a:lnTo>
                        <a:pt x="926" y="354"/>
                      </a:lnTo>
                      <a:lnTo>
                        <a:pt x="926" y="354"/>
                      </a:lnTo>
                      <a:lnTo>
                        <a:pt x="928" y="354"/>
                      </a:lnTo>
                      <a:lnTo>
                        <a:pt x="928" y="354"/>
                      </a:lnTo>
                      <a:lnTo>
                        <a:pt x="929" y="354"/>
                      </a:lnTo>
                      <a:lnTo>
                        <a:pt x="929" y="354"/>
                      </a:lnTo>
                      <a:lnTo>
                        <a:pt x="929" y="354"/>
                      </a:lnTo>
                      <a:lnTo>
                        <a:pt x="930" y="354"/>
                      </a:lnTo>
                      <a:lnTo>
                        <a:pt x="931" y="354"/>
                      </a:lnTo>
                      <a:lnTo>
                        <a:pt x="931" y="354"/>
                      </a:lnTo>
                      <a:lnTo>
                        <a:pt x="931" y="354"/>
                      </a:lnTo>
                      <a:lnTo>
                        <a:pt x="932" y="354"/>
                      </a:lnTo>
                      <a:lnTo>
                        <a:pt x="932" y="354"/>
                      </a:lnTo>
                      <a:lnTo>
                        <a:pt x="933" y="354"/>
                      </a:lnTo>
                      <a:lnTo>
                        <a:pt x="934" y="354"/>
                      </a:lnTo>
                      <a:lnTo>
                        <a:pt x="934" y="354"/>
                      </a:lnTo>
                      <a:lnTo>
                        <a:pt x="935" y="354"/>
                      </a:lnTo>
                      <a:lnTo>
                        <a:pt x="935" y="354"/>
                      </a:lnTo>
                      <a:lnTo>
                        <a:pt x="936" y="354"/>
                      </a:lnTo>
                      <a:lnTo>
                        <a:pt x="936" y="354"/>
                      </a:lnTo>
                      <a:lnTo>
                        <a:pt x="937" y="354"/>
                      </a:lnTo>
                      <a:lnTo>
                        <a:pt x="937" y="354"/>
                      </a:lnTo>
                      <a:lnTo>
                        <a:pt x="938" y="354"/>
                      </a:lnTo>
                      <a:lnTo>
                        <a:pt x="938" y="354"/>
                      </a:lnTo>
                      <a:lnTo>
                        <a:pt x="939" y="354"/>
                      </a:lnTo>
                      <a:lnTo>
                        <a:pt x="939" y="354"/>
                      </a:lnTo>
                      <a:lnTo>
                        <a:pt x="940" y="354"/>
                      </a:lnTo>
                      <a:lnTo>
                        <a:pt x="940" y="354"/>
                      </a:lnTo>
                      <a:lnTo>
                        <a:pt x="941" y="354"/>
                      </a:lnTo>
                      <a:lnTo>
                        <a:pt x="941" y="354"/>
                      </a:lnTo>
                      <a:lnTo>
                        <a:pt x="942" y="354"/>
                      </a:lnTo>
                      <a:lnTo>
                        <a:pt x="942" y="354"/>
                      </a:lnTo>
                      <a:lnTo>
                        <a:pt x="943" y="354"/>
                      </a:lnTo>
                      <a:lnTo>
                        <a:pt x="943" y="354"/>
                      </a:lnTo>
                      <a:lnTo>
                        <a:pt x="944" y="354"/>
                      </a:lnTo>
                      <a:lnTo>
                        <a:pt x="944" y="354"/>
                      </a:lnTo>
                      <a:lnTo>
                        <a:pt x="945" y="354"/>
                      </a:lnTo>
                      <a:lnTo>
                        <a:pt x="945" y="354"/>
                      </a:lnTo>
                      <a:lnTo>
                        <a:pt x="946" y="354"/>
                      </a:lnTo>
                      <a:lnTo>
                        <a:pt x="946" y="354"/>
                      </a:lnTo>
                      <a:lnTo>
                        <a:pt x="947" y="354"/>
                      </a:lnTo>
                      <a:lnTo>
                        <a:pt x="947" y="354"/>
                      </a:lnTo>
                      <a:lnTo>
                        <a:pt x="947" y="354"/>
                      </a:lnTo>
                      <a:lnTo>
                        <a:pt x="948" y="354"/>
                      </a:lnTo>
                      <a:lnTo>
                        <a:pt x="949" y="353"/>
                      </a:lnTo>
                      <a:lnTo>
                        <a:pt x="949" y="353"/>
                      </a:lnTo>
                      <a:lnTo>
                        <a:pt x="950" y="354"/>
                      </a:lnTo>
                      <a:lnTo>
                        <a:pt x="950" y="353"/>
                      </a:lnTo>
                      <a:lnTo>
                        <a:pt x="951" y="353"/>
                      </a:lnTo>
                      <a:lnTo>
                        <a:pt x="951" y="353"/>
                      </a:lnTo>
                      <a:lnTo>
                        <a:pt x="952" y="353"/>
                      </a:lnTo>
                      <a:lnTo>
                        <a:pt x="952" y="353"/>
                      </a:lnTo>
                      <a:lnTo>
                        <a:pt x="953" y="353"/>
                      </a:lnTo>
                      <a:lnTo>
                        <a:pt x="954" y="352"/>
                      </a:lnTo>
                      <a:lnTo>
                        <a:pt x="954" y="352"/>
                      </a:lnTo>
                      <a:lnTo>
                        <a:pt x="954" y="352"/>
                      </a:lnTo>
                      <a:lnTo>
                        <a:pt x="955" y="351"/>
                      </a:lnTo>
                      <a:lnTo>
                        <a:pt x="956" y="351"/>
                      </a:lnTo>
                      <a:lnTo>
                        <a:pt x="956" y="350"/>
                      </a:lnTo>
                      <a:lnTo>
                        <a:pt x="956" y="350"/>
                      </a:lnTo>
                      <a:lnTo>
                        <a:pt x="957" y="349"/>
                      </a:lnTo>
                      <a:lnTo>
                        <a:pt x="957" y="349"/>
                      </a:lnTo>
                      <a:lnTo>
                        <a:pt x="959" y="348"/>
                      </a:lnTo>
                      <a:lnTo>
                        <a:pt x="959" y="348"/>
                      </a:lnTo>
                      <a:lnTo>
                        <a:pt x="959" y="346"/>
                      </a:lnTo>
                      <a:lnTo>
                        <a:pt x="960" y="346"/>
                      </a:lnTo>
                      <a:lnTo>
                        <a:pt x="960" y="343"/>
                      </a:lnTo>
                      <a:lnTo>
                        <a:pt x="961" y="342"/>
                      </a:lnTo>
                      <a:lnTo>
                        <a:pt x="961" y="340"/>
                      </a:lnTo>
                      <a:lnTo>
                        <a:pt x="962" y="339"/>
                      </a:lnTo>
                      <a:lnTo>
                        <a:pt x="962" y="335"/>
                      </a:lnTo>
                      <a:lnTo>
                        <a:pt x="963" y="334"/>
                      </a:lnTo>
                      <a:lnTo>
                        <a:pt x="964" y="331"/>
                      </a:lnTo>
                      <a:lnTo>
                        <a:pt x="964" y="330"/>
                      </a:lnTo>
                      <a:lnTo>
                        <a:pt x="965" y="325"/>
                      </a:lnTo>
                      <a:lnTo>
                        <a:pt x="965" y="324"/>
                      </a:lnTo>
                      <a:lnTo>
                        <a:pt x="966" y="317"/>
                      </a:lnTo>
                      <a:lnTo>
                        <a:pt x="966" y="316"/>
                      </a:lnTo>
                      <a:lnTo>
                        <a:pt x="967" y="310"/>
                      </a:lnTo>
                      <a:lnTo>
                        <a:pt x="967" y="309"/>
                      </a:lnTo>
                      <a:lnTo>
                        <a:pt x="968" y="299"/>
                      </a:lnTo>
                      <a:lnTo>
                        <a:pt x="968" y="297"/>
                      </a:lnTo>
                      <a:lnTo>
                        <a:pt x="969" y="289"/>
                      </a:lnTo>
                      <a:lnTo>
                        <a:pt x="969" y="287"/>
                      </a:lnTo>
                      <a:lnTo>
                        <a:pt x="970" y="277"/>
                      </a:lnTo>
                      <a:lnTo>
                        <a:pt x="970" y="275"/>
                      </a:lnTo>
                      <a:lnTo>
                        <a:pt x="971" y="263"/>
                      </a:lnTo>
                      <a:lnTo>
                        <a:pt x="971" y="260"/>
                      </a:lnTo>
                      <a:lnTo>
                        <a:pt x="972" y="249"/>
                      </a:lnTo>
                      <a:lnTo>
                        <a:pt x="972" y="246"/>
                      </a:lnTo>
                      <a:lnTo>
                        <a:pt x="973" y="230"/>
                      </a:lnTo>
                      <a:lnTo>
                        <a:pt x="973" y="227"/>
                      </a:lnTo>
                      <a:lnTo>
                        <a:pt x="974" y="214"/>
                      </a:lnTo>
                      <a:lnTo>
                        <a:pt x="974" y="211"/>
                      </a:lnTo>
                      <a:lnTo>
                        <a:pt x="975" y="197"/>
                      </a:lnTo>
                      <a:lnTo>
                        <a:pt x="975" y="194"/>
                      </a:lnTo>
                      <a:lnTo>
                        <a:pt x="976" y="176"/>
                      </a:lnTo>
                      <a:lnTo>
                        <a:pt x="976" y="172"/>
                      </a:lnTo>
                      <a:lnTo>
                        <a:pt x="977" y="158"/>
                      </a:lnTo>
                      <a:lnTo>
                        <a:pt x="977" y="154"/>
                      </a:lnTo>
                      <a:lnTo>
                        <a:pt x="978" y="136"/>
                      </a:lnTo>
                      <a:lnTo>
                        <a:pt x="978" y="133"/>
                      </a:lnTo>
                      <a:lnTo>
                        <a:pt x="979" y="118"/>
                      </a:lnTo>
                      <a:lnTo>
                        <a:pt x="979" y="114"/>
                      </a:lnTo>
                      <a:lnTo>
                        <a:pt x="980" y="100"/>
                      </a:lnTo>
                      <a:lnTo>
                        <a:pt x="980" y="97"/>
                      </a:lnTo>
                      <a:lnTo>
                        <a:pt x="981" y="80"/>
                      </a:lnTo>
                      <a:lnTo>
                        <a:pt x="981" y="77"/>
                      </a:lnTo>
                      <a:lnTo>
                        <a:pt x="982" y="65"/>
                      </a:lnTo>
                      <a:lnTo>
                        <a:pt x="982" y="62"/>
                      </a:lnTo>
                      <a:lnTo>
                        <a:pt x="983" y="48"/>
                      </a:lnTo>
                      <a:lnTo>
                        <a:pt x="983" y="46"/>
                      </a:lnTo>
                      <a:lnTo>
                        <a:pt x="984" y="36"/>
                      </a:lnTo>
                      <a:lnTo>
                        <a:pt x="984" y="34"/>
                      </a:lnTo>
                      <a:lnTo>
                        <a:pt x="985" y="26"/>
                      </a:lnTo>
                      <a:lnTo>
                        <a:pt x="985" y="24"/>
                      </a:lnTo>
                      <a:lnTo>
                        <a:pt x="986" y="16"/>
                      </a:lnTo>
                      <a:lnTo>
                        <a:pt x="986" y="14"/>
                      </a:lnTo>
                      <a:lnTo>
                        <a:pt x="987" y="10"/>
                      </a:lnTo>
                      <a:lnTo>
                        <a:pt x="987" y="10"/>
                      </a:lnTo>
                      <a:lnTo>
                        <a:pt x="988" y="6"/>
                      </a:lnTo>
                      <a:lnTo>
                        <a:pt x="988" y="6"/>
                      </a:lnTo>
                      <a:lnTo>
                        <a:pt x="989" y="6"/>
                      </a:lnTo>
                      <a:lnTo>
                        <a:pt x="990" y="6"/>
                      </a:lnTo>
                      <a:lnTo>
                        <a:pt x="990" y="7"/>
                      </a:lnTo>
                      <a:lnTo>
                        <a:pt x="990" y="8"/>
                      </a:lnTo>
                      <a:lnTo>
                        <a:pt x="991" y="11"/>
                      </a:lnTo>
                      <a:lnTo>
                        <a:pt x="991" y="12"/>
                      </a:lnTo>
                      <a:lnTo>
                        <a:pt x="992" y="18"/>
                      </a:lnTo>
                      <a:lnTo>
                        <a:pt x="992" y="19"/>
                      </a:lnTo>
                      <a:lnTo>
                        <a:pt x="993" y="27"/>
                      </a:lnTo>
                      <a:lnTo>
                        <a:pt x="993" y="29"/>
                      </a:lnTo>
                      <a:lnTo>
                        <a:pt x="994" y="37"/>
                      </a:lnTo>
                      <a:lnTo>
                        <a:pt x="995" y="39"/>
                      </a:lnTo>
                      <a:lnTo>
                        <a:pt x="995" y="49"/>
                      </a:lnTo>
                      <a:lnTo>
                        <a:pt x="996" y="51"/>
                      </a:lnTo>
                      <a:lnTo>
                        <a:pt x="996" y="63"/>
                      </a:lnTo>
                      <a:lnTo>
                        <a:pt x="997" y="66"/>
                      </a:lnTo>
                      <a:lnTo>
                        <a:pt x="997" y="77"/>
                      </a:lnTo>
                      <a:lnTo>
                        <a:pt x="997" y="80"/>
                      </a:lnTo>
                      <a:lnTo>
                        <a:pt x="998" y="94"/>
                      </a:lnTo>
                      <a:lnTo>
                        <a:pt x="999" y="97"/>
                      </a:lnTo>
                      <a:lnTo>
                        <a:pt x="1000" y="109"/>
                      </a:lnTo>
                      <a:lnTo>
                        <a:pt x="1000" y="112"/>
                      </a:lnTo>
                      <a:lnTo>
                        <a:pt x="1000" y="124"/>
                      </a:lnTo>
                      <a:lnTo>
                        <a:pt x="1001" y="127"/>
                      </a:lnTo>
                      <a:lnTo>
                        <a:pt x="1002" y="143"/>
                      </a:lnTo>
                      <a:lnTo>
                        <a:pt x="1002" y="146"/>
                      </a:lnTo>
                      <a:lnTo>
                        <a:pt x="1002" y="158"/>
                      </a:lnTo>
                      <a:lnTo>
                        <a:pt x="1003" y="161"/>
                      </a:lnTo>
                      <a:lnTo>
                        <a:pt x="1004" y="175"/>
                      </a:lnTo>
                      <a:lnTo>
                        <a:pt x="1004" y="178"/>
                      </a:lnTo>
                      <a:lnTo>
                        <a:pt x="1004" y="190"/>
                      </a:lnTo>
                      <a:lnTo>
                        <a:pt x="1005" y="192"/>
                      </a:lnTo>
                      <a:lnTo>
                        <a:pt x="1006" y="204"/>
                      </a:lnTo>
                      <a:lnTo>
                        <a:pt x="1006" y="206"/>
                      </a:lnTo>
                      <a:lnTo>
                        <a:pt x="1007" y="219"/>
                      </a:lnTo>
                      <a:lnTo>
                        <a:pt x="1007" y="221"/>
                      </a:lnTo>
                      <a:lnTo>
                        <a:pt x="1008" y="231"/>
                      </a:lnTo>
                      <a:lnTo>
                        <a:pt x="1008" y="233"/>
                      </a:lnTo>
                      <a:lnTo>
                        <a:pt x="1009" y="245"/>
                      </a:lnTo>
                      <a:lnTo>
                        <a:pt x="1009" y="247"/>
                      </a:lnTo>
                      <a:lnTo>
                        <a:pt x="1010" y="255"/>
                      </a:lnTo>
                      <a:lnTo>
                        <a:pt x="1010" y="257"/>
                      </a:lnTo>
                      <a:lnTo>
                        <a:pt x="1011" y="266"/>
                      </a:lnTo>
                      <a:lnTo>
                        <a:pt x="1011" y="267"/>
                      </a:lnTo>
                      <a:lnTo>
                        <a:pt x="1012" y="276"/>
                      </a:lnTo>
                      <a:lnTo>
                        <a:pt x="1012" y="277"/>
                      </a:lnTo>
                      <a:lnTo>
                        <a:pt x="1013" y="284"/>
                      </a:lnTo>
                      <a:lnTo>
                        <a:pt x="1013" y="286"/>
                      </a:lnTo>
                      <a:lnTo>
                        <a:pt x="1014" y="293"/>
                      </a:lnTo>
                      <a:lnTo>
                        <a:pt x="1014" y="294"/>
                      </a:lnTo>
                      <a:lnTo>
                        <a:pt x="1015" y="299"/>
                      </a:lnTo>
                      <a:lnTo>
                        <a:pt x="1015" y="300"/>
                      </a:lnTo>
                      <a:lnTo>
                        <a:pt x="1016" y="305"/>
                      </a:lnTo>
                      <a:lnTo>
                        <a:pt x="1016" y="306"/>
                      </a:lnTo>
                      <a:lnTo>
                        <a:pt x="1017" y="311"/>
                      </a:lnTo>
                      <a:lnTo>
                        <a:pt x="1017" y="312"/>
                      </a:lnTo>
                      <a:lnTo>
                        <a:pt x="1018" y="316"/>
                      </a:lnTo>
                      <a:lnTo>
                        <a:pt x="1018" y="317"/>
                      </a:lnTo>
                      <a:lnTo>
                        <a:pt x="1019" y="321"/>
                      </a:lnTo>
                      <a:lnTo>
                        <a:pt x="1019" y="322"/>
                      </a:lnTo>
                      <a:lnTo>
                        <a:pt x="1020" y="325"/>
                      </a:lnTo>
                      <a:lnTo>
                        <a:pt x="1020" y="325"/>
                      </a:lnTo>
                      <a:lnTo>
                        <a:pt x="1021" y="328"/>
                      </a:lnTo>
                      <a:lnTo>
                        <a:pt x="1021" y="328"/>
                      </a:lnTo>
                      <a:lnTo>
                        <a:pt x="1022" y="331"/>
                      </a:lnTo>
                      <a:lnTo>
                        <a:pt x="1022" y="331"/>
                      </a:lnTo>
                      <a:lnTo>
                        <a:pt x="1023" y="333"/>
                      </a:lnTo>
                      <a:lnTo>
                        <a:pt x="1023" y="334"/>
                      </a:lnTo>
                      <a:lnTo>
                        <a:pt x="1024" y="336"/>
                      </a:lnTo>
                      <a:lnTo>
                        <a:pt x="1024" y="337"/>
                      </a:lnTo>
                      <a:lnTo>
                        <a:pt x="1025" y="338"/>
                      </a:lnTo>
                      <a:lnTo>
                        <a:pt x="1025" y="338"/>
                      </a:lnTo>
                      <a:lnTo>
                        <a:pt x="1026" y="340"/>
                      </a:lnTo>
                      <a:lnTo>
                        <a:pt x="1027" y="340"/>
                      </a:lnTo>
                      <a:lnTo>
                        <a:pt x="1027" y="341"/>
                      </a:lnTo>
                      <a:lnTo>
                        <a:pt x="1027" y="342"/>
                      </a:lnTo>
                      <a:lnTo>
                        <a:pt x="1028" y="342"/>
                      </a:lnTo>
                      <a:lnTo>
                        <a:pt x="1028" y="343"/>
                      </a:lnTo>
                      <a:lnTo>
                        <a:pt x="1029" y="344"/>
                      </a:lnTo>
                      <a:lnTo>
                        <a:pt x="1029" y="344"/>
                      </a:lnTo>
                      <a:lnTo>
                        <a:pt x="1030" y="345"/>
                      </a:lnTo>
                      <a:lnTo>
                        <a:pt x="1030" y="345"/>
                      </a:lnTo>
                      <a:lnTo>
                        <a:pt x="1031" y="346"/>
                      </a:lnTo>
                      <a:lnTo>
                        <a:pt x="1032" y="346"/>
                      </a:lnTo>
                      <a:lnTo>
                        <a:pt x="1032" y="347"/>
                      </a:lnTo>
                      <a:lnTo>
                        <a:pt x="1033" y="347"/>
                      </a:lnTo>
                      <a:lnTo>
                        <a:pt x="1033" y="347"/>
                      </a:lnTo>
                      <a:lnTo>
                        <a:pt x="1033" y="347"/>
                      </a:lnTo>
                      <a:lnTo>
                        <a:pt x="1034" y="348"/>
                      </a:lnTo>
                      <a:lnTo>
                        <a:pt x="1034" y="348"/>
                      </a:lnTo>
                      <a:lnTo>
                        <a:pt x="1035" y="349"/>
                      </a:lnTo>
                      <a:lnTo>
                        <a:pt x="1035" y="349"/>
                      </a:lnTo>
                      <a:lnTo>
                        <a:pt x="1037" y="349"/>
                      </a:lnTo>
                      <a:lnTo>
                        <a:pt x="1037" y="349"/>
                      </a:lnTo>
                      <a:lnTo>
                        <a:pt x="1037" y="349"/>
                      </a:lnTo>
                      <a:lnTo>
                        <a:pt x="1038" y="349"/>
                      </a:lnTo>
                      <a:lnTo>
                        <a:pt x="1038" y="349"/>
                      </a:lnTo>
                      <a:lnTo>
                        <a:pt x="1039" y="349"/>
                      </a:lnTo>
                      <a:lnTo>
                        <a:pt x="1039" y="350"/>
                      </a:lnTo>
                      <a:lnTo>
                        <a:pt x="1040" y="350"/>
                      </a:lnTo>
                      <a:lnTo>
                        <a:pt x="1040" y="350"/>
                      </a:lnTo>
                      <a:lnTo>
                        <a:pt x="1041" y="350"/>
                      </a:lnTo>
                      <a:lnTo>
                        <a:pt x="1042" y="350"/>
                      </a:lnTo>
                      <a:lnTo>
                        <a:pt x="1042" y="351"/>
                      </a:lnTo>
                      <a:lnTo>
                        <a:pt x="1042" y="351"/>
                      </a:lnTo>
                      <a:lnTo>
                        <a:pt x="1043" y="351"/>
                      </a:lnTo>
                      <a:lnTo>
                        <a:pt x="1043" y="351"/>
                      </a:lnTo>
                      <a:lnTo>
                        <a:pt x="1044" y="351"/>
                      </a:lnTo>
                      <a:lnTo>
                        <a:pt x="1045" y="351"/>
                      </a:lnTo>
                      <a:lnTo>
                        <a:pt x="1045" y="351"/>
                      </a:lnTo>
                      <a:lnTo>
                        <a:pt x="1045" y="351"/>
                      </a:lnTo>
                      <a:lnTo>
                        <a:pt x="1046" y="351"/>
                      </a:lnTo>
                      <a:lnTo>
                        <a:pt x="1046" y="351"/>
                      </a:lnTo>
                      <a:lnTo>
                        <a:pt x="1047" y="351"/>
                      </a:lnTo>
                      <a:lnTo>
                        <a:pt x="1048" y="352"/>
                      </a:lnTo>
                      <a:lnTo>
                        <a:pt x="1048" y="352"/>
                      </a:lnTo>
                      <a:lnTo>
                        <a:pt x="1049" y="352"/>
                      </a:lnTo>
                      <a:lnTo>
                        <a:pt x="1049" y="352"/>
                      </a:lnTo>
                      <a:lnTo>
                        <a:pt x="1050" y="352"/>
                      </a:lnTo>
                      <a:lnTo>
                        <a:pt x="1050" y="352"/>
                      </a:lnTo>
                      <a:lnTo>
                        <a:pt x="1050" y="352"/>
                      </a:lnTo>
                      <a:lnTo>
                        <a:pt x="1051" y="352"/>
                      </a:lnTo>
                      <a:lnTo>
                        <a:pt x="1052" y="352"/>
                      </a:lnTo>
                      <a:lnTo>
                        <a:pt x="1052" y="352"/>
                      </a:lnTo>
                      <a:lnTo>
                        <a:pt x="1053" y="352"/>
                      </a:lnTo>
                      <a:lnTo>
                        <a:pt x="1053" y="352"/>
                      </a:lnTo>
                      <a:lnTo>
                        <a:pt x="1054" y="352"/>
                      </a:lnTo>
                      <a:lnTo>
                        <a:pt x="1054" y="352"/>
                      </a:lnTo>
                      <a:lnTo>
                        <a:pt x="1055" y="352"/>
                      </a:lnTo>
                      <a:lnTo>
                        <a:pt x="1055" y="352"/>
                      </a:lnTo>
                      <a:lnTo>
                        <a:pt x="1056" y="352"/>
                      </a:lnTo>
                      <a:lnTo>
                        <a:pt x="1056" y="352"/>
                      </a:lnTo>
                      <a:lnTo>
                        <a:pt x="1057" y="352"/>
                      </a:lnTo>
                      <a:lnTo>
                        <a:pt x="1057" y="352"/>
                      </a:lnTo>
                      <a:lnTo>
                        <a:pt x="1058" y="352"/>
                      </a:lnTo>
                      <a:lnTo>
                        <a:pt x="1058" y="352"/>
                      </a:lnTo>
                      <a:lnTo>
                        <a:pt x="1059" y="352"/>
                      </a:lnTo>
                      <a:lnTo>
                        <a:pt x="1059" y="352"/>
                      </a:lnTo>
                      <a:lnTo>
                        <a:pt x="1060" y="352"/>
                      </a:lnTo>
                      <a:lnTo>
                        <a:pt x="1060" y="352"/>
                      </a:lnTo>
                      <a:lnTo>
                        <a:pt x="1061" y="352"/>
                      </a:lnTo>
                      <a:lnTo>
                        <a:pt x="1061" y="352"/>
                      </a:lnTo>
                      <a:lnTo>
                        <a:pt x="1062" y="352"/>
                      </a:lnTo>
                      <a:lnTo>
                        <a:pt x="1063" y="352"/>
                      </a:lnTo>
                      <a:lnTo>
                        <a:pt x="1063" y="352"/>
                      </a:lnTo>
                      <a:lnTo>
                        <a:pt x="1063" y="352"/>
                      </a:lnTo>
                      <a:lnTo>
                        <a:pt x="1064" y="351"/>
                      </a:lnTo>
                      <a:lnTo>
                        <a:pt x="1064" y="351"/>
                      </a:lnTo>
                      <a:lnTo>
                        <a:pt x="1065" y="351"/>
                      </a:lnTo>
                      <a:lnTo>
                        <a:pt x="1065" y="351"/>
                      </a:lnTo>
                      <a:lnTo>
                        <a:pt x="1066" y="351"/>
                      </a:lnTo>
                      <a:lnTo>
                        <a:pt x="1066" y="351"/>
                      </a:lnTo>
                      <a:lnTo>
                        <a:pt x="1067" y="350"/>
                      </a:lnTo>
                      <a:lnTo>
                        <a:pt x="1068" y="350"/>
                      </a:lnTo>
                      <a:lnTo>
                        <a:pt x="1068" y="349"/>
                      </a:lnTo>
                      <a:lnTo>
                        <a:pt x="1068" y="349"/>
                      </a:lnTo>
                      <a:lnTo>
                        <a:pt x="1069" y="348"/>
                      </a:lnTo>
                      <a:lnTo>
                        <a:pt x="1069" y="348"/>
                      </a:lnTo>
                      <a:lnTo>
                        <a:pt x="1070" y="346"/>
                      </a:lnTo>
                      <a:lnTo>
                        <a:pt x="1070" y="346"/>
                      </a:lnTo>
                      <a:lnTo>
                        <a:pt x="1071" y="344"/>
                      </a:lnTo>
                      <a:lnTo>
                        <a:pt x="1071" y="343"/>
                      </a:lnTo>
                      <a:lnTo>
                        <a:pt x="1073" y="341"/>
                      </a:lnTo>
                      <a:lnTo>
                        <a:pt x="1073" y="340"/>
                      </a:lnTo>
                      <a:lnTo>
                        <a:pt x="1073" y="337"/>
                      </a:lnTo>
                      <a:lnTo>
                        <a:pt x="1074" y="337"/>
                      </a:lnTo>
                      <a:lnTo>
                        <a:pt x="1074" y="334"/>
                      </a:lnTo>
                      <a:lnTo>
                        <a:pt x="1074" y="333"/>
                      </a:lnTo>
                      <a:lnTo>
                        <a:pt x="1075" y="329"/>
                      </a:lnTo>
                      <a:lnTo>
                        <a:pt x="1076" y="328"/>
                      </a:lnTo>
                      <a:lnTo>
                        <a:pt x="1076" y="323"/>
                      </a:lnTo>
                      <a:lnTo>
                        <a:pt x="1076" y="321"/>
                      </a:lnTo>
                      <a:lnTo>
                        <a:pt x="1078" y="315"/>
                      </a:lnTo>
                      <a:lnTo>
                        <a:pt x="1078" y="313"/>
                      </a:lnTo>
                      <a:lnTo>
                        <a:pt x="1079" y="307"/>
                      </a:lnTo>
                      <a:lnTo>
                        <a:pt x="1079" y="306"/>
                      </a:lnTo>
                      <a:lnTo>
                        <a:pt x="1079" y="298"/>
                      </a:lnTo>
                      <a:lnTo>
                        <a:pt x="1080" y="296"/>
                      </a:lnTo>
                      <a:lnTo>
                        <a:pt x="1081" y="287"/>
                      </a:lnTo>
                      <a:lnTo>
                        <a:pt x="1081" y="285"/>
                      </a:lnTo>
                      <a:lnTo>
                        <a:pt x="1081" y="276"/>
                      </a:lnTo>
                      <a:lnTo>
                        <a:pt x="1082" y="273"/>
                      </a:lnTo>
                      <a:lnTo>
                        <a:pt x="1082" y="261"/>
                      </a:lnTo>
                      <a:lnTo>
                        <a:pt x="1083" y="258"/>
                      </a:lnTo>
                      <a:lnTo>
                        <a:pt x="1084" y="247"/>
                      </a:lnTo>
                      <a:lnTo>
                        <a:pt x="1084" y="244"/>
                      </a:lnTo>
                      <a:lnTo>
                        <a:pt x="1085" y="232"/>
                      </a:lnTo>
                      <a:lnTo>
                        <a:pt x="1085" y="230"/>
                      </a:lnTo>
                      <a:lnTo>
                        <a:pt x="1086" y="214"/>
                      </a:lnTo>
                      <a:lnTo>
                        <a:pt x="1086" y="210"/>
                      </a:lnTo>
                      <a:lnTo>
                        <a:pt x="1087" y="197"/>
                      </a:lnTo>
                      <a:lnTo>
                        <a:pt x="1087" y="194"/>
                      </a:lnTo>
                      <a:lnTo>
                        <a:pt x="1088" y="177"/>
                      </a:lnTo>
                      <a:lnTo>
                        <a:pt x="1088" y="173"/>
                      </a:lnTo>
                      <a:lnTo>
                        <a:pt x="1089" y="159"/>
                      </a:lnTo>
                      <a:lnTo>
                        <a:pt x="1089" y="155"/>
                      </a:lnTo>
                      <a:lnTo>
                        <a:pt x="1090" y="141"/>
                      </a:lnTo>
                      <a:lnTo>
                        <a:pt x="1090" y="138"/>
                      </a:lnTo>
                      <a:lnTo>
                        <a:pt x="1091" y="120"/>
                      </a:lnTo>
                      <a:lnTo>
                        <a:pt x="1091" y="116"/>
                      </a:lnTo>
                      <a:lnTo>
                        <a:pt x="1092" y="102"/>
                      </a:lnTo>
                      <a:lnTo>
                        <a:pt x="1092" y="99"/>
                      </a:lnTo>
                      <a:lnTo>
                        <a:pt x="1093" y="83"/>
                      </a:lnTo>
                      <a:lnTo>
                        <a:pt x="1093" y="80"/>
                      </a:lnTo>
                      <a:lnTo>
                        <a:pt x="1094" y="67"/>
                      </a:lnTo>
                      <a:lnTo>
                        <a:pt x="1094" y="64"/>
                      </a:lnTo>
                      <a:lnTo>
                        <a:pt x="1095" y="52"/>
                      </a:lnTo>
                      <a:lnTo>
                        <a:pt x="1095" y="50"/>
                      </a:lnTo>
                      <a:lnTo>
                        <a:pt x="1096" y="37"/>
                      </a:lnTo>
                      <a:lnTo>
                        <a:pt x="1096" y="34"/>
                      </a:lnTo>
                      <a:lnTo>
                        <a:pt x="1097" y="26"/>
                      </a:lnTo>
                      <a:lnTo>
                        <a:pt x="1097" y="24"/>
                      </a:lnTo>
                      <a:lnTo>
                        <a:pt x="1098" y="15"/>
                      </a:lnTo>
                      <a:lnTo>
                        <a:pt x="1098" y="13"/>
                      </a:lnTo>
                      <a:lnTo>
                        <a:pt x="1099" y="8"/>
                      </a:lnTo>
                      <a:lnTo>
                        <a:pt x="1099" y="7"/>
                      </a:lnTo>
                      <a:lnTo>
                        <a:pt x="1100" y="4"/>
                      </a:lnTo>
                      <a:lnTo>
                        <a:pt x="1100" y="3"/>
                      </a:lnTo>
                      <a:lnTo>
                        <a:pt x="1101" y="1"/>
                      </a:lnTo>
                      <a:lnTo>
                        <a:pt x="1101" y="0"/>
                      </a:lnTo>
                      <a:lnTo>
                        <a:pt x="1102" y="1"/>
                      </a:lnTo>
                      <a:lnTo>
                        <a:pt x="1102" y="1"/>
                      </a:lnTo>
                      <a:lnTo>
                        <a:pt x="1103" y="3"/>
                      </a:lnTo>
                      <a:lnTo>
                        <a:pt x="1104" y="4"/>
                      </a:lnTo>
                      <a:lnTo>
                        <a:pt x="1104" y="8"/>
                      </a:lnTo>
                      <a:lnTo>
                        <a:pt x="1104" y="10"/>
                      </a:lnTo>
                      <a:lnTo>
                        <a:pt x="1105" y="16"/>
                      </a:lnTo>
                      <a:lnTo>
                        <a:pt x="1105" y="17"/>
                      </a:lnTo>
                      <a:lnTo>
                        <a:pt x="1106" y="25"/>
                      </a:lnTo>
                      <a:lnTo>
                        <a:pt x="1106" y="27"/>
                      </a:lnTo>
                      <a:lnTo>
                        <a:pt x="1107" y="35"/>
                      </a:lnTo>
                      <a:lnTo>
                        <a:pt x="1107" y="37"/>
                      </a:lnTo>
                      <a:lnTo>
                        <a:pt x="1108" y="49"/>
                      </a:lnTo>
                      <a:lnTo>
                        <a:pt x="1108" y="51"/>
                      </a:lnTo>
                      <a:lnTo>
                        <a:pt x="1109" y="61"/>
                      </a:lnTo>
                      <a:lnTo>
                        <a:pt x="1110" y="64"/>
                      </a:lnTo>
                      <a:lnTo>
                        <a:pt x="1110" y="78"/>
                      </a:lnTo>
                      <a:lnTo>
                        <a:pt x="1111" y="81"/>
                      </a:lnTo>
                      <a:lnTo>
                        <a:pt x="1111" y="92"/>
                      </a:lnTo>
                      <a:lnTo>
                        <a:pt x="1112" y="95"/>
                      </a:lnTo>
                      <a:lnTo>
                        <a:pt x="1112" y="108"/>
                      </a:lnTo>
                      <a:lnTo>
                        <a:pt x="1112" y="110"/>
                      </a:lnTo>
                      <a:lnTo>
                        <a:pt x="1113" y="126"/>
                      </a:lnTo>
                      <a:lnTo>
                        <a:pt x="1113" y="129"/>
                      </a:lnTo>
                      <a:lnTo>
                        <a:pt x="1115" y="141"/>
                      </a:lnTo>
                      <a:lnTo>
                        <a:pt x="1115" y="144"/>
                      </a:lnTo>
                      <a:lnTo>
                        <a:pt x="1116" y="159"/>
                      </a:lnTo>
                      <a:lnTo>
                        <a:pt x="1116" y="162"/>
                      </a:lnTo>
                      <a:lnTo>
                        <a:pt x="1116" y="173"/>
                      </a:lnTo>
                      <a:lnTo>
                        <a:pt x="1117" y="176"/>
                      </a:lnTo>
                      <a:lnTo>
                        <a:pt x="1117" y="188"/>
                      </a:lnTo>
                      <a:lnTo>
                        <a:pt x="1118" y="191"/>
                      </a:lnTo>
                      <a:lnTo>
                        <a:pt x="1118" y="205"/>
                      </a:lnTo>
                      <a:lnTo>
                        <a:pt x="1119" y="208"/>
                      </a:lnTo>
                      <a:lnTo>
                        <a:pt x="1120" y="218"/>
                      </a:lnTo>
                      <a:lnTo>
                        <a:pt x="1120" y="220"/>
                      </a:lnTo>
                      <a:lnTo>
                        <a:pt x="1121" y="233"/>
                      </a:lnTo>
                      <a:lnTo>
                        <a:pt x="1121" y="235"/>
                      </a:lnTo>
                      <a:lnTo>
                        <a:pt x="1122" y="244"/>
                      </a:lnTo>
                      <a:lnTo>
                        <a:pt x="1122" y="246"/>
                      </a:lnTo>
                      <a:lnTo>
                        <a:pt x="1122" y="254"/>
                      </a:lnTo>
                      <a:lnTo>
                        <a:pt x="1123" y="256"/>
                      </a:lnTo>
                      <a:lnTo>
                        <a:pt x="1124" y="266"/>
                      </a:lnTo>
                      <a:lnTo>
                        <a:pt x="1124" y="268"/>
                      </a:lnTo>
                      <a:lnTo>
                        <a:pt x="1125" y="275"/>
                      </a:lnTo>
                      <a:lnTo>
                        <a:pt x="1125" y="277"/>
                      </a:lnTo>
                      <a:lnTo>
                        <a:pt x="1126" y="285"/>
                      </a:lnTo>
                      <a:lnTo>
                        <a:pt x="1126" y="287"/>
                      </a:lnTo>
                      <a:lnTo>
                        <a:pt x="1127" y="292"/>
                      </a:lnTo>
                      <a:lnTo>
                        <a:pt x="1127" y="294"/>
                      </a:lnTo>
                      <a:lnTo>
                        <a:pt x="1128" y="299"/>
                      </a:lnTo>
                      <a:lnTo>
                        <a:pt x="1128" y="300"/>
                      </a:lnTo>
                      <a:lnTo>
                        <a:pt x="1129" y="306"/>
                      </a:lnTo>
                      <a:lnTo>
                        <a:pt x="1129" y="307"/>
                      </a:lnTo>
                      <a:lnTo>
                        <a:pt x="1130" y="311"/>
                      </a:lnTo>
                      <a:lnTo>
                        <a:pt x="1130" y="312"/>
                      </a:lnTo>
                      <a:lnTo>
                        <a:pt x="1131" y="317"/>
                      </a:lnTo>
                      <a:lnTo>
                        <a:pt x="1131" y="318"/>
                      </a:lnTo>
                      <a:lnTo>
                        <a:pt x="1132" y="321"/>
                      </a:lnTo>
                      <a:lnTo>
                        <a:pt x="1132" y="322"/>
                      </a:lnTo>
                      <a:lnTo>
                        <a:pt x="1133" y="325"/>
                      </a:lnTo>
                      <a:lnTo>
                        <a:pt x="1133" y="325"/>
                      </a:lnTo>
                      <a:lnTo>
                        <a:pt x="1134" y="329"/>
                      </a:lnTo>
                      <a:lnTo>
                        <a:pt x="1134" y="329"/>
                      </a:lnTo>
                      <a:lnTo>
                        <a:pt x="1135" y="331"/>
                      </a:lnTo>
                      <a:lnTo>
                        <a:pt x="1135" y="332"/>
                      </a:lnTo>
                      <a:lnTo>
                        <a:pt x="1136" y="334"/>
                      </a:lnTo>
                      <a:lnTo>
                        <a:pt x="1136" y="334"/>
                      </a:lnTo>
                      <a:lnTo>
                        <a:pt x="1137" y="336"/>
                      </a:lnTo>
                      <a:lnTo>
                        <a:pt x="1137" y="337"/>
                      </a:lnTo>
                      <a:lnTo>
                        <a:pt x="1138" y="339"/>
                      </a:lnTo>
                      <a:lnTo>
                        <a:pt x="1138" y="339"/>
                      </a:lnTo>
                      <a:lnTo>
                        <a:pt x="1139" y="341"/>
                      </a:lnTo>
                      <a:lnTo>
                        <a:pt x="1139" y="341"/>
                      </a:lnTo>
                      <a:lnTo>
                        <a:pt x="1140" y="342"/>
                      </a:lnTo>
                      <a:lnTo>
                        <a:pt x="1140" y="342"/>
                      </a:lnTo>
                      <a:lnTo>
                        <a:pt x="1141" y="343"/>
                      </a:lnTo>
                      <a:lnTo>
                        <a:pt x="1141" y="343"/>
                      </a:lnTo>
                      <a:lnTo>
                        <a:pt x="1142" y="345"/>
                      </a:lnTo>
                      <a:lnTo>
                        <a:pt x="1142" y="345"/>
                      </a:lnTo>
                      <a:lnTo>
                        <a:pt x="1143" y="346"/>
                      </a:lnTo>
                      <a:lnTo>
                        <a:pt x="1143" y="346"/>
                      </a:lnTo>
                      <a:lnTo>
                        <a:pt x="1144" y="346"/>
                      </a:lnTo>
                      <a:lnTo>
                        <a:pt x="1144" y="347"/>
                      </a:lnTo>
                      <a:lnTo>
                        <a:pt x="1145" y="347"/>
                      </a:lnTo>
                      <a:lnTo>
                        <a:pt x="1145" y="348"/>
                      </a:lnTo>
                      <a:lnTo>
                        <a:pt x="1146" y="348"/>
                      </a:lnTo>
                      <a:lnTo>
                        <a:pt x="1147" y="348"/>
                      </a:lnTo>
                      <a:lnTo>
                        <a:pt x="1147" y="349"/>
                      </a:lnTo>
                      <a:lnTo>
                        <a:pt x="1147" y="349"/>
                      </a:lnTo>
                      <a:lnTo>
                        <a:pt x="1148" y="349"/>
                      </a:lnTo>
                      <a:lnTo>
                        <a:pt x="1148" y="349"/>
                      </a:lnTo>
                      <a:lnTo>
                        <a:pt x="1149" y="349"/>
                      </a:lnTo>
                      <a:lnTo>
                        <a:pt x="1149" y="349"/>
                      </a:lnTo>
                      <a:lnTo>
                        <a:pt x="1150" y="350"/>
                      </a:lnTo>
                      <a:lnTo>
                        <a:pt x="1151" y="350"/>
                      </a:lnTo>
                      <a:lnTo>
                        <a:pt x="1151" y="350"/>
                      </a:lnTo>
                      <a:lnTo>
                        <a:pt x="1152" y="350"/>
                      </a:lnTo>
                      <a:lnTo>
                        <a:pt x="1152" y="350"/>
                      </a:lnTo>
                      <a:lnTo>
                        <a:pt x="1153" y="350"/>
                      </a:lnTo>
                      <a:lnTo>
                        <a:pt x="1153" y="350"/>
                      </a:lnTo>
                      <a:lnTo>
                        <a:pt x="1153" y="350"/>
                      </a:lnTo>
                      <a:lnTo>
                        <a:pt x="1154" y="351"/>
                      </a:lnTo>
                      <a:lnTo>
                        <a:pt x="1155" y="351"/>
                      </a:lnTo>
                      <a:lnTo>
                        <a:pt x="1156" y="351"/>
                      </a:lnTo>
                      <a:lnTo>
                        <a:pt x="1156" y="351"/>
                      </a:lnTo>
                      <a:lnTo>
                        <a:pt x="1157" y="351"/>
                      </a:lnTo>
                      <a:lnTo>
                        <a:pt x="1157" y="351"/>
                      </a:lnTo>
                      <a:lnTo>
                        <a:pt x="1157" y="351"/>
                      </a:lnTo>
                      <a:lnTo>
                        <a:pt x="1158" y="351"/>
                      </a:lnTo>
                      <a:lnTo>
                        <a:pt x="1158" y="352"/>
                      </a:lnTo>
                      <a:lnTo>
                        <a:pt x="1159" y="352"/>
                      </a:lnTo>
                      <a:lnTo>
                        <a:pt x="1159" y="352"/>
                      </a:lnTo>
                      <a:lnTo>
                        <a:pt x="1160" y="352"/>
                      </a:lnTo>
                      <a:lnTo>
                        <a:pt x="1160" y="352"/>
                      </a:lnTo>
                      <a:lnTo>
                        <a:pt x="1161" y="352"/>
                      </a:lnTo>
                      <a:lnTo>
                        <a:pt x="1161" y="352"/>
                      </a:lnTo>
                      <a:lnTo>
                        <a:pt x="1162" y="352"/>
                      </a:lnTo>
                      <a:lnTo>
                        <a:pt x="1163" y="352"/>
                      </a:lnTo>
                      <a:lnTo>
                        <a:pt x="1163" y="352"/>
                      </a:lnTo>
                      <a:lnTo>
                        <a:pt x="1163" y="352"/>
                      </a:lnTo>
                      <a:lnTo>
                        <a:pt x="1164" y="352"/>
                      </a:lnTo>
                      <a:lnTo>
                        <a:pt x="1164" y="352"/>
                      </a:lnTo>
                      <a:lnTo>
                        <a:pt x="1165" y="352"/>
                      </a:lnTo>
                      <a:lnTo>
                        <a:pt x="1166" y="353"/>
                      </a:lnTo>
                      <a:lnTo>
                        <a:pt x="1166" y="353"/>
                      </a:lnTo>
                      <a:lnTo>
                        <a:pt x="1167" y="352"/>
                      </a:lnTo>
                      <a:lnTo>
                        <a:pt x="1167" y="352"/>
                      </a:lnTo>
                      <a:lnTo>
                        <a:pt x="1168" y="352"/>
                      </a:lnTo>
                      <a:lnTo>
                        <a:pt x="1168" y="352"/>
                      </a:lnTo>
                      <a:lnTo>
                        <a:pt x="1169" y="353"/>
                      </a:lnTo>
                      <a:lnTo>
                        <a:pt x="1169" y="353"/>
                      </a:lnTo>
                      <a:lnTo>
                        <a:pt x="1170" y="353"/>
                      </a:lnTo>
                      <a:lnTo>
                        <a:pt x="1170" y="353"/>
                      </a:lnTo>
                      <a:lnTo>
                        <a:pt x="1170" y="353"/>
                      </a:lnTo>
                      <a:lnTo>
                        <a:pt x="1171" y="353"/>
                      </a:lnTo>
                      <a:lnTo>
                        <a:pt x="1172" y="353"/>
                      </a:lnTo>
                      <a:lnTo>
                        <a:pt x="1172" y="353"/>
                      </a:lnTo>
                      <a:lnTo>
                        <a:pt x="1172" y="353"/>
                      </a:lnTo>
                      <a:lnTo>
                        <a:pt x="1173" y="353"/>
                      </a:lnTo>
                      <a:lnTo>
                        <a:pt x="1173" y="353"/>
                      </a:lnTo>
                      <a:lnTo>
                        <a:pt x="1175" y="353"/>
                      </a:lnTo>
                      <a:lnTo>
                        <a:pt x="1175" y="353"/>
                      </a:lnTo>
                      <a:lnTo>
                        <a:pt x="1175" y="353"/>
                      </a:lnTo>
                      <a:lnTo>
                        <a:pt x="1175" y="353"/>
                      </a:lnTo>
                      <a:lnTo>
                        <a:pt x="1176" y="353"/>
                      </a:lnTo>
                      <a:lnTo>
                        <a:pt x="1177" y="353"/>
                      </a:lnTo>
                      <a:lnTo>
                        <a:pt x="1178" y="353"/>
                      </a:lnTo>
                      <a:lnTo>
                        <a:pt x="1178" y="353"/>
                      </a:lnTo>
                      <a:lnTo>
                        <a:pt x="1178" y="353"/>
                      </a:lnTo>
                      <a:lnTo>
                        <a:pt x="1179" y="353"/>
                      </a:lnTo>
                      <a:lnTo>
                        <a:pt x="1179" y="353"/>
                      </a:lnTo>
                      <a:lnTo>
                        <a:pt x="1180" y="353"/>
                      </a:lnTo>
                      <a:lnTo>
                        <a:pt x="1180" y="353"/>
                      </a:lnTo>
                      <a:lnTo>
                        <a:pt x="1181" y="353"/>
                      </a:lnTo>
                      <a:lnTo>
                        <a:pt x="1182" y="353"/>
                      </a:lnTo>
                      <a:lnTo>
                        <a:pt x="1182" y="353"/>
                      </a:lnTo>
                      <a:lnTo>
                        <a:pt x="1182" y="353"/>
                      </a:lnTo>
                      <a:lnTo>
                        <a:pt x="1183" y="353"/>
                      </a:lnTo>
                      <a:lnTo>
                        <a:pt x="1183" y="353"/>
                      </a:lnTo>
                      <a:lnTo>
                        <a:pt x="1184" y="353"/>
                      </a:lnTo>
                      <a:lnTo>
                        <a:pt x="1184" y="353"/>
                      </a:lnTo>
                      <a:lnTo>
                        <a:pt x="1185" y="354"/>
                      </a:lnTo>
                      <a:lnTo>
                        <a:pt x="1185" y="353"/>
                      </a:lnTo>
                      <a:lnTo>
                        <a:pt x="1186" y="353"/>
                      </a:lnTo>
                      <a:lnTo>
                        <a:pt x="1186" y="353"/>
                      </a:lnTo>
                      <a:lnTo>
                        <a:pt x="1187" y="353"/>
                      </a:lnTo>
                      <a:lnTo>
                        <a:pt x="1188" y="353"/>
                      </a:lnTo>
                      <a:lnTo>
                        <a:pt x="1188" y="353"/>
                      </a:lnTo>
                      <a:lnTo>
                        <a:pt x="1189" y="354"/>
                      </a:lnTo>
                      <a:lnTo>
                        <a:pt x="1189" y="353"/>
                      </a:lnTo>
                      <a:lnTo>
                        <a:pt x="1190" y="353"/>
                      </a:lnTo>
                      <a:lnTo>
                        <a:pt x="1190" y="353"/>
                      </a:lnTo>
                      <a:lnTo>
                        <a:pt x="1191" y="353"/>
                      </a:lnTo>
                      <a:lnTo>
                        <a:pt x="1191" y="353"/>
                      </a:lnTo>
                      <a:lnTo>
                        <a:pt x="1192" y="353"/>
                      </a:lnTo>
                      <a:lnTo>
                        <a:pt x="1193" y="353"/>
                      </a:lnTo>
                      <a:lnTo>
                        <a:pt x="1193" y="353"/>
                      </a:lnTo>
                      <a:lnTo>
                        <a:pt x="1193" y="353"/>
                      </a:lnTo>
                      <a:lnTo>
                        <a:pt x="1194" y="353"/>
                      </a:lnTo>
                      <a:lnTo>
                        <a:pt x="1195" y="353"/>
                      </a:lnTo>
                      <a:lnTo>
                        <a:pt x="1195" y="353"/>
                      </a:lnTo>
                      <a:lnTo>
                        <a:pt x="1195" y="353"/>
                      </a:lnTo>
                      <a:lnTo>
                        <a:pt x="1196" y="353"/>
                      </a:lnTo>
                      <a:lnTo>
                        <a:pt x="1196" y="354"/>
                      </a:lnTo>
                      <a:lnTo>
                        <a:pt x="1197" y="354"/>
                      </a:lnTo>
                      <a:lnTo>
                        <a:pt x="1198" y="353"/>
                      </a:lnTo>
                      <a:lnTo>
                        <a:pt x="1198" y="353"/>
                      </a:lnTo>
                      <a:lnTo>
                        <a:pt x="1198" y="353"/>
                      </a:lnTo>
                      <a:lnTo>
                        <a:pt x="1199" y="353"/>
                      </a:lnTo>
                      <a:lnTo>
                        <a:pt x="1200" y="354"/>
                      </a:lnTo>
                      <a:lnTo>
                        <a:pt x="1200" y="354"/>
                      </a:lnTo>
                      <a:lnTo>
                        <a:pt x="1201" y="354"/>
                      </a:lnTo>
                      <a:lnTo>
                        <a:pt x="1201" y="354"/>
                      </a:lnTo>
                      <a:lnTo>
                        <a:pt x="1201" y="353"/>
                      </a:lnTo>
                      <a:lnTo>
                        <a:pt x="1202" y="353"/>
                      </a:lnTo>
                      <a:lnTo>
                        <a:pt x="1203" y="354"/>
                      </a:lnTo>
                      <a:lnTo>
                        <a:pt x="1203" y="354"/>
                      </a:lnTo>
                      <a:lnTo>
                        <a:pt x="1204" y="354"/>
                      </a:lnTo>
                      <a:lnTo>
                        <a:pt x="1204" y="354"/>
                      </a:lnTo>
                      <a:lnTo>
                        <a:pt x="1205" y="353"/>
                      </a:lnTo>
                      <a:lnTo>
                        <a:pt x="1205" y="353"/>
                      </a:lnTo>
                      <a:lnTo>
                        <a:pt x="1206" y="354"/>
                      </a:lnTo>
                      <a:lnTo>
                        <a:pt x="1206" y="354"/>
                      </a:lnTo>
                      <a:lnTo>
                        <a:pt x="1207" y="353"/>
                      </a:lnTo>
                      <a:lnTo>
                        <a:pt x="1207" y="353"/>
                      </a:lnTo>
                      <a:lnTo>
                        <a:pt x="1208" y="354"/>
                      </a:lnTo>
                      <a:lnTo>
                        <a:pt x="1208" y="354"/>
                      </a:lnTo>
                      <a:lnTo>
                        <a:pt x="1209" y="353"/>
                      </a:lnTo>
                      <a:lnTo>
                        <a:pt x="1209" y="353"/>
                      </a:lnTo>
                      <a:lnTo>
                        <a:pt x="1210" y="354"/>
                      </a:lnTo>
                      <a:lnTo>
                        <a:pt x="1210" y="354"/>
                      </a:lnTo>
                      <a:lnTo>
                        <a:pt x="1211" y="354"/>
                      </a:lnTo>
                      <a:lnTo>
                        <a:pt x="1211" y="354"/>
                      </a:lnTo>
                      <a:lnTo>
                        <a:pt x="1212" y="354"/>
                      </a:lnTo>
                      <a:lnTo>
                        <a:pt x="1212" y="354"/>
                      </a:lnTo>
                      <a:lnTo>
                        <a:pt x="1212" y="354"/>
                      </a:lnTo>
                      <a:lnTo>
                        <a:pt x="1213" y="354"/>
                      </a:lnTo>
                      <a:lnTo>
                        <a:pt x="1214" y="353"/>
                      </a:lnTo>
                      <a:lnTo>
                        <a:pt x="1214" y="354"/>
                      </a:lnTo>
                      <a:lnTo>
                        <a:pt x="1215" y="354"/>
                      </a:lnTo>
                      <a:lnTo>
                        <a:pt x="1215" y="354"/>
                      </a:lnTo>
                      <a:lnTo>
                        <a:pt x="1216" y="354"/>
                      </a:lnTo>
                      <a:lnTo>
                        <a:pt x="1216" y="354"/>
                      </a:lnTo>
                      <a:lnTo>
                        <a:pt x="1217" y="354"/>
                      </a:lnTo>
                      <a:lnTo>
                        <a:pt x="1217" y="354"/>
                      </a:lnTo>
                      <a:lnTo>
                        <a:pt x="1218" y="353"/>
                      </a:lnTo>
                      <a:lnTo>
                        <a:pt x="1219" y="353"/>
                      </a:lnTo>
                      <a:lnTo>
                        <a:pt x="1219" y="353"/>
                      </a:lnTo>
                      <a:lnTo>
                        <a:pt x="1219" y="354"/>
                      </a:lnTo>
                      <a:lnTo>
                        <a:pt x="1220" y="354"/>
                      </a:lnTo>
                      <a:lnTo>
                        <a:pt x="1220" y="354"/>
                      </a:lnTo>
                      <a:lnTo>
                        <a:pt x="1221" y="354"/>
                      </a:lnTo>
                      <a:lnTo>
                        <a:pt x="1221" y="354"/>
                      </a:lnTo>
                      <a:lnTo>
                        <a:pt x="1222" y="354"/>
                      </a:lnTo>
                      <a:lnTo>
                        <a:pt x="1223" y="354"/>
                      </a:lnTo>
                      <a:lnTo>
                        <a:pt x="1223" y="354"/>
                      </a:lnTo>
                      <a:lnTo>
                        <a:pt x="1224" y="354"/>
                      </a:lnTo>
                      <a:lnTo>
                        <a:pt x="1224" y="354"/>
                      </a:lnTo>
                      <a:lnTo>
                        <a:pt x="1224" y="354"/>
                      </a:lnTo>
                      <a:lnTo>
                        <a:pt x="1225" y="354"/>
                      </a:lnTo>
                      <a:lnTo>
                        <a:pt x="1226" y="354"/>
                      </a:lnTo>
                      <a:lnTo>
                        <a:pt x="1226" y="354"/>
                      </a:lnTo>
                      <a:lnTo>
                        <a:pt x="1226" y="354"/>
                      </a:lnTo>
                      <a:lnTo>
                        <a:pt x="1227" y="354"/>
                      </a:lnTo>
                      <a:lnTo>
                        <a:pt x="1227" y="354"/>
                      </a:lnTo>
                      <a:lnTo>
                        <a:pt x="1228" y="354"/>
                      </a:lnTo>
                      <a:lnTo>
                        <a:pt x="1229" y="354"/>
                      </a:lnTo>
                      <a:lnTo>
                        <a:pt x="1229" y="353"/>
                      </a:lnTo>
                      <a:lnTo>
                        <a:pt x="1230" y="354"/>
                      </a:lnTo>
                      <a:lnTo>
                        <a:pt x="1230" y="354"/>
                      </a:lnTo>
                      <a:lnTo>
                        <a:pt x="1231" y="354"/>
                      </a:lnTo>
                      <a:lnTo>
                        <a:pt x="1231" y="354"/>
                      </a:lnTo>
                      <a:lnTo>
                        <a:pt x="1232" y="354"/>
                      </a:lnTo>
                      <a:lnTo>
                        <a:pt x="1232" y="353"/>
                      </a:lnTo>
                      <a:lnTo>
                        <a:pt x="1232" y="353"/>
                      </a:lnTo>
                      <a:lnTo>
                        <a:pt x="1234" y="354"/>
                      </a:lnTo>
                      <a:lnTo>
                        <a:pt x="1234" y="354"/>
                      </a:lnTo>
                      <a:lnTo>
                        <a:pt x="1234" y="354"/>
                      </a:lnTo>
                      <a:lnTo>
                        <a:pt x="1235" y="354"/>
                      </a:lnTo>
                      <a:lnTo>
                        <a:pt x="1236" y="354"/>
                      </a:lnTo>
                      <a:lnTo>
                        <a:pt x="1236" y="354"/>
                      </a:lnTo>
                      <a:lnTo>
                        <a:pt x="1237" y="354"/>
                      </a:lnTo>
                      <a:lnTo>
                        <a:pt x="1237" y="354"/>
                      </a:lnTo>
                      <a:lnTo>
                        <a:pt x="1237" y="354"/>
                      </a:lnTo>
                      <a:lnTo>
                        <a:pt x="1238" y="354"/>
                      </a:lnTo>
                      <a:lnTo>
                        <a:pt x="1238" y="354"/>
                      </a:lnTo>
                      <a:lnTo>
                        <a:pt x="1239" y="354"/>
                      </a:lnTo>
                      <a:lnTo>
                        <a:pt x="1240" y="354"/>
                      </a:lnTo>
                      <a:lnTo>
                        <a:pt x="1240" y="354"/>
                      </a:lnTo>
                      <a:lnTo>
                        <a:pt x="1241" y="354"/>
                      </a:lnTo>
                      <a:lnTo>
                        <a:pt x="1241" y="354"/>
                      </a:lnTo>
                      <a:lnTo>
                        <a:pt x="1242" y="354"/>
                      </a:lnTo>
                      <a:lnTo>
                        <a:pt x="1242" y="354"/>
                      </a:lnTo>
                      <a:lnTo>
                        <a:pt x="1243" y="354"/>
                      </a:lnTo>
                      <a:lnTo>
                        <a:pt x="1243" y="354"/>
                      </a:lnTo>
                      <a:lnTo>
                        <a:pt x="1244" y="353"/>
                      </a:lnTo>
                      <a:lnTo>
                        <a:pt x="1244" y="353"/>
                      </a:lnTo>
                      <a:lnTo>
                        <a:pt x="1245" y="354"/>
                      </a:lnTo>
                      <a:lnTo>
                        <a:pt x="1246" y="354"/>
                      </a:lnTo>
                      <a:lnTo>
                        <a:pt x="1246" y="354"/>
                      </a:lnTo>
                      <a:lnTo>
                        <a:pt x="1246" y="354"/>
                      </a:lnTo>
                      <a:lnTo>
                        <a:pt x="1247" y="354"/>
                      </a:lnTo>
                      <a:lnTo>
                        <a:pt x="1247" y="354"/>
                      </a:lnTo>
                      <a:lnTo>
                        <a:pt x="1248" y="354"/>
                      </a:lnTo>
                      <a:lnTo>
                        <a:pt x="1248" y="353"/>
                      </a:lnTo>
                      <a:lnTo>
                        <a:pt x="1249" y="354"/>
                      </a:lnTo>
                      <a:lnTo>
                        <a:pt x="1249" y="354"/>
                      </a:lnTo>
                      <a:lnTo>
                        <a:pt x="1250" y="354"/>
                      </a:lnTo>
                      <a:lnTo>
                        <a:pt x="1250" y="354"/>
                      </a:lnTo>
                      <a:lnTo>
                        <a:pt x="1251" y="353"/>
                      </a:lnTo>
                      <a:lnTo>
                        <a:pt x="1251" y="353"/>
                      </a:lnTo>
                      <a:lnTo>
                        <a:pt x="1252" y="354"/>
                      </a:lnTo>
                      <a:lnTo>
                        <a:pt x="1252" y="354"/>
                      </a:lnTo>
                      <a:lnTo>
                        <a:pt x="1253" y="354"/>
                      </a:lnTo>
                      <a:lnTo>
                        <a:pt x="1253" y="354"/>
                      </a:lnTo>
                      <a:lnTo>
                        <a:pt x="1254" y="354"/>
                      </a:lnTo>
                      <a:lnTo>
                        <a:pt x="1254" y="354"/>
                      </a:lnTo>
                      <a:lnTo>
                        <a:pt x="1255" y="354"/>
                      </a:lnTo>
                      <a:lnTo>
                        <a:pt x="1255" y="354"/>
                      </a:lnTo>
                      <a:lnTo>
                        <a:pt x="1256" y="354"/>
                      </a:lnTo>
                      <a:lnTo>
                        <a:pt x="1257" y="354"/>
                      </a:lnTo>
                      <a:lnTo>
                        <a:pt x="1257" y="354"/>
                      </a:lnTo>
                      <a:lnTo>
                        <a:pt x="1258" y="354"/>
                      </a:lnTo>
                      <a:lnTo>
                        <a:pt x="1258" y="354"/>
                      </a:lnTo>
                      <a:lnTo>
                        <a:pt x="1258" y="354"/>
                      </a:lnTo>
                      <a:lnTo>
                        <a:pt x="1259" y="354"/>
                      </a:lnTo>
                      <a:lnTo>
                        <a:pt x="1260" y="354"/>
                      </a:lnTo>
                      <a:lnTo>
                        <a:pt x="1260" y="354"/>
                      </a:lnTo>
                      <a:lnTo>
                        <a:pt x="1260" y="354"/>
                      </a:lnTo>
                      <a:lnTo>
                        <a:pt x="1261" y="354"/>
                      </a:lnTo>
                      <a:lnTo>
                        <a:pt x="1261" y="354"/>
                      </a:lnTo>
                      <a:lnTo>
                        <a:pt x="1262" y="354"/>
                      </a:lnTo>
                      <a:lnTo>
                        <a:pt x="1262" y="354"/>
                      </a:lnTo>
                      <a:lnTo>
                        <a:pt x="1263" y="354"/>
                      </a:lnTo>
                      <a:lnTo>
                        <a:pt x="1263" y="354"/>
                      </a:lnTo>
                      <a:lnTo>
                        <a:pt x="1264" y="354"/>
                      </a:lnTo>
                      <a:lnTo>
                        <a:pt x="1265" y="354"/>
                      </a:lnTo>
                      <a:lnTo>
                        <a:pt x="1265" y="354"/>
                      </a:lnTo>
                      <a:lnTo>
                        <a:pt x="1266" y="354"/>
                      </a:lnTo>
                      <a:lnTo>
                        <a:pt x="1266" y="354"/>
                      </a:lnTo>
                      <a:lnTo>
                        <a:pt x="1267" y="354"/>
                      </a:lnTo>
                      <a:lnTo>
                        <a:pt x="1267" y="354"/>
                      </a:lnTo>
                      <a:lnTo>
                        <a:pt x="1268" y="354"/>
                      </a:lnTo>
                      <a:lnTo>
                        <a:pt x="1268" y="354"/>
                      </a:lnTo>
                      <a:lnTo>
                        <a:pt x="1269" y="354"/>
                      </a:lnTo>
                      <a:lnTo>
                        <a:pt x="1269" y="354"/>
                      </a:lnTo>
                      <a:lnTo>
                        <a:pt x="1269" y="354"/>
                      </a:lnTo>
                      <a:lnTo>
                        <a:pt x="1270" y="354"/>
                      </a:lnTo>
                      <a:lnTo>
                        <a:pt x="1271" y="354"/>
                      </a:lnTo>
                      <a:lnTo>
                        <a:pt x="1272" y="354"/>
                      </a:lnTo>
                      <a:lnTo>
                        <a:pt x="1272" y="354"/>
                      </a:lnTo>
                      <a:lnTo>
                        <a:pt x="1272" y="354"/>
                      </a:lnTo>
                      <a:lnTo>
                        <a:pt x="1273" y="354"/>
                      </a:lnTo>
                      <a:lnTo>
                        <a:pt x="1274" y="354"/>
                      </a:lnTo>
                      <a:lnTo>
                        <a:pt x="1274" y="354"/>
                      </a:lnTo>
                      <a:lnTo>
                        <a:pt x="1274" y="354"/>
                      </a:lnTo>
                      <a:lnTo>
                        <a:pt x="1275" y="354"/>
                      </a:lnTo>
                      <a:lnTo>
                        <a:pt x="1275" y="354"/>
                      </a:lnTo>
                      <a:lnTo>
                        <a:pt x="1276" y="354"/>
                      </a:lnTo>
                      <a:lnTo>
                        <a:pt x="1277" y="354"/>
                      </a:lnTo>
                      <a:lnTo>
                        <a:pt x="1277" y="354"/>
                      </a:lnTo>
                      <a:lnTo>
                        <a:pt x="1277" y="354"/>
                      </a:lnTo>
                      <a:lnTo>
                        <a:pt x="1278" y="354"/>
                      </a:lnTo>
                      <a:lnTo>
                        <a:pt x="1279" y="354"/>
                      </a:lnTo>
                      <a:lnTo>
                        <a:pt x="1279" y="354"/>
                      </a:lnTo>
                      <a:lnTo>
                        <a:pt x="1280" y="354"/>
                      </a:lnTo>
                      <a:lnTo>
                        <a:pt x="1280" y="354"/>
                      </a:lnTo>
                      <a:lnTo>
                        <a:pt x="1281" y="354"/>
                      </a:lnTo>
                      <a:lnTo>
                        <a:pt x="1281" y="354"/>
                      </a:lnTo>
                      <a:lnTo>
                        <a:pt x="1282" y="353"/>
                      </a:lnTo>
                      <a:lnTo>
                        <a:pt x="1282" y="354"/>
                      </a:lnTo>
                      <a:lnTo>
                        <a:pt x="1283" y="354"/>
                      </a:lnTo>
                      <a:lnTo>
                        <a:pt x="1283" y="354"/>
                      </a:lnTo>
                      <a:lnTo>
                        <a:pt x="1283" y="354"/>
                      </a:lnTo>
                      <a:lnTo>
                        <a:pt x="1284" y="354"/>
                      </a:lnTo>
                      <a:lnTo>
                        <a:pt x="1284" y="354"/>
                      </a:lnTo>
                      <a:lnTo>
                        <a:pt x="1285" y="354"/>
                      </a:lnTo>
                      <a:lnTo>
                        <a:pt x="1286" y="354"/>
                      </a:lnTo>
                      <a:lnTo>
                        <a:pt x="1286" y="354"/>
                      </a:lnTo>
                      <a:lnTo>
                        <a:pt x="1287" y="354"/>
                      </a:lnTo>
                      <a:lnTo>
                        <a:pt x="1287" y="354"/>
                      </a:lnTo>
                      <a:lnTo>
                        <a:pt x="1288" y="354"/>
                      </a:lnTo>
                      <a:lnTo>
                        <a:pt x="1288" y="354"/>
                      </a:lnTo>
                      <a:lnTo>
                        <a:pt x="1289" y="354"/>
                      </a:lnTo>
                      <a:lnTo>
                        <a:pt x="1289" y="354"/>
                      </a:lnTo>
                      <a:lnTo>
                        <a:pt x="1290" y="354"/>
                      </a:lnTo>
                      <a:lnTo>
                        <a:pt x="1291" y="354"/>
                      </a:lnTo>
                      <a:lnTo>
                        <a:pt x="1291" y="354"/>
                      </a:lnTo>
                      <a:lnTo>
                        <a:pt x="1292" y="354"/>
                      </a:lnTo>
                      <a:lnTo>
                        <a:pt x="1292" y="354"/>
                      </a:lnTo>
                      <a:lnTo>
                        <a:pt x="1292" y="354"/>
                      </a:lnTo>
                      <a:lnTo>
                        <a:pt x="1293" y="354"/>
                      </a:lnTo>
                      <a:lnTo>
                        <a:pt x="1294" y="354"/>
                      </a:lnTo>
                      <a:lnTo>
                        <a:pt x="1294" y="354"/>
                      </a:lnTo>
                      <a:lnTo>
                        <a:pt x="1294" y="354"/>
                      </a:lnTo>
                      <a:lnTo>
                        <a:pt x="1295" y="354"/>
                      </a:lnTo>
                      <a:lnTo>
                        <a:pt x="1295" y="354"/>
                      </a:lnTo>
                      <a:lnTo>
                        <a:pt x="1296" y="354"/>
                      </a:lnTo>
                      <a:lnTo>
                        <a:pt x="1296" y="354"/>
                      </a:lnTo>
                      <a:lnTo>
                        <a:pt x="1297" y="354"/>
                      </a:lnTo>
                      <a:lnTo>
                        <a:pt x="1298" y="354"/>
                      </a:lnTo>
                      <a:lnTo>
                        <a:pt x="1298" y="354"/>
                      </a:lnTo>
                      <a:lnTo>
                        <a:pt x="1298" y="354"/>
                      </a:lnTo>
                      <a:lnTo>
                        <a:pt x="1299" y="354"/>
                      </a:lnTo>
                      <a:lnTo>
                        <a:pt x="1300" y="354"/>
                      </a:lnTo>
                      <a:lnTo>
                        <a:pt x="1300" y="354"/>
                      </a:lnTo>
                      <a:lnTo>
                        <a:pt x="1300" y="354"/>
                      </a:lnTo>
                      <a:lnTo>
                        <a:pt x="1301" y="354"/>
                      </a:lnTo>
                      <a:lnTo>
                        <a:pt x="1301" y="354"/>
                      </a:lnTo>
                      <a:lnTo>
                        <a:pt x="1302" y="354"/>
                      </a:lnTo>
                      <a:lnTo>
                        <a:pt x="1303" y="354"/>
                      </a:lnTo>
                      <a:lnTo>
                        <a:pt x="1303" y="354"/>
                      </a:lnTo>
                      <a:lnTo>
                        <a:pt x="1303" y="354"/>
                      </a:lnTo>
                      <a:lnTo>
                        <a:pt x="1304" y="354"/>
                      </a:lnTo>
                      <a:lnTo>
                        <a:pt x="1305" y="354"/>
                      </a:lnTo>
                      <a:lnTo>
                        <a:pt x="1305" y="354"/>
                      </a:lnTo>
                      <a:lnTo>
                        <a:pt x="1306" y="354"/>
                      </a:lnTo>
                      <a:lnTo>
                        <a:pt x="1306" y="354"/>
                      </a:lnTo>
                      <a:lnTo>
                        <a:pt x="1307" y="354"/>
                      </a:lnTo>
                      <a:lnTo>
                        <a:pt x="1307" y="354"/>
                      </a:lnTo>
                      <a:lnTo>
                        <a:pt x="1308" y="354"/>
                      </a:lnTo>
                      <a:lnTo>
                        <a:pt x="1308" y="354"/>
                      </a:lnTo>
                      <a:lnTo>
                        <a:pt x="1309" y="354"/>
                      </a:lnTo>
                      <a:lnTo>
                        <a:pt x="1309" y="354"/>
                      </a:lnTo>
                      <a:lnTo>
                        <a:pt x="1310" y="353"/>
                      </a:lnTo>
                      <a:lnTo>
                        <a:pt x="1310" y="354"/>
                      </a:lnTo>
                      <a:lnTo>
                        <a:pt x="1311" y="354"/>
                      </a:lnTo>
                      <a:lnTo>
                        <a:pt x="1312" y="354"/>
                      </a:lnTo>
                      <a:lnTo>
                        <a:pt x="1312" y="354"/>
                      </a:lnTo>
                      <a:lnTo>
                        <a:pt x="1313" y="354"/>
                      </a:lnTo>
                      <a:lnTo>
                        <a:pt x="1313" y="354"/>
                      </a:lnTo>
                      <a:lnTo>
                        <a:pt x="1314" y="354"/>
                      </a:lnTo>
                      <a:lnTo>
                        <a:pt x="1314" y="354"/>
                      </a:lnTo>
                      <a:lnTo>
                        <a:pt x="1315" y="354"/>
                      </a:lnTo>
                      <a:lnTo>
                        <a:pt x="1315" y="354"/>
                      </a:lnTo>
                      <a:lnTo>
                        <a:pt x="1315" y="354"/>
                      </a:lnTo>
                      <a:lnTo>
                        <a:pt x="1316" y="354"/>
                      </a:lnTo>
                      <a:lnTo>
                        <a:pt x="1317" y="354"/>
                      </a:lnTo>
                      <a:lnTo>
                        <a:pt x="1317" y="354"/>
                      </a:lnTo>
                      <a:lnTo>
                        <a:pt x="1318" y="354"/>
                      </a:lnTo>
                      <a:lnTo>
                        <a:pt x="1318" y="354"/>
                      </a:lnTo>
                      <a:lnTo>
                        <a:pt x="1319" y="354"/>
                      </a:lnTo>
                      <a:lnTo>
                        <a:pt x="1319" y="354"/>
                      </a:lnTo>
                      <a:lnTo>
                        <a:pt x="1320" y="354"/>
                      </a:lnTo>
                      <a:lnTo>
                        <a:pt x="1320" y="354"/>
                      </a:lnTo>
                      <a:lnTo>
                        <a:pt x="1321" y="353"/>
                      </a:lnTo>
                      <a:lnTo>
                        <a:pt x="1321" y="353"/>
                      </a:lnTo>
                      <a:lnTo>
                        <a:pt x="1321" y="354"/>
                      </a:lnTo>
                      <a:lnTo>
                        <a:pt x="1322" y="354"/>
                      </a:lnTo>
                      <a:lnTo>
                        <a:pt x="1322" y="354"/>
                      </a:lnTo>
                      <a:lnTo>
                        <a:pt x="1323" y="354"/>
                      </a:lnTo>
                      <a:lnTo>
                        <a:pt x="1324" y="353"/>
                      </a:lnTo>
                      <a:lnTo>
                        <a:pt x="1324" y="353"/>
                      </a:lnTo>
                      <a:lnTo>
                        <a:pt x="1325" y="353"/>
                      </a:lnTo>
                      <a:lnTo>
                        <a:pt x="1325" y="353"/>
                      </a:lnTo>
                      <a:lnTo>
                        <a:pt x="1326" y="353"/>
                      </a:lnTo>
                      <a:lnTo>
                        <a:pt x="1326" y="353"/>
                      </a:lnTo>
                      <a:lnTo>
                        <a:pt x="1326" y="353"/>
                      </a:lnTo>
                      <a:lnTo>
                        <a:pt x="1327" y="353"/>
                      </a:lnTo>
                      <a:lnTo>
                        <a:pt x="1328" y="353"/>
                      </a:lnTo>
                      <a:lnTo>
                        <a:pt x="1328" y="353"/>
                      </a:lnTo>
                      <a:lnTo>
                        <a:pt x="1329" y="353"/>
                      </a:lnTo>
                      <a:lnTo>
                        <a:pt x="1329" y="353"/>
                      </a:lnTo>
                      <a:lnTo>
                        <a:pt x="1330" y="353"/>
                      </a:lnTo>
                      <a:lnTo>
                        <a:pt x="1330" y="353"/>
                      </a:lnTo>
                      <a:lnTo>
                        <a:pt x="1331" y="353"/>
                      </a:lnTo>
                      <a:lnTo>
                        <a:pt x="1331" y="353"/>
                      </a:lnTo>
                      <a:lnTo>
                        <a:pt x="1332" y="353"/>
                      </a:lnTo>
                      <a:lnTo>
                        <a:pt x="1332" y="353"/>
                      </a:lnTo>
                      <a:lnTo>
                        <a:pt x="1333" y="353"/>
                      </a:lnTo>
                      <a:lnTo>
                        <a:pt x="1333" y="353"/>
                      </a:lnTo>
                      <a:lnTo>
                        <a:pt x="1334" y="353"/>
                      </a:lnTo>
                      <a:lnTo>
                        <a:pt x="1334" y="353"/>
                      </a:lnTo>
                      <a:lnTo>
                        <a:pt x="1335" y="352"/>
                      </a:lnTo>
                      <a:lnTo>
                        <a:pt x="1335" y="353"/>
                      </a:lnTo>
                      <a:lnTo>
                        <a:pt x="1336" y="353"/>
                      </a:lnTo>
                      <a:lnTo>
                        <a:pt x="1336" y="353"/>
                      </a:lnTo>
                      <a:lnTo>
                        <a:pt x="1337" y="353"/>
                      </a:lnTo>
                      <a:lnTo>
                        <a:pt x="1338" y="353"/>
                      </a:lnTo>
                      <a:lnTo>
                        <a:pt x="1338" y="353"/>
                      </a:lnTo>
                      <a:lnTo>
                        <a:pt x="1338" y="353"/>
                      </a:lnTo>
                      <a:lnTo>
                        <a:pt x="1339" y="353"/>
                      </a:lnTo>
                      <a:lnTo>
                        <a:pt x="1340" y="352"/>
                      </a:lnTo>
                      <a:lnTo>
                        <a:pt x="1340" y="353"/>
                      </a:lnTo>
                      <a:lnTo>
                        <a:pt x="1340" y="353"/>
                      </a:lnTo>
                      <a:lnTo>
                        <a:pt x="1341" y="353"/>
                      </a:lnTo>
                      <a:lnTo>
                        <a:pt x="1341" y="353"/>
                      </a:lnTo>
                      <a:lnTo>
                        <a:pt x="1343" y="353"/>
                      </a:lnTo>
                      <a:lnTo>
                        <a:pt x="1343" y="353"/>
                      </a:lnTo>
                      <a:lnTo>
                        <a:pt x="1343" y="353"/>
                      </a:lnTo>
                      <a:lnTo>
                        <a:pt x="1344" y="353"/>
                      </a:lnTo>
                      <a:lnTo>
                        <a:pt x="1344" y="353"/>
                      </a:lnTo>
                      <a:lnTo>
                        <a:pt x="1344" y="353"/>
                      </a:lnTo>
                      <a:lnTo>
                        <a:pt x="1345" y="353"/>
                      </a:lnTo>
                      <a:lnTo>
                        <a:pt x="1346" y="353"/>
                      </a:lnTo>
                      <a:lnTo>
                        <a:pt x="1346" y="353"/>
                      </a:lnTo>
                      <a:lnTo>
                        <a:pt x="1346" y="353"/>
                      </a:lnTo>
                      <a:lnTo>
                        <a:pt x="1347" y="353"/>
                      </a:lnTo>
                      <a:lnTo>
                        <a:pt x="1348" y="353"/>
                      </a:lnTo>
                      <a:lnTo>
                        <a:pt x="1349" y="353"/>
                      </a:lnTo>
                      <a:lnTo>
                        <a:pt x="1349" y="353"/>
                      </a:lnTo>
                      <a:lnTo>
                        <a:pt x="1349" y="353"/>
                      </a:lnTo>
                      <a:lnTo>
                        <a:pt x="1350" y="353"/>
                      </a:lnTo>
                      <a:lnTo>
                        <a:pt x="1350" y="353"/>
                      </a:lnTo>
                      <a:lnTo>
                        <a:pt x="1351" y="353"/>
                      </a:lnTo>
                      <a:lnTo>
                        <a:pt x="1351" y="353"/>
                      </a:lnTo>
                      <a:lnTo>
                        <a:pt x="1352" y="353"/>
                      </a:lnTo>
                      <a:lnTo>
                        <a:pt x="1352" y="353"/>
                      </a:lnTo>
                      <a:lnTo>
                        <a:pt x="1353" y="353"/>
                      </a:lnTo>
                      <a:lnTo>
                        <a:pt x="1354" y="354"/>
                      </a:lnTo>
                      <a:lnTo>
                        <a:pt x="1354" y="354"/>
                      </a:lnTo>
                      <a:lnTo>
                        <a:pt x="1354" y="354"/>
                      </a:lnTo>
                      <a:lnTo>
                        <a:pt x="1355" y="354"/>
                      </a:lnTo>
                      <a:lnTo>
                        <a:pt x="1356" y="354"/>
                      </a:lnTo>
                      <a:lnTo>
                        <a:pt x="1356" y="354"/>
                      </a:lnTo>
                      <a:lnTo>
                        <a:pt x="1357" y="354"/>
                      </a:lnTo>
                      <a:lnTo>
                        <a:pt x="1357" y="354"/>
                      </a:lnTo>
                      <a:lnTo>
                        <a:pt x="1358" y="354"/>
                      </a:lnTo>
                      <a:lnTo>
                        <a:pt x="1358" y="354"/>
                      </a:lnTo>
                      <a:lnTo>
                        <a:pt x="1358" y="354"/>
                      </a:lnTo>
                      <a:lnTo>
                        <a:pt x="1359" y="354"/>
                      </a:lnTo>
                      <a:lnTo>
                        <a:pt x="1360" y="354"/>
                      </a:lnTo>
                      <a:lnTo>
                        <a:pt x="1360" y="354"/>
                      </a:lnTo>
                      <a:lnTo>
                        <a:pt x="1361" y="354"/>
                      </a:lnTo>
                      <a:lnTo>
                        <a:pt x="1361" y="354"/>
                      </a:lnTo>
                      <a:lnTo>
                        <a:pt x="1362" y="354"/>
                      </a:lnTo>
                      <a:lnTo>
                        <a:pt x="1362" y="354"/>
                      </a:lnTo>
                      <a:lnTo>
                        <a:pt x="1363" y="354"/>
                      </a:lnTo>
                      <a:lnTo>
                        <a:pt x="1363" y="354"/>
                      </a:lnTo>
                      <a:lnTo>
                        <a:pt x="1364" y="354"/>
                      </a:lnTo>
                      <a:lnTo>
                        <a:pt x="1364" y="354"/>
                      </a:lnTo>
                      <a:lnTo>
                        <a:pt x="1365" y="354"/>
                      </a:lnTo>
                      <a:lnTo>
                        <a:pt x="1365" y="354"/>
                      </a:lnTo>
                      <a:lnTo>
                        <a:pt x="1366" y="354"/>
                      </a:lnTo>
                      <a:lnTo>
                        <a:pt x="1366" y="354"/>
                      </a:lnTo>
                      <a:lnTo>
                        <a:pt x="1367" y="354"/>
                      </a:lnTo>
                      <a:lnTo>
                        <a:pt x="1367" y="354"/>
                      </a:lnTo>
                      <a:lnTo>
                        <a:pt x="1368" y="354"/>
                      </a:lnTo>
                      <a:lnTo>
                        <a:pt x="1368" y="354"/>
                      </a:lnTo>
                      <a:lnTo>
                        <a:pt x="1369" y="354"/>
                      </a:lnTo>
                      <a:lnTo>
                        <a:pt x="1369" y="354"/>
                      </a:lnTo>
                      <a:lnTo>
                        <a:pt x="1369" y="354"/>
                      </a:lnTo>
                      <a:lnTo>
                        <a:pt x="1370" y="354"/>
                      </a:lnTo>
                      <a:lnTo>
                        <a:pt x="1371" y="354"/>
                      </a:lnTo>
                      <a:lnTo>
                        <a:pt x="1371" y="354"/>
                      </a:lnTo>
                      <a:lnTo>
                        <a:pt x="1372" y="354"/>
                      </a:lnTo>
                      <a:lnTo>
                        <a:pt x="1372" y="354"/>
                      </a:lnTo>
                      <a:lnTo>
                        <a:pt x="1373" y="354"/>
                      </a:lnTo>
                      <a:lnTo>
                        <a:pt x="1373" y="354"/>
                      </a:lnTo>
                      <a:lnTo>
                        <a:pt x="1374" y="354"/>
                      </a:lnTo>
                      <a:lnTo>
                        <a:pt x="1374" y="354"/>
                      </a:lnTo>
                      <a:lnTo>
                        <a:pt x="1375" y="353"/>
                      </a:lnTo>
                      <a:lnTo>
                        <a:pt x="1375" y="353"/>
                      </a:lnTo>
                      <a:lnTo>
                        <a:pt x="1376" y="353"/>
                      </a:lnTo>
                      <a:lnTo>
                        <a:pt x="1376" y="353"/>
                      </a:lnTo>
                      <a:lnTo>
                        <a:pt x="1377" y="353"/>
                      </a:lnTo>
                      <a:lnTo>
                        <a:pt x="1377" y="353"/>
                      </a:lnTo>
                      <a:lnTo>
                        <a:pt x="1378" y="353"/>
                      </a:lnTo>
                      <a:lnTo>
                        <a:pt x="1379" y="353"/>
                      </a:lnTo>
                      <a:lnTo>
                        <a:pt x="1379" y="353"/>
                      </a:lnTo>
                      <a:lnTo>
                        <a:pt x="1380" y="353"/>
                      </a:lnTo>
                      <a:lnTo>
                        <a:pt x="1380" y="353"/>
                      </a:lnTo>
                      <a:lnTo>
                        <a:pt x="1380" y="353"/>
                      </a:lnTo>
                      <a:lnTo>
                        <a:pt x="1381" y="353"/>
                      </a:lnTo>
                      <a:lnTo>
                        <a:pt x="1382" y="352"/>
                      </a:lnTo>
                      <a:lnTo>
                        <a:pt x="1382" y="352"/>
                      </a:lnTo>
                      <a:lnTo>
                        <a:pt x="1382" y="352"/>
                      </a:lnTo>
                      <a:lnTo>
                        <a:pt x="1383" y="353"/>
                      </a:lnTo>
                      <a:lnTo>
                        <a:pt x="1383" y="353"/>
                      </a:lnTo>
                      <a:lnTo>
                        <a:pt x="1385" y="352"/>
                      </a:lnTo>
                      <a:lnTo>
                        <a:pt x="1385" y="352"/>
                      </a:lnTo>
                      <a:lnTo>
                        <a:pt x="1385" y="352"/>
                      </a:lnTo>
                      <a:lnTo>
                        <a:pt x="1386" y="352"/>
                      </a:lnTo>
                      <a:lnTo>
                        <a:pt x="1386" y="352"/>
                      </a:lnTo>
                      <a:lnTo>
                        <a:pt x="1387" y="352"/>
                      </a:lnTo>
                      <a:lnTo>
                        <a:pt x="1387" y="352"/>
                      </a:lnTo>
                      <a:lnTo>
                        <a:pt x="1388" y="352"/>
                      </a:lnTo>
                      <a:lnTo>
                        <a:pt x="1388" y="352"/>
                      </a:lnTo>
                      <a:lnTo>
                        <a:pt x="1389" y="351"/>
                      </a:lnTo>
                      <a:lnTo>
                        <a:pt x="1390" y="352"/>
                      </a:lnTo>
                      <a:lnTo>
                        <a:pt x="1390" y="352"/>
                      </a:lnTo>
                      <a:lnTo>
                        <a:pt x="1391" y="352"/>
                      </a:lnTo>
                      <a:lnTo>
                        <a:pt x="1391" y="351"/>
                      </a:lnTo>
                      <a:lnTo>
                        <a:pt x="1392" y="352"/>
                      </a:lnTo>
                      <a:lnTo>
                        <a:pt x="1392" y="352"/>
                      </a:lnTo>
                      <a:lnTo>
                        <a:pt x="1392" y="352"/>
                      </a:lnTo>
                      <a:lnTo>
                        <a:pt x="1393" y="352"/>
                      </a:lnTo>
                      <a:lnTo>
                        <a:pt x="1393" y="351"/>
                      </a:lnTo>
                      <a:lnTo>
                        <a:pt x="1394" y="351"/>
                      </a:lnTo>
                      <a:lnTo>
                        <a:pt x="1395" y="351"/>
                      </a:lnTo>
                      <a:lnTo>
                        <a:pt x="1395" y="351"/>
                      </a:lnTo>
                      <a:lnTo>
                        <a:pt x="1396" y="351"/>
                      </a:lnTo>
                      <a:lnTo>
                        <a:pt x="1396" y="351"/>
                      </a:lnTo>
                      <a:lnTo>
                        <a:pt x="1396" y="351"/>
                      </a:lnTo>
                      <a:lnTo>
                        <a:pt x="1397" y="351"/>
                      </a:lnTo>
                      <a:lnTo>
                        <a:pt x="1398" y="351"/>
                      </a:lnTo>
                      <a:lnTo>
                        <a:pt x="1398" y="351"/>
                      </a:lnTo>
                      <a:lnTo>
                        <a:pt x="1399" y="352"/>
                      </a:lnTo>
                      <a:lnTo>
                        <a:pt x="1399" y="352"/>
                      </a:lnTo>
                      <a:lnTo>
                        <a:pt x="1399" y="351"/>
                      </a:lnTo>
                      <a:lnTo>
                        <a:pt x="1400" y="351"/>
                      </a:lnTo>
                      <a:lnTo>
                        <a:pt x="1401" y="351"/>
                      </a:lnTo>
                      <a:lnTo>
                        <a:pt x="1401" y="351"/>
                      </a:lnTo>
                      <a:lnTo>
                        <a:pt x="1402" y="352"/>
                      </a:lnTo>
                      <a:lnTo>
                        <a:pt x="1402" y="352"/>
                      </a:lnTo>
                      <a:lnTo>
                        <a:pt x="1403" y="352"/>
                      </a:lnTo>
                      <a:lnTo>
                        <a:pt x="1403" y="352"/>
                      </a:lnTo>
                      <a:lnTo>
                        <a:pt x="1404" y="352"/>
                      </a:lnTo>
                      <a:lnTo>
                        <a:pt x="1404" y="352"/>
                      </a:lnTo>
                      <a:lnTo>
                        <a:pt x="1405" y="352"/>
                      </a:lnTo>
                      <a:lnTo>
                        <a:pt x="1405" y="352"/>
                      </a:lnTo>
                      <a:lnTo>
                        <a:pt x="1406" y="352"/>
                      </a:lnTo>
                      <a:lnTo>
                        <a:pt x="1406" y="352"/>
                      </a:lnTo>
                      <a:lnTo>
                        <a:pt x="1407" y="352"/>
                      </a:lnTo>
                      <a:lnTo>
                        <a:pt x="1407" y="352"/>
                      </a:lnTo>
                      <a:lnTo>
                        <a:pt x="1408" y="352"/>
                      </a:lnTo>
                      <a:lnTo>
                        <a:pt x="1408" y="352"/>
                      </a:lnTo>
                      <a:lnTo>
                        <a:pt x="1409" y="352"/>
                      </a:lnTo>
                      <a:lnTo>
                        <a:pt x="1409" y="352"/>
                      </a:lnTo>
                      <a:lnTo>
                        <a:pt x="1410" y="352"/>
                      </a:lnTo>
                      <a:lnTo>
                        <a:pt x="1410" y="352"/>
                      </a:lnTo>
                      <a:lnTo>
                        <a:pt x="1411" y="353"/>
                      </a:lnTo>
                      <a:lnTo>
                        <a:pt x="1411" y="353"/>
                      </a:lnTo>
                      <a:lnTo>
                        <a:pt x="1412" y="353"/>
                      </a:lnTo>
                      <a:lnTo>
                        <a:pt x="1412" y="353"/>
                      </a:lnTo>
                      <a:lnTo>
                        <a:pt x="1413" y="353"/>
                      </a:lnTo>
                      <a:lnTo>
                        <a:pt x="1413" y="353"/>
                      </a:lnTo>
                      <a:lnTo>
                        <a:pt x="1414" y="353"/>
                      </a:lnTo>
                      <a:lnTo>
                        <a:pt x="1414" y="353"/>
                      </a:lnTo>
                      <a:lnTo>
                        <a:pt x="1415" y="353"/>
                      </a:lnTo>
                      <a:lnTo>
                        <a:pt x="1415" y="353"/>
                      </a:lnTo>
                      <a:lnTo>
                        <a:pt x="1416" y="353"/>
                      </a:lnTo>
                      <a:lnTo>
                        <a:pt x="1417" y="353"/>
                      </a:lnTo>
                      <a:lnTo>
                        <a:pt x="1417" y="353"/>
                      </a:lnTo>
                      <a:lnTo>
                        <a:pt x="1417" y="353"/>
                      </a:lnTo>
                      <a:lnTo>
                        <a:pt x="1418" y="354"/>
                      </a:lnTo>
                      <a:lnTo>
                        <a:pt x="1418" y="354"/>
                      </a:lnTo>
                      <a:lnTo>
                        <a:pt x="1419" y="354"/>
                      </a:lnTo>
                      <a:lnTo>
                        <a:pt x="1419" y="354"/>
                      </a:lnTo>
                      <a:lnTo>
                        <a:pt x="1420" y="353"/>
                      </a:lnTo>
                      <a:lnTo>
                        <a:pt x="1421" y="353"/>
                      </a:lnTo>
                      <a:lnTo>
                        <a:pt x="1421" y="353"/>
                      </a:lnTo>
                      <a:lnTo>
                        <a:pt x="1422" y="354"/>
                      </a:lnTo>
                      <a:lnTo>
                        <a:pt x="1422" y="354"/>
                      </a:lnTo>
                      <a:lnTo>
                        <a:pt x="1423" y="354"/>
                      </a:lnTo>
                      <a:lnTo>
                        <a:pt x="1423" y="354"/>
                      </a:lnTo>
                      <a:lnTo>
                        <a:pt x="1423" y="354"/>
                      </a:lnTo>
                      <a:lnTo>
                        <a:pt x="1424" y="354"/>
                      </a:lnTo>
                      <a:lnTo>
                        <a:pt x="1425" y="354"/>
                      </a:lnTo>
                      <a:lnTo>
                        <a:pt x="1425" y="354"/>
                      </a:lnTo>
                      <a:lnTo>
                        <a:pt x="1425" y="354"/>
                      </a:lnTo>
                      <a:lnTo>
                        <a:pt x="1426" y="354"/>
                      </a:lnTo>
                      <a:lnTo>
                        <a:pt x="1427" y="354"/>
                      </a:lnTo>
                      <a:lnTo>
                        <a:pt x="1428" y="354"/>
                      </a:lnTo>
                      <a:lnTo>
                        <a:pt x="1428" y="354"/>
                      </a:lnTo>
                      <a:lnTo>
                        <a:pt x="1428" y="354"/>
                      </a:lnTo>
                      <a:lnTo>
                        <a:pt x="1429" y="354"/>
                      </a:lnTo>
                      <a:lnTo>
                        <a:pt x="1429" y="354"/>
                      </a:lnTo>
                      <a:lnTo>
                        <a:pt x="1430" y="354"/>
                      </a:lnTo>
                      <a:lnTo>
                        <a:pt x="1430" y="354"/>
                      </a:lnTo>
                      <a:lnTo>
                        <a:pt x="1431" y="354"/>
                      </a:lnTo>
                      <a:lnTo>
                        <a:pt x="1431" y="354"/>
                      </a:lnTo>
                      <a:lnTo>
                        <a:pt x="1432" y="354"/>
                      </a:lnTo>
                      <a:lnTo>
                        <a:pt x="1433" y="355"/>
                      </a:lnTo>
                      <a:lnTo>
                        <a:pt x="1433" y="355"/>
                      </a:lnTo>
                      <a:lnTo>
                        <a:pt x="1434" y="355"/>
                      </a:lnTo>
                      <a:lnTo>
                        <a:pt x="1434" y="355"/>
                      </a:lnTo>
                      <a:lnTo>
                        <a:pt x="1435" y="354"/>
                      </a:lnTo>
                      <a:lnTo>
                        <a:pt x="1435" y="354"/>
                      </a:lnTo>
                      <a:lnTo>
                        <a:pt x="1436" y="355"/>
                      </a:lnTo>
                      <a:lnTo>
                        <a:pt x="1436" y="355"/>
                      </a:lnTo>
                      <a:lnTo>
                        <a:pt x="1437" y="355"/>
                      </a:lnTo>
                      <a:lnTo>
                        <a:pt x="1437" y="355"/>
                      </a:lnTo>
                      <a:lnTo>
                        <a:pt x="1438" y="354"/>
                      </a:lnTo>
                      <a:lnTo>
                        <a:pt x="1438" y="354"/>
                      </a:lnTo>
                      <a:lnTo>
                        <a:pt x="1439" y="355"/>
                      </a:lnTo>
                      <a:lnTo>
                        <a:pt x="1439" y="355"/>
                      </a:lnTo>
                      <a:lnTo>
                        <a:pt x="1440" y="355"/>
                      </a:lnTo>
                      <a:lnTo>
                        <a:pt x="1440" y="355"/>
                      </a:lnTo>
                      <a:lnTo>
                        <a:pt x="1440" y="355"/>
                      </a:lnTo>
                      <a:lnTo>
                        <a:pt x="1441" y="355"/>
                      </a:lnTo>
                      <a:lnTo>
                        <a:pt x="1442" y="355"/>
                      </a:lnTo>
                      <a:lnTo>
                        <a:pt x="1442" y="355"/>
                      </a:lnTo>
                      <a:lnTo>
                        <a:pt x="1443" y="355"/>
                      </a:lnTo>
                      <a:lnTo>
                        <a:pt x="1443" y="355"/>
                      </a:lnTo>
                      <a:lnTo>
                        <a:pt x="1444" y="355"/>
                      </a:lnTo>
                      <a:lnTo>
                        <a:pt x="1444" y="355"/>
                      </a:lnTo>
                      <a:lnTo>
                        <a:pt x="1445" y="355"/>
                      </a:lnTo>
                      <a:lnTo>
                        <a:pt x="1445" y="355"/>
                      </a:lnTo>
                      <a:lnTo>
                        <a:pt x="1445" y="355"/>
                      </a:lnTo>
                      <a:lnTo>
                        <a:pt x="1446" y="355"/>
                      </a:lnTo>
                      <a:lnTo>
                        <a:pt x="1447" y="355"/>
                      </a:lnTo>
                      <a:lnTo>
                        <a:pt x="1448" y="355"/>
                      </a:lnTo>
                      <a:lnTo>
                        <a:pt x="1448" y="355"/>
                      </a:lnTo>
                      <a:lnTo>
                        <a:pt x="1448" y="355"/>
                      </a:lnTo>
                      <a:lnTo>
                        <a:pt x="1449" y="355"/>
                      </a:lnTo>
                      <a:lnTo>
                        <a:pt x="1449" y="355"/>
                      </a:lnTo>
                      <a:lnTo>
                        <a:pt x="1450" y="355"/>
                      </a:lnTo>
                      <a:lnTo>
                        <a:pt x="1450" y="355"/>
                      </a:lnTo>
                      <a:lnTo>
                        <a:pt x="1451" y="355"/>
                      </a:lnTo>
                      <a:lnTo>
                        <a:pt x="1451" y="355"/>
                      </a:lnTo>
                      <a:lnTo>
                        <a:pt x="1452" y="355"/>
                      </a:lnTo>
                      <a:lnTo>
                        <a:pt x="1452" y="355"/>
                      </a:lnTo>
                      <a:lnTo>
                        <a:pt x="1453" y="355"/>
                      </a:lnTo>
                      <a:lnTo>
                        <a:pt x="1453" y="355"/>
                      </a:lnTo>
                      <a:lnTo>
                        <a:pt x="1454" y="355"/>
                      </a:lnTo>
                      <a:lnTo>
                        <a:pt x="1454" y="356"/>
                      </a:lnTo>
                      <a:lnTo>
                        <a:pt x="1455" y="355"/>
                      </a:lnTo>
                      <a:lnTo>
                        <a:pt x="1455" y="355"/>
                      </a:lnTo>
                      <a:lnTo>
                        <a:pt x="1456" y="355"/>
                      </a:lnTo>
                      <a:lnTo>
                        <a:pt x="1456" y="355"/>
                      </a:lnTo>
                      <a:lnTo>
                        <a:pt x="1457" y="355"/>
                      </a:lnTo>
                      <a:lnTo>
                        <a:pt x="1458" y="355"/>
                      </a:lnTo>
                      <a:lnTo>
                        <a:pt x="1458" y="356"/>
                      </a:lnTo>
                      <a:lnTo>
                        <a:pt x="1459" y="356"/>
                      </a:lnTo>
                      <a:lnTo>
                        <a:pt x="1459" y="355"/>
                      </a:lnTo>
                      <a:lnTo>
                        <a:pt x="1459" y="355"/>
                      </a:lnTo>
                      <a:lnTo>
                        <a:pt x="1460" y="355"/>
                      </a:lnTo>
                      <a:lnTo>
                        <a:pt x="1460" y="355"/>
                      </a:lnTo>
                      <a:lnTo>
                        <a:pt x="1461" y="356"/>
                      </a:lnTo>
                      <a:lnTo>
                        <a:pt x="1461" y="356"/>
                      </a:lnTo>
                      <a:lnTo>
                        <a:pt x="1463" y="355"/>
                      </a:lnTo>
                      <a:lnTo>
                        <a:pt x="1463" y="355"/>
                      </a:lnTo>
                      <a:lnTo>
                        <a:pt x="1463" y="355"/>
                      </a:lnTo>
                      <a:lnTo>
                        <a:pt x="1464" y="355"/>
                      </a:lnTo>
                      <a:lnTo>
                        <a:pt x="1464" y="356"/>
                      </a:lnTo>
                      <a:lnTo>
                        <a:pt x="1465" y="356"/>
                      </a:lnTo>
                      <a:lnTo>
                        <a:pt x="1465" y="355"/>
                      </a:lnTo>
                      <a:lnTo>
                        <a:pt x="1466" y="355"/>
                      </a:lnTo>
                      <a:lnTo>
                        <a:pt x="1466" y="355"/>
                      </a:lnTo>
                      <a:lnTo>
                        <a:pt x="1466" y="355"/>
                      </a:lnTo>
                      <a:lnTo>
                        <a:pt x="1468" y="356"/>
                      </a:lnTo>
                      <a:lnTo>
                        <a:pt x="1468" y="355"/>
                      </a:lnTo>
                      <a:lnTo>
                        <a:pt x="1468" y="356"/>
                      </a:lnTo>
                      <a:lnTo>
                        <a:pt x="1469" y="356"/>
                      </a:lnTo>
                      <a:lnTo>
                        <a:pt x="1469" y="356"/>
                      </a:lnTo>
                      <a:lnTo>
                        <a:pt x="1470" y="356"/>
                      </a:lnTo>
                      <a:lnTo>
                        <a:pt x="1471" y="356"/>
                      </a:lnTo>
                      <a:lnTo>
                        <a:pt x="1471" y="356"/>
                      </a:lnTo>
                      <a:lnTo>
                        <a:pt x="1471" y="356"/>
                      </a:lnTo>
                      <a:lnTo>
                        <a:pt x="1472" y="356"/>
                      </a:lnTo>
                      <a:lnTo>
                        <a:pt x="1473" y="355"/>
                      </a:lnTo>
                      <a:lnTo>
                        <a:pt x="1473" y="355"/>
                      </a:lnTo>
                      <a:lnTo>
                        <a:pt x="1473" y="355"/>
                      </a:lnTo>
                      <a:lnTo>
                        <a:pt x="1474" y="355"/>
                      </a:lnTo>
                      <a:lnTo>
                        <a:pt x="1475" y="356"/>
                      </a:lnTo>
                      <a:lnTo>
                        <a:pt x="1475" y="356"/>
                      </a:lnTo>
                      <a:lnTo>
                        <a:pt x="1476" y="356"/>
                      </a:lnTo>
                      <a:lnTo>
                        <a:pt x="1476" y="356"/>
                      </a:lnTo>
                      <a:lnTo>
                        <a:pt x="1477" y="355"/>
                      </a:lnTo>
                      <a:lnTo>
                        <a:pt x="1477" y="355"/>
                      </a:lnTo>
                      <a:lnTo>
                        <a:pt x="1478" y="355"/>
                      </a:lnTo>
                      <a:lnTo>
                        <a:pt x="1479" y="355"/>
                      </a:lnTo>
                      <a:lnTo>
                        <a:pt x="1479" y="355"/>
                      </a:lnTo>
                      <a:lnTo>
                        <a:pt x="1479" y="355"/>
                      </a:lnTo>
                      <a:lnTo>
                        <a:pt x="1480" y="356"/>
                      </a:lnTo>
                      <a:lnTo>
                        <a:pt x="1480" y="355"/>
                      </a:lnTo>
                      <a:lnTo>
                        <a:pt x="1480" y="356"/>
                      </a:lnTo>
                      <a:lnTo>
                        <a:pt x="1481" y="356"/>
                      </a:lnTo>
                      <a:lnTo>
                        <a:pt x="1482" y="356"/>
                      </a:lnTo>
                      <a:lnTo>
                        <a:pt x="1482" y="356"/>
                      </a:lnTo>
                      <a:lnTo>
                        <a:pt x="1483" y="356"/>
                      </a:lnTo>
                      <a:lnTo>
                        <a:pt x="1483" y="356"/>
                      </a:lnTo>
                      <a:lnTo>
                        <a:pt x="1484" y="356"/>
                      </a:lnTo>
                      <a:lnTo>
                        <a:pt x="1484" y="355"/>
                      </a:lnTo>
                      <a:lnTo>
                        <a:pt x="1485" y="356"/>
                      </a:lnTo>
                      <a:lnTo>
                        <a:pt x="1486" y="356"/>
                      </a:lnTo>
                      <a:lnTo>
                        <a:pt x="1486" y="356"/>
                      </a:lnTo>
                      <a:lnTo>
                        <a:pt x="1486" y="356"/>
                      </a:lnTo>
                      <a:lnTo>
                        <a:pt x="1487" y="355"/>
                      </a:lnTo>
                      <a:lnTo>
                        <a:pt x="1487" y="355"/>
                      </a:lnTo>
                      <a:lnTo>
                        <a:pt x="1488" y="355"/>
                      </a:lnTo>
                      <a:lnTo>
                        <a:pt x="1488" y="355"/>
                      </a:lnTo>
                      <a:lnTo>
                        <a:pt x="1489" y="356"/>
                      </a:lnTo>
                      <a:lnTo>
                        <a:pt x="1489" y="356"/>
                      </a:lnTo>
                      <a:lnTo>
                        <a:pt x="1490" y="356"/>
                      </a:lnTo>
                      <a:lnTo>
                        <a:pt x="1490" y="355"/>
                      </a:lnTo>
                      <a:lnTo>
                        <a:pt x="1491" y="355"/>
                      </a:lnTo>
                      <a:lnTo>
                        <a:pt x="1491" y="355"/>
                      </a:lnTo>
                      <a:lnTo>
                        <a:pt x="1492" y="356"/>
                      </a:lnTo>
                      <a:lnTo>
                        <a:pt x="1492" y="356"/>
                      </a:lnTo>
                      <a:lnTo>
                        <a:pt x="1493" y="356"/>
                      </a:lnTo>
                      <a:lnTo>
                        <a:pt x="1494" y="356"/>
                      </a:lnTo>
                      <a:lnTo>
                        <a:pt x="1494" y="355"/>
                      </a:lnTo>
                      <a:lnTo>
                        <a:pt x="1495" y="355"/>
                      </a:lnTo>
                      <a:lnTo>
                        <a:pt x="1495" y="355"/>
                      </a:lnTo>
                      <a:lnTo>
                        <a:pt x="1496" y="355"/>
                      </a:lnTo>
                      <a:lnTo>
                        <a:pt x="1496" y="356"/>
                      </a:lnTo>
                      <a:lnTo>
                        <a:pt x="1497" y="356"/>
                      </a:lnTo>
                      <a:lnTo>
                        <a:pt x="1497" y="356"/>
                      </a:lnTo>
                      <a:lnTo>
                        <a:pt x="1497" y="356"/>
                      </a:lnTo>
                      <a:lnTo>
                        <a:pt x="1499" y="355"/>
                      </a:lnTo>
                      <a:lnTo>
                        <a:pt x="1499" y="355"/>
                      </a:lnTo>
                      <a:lnTo>
                        <a:pt x="1499" y="356"/>
                      </a:lnTo>
                      <a:lnTo>
                        <a:pt x="1500" y="356"/>
                      </a:lnTo>
                      <a:lnTo>
                        <a:pt x="1500" y="356"/>
                      </a:lnTo>
                      <a:lnTo>
                        <a:pt x="1501" y="355"/>
                      </a:lnTo>
                      <a:lnTo>
                        <a:pt x="1501" y="356"/>
                      </a:lnTo>
                      <a:lnTo>
                        <a:pt x="1502" y="356"/>
                      </a:lnTo>
                      <a:lnTo>
                        <a:pt x="1502" y="356"/>
                      </a:lnTo>
                      <a:lnTo>
                        <a:pt x="1503" y="355"/>
                      </a:lnTo>
                      <a:lnTo>
                        <a:pt x="1503" y="355"/>
                      </a:lnTo>
                      <a:lnTo>
                        <a:pt x="1503" y="355"/>
                      </a:lnTo>
                      <a:lnTo>
                        <a:pt x="1505" y="356"/>
                      </a:lnTo>
                      <a:lnTo>
                        <a:pt x="1505" y="356"/>
                      </a:lnTo>
                      <a:lnTo>
                        <a:pt x="1505" y="355"/>
                      </a:lnTo>
                      <a:lnTo>
                        <a:pt x="1506" y="355"/>
                      </a:lnTo>
                      <a:lnTo>
                        <a:pt x="1506" y="356"/>
                      </a:lnTo>
                      <a:lnTo>
                        <a:pt x="1507" y="356"/>
                      </a:lnTo>
                      <a:lnTo>
                        <a:pt x="1507" y="355"/>
                      </a:lnTo>
                      <a:lnTo>
                        <a:pt x="1508" y="356"/>
                      </a:lnTo>
                      <a:lnTo>
                        <a:pt x="1508" y="356"/>
                      </a:lnTo>
                      <a:lnTo>
                        <a:pt x="1509" y="356"/>
                      </a:lnTo>
                      <a:lnTo>
                        <a:pt x="1510" y="356"/>
                      </a:lnTo>
                      <a:lnTo>
                        <a:pt x="1510" y="355"/>
                      </a:lnTo>
                      <a:lnTo>
                        <a:pt x="1510" y="355"/>
                      </a:lnTo>
                      <a:lnTo>
                        <a:pt x="1511" y="355"/>
                      </a:lnTo>
                      <a:lnTo>
                        <a:pt x="1512" y="355"/>
                      </a:lnTo>
                      <a:lnTo>
                        <a:pt x="1512" y="355"/>
                      </a:lnTo>
                      <a:lnTo>
                        <a:pt x="1513" y="355"/>
                      </a:lnTo>
                      <a:lnTo>
                        <a:pt x="1513" y="355"/>
                      </a:lnTo>
                      <a:lnTo>
                        <a:pt x="1514" y="355"/>
                      </a:lnTo>
                      <a:lnTo>
                        <a:pt x="1514" y="355"/>
                      </a:lnTo>
                      <a:lnTo>
                        <a:pt x="1515" y="355"/>
                      </a:lnTo>
                      <a:lnTo>
                        <a:pt x="1515" y="355"/>
                      </a:lnTo>
                      <a:lnTo>
                        <a:pt x="1516" y="355"/>
                      </a:lnTo>
                      <a:lnTo>
                        <a:pt x="1516" y="355"/>
                      </a:lnTo>
                      <a:lnTo>
                        <a:pt x="1517" y="355"/>
                      </a:lnTo>
                      <a:lnTo>
                        <a:pt x="1517" y="355"/>
                      </a:lnTo>
                      <a:lnTo>
                        <a:pt x="1517" y="356"/>
                      </a:lnTo>
                      <a:lnTo>
                        <a:pt x="1518" y="356"/>
                      </a:lnTo>
                      <a:lnTo>
                        <a:pt x="1519" y="355"/>
                      </a:lnTo>
                      <a:lnTo>
                        <a:pt x="1519" y="355"/>
                      </a:lnTo>
                      <a:lnTo>
                        <a:pt x="1520" y="355"/>
                      </a:lnTo>
                      <a:lnTo>
                        <a:pt x="1520" y="356"/>
                      </a:lnTo>
                      <a:lnTo>
                        <a:pt x="1521" y="355"/>
                      </a:lnTo>
                      <a:lnTo>
                        <a:pt x="1521" y="355"/>
                      </a:lnTo>
                      <a:lnTo>
                        <a:pt x="1522" y="355"/>
                      </a:lnTo>
                      <a:lnTo>
                        <a:pt x="1522" y="355"/>
                      </a:lnTo>
                      <a:lnTo>
                        <a:pt x="1523" y="355"/>
                      </a:lnTo>
                      <a:lnTo>
                        <a:pt x="1523" y="355"/>
                      </a:lnTo>
                      <a:lnTo>
                        <a:pt x="1524" y="356"/>
                      </a:lnTo>
                      <a:lnTo>
                        <a:pt x="1524" y="356"/>
                      </a:lnTo>
                      <a:lnTo>
                        <a:pt x="1525" y="355"/>
                      </a:lnTo>
                      <a:lnTo>
                        <a:pt x="1525" y="355"/>
                      </a:lnTo>
                      <a:lnTo>
                        <a:pt x="1526" y="355"/>
                      </a:lnTo>
                      <a:lnTo>
                        <a:pt x="1526" y="355"/>
                      </a:lnTo>
                      <a:lnTo>
                        <a:pt x="1527" y="355"/>
                      </a:lnTo>
                      <a:lnTo>
                        <a:pt x="1528" y="356"/>
                      </a:lnTo>
                      <a:lnTo>
                        <a:pt x="1528" y="356"/>
                      </a:lnTo>
                      <a:lnTo>
                        <a:pt x="1528" y="355"/>
                      </a:lnTo>
                      <a:lnTo>
                        <a:pt x="1529" y="355"/>
                      </a:lnTo>
                      <a:lnTo>
                        <a:pt x="1530" y="355"/>
                      </a:lnTo>
                      <a:lnTo>
                        <a:pt x="1530" y="355"/>
                      </a:lnTo>
                      <a:lnTo>
                        <a:pt x="1530" y="355"/>
                      </a:lnTo>
                      <a:lnTo>
                        <a:pt x="1531" y="355"/>
                      </a:lnTo>
                      <a:lnTo>
                        <a:pt x="1531" y="355"/>
                      </a:lnTo>
                      <a:lnTo>
                        <a:pt x="1532" y="355"/>
                      </a:lnTo>
                      <a:lnTo>
                        <a:pt x="1532" y="355"/>
                      </a:lnTo>
                      <a:lnTo>
                        <a:pt x="1533" y="356"/>
                      </a:lnTo>
                      <a:lnTo>
                        <a:pt x="1533" y="356"/>
                      </a:lnTo>
                      <a:lnTo>
                        <a:pt x="1534" y="355"/>
                      </a:lnTo>
                      <a:lnTo>
                        <a:pt x="1534" y="355"/>
                      </a:lnTo>
                      <a:lnTo>
                        <a:pt x="1535" y="355"/>
                      </a:lnTo>
                      <a:lnTo>
                        <a:pt x="1536" y="355"/>
                      </a:lnTo>
                      <a:lnTo>
                        <a:pt x="1536" y="355"/>
                      </a:lnTo>
                      <a:lnTo>
                        <a:pt x="1537" y="355"/>
                      </a:lnTo>
                      <a:lnTo>
                        <a:pt x="1537" y="355"/>
                      </a:lnTo>
                      <a:lnTo>
                        <a:pt x="1537" y="355"/>
                      </a:lnTo>
                      <a:lnTo>
                        <a:pt x="1538" y="355"/>
                      </a:lnTo>
                      <a:lnTo>
                        <a:pt x="1539" y="355"/>
                      </a:lnTo>
                      <a:lnTo>
                        <a:pt x="1539" y="355"/>
                      </a:lnTo>
                      <a:lnTo>
                        <a:pt x="1540" y="355"/>
                      </a:lnTo>
                      <a:lnTo>
                        <a:pt x="1540" y="355"/>
                      </a:lnTo>
                      <a:lnTo>
                        <a:pt x="1541" y="355"/>
                      </a:lnTo>
                      <a:lnTo>
                        <a:pt x="1542" y="355"/>
                      </a:lnTo>
                      <a:lnTo>
                        <a:pt x="1542" y="355"/>
                      </a:lnTo>
                      <a:lnTo>
                        <a:pt x="1542" y="355"/>
                      </a:lnTo>
                      <a:lnTo>
                        <a:pt x="1543" y="355"/>
                      </a:lnTo>
                      <a:lnTo>
                        <a:pt x="1543" y="355"/>
                      </a:lnTo>
                      <a:lnTo>
                        <a:pt x="1544" y="355"/>
                      </a:lnTo>
                      <a:lnTo>
                        <a:pt x="1544" y="355"/>
                      </a:lnTo>
                      <a:lnTo>
                        <a:pt x="1545" y="355"/>
                      </a:lnTo>
                      <a:lnTo>
                        <a:pt x="1546" y="355"/>
                      </a:lnTo>
                      <a:lnTo>
                        <a:pt x="1546" y="355"/>
                      </a:lnTo>
                      <a:lnTo>
                        <a:pt x="1547" y="355"/>
                      </a:lnTo>
                      <a:lnTo>
                        <a:pt x="1547" y="355"/>
                      </a:lnTo>
                      <a:lnTo>
                        <a:pt x="1547" y="355"/>
                      </a:lnTo>
                      <a:lnTo>
                        <a:pt x="1548" y="355"/>
                      </a:lnTo>
                      <a:lnTo>
                        <a:pt x="1548" y="355"/>
                      </a:lnTo>
                      <a:lnTo>
                        <a:pt x="1549" y="355"/>
                      </a:lnTo>
                      <a:lnTo>
                        <a:pt x="1549" y="355"/>
                      </a:lnTo>
                      <a:lnTo>
                        <a:pt x="1550" y="355"/>
                      </a:lnTo>
                      <a:lnTo>
                        <a:pt x="1551" y="355"/>
                      </a:lnTo>
                      <a:lnTo>
                        <a:pt x="1551" y="355"/>
                      </a:lnTo>
                      <a:lnTo>
                        <a:pt x="1552" y="355"/>
                      </a:lnTo>
                      <a:lnTo>
                        <a:pt x="1552" y="355"/>
                      </a:lnTo>
                      <a:lnTo>
                        <a:pt x="1553" y="355"/>
                      </a:lnTo>
                      <a:lnTo>
                        <a:pt x="1553" y="355"/>
                      </a:lnTo>
                      <a:lnTo>
                        <a:pt x="1554" y="355"/>
                      </a:lnTo>
                      <a:lnTo>
                        <a:pt x="1554" y="355"/>
                      </a:lnTo>
                      <a:lnTo>
                        <a:pt x="1554" y="355"/>
                      </a:lnTo>
                      <a:lnTo>
                        <a:pt x="1555" y="355"/>
                      </a:lnTo>
                      <a:lnTo>
                        <a:pt x="1556" y="355"/>
                      </a:lnTo>
                      <a:lnTo>
                        <a:pt x="1556" y="355"/>
                      </a:lnTo>
                      <a:lnTo>
                        <a:pt x="1557" y="355"/>
                      </a:lnTo>
                      <a:lnTo>
                        <a:pt x="1557" y="355"/>
                      </a:lnTo>
                      <a:lnTo>
                        <a:pt x="1557" y="355"/>
                      </a:lnTo>
                      <a:lnTo>
                        <a:pt x="1558" y="355"/>
                      </a:lnTo>
                      <a:lnTo>
                        <a:pt x="1558" y="355"/>
                      </a:lnTo>
                      <a:lnTo>
                        <a:pt x="1559" y="355"/>
                      </a:lnTo>
                      <a:lnTo>
                        <a:pt x="1560" y="355"/>
                      </a:lnTo>
                      <a:lnTo>
                        <a:pt x="1560" y="355"/>
                      </a:lnTo>
                      <a:lnTo>
                        <a:pt x="1561" y="355"/>
                      </a:lnTo>
                      <a:lnTo>
                        <a:pt x="1561" y="355"/>
                      </a:lnTo>
                      <a:lnTo>
                        <a:pt x="1562" y="355"/>
                      </a:lnTo>
                      <a:lnTo>
                        <a:pt x="1562" y="355"/>
                      </a:lnTo>
                      <a:lnTo>
                        <a:pt x="1563" y="355"/>
                      </a:lnTo>
                      <a:lnTo>
                        <a:pt x="1563" y="355"/>
                      </a:lnTo>
                      <a:lnTo>
                        <a:pt x="1564" y="355"/>
                      </a:lnTo>
                      <a:lnTo>
                        <a:pt x="1564" y="355"/>
                      </a:lnTo>
                      <a:lnTo>
                        <a:pt x="1565" y="355"/>
                      </a:lnTo>
                      <a:lnTo>
                        <a:pt x="1565" y="355"/>
                      </a:lnTo>
                      <a:lnTo>
                        <a:pt x="1566" y="355"/>
                      </a:lnTo>
                      <a:lnTo>
                        <a:pt x="1566" y="355"/>
                      </a:lnTo>
                      <a:lnTo>
                        <a:pt x="1567" y="355"/>
                      </a:lnTo>
                      <a:lnTo>
                        <a:pt x="1567" y="355"/>
                      </a:lnTo>
                      <a:lnTo>
                        <a:pt x="1568" y="355"/>
                      </a:lnTo>
                      <a:lnTo>
                        <a:pt x="1568" y="355"/>
                      </a:lnTo>
                      <a:lnTo>
                        <a:pt x="1569" y="355"/>
                      </a:lnTo>
                      <a:lnTo>
                        <a:pt x="1570" y="355"/>
                      </a:lnTo>
                      <a:lnTo>
                        <a:pt x="1570" y="355"/>
                      </a:lnTo>
                      <a:lnTo>
                        <a:pt x="1570" y="355"/>
                      </a:lnTo>
                      <a:lnTo>
                        <a:pt x="1571" y="355"/>
                      </a:lnTo>
                      <a:lnTo>
                        <a:pt x="1571" y="355"/>
                      </a:lnTo>
                      <a:lnTo>
                        <a:pt x="1572" y="355"/>
                      </a:lnTo>
                      <a:lnTo>
                        <a:pt x="1573" y="355"/>
                      </a:lnTo>
                      <a:lnTo>
                        <a:pt x="1573" y="355"/>
                      </a:lnTo>
                      <a:lnTo>
                        <a:pt x="1574" y="355"/>
                      </a:lnTo>
                      <a:lnTo>
                        <a:pt x="1574" y="355"/>
                      </a:lnTo>
                      <a:lnTo>
                        <a:pt x="1574" y="355"/>
                      </a:lnTo>
                      <a:lnTo>
                        <a:pt x="1575" y="355"/>
                      </a:lnTo>
                      <a:lnTo>
                        <a:pt x="1575" y="355"/>
                      </a:lnTo>
                      <a:lnTo>
                        <a:pt x="1576" y="355"/>
                      </a:lnTo>
                      <a:lnTo>
                        <a:pt x="1577" y="355"/>
                      </a:lnTo>
                      <a:lnTo>
                        <a:pt x="1577" y="355"/>
                      </a:lnTo>
                      <a:lnTo>
                        <a:pt x="1578" y="355"/>
                      </a:lnTo>
                      <a:lnTo>
                        <a:pt x="1578" y="355"/>
                      </a:lnTo>
                      <a:lnTo>
                        <a:pt x="1579" y="355"/>
                      </a:lnTo>
                      <a:lnTo>
                        <a:pt x="1579" y="355"/>
                      </a:lnTo>
                      <a:lnTo>
                        <a:pt x="1580" y="355"/>
                      </a:lnTo>
                      <a:lnTo>
                        <a:pt x="1580" y="355"/>
                      </a:lnTo>
                      <a:lnTo>
                        <a:pt x="1581" y="354"/>
                      </a:lnTo>
                      <a:lnTo>
                        <a:pt x="1581" y="354"/>
                      </a:lnTo>
                      <a:lnTo>
                        <a:pt x="1582" y="354"/>
                      </a:lnTo>
                      <a:lnTo>
                        <a:pt x="1582" y="354"/>
                      </a:lnTo>
                      <a:lnTo>
                        <a:pt x="1583" y="355"/>
                      </a:lnTo>
                      <a:lnTo>
                        <a:pt x="1584" y="355"/>
                      </a:lnTo>
                      <a:lnTo>
                        <a:pt x="1584" y="355"/>
                      </a:lnTo>
                      <a:lnTo>
                        <a:pt x="1585" y="355"/>
                      </a:lnTo>
                      <a:lnTo>
                        <a:pt x="1585" y="354"/>
                      </a:lnTo>
                      <a:lnTo>
                        <a:pt x="1585" y="354"/>
                      </a:lnTo>
                      <a:lnTo>
                        <a:pt x="1586" y="355"/>
                      </a:lnTo>
                      <a:lnTo>
                        <a:pt x="1586" y="355"/>
                      </a:lnTo>
                      <a:lnTo>
                        <a:pt x="1587" y="355"/>
                      </a:lnTo>
                      <a:lnTo>
                        <a:pt x="1588" y="354"/>
                      </a:lnTo>
                      <a:lnTo>
                        <a:pt x="1588" y="355"/>
                      </a:lnTo>
                      <a:lnTo>
                        <a:pt x="1588" y="355"/>
                      </a:lnTo>
                      <a:lnTo>
                        <a:pt x="1589" y="355"/>
                      </a:lnTo>
                      <a:lnTo>
                        <a:pt x="1589" y="354"/>
                      </a:lnTo>
                      <a:lnTo>
                        <a:pt x="1590" y="355"/>
                      </a:lnTo>
                      <a:lnTo>
                        <a:pt x="1590" y="355"/>
                      </a:lnTo>
                      <a:lnTo>
                        <a:pt x="1591" y="355"/>
                      </a:lnTo>
                      <a:lnTo>
                        <a:pt x="1591" y="355"/>
                      </a:lnTo>
                      <a:lnTo>
                        <a:pt x="1592" y="354"/>
                      </a:lnTo>
                      <a:lnTo>
                        <a:pt x="1593" y="355"/>
                      </a:lnTo>
                      <a:lnTo>
                        <a:pt x="1593" y="355"/>
                      </a:lnTo>
                      <a:lnTo>
                        <a:pt x="1594" y="355"/>
                      </a:lnTo>
                      <a:lnTo>
                        <a:pt x="1594" y="354"/>
                      </a:lnTo>
                      <a:lnTo>
                        <a:pt x="1595" y="354"/>
                      </a:lnTo>
                      <a:lnTo>
                        <a:pt x="1595" y="354"/>
                      </a:lnTo>
                      <a:lnTo>
                        <a:pt x="1596" y="355"/>
                      </a:lnTo>
                      <a:lnTo>
                        <a:pt x="1596" y="354"/>
                      </a:lnTo>
                      <a:lnTo>
                        <a:pt x="1596" y="354"/>
                      </a:lnTo>
                      <a:lnTo>
                        <a:pt x="1597" y="354"/>
                      </a:lnTo>
                      <a:lnTo>
                        <a:pt x="1598" y="354"/>
                      </a:lnTo>
                      <a:lnTo>
                        <a:pt x="1598" y="354"/>
                      </a:lnTo>
                      <a:lnTo>
                        <a:pt x="1598" y="354"/>
                      </a:lnTo>
                      <a:lnTo>
                        <a:pt x="1599" y="354"/>
                      </a:lnTo>
                      <a:lnTo>
                        <a:pt x="1600" y="354"/>
                      </a:lnTo>
                      <a:lnTo>
                        <a:pt x="1600" y="354"/>
                      </a:lnTo>
                      <a:lnTo>
                        <a:pt x="1601" y="354"/>
                      </a:lnTo>
                      <a:lnTo>
                        <a:pt x="1601" y="354"/>
                      </a:lnTo>
                      <a:lnTo>
                        <a:pt x="1602" y="354"/>
                      </a:lnTo>
                      <a:lnTo>
                        <a:pt x="1602" y="354"/>
                      </a:lnTo>
                      <a:lnTo>
                        <a:pt x="1603" y="353"/>
                      </a:lnTo>
                      <a:lnTo>
                        <a:pt x="1603" y="354"/>
                      </a:lnTo>
                      <a:lnTo>
                        <a:pt x="1604" y="354"/>
                      </a:lnTo>
                      <a:lnTo>
                        <a:pt x="1604" y="354"/>
                      </a:lnTo>
                      <a:lnTo>
                        <a:pt x="1605" y="353"/>
                      </a:lnTo>
                      <a:lnTo>
                        <a:pt x="1605" y="353"/>
                      </a:lnTo>
                      <a:lnTo>
                        <a:pt x="1606" y="353"/>
                      </a:lnTo>
                      <a:lnTo>
                        <a:pt x="1606" y="353"/>
                      </a:lnTo>
                      <a:lnTo>
                        <a:pt x="1607" y="352"/>
                      </a:lnTo>
                      <a:lnTo>
                        <a:pt x="1607" y="352"/>
                      </a:lnTo>
                      <a:lnTo>
                        <a:pt x="1608" y="352"/>
                      </a:lnTo>
                      <a:lnTo>
                        <a:pt x="1608" y="352"/>
                      </a:lnTo>
                      <a:lnTo>
                        <a:pt x="1609" y="351"/>
                      </a:lnTo>
                      <a:lnTo>
                        <a:pt x="1609" y="351"/>
                      </a:lnTo>
                      <a:lnTo>
                        <a:pt x="1610" y="351"/>
                      </a:lnTo>
                      <a:lnTo>
                        <a:pt x="1610" y="351"/>
                      </a:lnTo>
                      <a:lnTo>
                        <a:pt x="1611" y="350"/>
                      </a:lnTo>
                      <a:lnTo>
                        <a:pt x="1611" y="350"/>
                      </a:lnTo>
                      <a:lnTo>
                        <a:pt x="1612" y="349"/>
                      </a:lnTo>
                      <a:lnTo>
                        <a:pt x="1612" y="349"/>
                      </a:lnTo>
                      <a:lnTo>
                        <a:pt x="1613" y="348"/>
                      </a:lnTo>
                      <a:lnTo>
                        <a:pt x="1614" y="348"/>
                      </a:lnTo>
                      <a:lnTo>
                        <a:pt x="1614" y="347"/>
                      </a:lnTo>
                      <a:lnTo>
                        <a:pt x="1614" y="347"/>
                      </a:lnTo>
                      <a:lnTo>
                        <a:pt x="1615" y="346"/>
                      </a:lnTo>
                      <a:lnTo>
                        <a:pt x="1616" y="345"/>
                      </a:lnTo>
                      <a:lnTo>
                        <a:pt x="1616" y="344"/>
                      </a:lnTo>
                      <a:lnTo>
                        <a:pt x="1616" y="344"/>
                      </a:lnTo>
                      <a:lnTo>
                        <a:pt x="1617" y="343"/>
                      </a:lnTo>
                      <a:lnTo>
                        <a:pt x="1617" y="342"/>
                      </a:lnTo>
                      <a:lnTo>
                        <a:pt x="1619" y="340"/>
                      </a:lnTo>
                      <a:lnTo>
                        <a:pt x="1619" y="340"/>
                      </a:lnTo>
                      <a:lnTo>
                        <a:pt x="1619" y="338"/>
                      </a:lnTo>
                      <a:lnTo>
                        <a:pt x="1620" y="337"/>
                      </a:lnTo>
                      <a:lnTo>
                        <a:pt x="1621" y="335"/>
                      </a:lnTo>
                      <a:lnTo>
                        <a:pt x="1621" y="334"/>
                      </a:lnTo>
                      <a:lnTo>
                        <a:pt x="1621" y="332"/>
                      </a:lnTo>
                      <a:lnTo>
                        <a:pt x="1622" y="331"/>
                      </a:lnTo>
                      <a:lnTo>
                        <a:pt x="1622" y="329"/>
                      </a:lnTo>
                      <a:lnTo>
                        <a:pt x="1622" y="329"/>
                      </a:lnTo>
                      <a:lnTo>
                        <a:pt x="1624" y="326"/>
                      </a:lnTo>
                      <a:lnTo>
                        <a:pt x="1624" y="325"/>
                      </a:lnTo>
                      <a:lnTo>
                        <a:pt x="1625" y="322"/>
                      </a:lnTo>
                      <a:lnTo>
                        <a:pt x="1625" y="321"/>
                      </a:lnTo>
                      <a:lnTo>
                        <a:pt x="1626" y="317"/>
                      </a:lnTo>
                      <a:lnTo>
                        <a:pt x="1626" y="316"/>
                      </a:lnTo>
                      <a:lnTo>
                        <a:pt x="1627" y="313"/>
                      </a:lnTo>
                      <a:lnTo>
                        <a:pt x="1627" y="312"/>
                      </a:lnTo>
                      <a:lnTo>
                        <a:pt x="1627" y="308"/>
                      </a:lnTo>
                      <a:lnTo>
                        <a:pt x="1628" y="307"/>
                      </a:lnTo>
                      <a:lnTo>
                        <a:pt x="1629" y="302"/>
                      </a:lnTo>
                      <a:lnTo>
                        <a:pt x="1629" y="301"/>
                      </a:lnTo>
                      <a:lnTo>
                        <a:pt x="1630" y="297"/>
                      </a:lnTo>
                      <a:lnTo>
                        <a:pt x="1630" y="295"/>
                      </a:lnTo>
                      <a:lnTo>
                        <a:pt x="1631" y="290"/>
                      </a:lnTo>
                      <a:lnTo>
                        <a:pt x="1631" y="289"/>
                      </a:lnTo>
                      <a:lnTo>
                        <a:pt x="1632" y="284"/>
                      </a:lnTo>
                      <a:lnTo>
                        <a:pt x="1632" y="283"/>
                      </a:lnTo>
                      <a:lnTo>
                        <a:pt x="1633" y="277"/>
                      </a:lnTo>
                      <a:lnTo>
                        <a:pt x="1633" y="276"/>
                      </a:lnTo>
                      <a:lnTo>
                        <a:pt x="1634" y="270"/>
                      </a:lnTo>
                      <a:lnTo>
                        <a:pt x="1634" y="269"/>
                      </a:lnTo>
                      <a:lnTo>
                        <a:pt x="1635" y="263"/>
                      </a:lnTo>
                      <a:lnTo>
                        <a:pt x="1635" y="262"/>
                      </a:lnTo>
                      <a:lnTo>
                        <a:pt x="1636" y="255"/>
                      </a:lnTo>
                      <a:lnTo>
                        <a:pt x="1636" y="253"/>
                      </a:lnTo>
                      <a:lnTo>
                        <a:pt x="1637" y="248"/>
                      </a:lnTo>
                      <a:lnTo>
                        <a:pt x="1637" y="246"/>
                      </a:lnTo>
                      <a:lnTo>
                        <a:pt x="1638" y="239"/>
                      </a:lnTo>
                      <a:lnTo>
                        <a:pt x="1638" y="238"/>
                      </a:lnTo>
                      <a:lnTo>
                        <a:pt x="1639" y="231"/>
                      </a:lnTo>
                      <a:lnTo>
                        <a:pt x="1639" y="230"/>
                      </a:lnTo>
                      <a:lnTo>
                        <a:pt x="1640" y="224"/>
                      </a:lnTo>
                      <a:lnTo>
                        <a:pt x="1640" y="223"/>
                      </a:lnTo>
                      <a:lnTo>
                        <a:pt x="1641" y="216"/>
                      </a:lnTo>
                      <a:lnTo>
                        <a:pt x="1641" y="214"/>
                      </a:lnTo>
                      <a:lnTo>
                        <a:pt x="1642" y="209"/>
                      </a:lnTo>
                      <a:lnTo>
                        <a:pt x="1642" y="208"/>
                      </a:lnTo>
                      <a:lnTo>
                        <a:pt x="1643" y="200"/>
                      </a:lnTo>
                      <a:lnTo>
                        <a:pt x="1643" y="199"/>
                      </a:lnTo>
                      <a:lnTo>
                        <a:pt x="1644" y="193"/>
                      </a:lnTo>
                      <a:lnTo>
                        <a:pt x="1644" y="192"/>
                      </a:lnTo>
                      <a:lnTo>
                        <a:pt x="1645" y="187"/>
                      </a:lnTo>
                      <a:lnTo>
                        <a:pt x="1645" y="186"/>
                      </a:lnTo>
                      <a:lnTo>
                        <a:pt x="1646" y="180"/>
                      </a:lnTo>
                      <a:lnTo>
                        <a:pt x="1646" y="179"/>
                      </a:lnTo>
                      <a:lnTo>
                        <a:pt x="1647" y="174"/>
                      </a:lnTo>
                      <a:lnTo>
                        <a:pt x="1647" y="173"/>
                      </a:lnTo>
                      <a:lnTo>
                        <a:pt x="1648" y="168"/>
                      </a:lnTo>
                      <a:lnTo>
                        <a:pt x="1648" y="167"/>
                      </a:lnTo>
                      <a:lnTo>
                        <a:pt x="1649" y="163"/>
                      </a:lnTo>
                      <a:lnTo>
                        <a:pt x="1650" y="162"/>
                      </a:lnTo>
                      <a:lnTo>
                        <a:pt x="1650" y="159"/>
                      </a:lnTo>
                      <a:lnTo>
                        <a:pt x="1650" y="158"/>
                      </a:lnTo>
                      <a:lnTo>
                        <a:pt x="1651" y="155"/>
                      </a:lnTo>
                      <a:lnTo>
                        <a:pt x="1652" y="154"/>
                      </a:lnTo>
                      <a:lnTo>
                        <a:pt x="1652" y="152"/>
                      </a:lnTo>
                      <a:lnTo>
                        <a:pt x="1652" y="151"/>
                      </a:lnTo>
                      <a:lnTo>
                        <a:pt x="1653" y="149"/>
                      </a:lnTo>
                      <a:lnTo>
                        <a:pt x="1653" y="149"/>
                      </a:lnTo>
                      <a:lnTo>
                        <a:pt x="1655" y="148"/>
                      </a:lnTo>
                      <a:lnTo>
                        <a:pt x="1655" y="147"/>
                      </a:lnTo>
                      <a:lnTo>
                        <a:pt x="1655" y="147"/>
                      </a:lnTo>
                      <a:lnTo>
                        <a:pt x="1656" y="147"/>
                      </a:lnTo>
                      <a:lnTo>
                        <a:pt x="1656" y="146"/>
                      </a:lnTo>
                      <a:lnTo>
                        <a:pt x="1657" y="146"/>
                      </a:lnTo>
                      <a:lnTo>
                        <a:pt x="1657" y="147"/>
                      </a:lnTo>
                      <a:lnTo>
                        <a:pt x="1658" y="147"/>
                      </a:lnTo>
                      <a:lnTo>
                        <a:pt x="1658" y="148"/>
                      </a:lnTo>
                      <a:lnTo>
                        <a:pt x="1659" y="148"/>
                      </a:lnTo>
                      <a:lnTo>
                        <a:pt x="1660" y="150"/>
                      </a:lnTo>
                      <a:lnTo>
                        <a:pt x="1660" y="150"/>
                      </a:lnTo>
                      <a:lnTo>
                        <a:pt x="1661" y="151"/>
                      </a:lnTo>
                      <a:lnTo>
                        <a:pt x="1661" y="151"/>
                      </a:lnTo>
                      <a:lnTo>
                        <a:pt x="1662" y="154"/>
                      </a:lnTo>
                      <a:lnTo>
                        <a:pt x="1662" y="155"/>
                      </a:lnTo>
                      <a:lnTo>
                        <a:pt x="1662" y="158"/>
                      </a:lnTo>
                      <a:lnTo>
                        <a:pt x="1663" y="159"/>
                      </a:lnTo>
                      <a:lnTo>
                        <a:pt x="1664" y="163"/>
                      </a:lnTo>
                      <a:lnTo>
                        <a:pt x="1664" y="163"/>
                      </a:lnTo>
                      <a:lnTo>
                        <a:pt x="1664" y="167"/>
                      </a:lnTo>
                      <a:lnTo>
                        <a:pt x="1665" y="168"/>
                      </a:lnTo>
                      <a:lnTo>
                        <a:pt x="1666" y="172"/>
                      </a:lnTo>
                      <a:lnTo>
                        <a:pt x="1666" y="173"/>
                      </a:lnTo>
                      <a:lnTo>
                        <a:pt x="1667" y="178"/>
                      </a:lnTo>
                      <a:lnTo>
                        <a:pt x="1667" y="179"/>
                      </a:lnTo>
                      <a:lnTo>
                        <a:pt x="1668" y="183"/>
                      </a:lnTo>
                      <a:lnTo>
                        <a:pt x="1668" y="184"/>
                      </a:lnTo>
                      <a:lnTo>
                        <a:pt x="1669" y="190"/>
                      </a:lnTo>
                      <a:lnTo>
                        <a:pt x="1669" y="191"/>
                      </a:lnTo>
                      <a:lnTo>
                        <a:pt x="1670" y="196"/>
                      </a:lnTo>
                      <a:lnTo>
                        <a:pt x="1670" y="197"/>
                      </a:lnTo>
                      <a:lnTo>
                        <a:pt x="1671" y="202"/>
                      </a:lnTo>
                      <a:lnTo>
                        <a:pt x="1671" y="203"/>
                      </a:lnTo>
                      <a:lnTo>
                        <a:pt x="1672" y="210"/>
                      </a:lnTo>
                      <a:lnTo>
                        <a:pt x="1672" y="211"/>
                      </a:lnTo>
                      <a:lnTo>
                        <a:pt x="1673" y="216"/>
                      </a:lnTo>
                      <a:lnTo>
                        <a:pt x="1673" y="217"/>
                      </a:lnTo>
                      <a:lnTo>
                        <a:pt x="1674" y="223"/>
                      </a:lnTo>
                      <a:lnTo>
                        <a:pt x="1674" y="225"/>
                      </a:lnTo>
                      <a:lnTo>
                        <a:pt x="1675" y="230"/>
                      </a:lnTo>
                      <a:lnTo>
                        <a:pt x="1675" y="231"/>
                      </a:lnTo>
                      <a:lnTo>
                        <a:pt x="1676" y="236"/>
                      </a:lnTo>
                      <a:lnTo>
                        <a:pt x="1676" y="237"/>
                      </a:lnTo>
                      <a:lnTo>
                        <a:pt x="1677" y="244"/>
                      </a:lnTo>
                      <a:lnTo>
                        <a:pt x="1677" y="245"/>
                      </a:lnTo>
                      <a:lnTo>
                        <a:pt x="1678" y="250"/>
                      </a:lnTo>
                      <a:lnTo>
                        <a:pt x="1678" y="250"/>
                      </a:lnTo>
                      <a:lnTo>
                        <a:pt x="1679" y="257"/>
                      </a:lnTo>
                      <a:lnTo>
                        <a:pt x="1679" y="258"/>
                      </a:lnTo>
                      <a:lnTo>
                        <a:pt x="1680" y="263"/>
                      </a:lnTo>
                      <a:lnTo>
                        <a:pt x="1680" y="264"/>
                      </a:lnTo>
                      <a:lnTo>
                        <a:pt x="1681" y="269"/>
                      </a:lnTo>
                      <a:lnTo>
                        <a:pt x="1681" y="270"/>
                      </a:lnTo>
                      <a:lnTo>
                        <a:pt x="1682" y="274"/>
                      </a:lnTo>
                      <a:lnTo>
                        <a:pt x="1682" y="276"/>
                      </a:lnTo>
                      <a:lnTo>
                        <a:pt x="1683" y="280"/>
                      </a:lnTo>
                      <a:lnTo>
                        <a:pt x="1683" y="281"/>
                      </a:lnTo>
                      <a:lnTo>
                        <a:pt x="1684" y="286"/>
                      </a:lnTo>
                      <a:lnTo>
                        <a:pt x="1684" y="287"/>
                      </a:lnTo>
                      <a:lnTo>
                        <a:pt x="1685" y="290"/>
                      </a:lnTo>
                      <a:lnTo>
                        <a:pt x="1685" y="291"/>
                      </a:lnTo>
                      <a:lnTo>
                        <a:pt x="1686" y="295"/>
                      </a:lnTo>
                      <a:lnTo>
                        <a:pt x="1686" y="296"/>
                      </a:lnTo>
                      <a:lnTo>
                        <a:pt x="1687" y="300"/>
                      </a:lnTo>
                      <a:lnTo>
                        <a:pt x="1687" y="301"/>
                      </a:lnTo>
                      <a:lnTo>
                        <a:pt x="1688" y="305"/>
                      </a:lnTo>
                      <a:lnTo>
                        <a:pt x="1688" y="306"/>
                      </a:lnTo>
                      <a:lnTo>
                        <a:pt x="1689" y="309"/>
                      </a:lnTo>
                      <a:lnTo>
                        <a:pt x="1689" y="309"/>
                      </a:lnTo>
                      <a:lnTo>
                        <a:pt x="1690" y="312"/>
                      </a:lnTo>
                      <a:lnTo>
                        <a:pt x="1690" y="313"/>
                      </a:lnTo>
                      <a:lnTo>
                        <a:pt x="1691" y="316"/>
                      </a:lnTo>
                      <a:lnTo>
                        <a:pt x="1692" y="316"/>
                      </a:lnTo>
                      <a:lnTo>
                        <a:pt x="1692" y="319"/>
                      </a:lnTo>
                      <a:lnTo>
                        <a:pt x="1693" y="320"/>
                      </a:lnTo>
                      <a:lnTo>
                        <a:pt x="1693" y="323"/>
                      </a:lnTo>
                      <a:lnTo>
                        <a:pt x="1693" y="323"/>
                      </a:lnTo>
                      <a:lnTo>
                        <a:pt x="1694" y="326"/>
                      </a:lnTo>
                      <a:lnTo>
                        <a:pt x="1695" y="326"/>
                      </a:lnTo>
                      <a:lnTo>
                        <a:pt x="1695" y="328"/>
                      </a:lnTo>
                      <a:lnTo>
                        <a:pt x="1695" y="329"/>
                      </a:lnTo>
                      <a:lnTo>
                        <a:pt x="1696" y="330"/>
                      </a:lnTo>
                      <a:lnTo>
                        <a:pt x="1697" y="330"/>
                      </a:lnTo>
                      <a:lnTo>
                        <a:pt x="1698" y="333"/>
                      </a:lnTo>
                      <a:lnTo>
                        <a:pt x="1698" y="333"/>
                      </a:lnTo>
                      <a:lnTo>
                        <a:pt x="1698" y="334"/>
                      </a:lnTo>
                      <a:lnTo>
                        <a:pt x="1699" y="335"/>
                      </a:lnTo>
                      <a:lnTo>
                        <a:pt x="1699" y="337"/>
                      </a:lnTo>
                      <a:lnTo>
                        <a:pt x="1700" y="337"/>
                      </a:lnTo>
                      <a:lnTo>
                        <a:pt x="1700" y="338"/>
                      </a:lnTo>
                      <a:lnTo>
                        <a:pt x="1701" y="338"/>
                      </a:lnTo>
                      <a:lnTo>
                        <a:pt x="1702" y="339"/>
                      </a:lnTo>
                      <a:lnTo>
                        <a:pt x="1702" y="340"/>
                      </a:lnTo>
                      <a:lnTo>
                        <a:pt x="1703" y="341"/>
                      </a:lnTo>
                      <a:lnTo>
                        <a:pt x="1703" y="342"/>
                      </a:lnTo>
                      <a:lnTo>
                        <a:pt x="1704" y="343"/>
                      </a:lnTo>
                      <a:lnTo>
                        <a:pt x="1704" y="343"/>
                      </a:lnTo>
                      <a:lnTo>
                        <a:pt x="1705" y="344"/>
                      </a:lnTo>
                      <a:lnTo>
                        <a:pt x="1705" y="344"/>
                      </a:lnTo>
                      <a:lnTo>
                        <a:pt x="1706" y="345"/>
                      </a:lnTo>
                      <a:lnTo>
                        <a:pt x="1706" y="345"/>
                      </a:lnTo>
                      <a:lnTo>
                        <a:pt x="1707" y="346"/>
                      </a:lnTo>
                      <a:lnTo>
                        <a:pt x="1707" y="346"/>
                      </a:lnTo>
                      <a:lnTo>
                        <a:pt x="1708" y="347"/>
                      </a:lnTo>
                      <a:lnTo>
                        <a:pt x="1708" y="347"/>
                      </a:lnTo>
                      <a:lnTo>
                        <a:pt x="1709" y="347"/>
                      </a:lnTo>
                      <a:lnTo>
                        <a:pt x="1709" y="348"/>
                      </a:lnTo>
                      <a:lnTo>
                        <a:pt x="1710" y="348"/>
                      </a:lnTo>
                      <a:lnTo>
                        <a:pt x="1710" y="348"/>
                      </a:lnTo>
                      <a:lnTo>
                        <a:pt x="1711" y="349"/>
                      </a:lnTo>
                      <a:lnTo>
                        <a:pt x="1711" y="349"/>
                      </a:lnTo>
                      <a:lnTo>
                        <a:pt x="1712" y="349"/>
                      </a:lnTo>
                      <a:lnTo>
                        <a:pt x="1712" y="349"/>
                      </a:lnTo>
                      <a:lnTo>
                        <a:pt x="1713" y="350"/>
                      </a:lnTo>
                      <a:lnTo>
                        <a:pt x="1713" y="350"/>
                      </a:lnTo>
                      <a:lnTo>
                        <a:pt x="1714" y="350"/>
                      </a:lnTo>
                      <a:lnTo>
                        <a:pt x="1714" y="350"/>
                      </a:lnTo>
                      <a:lnTo>
                        <a:pt x="1714" y="350"/>
                      </a:lnTo>
                      <a:lnTo>
                        <a:pt x="1715" y="350"/>
                      </a:lnTo>
                      <a:lnTo>
                        <a:pt x="1716" y="351"/>
                      </a:lnTo>
                      <a:lnTo>
                        <a:pt x="1716" y="351"/>
                      </a:lnTo>
                      <a:lnTo>
                        <a:pt x="1717" y="351"/>
                      </a:lnTo>
                      <a:lnTo>
                        <a:pt x="1718" y="351"/>
                      </a:lnTo>
                      <a:lnTo>
                        <a:pt x="1718" y="351"/>
                      </a:lnTo>
                      <a:lnTo>
                        <a:pt x="1718" y="351"/>
                      </a:lnTo>
                      <a:lnTo>
                        <a:pt x="1719" y="352"/>
                      </a:lnTo>
                      <a:lnTo>
                        <a:pt x="1719" y="352"/>
                      </a:lnTo>
                      <a:lnTo>
                        <a:pt x="1719" y="352"/>
                      </a:lnTo>
                      <a:lnTo>
                        <a:pt x="1720" y="352"/>
                      </a:lnTo>
                      <a:lnTo>
                        <a:pt x="1721" y="352"/>
                      </a:lnTo>
                      <a:lnTo>
                        <a:pt x="1721" y="352"/>
                      </a:lnTo>
                      <a:lnTo>
                        <a:pt x="1722" y="352"/>
                      </a:lnTo>
                      <a:lnTo>
                        <a:pt x="1722" y="352"/>
                      </a:lnTo>
                      <a:lnTo>
                        <a:pt x="1723" y="352"/>
                      </a:lnTo>
                      <a:lnTo>
                        <a:pt x="1724" y="352"/>
                      </a:lnTo>
                      <a:lnTo>
                        <a:pt x="1724" y="353"/>
                      </a:lnTo>
                      <a:lnTo>
                        <a:pt x="1724" y="352"/>
                      </a:lnTo>
                      <a:lnTo>
                        <a:pt x="1725" y="353"/>
                      </a:lnTo>
                      <a:lnTo>
                        <a:pt x="1726" y="353"/>
                      </a:lnTo>
                      <a:lnTo>
                        <a:pt x="1726" y="353"/>
                      </a:lnTo>
                      <a:lnTo>
                        <a:pt x="1726" y="353"/>
                      </a:lnTo>
                      <a:lnTo>
                        <a:pt x="1727" y="353"/>
                      </a:lnTo>
                      <a:lnTo>
                        <a:pt x="1728" y="353"/>
                      </a:lnTo>
                      <a:lnTo>
                        <a:pt x="1728" y="353"/>
                      </a:lnTo>
                      <a:lnTo>
                        <a:pt x="1729" y="353"/>
                      </a:lnTo>
                      <a:lnTo>
                        <a:pt x="1729" y="353"/>
                      </a:lnTo>
                      <a:lnTo>
                        <a:pt x="1729" y="353"/>
                      </a:lnTo>
                      <a:lnTo>
                        <a:pt x="1730" y="353"/>
                      </a:lnTo>
                      <a:lnTo>
                        <a:pt x="1730" y="353"/>
                      </a:lnTo>
                      <a:lnTo>
                        <a:pt x="1731" y="354"/>
                      </a:lnTo>
                      <a:lnTo>
                        <a:pt x="1732" y="354"/>
                      </a:lnTo>
                      <a:lnTo>
                        <a:pt x="1733" y="354"/>
                      </a:lnTo>
                      <a:lnTo>
                        <a:pt x="1733" y="354"/>
                      </a:lnTo>
                      <a:lnTo>
                        <a:pt x="1733" y="354"/>
                      </a:lnTo>
                      <a:lnTo>
                        <a:pt x="1734" y="354"/>
                      </a:lnTo>
                      <a:lnTo>
                        <a:pt x="1734" y="354"/>
                      </a:lnTo>
                      <a:lnTo>
                        <a:pt x="1735" y="354"/>
                      </a:lnTo>
                      <a:lnTo>
                        <a:pt x="1735" y="354"/>
                      </a:lnTo>
                      <a:lnTo>
                        <a:pt x="1736" y="354"/>
                      </a:lnTo>
                      <a:lnTo>
                        <a:pt x="1736" y="354"/>
                      </a:lnTo>
                      <a:lnTo>
                        <a:pt x="1737" y="354"/>
                      </a:lnTo>
                      <a:lnTo>
                        <a:pt x="1737" y="354"/>
                      </a:lnTo>
                      <a:lnTo>
                        <a:pt x="1738" y="354"/>
                      </a:lnTo>
                      <a:lnTo>
                        <a:pt x="1738" y="354"/>
                      </a:lnTo>
                      <a:lnTo>
                        <a:pt x="1739" y="354"/>
                      </a:lnTo>
                      <a:lnTo>
                        <a:pt x="1739" y="354"/>
                      </a:lnTo>
                      <a:lnTo>
                        <a:pt x="1740" y="354"/>
                      </a:lnTo>
                      <a:lnTo>
                        <a:pt x="1741" y="354"/>
                      </a:lnTo>
                      <a:lnTo>
                        <a:pt x="1741" y="354"/>
                      </a:lnTo>
                      <a:lnTo>
                        <a:pt x="1741" y="354"/>
                      </a:lnTo>
                      <a:lnTo>
                        <a:pt x="1742" y="354"/>
                      </a:lnTo>
                      <a:lnTo>
                        <a:pt x="1743" y="354"/>
                      </a:lnTo>
                      <a:lnTo>
                        <a:pt x="1743" y="354"/>
                      </a:lnTo>
                      <a:lnTo>
                        <a:pt x="1744" y="354"/>
                      </a:lnTo>
                      <a:lnTo>
                        <a:pt x="1744" y="354"/>
                      </a:lnTo>
                      <a:lnTo>
                        <a:pt x="1745" y="354"/>
                      </a:lnTo>
                      <a:lnTo>
                        <a:pt x="1745" y="354"/>
                      </a:lnTo>
                      <a:lnTo>
                        <a:pt x="1746" y="354"/>
                      </a:lnTo>
                      <a:lnTo>
                        <a:pt x="1746" y="354"/>
                      </a:lnTo>
                      <a:lnTo>
                        <a:pt x="1747" y="354"/>
                      </a:lnTo>
                      <a:lnTo>
                        <a:pt x="1747" y="354"/>
                      </a:lnTo>
                      <a:lnTo>
                        <a:pt x="1748" y="354"/>
                      </a:lnTo>
                      <a:lnTo>
                        <a:pt x="1748" y="354"/>
                      </a:lnTo>
                      <a:lnTo>
                        <a:pt x="1749" y="354"/>
                      </a:lnTo>
                      <a:lnTo>
                        <a:pt x="1749" y="354"/>
                      </a:lnTo>
                      <a:lnTo>
                        <a:pt x="1750" y="354"/>
                      </a:lnTo>
                      <a:lnTo>
                        <a:pt x="1750" y="354"/>
                      </a:lnTo>
                      <a:lnTo>
                        <a:pt x="1751" y="354"/>
                      </a:lnTo>
                      <a:lnTo>
                        <a:pt x="1751" y="354"/>
                      </a:lnTo>
                      <a:lnTo>
                        <a:pt x="1752" y="354"/>
                      </a:lnTo>
                      <a:lnTo>
                        <a:pt x="1752" y="354"/>
                      </a:lnTo>
                      <a:lnTo>
                        <a:pt x="1752" y="355"/>
                      </a:lnTo>
                      <a:lnTo>
                        <a:pt x="1753" y="354"/>
                      </a:lnTo>
                      <a:lnTo>
                        <a:pt x="1754" y="354"/>
                      </a:lnTo>
                      <a:lnTo>
                        <a:pt x="1754" y="354"/>
                      </a:lnTo>
                      <a:lnTo>
                        <a:pt x="1755" y="354"/>
                      </a:lnTo>
                      <a:lnTo>
                        <a:pt x="1755" y="354"/>
                      </a:lnTo>
                      <a:lnTo>
                        <a:pt x="1756" y="355"/>
                      </a:lnTo>
                      <a:lnTo>
                        <a:pt x="1756" y="355"/>
                      </a:lnTo>
                      <a:lnTo>
                        <a:pt x="1757" y="354"/>
                      </a:lnTo>
                      <a:lnTo>
                        <a:pt x="1757" y="354"/>
                      </a:lnTo>
                      <a:lnTo>
                        <a:pt x="1758" y="354"/>
                      </a:lnTo>
                      <a:lnTo>
                        <a:pt x="1759" y="354"/>
                      </a:lnTo>
                      <a:lnTo>
                        <a:pt x="1759" y="354"/>
                      </a:lnTo>
                      <a:lnTo>
                        <a:pt x="1760" y="354"/>
                      </a:lnTo>
                      <a:lnTo>
                        <a:pt x="1760" y="354"/>
                      </a:lnTo>
                      <a:lnTo>
                        <a:pt x="1760" y="354"/>
                      </a:lnTo>
                      <a:lnTo>
                        <a:pt x="1761" y="354"/>
                      </a:lnTo>
                      <a:lnTo>
                        <a:pt x="1761" y="354"/>
                      </a:lnTo>
                      <a:lnTo>
                        <a:pt x="1762" y="355"/>
                      </a:lnTo>
                      <a:lnTo>
                        <a:pt x="1762" y="355"/>
                      </a:lnTo>
                      <a:lnTo>
                        <a:pt x="1763" y="355"/>
                      </a:lnTo>
                      <a:lnTo>
                        <a:pt x="1764" y="355"/>
                      </a:lnTo>
                      <a:lnTo>
                        <a:pt x="1764" y="354"/>
                      </a:lnTo>
                      <a:lnTo>
                        <a:pt x="1764" y="354"/>
                      </a:lnTo>
                      <a:lnTo>
                        <a:pt x="1765" y="354"/>
                      </a:lnTo>
                      <a:lnTo>
                        <a:pt x="1765" y="354"/>
                      </a:lnTo>
                      <a:lnTo>
                        <a:pt x="1766" y="355"/>
                      </a:lnTo>
                      <a:lnTo>
                        <a:pt x="1767" y="355"/>
                      </a:lnTo>
                      <a:lnTo>
                        <a:pt x="1767" y="355"/>
                      </a:lnTo>
                      <a:lnTo>
                        <a:pt x="1767" y="354"/>
                      </a:lnTo>
                      <a:lnTo>
                        <a:pt x="1768" y="354"/>
                      </a:lnTo>
                      <a:lnTo>
                        <a:pt x="1768" y="354"/>
                      </a:lnTo>
                      <a:lnTo>
                        <a:pt x="1769" y="355"/>
                      </a:lnTo>
                      <a:lnTo>
                        <a:pt x="1770" y="355"/>
                      </a:lnTo>
                      <a:lnTo>
                        <a:pt x="1770" y="355"/>
                      </a:lnTo>
                      <a:lnTo>
                        <a:pt x="1771" y="355"/>
                      </a:lnTo>
                      <a:lnTo>
                        <a:pt x="1771" y="355"/>
                      </a:lnTo>
                      <a:lnTo>
                        <a:pt x="1772" y="355"/>
                      </a:lnTo>
                      <a:lnTo>
                        <a:pt x="1772" y="354"/>
                      </a:lnTo>
                      <a:lnTo>
                        <a:pt x="1772" y="354"/>
                      </a:lnTo>
                      <a:lnTo>
                        <a:pt x="1773" y="355"/>
                      </a:lnTo>
                      <a:lnTo>
                        <a:pt x="1773" y="355"/>
                      </a:lnTo>
                      <a:lnTo>
                        <a:pt x="1774" y="355"/>
                      </a:lnTo>
                      <a:lnTo>
                        <a:pt x="1775" y="355"/>
                      </a:lnTo>
                      <a:lnTo>
                        <a:pt x="1775" y="355"/>
                      </a:lnTo>
                      <a:lnTo>
                        <a:pt x="1776" y="355"/>
                      </a:lnTo>
                      <a:lnTo>
                        <a:pt x="1776" y="355"/>
                      </a:lnTo>
                      <a:lnTo>
                        <a:pt x="1777" y="354"/>
                      </a:lnTo>
                      <a:lnTo>
                        <a:pt x="1777" y="355"/>
                      </a:lnTo>
                      <a:lnTo>
                        <a:pt x="1778" y="355"/>
                      </a:lnTo>
                      <a:lnTo>
                        <a:pt x="1778" y="355"/>
                      </a:lnTo>
                      <a:lnTo>
                        <a:pt x="1779" y="355"/>
                      </a:lnTo>
                      <a:lnTo>
                        <a:pt x="1780" y="355"/>
                      </a:lnTo>
                      <a:lnTo>
                        <a:pt x="1780" y="355"/>
                      </a:lnTo>
                      <a:lnTo>
                        <a:pt x="1781" y="354"/>
                      </a:lnTo>
                      <a:lnTo>
                        <a:pt x="1781" y="354"/>
                      </a:lnTo>
                      <a:lnTo>
                        <a:pt x="1782" y="355"/>
                      </a:lnTo>
                      <a:lnTo>
                        <a:pt x="1782" y="355"/>
                      </a:lnTo>
                      <a:lnTo>
                        <a:pt x="1782" y="355"/>
                      </a:lnTo>
                      <a:lnTo>
                        <a:pt x="1783" y="355"/>
                      </a:lnTo>
                      <a:lnTo>
                        <a:pt x="1783" y="355"/>
                      </a:lnTo>
                      <a:lnTo>
                        <a:pt x="1784" y="355"/>
                      </a:lnTo>
                      <a:lnTo>
                        <a:pt x="1785" y="355"/>
                      </a:lnTo>
                      <a:lnTo>
                        <a:pt x="1785" y="355"/>
                      </a:lnTo>
                      <a:lnTo>
                        <a:pt x="1785" y="354"/>
                      </a:lnTo>
                      <a:lnTo>
                        <a:pt x="1786" y="355"/>
                      </a:lnTo>
                      <a:lnTo>
                        <a:pt x="1787" y="355"/>
                      </a:lnTo>
                      <a:lnTo>
                        <a:pt x="1787" y="355"/>
                      </a:lnTo>
                      <a:lnTo>
                        <a:pt x="1788" y="355"/>
                      </a:lnTo>
                      <a:lnTo>
                        <a:pt x="1788" y="355"/>
                      </a:lnTo>
                      <a:lnTo>
                        <a:pt x="1789" y="355"/>
                      </a:lnTo>
                      <a:lnTo>
                        <a:pt x="1789" y="355"/>
                      </a:lnTo>
                      <a:lnTo>
                        <a:pt x="1790" y="354"/>
                      </a:lnTo>
                      <a:lnTo>
                        <a:pt x="1790" y="354"/>
                      </a:lnTo>
                      <a:lnTo>
                        <a:pt x="1791" y="355"/>
                      </a:lnTo>
                      <a:lnTo>
                        <a:pt x="1791" y="355"/>
                      </a:lnTo>
                      <a:lnTo>
                        <a:pt x="1792" y="355"/>
                      </a:lnTo>
                      <a:lnTo>
                        <a:pt x="1792" y="355"/>
                      </a:lnTo>
                      <a:lnTo>
                        <a:pt x="1793" y="354"/>
                      </a:lnTo>
                      <a:lnTo>
                        <a:pt x="1793" y="355"/>
                      </a:lnTo>
                      <a:lnTo>
                        <a:pt x="1794" y="355"/>
                      </a:lnTo>
                      <a:lnTo>
                        <a:pt x="1795" y="355"/>
                      </a:lnTo>
                      <a:lnTo>
                        <a:pt x="1795" y="355"/>
                      </a:lnTo>
                      <a:lnTo>
                        <a:pt x="1796" y="355"/>
                      </a:lnTo>
                      <a:lnTo>
                        <a:pt x="1796" y="355"/>
                      </a:lnTo>
                      <a:lnTo>
                        <a:pt x="1796" y="355"/>
                      </a:lnTo>
                      <a:lnTo>
                        <a:pt x="1797" y="355"/>
                      </a:lnTo>
                      <a:lnTo>
                        <a:pt x="1797" y="355"/>
                      </a:lnTo>
                      <a:lnTo>
                        <a:pt x="1798" y="355"/>
                      </a:lnTo>
                      <a:lnTo>
                        <a:pt x="1798" y="355"/>
                      </a:lnTo>
                      <a:lnTo>
                        <a:pt x="1799" y="355"/>
                      </a:lnTo>
                      <a:lnTo>
                        <a:pt x="1799" y="355"/>
                      </a:lnTo>
                      <a:lnTo>
                        <a:pt x="1800" y="355"/>
                      </a:lnTo>
                      <a:lnTo>
                        <a:pt x="1800" y="355"/>
                      </a:lnTo>
                      <a:lnTo>
                        <a:pt x="1801" y="355"/>
                      </a:lnTo>
                      <a:lnTo>
                        <a:pt x="1801" y="355"/>
                      </a:lnTo>
                      <a:lnTo>
                        <a:pt x="1802" y="355"/>
                      </a:lnTo>
                      <a:lnTo>
                        <a:pt x="1802" y="355"/>
                      </a:lnTo>
                      <a:lnTo>
                        <a:pt x="1803" y="355"/>
                      </a:lnTo>
                      <a:lnTo>
                        <a:pt x="1803" y="354"/>
                      </a:lnTo>
                      <a:lnTo>
                        <a:pt x="1804" y="354"/>
                      </a:lnTo>
                      <a:lnTo>
                        <a:pt x="1804" y="354"/>
                      </a:lnTo>
                      <a:lnTo>
                        <a:pt x="1805" y="355"/>
                      </a:lnTo>
                      <a:lnTo>
                        <a:pt x="1806" y="355"/>
                      </a:lnTo>
                      <a:lnTo>
                        <a:pt x="1806" y="355"/>
                      </a:lnTo>
                      <a:lnTo>
                        <a:pt x="1807" y="355"/>
                      </a:lnTo>
                      <a:lnTo>
                        <a:pt x="1807" y="355"/>
                      </a:lnTo>
                      <a:lnTo>
                        <a:pt x="1807" y="355"/>
                      </a:lnTo>
                      <a:lnTo>
                        <a:pt x="1808" y="354"/>
                      </a:lnTo>
                      <a:lnTo>
                        <a:pt x="1808" y="354"/>
                      </a:lnTo>
                      <a:lnTo>
                        <a:pt x="1809" y="355"/>
                      </a:lnTo>
                      <a:lnTo>
                        <a:pt x="1810" y="355"/>
                      </a:lnTo>
                      <a:lnTo>
                        <a:pt x="1810" y="355"/>
                      </a:lnTo>
                      <a:lnTo>
                        <a:pt x="1811" y="355"/>
                      </a:lnTo>
                      <a:lnTo>
                        <a:pt x="1811" y="354"/>
                      </a:lnTo>
                      <a:lnTo>
                        <a:pt x="1812" y="355"/>
                      </a:lnTo>
                      <a:lnTo>
                        <a:pt x="1812" y="355"/>
                      </a:lnTo>
                      <a:lnTo>
                        <a:pt x="1813" y="355"/>
                      </a:lnTo>
                      <a:lnTo>
                        <a:pt x="1813" y="355"/>
                      </a:lnTo>
                      <a:lnTo>
                        <a:pt x="1814" y="355"/>
                      </a:lnTo>
                      <a:lnTo>
                        <a:pt x="1814" y="355"/>
                      </a:lnTo>
                      <a:lnTo>
                        <a:pt x="1815" y="355"/>
                      </a:lnTo>
                      <a:lnTo>
                        <a:pt x="1815" y="354"/>
                      </a:lnTo>
                      <a:lnTo>
                        <a:pt x="1816" y="355"/>
                      </a:lnTo>
                      <a:lnTo>
                        <a:pt x="1817" y="355"/>
                      </a:lnTo>
                      <a:lnTo>
                        <a:pt x="1817" y="355"/>
                      </a:lnTo>
                      <a:lnTo>
                        <a:pt x="1817" y="355"/>
                      </a:lnTo>
                      <a:lnTo>
                        <a:pt x="1818" y="354"/>
                      </a:lnTo>
                      <a:lnTo>
                        <a:pt x="1818" y="355"/>
                      </a:lnTo>
                      <a:lnTo>
                        <a:pt x="1819" y="355"/>
                      </a:lnTo>
                      <a:lnTo>
                        <a:pt x="1820" y="355"/>
                      </a:lnTo>
                      <a:lnTo>
                        <a:pt x="1820" y="355"/>
                      </a:lnTo>
                      <a:lnTo>
                        <a:pt x="1821" y="355"/>
                      </a:lnTo>
                      <a:lnTo>
                        <a:pt x="1821" y="355"/>
                      </a:lnTo>
                      <a:lnTo>
                        <a:pt x="1822" y="355"/>
                      </a:lnTo>
                      <a:lnTo>
                        <a:pt x="1823" y="354"/>
                      </a:lnTo>
                      <a:lnTo>
                        <a:pt x="1823" y="355"/>
                      </a:lnTo>
                      <a:lnTo>
                        <a:pt x="1823" y="355"/>
                      </a:lnTo>
                      <a:lnTo>
                        <a:pt x="1824" y="355"/>
                      </a:lnTo>
                      <a:lnTo>
                        <a:pt x="1824" y="355"/>
                      </a:lnTo>
                      <a:lnTo>
                        <a:pt x="1824" y="355"/>
                      </a:lnTo>
                      <a:lnTo>
                        <a:pt x="1825" y="355"/>
                      </a:lnTo>
                      <a:lnTo>
                        <a:pt x="1825" y="355"/>
                      </a:lnTo>
                      <a:lnTo>
                        <a:pt x="1826" y="355"/>
                      </a:lnTo>
                      <a:lnTo>
                        <a:pt x="1827" y="355"/>
                      </a:lnTo>
                      <a:lnTo>
                        <a:pt x="1827" y="355"/>
                      </a:lnTo>
                      <a:lnTo>
                        <a:pt x="1828" y="355"/>
                      </a:lnTo>
                      <a:lnTo>
                        <a:pt x="1828" y="355"/>
                      </a:lnTo>
                      <a:lnTo>
                        <a:pt x="1829" y="355"/>
                      </a:lnTo>
                      <a:lnTo>
                        <a:pt x="1829" y="355"/>
                      </a:lnTo>
                      <a:lnTo>
                        <a:pt x="1830" y="355"/>
                      </a:lnTo>
                      <a:lnTo>
                        <a:pt x="1830" y="355"/>
                      </a:lnTo>
                      <a:lnTo>
                        <a:pt x="1831" y="355"/>
                      </a:lnTo>
                      <a:lnTo>
                        <a:pt x="1832" y="355"/>
                      </a:lnTo>
                      <a:lnTo>
                        <a:pt x="1832" y="355"/>
                      </a:lnTo>
                      <a:lnTo>
                        <a:pt x="1832" y="355"/>
                      </a:lnTo>
                      <a:lnTo>
                        <a:pt x="1833" y="355"/>
                      </a:lnTo>
                      <a:lnTo>
                        <a:pt x="1833" y="355"/>
                      </a:lnTo>
                      <a:lnTo>
                        <a:pt x="1834" y="355"/>
                      </a:lnTo>
                      <a:lnTo>
                        <a:pt x="1834" y="355"/>
                      </a:lnTo>
                      <a:lnTo>
                        <a:pt x="1835" y="355"/>
                      </a:lnTo>
                      <a:lnTo>
                        <a:pt x="1835" y="355"/>
                      </a:lnTo>
                      <a:lnTo>
                        <a:pt x="1835" y="355"/>
                      </a:lnTo>
                      <a:lnTo>
                        <a:pt x="1837" y="355"/>
                      </a:lnTo>
                      <a:lnTo>
                        <a:pt x="1837" y="355"/>
                      </a:lnTo>
                      <a:lnTo>
                        <a:pt x="1837" y="355"/>
                      </a:lnTo>
                      <a:lnTo>
                        <a:pt x="1838" y="355"/>
                      </a:lnTo>
                      <a:lnTo>
                        <a:pt x="1838" y="355"/>
                      </a:lnTo>
                      <a:lnTo>
                        <a:pt x="1839" y="355"/>
                      </a:lnTo>
                      <a:lnTo>
                        <a:pt x="1839" y="355"/>
                      </a:lnTo>
                      <a:lnTo>
                        <a:pt x="1840" y="355"/>
                      </a:lnTo>
                      <a:lnTo>
                        <a:pt x="1840" y="355"/>
                      </a:lnTo>
                      <a:lnTo>
                        <a:pt x="1841" y="355"/>
                      </a:lnTo>
                      <a:lnTo>
                        <a:pt x="1841" y="355"/>
                      </a:lnTo>
                      <a:lnTo>
                        <a:pt x="1842" y="355"/>
                      </a:lnTo>
                      <a:lnTo>
                        <a:pt x="1843" y="354"/>
                      </a:lnTo>
                      <a:lnTo>
                        <a:pt x="1843" y="355"/>
                      </a:lnTo>
                      <a:lnTo>
                        <a:pt x="1843" y="355"/>
                      </a:lnTo>
                      <a:lnTo>
                        <a:pt x="1844" y="355"/>
                      </a:lnTo>
                      <a:lnTo>
                        <a:pt x="1844" y="355"/>
                      </a:lnTo>
                      <a:lnTo>
                        <a:pt x="1845" y="355"/>
                      </a:lnTo>
                      <a:lnTo>
                        <a:pt x="1846" y="355"/>
                      </a:lnTo>
                      <a:lnTo>
                        <a:pt x="1846" y="355"/>
                      </a:lnTo>
                      <a:lnTo>
                        <a:pt x="1847" y="355"/>
                      </a:lnTo>
                      <a:lnTo>
                        <a:pt x="1847" y="355"/>
                      </a:lnTo>
                      <a:lnTo>
                        <a:pt x="1848" y="355"/>
                      </a:lnTo>
                      <a:lnTo>
                        <a:pt x="1848" y="355"/>
                      </a:lnTo>
                      <a:lnTo>
                        <a:pt x="1849" y="355"/>
                      </a:lnTo>
                      <a:lnTo>
                        <a:pt x="1849" y="355"/>
                      </a:lnTo>
                      <a:lnTo>
                        <a:pt x="1849" y="355"/>
                      </a:lnTo>
                      <a:lnTo>
                        <a:pt x="1850" y="355"/>
                      </a:lnTo>
                      <a:lnTo>
                        <a:pt x="1851" y="355"/>
                      </a:lnTo>
                      <a:lnTo>
                        <a:pt x="1851" y="355"/>
                      </a:lnTo>
                      <a:lnTo>
                        <a:pt x="1851" y="355"/>
                      </a:lnTo>
                      <a:lnTo>
                        <a:pt x="1852" y="355"/>
                      </a:lnTo>
                      <a:lnTo>
                        <a:pt x="1853" y="355"/>
                      </a:lnTo>
                      <a:lnTo>
                        <a:pt x="1853" y="355"/>
                      </a:lnTo>
                      <a:lnTo>
                        <a:pt x="1854" y="355"/>
                      </a:lnTo>
                      <a:lnTo>
                        <a:pt x="1854" y="355"/>
                      </a:lnTo>
                      <a:lnTo>
                        <a:pt x="1855" y="355"/>
                      </a:lnTo>
                      <a:lnTo>
                        <a:pt x="1855" y="355"/>
                      </a:lnTo>
                      <a:lnTo>
                        <a:pt x="1856" y="355"/>
                      </a:lnTo>
                      <a:lnTo>
                        <a:pt x="1856" y="355"/>
                      </a:lnTo>
                      <a:lnTo>
                        <a:pt x="1857" y="355"/>
                      </a:lnTo>
                      <a:lnTo>
                        <a:pt x="1858" y="355"/>
                      </a:lnTo>
                      <a:lnTo>
                        <a:pt x="1858" y="355"/>
                      </a:lnTo>
                      <a:lnTo>
                        <a:pt x="1859" y="355"/>
                      </a:lnTo>
                      <a:lnTo>
                        <a:pt x="1859" y="355"/>
                      </a:lnTo>
                      <a:lnTo>
                        <a:pt x="1860" y="355"/>
                      </a:lnTo>
                      <a:lnTo>
                        <a:pt x="1860" y="355"/>
                      </a:lnTo>
                      <a:lnTo>
                        <a:pt x="1861" y="355"/>
                      </a:lnTo>
                      <a:lnTo>
                        <a:pt x="1861" y="355"/>
                      </a:lnTo>
                      <a:lnTo>
                        <a:pt x="1861" y="355"/>
                      </a:lnTo>
                      <a:lnTo>
                        <a:pt x="1862" y="355"/>
                      </a:lnTo>
                      <a:lnTo>
                        <a:pt x="1863" y="355"/>
                      </a:lnTo>
                      <a:lnTo>
                        <a:pt x="1863" y="355"/>
                      </a:lnTo>
                      <a:lnTo>
                        <a:pt x="1864" y="355"/>
                      </a:lnTo>
                      <a:lnTo>
                        <a:pt x="1864" y="355"/>
                      </a:lnTo>
                      <a:lnTo>
                        <a:pt x="1865" y="355"/>
                      </a:lnTo>
                      <a:lnTo>
                        <a:pt x="1865" y="355"/>
                      </a:lnTo>
                      <a:lnTo>
                        <a:pt x="1866" y="355"/>
                      </a:lnTo>
                      <a:lnTo>
                        <a:pt x="1866" y="355"/>
                      </a:lnTo>
                      <a:lnTo>
                        <a:pt x="1866" y="355"/>
                      </a:lnTo>
                      <a:lnTo>
                        <a:pt x="1867" y="355"/>
                      </a:lnTo>
                      <a:lnTo>
                        <a:pt x="1868" y="355"/>
                      </a:lnTo>
                      <a:lnTo>
                        <a:pt x="1868" y="355"/>
                      </a:lnTo>
                      <a:lnTo>
                        <a:pt x="1869" y="355"/>
                      </a:lnTo>
                      <a:lnTo>
                        <a:pt x="1869" y="355"/>
                      </a:lnTo>
                      <a:lnTo>
                        <a:pt x="1870" y="355"/>
                      </a:lnTo>
                      <a:lnTo>
                        <a:pt x="1870" y="355"/>
                      </a:lnTo>
                      <a:lnTo>
                        <a:pt x="1871" y="355"/>
                      </a:lnTo>
                      <a:lnTo>
                        <a:pt x="1871" y="355"/>
                      </a:lnTo>
                      <a:lnTo>
                        <a:pt x="1872" y="355"/>
                      </a:lnTo>
                      <a:lnTo>
                        <a:pt x="1873" y="355"/>
                      </a:lnTo>
                      <a:lnTo>
                        <a:pt x="1873" y="355"/>
                      </a:lnTo>
                      <a:lnTo>
                        <a:pt x="1873" y="355"/>
                      </a:lnTo>
                      <a:lnTo>
                        <a:pt x="1874" y="355"/>
                      </a:lnTo>
                      <a:lnTo>
                        <a:pt x="1874" y="355"/>
                      </a:lnTo>
                      <a:lnTo>
                        <a:pt x="1875" y="355"/>
                      </a:lnTo>
                      <a:lnTo>
                        <a:pt x="1876" y="355"/>
                      </a:lnTo>
                      <a:lnTo>
                        <a:pt x="1876" y="355"/>
                      </a:lnTo>
                      <a:lnTo>
                        <a:pt x="1876" y="355"/>
                      </a:lnTo>
                      <a:lnTo>
                        <a:pt x="1877" y="355"/>
                      </a:lnTo>
                      <a:lnTo>
                        <a:pt x="1877" y="355"/>
                      </a:lnTo>
                      <a:lnTo>
                        <a:pt x="1878" y="355"/>
                      </a:lnTo>
                      <a:lnTo>
                        <a:pt x="1878" y="355"/>
                      </a:lnTo>
                      <a:lnTo>
                        <a:pt x="1879" y="355"/>
                      </a:lnTo>
                      <a:lnTo>
                        <a:pt x="1880" y="355"/>
                      </a:lnTo>
                      <a:lnTo>
                        <a:pt x="1880" y="355"/>
                      </a:lnTo>
                      <a:lnTo>
                        <a:pt x="1880" y="355"/>
                      </a:lnTo>
                      <a:lnTo>
                        <a:pt x="1881" y="355"/>
                      </a:lnTo>
                      <a:lnTo>
                        <a:pt x="1881" y="355"/>
                      </a:lnTo>
                      <a:lnTo>
                        <a:pt x="1882" y="355"/>
                      </a:lnTo>
                      <a:lnTo>
                        <a:pt x="1882" y="355"/>
                      </a:lnTo>
                      <a:lnTo>
                        <a:pt x="1883" y="355"/>
                      </a:lnTo>
                      <a:lnTo>
                        <a:pt x="1884" y="355"/>
                      </a:lnTo>
                      <a:lnTo>
                        <a:pt x="1884" y="355"/>
                      </a:lnTo>
                      <a:lnTo>
                        <a:pt x="1884" y="355"/>
                      </a:lnTo>
                      <a:lnTo>
                        <a:pt x="1885" y="355"/>
                      </a:lnTo>
                      <a:lnTo>
                        <a:pt x="1886" y="355"/>
                      </a:lnTo>
                      <a:lnTo>
                        <a:pt x="1886" y="355"/>
                      </a:lnTo>
                      <a:lnTo>
                        <a:pt x="1886" y="355"/>
                      </a:lnTo>
                      <a:lnTo>
                        <a:pt x="1887" y="355"/>
                      </a:lnTo>
                      <a:lnTo>
                        <a:pt x="1888" y="355"/>
                      </a:lnTo>
                      <a:lnTo>
                        <a:pt x="1888" y="355"/>
                      </a:lnTo>
                      <a:lnTo>
                        <a:pt x="1889" y="355"/>
                      </a:lnTo>
                      <a:lnTo>
                        <a:pt x="1889" y="355"/>
                      </a:lnTo>
                      <a:lnTo>
                        <a:pt x="1890" y="355"/>
                      </a:lnTo>
                      <a:lnTo>
                        <a:pt x="1890" y="354"/>
                      </a:lnTo>
                      <a:lnTo>
                        <a:pt x="1891" y="354"/>
                      </a:lnTo>
                      <a:lnTo>
                        <a:pt x="1891" y="355"/>
                      </a:lnTo>
                      <a:lnTo>
                        <a:pt x="1892" y="355"/>
                      </a:lnTo>
                      <a:lnTo>
                        <a:pt x="1892" y="355"/>
                      </a:lnTo>
                      <a:lnTo>
                        <a:pt x="1893" y="355"/>
                      </a:lnTo>
                      <a:lnTo>
                        <a:pt x="1894" y="355"/>
                      </a:lnTo>
                      <a:lnTo>
                        <a:pt x="1894" y="355"/>
                      </a:lnTo>
                      <a:lnTo>
                        <a:pt x="1894" y="355"/>
                      </a:lnTo>
                      <a:lnTo>
                        <a:pt x="1895" y="355"/>
                      </a:lnTo>
                      <a:lnTo>
                        <a:pt x="1896" y="355"/>
                      </a:lnTo>
                      <a:lnTo>
                        <a:pt x="1896" y="355"/>
                      </a:lnTo>
                      <a:lnTo>
                        <a:pt x="1897" y="355"/>
                      </a:lnTo>
                      <a:lnTo>
                        <a:pt x="1897" y="355"/>
                      </a:lnTo>
                      <a:lnTo>
                        <a:pt x="1897" y="355"/>
                      </a:lnTo>
                      <a:lnTo>
                        <a:pt x="1898" y="355"/>
                      </a:lnTo>
                      <a:lnTo>
                        <a:pt x="1899" y="355"/>
                      </a:lnTo>
                      <a:lnTo>
                        <a:pt x="1899" y="355"/>
                      </a:lnTo>
                      <a:lnTo>
                        <a:pt x="1899" y="355"/>
                      </a:lnTo>
                      <a:lnTo>
                        <a:pt x="1900" y="355"/>
                      </a:lnTo>
                      <a:lnTo>
                        <a:pt x="1900" y="355"/>
                      </a:lnTo>
                      <a:lnTo>
                        <a:pt x="1901" y="355"/>
                      </a:lnTo>
                      <a:lnTo>
                        <a:pt x="1902" y="355"/>
                      </a:lnTo>
                      <a:lnTo>
                        <a:pt x="1902" y="355"/>
                      </a:lnTo>
                      <a:lnTo>
                        <a:pt x="1902" y="355"/>
                      </a:lnTo>
                      <a:lnTo>
                        <a:pt x="1903" y="355"/>
                      </a:lnTo>
                      <a:lnTo>
                        <a:pt x="1904" y="355"/>
                      </a:lnTo>
                      <a:lnTo>
                        <a:pt x="1904" y="355"/>
                      </a:lnTo>
                      <a:lnTo>
                        <a:pt x="1905" y="355"/>
                      </a:lnTo>
                      <a:lnTo>
                        <a:pt x="1905" y="354"/>
                      </a:lnTo>
                      <a:lnTo>
                        <a:pt x="1906" y="355"/>
                      </a:lnTo>
                      <a:lnTo>
                        <a:pt x="1906" y="355"/>
                      </a:lnTo>
                      <a:lnTo>
                        <a:pt x="1907" y="355"/>
                      </a:lnTo>
                      <a:lnTo>
                        <a:pt x="1907" y="355"/>
                      </a:lnTo>
                      <a:lnTo>
                        <a:pt x="1908" y="355"/>
                      </a:lnTo>
                      <a:lnTo>
                        <a:pt x="1908" y="355"/>
                      </a:lnTo>
                      <a:lnTo>
                        <a:pt x="1909" y="355"/>
                      </a:lnTo>
                      <a:lnTo>
                        <a:pt x="1909" y="355"/>
                      </a:lnTo>
                      <a:lnTo>
                        <a:pt x="1910" y="355"/>
                      </a:lnTo>
                      <a:lnTo>
                        <a:pt x="1910" y="355"/>
                      </a:lnTo>
                      <a:lnTo>
                        <a:pt x="1911" y="355"/>
                      </a:lnTo>
                      <a:lnTo>
                        <a:pt x="1912" y="355"/>
                      </a:lnTo>
                      <a:lnTo>
                        <a:pt x="1912" y="355"/>
                      </a:lnTo>
                      <a:lnTo>
                        <a:pt x="1912" y="355"/>
                      </a:lnTo>
                      <a:lnTo>
                        <a:pt x="1913" y="355"/>
                      </a:lnTo>
                      <a:lnTo>
                        <a:pt x="1913" y="355"/>
                      </a:lnTo>
                      <a:lnTo>
                        <a:pt x="1914" y="355"/>
                      </a:lnTo>
                      <a:lnTo>
                        <a:pt x="1915" y="355"/>
                      </a:lnTo>
                      <a:lnTo>
                        <a:pt x="1915" y="355"/>
                      </a:lnTo>
                      <a:lnTo>
                        <a:pt x="1915" y="355"/>
                      </a:lnTo>
                      <a:lnTo>
                        <a:pt x="1916" y="355"/>
                      </a:lnTo>
                      <a:lnTo>
                        <a:pt x="1917" y="355"/>
                      </a:lnTo>
                      <a:lnTo>
                        <a:pt x="1917" y="355"/>
                      </a:lnTo>
                      <a:lnTo>
                        <a:pt x="1917" y="355"/>
                      </a:lnTo>
                      <a:lnTo>
                        <a:pt x="1918" y="355"/>
                      </a:lnTo>
                      <a:lnTo>
                        <a:pt x="1918" y="355"/>
                      </a:lnTo>
                      <a:lnTo>
                        <a:pt x="1919" y="355"/>
                      </a:lnTo>
                      <a:lnTo>
                        <a:pt x="1920" y="355"/>
                      </a:lnTo>
                      <a:lnTo>
                        <a:pt x="1920" y="355"/>
                      </a:lnTo>
                      <a:lnTo>
                        <a:pt x="1920" y="355"/>
                      </a:lnTo>
                      <a:lnTo>
                        <a:pt x="1921" y="355"/>
                      </a:lnTo>
                      <a:lnTo>
                        <a:pt x="1922" y="355"/>
                      </a:lnTo>
                      <a:lnTo>
                        <a:pt x="1922" y="355"/>
                      </a:lnTo>
                      <a:lnTo>
                        <a:pt x="1923" y="355"/>
                      </a:lnTo>
                      <a:lnTo>
                        <a:pt x="1923" y="355"/>
                      </a:lnTo>
                      <a:lnTo>
                        <a:pt x="1923" y="355"/>
                      </a:lnTo>
                      <a:lnTo>
                        <a:pt x="1924" y="355"/>
                      </a:lnTo>
                      <a:lnTo>
                        <a:pt x="1925" y="355"/>
                      </a:lnTo>
                      <a:lnTo>
                        <a:pt x="1925" y="355"/>
                      </a:lnTo>
                      <a:lnTo>
                        <a:pt x="1926" y="355"/>
                      </a:lnTo>
                      <a:lnTo>
                        <a:pt x="1926" y="355"/>
                      </a:lnTo>
                      <a:lnTo>
                        <a:pt x="1927" y="355"/>
                      </a:lnTo>
                      <a:lnTo>
                        <a:pt x="1927" y="355"/>
                      </a:lnTo>
                      <a:lnTo>
                        <a:pt x="1928" y="355"/>
                      </a:lnTo>
                      <a:lnTo>
                        <a:pt x="1928" y="355"/>
                      </a:lnTo>
                      <a:lnTo>
                        <a:pt x="1929" y="355"/>
                      </a:lnTo>
                      <a:lnTo>
                        <a:pt x="1929" y="355"/>
                      </a:lnTo>
                      <a:lnTo>
                        <a:pt x="1929" y="355"/>
                      </a:lnTo>
                      <a:lnTo>
                        <a:pt x="1931" y="355"/>
                      </a:lnTo>
                      <a:lnTo>
                        <a:pt x="1931" y="355"/>
                      </a:lnTo>
                      <a:lnTo>
                        <a:pt x="1931" y="355"/>
                      </a:lnTo>
                      <a:lnTo>
                        <a:pt x="1932" y="355"/>
                      </a:lnTo>
                      <a:lnTo>
                        <a:pt x="1932" y="355"/>
                      </a:lnTo>
                      <a:lnTo>
                        <a:pt x="1933" y="355"/>
                      </a:lnTo>
                      <a:lnTo>
                        <a:pt x="1933" y="355"/>
                      </a:lnTo>
                      <a:lnTo>
                        <a:pt x="1934" y="355"/>
                      </a:lnTo>
                      <a:lnTo>
                        <a:pt x="1934" y="355"/>
                      </a:lnTo>
                      <a:lnTo>
                        <a:pt x="1935" y="355"/>
                      </a:lnTo>
                      <a:lnTo>
                        <a:pt x="1936" y="355"/>
                      </a:lnTo>
                      <a:lnTo>
                        <a:pt x="1936" y="355"/>
                      </a:lnTo>
                      <a:lnTo>
                        <a:pt x="1937" y="355"/>
                      </a:lnTo>
                      <a:lnTo>
                        <a:pt x="1937" y="355"/>
                      </a:lnTo>
                      <a:lnTo>
                        <a:pt x="1938" y="355"/>
                      </a:lnTo>
                      <a:lnTo>
                        <a:pt x="1938" y="355"/>
                      </a:lnTo>
                      <a:lnTo>
                        <a:pt x="1938" y="355"/>
                      </a:lnTo>
                      <a:lnTo>
                        <a:pt x="1939" y="355"/>
                      </a:lnTo>
                      <a:lnTo>
                        <a:pt x="1940" y="355"/>
                      </a:lnTo>
                      <a:lnTo>
                        <a:pt x="1940" y="355"/>
                      </a:lnTo>
                      <a:lnTo>
                        <a:pt x="1941" y="355"/>
                      </a:lnTo>
                      <a:lnTo>
                        <a:pt x="1941" y="355"/>
                      </a:lnTo>
                      <a:lnTo>
                        <a:pt x="1942" y="355"/>
                      </a:lnTo>
                      <a:lnTo>
                        <a:pt x="1942" y="355"/>
                      </a:lnTo>
                      <a:lnTo>
                        <a:pt x="1943" y="355"/>
                      </a:lnTo>
                      <a:lnTo>
                        <a:pt x="1943" y="355"/>
                      </a:lnTo>
                      <a:lnTo>
                        <a:pt x="1943" y="355"/>
                      </a:lnTo>
                      <a:lnTo>
                        <a:pt x="1944" y="355"/>
                      </a:lnTo>
                      <a:lnTo>
                        <a:pt x="1945" y="355"/>
                      </a:lnTo>
                      <a:lnTo>
                        <a:pt x="1945" y="355"/>
                      </a:lnTo>
                      <a:lnTo>
                        <a:pt x="1946" y="355"/>
                      </a:lnTo>
                      <a:lnTo>
                        <a:pt x="1946" y="355"/>
                      </a:lnTo>
                      <a:lnTo>
                        <a:pt x="1947" y="355"/>
                      </a:lnTo>
                      <a:lnTo>
                        <a:pt x="1947" y="355"/>
                      </a:lnTo>
                      <a:lnTo>
                        <a:pt x="1948" y="355"/>
                      </a:lnTo>
                      <a:lnTo>
                        <a:pt x="1948" y="355"/>
                      </a:lnTo>
                      <a:lnTo>
                        <a:pt x="1949" y="355"/>
                      </a:lnTo>
                      <a:lnTo>
                        <a:pt x="1949" y="355"/>
                      </a:lnTo>
                      <a:lnTo>
                        <a:pt x="1950" y="355"/>
                      </a:lnTo>
                      <a:lnTo>
                        <a:pt x="1950" y="355"/>
                      </a:lnTo>
                      <a:lnTo>
                        <a:pt x="1951" y="355"/>
                      </a:lnTo>
                      <a:lnTo>
                        <a:pt x="1951" y="355"/>
                      </a:lnTo>
                      <a:lnTo>
                        <a:pt x="1952" y="355"/>
                      </a:lnTo>
                      <a:lnTo>
                        <a:pt x="1952" y="355"/>
                      </a:lnTo>
                      <a:lnTo>
                        <a:pt x="1953" y="355"/>
                      </a:lnTo>
                      <a:lnTo>
                        <a:pt x="1953" y="355"/>
                      </a:lnTo>
                      <a:lnTo>
                        <a:pt x="1954" y="355"/>
                      </a:lnTo>
                      <a:lnTo>
                        <a:pt x="1954" y="355"/>
                      </a:lnTo>
                      <a:lnTo>
                        <a:pt x="1955" y="355"/>
                      </a:lnTo>
                      <a:lnTo>
                        <a:pt x="1955" y="355"/>
                      </a:lnTo>
                      <a:lnTo>
                        <a:pt x="1956" y="355"/>
                      </a:lnTo>
                      <a:lnTo>
                        <a:pt x="1956" y="355"/>
                      </a:lnTo>
                      <a:lnTo>
                        <a:pt x="1957" y="355"/>
                      </a:lnTo>
                      <a:lnTo>
                        <a:pt x="1958" y="355"/>
                      </a:lnTo>
                      <a:lnTo>
                        <a:pt x="1958" y="355"/>
                      </a:lnTo>
                      <a:lnTo>
                        <a:pt x="1959" y="355"/>
                      </a:lnTo>
                      <a:lnTo>
                        <a:pt x="1959" y="355"/>
                      </a:lnTo>
                      <a:lnTo>
                        <a:pt x="1960" y="355"/>
                      </a:lnTo>
                      <a:lnTo>
                        <a:pt x="1960" y="355"/>
                      </a:lnTo>
                      <a:lnTo>
                        <a:pt x="1960" y="355"/>
                      </a:lnTo>
                      <a:lnTo>
                        <a:pt x="1961" y="355"/>
                      </a:lnTo>
                      <a:lnTo>
                        <a:pt x="1962" y="355"/>
                      </a:lnTo>
                      <a:lnTo>
                        <a:pt x="1962" y="355"/>
                      </a:lnTo>
                      <a:lnTo>
                        <a:pt x="1963" y="355"/>
                      </a:lnTo>
                      <a:lnTo>
                        <a:pt x="1963" y="355"/>
                      </a:lnTo>
                      <a:lnTo>
                        <a:pt x="1963" y="355"/>
                      </a:lnTo>
                      <a:lnTo>
                        <a:pt x="1964" y="355"/>
                      </a:lnTo>
                      <a:lnTo>
                        <a:pt x="1965" y="355"/>
                      </a:lnTo>
                      <a:lnTo>
                        <a:pt x="1965" y="355"/>
                      </a:lnTo>
                      <a:lnTo>
                        <a:pt x="1965" y="355"/>
                      </a:lnTo>
                      <a:lnTo>
                        <a:pt x="1966" y="355"/>
                      </a:lnTo>
                      <a:lnTo>
                        <a:pt x="1967" y="355"/>
                      </a:lnTo>
                      <a:lnTo>
                        <a:pt x="1968" y="355"/>
                      </a:lnTo>
                      <a:lnTo>
                        <a:pt x="1968" y="355"/>
                      </a:lnTo>
                      <a:lnTo>
                        <a:pt x="1968" y="355"/>
                      </a:lnTo>
                      <a:lnTo>
                        <a:pt x="1969" y="355"/>
                      </a:lnTo>
                      <a:lnTo>
                        <a:pt x="1969" y="355"/>
                      </a:lnTo>
                      <a:lnTo>
                        <a:pt x="1970" y="355"/>
                      </a:lnTo>
                      <a:lnTo>
                        <a:pt x="1970" y="355"/>
                      </a:lnTo>
                      <a:lnTo>
                        <a:pt x="1971" y="355"/>
                      </a:lnTo>
                      <a:lnTo>
                        <a:pt x="1972" y="355"/>
                      </a:lnTo>
                      <a:lnTo>
                        <a:pt x="1972" y="355"/>
                      </a:lnTo>
                      <a:lnTo>
                        <a:pt x="1972" y="355"/>
                      </a:lnTo>
                      <a:lnTo>
                        <a:pt x="1973" y="355"/>
                      </a:lnTo>
                      <a:lnTo>
                        <a:pt x="1974" y="355"/>
                      </a:lnTo>
                      <a:lnTo>
                        <a:pt x="1974" y="355"/>
                      </a:lnTo>
                      <a:lnTo>
                        <a:pt x="1974" y="355"/>
                      </a:lnTo>
                      <a:lnTo>
                        <a:pt x="1975" y="355"/>
                      </a:lnTo>
                      <a:lnTo>
                        <a:pt x="1976" y="355"/>
                      </a:lnTo>
                      <a:lnTo>
                        <a:pt x="1976" y="355"/>
                      </a:lnTo>
                      <a:lnTo>
                        <a:pt x="1977" y="355"/>
                      </a:lnTo>
                      <a:lnTo>
                        <a:pt x="1978" y="355"/>
                      </a:lnTo>
                      <a:lnTo>
                        <a:pt x="1978" y="355"/>
                      </a:lnTo>
                      <a:lnTo>
                        <a:pt x="1978" y="355"/>
                      </a:lnTo>
                      <a:lnTo>
                        <a:pt x="1979" y="355"/>
                      </a:lnTo>
                      <a:lnTo>
                        <a:pt x="1979" y="355"/>
                      </a:lnTo>
                      <a:lnTo>
                        <a:pt x="1980" y="355"/>
                      </a:lnTo>
                      <a:lnTo>
                        <a:pt x="1980" y="355"/>
                      </a:lnTo>
                      <a:lnTo>
                        <a:pt x="1981" y="355"/>
                      </a:lnTo>
                      <a:lnTo>
                        <a:pt x="1981" y="355"/>
                      </a:lnTo>
                      <a:lnTo>
                        <a:pt x="1982" y="355"/>
                      </a:lnTo>
                      <a:lnTo>
                        <a:pt x="1982" y="355"/>
                      </a:lnTo>
                      <a:lnTo>
                        <a:pt x="1983" y="355"/>
                      </a:lnTo>
                      <a:lnTo>
                        <a:pt x="1983" y="355"/>
                      </a:lnTo>
                      <a:lnTo>
                        <a:pt x="1983" y="355"/>
                      </a:lnTo>
                      <a:lnTo>
                        <a:pt x="1984" y="355"/>
                      </a:lnTo>
                      <a:lnTo>
                        <a:pt x="1985" y="355"/>
                      </a:lnTo>
                      <a:lnTo>
                        <a:pt x="1985" y="355"/>
                      </a:lnTo>
                      <a:lnTo>
                        <a:pt x="1986" y="355"/>
                      </a:lnTo>
                      <a:lnTo>
                        <a:pt x="1986" y="355"/>
                      </a:lnTo>
                      <a:lnTo>
                        <a:pt x="1987" y="355"/>
                      </a:lnTo>
                      <a:lnTo>
                        <a:pt x="1987" y="355"/>
                      </a:lnTo>
                      <a:lnTo>
                        <a:pt x="1988" y="355"/>
                      </a:lnTo>
                      <a:lnTo>
                        <a:pt x="1988" y="355"/>
                      </a:lnTo>
                      <a:lnTo>
                        <a:pt x="1989" y="355"/>
                      </a:lnTo>
                      <a:lnTo>
                        <a:pt x="1989" y="355"/>
                      </a:lnTo>
                      <a:lnTo>
                        <a:pt x="1990" y="355"/>
                      </a:lnTo>
                      <a:lnTo>
                        <a:pt x="1990" y="355"/>
                      </a:lnTo>
                      <a:lnTo>
                        <a:pt x="1991" y="355"/>
                      </a:lnTo>
                      <a:lnTo>
                        <a:pt x="1991" y="355"/>
                      </a:lnTo>
                      <a:lnTo>
                        <a:pt x="1991" y="355"/>
                      </a:lnTo>
                      <a:lnTo>
                        <a:pt x="1992" y="355"/>
                      </a:lnTo>
                      <a:lnTo>
                        <a:pt x="1993" y="355"/>
                      </a:lnTo>
                      <a:lnTo>
                        <a:pt x="1993" y="355"/>
                      </a:lnTo>
                      <a:lnTo>
                        <a:pt x="1994" y="354"/>
                      </a:lnTo>
                      <a:lnTo>
                        <a:pt x="1994" y="354"/>
                      </a:lnTo>
                      <a:lnTo>
                        <a:pt x="1995" y="355"/>
                      </a:lnTo>
                      <a:lnTo>
                        <a:pt x="1995" y="355"/>
                      </a:lnTo>
                      <a:lnTo>
                        <a:pt x="1996" y="355"/>
                      </a:lnTo>
                      <a:lnTo>
                        <a:pt x="1996" y="355"/>
                      </a:lnTo>
                      <a:lnTo>
                        <a:pt x="1997" y="355"/>
                      </a:lnTo>
                      <a:lnTo>
                        <a:pt x="1997" y="355"/>
                      </a:lnTo>
                      <a:lnTo>
                        <a:pt x="1998" y="355"/>
                      </a:lnTo>
                      <a:lnTo>
                        <a:pt x="1999" y="355"/>
                      </a:lnTo>
                      <a:lnTo>
                        <a:pt x="1999" y="355"/>
                      </a:lnTo>
                      <a:lnTo>
                        <a:pt x="2000" y="355"/>
                      </a:lnTo>
                      <a:lnTo>
                        <a:pt x="2000" y="355"/>
                      </a:lnTo>
                      <a:lnTo>
                        <a:pt x="2000" y="355"/>
                      </a:lnTo>
                      <a:lnTo>
                        <a:pt x="2001" y="354"/>
                      </a:lnTo>
                      <a:lnTo>
                        <a:pt x="2001" y="355"/>
                      </a:lnTo>
                      <a:lnTo>
                        <a:pt x="2002" y="355"/>
                      </a:lnTo>
                      <a:lnTo>
                        <a:pt x="2003" y="355"/>
                      </a:lnTo>
                      <a:lnTo>
                        <a:pt x="2003" y="355"/>
                      </a:lnTo>
                      <a:lnTo>
                        <a:pt x="2004" y="355"/>
                      </a:lnTo>
                      <a:lnTo>
                        <a:pt x="2004" y="355"/>
                      </a:lnTo>
                      <a:lnTo>
                        <a:pt x="2005" y="355"/>
                      </a:lnTo>
                      <a:lnTo>
                        <a:pt x="2005" y="355"/>
                      </a:lnTo>
                      <a:lnTo>
                        <a:pt x="2006" y="355"/>
                      </a:lnTo>
                      <a:lnTo>
                        <a:pt x="2006" y="355"/>
                      </a:lnTo>
                      <a:lnTo>
                        <a:pt x="2007" y="355"/>
                      </a:lnTo>
                      <a:lnTo>
                        <a:pt x="2007" y="355"/>
                      </a:lnTo>
                      <a:lnTo>
                        <a:pt x="2007" y="355"/>
                      </a:lnTo>
                      <a:lnTo>
                        <a:pt x="2008" y="355"/>
                      </a:lnTo>
                      <a:lnTo>
                        <a:pt x="2009" y="355"/>
                      </a:lnTo>
                      <a:lnTo>
                        <a:pt x="2009" y="355"/>
                      </a:lnTo>
                      <a:lnTo>
                        <a:pt x="2010" y="355"/>
                      </a:lnTo>
                      <a:lnTo>
                        <a:pt x="2010" y="355"/>
                      </a:lnTo>
                      <a:lnTo>
                        <a:pt x="2011" y="355"/>
                      </a:lnTo>
                      <a:lnTo>
                        <a:pt x="2011" y="355"/>
                      </a:lnTo>
                      <a:lnTo>
                        <a:pt x="2012" y="355"/>
                      </a:lnTo>
                      <a:lnTo>
                        <a:pt x="2012" y="355"/>
                      </a:lnTo>
                      <a:lnTo>
                        <a:pt x="2013" y="355"/>
                      </a:lnTo>
                      <a:lnTo>
                        <a:pt x="2013" y="355"/>
                      </a:lnTo>
                      <a:lnTo>
                        <a:pt x="2014" y="355"/>
                      </a:lnTo>
                      <a:lnTo>
                        <a:pt x="2015" y="355"/>
                      </a:lnTo>
                      <a:lnTo>
                        <a:pt x="2015" y="355"/>
                      </a:lnTo>
                      <a:lnTo>
                        <a:pt x="2016" y="355"/>
                      </a:lnTo>
                      <a:lnTo>
                        <a:pt x="2016" y="355"/>
                      </a:lnTo>
                      <a:lnTo>
                        <a:pt x="2017" y="355"/>
                      </a:lnTo>
                      <a:lnTo>
                        <a:pt x="2017" y="355"/>
                      </a:lnTo>
                      <a:lnTo>
                        <a:pt x="2018" y="355"/>
                      </a:lnTo>
                      <a:lnTo>
                        <a:pt x="2019" y="355"/>
                      </a:lnTo>
                      <a:lnTo>
                        <a:pt x="2019" y="355"/>
                      </a:lnTo>
                      <a:lnTo>
                        <a:pt x="2019" y="355"/>
                      </a:lnTo>
                      <a:lnTo>
                        <a:pt x="2020" y="355"/>
                      </a:lnTo>
                      <a:lnTo>
                        <a:pt x="2020" y="355"/>
                      </a:lnTo>
                      <a:lnTo>
                        <a:pt x="2021" y="355"/>
                      </a:lnTo>
                      <a:lnTo>
                        <a:pt x="2021" y="355"/>
                      </a:lnTo>
                      <a:lnTo>
                        <a:pt x="2022" y="355"/>
                      </a:lnTo>
                      <a:lnTo>
                        <a:pt x="2022" y="355"/>
                      </a:lnTo>
                      <a:lnTo>
                        <a:pt x="2023" y="355"/>
                      </a:lnTo>
                      <a:lnTo>
                        <a:pt x="2023" y="355"/>
                      </a:lnTo>
                      <a:lnTo>
                        <a:pt x="2024" y="355"/>
                      </a:lnTo>
                      <a:lnTo>
                        <a:pt x="2024" y="355"/>
                      </a:lnTo>
                      <a:lnTo>
                        <a:pt x="2025" y="355"/>
                      </a:lnTo>
                      <a:lnTo>
                        <a:pt x="2025" y="355"/>
                      </a:lnTo>
                      <a:lnTo>
                        <a:pt x="2026" y="355"/>
                      </a:lnTo>
                      <a:lnTo>
                        <a:pt x="2026" y="355"/>
                      </a:lnTo>
                      <a:lnTo>
                        <a:pt x="2027" y="355"/>
                      </a:lnTo>
                      <a:lnTo>
                        <a:pt x="2027" y="355"/>
                      </a:lnTo>
                      <a:lnTo>
                        <a:pt x="2028" y="355"/>
                      </a:lnTo>
                      <a:lnTo>
                        <a:pt x="2028" y="355"/>
                      </a:lnTo>
                      <a:lnTo>
                        <a:pt x="2029" y="355"/>
                      </a:lnTo>
                      <a:lnTo>
                        <a:pt x="2029" y="355"/>
                      </a:lnTo>
                      <a:lnTo>
                        <a:pt x="2030" y="355"/>
                      </a:lnTo>
                      <a:lnTo>
                        <a:pt x="2030" y="355"/>
                      </a:lnTo>
                      <a:lnTo>
                        <a:pt x="2031" y="355"/>
                      </a:lnTo>
                      <a:lnTo>
                        <a:pt x="2031" y="355"/>
                      </a:lnTo>
                      <a:lnTo>
                        <a:pt x="2032" y="355"/>
                      </a:lnTo>
                      <a:lnTo>
                        <a:pt x="2032" y="355"/>
                      </a:lnTo>
                      <a:lnTo>
                        <a:pt x="2033" y="355"/>
                      </a:lnTo>
                      <a:lnTo>
                        <a:pt x="2033" y="355"/>
                      </a:lnTo>
                      <a:lnTo>
                        <a:pt x="2034" y="355"/>
                      </a:lnTo>
                      <a:lnTo>
                        <a:pt x="2034" y="355"/>
                      </a:lnTo>
                      <a:lnTo>
                        <a:pt x="2035" y="355"/>
                      </a:lnTo>
                      <a:lnTo>
                        <a:pt x="2035" y="355"/>
                      </a:lnTo>
                      <a:lnTo>
                        <a:pt x="2036" y="355"/>
                      </a:lnTo>
                      <a:lnTo>
                        <a:pt x="2036" y="355"/>
                      </a:lnTo>
                      <a:lnTo>
                        <a:pt x="2037" y="355"/>
                      </a:lnTo>
                      <a:lnTo>
                        <a:pt x="2037" y="355"/>
                      </a:lnTo>
                      <a:lnTo>
                        <a:pt x="2038" y="355"/>
                      </a:lnTo>
                      <a:lnTo>
                        <a:pt x="2038" y="355"/>
                      </a:lnTo>
                      <a:lnTo>
                        <a:pt x="2039" y="355"/>
                      </a:lnTo>
                      <a:lnTo>
                        <a:pt x="2040" y="355"/>
                      </a:lnTo>
                      <a:lnTo>
                        <a:pt x="2040" y="355"/>
                      </a:lnTo>
                      <a:lnTo>
                        <a:pt x="2040" y="355"/>
                      </a:lnTo>
                      <a:lnTo>
                        <a:pt x="2041" y="355"/>
                      </a:lnTo>
                      <a:lnTo>
                        <a:pt x="2042" y="355"/>
                      </a:lnTo>
                      <a:lnTo>
                        <a:pt x="2042" y="355"/>
                      </a:lnTo>
                      <a:lnTo>
                        <a:pt x="2043" y="355"/>
                      </a:lnTo>
                      <a:lnTo>
                        <a:pt x="2043" y="355"/>
                      </a:lnTo>
                      <a:lnTo>
                        <a:pt x="2043" y="355"/>
                      </a:lnTo>
                      <a:lnTo>
                        <a:pt x="2044" y="355"/>
                      </a:lnTo>
                      <a:lnTo>
                        <a:pt x="2045" y="355"/>
                      </a:lnTo>
                      <a:lnTo>
                        <a:pt x="2045" y="355"/>
                      </a:lnTo>
                      <a:lnTo>
                        <a:pt x="2046" y="355"/>
                      </a:lnTo>
                      <a:lnTo>
                        <a:pt x="2046" y="355"/>
                      </a:lnTo>
                      <a:lnTo>
                        <a:pt x="2047" y="355"/>
                      </a:lnTo>
                      <a:lnTo>
                        <a:pt x="2047" y="355"/>
                      </a:lnTo>
                      <a:lnTo>
                        <a:pt x="2048" y="355"/>
                      </a:lnTo>
                      <a:lnTo>
                        <a:pt x="2048" y="355"/>
                      </a:lnTo>
                      <a:lnTo>
                        <a:pt x="2049" y="355"/>
                      </a:lnTo>
                      <a:lnTo>
                        <a:pt x="2050" y="355"/>
                      </a:lnTo>
                      <a:lnTo>
                        <a:pt x="2050" y="355"/>
                      </a:lnTo>
                      <a:lnTo>
                        <a:pt x="2051" y="355"/>
                      </a:lnTo>
                      <a:lnTo>
                        <a:pt x="2051" y="355"/>
                      </a:lnTo>
                      <a:lnTo>
                        <a:pt x="2051" y="355"/>
                      </a:lnTo>
                      <a:lnTo>
                        <a:pt x="2052" y="355"/>
                      </a:lnTo>
                      <a:lnTo>
                        <a:pt x="2052" y="355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8" name="Group 541"/>
              <p:cNvGrpSpPr>
                <a:grpSpLocks noChangeAspect="1"/>
              </p:cNvGrpSpPr>
              <p:nvPr/>
            </p:nvGrpSpPr>
            <p:grpSpPr bwMode="auto">
              <a:xfrm>
                <a:off x="5176838" y="2860676"/>
                <a:ext cx="3581400" cy="1119188"/>
                <a:chOff x="3408" y="1536"/>
                <a:chExt cx="2208" cy="705"/>
              </a:xfrm>
            </p:grpSpPr>
            <p:sp>
              <p:nvSpPr>
                <p:cNvPr id="88" name="AutoShape 542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3408" y="1536"/>
                  <a:ext cx="2208" cy="68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" name="Line 543"/>
                <p:cNvSpPr>
                  <a:spLocks noChangeShapeType="1"/>
                </p:cNvSpPr>
                <p:nvPr/>
              </p:nvSpPr>
              <p:spPr bwMode="auto">
                <a:xfrm flipV="1">
                  <a:off x="3594" y="1536"/>
                  <a:ext cx="1" cy="552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" name="Rectangle 544"/>
                <p:cNvSpPr>
                  <a:spLocks noChangeArrowheads="1"/>
                </p:cNvSpPr>
                <p:nvPr/>
              </p:nvSpPr>
              <p:spPr bwMode="auto">
                <a:xfrm rot="16200000">
                  <a:off x="3404" y="1784"/>
                  <a:ext cx="77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AU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91" name="Line 545"/>
                <p:cNvSpPr>
                  <a:spLocks noChangeShapeType="1"/>
                </p:cNvSpPr>
                <p:nvPr/>
              </p:nvSpPr>
              <p:spPr bwMode="auto">
                <a:xfrm flipH="1">
                  <a:off x="3584" y="2061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2" name="Line 546"/>
                <p:cNvSpPr>
                  <a:spLocks noChangeShapeType="1"/>
                </p:cNvSpPr>
                <p:nvPr/>
              </p:nvSpPr>
              <p:spPr bwMode="auto">
                <a:xfrm flipH="1">
                  <a:off x="3573" y="2031"/>
                  <a:ext cx="2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3" name="Rectangle 547"/>
                <p:cNvSpPr>
                  <a:spLocks noChangeArrowheads="1"/>
                </p:cNvSpPr>
                <p:nvPr/>
              </p:nvSpPr>
              <p:spPr bwMode="auto">
                <a:xfrm>
                  <a:off x="3450" y="2009"/>
                  <a:ext cx="107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94" name="Line 548"/>
                <p:cNvSpPr>
                  <a:spLocks noChangeShapeType="1"/>
                </p:cNvSpPr>
                <p:nvPr/>
              </p:nvSpPr>
              <p:spPr bwMode="auto">
                <a:xfrm flipH="1">
                  <a:off x="3584" y="2000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" name="Line 549"/>
                <p:cNvSpPr>
                  <a:spLocks noChangeShapeType="1"/>
                </p:cNvSpPr>
                <p:nvPr/>
              </p:nvSpPr>
              <p:spPr bwMode="auto">
                <a:xfrm flipH="1">
                  <a:off x="3584" y="1970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" name="Line 550"/>
                <p:cNvSpPr>
                  <a:spLocks noChangeShapeType="1"/>
                </p:cNvSpPr>
                <p:nvPr/>
              </p:nvSpPr>
              <p:spPr bwMode="auto">
                <a:xfrm flipH="1">
                  <a:off x="3584" y="1940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" name="Line 551"/>
                <p:cNvSpPr>
                  <a:spLocks noChangeShapeType="1"/>
                </p:cNvSpPr>
                <p:nvPr/>
              </p:nvSpPr>
              <p:spPr bwMode="auto">
                <a:xfrm flipH="1">
                  <a:off x="3584" y="1910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" name="Line 552"/>
                <p:cNvSpPr>
                  <a:spLocks noChangeShapeType="1"/>
                </p:cNvSpPr>
                <p:nvPr/>
              </p:nvSpPr>
              <p:spPr bwMode="auto">
                <a:xfrm flipH="1">
                  <a:off x="3573" y="1879"/>
                  <a:ext cx="2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" name="Rectangle 553"/>
                <p:cNvSpPr>
                  <a:spLocks noChangeArrowheads="1"/>
                </p:cNvSpPr>
                <p:nvPr/>
              </p:nvSpPr>
              <p:spPr bwMode="auto">
                <a:xfrm>
                  <a:off x="3450" y="1857"/>
                  <a:ext cx="107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0.05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00" name="Line 554"/>
                <p:cNvSpPr>
                  <a:spLocks noChangeShapeType="1"/>
                </p:cNvSpPr>
                <p:nvPr/>
              </p:nvSpPr>
              <p:spPr bwMode="auto">
                <a:xfrm flipH="1">
                  <a:off x="3584" y="1849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" name="Line 555"/>
                <p:cNvSpPr>
                  <a:spLocks noChangeShapeType="1"/>
                </p:cNvSpPr>
                <p:nvPr/>
              </p:nvSpPr>
              <p:spPr bwMode="auto">
                <a:xfrm flipH="1">
                  <a:off x="3584" y="1819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" name="Line 556"/>
                <p:cNvSpPr>
                  <a:spLocks noChangeShapeType="1"/>
                </p:cNvSpPr>
                <p:nvPr/>
              </p:nvSpPr>
              <p:spPr bwMode="auto">
                <a:xfrm flipH="1">
                  <a:off x="3584" y="1788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" name="Line 557"/>
                <p:cNvSpPr>
                  <a:spLocks noChangeShapeType="1"/>
                </p:cNvSpPr>
                <p:nvPr/>
              </p:nvSpPr>
              <p:spPr bwMode="auto">
                <a:xfrm flipH="1">
                  <a:off x="3584" y="1758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" name="Line 558"/>
                <p:cNvSpPr>
                  <a:spLocks noChangeShapeType="1"/>
                </p:cNvSpPr>
                <p:nvPr/>
              </p:nvSpPr>
              <p:spPr bwMode="auto">
                <a:xfrm flipH="1">
                  <a:off x="3573" y="1728"/>
                  <a:ext cx="2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" name="Rectangle 559"/>
                <p:cNvSpPr>
                  <a:spLocks noChangeArrowheads="1"/>
                </p:cNvSpPr>
                <p:nvPr/>
              </p:nvSpPr>
              <p:spPr bwMode="auto">
                <a:xfrm>
                  <a:off x="3450" y="1706"/>
                  <a:ext cx="107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0.10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06" name="Line 560"/>
                <p:cNvSpPr>
                  <a:spLocks noChangeShapeType="1"/>
                </p:cNvSpPr>
                <p:nvPr/>
              </p:nvSpPr>
              <p:spPr bwMode="auto">
                <a:xfrm flipH="1">
                  <a:off x="3584" y="1697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" name="Line 561"/>
                <p:cNvSpPr>
                  <a:spLocks noChangeShapeType="1"/>
                </p:cNvSpPr>
                <p:nvPr/>
              </p:nvSpPr>
              <p:spPr bwMode="auto">
                <a:xfrm flipH="1">
                  <a:off x="3584" y="1667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" name="Line 562"/>
                <p:cNvSpPr>
                  <a:spLocks noChangeShapeType="1"/>
                </p:cNvSpPr>
                <p:nvPr/>
              </p:nvSpPr>
              <p:spPr bwMode="auto">
                <a:xfrm flipH="1">
                  <a:off x="3584" y="1637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" name="Line 563"/>
                <p:cNvSpPr>
                  <a:spLocks noChangeShapeType="1"/>
                </p:cNvSpPr>
                <p:nvPr/>
              </p:nvSpPr>
              <p:spPr bwMode="auto">
                <a:xfrm flipH="1">
                  <a:off x="3584" y="1606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" name="Line 564"/>
                <p:cNvSpPr>
                  <a:spLocks noChangeShapeType="1"/>
                </p:cNvSpPr>
                <p:nvPr/>
              </p:nvSpPr>
              <p:spPr bwMode="auto">
                <a:xfrm flipH="1">
                  <a:off x="3573" y="1576"/>
                  <a:ext cx="21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1" name="Rectangle 565"/>
                <p:cNvSpPr>
                  <a:spLocks noChangeArrowheads="1"/>
                </p:cNvSpPr>
                <p:nvPr/>
              </p:nvSpPr>
              <p:spPr bwMode="auto">
                <a:xfrm>
                  <a:off x="3450" y="1554"/>
                  <a:ext cx="107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0.15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12" name="Line 566"/>
                <p:cNvSpPr>
                  <a:spLocks noChangeShapeType="1"/>
                </p:cNvSpPr>
                <p:nvPr/>
              </p:nvSpPr>
              <p:spPr bwMode="auto">
                <a:xfrm flipH="1">
                  <a:off x="3584" y="1546"/>
                  <a:ext cx="1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" name="Line 567"/>
                <p:cNvSpPr>
                  <a:spLocks noChangeShapeType="1"/>
                </p:cNvSpPr>
                <p:nvPr/>
              </p:nvSpPr>
              <p:spPr bwMode="auto">
                <a:xfrm flipH="1">
                  <a:off x="3594" y="2088"/>
                  <a:ext cx="2020" cy="1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4" name="Rectangle 568"/>
                <p:cNvSpPr>
                  <a:spLocks noChangeArrowheads="1"/>
                </p:cNvSpPr>
                <p:nvPr/>
              </p:nvSpPr>
              <p:spPr bwMode="auto">
                <a:xfrm>
                  <a:off x="4503" y="2174"/>
                  <a:ext cx="192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Minutes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15" name="Line 569"/>
                <p:cNvSpPr>
                  <a:spLocks noChangeShapeType="1"/>
                </p:cNvSpPr>
                <p:nvPr/>
              </p:nvSpPr>
              <p:spPr bwMode="auto">
                <a:xfrm>
                  <a:off x="3594" y="2091"/>
                  <a:ext cx="1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6" name="Rectangle 570"/>
                <p:cNvSpPr>
                  <a:spLocks noChangeArrowheads="1"/>
                </p:cNvSpPr>
                <p:nvPr/>
              </p:nvSpPr>
              <p:spPr bwMode="auto">
                <a:xfrm>
                  <a:off x="3533" y="2111"/>
                  <a:ext cx="107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17" name="Line 571"/>
                <p:cNvSpPr>
                  <a:spLocks noChangeShapeType="1"/>
                </p:cNvSpPr>
                <p:nvPr/>
              </p:nvSpPr>
              <p:spPr bwMode="auto">
                <a:xfrm>
                  <a:off x="3637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8" name="Line 572"/>
                <p:cNvSpPr>
                  <a:spLocks noChangeShapeType="1"/>
                </p:cNvSpPr>
                <p:nvPr/>
              </p:nvSpPr>
              <p:spPr bwMode="auto">
                <a:xfrm>
                  <a:off x="3679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9" name="Line 573"/>
                <p:cNvSpPr>
                  <a:spLocks noChangeShapeType="1"/>
                </p:cNvSpPr>
                <p:nvPr/>
              </p:nvSpPr>
              <p:spPr bwMode="auto">
                <a:xfrm>
                  <a:off x="3722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0" name="Line 574"/>
                <p:cNvSpPr>
                  <a:spLocks noChangeShapeType="1"/>
                </p:cNvSpPr>
                <p:nvPr/>
              </p:nvSpPr>
              <p:spPr bwMode="auto">
                <a:xfrm>
                  <a:off x="3764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1" name="Line 575"/>
                <p:cNvSpPr>
                  <a:spLocks noChangeShapeType="1"/>
                </p:cNvSpPr>
                <p:nvPr/>
              </p:nvSpPr>
              <p:spPr bwMode="auto">
                <a:xfrm>
                  <a:off x="3807" y="2091"/>
                  <a:ext cx="1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2" name="Rectangle 576"/>
                <p:cNvSpPr>
                  <a:spLocks noChangeArrowheads="1"/>
                </p:cNvSpPr>
                <p:nvPr/>
              </p:nvSpPr>
              <p:spPr bwMode="auto">
                <a:xfrm>
                  <a:off x="3746" y="2111"/>
                  <a:ext cx="106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1.00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23" name="Line 577"/>
                <p:cNvSpPr>
                  <a:spLocks noChangeShapeType="1"/>
                </p:cNvSpPr>
                <p:nvPr/>
              </p:nvSpPr>
              <p:spPr bwMode="auto">
                <a:xfrm>
                  <a:off x="3849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Line 578"/>
                <p:cNvSpPr>
                  <a:spLocks noChangeShapeType="1"/>
                </p:cNvSpPr>
                <p:nvPr/>
              </p:nvSpPr>
              <p:spPr bwMode="auto">
                <a:xfrm>
                  <a:off x="3892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Line 579"/>
                <p:cNvSpPr>
                  <a:spLocks noChangeShapeType="1"/>
                </p:cNvSpPr>
                <p:nvPr/>
              </p:nvSpPr>
              <p:spPr bwMode="auto">
                <a:xfrm>
                  <a:off x="3934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Line 580"/>
                <p:cNvSpPr>
                  <a:spLocks noChangeShapeType="1"/>
                </p:cNvSpPr>
                <p:nvPr/>
              </p:nvSpPr>
              <p:spPr bwMode="auto">
                <a:xfrm>
                  <a:off x="3977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Line 581"/>
                <p:cNvSpPr>
                  <a:spLocks noChangeShapeType="1"/>
                </p:cNvSpPr>
                <p:nvPr/>
              </p:nvSpPr>
              <p:spPr bwMode="auto">
                <a:xfrm>
                  <a:off x="4019" y="2091"/>
                  <a:ext cx="1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Rectangle 582"/>
                <p:cNvSpPr>
                  <a:spLocks noChangeArrowheads="1"/>
                </p:cNvSpPr>
                <p:nvPr/>
              </p:nvSpPr>
              <p:spPr bwMode="auto">
                <a:xfrm>
                  <a:off x="3958" y="2111"/>
                  <a:ext cx="107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2.00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29" name="Line 583"/>
                <p:cNvSpPr>
                  <a:spLocks noChangeShapeType="1"/>
                </p:cNvSpPr>
                <p:nvPr/>
              </p:nvSpPr>
              <p:spPr bwMode="auto">
                <a:xfrm>
                  <a:off x="4062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0" name="Line 584"/>
                <p:cNvSpPr>
                  <a:spLocks noChangeShapeType="1"/>
                </p:cNvSpPr>
                <p:nvPr/>
              </p:nvSpPr>
              <p:spPr bwMode="auto">
                <a:xfrm>
                  <a:off x="4104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1" name="Line 585"/>
                <p:cNvSpPr>
                  <a:spLocks noChangeShapeType="1"/>
                </p:cNvSpPr>
                <p:nvPr/>
              </p:nvSpPr>
              <p:spPr bwMode="auto">
                <a:xfrm>
                  <a:off x="4147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2" name="Line 586"/>
                <p:cNvSpPr>
                  <a:spLocks noChangeShapeType="1"/>
                </p:cNvSpPr>
                <p:nvPr/>
              </p:nvSpPr>
              <p:spPr bwMode="auto">
                <a:xfrm>
                  <a:off x="4189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3" name="Line 587"/>
                <p:cNvSpPr>
                  <a:spLocks noChangeShapeType="1"/>
                </p:cNvSpPr>
                <p:nvPr/>
              </p:nvSpPr>
              <p:spPr bwMode="auto">
                <a:xfrm>
                  <a:off x="4232" y="2091"/>
                  <a:ext cx="1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4" name="Rectangle 588"/>
                <p:cNvSpPr>
                  <a:spLocks noChangeArrowheads="1"/>
                </p:cNvSpPr>
                <p:nvPr/>
              </p:nvSpPr>
              <p:spPr bwMode="auto">
                <a:xfrm>
                  <a:off x="4171" y="2111"/>
                  <a:ext cx="107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3.00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35" name="Line 589"/>
                <p:cNvSpPr>
                  <a:spLocks noChangeShapeType="1"/>
                </p:cNvSpPr>
                <p:nvPr/>
              </p:nvSpPr>
              <p:spPr bwMode="auto">
                <a:xfrm>
                  <a:off x="4274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6" name="Line 590"/>
                <p:cNvSpPr>
                  <a:spLocks noChangeShapeType="1"/>
                </p:cNvSpPr>
                <p:nvPr/>
              </p:nvSpPr>
              <p:spPr bwMode="auto">
                <a:xfrm>
                  <a:off x="4317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7" name="Line 591"/>
                <p:cNvSpPr>
                  <a:spLocks noChangeShapeType="1"/>
                </p:cNvSpPr>
                <p:nvPr/>
              </p:nvSpPr>
              <p:spPr bwMode="auto">
                <a:xfrm>
                  <a:off x="4360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Line 592"/>
                <p:cNvSpPr>
                  <a:spLocks noChangeShapeType="1"/>
                </p:cNvSpPr>
                <p:nvPr/>
              </p:nvSpPr>
              <p:spPr bwMode="auto">
                <a:xfrm>
                  <a:off x="4402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Line 593"/>
                <p:cNvSpPr>
                  <a:spLocks noChangeShapeType="1"/>
                </p:cNvSpPr>
                <p:nvPr/>
              </p:nvSpPr>
              <p:spPr bwMode="auto">
                <a:xfrm>
                  <a:off x="4444" y="2091"/>
                  <a:ext cx="1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Rectangle 594"/>
                <p:cNvSpPr>
                  <a:spLocks noChangeArrowheads="1"/>
                </p:cNvSpPr>
                <p:nvPr/>
              </p:nvSpPr>
              <p:spPr bwMode="auto">
                <a:xfrm>
                  <a:off x="4383" y="2111"/>
                  <a:ext cx="106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4.00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41" name="Line 595"/>
                <p:cNvSpPr>
                  <a:spLocks noChangeShapeType="1"/>
                </p:cNvSpPr>
                <p:nvPr/>
              </p:nvSpPr>
              <p:spPr bwMode="auto">
                <a:xfrm>
                  <a:off x="4487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Line 596"/>
                <p:cNvSpPr>
                  <a:spLocks noChangeShapeType="1"/>
                </p:cNvSpPr>
                <p:nvPr/>
              </p:nvSpPr>
              <p:spPr bwMode="auto">
                <a:xfrm>
                  <a:off x="4530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" name="Line 597"/>
                <p:cNvSpPr>
                  <a:spLocks noChangeShapeType="1"/>
                </p:cNvSpPr>
                <p:nvPr/>
              </p:nvSpPr>
              <p:spPr bwMode="auto">
                <a:xfrm>
                  <a:off x="4572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Line 598"/>
                <p:cNvSpPr>
                  <a:spLocks noChangeShapeType="1"/>
                </p:cNvSpPr>
                <p:nvPr/>
              </p:nvSpPr>
              <p:spPr bwMode="auto">
                <a:xfrm>
                  <a:off x="4614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Line 599"/>
                <p:cNvSpPr>
                  <a:spLocks noChangeShapeType="1"/>
                </p:cNvSpPr>
                <p:nvPr/>
              </p:nvSpPr>
              <p:spPr bwMode="auto">
                <a:xfrm>
                  <a:off x="4657" y="2091"/>
                  <a:ext cx="1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6" name="Rectangle 600"/>
                <p:cNvSpPr>
                  <a:spLocks noChangeArrowheads="1"/>
                </p:cNvSpPr>
                <p:nvPr/>
              </p:nvSpPr>
              <p:spPr bwMode="auto">
                <a:xfrm>
                  <a:off x="4596" y="2111"/>
                  <a:ext cx="107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5.00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47" name="Line 601"/>
                <p:cNvSpPr>
                  <a:spLocks noChangeShapeType="1"/>
                </p:cNvSpPr>
                <p:nvPr/>
              </p:nvSpPr>
              <p:spPr bwMode="auto">
                <a:xfrm>
                  <a:off x="4700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8" name="Line 602"/>
                <p:cNvSpPr>
                  <a:spLocks noChangeShapeType="1"/>
                </p:cNvSpPr>
                <p:nvPr/>
              </p:nvSpPr>
              <p:spPr bwMode="auto">
                <a:xfrm>
                  <a:off x="4742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9" name="Line 603"/>
                <p:cNvSpPr>
                  <a:spLocks noChangeShapeType="1"/>
                </p:cNvSpPr>
                <p:nvPr/>
              </p:nvSpPr>
              <p:spPr bwMode="auto">
                <a:xfrm>
                  <a:off x="4784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0" name="Line 604"/>
                <p:cNvSpPr>
                  <a:spLocks noChangeShapeType="1"/>
                </p:cNvSpPr>
                <p:nvPr/>
              </p:nvSpPr>
              <p:spPr bwMode="auto">
                <a:xfrm>
                  <a:off x="4827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1" name="Line 605"/>
                <p:cNvSpPr>
                  <a:spLocks noChangeShapeType="1"/>
                </p:cNvSpPr>
                <p:nvPr/>
              </p:nvSpPr>
              <p:spPr bwMode="auto">
                <a:xfrm>
                  <a:off x="4870" y="2091"/>
                  <a:ext cx="1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2" name="Rectangle 606"/>
                <p:cNvSpPr>
                  <a:spLocks noChangeArrowheads="1"/>
                </p:cNvSpPr>
                <p:nvPr/>
              </p:nvSpPr>
              <p:spPr bwMode="auto">
                <a:xfrm>
                  <a:off x="4809" y="2111"/>
                  <a:ext cx="106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6.00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53" name="Line 607"/>
                <p:cNvSpPr>
                  <a:spLocks noChangeShapeType="1"/>
                </p:cNvSpPr>
                <p:nvPr/>
              </p:nvSpPr>
              <p:spPr bwMode="auto">
                <a:xfrm>
                  <a:off x="4912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4" name="Line 608"/>
                <p:cNvSpPr>
                  <a:spLocks noChangeShapeType="1"/>
                </p:cNvSpPr>
                <p:nvPr/>
              </p:nvSpPr>
              <p:spPr bwMode="auto">
                <a:xfrm>
                  <a:off x="4955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5" name="Line 609"/>
                <p:cNvSpPr>
                  <a:spLocks noChangeShapeType="1"/>
                </p:cNvSpPr>
                <p:nvPr/>
              </p:nvSpPr>
              <p:spPr bwMode="auto">
                <a:xfrm>
                  <a:off x="4997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" name="Line 610"/>
                <p:cNvSpPr>
                  <a:spLocks noChangeShapeType="1"/>
                </p:cNvSpPr>
                <p:nvPr/>
              </p:nvSpPr>
              <p:spPr bwMode="auto">
                <a:xfrm>
                  <a:off x="5040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" name="Line 611"/>
                <p:cNvSpPr>
                  <a:spLocks noChangeShapeType="1"/>
                </p:cNvSpPr>
                <p:nvPr/>
              </p:nvSpPr>
              <p:spPr bwMode="auto">
                <a:xfrm>
                  <a:off x="5082" y="2091"/>
                  <a:ext cx="1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8" name="Rectangle 612"/>
                <p:cNvSpPr>
                  <a:spLocks noChangeArrowheads="1"/>
                </p:cNvSpPr>
                <p:nvPr/>
              </p:nvSpPr>
              <p:spPr bwMode="auto">
                <a:xfrm>
                  <a:off x="5021" y="2111"/>
                  <a:ext cx="107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7.00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59" name="Line 613"/>
                <p:cNvSpPr>
                  <a:spLocks noChangeShapeType="1"/>
                </p:cNvSpPr>
                <p:nvPr/>
              </p:nvSpPr>
              <p:spPr bwMode="auto">
                <a:xfrm>
                  <a:off x="5125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" name="Line 614"/>
                <p:cNvSpPr>
                  <a:spLocks noChangeShapeType="1"/>
                </p:cNvSpPr>
                <p:nvPr/>
              </p:nvSpPr>
              <p:spPr bwMode="auto">
                <a:xfrm>
                  <a:off x="5167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1" name="Line 615"/>
                <p:cNvSpPr>
                  <a:spLocks noChangeShapeType="1"/>
                </p:cNvSpPr>
                <p:nvPr/>
              </p:nvSpPr>
              <p:spPr bwMode="auto">
                <a:xfrm>
                  <a:off x="5210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" name="Line 616"/>
                <p:cNvSpPr>
                  <a:spLocks noChangeShapeType="1"/>
                </p:cNvSpPr>
                <p:nvPr/>
              </p:nvSpPr>
              <p:spPr bwMode="auto">
                <a:xfrm>
                  <a:off x="5252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3" name="Line 617"/>
                <p:cNvSpPr>
                  <a:spLocks noChangeShapeType="1"/>
                </p:cNvSpPr>
                <p:nvPr/>
              </p:nvSpPr>
              <p:spPr bwMode="auto">
                <a:xfrm>
                  <a:off x="5295" y="2091"/>
                  <a:ext cx="1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" name="Rectangle 618"/>
                <p:cNvSpPr>
                  <a:spLocks noChangeArrowheads="1"/>
                </p:cNvSpPr>
                <p:nvPr/>
              </p:nvSpPr>
              <p:spPr bwMode="auto">
                <a:xfrm>
                  <a:off x="5234" y="2111"/>
                  <a:ext cx="107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8.00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65" name="Line 619"/>
                <p:cNvSpPr>
                  <a:spLocks noChangeShapeType="1"/>
                </p:cNvSpPr>
                <p:nvPr/>
              </p:nvSpPr>
              <p:spPr bwMode="auto">
                <a:xfrm>
                  <a:off x="5337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" name="Line 620"/>
                <p:cNvSpPr>
                  <a:spLocks noChangeShapeType="1"/>
                </p:cNvSpPr>
                <p:nvPr/>
              </p:nvSpPr>
              <p:spPr bwMode="auto">
                <a:xfrm>
                  <a:off x="5380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7" name="Line 621"/>
                <p:cNvSpPr>
                  <a:spLocks noChangeShapeType="1"/>
                </p:cNvSpPr>
                <p:nvPr/>
              </p:nvSpPr>
              <p:spPr bwMode="auto">
                <a:xfrm>
                  <a:off x="5422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" name="Line 622"/>
                <p:cNvSpPr>
                  <a:spLocks noChangeShapeType="1"/>
                </p:cNvSpPr>
                <p:nvPr/>
              </p:nvSpPr>
              <p:spPr bwMode="auto">
                <a:xfrm>
                  <a:off x="5465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9" name="Line 623"/>
                <p:cNvSpPr>
                  <a:spLocks noChangeShapeType="1"/>
                </p:cNvSpPr>
                <p:nvPr/>
              </p:nvSpPr>
              <p:spPr bwMode="auto">
                <a:xfrm>
                  <a:off x="5507" y="2091"/>
                  <a:ext cx="1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0" name="Rectangle 624"/>
                <p:cNvSpPr>
                  <a:spLocks noChangeArrowheads="1"/>
                </p:cNvSpPr>
                <p:nvPr/>
              </p:nvSpPr>
              <p:spPr bwMode="auto">
                <a:xfrm>
                  <a:off x="5446" y="2111"/>
                  <a:ext cx="1" cy="67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71" name="Line 625"/>
                <p:cNvSpPr>
                  <a:spLocks noChangeShapeType="1"/>
                </p:cNvSpPr>
                <p:nvPr/>
              </p:nvSpPr>
              <p:spPr bwMode="auto">
                <a:xfrm>
                  <a:off x="5550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" name="Line 626"/>
                <p:cNvSpPr>
                  <a:spLocks noChangeShapeType="1"/>
                </p:cNvSpPr>
                <p:nvPr/>
              </p:nvSpPr>
              <p:spPr bwMode="auto">
                <a:xfrm>
                  <a:off x="5592" y="2091"/>
                  <a:ext cx="1" cy="1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" name="Freeform 627"/>
                <p:cNvSpPr>
                  <a:spLocks/>
                </p:cNvSpPr>
                <p:nvPr/>
              </p:nvSpPr>
              <p:spPr bwMode="auto">
                <a:xfrm>
                  <a:off x="3594" y="1834"/>
                  <a:ext cx="2020" cy="206"/>
                </a:xfrm>
                <a:custGeom>
                  <a:avLst/>
                  <a:gdLst/>
                  <a:ahLst/>
                  <a:cxnLst>
                    <a:cxn ang="0">
                      <a:pos x="32" y="196"/>
                    </a:cxn>
                    <a:cxn ang="0">
                      <a:pos x="64" y="197"/>
                    </a:cxn>
                    <a:cxn ang="0">
                      <a:pos x="96" y="197"/>
                    </a:cxn>
                    <a:cxn ang="0">
                      <a:pos x="127" y="197"/>
                    </a:cxn>
                    <a:cxn ang="0">
                      <a:pos x="159" y="197"/>
                    </a:cxn>
                    <a:cxn ang="0">
                      <a:pos x="191" y="197"/>
                    </a:cxn>
                    <a:cxn ang="0">
                      <a:pos x="223" y="197"/>
                    </a:cxn>
                    <a:cxn ang="0">
                      <a:pos x="255" y="197"/>
                    </a:cxn>
                    <a:cxn ang="0">
                      <a:pos x="286" y="197"/>
                    </a:cxn>
                    <a:cxn ang="0">
                      <a:pos x="319" y="197"/>
                    </a:cxn>
                    <a:cxn ang="0">
                      <a:pos x="350" y="197"/>
                    </a:cxn>
                    <a:cxn ang="0">
                      <a:pos x="382" y="197"/>
                    </a:cxn>
                    <a:cxn ang="0">
                      <a:pos x="413" y="197"/>
                    </a:cxn>
                    <a:cxn ang="0">
                      <a:pos x="445" y="197"/>
                    </a:cxn>
                    <a:cxn ang="0">
                      <a:pos x="477" y="195"/>
                    </a:cxn>
                    <a:cxn ang="0">
                      <a:pos x="509" y="192"/>
                    </a:cxn>
                    <a:cxn ang="0">
                      <a:pos x="541" y="197"/>
                    </a:cxn>
                    <a:cxn ang="0">
                      <a:pos x="573" y="197"/>
                    </a:cxn>
                    <a:cxn ang="0">
                      <a:pos x="604" y="197"/>
                    </a:cxn>
                    <a:cxn ang="0">
                      <a:pos x="637" y="197"/>
                    </a:cxn>
                    <a:cxn ang="0">
                      <a:pos x="668" y="198"/>
                    </a:cxn>
                    <a:cxn ang="0">
                      <a:pos x="700" y="197"/>
                    </a:cxn>
                    <a:cxn ang="0">
                      <a:pos x="732" y="197"/>
                    </a:cxn>
                    <a:cxn ang="0">
                      <a:pos x="764" y="122"/>
                    </a:cxn>
                    <a:cxn ang="0">
                      <a:pos x="796" y="197"/>
                    </a:cxn>
                    <a:cxn ang="0">
                      <a:pos x="827" y="197"/>
                    </a:cxn>
                    <a:cxn ang="0">
                      <a:pos x="859" y="198"/>
                    </a:cxn>
                    <a:cxn ang="0">
                      <a:pos x="891" y="198"/>
                    </a:cxn>
                    <a:cxn ang="0">
                      <a:pos x="923" y="198"/>
                    </a:cxn>
                    <a:cxn ang="0">
                      <a:pos x="955" y="122"/>
                    </a:cxn>
                    <a:cxn ang="0">
                      <a:pos x="987" y="160"/>
                    </a:cxn>
                    <a:cxn ang="0">
                      <a:pos x="1018" y="197"/>
                    </a:cxn>
                    <a:cxn ang="0">
                      <a:pos x="1050" y="193"/>
                    </a:cxn>
                    <a:cxn ang="0">
                      <a:pos x="1082" y="15"/>
                    </a:cxn>
                    <a:cxn ang="0">
                      <a:pos x="1114" y="195"/>
                    </a:cxn>
                    <a:cxn ang="0">
                      <a:pos x="1145" y="198"/>
                    </a:cxn>
                    <a:cxn ang="0">
                      <a:pos x="1178" y="198"/>
                    </a:cxn>
                    <a:cxn ang="0">
                      <a:pos x="1209" y="198"/>
                    </a:cxn>
                    <a:cxn ang="0">
                      <a:pos x="1241" y="198"/>
                    </a:cxn>
                    <a:cxn ang="0">
                      <a:pos x="1273" y="198"/>
                    </a:cxn>
                    <a:cxn ang="0">
                      <a:pos x="1305" y="198"/>
                    </a:cxn>
                    <a:cxn ang="0">
                      <a:pos x="1336" y="198"/>
                    </a:cxn>
                    <a:cxn ang="0">
                      <a:pos x="1368" y="198"/>
                    </a:cxn>
                    <a:cxn ang="0">
                      <a:pos x="1400" y="199"/>
                    </a:cxn>
                    <a:cxn ang="0">
                      <a:pos x="1432" y="198"/>
                    </a:cxn>
                    <a:cxn ang="0">
                      <a:pos x="1464" y="198"/>
                    </a:cxn>
                    <a:cxn ang="0">
                      <a:pos x="1496" y="199"/>
                    </a:cxn>
                    <a:cxn ang="0">
                      <a:pos x="1527" y="198"/>
                    </a:cxn>
                    <a:cxn ang="0">
                      <a:pos x="1560" y="197"/>
                    </a:cxn>
                    <a:cxn ang="0">
                      <a:pos x="1591" y="133"/>
                    </a:cxn>
                    <a:cxn ang="0">
                      <a:pos x="1623" y="137"/>
                    </a:cxn>
                    <a:cxn ang="0">
                      <a:pos x="1655" y="197"/>
                    </a:cxn>
                    <a:cxn ang="0">
                      <a:pos x="1686" y="199"/>
                    </a:cxn>
                    <a:cxn ang="0">
                      <a:pos x="1718" y="199"/>
                    </a:cxn>
                    <a:cxn ang="0">
                      <a:pos x="1750" y="199"/>
                    </a:cxn>
                    <a:cxn ang="0">
                      <a:pos x="1782" y="199"/>
                    </a:cxn>
                    <a:cxn ang="0">
                      <a:pos x="1814" y="199"/>
                    </a:cxn>
                    <a:cxn ang="0">
                      <a:pos x="1846" y="199"/>
                    </a:cxn>
                    <a:cxn ang="0">
                      <a:pos x="1878" y="199"/>
                    </a:cxn>
                    <a:cxn ang="0">
                      <a:pos x="1909" y="199"/>
                    </a:cxn>
                    <a:cxn ang="0">
                      <a:pos x="1941" y="199"/>
                    </a:cxn>
                    <a:cxn ang="0">
                      <a:pos x="1973" y="199"/>
                    </a:cxn>
                    <a:cxn ang="0">
                      <a:pos x="2005" y="199"/>
                    </a:cxn>
                  </a:cxnLst>
                  <a:rect l="0" t="0" r="r" b="b"/>
                  <a:pathLst>
                    <a:path w="2020" h="206">
                      <a:moveTo>
                        <a:pt x="0" y="197"/>
                      </a:moveTo>
                      <a:lnTo>
                        <a:pt x="1" y="197"/>
                      </a:lnTo>
                      <a:lnTo>
                        <a:pt x="2" y="196"/>
                      </a:lnTo>
                      <a:lnTo>
                        <a:pt x="2" y="196"/>
                      </a:lnTo>
                      <a:lnTo>
                        <a:pt x="3" y="197"/>
                      </a:lnTo>
                      <a:lnTo>
                        <a:pt x="3" y="196"/>
                      </a:lnTo>
                      <a:lnTo>
                        <a:pt x="4" y="197"/>
                      </a:lnTo>
                      <a:lnTo>
                        <a:pt x="4" y="196"/>
                      </a:lnTo>
                      <a:lnTo>
                        <a:pt x="5" y="196"/>
                      </a:lnTo>
                      <a:lnTo>
                        <a:pt x="5" y="197"/>
                      </a:lnTo>
                      <a:lnTo>
                        <a:pt x="6" y="196"/>
                      </a:lnTo>
                      <a:lnTo>
                        <a:pt x="6" y="196"/>
                      </a:lnTo>
                      <a:lnTo>
                        <a:pt x="7" y="196"/>
                      </a:lnTo>
                      <a:lnTo>
                        <a:pt x="7" y="196"/>
                      </a:lnTo>
                      <a:lnTo>
                        <a:pt x="8" y="196"/>
                      </a:lnTo>
                      <a:lnTo>
                        <a:pt x="8" y="196"/>
                      </a:lnTo>
                      <a:lnTo>
                        <a:pt x="8" y="196"/>
                      </a:lnTo>
                      <a:lnTo>
                        <a:pt x="9" y="196"/>
                      </a:lnTo>
                      <a:lnTo>
                        <a:pt x="10" y="196"/>
                      </a:lnTo>
                      <a:lnTo>
                        <a:pt x="10" y="197"/>
                      </a:lnTo>
                      <a:lnTo>
                        <a:pt x="11" y="196"/>
                      </a:lnTo>
                      <a:lnTo>
                        <a:pt x="11" y="196"/>
                      </a:lnTo>
                      <a:lnTo>
                        <a:pt x="12" y="197"/>
                      </a:lnTo>
                      <a:lnTo>
                        <a:pt x="12" y="196"/>
                      </a:lnTo>
                      <a:lnTo>
                        <a:pt x="13" y="196"/>
                      </a:lnTo>
                      <a:lnTo>
                        <a:pt x="13" y="197"/>
                      </a:lnTo>
                      <a:lnTo>
                        <a:pt x="14" y="196"/>
                      </a:lnTo>
                      <a:lnTo>
                        <a:pt x="14" y="197"/>
                      </a:lnTo>
                      <a:lnTo>
                        <a:pt x="15" y="196"/>
                      </a:lnTo>
                      <a:lnTo>
                        <a:pt x="15" y="196"/>
                      </a:lnTo>
                      <a:lnTo>
                        <a:pt x="15" y="197"/>
                      </a:lnTo>
                      <a:lnTo>
                        <a:pt x="16" y="196"/>
                      </a:lnTo>
                      <a:lnTo>
                        <a:pt x="17" y="196"/>
                      </a:lnTo>
                      <a:lnTo>
                        <a:pt x="17" y="196"/>
                      </a:lnTo>
                      <a:lnTo>
                        <a:pt x="18" y="197"/>
                      </a:lnTo>
                      <a:lnTo>
                        <a:pt x="18" y="197"/>
                      </a:lnTo>
                      <a:lnTo>
                        <a:pt x="19" y="196"/>
                      </a:lnTo>
                      <a:lnTo>
                        <a:pt x="19" y="196"/>
                      </a:lnTo>
                      <a:lnTo>
                        <a:pt x="20" y="197"/>
                      </a:lnTo>
                      <a:lnTo>
                        <a:pt x="20" y="197"/>
                      </a:lnTo>
                      <a:lnTo>
                        <a:pt x="21" y="196"/>
                      </a:lnTo>
                      <a:lnTo>
                        <a:pt x="22" y="197"/>
                      </a:lnTo>
                      <a:lnTo>
                        <a:pt x="22" y="196"/>
                      </a:lnTo>
                      <a:lnTo>
                        <a:pt x="22" y="197"/>
                      </a:lnTo>
                      <a:lnTo>
                        <a:pt x="23" y="196"/>
                      </a:lnTo>
                      <a:lnTo>
                        <a:pt x="24" y="196"/>
                      </a:lnTo>
                      <a:lnTo>
                        <a:pt x="24" y="197"/>
                      </a:lnTo>
                      <a:lnTo>
                        <a:pt x="24" y="197"/>
                      </a:lnTo>
                      <a:lnTo>
                        <a:pt x="25" y="196"/>
                      </a:lnTo>
                      <a:lnTo>
                        <a:pt x="25" y="196"/>
                      </a:lnTo>
                      <a:lnTo>
                        <a:pt x="26" y="197"/>
                      </a:lnTo>
                      <a:lnTo>
                        <a:pt x="26" y="196"/>
                      </a:lnTo>
                      <a:lnTo>
                        <a:pt x="27" y="197"/>
                      </a:lnTo>
                      <a:lnTo>
                        <a:pt x="27" y="196"/>
                      </a:lnTo>
                      <a:lnTo>
                        <a:pt x="28" y="197"/>
                      </a:lnTo>
                      <a:lnTo>
                        <a:pt x="28" y="197"/>
                      </a:lnTo>
                      <a:lnTo>
                        <a:pt x="29" y="196"/>
                      </a:lnTo>
                      <a:lnTo>
                        <a:pt x="29" y="196"/>
                      </a:lnTo>
                      <a:lnTo>
                        <a:pt x="30" y="197"/>
                      </a:lnTo>
                      <a:lnTo>
                        <a:pt x="30" y="197"/>
                      </a:lnTo>
                      <a:lnTo>
                        <a:pt x="31" y="196"/>
                      </a:lnTo>
                      <a:lnTo>
                        <a:pt x="31" y="197"/>
                      </a:lnTo>
                      <a:lnTo>
                        <a:pt x="32" y="196"/>
                      </a:lnTo>
                      <a:lnTo>
                        <a:pt x="32" y="196"/>
                      </a:lnTo>
                      <a:lnTo>
                        <a:pt x="33" y="197"/>
                      </a:lnTo>
                      <a:lnTo>
                        <a:pt x="33" y="197"/>
                      </a:lnTo>
                      <a:lnTo>
                        <a:pt x="34" y="196"/>
                      </a:lnTo>
                      <a:lnTo>
                        <a:pt x="34" y="197"/>
                      </a:lnTo>
                      <a:lnTo>
                        <a:pt x="35" y="196"/>
                      </a:lnTo>
                      <a:lnTo>
                        <a:pt x="35" y="197"/>
                      </a:lnTo>
                      <a:lnTo>
                        <a:pt x="36" y="196"/>
                      </a:lnTo>
                      <a:lnTo>
                        <a:pt x="36" y="196"/>
                      </a:lnTo>
                      <a:lnTo>
                        <a:pt x="37" y="197"/>
                      </a:lnTo>
                      <a:lnTo>
                        <a:pt x="37" y="197"/>
                      </a:lnTo>
                      <a:lnTo>
                        <a:pt x="38" y="196"/>
                      </a:lnTo>
                      <a:lnTo>
                        <a:pt x="38" y="197"/>
                      </a:lnTo>
                      <a:lnTo>
                        <a:pt x="39" y="196"/>
                      </a:lnTo>
                      <a:lnTo>
                        <a:pt x="40" y="197"/>
                      </a:lnTo>
                      <a:lnTo>
                        <a:pt x="40" y="196"/>
                      </a:lnTo>
                      <a:lnTo>
                        <a:pt x="40" y="196"/>
                      </a:lnTo>
                      <a:lnTo>
                        <a:pt x="41" y="197"/>
                      </a:lnTo>
                      <a:lnTo>
                        <a:pt x="41" y="197"/>
                      </a:lnTo>
                      <a:lnTo>
                        <a:pt x="42" y="196"/>
                      </a:lnTo>
                      <a:lnTo>
                        <a:pt x="42" y="196"/>
                      </a:lnTo>
                      <a:lnTo>
                        <a:pt x="43" y="197"/>
                      </a:lnTo>
                      <a:lnTo>
                        <a:pt x="43" y="196"/>
                      </a:lnTo>
                      <a:lnTo>
                        <a:pt x="44" y="197"/>
                      </a:lnTo>
                      <a:lnTo>
                        <a:pt x="44" y="197"/>
                      </a:lnTo>
                      <a:lnTo>
                        <a:pt x="45" y="196"/>
                      </a:lnTo>
                      <a:lnTo>
                        <a:pt x="45" y="197"/>
                      </a:lnTo>
                      <a:lnTo>
                        <a:pt x="46" y="196"/>
                      </a:lnTo>
                      <a:lnTo>
                        <a:pt x="46" y="197"/>
                      </a:lnTo>
                      <a:lnTo>
                        <a:pt x="47" y="197"/>
                      </a:lnTo>
                      <a:lnTo>
                        <a:pt x="48" y="196"/>
                      </a:lnTo>
                      <a:lnTo>
                        <a:pt x="48" y="197"/>
                      </a:lnTo>
                      <a:lnTo>
                        <a:pt x="48" y="197"/>
                      </a:lnTo>
                      <a:lnTo>
                        <a:pt x="49" y="196"/>
                      </a:lnTo>
                      <a:lnTo>
                        <a:pt x="49" y="197"/>
                      </a:lnTo>
                      <a:lnTo>
                        <a:pt x="50" y="196"/>
                      </a:lnTo>
                      <a:lnTo>
                        <a:pt x="51" y="196"/>
                      </a:lnTo>
                      <a:lnTo>
                        <a:pt x="51" y="197"/>
                      </a:lnTo>
                      <a:lnTo>
                        <a:pt x="51" y="197"/>
                      </a:lnTo>
                      <a:lnTo>
                        <a:pt x="52" y="197"/>
                      </a:lnTo>
                      <a:lnTo>
                        <a:pt x="52" y="197"/>
                      </a:lnTo>
                      <a:lnTo>
                        <a:pt x="53" y="196"/>
                      </a:lnTo>
                      <a:lnTo>
                        <a:pt x="53" y="197"/>
                      </a:lnTo>
                      <a:lnTo>
                        <a:pt x="54" y="197"/>
                      </a:lnTo>
                      <a:lnTo>
                        <a:pt x="55" y="197"/>
                      </a:lnTo>
                      <a:lnTo>
                        <a:pt x="55" y="196"/>
                      </a:lnTo>
                      <a:lnTo>
                        <a:pt x="55" y="197"/>
                      </a:lnTo>
                      <a:lnTo>
                        <a:pt x="56" y="197"/>
                      </a:lnTo>
                      <a:lnTo>
                        <a:pt x="57" y="197"/>
                      </a:lnTo>
                      <a:lnTo>
                        <a:pt x="57" y="196"/>
                      </a:lnTo>
                      <a:lnTo>
                        <a:pt x="58" y="197"/>
                      </a:lnTo>
                      <a:lnTo>
                        <a:pt x="58" y="196"/>
                      </a:lnTo>
                      <a:lnTo>
                        <a:pt x="59" y="196"/>
                      </a:lnTo>
                      <a:lnTo>
                        <a:pt x="59" y="197"/>
                      </a:lnTo>
                      <a:lnTo>
                        <a:pt x="60" y="197"/>
                      </a:lnTo>
                      <a:lnTo>
                        <a:pt x="60" y="196"/>
                      </a:lnTo>
                      <a:lnTo>
                        <a:pt x="61" y="197"/>
                      </a:lnTo>
                      <a:lnTo>
                        <a:pt x="61" y="196"/>
                      </a:lnTo>
                      <a:lnTo>
                        <a:pt x="62" y="197"/>
                      </a:lnTo>
                      <a:lnTo>
                        <a:pt x="62" y="196"/>
                      </a:lnTo>
                      <a:lnTo>
                        <a:pt x="62" y="196"/>
                      </a:lnTo>
                      <a:lnTo>
                        <a:pt x="63" y="197"/>
                      </a:lnTo>
                      <a:lnTo>
                        <a:pt x="64" y="197"/>
                      </a:lnTo>
                      <a:lnTo>
                        <a:pt x="64" y="196"/>
                      </a:lnTo>
                      <a:lnTo>
                        <a:pt x="65" y="197"/>
                      </a:lnTo>
                      <a:lnTo>
                        <a:pt x="65" y="196"/>
                      </a:lnTo>
                      <a:lnTo>
                        <a:pt x="65" y="196"/>
                      </a:lnTo>
                      <a:lnTo>
                        <a:pt x="66" y="197"/>
                      </a:lnTo>
                      <a:lnTo>
                        <a:pt x="67" y="196"/>
                      </a:lnTo>
                      <a:lnTo>
                        <a:pt x="67" y="197"/>
                      </a:lnTo>
                      <a:lnTo>
                        <a:pt x="68" y="197"/>
                      </a:lnTo>
                      <a:lnTo>
                        <a:pt x="68" y="197"/>
                      </a:lnTo>
                      <a:lnTo>
                        <a:pt x="68" y="197"/>
                      </a:lnTo>
                      <a:lnTo>
                        <a:pt x="69" y="197"/>
                      </a:lnTo>
                      <a:lnTo>
                        <a:pt x="70" y="196"/>
                      </a:lnTo>
                      <a:lnTo>
                        <a:pt x="71" y="197"/>
                      </a:lnTo>
                      <a:lnTo>
                        <a:pt x="71" y="197"/>
                      </a:lnTo>
                      <a:lnTo>
                        <a:pt x="72" y="196"/>
                      </a:lnTo>
                      <a:lnTo>
                        <a:pt x="72" y="196"/>
                      </a:lnTo>
                      <a:lnTo>
                        <a:pt x="72" y="197"/>
                      </a:lnTo>
                      <a:lnTo>
                        <a:pt x="73" y="196"/>
                      </a:lnTo>
                      <a:lnTo>
                        <a:pt x="73" y="197"/>
                      </a:lnTo>
                      <a:lnTo>
                        <a:pt x="74" y="197"/>
                      </a:lnTo>
                      <a:lnTo>
                        <a:pt x="74" y="196"/>
                      </a:lnTo>
                      <a:lnTo>
                        <a:pt x="74" y="196"/>
                      </a:lnTo>
                      <a:lnTo>
                        <a:pt x="75" y="197"/>
                      </a:lnTo>
                      <a:lnTo>
                        <a:pt x="75" y="196"/>
                      </a:lnTo>
                      <a:lnTo>
                        <a:pt x="76" y="197"/>
                      </a:lnTo>
                      <a:lnTo>
                        <a:pt x="77" y="197"/>
                      </a:lnTo>
                      <a:lnTo>
                        <a:pt x="77" y="196"/>
                      </a:lnTo>
                      <a:lnTo>
                        <a:pt x="78" y="197"/>
                      </a:lnTo>
                      <a:lnTo>
                        <a:pt x="78" y="196"/>
                      </a:lnTo>
                      <a:lnTo>
                        <a:pt x="79" y="196"/>
                      </a:lnTo>
                      <a:lnTo>
                        <a:pt x="79" y="197"/>
                      </a:lnTo>
                      <a:lnTo>
                        <a:pt x="80" y="197"/>
                      </a:lnTo>
                      <a:lnTo>
                        <a:pt x="80" y="197"/>
                      </a:lnTo>
                      <a:lnTo>
                        <a:pt x="81" y="197"/>
                      </a:lnTo>
                      <a:lnTo>
                        <a:pt x="81" y="196"/>
                      </a:lnTo>
                      <a:lnTo>
                        <a:pt x="82" y="197"/>
                      </a:lnTo>
                      <a:lnTo>
                        <a:pt x="82" y="196"/>
                      </a:lnTo>
                      <a:lnTo>
                        <a:pt x="83" y="196"/>
                      </a:lnTo>
                      <a:lnTo>
                        <a:pt x="83" y="197"/>
                      </a:lnTo>
                      <a:lnTo>
                        <a:pt x="83" y="197"/>
                      </a:lnTo>
                      <a:lnTo>
                        <a:pt x="85" y="196"/>
                      </a:lnTo>
                      <a:lnTo>
                        <a:pt x="85" y="196"/>
                      </a:lnTo>
                      <a:lnTo>
                        <a:pt x="85" y="197"/>
                      </a:lnTo>
                      <a:lnTo>
                        <a:pt x="86" y="197"/>
                      </a:lnTo>
                      <a:lnTo>
                        <a:pt x="86" y="196"/>
                      </a:lnTo>
                      <a:lnTo>
                        <a:pt x="87" y="196"/>
                      </a:lnTo>
                      <a:lnTo>
                        <a:pt x="88" y="197"/>
                      </a:lnTo>
                      <a:lnTo>
                        <a:pt x="88" y="197"/>
                      </a:lnTo>
                      <a:lnTo>
                        <a:pt x="88" y="197"/>
                      </a:lnTo>
                      <a:lnTo>
                        <a:pt x="89" y="197"/>
                      </a:lnTo>
                      <a:lnTo>
                        <a:pt x="89" y="196"/>
                      </a:lnTo>
                      <a:lnTo>
                        <a:pt x="90" y="196"/>
                      </a:lnTo>
                      <a:lnTo>
                        <a:pt x="91" y="197"/>
                      </a:lnTo>
                      <a:lnTo>
                        <a:pt x="91" y="197"/>
                      </a:lnTo>
                      <a:lnTo>
                        <a:pt x="92" y="196"/>
                      </a:lnTo>
                      <a:lnTo>
                        <a:pt x="92" y="197"/>
                      </a:lnTo>
                      <a:lnTo>
                        <a:pt x="93" y="196"/>
                      </a:lnTo>
                      <a:lnTo>
                        <a:pt x="93" y="196"/>
                      </a:lnTo>
                      <a:lnTo>
                        <a:pt x="93" y="196"/>
                      </a:lnTo>
                      <a:lnTo>
                        <a:pt x="94" y="196"/>
                      </a:lnTo>
                      <a:lnTo>
                        <a:pt x="95" y="197"/>
                      </a:lnTo>
                      <a:lnTo>
                        <a:pt x="95" y="197"/>
                      </a:lnTo>
                      <a:lnTo>
                        <a:pt x="96" y="197"/>
                      </a:lnTo>
                      <a:lnTo>
                        <a:pt x="96" y="197"/>
                      </a:lnTo>
                      <a:lnTo>
                        <a:pt x="97" y="197"/>
                      </a:lnTo>
                      <a:lnTo>
                        <a:pt x="97" y="196"/>
                      </a:lnTo>
                      <a:lnTo>
                        <a:pt x="98" y="197"/>
                      </a:lnTo>
                      <a:lnTo>
                        <a:pt x="98" y="197"/>
                      </a:lnTo>
                      <a:lnTo>
                        <a:pt x="99" y="196"/>
                      </a:lnTo>
                      <a:lnTo>
                        <a:pt x="99" y="196"/>
                      </a:lnTo>
                      <a:lnTo>
                        <a:pt x="100" y="197"/>
                      </a:lnTo>
                      <a:lnTo>
                        <a:pt x="100" y="197"/>
                      </a:lnTo>
                      <a:lnTo>
                        <a:pt x="101" y="196"/>
                      </a:lnTo>
                      <a:lnTo>
                        <a:pt x="101" y="196"/>
                      </a:lnTo>
                      <a:lnTo>
                        <a:pt x="102" y="197"/>
                      </a:lnTo>
                      <a:lnTo>
                        <a:pt x="102" y="196"/>
                      </a:lnTo>
                      <a:lnTo>
                        <a:pt x="103" y="197"/>
                      </a:lnTo>
                      <a:lnTo>
                        <a:pt x="103" y="197"/>
                      </a:lnTo>
                      <a:lnTo>
                        <a:pt x="104" y="197"/>
                      </a:lnTo>
                      <a:lnTo>
                        <a:pt x="104" y="196"/>
                      </a:lnTo>
                      <a:lnTo>
                        <a:pt x="105" y="197"/>
                      </a:lnTo>
                      <a:lnTo>
                        <a:pt x="105" y="196"/>
                      </a:lnTo>
                      <a:lnTo>
                        <a:pt x="106" y="197"/>
                      </a:lnTo>
                      <a:lnTo>
                        <a:pt x="106" y="197"/>
                      </a:lnTo>
                      <a:lnTo>
                        <a:pt x="106" y="196"/>
                      </a:lnTo>
                      <a:lnTo>
                        <a:pt x="107" y="197"/>
                      </a:lnTo>
                      <a:lnTo>
                        <a:pt x="108" y="197"/>
                      </a:lnTo>
                      <a:lnTo>
                        <a:pt x="108" y="197"/>
                      </a:lnTo>
                      <a:lnTo>
                        <a:pt x="109" y="196"/>
                      </a:lnTo>
                      <a:lnTo>
                        <a:pt x="109" y="196"/>
                      </a:lnTo>
                      <a:lnTo>
                        <a:pt x="109" y="197"/>
                      </a:lnTo>
                      <a:lnTo>
                        <a:pt x="110" y="197"/>
                      </a:lnTo>
                      <a:lnTo>
                        <a:pt x="111" y="196"/>
                      </a:lnTo>
                      <a:lnTo>
                        <a:pt x="111" y="197"/>
                      </a:lnTo>
                      <a:lnTo>
                        <a:pt x="112" y="196"/>
                      </a:lnTo>
                      <a:lnTo>
                        <a:pt x="112" y="197"/>
                      </a:lnTo>
                      <a:lnTo>
                        <a:pt x="112" y="197"/>
                      </a:lnTo>
                      <a:lnTo>
                        <a:pt x="113" y="197"/>
                      </a:lnTo>
                      <a:lnTo>
                        <a:pt x="114" y="196"/>
                      </a:lnTo>
                      <a:lnTo>
                        <a:pt x="114" y="196"/>
                      </a:lnTo>
                      <a:lnTo>
                        <a:pt x="114" y="197"/>
                      </a:lnTo>
                      <a:lnTo>
                        <a:pt x="115" y="196"/>
                      </a:lnTo>
                      <a:lnTo>
                        <a:pt x="115" y="197"/>
                      </a:lnTo>
                      <a:lnTo>
                        <a:pt x="116" y="196"/>
                      </a:lnTo>
                      <a:lnTo>
                        <a:pt x="117" y="197"/>
                      </a:lnTo>
                      <a:lnTo>
                        <a:pt x="117" y="197"/>
                      </a:lnTo>
                      <a:lnTo>
                        <a:pt x="118" y="196"/>
                      </a:lnTo>
                      <a:lnTo>
                        <a:pt x="118" y="197"/>
                      </a:lnTo>
                      <a:lnTo>
                        <a:pt x="119" y="196"/>
                      </a:lnTo>
                      <a:lnTo>
                        <a:pt x="119" y="196"/>
                      </a:lnTo>
                      <a:lnTo>
                        <a:pt x="120" y="197"/>
                      </a:lnTo>
                      <a:lnTo>
                        <a:pt x="120" y="197"/>
                      </a:lnTo>
                      <a:lnTo>
                        <a:pt x="121" y="196"/>
                      </a:lnTo>
                      <a:lnTo>
                        <a:pt x="121" y="196"/>
                      </a:lnTo>
                      <a:lnTo>
                        <a:pt x="122" y="197"/>
                      </a:lnTo>
                      <a:lnTo>
                        <a:pt x="122" y="197"/>
                      </a:lnTo>
                      <a:lnTo>
                        <a:pt x="123" y="197"/>
                      </a:lnTo>
                      <a:lnTo>
                        <a:pt x="123" y="196"/>
                      </a:lnTo>
                      <a:lnTo>
                        <a:pt x="124" y="197"/>
                      </a:lnTo>
                      <a:lnTo>
                        <a:pt x="124" y="197"/>
                      </a:lnTo>
                      <a:lnTo>
                        <a:pt x="125" y="196"/>
                      </a:lnTo>
                      <a:lnTo>
                        <a:pt x="125" y="196"/>
                      </a:lnTo>
                      <a:lnTo>
                        <a:pt x="126" y="197"/>
                      </a:lnTo>
                      <a:lnTo>
                        <a:pt x="126" y="197"/>
                      </a:lnTo>
                      <a:lnTo>
                        <a:pt x="127" y="197"/>
                      </a:lnTo>
                      <a:lnTo>
                        <a:pt x="127" y="197"/>
                      </a:lnTo>
                      <a:lnTo>
                        <a:pt x="127" y="197"/>
                      </a:lnTo>
                      <a:lnTo>
                        <a:pt x="128" y="197"/>
                      </a:lnTo>
                      <a:lnTo>
                        <a:pt x="129" y="197"/>
                      </a:lnTo>
                      <a:lnTo>
                        <a:pt x="129" y="197"/>
                      </a:lnTo>
                      <a:lnTo>
                        <a:pt x="130" y="197"/>
                      </a:lnTo>
                      <a:lnTo>
                        <a:pt x="130" y="196"/>
                      </a:lnTo>
                      <a:lnTo>
                        <a:pt x="131" y="197"/>
                      </a:lnTo>
                      <a:lnTo>
                        <a:pt x="132" y="197"/>
                      </a:lnTo>
                      <a:lnTo>
                        <a:pt x="132" y="197"/>
                      </a:lnTo>
                      <a:lnTo>
                        <a:pt x="132" y="197"/>
                      </a:lnTo>
                      <a:lnTo>
                        <a:pt x="133" y="196"/>
                      </a:lnTo>
                      <a:lnTo>
                        <a:pt x="133" y="196"/>
                      </a:lnTo>
                      <a:lnTo>
                        <a:pt x="134" y="197"/>
                      </a:lnTo>
                      <a:lnTo>
                        <a:pt x="135" y="197"/>
                      </a:lnTo>
                      <a:lnTo>
                        <a:pt x="135" y="197"/>
                      </a:lnTo>
                      <a:lnTo>
                        <a:pt x="135" y="197"/>
                      </a:lnTo>
                      <a:lnTo>
                        <a:pt x="136" y="196"/>
                      </a:lnTo>
                      <a:lnTo>
                        <a:pt x="136" y="197"/>
                      </a:lnTo>
                      <a:lnTo>
                        <a:pt x="137" y="197"/>
                      </a:lnTo>
                      <a:lnTo>
                        <a:pt x="137" y="196"/>
                      </a:lnTo>
                      <a:lnTo>
                        <a:pt x="138" y="197"/>
                      </a:lnTo>
                      <a:lnTo>
                        <a:pt x="138" y="197"/>
                      </a:lnTo>
                      <a:lnTo>
                        <a:pt x="139" y="197"/>
                      </a:lnTo>
                      <a:lnTo>
                        <a:pt x="139" y="197"/>
                      </a:lnTo>
                      <a:lnTo>
                        <a:pt x="140" y="196"/>
                      </a:lnTo>
                      <a:lnTo>
                        <a:pt x="140" y="196"/>
                      </a:lnTo>
                      <a:lnTo>
                        <a:pt x="141" y="197"/>
                      </a:lnTo>
                      <a:lnTo>
                        <a:pt x="141" y="197"/>
                      </a:lnTo>
                      <a:lnTo>
                        <a:pt x="142" y="197"/>
                      </a:lnTo>
                      <a:lnTo>
                        <a:pt x="142" y="197"/>
                      </a:lnTo>
                      <a:lnTo>
                        <a:pt x="143" y="197"/>
                      </a:lnTo>
                      <a:lnTo>
                        <a:pt x="143" y="196"/>
                      </a:lnTo>
                      <a:lnTo>
                        <a:pt x="144" y="197"/>
                      </a:lnTo>
                      <a:lnTo>
                        <a:pt x="144" y="197"/>
                      </a:lnTo>
                      <a:lnTo>
                        <a:pt x="145" y="196"/>
                      </a:lnTo>
                      <a:lnTo>
                        <a:pt x="146" y="196"/>
                      </a:lnTo>
                      <a:lnTo>
                        <a:pt x="146" y="197"/>
                      </a:lnTo>
                      <a:lnTo>
                        <a:pt x="146" y="197"/>
                      </a:lnTo>
                      <a:lnTo>
                        <a:pt x="147" y="196"/>
                      </a:lnTo>
                      <a:lnTo>
                        <a:pt x="147" y="196"/>
                      </a:lnTo>
                      <a:lnTo>
                        <a:pt x="148" y="197"/>
                      </a:lnTo>
                      <a:lnTo>
                        <a:pt x="148" y="196"/>
                      </a:lnTo>
                      <a:lnTo>
                        <a:pt x="149" y="197"/>
                      </a:lnTo>
                      <a:lnTo>
                        <a:pt x="150" y="196"/>
                      </a:lnTo>
                      <a:lnTo>
                        <a:pt x="150" y="197"/>
                      </a:lnTo>
                      <a:lnTo>
                        <a:pt x="150" y="197"/>
                      </a:lnTo>
                      <a:lnTo>
                        <a:pt x="151" y="197"/>
                      </a:lnTo>
                      <a:lnTo>
                        <a:pt x="152" y="197"/>
                      </a:lnTo>
                      <a:lnTo>
                        <a:pt x="152" y="197"/>
                      </a:lnTo>
                      <a:lnTo>
                        <a:pt x="153" y="197"/>
                      </a:lnTo>
                      <a:lnTo>
                        <a:pt x="153" y="197"/>
                      </a:lnTo>
                      <a:lnTo>
                        <a:pt x="154" y="197"/>
                      </a:lnTo>
                      <a:lnTo>
                        <a:pt x="154" y="196"/>
                      </a:lnTo>
                      <a:lnTo>
                        <a:pt x="155" y="197"/>
                      </a:lnTo>
                      <a:lnTo>
                        <a:pt x="155" y="196"/>
                      </a:lnTo>
                      <a:lnTo>
                        <a:pt x="155" y="196"/>
                      </a:lnTo>
                      <a:lnTo>
                        <a:pt x="156" y="197"/>
                      </a:lnTo>
                      <a:lnTo>
                        <a:pt x="156" y="197"/>
                      </a:lnTo>
                      <a:lnTo>
                        <a:pt x="157" y="197"/>
                      </a:lnTo>
                      <a:lnTo>
                        <a:pt x="157" y="197"/>
                      </a:lnTo>
                      <a:lnTo>
                        <a:pt x="158" y="197"/>
                      </a:lnTo>
                      <a:lnTo>
                        <a:pt x="159" y="197"/>
                      </a:lnTo>
                      <a:lnTo>
                        <a:pt x="159" y="197"/>
                      </a:lnTo>
                      <a:lnTo>
                        <a:pt x="160" y="197"/>
                      </a:lnTo>
                      <a:lnTo>
                        <a:pt x="160" y="197"/>
                      </a:lnTo>
                      <a:lnTo>
                        <a:pt x="160" y="197"/>
                      </a:lnTo>
                      <a:lnTo>
                        <a:pt x="161" y="197"/>
                      </a:lnTo>
                      <a:lnTo>
                        <a:pt x="162" y="197"/>
                      </a:lnTo>
                      <a:lnTo>
                        <a:pt x="162" y="196"/>
                      </a:lnTo>
                      <a:lnTo>
                        <a:pt x="162" y="196"/>
                      </a:lnTo>
                      <a:lnTo>
                        <a:pt x="163" y="197"/>
                      </a:lnTo>
                      <a:lnTo>
                        <a:pt x="163" y="197"/>
                      </a:lnTo>
                      <a:lnTo>
                        <a:pt x="164" y="196"/>
                      </a:lnTo>
                      <a:lnTo>
                        <a:pt x="164" y="196"/>
                      </a:lnTo>
                      <a:lnTo>
                        <a:pt x="165" y="197"/>
                      </a:lnTo>
                      <a:lnTo>
                        <a:pt x="166" y="197"/>
                      </a:lnTo>
                      <a:lnTo>
                        <a:pt x="167" y="196"/>
                      </a:lnTo>
                      <a:lnTo>
                        <a:pt x="167" y="196"/>
                      </a:lnTo>
                      <a:lnTo>
                        <a:pt x="167" y="197"/>
                      </a:lnTo>
                      <a:lnTo>
                        <a:pt x="168" y="197"/>
                      </a:lnTo>
                      <a:lnTo>
                        <a:pt x="168" y="197"/>
                      </a:lnTo>
                      <a:lnTo>
                        <a:pt x="169" y="197"/>
                      </a:lnTo>
                      <a:lnTo>
                        <a:pt x="169" y="197"/>
                      </a:lnTo>
                      <a:lnTo>
                        <a:pt x="170" y="197"/>
                      </a:lnTo>
                      <a:lnTo>
                        <a:pt x="170" y="197"/>
                      </a:lnTo>
                      <a:lnTo>
                        <a:pt x="170" y="197"/>
                      </a:lnTo>
                      <a:lnTo>
                        <a:pt x="171" y="197"/>
                      </a:lnTo>
                      <a:lnTo>
                        <a:pt x="171" y="197"/>
                      </a:lnTo>
                      <a:lnTo>
                        <a:pt x="172" y="196"/>
                      </a:lnTo>
                      <a:lnTo>
                        <a:pt x="173" y="197"/>
                      </a:lnTo>
                      <a:lnTo>
                        <a:pt x="174" y="197"/>
                      </a:lnTo>
                      <a:lnTo>
                        <a:pt x="174" y="197"/>
                      </a:lnTo>
                      <a:lnTo>
                        <a:pt x="174" y="196"/>
                      </a:lnTo>
                      <a:lnTo>
                        <a:pt x="175" y="197"/>
                      </a:lnTo>
                      <a:lnTo>
                        <a:pt x="175" y="197"/>
                      </a:lnTo>
                      <a:lnTo>
                        <a:pt x="176" y="197"/>
                      </a:lnTo>
                      <a:lnTo>
                        <a:pt x="176" y="197"/>
                      </a:lnTo>
                      <a:lnTo>
                        <a:pt x="177" y="197"/>
                      </a:lnTo>
                      <a:lnTo>
                        <a:pt x="177" y="197"/>
                      </a:lnTo>
                      <a:lnTo>
                        <a:pt x="178" y="196"/>
                      </a:lnTo>
                      <a:lnTo>
                        <a:pt x="178" y="197"/>
                      </a:lnTo>
                      <a:lnTo>
                        <a:pt x="179" y="197"/>
                      </a:lnTo>
                      <a:lnTo>
                        <a:pt x="179" y="197"/>
                      </a:lnTo>
                      <a:lnTo>
                        <a:pt x="180" y="197"/>
                      </a:lnTo>
                      <a:lnTo>
                        <a:pt x="180" y="196"/>
                      </a:lnTo>
                      <a:lnTo>
                        <a:pt x="181" y="197"/>
                      </a:lnTo>
                      <a:lnTo>
                        <a:pt x="182" y="197"/>
                      </a:lnTo>
                      <a:lnTo>
                        <a:pt x="182" y="197"/>
                      </a:lnTo>
                      <a:lnTo>
                        <a:pt x="182" y="197"/>
                      </a:lnTo>
                      <a:lnTo>
                        <a:pt x="183" y="197"/>
                      </a:lnTo>
                      <a:lnTo>
                        <a:pt x="183" y="197"/>
                      </a:lnTo>
                      <a:lnTo>
                        <a:pt x="184" y="196"/>
                      </a:lnTo>
                      <a:lnTo>
                        <a:pt x="184" y="197"/>
                      </a:lnTo>
                      <a:lnTo>
                        <a:pt x="185" y="197"/>
                      </a:lnTo>
                      <a:lnTo>
                        <a:pt x="185" y="197"/>
                      </a:lnTo>
                      <a:lnTo>
                        <a:pt x="186" y="197"/>
                      </a:lnTo>
                      <a:lnTo>
                        <a:pt x="186" y="197"/>
                      </a:lnTo>
                      <a:lnTo>
                        <a:pt x="187" y="197"/>
                      </a:lnTo>
                      <a:lnTo>
                        <a:pt x="187" y="197"/>
                      </a:lnTo>
                      <a:lnTo>
                        <a:pt x="188" y="197"/>
                      </a:lnTo>
                      <a:lnTo>
                        <a:pt x="189" y="197"/>
                      </a:lnTo>
                      <a:lnTo>
                        <a:pt x="189" y="197"/>
                      </a:lnTo>
                      <a:lnTo>
                        <a:pt x="189" y="197"/>
                      </a:lnTo>
                      <a:lnTo>
                        <a:pt x="190" y="197"/>
                      </a:lnTo>
                      <a:lnTo>
                        <a:pt x="190" y="197"/>
                      </a:lnTo>
                      <a:lnTo>
                        <a:pt x="191" y="197"/>
                      </a:lnTo>
                      <a:lnTo>
                        <a:pt x="191" y="197"/>
                      </a:lnTo>
                      <a:lnTo>
                        <a:pt x="192" y="197"/>
                      </a:lnTo>
                      <a:lnTo>
                        <a:pt x="192" y="197"/>
                      </a:lnTo>
                      <a:lnTo>
                        <a:pt x="193" y="197"/>
                      </a:lnTo>
                      <a:lnTo>
                        <a:pt x="194" y="197"/>
                      </a:lnTo>
                      <a:lnTo>
                        <a:pt x="194" y="197"/>
                      </a:lnTo>
                      <a:lnTo>
                        <a:pt x="194" y="197"/>
                      </a:lnTo>
                      <a:lnTo>
                        <a:pt x="195" y="197"/>
                      </a:lnTo>
                      <a:lnTo>
                        <a:pt x="196" y="197"/>
                      </a:lnTo>
                      <a:lnTo>
                        <a:pt x="196" y="197"/>
                      </a:lnTo>
                      <a:lnTo>
                        <a:pt x="196" y="196"/>
                      </a:lnTo>
                      <a:lnTo>
                        <a:pt x="197" y="197"/>
                      </a:lnTo>
                      <a:lnTo>
                        <a:pt x="197" y="197"/>
                      </a:lnTo>
                      <a:lnTo>
                        <a:pt x="198" y="197"/>
                      </a:lnTo>
                      <a:lnTo>
                        <a:pt x="199" y="197"/>
                      </a:lnTo>
                      <a:lnTo>
                        <a:pt x="199" y="197"/>
                      </a:lnTo>
                      <a:lnTo>
                        <a:pt x="200" y="197"/>
                      </a:lnTo>
                      <a:lnTo>
                        <a:pt x="200" y="197"/>
                      </a:lnTo>
                      <a:lnTo>
                        <a:pt x="201" y="197"/>
                      </a:lnTo>
                      <a:lnTo>
                        <a:pt x="201" y="197"/>
                      </a:lnTo>
                      <a:lnTo>
                        <a:pt x="201" y="197"/>
                      </a:lnTo>
                      <a:lnTo>
                        <a:pt x="202" y="197"/>
                      </a:lnTo>
                      <a:lnTo>
                        <a:pt x="202" y="197"/>
                      </a:lnTo>
                      <a:lnTo>
                        <a:pt x="203" y="197"/>
                      </a:lnTo>
                      <a:lnTo>
                        <a:pt x="204" y="197"/>
                      </a:lnTo>
                      <a:lnTo>
                        <a:pt x="204" y="197"/>
                      </a:lnTo>
                      <a:lnTo>
                        <a:pt x="204" y="197"/>
                      </a:lnTo>
                      <a:lnTo>
                        <a:pt x="205" y="197"/>
                      </a:lnTo>
                      <a:lnTo>
                        <a:pt x="205" y="197"/>
                      </a:lnTo>
                      <a:lnTo>
                        <a:pt x="206" y="197"/>
                      </a:lnTo>
                      <a:lnTo>
                        <a:pt x="207" y="197"/>
                      </a:lnTo>
                      <a:lnTo>
                        <a:pt x="207" y="197"/>
                      </a:lnTo>
                      <a:lnTo>
                        <a:pt x="208" y="197"/>
                      </a:lnTo>
                      <a:lnTo>
                        <a:pt x="208" y="197"/>
                      </a:lnTo>
                      <a:lnTo>
                        <a:pt x="209" y="197"/>
                      </a:lnTo>
                      <a:lnTo>
                        <a:pt x="209" y="197"/>
                      </a:lnTo>
                      <a:lnTo>
                        <a:pt x="210" y="197"/>
                      </a:lnTo>
                      <a:lnTo>
                        <a:pt x="210" y="197"/>
                      </a:lnTo>
                      <a:lnTo>
                        <a:pt x="211" y="197"/>
                      </a:lnTo>
                      <a:lnTo>
                        <a:pt x="211" y="197"/>
                      </a:lnTo>
                      <a:lnTo>
                        <a:pt x="212" y="197"/>
                      </a:lnTo>
                      <a:lnTo>
                        <a:pt x="212" y="197"/>
                      </a:lnTo>
                      <a:lnTo>
                        <a:pt x="213" y="197"/>
                      </a:lnTo>
                      <a:lnTo>
                        <a:pt x="213" y="197"/>
                      </a:lnTo>
                      <a:lnTo>
                        <a:pt x="213" y="197"/>
                      </a:lnTo>
                      <a:lnTo>
                        <a:pt x="214" y="197"/>
                      </a:lnTo>
                      <a:lnTo>
                        <a:pt x="215" y="197"/>
                      </a:lnTo>
                      <a:lnTo>
                        <a:pt x="215" y="197"/>
                      </a:lnTo>
                      <a:lnTo>
                        <a:pt x="216" y="197"/>
                      </a:lnTo>
                      <a:lnTo>
                        <a:pt x="216" y="197"/>
                      </a:lnTo>
                      <a:lnTo>
                        <a:pt x="217" y="197"/>
                      </a:lnTo>
                      <a:lnTo>
                        <a:pt x="217" y="197"/>
                      </a:lnTo>
                      <a:lnTo>
                        <a:pt x="218" y="197"/>
                      </a:lnTo>
                      <a:lnTo>
                        <a:pt x="218" y="197"/>
                      </a:lnTo>
                      <a:lnTo>
                        <a:pt x="218" y="197"/>
                      </a:lnTo>
                      <a:lnTo>
                        <a:pt x="219" y="197"/>
                      </a:lnTo>
                      <a:lnTo>
                        <a:pt x="220" y="197"/>
                      </a:lnTo>
                      <a:lnTo>
                        <a:pt x="220" y="197"/>
                      </a:lnTo>
                      <a:lnTo>
                        <a:pt x="221" y="197"/>
                      </a:lnTo>
                      <a:lnTo>
                        <a:pt x="222" y="197"/>
                      </a:lnTo>
                      <a:lnTo>
                        <a:pt x="222" y="197"/>
                      </a:lnTo>
                      <a:lnTo>
                        <a:pt x="222" y="197"/>
                      </a:lnTo>
                      <a:lnTo>
                        <a:pt x="223" y="197"/>
                      </a:lnTo>
                      <a:lnTo>
                        <a:pt x="223" y="197"/>
                      </a:lnTo>
                      <a:lnTo>
                        <a:pt x="224" y="197"/>
                      </a:lnTo>
                      <a:lnTo>
                        <a:pt x="224" y="197"/>
                      </a:lnTo>
                      <a:lnTo>
                        <a:pt x="225" y="197"/>
                      </a:lnTo>
                      <a:lnTo>
                        <a:pt x="225" y="197"/>
                      </a:lnTo>
                      <a:lnTo>
                        <a:pt x="226" y="197"/>
                      </a:lnTo>
                      <a:lnTo>
                        <a:pt x="226" y="197"/>
                      </a:lnTo>
                      <a:lnTo>
                        <a:pt x="227" y="197"/>
                      </a:lnTo>
                      <a:lnTo>
                        <a:pt x="227" y="197"/>
                      </a:lnTo>
                      <a:lnTo>
                        <a:pt x="228" y="197"/>
                      </a:lnTo>
                      <a:lnTo>
                        <a:pt x="228" y="197"/>
                      </a:lnTo>
                      <a:lnTo>
                        <a:pt x="229" y="197"/>
                      </a:lnTo>
                      <a:lnTo>
                        <a:pt x="229" y="197"/>
                      </a:lnTo>
                      <a:lnTo>
                        <a:pt x="229" y="197"/>
                      </a:lnTo>
                      <a:lnTo>
                        <a:pt x="230" y="197"/>
                      </a:lnTo>
                      <a:lnTo>
                        <a:pt x="231" y="197"/>
                      </a:lnTo>
                      <a:lnTo>
                        <a:pt x="231" y="197"/>
                      </a:lnTo>
                      <a:lnTo>
                        <a:pt x="232" y="197"/>
                      </a:lnTo>
                      <a:lnTo>
                        <a:pt x="233" y="197"/>
                      </a:lnTo>
                      <a:lnTo>
                        <a:pt x="233" y="197"/>
                      </a:lnTo>
                      <a:lnTo>
                        <a:pt x="233" y="197"/>
                      </a:lnTo>
                      <a:lnTo>
                        <a:pt x="234" y="197"/>
                      </a:lnTo>
                      <a:lnTo>
                        <a:pt x="234" y="197"/>
                      </a:lnTo>
                      <a:lnTo>
                        <a:pt x="235" y="197"/>
                      </a:lnTo>
                      <a:lnTo>
                        <a:pt x="235" y="197"/>
                      </a:lnTo>
                      <a:lnTo>
                        <a:pt x="236" y="197"/>
                      </a:lnTo>
                      <a:lnTo>
                        <a:pt x="236" y="197"/>
                      </a:lnTo>
                      <a:lnTo>
                        <a:pt x="237" y="197"/>
                      </a:lnTo>
                      <a:lnTo>
                        <a:pt x="237" y="197"/>
                      </a:lnTo>
                      <a:lnTo>
                        <a:pt x="238" y="197"/>
                      </a:lnTo>
                      <a:lnTo>
                        <a:pt x="238" y="197"/>
                      </a:lnTo>
                      <a:lnTo>
                        <a:pt x="239" y="197"/>
                      </a:lnTo>
                      <a:lnTo>
                        <a:pt x="239" y="197"/>
                      </a:lnTo>
                      <a:lnTo>
                        <a:pt x="240" y="197"/>
                      </a:lnTo>
                      <a:lnTo>
                        <a:pt x="240" y="197"/>
                      </a:lnTo>
                      <a:lnTo>
                        <a:pt x="241" y="197"/>
                      </a:lnTo>
                      <a:lnTo>
                        <a:pt x="241" y="197"/>
                      </a:lnTo>
                      <a:lnTo>
                        <a:pt x="242" y="197"/>
                      </a:lnTo>
                      <a:lnTo>
                        <a:pt x="243" y="197"/>
                      </a:lnTo>
                      <a:lnTo>
                        <a:pt x="243" y="197"/>
                      </a:lnTo>
                      <a:lnTo>
                        <a:pt x="243" y="197"/>
                      </a:lnTo>
                      <a:lnTo>
                        <a:pt x="244" y="197"/>
                      </a:lnTo>
                      <a:lnTo>
                        <a:pt x="244" y="197"/>
                      </a:lnTo>
                      <a:lnTo>
                        <a:pt x="245" y="197"/>
                      </a:lnTo>
                      <a:lnTo>
                        <a:pt x="245" y="197"/>
                      </a:lnTo>
                      <a:lnTo>
                        <a:pt x="246" y="197"/>
                      </a:lnTo>
                      <a:lnTo>
                        <a:pt x="246" y="197"/>
                      </a:lnTo>
                      <a:lnTo>
                        <a:pt x="247" y="197"/>
                      </a:lnTo>
                      <a:lnTo>
                        <a:pt x="247" y="197"/>
                      </a:lnTo>
                      <a:lnTo>
                        <a:pt x="248" y="197"/>
                      </a:lnTo>
                      <a:lnTo>
                        <a:pt x="249" y="197"/>
                      </a:lnTo>
                      <a:lnTo>
                        <a:pt x="249" y="197"/>
                      </a:lnTo>
                      <a:lnTo>
                        <a:pt x="250" y="197"/>
                      </a:lnTo>
                      <a:lnTo>
                        <a:pt x="250" y="197"/>
                      </a:lnTo>
                      <a:lnTo>
                        <a:pt x="250" y="197"/>
                      </a:lnTo>
                      <a:lnTo>
                        <a:pt x="251" y="197"/>
                      </a:lnTo>
                      <a:lnTo>
                        <a:pt x="251" y="197"/>
                      </a:lnTo>
                      <a:lnTo>
                        <a:pt x="252" y="197"/>
                      </a:lnTo>
                      <a:lnTo>
                        <a:pt x="253" y="197"/>
                      </a:lnTo>
                      <a:lnTo>
                        <a:pt x="253" y="197"/>
                      </a:lnTo>
                      <a:lnTo>
                        <a:pt x="254" y="197"/>
                      </a:lnTo>
                      <a:lnTo>
                        <a:pt x="254" y="197"/>
                      </a:lnTo>
                      <a:lnTo>
                        <a:pt x="255" y="197"/>
                      </a:lnTo>
                      <a:lnTo>
                        <a:pt x="255" y="197"/>
                      </a:lnTo>
                      <a:lnTo>
                        <a:pt x="256" y="197"/>
                      </a:lnTo>
                      <a:lnTo>
                        <a:pt x="256" y="197"/>
                      </a:lnTo>
                      <a:lnTo>
                        <a:pt x="257" y="197"/>
                      </a:lnTo>
                      <a:lnTo>
                        <a:pt x="257" y="197"/>
                      </a:lnTo>
                      <a:lnTo>
                        <a:pt x="258" y="197"/>
                      </a:lnTo>
                      <a:lnTo>
                        <a:pt x="258" y="197"/>
                      </a:lnTo>
                      <a:lnTo>
                        <a:pt x="258" y="197"/>
                      </a:lnTo>
                      <a:lnTo>
                        <a:pt x="259" y="197"/>
                      </a:lnTo>
                      <a:lnTo>
                        <a:pt x="259" y="197"/>
                      </a:lnTo>
                      <a:lnTo>
                        <a:pt x="260" y="197"/>
                      </a:lnTo>
                      <a:lnTo>
                        <a:pt x="261" y="197"/>
                      </a:lnTo>
                      <a:lnTo>
                        <a:pt x="261" y="197"/>
                      </a:lnTo>
                      <a:lnTo>
                        <a:pt x="262" y="197"/>
                      </a:lnTo>
                      <a:lnTo>
                        <a:pt x="262" y="197"/>
                      </a:lnTo>
                      <a:lnTo>
                        <a:pt x="262" y="197"/>
                      </a:lnTo>
                      <a:lnTo>
                        <a:pt x="263" y="197"/>
                      </a:lnTo>
                      <a:lnTo>
                        <a:pt x="263" y="197"/>
                      </a:lnTo>
                      <a:lnTo>
                        <a:pt x="264" y="197"/>
                      </a:lnTo>
                      <a:lnTo>
                        <a:pt x="264" y="197"/>
                      </a:lnTo>
                      <a:lnTo>
                        <a:pt x="265" y="197"/>
                      </a:lnTo>
                      <a:lnTo>
                        <a:pt x="265" y="197"/>
                      </a:lnTo>
                      <a:lnTo>
                        <a:pt x="266" y="197"/>
                      </a:lnTo>
                      <a:lnTo>
                        <a:pt x="266" y="197"/>
                      </a:lnTo>
                      <a:lnTo>
                        <a:pt x="267" y="197"/>
                      </a:lnTo>
                      <a:lnTo>
                        <a:pt x="268" y="197"/>
                      </a:lnTo>
                      <a:lnTo>
                        <a:pt x="268" y="197"/>
                      </a:lnTo>
                      <a:lnTo>
                        <a:pt x="269" y="197"/>
                      </a:lnTo>
                      <a:lnTo>
                        <a:pt x="269" y="197"/>
                      </a:lnTo>
                      <a:lnTo>
                        <a:pt x="270" y="197"/>
                      </a:lnTo>
                      <a:lnTo>
                        <a:pt x="270" y="197"/>
                      </a:lnTo>
                      <a:lnTo>
                        <a:pt x="271" y="197"/>
                      </a:lnTo>
                      <a:lnTo>
                        <a:pt x="271" y="197"/>
                      </a:lnTo>
                      <a:lnTo>
                        <a:pt x="272" y="197"/>
                      </a:lnTo>
                      <a:lnTo>
                        <a:pt x="272" y="197"/>
                      </a:lnTo>
                      <a:lnTo>
                        <a:pt x="273" y="197"/>
                      </a:lnTo>
                      <a:lnTo>
                        <a:pt x="273" y="197"/>
                      </a:lnTo>
                      <a:lnTo>
                        <a:pt x="274" y="197"/>
                      </a:lnTo>
                      <a:lnTo>
                        <a:pt x="274" y="197"/>
                      </a:lnTo>
                      <a:lnTo>
                        <a:pt x="275" y="197"/>
                      </a:lnTo>
                      <a:lnTo>
                        <a:pt x="275" y="197"/>
                      </a:lnTo>
                      <a:lnTo>
                        <a:pt x="276" y="197"/>
                      </a:lnTo>
                      <a:lnTo>
                        <a:pt x="276" y="197"/>
                      </a:lnTo>
                      <a:lnTo>
                        <a:pt x="277" y="197"/>
                      </a:lnTo>
                      <a:lnTo>
                        <a:pt x="277" y="197"/>
                      </a:lnTo>
                      <a:lnTo>
                        <a:pt x="278" y="197"/>
                      </a:lnTo>
                      <a:lnTo>
                        <a:pt x="278" y="197"/>
                      </a:lnTo>
                      <a:lnTo>
                        <a:pt x="279" y="197"/>
                      </a:lnTo>
                      <a:lnTo>
                        <a:pt x="279" y="197"/>
                      </a:lnTo>
                      <a:lnTo>
                        <a:pt x="280" y="197"/>
                      </a:lnTo>
                      <a:lnTo>
                        <a:pt x="280" y="197"/>
                      </a:lnTo>
                      <a:lnTo>
                        <a:pt x="281" y="197"/>
                      </a:lnTo>
                      <a:lnTo>
                        <a:pt x="282" y="197"/>
                      </a:lnTo>
                      <a:lnTo>
                        <a:pt x="282" y="197"/>
                      </a:lnTo>
                      <a:lnTo>
                        <a:pt x="282" y="197"/>
                      </a:lnTo>
                      <a:lnTo>
                        <a:pt x="283" y="197"/>
                      </a:lnTo>
                      <a:lnTo>
                        <a:pt x="284" y="197"/>
                      </a:lnTo>
                      <a:lnTo>
                        <a:pt x="284" y="197"/>
                      </a:lnTo>
                      <a:lnTo>
                        <a:pt x="285" y="197"/>
                      </a:lnTo>
                      <a:lnTo>
                        <a:pt x="285" y="197"/>
                      </a:lnTo>
                      <a:lnTo>
                        <a:pt x="285" y="197"/>
                      </a:lnTo>
                      <a:lnTo>
                        <a:pt x="286" y="197"/>
                      </a:lnTo>
                      <a:lnTo>
                        <a:pt x="286" y="197"/>
                      </a:lnTo>
                      <a:lnTo>
                        <a:pt x="287" y="197"/>
                      </a:lnTo>
                      <a:lnTo>
                        <a:pt x="288" y="197"/>
                      </a:lnTo>
                      <a:lnTo>
                        <a:pt x="288" y="197"/>
                      </a:lnTo>
                      <a:lnTo>
                        <a:pt x="289" y="197"/>
                      </a:lnTo>
                      <a:lnTo>
                        <a:pt x="289" y="197"/>
                      </a:lnTo>
                      <a:lnTo>
                        <a:pt x="289" y="197"/>
                      </a:lnTo>
                      <a:lnTo>
                        <a:pt x="290" y="197"/>
                      </a:lnTo>
                      <a:lnTo>
                        <a:pt x="290" y="197"/>
                      </a:lnTo>
                      <a:lnTo>
                        <a:pt x="291" y="197"/>
                      </a:lnTo>
                      <a:lnTo>
                        <a:pt x="292" y="197"/>
                      </a:lnTo>
                      <a:lnTo>
                        <a:pt x="292" y="197"/>
                      </a:lnTo>
                      <a:lnTo>
                        <a:pt x="293" y="197"/>
                      </a:lnTo>
                      <a:lnTo>
                        <a:pt x="293" y="197"/>
                      </a:lnTo>
                      <a:lnTo>
                        <a:pt x="293" y="197"/>
                      </a:lnTo>
                      <a:lnTo>
                        <a:pt x="294" y="197"/>
                      </a:lnTo>
                      <a:lnTo>
                        <a:pt x="294" y="197"/>
                      </a:lnTo>
                      <a:lnTo>
                        <a:pt x="295" y="197"/>
                      </a:lnTo>
                      <a:lnTo>
                        <a:pt x="296" y="197"/>
                      </a:lnTo>
                      <a:lnTo>
                        <a:pt x="296" y="197"/>
                      </a:lnTo>
                      <a:lnTo>
                        <a:pt x="297" y="197"/>
                      </a:lnTo>
                      <a:lnTo>
                        <a:pt x="297" y="197"/>
                      </a:lnTo>
                      <a:lnTo>
                        <a:pt x="297" y="197"/>
                      </a:lnTo>
                      <a:lnTo>
                        <a:pt x="298" y="197"/>
                      </a:lnTo>
                      <a:lnTo>
                        <a:pt x="299" y="197"/>
                      </a:lnTo>
                      <a:lnTo>
                        <a:pt x="299" y="197"/>
                      </a:lnTo>
                      <a:lnTo>
                        <a:pt x="299" y="197"/>
                      </a:lnTo>
                      <a:lnTo>
                        <a:pt x="300" y="197"/>
                      </a:lnTo>
                      <a:lnTo>
                        <a:pt x="300" y="197"/>
                      </a:lnTo>
                      <a:lnTo>
                        <a:pt x="302" y="197"/>
                      </a:lnTo>
                      <a:lnTo>
                        <a:pt x="302" y="197"/>
                      </a:lnTo>
                      <a:lnTo>
                        <a:pt x="302" y="197"/>
                      </a:lnTo>
                      <a:lnTo>
                        <a:pt x="303" y="197"/>
                      </a:lnTo>
                      <a:lnTo>
                        <a:pt x="303" y="197"/>
                      </a:lnTo>
                      <a:lnTo>
                        <a:pt x="304" y="197"/>
                      </a:lnTo>
                      <a:lnTo>
                        <a:pt x="304" y="197"/>
                      </a:lnTo>
                      <a:lnTo>
                        <a:pt x="305" y="197"/>
                      </a:lnTo>
                      <a:lnTo>
                        <a:pt x="305" y="197"/>
                      </a:lnTo>
                      <a:lnTo>
                        <a:pt x="306" y="197"/>
                      </a:lnTo>
                      <a:lnTo>
                        <a:pt x="306" y="197"/>
                      </a:lnTo>
                      <a:lnTo>
                        <a:pt x="307" y="197"/>
                      </a:lnTo>
                      <a:lnTo>
                        <a:pt x="307" y="197"/>
                      </a:lnTo>
                      <a:lnTo>
                        <a:pt x="308" y="197"/>
                      </a:lnTo>
                      <a:lnTo>
                        <a:pt x="308" y="197"/>
                      </a:lnTo>
                      <a:lnTo>
                        <a:pt x="309" y="197"/>
                      </a:lnTo>
                      <a:lnTo>
                        <a:pt x="309" y="197"/>
                      </a:lnTo>
                      <a:lnTo>
                        <a:pt x="310" y="197"/>
                      </a:lnTo>
                      <a:lnTo>
                        <a:pt x="310" y="197"/>
                      </a:lnTo>
                      <a:lnTo>
                        <a:pt x="311" y="197"/>
                      </a:lnTo>
                      <a:lnTo>
                        <a:pt x="311" y="197"/>
                      </a:lnTo>
                      <a:lnTo>
                        <a:pt x="312" y="197"/>
                      </a:lnTo>
                      <a:lnTo>
                        <a:pt x="312" y="197"/>
                      </a:lnTo>
                      <a:lnTo>
                        <a:pt x="313" y="197"/>
                      </a:lnTo>
                      <a:lnTo>
                        <a:pt x="313" y="197"/>
                      </a:lnTo>
                      <a:lnTo>
                        <a:pt x="314" y="197"/>
                      </a:lnTo>
                      <a:lnTo>
                        <a:pt x="314" y="197"/>
                      </a:lnTo>
                      <a:lnTo>
                        <a:pt x="314" y="197"/>
                      </a:lnTo>
                      <a:lnTo>
                        <a:pt x="315" y="197"/>
                      </a:lnTo>
                      <a:lnTo>
                        <a:pt x="316" y="197"/>
                      </a:lnTo>
                      <a:lnTo>
                        <a:pt x="316" y="197"/>
                      </a:lnTo>
                      <a:lnTo>
                        <a:pt x="317" y="197"/>
                      </a:lnTo>
                      <a:lnTo>
                        <a:pt x="317" y="197"/>
                      </a:lnTo>
                      <a:lnTo>
                        <a:pt x="318" y="197"/>
                      </a:lnTo>
                      <a:lnTo>
                        <a:pt x="319" y="197"/>
                      </a:lnTo>
                      <a:lnTo>
                        <a:pt x="319" y="197"/>
                      </a:lnTo>
                      <a:lnTo>
                        <a:pt x="319" y="197"/>
                      </a:lnTo>
                      <a:lnTo>
                        <a:pt x="320" y="197"/>
                      </a:lnTo>
                      <a:lnTo>
                        <a:pt x="320" y="197"/>
                      </a:lnTo>
                      <a:lnTo>
                        <a:pt x="321" y="197"/>
                      </a:lnTo>
                      <a:lnTo>
                        <a:pt x="321" y="197"/>
                      </a:lnTo>
                      <a:lnTo>
                        <a:pt x="322" y="197"/>
                      </a:lnTo>
                      <a:lnTo>
                        <a:pt x="322" y="197"/>
                      </a:lnTo>
                      <a:lnTo>
                        <a:pt x="323" y="197"/>
                      </a:lnTo>
                      <a:lnTo>
                        <a:pt x="323" y="197"/>
                      </a:lnTo>
                      <a:lnTo>
                        <a:pt x="324" y="197"/>
                      </a:lnTo>
                      <a:lnTo>
                        <a:pt x="324" y="197"/>
                      </a:lnTo>
                      <a:lnTo>
                        <a:pt x="325" y="197"/>
                      </a:lnTo>
                      <a:lnTo>
                        <a:pt x="325" y="197"/>
                      </a:lnTo>
                      <a:lnTo>
                        <a:pt x="326" y="197"/>
                      </a:lnTo>
                      <a:lnTo>
                        <a:pt x="326" y="197"/>
                      </a:lnTo>
                      <a:lnTo>
                        <a:pt x="327" y="197"/>
                      </a:lnTo>
                      <a:lnTo>
                        <a:pt x="327" y="197"/>
                      </a:lnTo>
                      <a:lnTo>
                        <a:pt x="328" y="197"/>
                      </a:lnTo>
                      <a:lnTo>
                        <a:pt x="328" y="197"/>
                      </a:lnTo>
                      <a:lnTo>
                        <a:pt x="329" y="197"/>
                      </a:lnTo>
                      <a:lnTo>
                        <a:pt x="329" y="197"/>
                      </a:lnTo>
                      <a:lnTo>
                        <a:pt x="330" y="197"/>
                      </a:lnTo>
                      <a:lnTo>
                        <a:pt x="330" y="197"/>
                      </a:lnTo>
                      <a:lnTo>
                        <a:pt x="331" y="197"/>
                      </a:lnTo>
                      <a:lnTo>
                        <a:pt x="331" y="197"/>
                      </a:lnTo>
                      <a:lnTo>
                        <a:pt x="332" y="197"/>
                      </a:lnTo>
                      <a:lnTo>
                        <a:pt x="332" y="197"/>
                      </a:lnTo>
                      <a:lnTo>
                        <a:pt x="333" y="197"/>
                      </a:lnTo>
                      <a:lnTo>
                        <a:pt x="333" y="197"/>
                      </a:lnTo>
                      <a:lnTo>
                        <a:pt x="333" y="197"/>
                      </a:lnTo>
                      <a:lnTo>
                        <a:pt x="334" y="197"/>
                      </a:lnTo>
                      <a:lnTo>
                        <a:pt x="335" y="197"/>
                      </a:lnTo>
                      <a:lnTo>
                        <a:pt x="336" y="197"/>
                      </a:lnTo>
                      <a:lnTo>
                        <a:pt x="336" y="197"/>
                      </a:lnTo>
                      <a:lnTo>
                        <a:pt x="336" y="197"/>
                      </a:lnTo>
                      <a:lnTo>
                        <a:pt x="337" y="197"/>
                      </a:lnTo>
                      <a:lnTo>
                        <a:pt x="337" y="197"/>
                      </a:lnTo>
                      <a:lnTo>
                        <a:pt x="338" y="197"/>
                      </a:lnTo>
                      <a:lnTo>
                        <a:pt x="338" y="197"/>
                      </a:lnTo>
                      <a:lnTo>
                        <a:pt x="339" y="197"/>
                      </a:lnTo>
                      <a:lnTo>
                        <a:pt x="339" y="197"/>
                      </a:lnTo>
                      <a:lnTo>
                        <a:pt x="340" y="197"/>
                      </a:lnTo>
                      <a:lnTo>
                        <a:pt x="341" y="197"/>
                      </a:lnTo>
                      <a:lnTo>
                        <a:pt x="341" y="197"/>
                      </a:lnTo>
                      <a:lnTo>
                        <a:pt x="341" y="197"/>
                      </a:lnTo>
                      <a:lnTo>
                        <a:pt x="341" y="197"/>
                      </a:lnTo>
                      <a:lnTo>
                        <a:pt x="343" y="197"/>
                      </a:lnTo>
                      <a:lnTo>
                        <a:pt x="343" y="197"/>
                      </a:lnTo>
                      <a:lnTo>
                        <a:pt x="344" y="197"/>
                      </a:lnTo>
                      <a:lnTo>
                        <a:pt x="344" y="197"/>
                      </a:lnTo>
                      <a:lnTo>
                        <a:pt x="344" y="197"/>
                      </a:lnTo>
                      <a:lnTo>
                        <a:pt x="345" y="197"/>
                      </a:lnTo>
                      <a:lnTo>
                        <a:pt x="345" y="197"/>
                      </a:lnTo>
                      <a:lnTo>
                        <a:pt x="346" y="197"/>
                      </a:lnTo>
                      <a:lnTo>
                        <a:pt x="346" y="197"/>
                      </a:lnTo>
                      <a:lnTo>
                        <a:pt x="347" y="197"/>
                      </a:lnTo>
                      <a:lnTo>
                        <a:pt x="347" y="197"/>
                      </a:lnTo>
                      <a:lnTo>
                        <a:pt x="348" y="197"/>
                      </a:lnTo>
                      <a:lnTo>
                        <a:pt x="348" y="197"/>
                      </a:lnTo>
                      <a:lnTo>
                        <a:pt x="349" y="197"/>
                      </a:lnTo>
                      <a:lnTo>
                        <a:pt x="350" y="197"/>
                      </a:lnTo>
                      <a:lnTo>
                        <a:pt x="350" y="197"/>
                      </a:lnTo>
                      <a:lnTo>
                        <a:pt x="351" y="197"/>
                      </a:lnTo>
                      <a:lnTo>
                        <a:pt x="351" y="197"/>
                      </a:lnTo>
                      <a:lnTo>
                        <a:pt x="352" y="197"/>
                      </a:lnTo>
                      <a:lnTo>
                        <a:pt x="352" y="197"/>
                      </a:lnTo>
                      <a:lnTo>
                        <a:pt x="353" y="197"/>
                      </a:lnTo>
                      <a:lnTo>
                        <a:pt x="353" y="197"/>
                      </a:lnTo>
                      <a:lnTo>
                        <a:pt x="353" y="197"/>
                      </a:lnTo>
                      <a:lnTo>
                        <a:pt x="354" y="197"/>
                      </a:lnTo>
                      <a:lnTo>
                        <a:pt x="355" y="197"/>
                      </a:lnTo>
                      <a:lnTo>
                        <a:pt x="355" y="197"/>
                      </a:lnTo>
                      <a:lnTo>
                        <a:pt x="356" y="197"/>
                      </a:lnTo>
                      <a:lnTo>
                        <a:pt x="356" y="197"/>
                      </a:lnTo>
                      <a:lnTo>
                        <a:pt x="357" y="197"/>
                      </a:lnTo>
                      <a:lnTo>
                        <a:pt x="357" y="197"/>
                      </a:lnTo>
                      <a:lnTo>
                        <a:pt x="358" y="197"/>
                      </a:lnTo>
                      <a:lnTo>
                        <a:pt x="358" y="197"/>
                      </a:lnTo>
                      <a:lnTo>
                        <a:pt x="358" y="197"/>
                      </a:lnTo>
                      <a:lnTo>
                        <a:pt x="359" y="197"/>
                      </a:lnTo>
                      <a:lnTo>
                        <a:pt x="359" y="197"/>
                      </a:lnTo>
                      <a:lnTo>
                        <a:pt x="360" y="197"/>
                      </a:lnTo>
                      <a:lnTo>
                        <a:pt x="360" y="197"/>
                      </a:lnTo>
                      <a:lnTo>
                        <a:pt x="361" y="197"/>
                      </a:lnTo>
                      <a:lnTo>
                        <a:pt x="361" y="197"/>
                      </a:lnTo>
                      <a:lnTo>
                        <a:pt x="362" y="197"/>
                      </a:lnTo>
                      <a:lnTo>
                        <a:pt x="363" y="197"/>
                      </a:lnTo>
                      <a:lnTo>
                        <a:pt x="363" y="197"/>
                      </a:lnTo>
                      <a:lnTo>
                        <a:pt x="364" y="197"/>
                      </a:lnTo>
                      <a:lnTo>
                        <a:pt x="364" y="197"/>
                      </a:lnTo>
                      <a:lnTo>
                        <a:pt x="365" y="197"/>
                      </a:lnTo>
                      <a:lnTo>
                        <a:pt x="365" y="197"/>
                      </a:lnTo>
                      <a:lnTo>
                        <a:pt x="366" y="197"/>
                      </a:lnTo>
                      <a:lnTo>
                        <a:pt x="366" y="197"/>
                      </a:lnTo>
                      <a:lnTo>
                        <a:pt x="367" y="197"/>
                      </a:lnTo>
                      <a:lnTo>
                        <a:pt x="367" y="197"/>
                      </a:lnTo>
                      <a:lnTo>
                        <a:pt x="367" y="197"/>
                      </a:lnTo>
                      <a:lnTo>
                        <a:pt x="368" y="197"/>
                      </a:lnTo>
                      <a:lnTo>
                        <a:pt x="369" y="197"/>
                      </a:lnTo>
                      <a:lnTo>
                        <a:pt x="369" y="197"/>
                      </a:lnTo>
                      <a:lnTo>
                        <a:pt x="370" y="197"/>
                      </a:lnTo>
                      <a:lnTo>
                        <a:pt x="370" y="197"/>
                      </a:lnTo>
                      <a:lnTo>
                        <a:pt x="371" y="197"/>
                      </a:lnTo>
                      <a:lnTo>
                        <a:pt x="371" y="197"/>
                      </a:lnTo>
                      <a:lnTo>
                        <a:pt x="372" y="197"/>
                      </a:lnTo>
                      <a:lnTo>
                        <a:pt x="372" y="197"/>
                      </a:lnTo>
                      <a:lnTo>
                        <a:pt x="373" y="197"/>
                      </a:lnTo>
                      <a:lnTo>
                        <a:pt x="373" y="197"/>
                      </a:lnTo>
                      <a:lnTo>
                        <a:pt x="374" y="197"/>
                      </a:lnTo>
                      <a:lnTo>
                        <a:pt x="374" y="197"/>
                      </a:lnTo>
                      <a:lnTo>
                        <a:pt x="375" y="197"/>
                      </a:lnTo>
                      <a:lnTo>
                        <a:pt x="375" y="197"/>
                      </a:lnTo>
                      <a:lnTo>
                        <a:pt x="375" y="197"/>
                      </a:lnTo>
                      <a:lnTo>
                        <a:pt x="377" y="197"/>
                      </a:lnTo>
                      <a:lnTo>
                        <a:pt x="377" y="197"/>
                      </a:lnTo>
                      <a:lnTo>
                        <a:pt x="378" y="197"/>
                      </a:lnTo>
                      <a:lnTo>
                        <a:pt x="378" y="197"/>
                      </a:lnTo>
                      <a:lnTo>
                        <a:pt x="379" y="197"/>
                      </a:lnTo>
                      <a:lnTo>
                        <a:pt x="379" y="197"/>
                      </a:lnTo>
                      <a:lnTo>
                        <a:pt x="379" y="197"/>
                      </a:lnTo>
                      <a:lnTo>
                        <a:pt x="380" y="197"/>
                      </a:lnTo>
                      <a:lnTo>
                        <a:pt x="380" y="197"/>
                      </a:lnTo>
                      <a:lnTo>
                        <a:pt x="381" y="197"/>
                      </a:lnTo>
                      <a:lnTo>
                        <a:pt x="381" y="197"/>
                      </a:lnTo>
                      <a:lnTo>
                        <a:pt x="382" y="197"/>
                      </a:lnTo>
                      <a:lnTo>
                        <a:pt x="383" y="197"/>
                      </a:lnTo>
                      <a:lnTo>
                        <a:pt x="383" y="197"/>
                      </a:lnTo>
                      <a:lnTo>
                        <a:pt x="384" y="197"/>
                      </a:lnTo>
                      <a:lnTo>
                        <a:pt x="384" y="197"/>
                      </a:lnTo>
                      <a:lnTo>
                        <a:pt x="385" y="197"/>
                      </a:lnTo>
                      <a:lnTo>
                        <a:pt x="385" y="197"/>
                      </a:lnTo>
                      <a:lnTo>
                        <a:pt x="386" y="197"/>
                      </a:lnTo>
                      <a:lnTo>
                        <a:pt x="386" y="197"/>
                      </a:lnTo>
                      <a:lnTo>
                        <a:pt x="386" y="197"/>
                      </a:lnTo>
                      <a:lnTo>
                        <a:pt x="387" y="197"/>
                      </a:lnTo>
                      <a:lnTo>
                        <a:pt x="388" y="197"/>
                      </a:lnTo>
                      <a:lnTo>
                        <a:pt x="388" y="197"/>
                      </a:lnTo>
                      <a:lnTo>
                        <a:pt x="388" y="197"/>
                      </a:lnTo>
                      <a:lnTo>
                        <a:pt x="389" y="197"/>
                      </a:lnTo>
                      <a:lnTo>
                        <a:pt x="390" y="197"/>
                      </a:lnTo>
                      <a:lnTo>
                        <a:pt x="390" y="197"/>
                      </a:lnTo>
                      <a:lnTo>
                        <a:pt x="391" y="197"/>
                      </a:lnTo>
                      <a:lnTo>
                        <a:pt x="391" y="197"/>
                      </a:lnTo>
                      <a:lnTo>
                        <a:pt x="392" y="197"/>
                      </a:lnTo>
                      <a:lnTo>
                        <a:pt x="392" y="197"/>
                      </a:lnTo>
                      <a:lnTo>
                        <a:pt x="392" y="197"/>
                      </a:lnTo>
                      <a:lnTo>
                        <a:pt x="393" y="197"/>
                      </a:lnTo>
                      <a:lnTo>
                        <a:pt x="394" y="197"/>
                      </a:lnTo>
                      <a:lnTo>
                        <a:pt x="394" y="197"/>
                      </a:lnTo>
                      <a:lnTo>
                        <a:pt x="394" y="197"/>
                      </a:lnTo>
                      <a:lnTo>
                        <a:pt x="395" y="197"/>
                      </a:lnTo>
                      <a:lnTo>
                        <a:pt x="395" y="197"/>
                      </a:lnTo>
                      <a:lnTo>
                        <a:pt x="396" y="197"/>
                      </a:lnTo>
                      <a:lnTo>
                        <a:pt x="397" y="197"/>
                      </a:lnTo>
                      <a:lnTo>
                        <a:pt x="397" y="197"/>
                      </a:lnTo>
                      <a:lnTo>
                        <a:pt x="398" y="197"/>
                      </a:lnTo>
                      <a:lnTo>
                        <a:pt x="398" y="197"/>
                      </a:lnTo>
                      <a:lnTo>
                        <a:pt x="399" y="197"/>
                      </a:lnTo>
                      <a:lnTo>
                        <a:pt x="399" y="197"/>
                      </a:lnTo>
                      <a:lnTo>
                        <a:pt x="399" y="197"/>
                      </a:lnTo>
                      <a:lnTo>
                        <a:pt x="400" y="197"/>
                      </a:lnTo>
                      <a:lnTo>
                        <a:pt x="400" y="197"/>
                      </a:lnTo>
                      <a:lnTo>
                        <a:pt x="401" y="197"/>
                      </a:lnTo>
                      <a:lnTo>
                        <a:pt x="401" y="197"/>
                      </a:lnTo>
                      <a:lnTo>
                        <a:pt x="402" y="197"/>
                      </a:lnTo>
                      <a:lnTo>
                        <a:pt x="403" y="197"/>
                      </a:lnTo>
                      <a:lnTo>
                        <a:pt x="403" y="197"/>
                      </a:lnTo>
                      <a:lnTo>
                        <a:pt x="403" y="197"/>
                      </a:lnTo>
                      <a:lnTo>
                        <a:pt x="404" y="197"/>
                      </a:lnTo>
                      <a:lnTo>
                        <a:pt x="405" y="197"/>
                      </a:lnTo>
                      <a:lnTo>
                        <a:pt x="405" y="197"/>
                      </a:lnTo>
                      <a:lnTo>
                        <a:pt x="405" y="197"/>
                      </a:lnTo>
                      <a:lnTo>
                        <a:pt x="406" y="197"/>
                      </a:lnTo>
                      <a:lnTo>
                        <a:pt x="407" y="197"/>
                      </a:lnTo>
                      <a:lnTo>
                        <a:pt x="407" y="197"/>
                      </a:lnTo>
                      <a:lnTo>
                        <a:pt x="407" y="197"/>
                      </a:lnTo>
                      <a:lnTo>
                        <a:pt x="408" y="197"/>
                      </a:lnTo>
                      <a:lnTo>
                        <a:pt x="408" y="197"/>
                      </a:lnTo>
                      <a:lnTo>
                        <a:pt x="409" y="197"/>
                      </a:lnTo>
                      <a:lnTo>
                        <a:pt x="410" y="197"/>
                      </a:lnTo>
                      <a:lnTo>
                        <a:pt x="410" y="197"/>
                      </a:lnTo>
                      <a:lnTo>
                        <a:pt x="411" y="197"/>
                      </a:lnTo>
                      <a:lnTo>
                        <a:pt x="411" y="197"/>
                      </a:lnTo>
                      <a:lnTo>
                        <a:pt x="412" y="197"/>
                      </a:lnTo>
                      <a:lnTo>
                        <a:pt x="412" y="197"/>
                      </a:lnTo>
                      <a:lnTo>
                        <a:pt x="413" y="197"/>
                      </a:lnTo>
                      <a:lnTo>
                        <a:pt x="413" y="197"/>
                      </a:lnTo>
                      <a:lnTo>
                        <a:pt x="413" y="197"/>
                      </a:lnTo>
                      <a:lnTo>
                        <a:pt x="414" y="197"/>
                      </a:lnTo>
                      <a:lnTo>
                        <a:pt x="415" y="197"/>
                      </a:lnTo>
                      <a:lnTo>
                        <a:pt x="415" y="197"/>
                      </a:lnTo>
                      <a:lnTo>
                        <a:pt x="416" y="197"/>
                      </a:lnTo>
                      <a:lnTo>
                        <a:pt x="416" y="197"/>
                      </a:lnTo>
                      <a:lnTo>
                        <a:pt x="417" y="197"/>
                      </a:lnTo>
                      <a:lnTo>
                        <a:pt x="417" y="197"/>
                      </a:lnTo>
                      <a:lnTo>
                        <a:pt x="418" y="197"/>
                      </a:lnTo>
                      <a:lnTo>
                        <a:pt x="419" y="197"/>
                      </a:lnTo>
                      <a:lnTo>
                        <a:pt x="419" y="197"/>
                      </a:lnTo>
                      <a:lnTo>
                        <a:pt x="419" y="197"/>
                      </a:lnTo>
                      <a:lnTo>
                        <a:pt x="420" y="197"/>
                      </a:lnTo>
                      <a:lnTo>
                        <a:pt x="420" y="197"/>
                      </a:lnTo>
                      <a:lnTo>
                        <a:pt x="421" y="197"/>
                      </a:lnTo>
                      <a:lnTo>
                        <a:pt x="421" y="197"/>
                      </a:lnTo>
                      <a:lnTo>
                        <a:pt x="422" y="197"/>
                      </a:lnTo>
                      <a:lnTo>
                        <a:pt x="422" y="197"/>
                      </a:lnTo>
                      <a:lnTo>
                        <a:pt x="422" y="197"/>
                      </a:lnTo>
                      <a:lnTo>
                        <a:pt x="423" y="197"/>
                      </a:lnTo>
                      <a:lnTo>
                        <a:pt x="424" y="197"/>
                      </a:lnTo>
                      <a:lnTo>
                        <a:pt x="424" y="197"/>
                      </a:lnTo>
                      <a:lnTo>
                        <a:pt x="425" y="197"/>
                      </a:lnTo>
                      <a:lnTo>
                        <a:pt x="426" y="197"/>
                      </a:lnTo>
                      <a:lnTo>
                        <a:pt x="426" y="197"/>
                      </a:lnTo>
                      <a:lnTo>
                        <a:pt x="427" y="197"/>
                      </a:lnTo>
                      <a:lnTo>
                        <a:pt x="427" y="197"/>
                      </a:lnTo>
                      <a:lnTo>
                        <a:pt x="427" y="197"/>
                      </a:lnTo>
                      <a:lnTo>
                        <a:pt x="428" y="197"/>
                      </a:lnTo>
                      <a:lnTo>
                        <a:pt x="428" y="197"/>
                      </a:lnTo>
                      <a:lnTo>
                        <a:pt x="429" y="197"/>
                      </a:lnTo>
                      <a:lnTo>
                        <a:pt x="429" y="197"/>
                      </a:lnTo>
                      <a:lnTo>
                        <a:pt x="430" y="197"/>
                      </a:lnTo>
                      <a:lnTo>
                        <a:pt x="430" y="197"/>
                      </a:lnTo>
                      <a:lnTo>
                        <a:pt x="431" y="197"/>
                      </a:lnTo>
                      <a:lnTo>
                        <a:pt x="431" y="197"/>
                      </a:lnTo>
                      <a:lnTo>
                        <a:pt x="432" y="197"/>
                      </a:lnTo>
                      <a:lnTo>
                        <a:pt x="432" y="197"/>
                      </a:lnTo>
                      <a:lnTo>
                        <a:pt x="433" y="197"/>
                      </a:lnTo>
                      <a:lnTo>
                        <a:pt x="434" y="197"/>
                      </a:lnTo>
                      <a:lnTo>
                        <a:pt x="434" y="197"/>
                      </a:lnTo>
                      <a:lnTo>
                        <a:pt x="434" y="197"/>
                      </a:lnTo>
                      <a:lnTo>
                        <a:pt x="435" y="197"/>
                      </a:lnTo>
                      <a:lnTo>
                        <a:pt x="435" y="197"/>
                      </a:lnTo>
                      <a:lnTo>
                        <a:pt x="436" y="197"/>
                      </a:lnTo>
                      <a:lnTo>
                        <a:pt x="436" y="197"/>
                      </a:lnTo>
                      <a:lnTo>
                        <a:pt x="436" y="197"/>
                      </a:lnTo>
                      <a:lnTo>
                        <a:pt x="438" y="197"/>
                      </a:lnTo>
                      <a:lnTo>
                        <a:pt x="438" y="197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0" y="197"/>
                      </a:lnTo>
                      <a:lnTo>
                        <a:pt x="440" y="197"/>
                      </a:lnTo>
                      <a:lnTo>
                        <a:pt x="441" y="197"/>
                      </a:lnTo>
                      <a:lnTo>
                        <a:pt x="441" y="197"/>
                      </a:lnTo>
                      <a:lnTo>
                        <a:pt x="442" y="197"/>
                      </a:lnTo>
                      <a:lnTo>
                        <a:pt x="442" y="197"/>
                      </a:lnTo>
                      <a:lnTo>
                        <a:pt x="442" y="197"/>
                      </a:lnTo>
                      <a:lnTo>
                        <a:pt x="443" y="197"/>
                      </a:lnTo>
                      <a:lnTo>
                        <a:pt x="443" y="197"/>
                      </a:lnTo>
                      <a:lnTo>
                        <a:pt x="443" y="197"/>
                      </a:lnTo>
                      <a:lnTo>
                        <a:pt x="445" y="197"/>
                      </a:lnTo>
                      <a:lnTo>
                        <a:pt x="445" y="197"/>
                      </a:lnTo>
                      <a:lnTo>
                        <a:pt x="445" y="197"/>
                      </a:lnTo>
                      <a:lnTo>
                        <a:pt x="446" y="197"/>
                      </a:lnTo>
                      <a:lnTo>
                        <a:pt x="446" y="197"/>
                      </a:lnTo>
                      <a:lnTo>
                        <a:pt x="447" y="197"/>
                      </a:lnTo>
                      <a:lnTo>
                        <a:pt x="448" y="197"/>
                      </a:lnTo>
                      <a:lnTo>
                        <a:pt x="448" y="197"/>
                      </a:lnTo>
                      <a:lnTo>
                        <a:pt x="448" y="197"/>
                      </a:lnTo>
                      <a:lnTo>
                        <a:pt x="449" y="197"/>
                      </a:lnTo>
                      <a:lnTo>
                        <a:pt x="449" y="197"/>
                      </a:lnTo>
                      <a:lnTo>
                        <a:pt x="450" y="197"/>
                      </a:lnTo>
                      <a:lnTo>
                        <a:pt x="451" y="197"/>
                      </a:lnTo>
                      <a:lnTo>
                        <a:pt x="451" y="197"/>
                      </a:lnTo>
                      <a:lnTo>
                        <a:pt x="451" y="197"/>
                      </a:lnTo>
                      <a:lnTo>
                        <a:pt x="452" y="197"/>
                      </a:lnTo>
                      <a:lnTo>
                        <a:pt x="453" y="197"/>
                      </a:lnTo>
                      <a:lnTo>
                        <a:pt x="453" y="197"/>
                      </a:lnTo>
                      <a:lnTo>
                        <a:pt x="453" y="197"/>
                      </a:lnTo>
                      <a:lnTo>
                        <a:pt x="454" y="197"/>
                      </a:lnTo>
                      <a:lnTo>
                        <a:pt x="454" y="197"/>
                      </a:lnTo>
                      <a:lnTo>
                        <a:pt x="455" y="197"/>
                      </a:lnTo>
                      <a:lnTo>
                        <a:pt x="456" y="197"/>
                      </a:lnTo>
                      <a:lnTo>
                        <a:pt x="456" y="197"/>
                      </a:lnTo>
                      <a:lnTo>
                        <a:pt x="457" y="197"/>
                      </a:lnTo>
                      <a:lnTo>
                        <a:pt x="458" y="197"/>
                      </a:lnTo>
                      <a:lnTo>
                        <a:pt x="458" y="197"/>
                      </a:lnTo>
                      <a:lnTo>
                        <a:pt x="458" y="197"/>
                      </a:lnTo>
                      <a:lnTo>
                        <a:pt x="459" y="197"/>
                      </a:lnTo>
                      <a:lnTo>
                        <a:pt x="459" y="197"/>
                      </a:lnTo>
                      <a:lnTo>
                        <a:pt x="459" y="197"/>
                      </a:lnTo>
                      <a:lnTo>
                        <a:pt x="460" y="197"/>
                      </a:lnTo>
                      <a:lnTo>
                        <a:pt x="461" y="197"/>
                      </a:lnTo>
                      <a:lnTo>
                        <a:pt x="461" y="197"/>
                      </a:lnTo>
                      <a:lnTo>
                        <a:pt x="461" y="197"/>
                      </a:lnTo>
                      <a:lnTo>
                        <a:pt x="462" y="197"/>
                      </a:lnTo>
                      <a:lnTo>
                        <a:pt x="463" y="197"/>
                      </a:lnTo>
                      <a:lnTo>
                        <a:pt x="463" y="197"/>
                      </a:lnTo>
                      <a:lnTo>
                        <a:pt x="464" y="197"/>
                      </a:lnTo>
                      <a:lnTo>
                        <a:pt x="465" y="197"/>
                      </a:lnTo>
                      <a:lnTo>
                        <a:pt x="465" y="197"/>
                      </a:lnTo>
                      <a:lnTo>
                        <a:pt x="466" y="196"/>
                      </a:lnTo>
                      <a:lnTo>
                        <a:pt x="466" y="196"/>
                      </a:lnTo>
                      <a:lnTo>
                        <a:pt x="466" y="196"/>
                      </a:lnTo>
                      <a:lnTo>
                        <a:pt x="467" y="196"/>
                      </a:lnTo>
                      <a:lnTo>
                        <a:pt x="467" y="196"/>
                      </a:lnTo>
                      <a:lnTo>
                        <a:pt x="468" y="196"/>
                      </a:lnTo>
                      <a:lnTo>
                        <a:pt x="468" y="196"/>
                      </a:lnTo>
                      <a:lnTo>
                        <a:pt x="469" y="196"/>
                      </a:lnTo>
                      <a:lnTo>
                        <a:pt x="469" y="196"/>
                      </a:lnTo>
                      <a:lnTo>
                        <a:pt x="470" y="196"/>
                      </a:lnTo>
                      <a:lnTo>
                        <a:pt x="470" y="196"/>
                      </a:lnTo>
                      <a:lnTo>
                        <a:pt x="470" y="196"/>
                      </a:lnTo>
                      <a:lnTo>
                        <a:pt x="472" y="196"/>
                      </a:lnTo>
                      <a:lnTo>
                        <a:pt x="472" y="196"/>
                      </a:lnTo>
                      <a:lnTo>
                        <a:pt x="472" y="195"/>
                      </a:lnTo>
                      <a:lnTo>
                        <a:pt x="473" y="195"/>
                      </a:lnTo>
                      <a:lnTo>
                        <a:pt x="473" y="196"/>
                      </a:lnTo>
                      <a:lnTo>
                        <a:pt x="474" y="196"/>
                      </a:lnTo>
                      <a:lnTo>
                        <a:pt x="474" y="195"/>
                      </a:lnTo>
                      <a:lnTo>
                        <a:pt x="475" y="195"/>
                      </a:lnTo>
                      <a:lnTo>
                        <a:pt x="475" y="195"/>
                      </a:lnTo>
                      <a:lnTo>
                        <a:pt x="476" y="195"/>
                      </a:lnTo>
                      <a:lnTo>
                        <a:pt x="476" y="195"/>
                      </a:lnTo>
                      <a:lnTo>
                        <a:pt x="476" y="195"/>
                      </a:lnTo>
                      <a:lnTo>
                        <a:pt x="477" y="195"/>
                      </a:lnTo>
                      <a:lnTo>
                        <a:pt x="477" y="195"/>
                      </a:lnTo>
                      <a:lnTo>
                        <a:pt x="478" y="195"/>
                      </a:lnTo>
                      <a:lnTo>
                        <a:pt x="479" y="195"/>
                      </a:lnTo>
                      <a:lnTo>
                        <a:pt x="479" y="195"/>
                      </a:lnTo>
                      <a:lnTo>
                        <a:pt x="480" y="195"/>
                      </a:lnTo>
                      <a:lnTo>
                        <a:pt x="480" y="195"/>
                      </a:lnTo>
                      <a:lnTo>
                        <a:pt x="481" y="195"/>
                      </a:lnTo>
                      <a:lnTo>
                        <a:pt x="481" y="195"/>
                      </a:lnTo>
                      <a:lnTo>
                        <a:pt x="482" y="195"/>
                      </a:lnTo>
                      <a:lnTo>
                        <a:pt x="483" y="194"/>
                      </a:lnTo>
                      <a:lnTo>
                        <a:pt x="483" y="194"/>
                      </a:lnTo>
                      <a:lnTo>
                        <a:pt x="483" y="195"/>
                      </a:lnTo>
                      <a:lnTo>
                        <a:pt x="484" y="195"/>
                      </a:lnTo>
                      <a:lnTo>
                        <a:pt x="485" y="194"/>
                      </a:lnTo>
                      <a:lnTo>
                        <a:pt x="485" y="194"/>
                      </a:lnTo>
                      <a:lnTo>
                        <a:pt x="485" y="194"/>
                      </a:lnTo>
                      <a:lnTo>
                        <a:pt x="486" y="194"/>
                      </a:lnTo>
                      <a:lnTo>
                        <a:pt x="487" y="194"/>
                      </a:lnTo>
                      <a:lnTo>
                        <a:pt x="487" y="194"/>
                      </a:lnTo>
                      <a:lnTo>
                        <a:pt x="487" y="194"/>
                      </a:lnTo>
                      <a:lnTo>
                        <a:pt x="488" y="194"/>
                      </a:lnTo>
                      <a:lnTo>
                        <a:pt x="489" y="194"/>
                      </a:lnTo>
                      <a:lnTo>
                        <a:pt x="489" y="194"/>
                      </a:lnTo>
                      <a:lnTo>
                        <a:pt x="489" y="194"/>
                      </a:lnTo>
                      <a:lnTo>
                        <a:pt x="490" y="194"/>
                      </a:lnTo>
                      <a:lnTo>
                        <a:pt x="490" y="194"/>
                      </a:lnTo>
                      <a:lnTo>
                        <a:pt x="491" y="194"/>
                      </a:lnTo>
                      <a:lnTo>
                        <a:pt x="492" y="194"/>
                      </a:lnTo>
                      <a:lnTo>
                        <a:pt x="492" y="194"/>
                      </a:lnTo>
                      <a:lnTo>
                        <a:pt x="492" y="194"/>
                      </a:lnTo>
                      <a:lnTo>
                        <a:pt x="493" y="194"/>
                      </a:lnTo>
                      <a:lnTo>
                        <a:pt x="494" y="194"/>
                      </a:lnTo>
                      <a:lnTo>
                        <a:pt x="494" y="194"/>
                      </a:lnTo>
                      <a:lnTo>
                        <a:pt x="494" y="193"/>
                      </a:lnTo>
                      <a:lnTo>
                        <a:pt x="495" y="194"/>
                      </a:lnTo>
                      <a:lnTo>
                        <a:pt x="495" y="194"/>
                      </a:lnTo>
                      <a:lnTo>
                        <a:pt x="496" y="194"/>
                      </a:lnTo>
                      <a:lnTo>
                        <a:pt x="496" y="194"/>
                      </a:lnTo>
                      <a:lnTo>
                        <a:pt x="497" y="193"/>
                      </a:lnTo>
                      <a:lnTo>
                        <a:pt x="498" y="194"/>
                      </a:lnTo>
                      <a:lnTo>
                        <a:pt x="498" y="194"/>
                      </a:lnTo>
                      <a:lnTo>
                        <a:pt x="499" y="193"/>
                      </a:lnTo>
                      <a:lnTo>
                        <a:pt x="499" y="193"/>
                      </a:lnTo>
                      <a:lnTo>
                        <a:pt x="500" y="194"/>
                      </a:lnTo>
                      <a:lnTo>
                        <a:pt x="500" y="193"/>
                      </a:lnTo>
                      <a:lnTo>
                        <a:pt x="500" y="193"/>
                      </a:lnTo>
                      <a:lnTo>
                        <a:pt x="501" y="193"/>
                      </a:lnTo>
                      <a:lnTo>
                        <a:pt x="502" y="193"/>
                      </a:lnTo>
                      <a:lnTo>
                        <a:pt x="502" y="193"/>
                      </a:lnTo>
                      <a:lnTo>
                        <a:pt x="503" y="193"/>
                      </a:lnTo>
                      <a:lnTo>
                        <a:pt x="503" y="193"/>
                      </a:lnTo>
                      <a:lnTo>
                        <a:pt x="503" y="193"/>
                      </a:lnTo>
                      <a:lnTo>
                        <a:pt x="504" y="193"/>
                      </a:lnTo>
                      <a:lnTo>
                        <a:pt x="505" y="193"/>
                      </a:lnTo>
                      <a:lnTo>
                        <a:pt x="505" y="193"/>
                      </a:lnTo>
                      <a:lnTo>
                        <a:pt x="506" y="193"/>
                      </a:lnTo>
                      <a:lnTo>
                        <a:pt x="506" y="193"/>
                      </a:lnTo>
                      <a:lnTo>
                        <a:pt x="507" y="193"/>
                      </a:lnTo>
                      <a:lnTo>
                        <a:pt x="507" y="193"/>
                      </a:lnTo>
                      <a:lnTo>
                        <a:pt x="508" y="193"/>
                      </a:lnTo>
                      <a:lnTo>
                        <a:pt x="508" y="193"/>
                      </a:lnTo>
                      <a:lnTo>
                        <a:pt x="509" y="192"/>
                      </a:lnTo>
                      <a:lnTo>
                        <a:pt x="509" y="192"/>
                      </a:lnTo>
                      <a:lnTo>
                        <a:pt x="509" y="193"/>
                      </a:lnTo>
                      <a:lnTo>
                        <a:pt x="510" y="192"/>
                      </a:lnTo>
                      <a:lnTo>
                        <a:pt x="510" y="193"/>
                      </a:lnTo>
                      <a:lnTo>
                        <a:pt x="511" y="192"/>
                      </a:lnTo>
                      <a:lnTo>
                        <a:pt x="512" y="193"/>
                      </a:lnTo>
                      <a:lnTo>
                        <a:pt x="512" y="193"/>
                      </a:lnTo>
                      <a:lnTo>
                        <a:pt x="513" y="193"/>
                      </a:lnTo>
                      <a:lnTo>
                        <a:pt x="513" y="193"/>
                      </a:lnTo>
                      <a:lnTo>
                        <a:pt x="514" y="195"/>
                      </a:lnTo>
                      <a:lnTo>
                        <a:pt x="514" y="195"/>
                      </a:lnTo>
                      <a:lnTo>
                        <a:pt x="515" y="201"/>
                      </a:lnTo>
                      <a:lnTo>
                        <a:pt x="515" y="201"/>
                      </a:lnTo>
                      <a:lnTo>
                        <a:pt x="516" y="206"/>
                      </a:lnTo>
                      <a:lnTo>
                        <a:pt x="516" y="206"/>
                      </a:lnTo>
                      <a:lnTo>
                        <a:pt x="517" y="204"/>
                      </a:lnTo>
                      <a:lnTo>
                        <a:pt x="517" y="204"/>
                      </a:lnTo>
                      <a:lnTo>
                        <a:pt x="518" y="201"/>
                      </a:lnTo>
                      <a:lnTo>
                        <a:pt x="518" y="201"/>
                      </a:lnTo>
                      <a:lnTo>
                        <a:pt x="519" y="199"/>
                      </a:lnTo>
                      <a:lnTo>
                        <a:pt x="519" y="199"/>
                      </a:lnTo>
                      <a:lnTo>
                        <a:pt x="520" y="198"/>
                      </a:lnTo>
                      <a:lnTo>
                        <a:pt x="520" y="198"/>
                      </a:lnTo>
                      <a:lnTo>
                        <a:pt x="521" y="198"/>
                      </a:lnTo>
                      <a:lnTo>
                        <a:pt x="521" y="198"/>
                      </a:lnTo>
                      <a:lnTo>
                        <a:pt x="522" y="197"/>
                      </a:lnTo>
                      <a:lnTo>
                        <a:pt x="522" y="197"/>
                      </a:lnTo>
                      <a:lnTo>
                        <a:pt x="523" y="197"/>
                      </a:lnTo>
                      <a:lnTo>
                        <a:pt x="523" y="197"/>
                      </a:lnTo>
                      <a:lnTo>
                        <a:pt x="524" y="197"/>
                      </a:lnTo>
                      <a:lnTo>
                        <a:pt x="524" y="197"/>
                      </a:lnTo>
                      <a:lnTo>
                        <a:pt x="525" y="197"/>
                      </a:lnTo>
                      <a:lnTo>
                        <a:pt x="525" y="197"/>
                      </a:lnTo>
                      <a:lnTo>
                        <a:pt x="526" y="197"/>
                      </a:lnTo>
                      <a:lnTo>
                        <a:pt x="527" y="197"/>
                      </a:lnTo>
                      <a:lnTo>
                        <a:pt x="527" y="197"/>
                      </a:lnTo>
                      <a:lnTo>
                        <a:pt x="528" y="197"/>
                      </a:lnTo>
                      <a:lnTo>
                        <a:pt x="528" y="197"/>
                      </a:lnTo>
                      <a:lnTo>
                        <a:pt x="528" y="197"/>
                      </a:lnTo>
                      <a:lnTo>
                        <a:pt x="529" y="197"/>
                      </a:lnTo>
                      <a:lnTo>
                        <a:pt x="529" y="197"/>
                      </a:lnTo>
                      <a:lnTo>
                        <a:pt x="530" y="197"/>
                      </a:lnTo>
                      <a:lnTo>
                        <a:pt x="530" y="197"/>
                      </a:lnTo>
                      <a:lnTo>
                        <a:pt x="531" y="197"/>
                      </a:lnTo>
                      <a:lnTo>
                        <a:pt x="531" y="197"/>
                      </a:lnTo>
                      <a:lnTo>
                        <a:pt x="532" y="197"/>
                      </a:lnTo>
                      <a:lnTo>
                        <a:pt x="532" y="197"/>
                      </a:lnTo>
                      <a:lnTo>
                        <a:pt x="533" y="197"/>
                      </a:lnTo>
                      <a:lnTo>
                        <a:pt x="533" y="197"/>
                      </a:lnTo>
                      <a:lnTo>
                        <a:pt x="534" y="197"/>
                      </a:lnTo>
                      <a:lnTo>
                        <a:pt x="534" y="197"/>
                      </a:lnTo>
                      <a:lnTo>
                        <a:pt x="535" y="197"/>
                      </a:lnTo>
                      <a:lnTo>
                        <a:pt x="536" y="197"/>
                      </a:lnTo>
                      <a:lnTo>
                        <a:pt x="536" y="197"/>
                      </a:lnTo>
                      <a:lnTo>
                        <a:pt x="536" y="197"/>
                      </a:lnTo>
                      <a:lnTo>
                        <a:pt x="537" y="197"/>
                      </a:lnTo>
                      <a:lnTo>
                        <a:pt x="537" y="197"/>
                      </a:lnTo>
                      <a:lnTo>
                        <a:pt x="538" y="197"/>
                      </a:lnTo>
                      <a:lnTo>
                        <a:pt x="538" y="197"/>
                      </a:lnTo>
                      <a:lnTo>
                        <a:pt x="539" y="197"/>
                      </a:lnTo>
                      <a:lnTo>
                        <a:pt x="540" y="197"/>
                      </a:lnTo>
                      <a:lnTo>
                        <a:pt x="540" y="197"/>
                      </a:lnTo>
                      <a:lnTo>
                        <a:pt x="540" y="197"/>
                      </a:lnTo>
                      <a:lnTo>
                        <a:pt x="541" y="197"/>
                      </a:lnTo>
                      <a:lnTo>
                        <a:pt x="541" y="197"/>
                      </a:lnTo>
                      <a:lnTo>
                        <a:pt x="542" y="197"/>
                      </a:lnTo>
                      <a:lnTo>
                        <a:pt x="542" y="197"/>
                      </a:lnTo>
                      <a:lnTo>
                        <a:pt x="543" y="197"/>
                      </a:lnTo>
                      <a:lnTo>
                        <a:pt x="543" y="197"/>
                      </a:lnTo>
                      <a:lnTo>
                        <a:pt x="544" y="197"/>
                      </a:lnTo>
                      <a:lnTo>
                        <a:pt x="544" y="197"/>
                      </a:lnTo>
                      <a:lnTo>
                        <a:pt x="545" y="197"/>
                      </a:lnTo>
                      <a:lnTo>
                        <a:pt x="545" y="197"/>
                      </a:lnTo>
                      <a:lnTo>
                        <a:pt x="546" y="197"/>
                      </a:lnTo>
                      <a:lnTo>
                        <a:pt x="547" y="197"/>
                      </a:lnTo>
                      <a:lnTo>
                        <a:pt x="547" y="197"/>
                      </a:lnTo>
                      <a:lnTo>
                        <a:pt x="547" y="197"/>
                      </a:lnTo>
                      <a:lnTo>
                        <a:pt x="548" y="197"/>
                      </a:lnTo>
                      <a:lnTo>
                        <a:pt x="548" y="197"/>
                      </a:lnTo>
                      <a:lnTo>
                        <a:pt x="549" y="197"/>
                      </a:lnTo>
                      <a:lnTo>
                        <a:pt x="549" y="197"/>
                      </a:lnTo>
                      <a:lnTo>
                        <a:pt x="550" y="197"/>
                      </a:lnTo>
                      <a:lnTo>
                        <a:pt x="550" y="197"/>
                      </a:lnTo>
                      <a:lnTo>
                        <a:pt x="551" y="197"/>
                      </a:lnTo>
                      <a:lnTo>
                        <a:pt x="551" y="197"/>
                      </a:lnTo>
                      <a:lnTo>
                        <a:pt x="552" y="197"/>
                      </a:lnTo>
                      <a:lnTo>
                        <a:pt x="553" y="197"/>
                      </a:lnTo>
                      <a:lnTo>
                        <a:pt x="553" y="197"/>
                      </a:lnTo>
                      <a:lnTo>
                        <a:pt x="554" y="197"/>
                      </a:lnTo>
                      <a:lnTo>
                        <a:pt x="554" y="197"/>
                      </a:lnTo>
                      <a:lnTo>
                        <a:pt x="554" y="197"/>
                      </a:lnTo>
                      <a:lnTo>
                        <a:pt x="555" y="197"/>
                      </a:lnTo>
                      <a:lnTo>
                        <a:pt x="555" y="197"/>
                      </a:lnTo>
                      <a:lnTo>
                        <a:pt x="556" y="197"/>
                      </a:lnTo>
                      <a:lnTo>
                        <a:pt x="557" y="197"/>
                      </a:lnTo>
                      <a:lnTo>
                        <a:pt x="557" y="197"/>
                      </a:lnTo>
                      <a:lnTo>
                        <a:pt x="557" y="197"/>
                      </a:lnTo>
                      <a:lnTo>
                        <a:pt x="558" y="197"/>
                      </a:lnTo>
                      <a:lnTo>
                        <a:pt x="558" y="197"/>
                      </a:lnTo>
                      <a:lnTo>
                        <a:pt x="559" y="197"/>
                      </a:lnTo>
                      <a:lnTo>
                        <a:pt x="560" y="197"/>
                      </a:lnTo>
                      <a:lnTo>
                        <a:pt x="560" y="197"/>
                      </a:lnTo>
                      <a:lnTo>
                        <a:pt x="561" y="197"/>
                      </a:lnTo>
                      <a:lnTo>
                        <a:pt x="561" y="197"/>
                      </a:lnTo>
                      <a:lnTo>
                        <a:pt x="561" y="197"/>
                      </a:lnTo>
                      <a:lnTo>
                        <a:pt x="562" y="197"/>
                      </a:lnTo>
                      <a:lnTo>
                        <a:pt x="563" y="197"/>
                      </a:lnTo>
                      <a:lnTo>
                        <a:pt x="563" y="197"/>
                      </a:lnTo>
                      <a:lnTo>
                        <a:pt x="563" y="197"/>
                      </a:lnTo>
                      <a:lnTo>
                        <a:pt x="564" y="197"/>
                      </a:lnTo>
                      <a:lnTo>
                        <a:pt x="565" y="197"/>
                      </a:lnTo>
                      <a:lnTo>
                        <a:pt x="565" y="197"/>
                      </a:lnTo>
                      <a:lnTo>
                        <a:pt x="566" y="197"/>
                      </a:lnTo>
                      <a:lnTo>
                        <a:pt x="566" y="197"/>
                      </a:lnTo>
                      <a:lnTo>
                        <a:pt x="567" y="197"/>
                      </a:lnTo>
                      <a:lnTo>
                        <a:pt x="567" y="197"/>
                      </a:lnTo>
                      <a:lnTo>
                        <a:pt x="568" y="197"/>
                      </a:lnTo>
                      <a:lnTo>
                        <a:pt x="568" y="197"/>
                      </a:lnTo>
                      <a:lnTo>
                        <a:pt x="569" y="197"/>
                      </a:lnTo>
                      <a:lnTo>
                        <a:pt x="569" y="197"/>
                      </a:lnTo>
                      <a:lnTo>
                        <a:pt x="570" y="197"/>
                      </a:lnTo>
                      <a:lnTo>
                        <a:pt x="570" y="197"/>
                      </a:lnTo>
                      <a:lnTo>
                        <a:pt x="570" y="197"/>
                      </a:lnTo>
                      <a:lnTo>
                        <a:pt x="571" y="197"/>
                      </a:lnTo>
                      <a:lnTo>
                        <a:pt x="572" y="197"/>
                      </a:lnTo>
                      <a:lnTo>
                        <a:pt x="572" y="197"/>
                      </a:lnTo>
                      <a:lnTo>
                        <a:pt x="573" y="197"/>
                      </a:lnTo>
                      <a:lnTo>
                        <a:pt x="574" y="197"/>
                      </a:lnTo>
                      <a:lnTo>
                        <a:pt x="574" y="197"/>
                      </a:lnTo>
                      <a:lnTo>
                        <a:pt x="575" y="197"/>
                      </a:lnTo>
                      <a:lnTo>
                        <a:pt x="575" y="197"/>
                      </a:lnTo>
                      <a:lnTo>
                        <a:pt x="576" y="197"/>
                      </a:lnTo>
                      <a:lnTo>
                        <a:pt x="576" y="197"/>
                      </a:lnTo>
                      <a:lnTo>
                        <a:pt x="576" y="197"/>
                      </a:lnTo>
                      <a:lnTo>
                        <a:pt x="577" y="197"/>
                      </a:lnTo>
                      <a:lnTo>
                        <a:pt x="577" y="197"/>
                      </a:lnTo>
                      <a:lnTo>
                        <a:pt x="578" y="197"/>
                      </a:lnTo>
                      <a:lnTo>
                        <a:pt x="578" y="197"/>
                      </a:lnTo>
                      <a:lnTo>
                        <a:pt x="579" y="197"/>
                      </a:lnTo>
                      <a:lnTo>
                        <a:pt x="579" y="197"/>
                      </a:lnTo>
                      <a:lnTo>
                        <a:pt x="580" y="197"/>
                      </a:lnTo>
                      <a:lnTo>
                        <a:pt x="580" y="197"/>
                      </a:lnTo>
                      <a:lnTo>
                        <a:pt x="581" y="198"/>
                      </a:lnTo>
                      <a:lnTo>
                        <a:pt x="582" y="197"/>
                      </a:lnTo>
                      <a:lnTo>
                        <a:pt x="582" y="197"/>
                      </a:lnTo>
                      <a:lnTo>
                        <a:pt x="583" y="197"/>
                      </a:lnTo>
                      <a:lnTo>
                        <a:pt x="583" y="197"/>
                      </a:lnTo>
                      <a:lnTo>
                        <a:pt x="584" y="197"/>
                      </a:lnTo>
                      <a:lnTo>
                        <a:pt x="584" y="197"/>
                      </a:lnTo>
                      <a:lnTo>
                        <a:pt x="584" y="197"/>
                      </a:lnTo>
                      <a:lnTo>
                        <a:pt x="585" y="197"/>
                      </a:lnTo>
                      <a:lnTo>
                        <a:pt x="585" y="197"/>
                      </a:lnTo>
                      <a:lnTo>
                        <a:pt x="586" y="197"/>
                      </a:lnTo>
                      <a:lnTo>
                        <a:pt x="587" y="197"/>
                      </a:lnTo>
                      <a:lnTo>
                        <a:pt x="587" y="197"/>
                      </a:lnTo>
                      <a:lnTo>
                        <a:pt x="588" y="197"/>
                      </a:lnTo>
                      <a:lnTo>
                        <a:pt x="588" y="197"/>
                      </a:lnTo>
                      <a:lnTo>
                        <a:pt x="588" y="197"/>
                      </a:lnTo>
                      <a:lnTo>
                        <a:pt x="589" y="197"/>
                      </a:lnTo>
                      <a:lnTo>
                        <a:pt x="589" y="197"/>
                      </a:lnTo>
                      <a:lnTo>
                        <a:pt x="590" y="197"/>
                      </a:lnTo>
                      <a:lnTo>
                        <a:pt x="591" y="197"/>
                      </a:lnTo>
                      <a:lnTo>
                        <a:pt x="591" y="197"/>
                      </a:lnTo>
                      <a:lnTo>
                        <a:pt x="591" y="197"/>
                      </a:lnTo>
                      <a:lnTo>
                        <a:pt x="592" y="197"/>
                      </a:lnTo>
                      <a:lnTo>
                        <a:pt x="593" y="197"/>
                      </a:lnTo>
                      <a:lnTo>
                        <a:pt x="593" y="197"/>
                      </a:lnTo>
                      <a:lnTo>
                        <a:pt x="593" y="197"/>
                      </a:lnTo>
                      <a:lnTo>
                        <a:pt x="594" y="197"/>
                      </a:lnTo>
                      <a:lnTo>
                        <a:pt x="595" y="197"/>
                      </a:lnTo>
                      <a:lnTo>
                        <a:pt x="595" y="197"/>
                      </a:lnTo>
                      <a:lnTo>
                        <a:pt x="596" y="198"/>
                      </a:lnTo>
                      <a:lnTo>
                        <a:pt x="596" y="197"/>
                      </a:lnTo>
                      <a:lnTo>
                        <a:pt x="596" y="197"/>
                      </a:lnTo>
                      <a:lnTo>
                        <a:pt x="597" y="197"/>
                      </a:lnTo>
                      <a:lnTo>
                        <a:pt x="598" y="197"/>
                      </a:lnTo>
                      <a:lnTo>
                        <a:pt x="598" y="197"/>
                      </a:lnTo>
                      <a:lnTo>
                        <a:pt x="599" y="197"/>
                      </a:lnTo>
                      <a:lnTo>
                        <a:pt x="599" y="197"/>
                      </a:lnTo>
                      <a:lnTo>
                        <a:pt x="600" y="197"/>
                      </a:lnTo>
                      <a:lnTo>
                        <a:pt x="601" y="197"/>
                      </a:lnTo>
                      <a:lnTo>
                        <a:pt x="601" y="197"/>
                      </a:lnTo>
                      <a:lnTo>
                        <a:pt x="601" y="197"/>
                      </a:lnTo>
                      <a:lnTo>
                        <a:pt x="602" y="197"/>
                      </a:lnTo>
                      <a:lnTo>
                        <a:pt x="602" y="197"/>
                      </a:lnTo>
                      <a:lnTo>
                        <a:pt x="603" y="197"/>
                      </a:lnTo>
                      <a:lnTo>
                        <a:pt x="603" y="197"/>
                      </a:lnTo>
                      <a:lnTo>
                        <a:pt x="603" y="197"/>
                      </a:lnTo>
                      <a:lnTo>
                        <a:pt x="604" y="197"/>
                      </a:lnTo>
                      <a:lnTo>
                        <a:pt x="604" y="197"/>
                      </a:lnTo>
                      <a:lnTo>
                        <a:pt x="605" y="197"/>
                      </a:lnTo>
                      <a:lnTo>
                        <a:pt x="606" y="197"/>
                      </a:lnTo>
                      <a:lnTo>
                        <a:pt x="606" y="197"/>
                      </a:lnTo>
                      <a:lnTo>
                        <a:pt x="607" y="197"/>
                      </a:lnTo>
                      <a:lnTo>
                        <a:pt x="607" y="198"/>
                      </a:lnTo>
                      <a:lnTo>
                        <a:pt x="608" y="197"/>
                      </a:lnTo>
                      <a:lnTo>
                        <a:pt x="608" y="197"/>
                      </a:lnTo>
                      <a:lnTo>
                        <a:pt x="609" y="197"/>
                      </a:lnTo>
                      <a:lnTo>
                        <a:pt x="609" y="197"/>
                      </a:lnTo>
                      <a:lnTo>
                        <a:pt x="610" y="197"/>
                      </a:lnTo>
                      <a:lnTo>
                        <a:pt x="610" y="197"/>
                      </a:lnTo>
                      <a:lnTo>
                        <a:pt x="610" y="197"/>
                      </a:lnTo>
                      <a:lnTo>
                        <a:pt x="611" y="197"/>
                      </a:lnTo>
                      <a:lnTo>
                        <a:pt x="612" y="197"/>
                      </a:lnTo>
                      <a:lnTo>
                        <a:pt x="612" y="197"/>
                      </a:lnTo>
                      <a:lnTo>
                        <a:pt x="612" y="197"/>
                      </a:lnTo>
                      <a:lnTo>
                        <a:pt x="614" y="197"/>
                      </a:lnTo>
                      <a:lnTo>
                        <a:pt x="614" y="197"/>
                      </a:lnTo>
                      <a:lnTo>
                        <a:pt x="614" y="198"/>
                      </a:lnTo>
                      <a:lnTo>
                        <a:pt x="615" y="197"/>
                      </a:lnTo>
                      <a:lnTo>
                        <a:pt x="615" y="197"/>
                      </a:lnTo>
                      <a:lnTo>
                        <a:pt x="616" y="197"/>
                      </a:lnTo>
                      <a:lnTo>
                        <a:pt x="616" y="197"/>
                      </a:lnTo>
                      <a:lnTo>
                        <a:pt x="617" y="197"/>
                      </a:lnTo>
                      <a:lnTo>
                        <a:pt x="617" y="197"/>
                      </a:lnTo>
                      <a:lnTo>
                        <a:pt x="618" y="197"/>
                      </a:lnTo>
                      <a:lnTo>
                        <a:pt x="618" y="197"/>
                      </a:lnTo>
                      <a:lnTo>
                        <a:pt x="619" y="197"/>
                      </a:lnTo>
                      <a:lnTo>
                        <a:pt x="619" y="197"/>
                      </a:lnTo>
                      <a:lnTo>
                        <a:pt x="620" y="198"/>
                      </a:lnTo>
                      <a:lnTo>
                        <a:pt x="620" y="198"/>
                      </a:lnTo>
                      <a:lnTo>
                        <a:pt x="621" y="197"/>
                      </a:lnTo>
                      <a:lnTo>
                        <a:pt x="621" y="197"/>
                      </a:lnTo>
                      <a:lnTo>
                        <a:pt x="622" y="197"/>
                      </a:lnTo>
                      <a:lnTo>
                        <a:pt x="622" y="197"/>
                      </a:lnTo>
                      <a:lnTo>
                        <a:pt x="623" y="198"/>
                      </a:lnTo>
                      <a:lnTo>
                        <a:pt x="623" y="197"/>
                      </a:lnTo>
                      <a:lnTo>
                        <a:pt x="624" y="197"/>
                      </a:lnTo>
                      <a:lnTo>
                        <a:pt x="624" y="197"/>
                      </a:lnTo>
                      <a:lnTo>
                        <a:pt x="625" y="197"/>
                      </a:lnTo>
                      <a:lnTo>
                        <a:pt x="625" y="197"/>
                      </a:lnTo>
                      <a:lnTo>
                        <a:pt x="626" y="197"/>
                      </a:lnTo>
                      <a:lnTo>
                        <a:pt x="626" y="197"/>
                      </a:lnTo>
                      <a:lnTo>
                        <a:pt x="627" y="197"/>
                      </a:lnTo>
                      <a:lnTo>
                        <a:pt x="627" y="197"/>
                      </a:lnTo>
                      <a:lnTo>
                        <a:pt x="628" y="197"/>
                      </a:lnTo>
                      <a:lnTo>
                        <a:pt x="628" y="197"/>
                      </a:lnTo>
                      <a:lnTo>
                        <a:pt x="629" y="197"/>
                      </a:lnTo>
                      <a:lnTo>
                        <a:pt x="630" y="197"/>
                      </a:lnTo>
                      <a:lnTo>
                        <a:pt x="630" y="197"/>
                      </a:lnTo>
                      <a:lnTo>
                        <a:pt x="630" y="197"/>
                      </a:lnTo>
                      <a:lnTo>
                        <a:pt x="631" y="197"/>
                      </a:lnTo>
                      <a:lnTo>
                        <a:pt x="632" y="197"/>
                      </a:lnTo>
                      <a:lnTo>
                        <a:pt x="632" y="197"/>
                      </a:lnTo>
                      <a:lnTo>
                        <a:pt x="632" y="197"/>
                      </a:lnTo>
                      <a:lnTo>
                        <a:pt x="633" y="198"/>
                      </a:lnTo>
                      <a:lnTo>
                        <a:pt x="633" y="197"/>
                      </a:lnTo>
                      <a:lnTo>
                        <a:pt x="634" y="198"/>
                      </a:lnTo>
                      <a:lnTo>
                        <a:pt x="635" y="197"/>
                      </a:lnTo>
                      <a:lnTo>
                        <a:pt x="635" y="197"/>
                      </a:lnTo>
                      <a:lnTo>
                        <a:pt x="635" y="197"/>
                      </a:lnTo>
                      <a:lnTo>
                        <a:pt x="636" y="197"/>
                      </a:lnTo>
                      <a:lnTo>
                        <a:pt x="637" y="197"/>
                      </a:lnTo>
                      <a:lnTo>
                        <a:pt x="637" y="197"/>
                      </a:lnTo>
                      <a:lnTo>
                        <a:pt x="637" y="197"/>
                      </a:lnTo>
                      <a:lnTo>
                        <a:pt x="638" y="198"/>
                      </a:lnTo>
                      <a:lnTo>
                        <a:pt x="639" y="197"/>
                      </a:lnTo>
                      <a:lnTo>
                        <a:pt x="639" y="197"/>
                      </a:lnTo>
                      <a:lnTo>
                        <a:pt x="639" y="197"/>
                      </a:lnTo>
                      <a:lnTo>
                        <a:pt x="640" y="197"/>
                      </a:lnTo>
                      <a:lnTo>
                        <a:pt x="641" y="197"/>
                      </a:lnTo>
                      <a:lnTo>
                        <a:pt x="641" y="197"/>
                      </a:lnTo>
                      <a:lnTo>
                        <a:pt x="642" y="197"/>
                      </a:lnTo>
                      <a:lnTo>
                        <a:pt x="642" y="198"/>
                      </a:lnTo>
                      <a:lnTo>
                        <a:pt x="642" y="198"/>
                      </a:lnTo>
                      <a:lnTo>
                        <a:pt x="643" y="197"/>
                      </a:lnTo>
                      <a:lnTo>
                        <a:pt x="643" y="197"/>
                      </a:lnTo>
                      <a:lnTo>
                        <a:pt x="644" y="198"/>
                      </a:lnTo>
                      <a:lnTo>
                        <a:pt x="644" y="197"/>
                      </a:lnTo>
                      <a:lnTo>
                        <a:pt x="645" y="197"/>
                      </a:lnTo>
                      <a:lnTo>
                        <a:pt x="645" y="197"/>
                      </a:lnTo>
                      <a:lnTo>
                        <a:pt x="646" y="197"/>
                      </a:lnTo>
                      <a:lnTo>
                        <a:pt x="646" y="197"/>
                      </a:lnTo>
                      <a:lnTo>
                        <a:pt x="647" y="197"/>
                      </a:lnTo>
                      <a:lnTo>
                        <a:pt x="648" y="197"/>
                      </a:lnTo>
                      <a:lnTo>
                        <a:pt x="648" y="197"/>
                      </a:lnTo>
                      <a:lnTo>
                        <a:pt x="649" y="197"/>
                      </a:lnTo>
                      <a:lnTo>
                        <a:pt x="649" y="198"/>
                      </a:lnTo>
                      <a:lnTo>
                        <a:pt x="649" y="198"/>
                      </a:lnTo>
                      <a:lnTo>
                        <a:pt x="650" y="197"/>
                      </a:lnTo>
                      <a:lnTo>
                        <a:pt x="650" y="197"/>
                      </a:lnTo>
                      <a:lnTo>
                        <a:pt x="651" y="197"/>
                      </a:lnTo>
                      <a:lnTo>
                        <a:pt x="651" y="197"/>
                      </a:lnTo>
                      <a:lnTo>
                        <a:pt x="652" y="198"/>
                      </a:lnTo>
                      <a:lnTo>
                        <a:pt x="653" y="197"/>
                      </a:lnTo>
                      <a:lnTo>
                        <a:pt x="653" y="198"/>
                      </a:lnTo>
                      <a:lnTo>
                        <a:pt x="653" y="198"/>
                      </a:lnTo>
                      <a:lnTo>
                        <a:pt x="654" y="197"/>
                      </a:lnTo>
                      <a:lnTo>
                        <a:pt x="655" y="197"/>
                      </a:lnTo>
                      <a:lnTo>
                        <a:pt x="655" y="197"/>
                      </a:lnTo>
                      <a:lnTo>
                        <a:pt x="656" y="198"/>
                      </a:lnTo>
                      <a:lnTo>
                        <a:pt x="656" y="197"/>
                      </a:lnTo>
                      <a:lnTo>
                        <a:pt x="657" y="197"/>
                      </a:lnTo>
                      <a:lnTo>
                        <a:pt x="657" y="198"/>
                      </a:lnTo>
                      <a:lnTo>
                        <a:pt x="658" y="197"/>
                      </a:lnTo>
                      <a:lnTo>
                        <a:pt x="658" y="197"/>
                      </a:lnTo>
                      <a:lnTo>
                        <a:pt x="658" y="197"/>
                      </a:lnTo>
                      <a:lnTo>
                        <a:pt x="659" y="197"/>
                      </a:lnTo>
                      <a:lnTo>
                        <a:pt x="659" y="197"/>
                      </a:lnTo>
                      <a:lnTo>
                        <a:pt x="660" y="198"/>
                      </a:lnTo>
                      <a:lnTo>
                        <a:pt x="661" y="198"/>
                      </a:lnTo>
                      <a:lnTo>
                        <a:pt x="661" y="197"/>
                      </a:lnTo>
                      <a:lnTo>
                        <a:pt x="662" y="198"/>
                      </a:lnTo>
                      <a:lnTo>
                        <a:pt x="662" y="197"/>
                      </a:lnTo>
                      <a:lnTo>
                        <a:pt x="663" y="198"/>
                      </a:lnTo>
                      <a:lnTo>
                        <a:pt x="663" y="197"/>
                      </a:lnTo>
                      <a:lnTo>
                        <a:pt x="664" y="197"/>
                      </a:lnTo>
                      <a:lnTo>
                        <a:pt x="664" y="198"/>
                      </a:lnTo>
                      <a:lnTo>
                        <a:pt x="665" y="198"/>
                      </a:lnTo>
                      <a:lnTo>
                        <a:pt x="665" y="198"/>
                      </a:lnTo>
                      <a:lnTo>
                        <a:pt x="665" y="197"/>
                      </a:lnTo>
                      <a:lnTo>
                        <a:pt x="666" y="197"/>
                      </a:lnTo>
                      <a:lnTo>
                        <a:pt x="667" y="198"/>
                      </a:lnTo>
                      <a:lnTo>
                        <a:pt x="667" y="197"/>
                      </a:lnTo>
                      <a:lnTo>
                        <a:pt x="667" y="197"/>
                      </a:lnTo>
                      <a:lnTo>
                        <a:pt x="668" y="198"/>
                      </a:lnTo>
                      <a:lnTo>
                        <a:pt x="669" y="197"/>
                      </a:lnTo>
                      <a:lnTo>
                        <a:pt x="669" y="197"/>
                      </a:lnTo>
                      <a:lnTo>
                        <a:pt x="670" y="197"/>
                      </a:lnTo>
                      <a:lnTo>
                        <a:pt x="670" y="198"/>
                      </a:lnTo>
                      <a:lnTo>
                        <a:pt x="671" y="198"/>
                      </a:lnTo>
                      <a:lnTo>
                        <a:pt x="672" y="197"/>
                      </a:lnTo>
                      <a:lnTo>
                        <a:pt x="672" y="197"/>
                      </a:lnTo>
                      <a:lnTo>
                        <a:pt x="672" y="198"/>
                      </a:lnTo>
                      <a:lnTo>
                        <a:pt x="673" y="197"/>
                      </a:lnTo>
                      <a:lnTo>
                        <a:pt x="673" y="197"/>
                      </a:lnTo>
                      <a:lnTo>
                        <a:pt x="674" y="197"/>
                      </a:lnTo>
                      <a:lnTo>
                        <a:pt x="674" y="198"/>
                      </a:lnTo>
                      <a:lnTo>
                        <a:pt x="675" y="198"/>
                      </a:lnTo>
                      <a:lnTo>
                        <a:pt x="676" y="197"/>
                      </a:lnTo>
                      <a:lnTo>
                        <a:pt x="676" y="197"/>
                      </a:lnTo>
                      <a:lnTo>
                        <a:pt x="677" y="197"/>
                      </a:lnTo>
                      <a:lnTo>
                        <a:pt x="677" y="197"/>
                      </a:lnTo>
                      <a:lnTo>
                        <a:pt x="677" y="198"/>
                      </a:lnTo>
                      <a:lnTo>
                        <a:pt x="678" y="197"/>
                      </a:lnTo>
                      <a:lnTo>
                        <a:pt x="678" y="198"/>
                      </a:lnTo>
                      <a:lnTo>
                        <a:pt x="679" y="198"/>
                      </a:lnTo>
                      <a:lnTo>
                        <a:pt x="679" y="197"/>
                      </a:lnTo>
                      <a:lnTo>
                        <a:pt x="680" y="198"/>
                      </a:lnTo>
                      <a:lnTo>
                        <a:pt x="680" y="197"/>
                      </a:lnTo>
                      <a:lnTo>
                        <a:pt x="681" y="197"/>
                      </a:lnTo>
                      <a:lnTo>
                        <a:pt x="681" y="197"/>
                      </a:lnTo>
                      <a:lnTo>
                        <a:pt x="682" y="197"/>
                      </a:lnTo>
                      <a:lnTo>
                        <a:pt x="683" y="198"/>
                      </a:lnTo>
                      <a:lnTo>
                        <a:pt x="683" y="198"/>
                      </a:lnTo>
                      <a:lnTo>
                        <a:pt x="683" y="197"/>
                      </a:lnTo>
                      <a:lnTo>
                        <a:pt x="684" y="198"/>
                      </a:lnTo>
                      <a:lnTo>
                        <a:pt x="685" y="197"/>
                      </a:lnTo>
                      <a:lnTo>
                        <a:pt x="685" y="197"/>
                      </a:lnTo>
                      <a:lnTo>
                        <a:pt x="685" y="198"/>
                      </a:lnTo>
                      <a:lnTo>
                        <a:pt x="686" y="197"/>
                      </a:lnTo>
                      <a:lnTo>
                        <a:pt x="686" y="198"/>
                      </a:lnTo>
                      <a:lnTo>
                        <a:pt x="687" y="198"/>
                      </a:lnTo>
                      <a:lnTo>
                        <a:pt x="687" y="197"/>
                      </a:lnTo>
                      <a:lnTo>
                        <a:pt x="689" y="198"/>
                      </a:lnTo>
                      <a:lnTo>
                        <a:pt x="689" y="197"/>
                      </a:lnTo>
                      <a:lnTo>
                        <a:pt x="689" y="197"/>
                      </a:lnTo>
                      <a:lnTo>
                        <a:pt x="690" y="197"/>
                      </a:lnTo>
                      <a:lnTo>
                        <a:pt x="690" y="198"/>
                      </a:lnTo>
                      <a:lnTo>
                        <a:pt x="691" y="197"/>
                      </a:lnTo>
                      <a:lnTo>
                        <a:pt x="691" y="197"/>
                      </a:lnTo>
                      <a:lnTo>
                        <a:pt x="692" y="197"/>
                      </a:lnTo>
                      <a:lnTo>
                        <a:pt x="692" y="197"/>
                      </a:lnTo>
                      <a:lnTo>
                        <a:pt x="693" y="197"/>
                      </a:lnTo>
                      <a:lnTo>
                        <a:pt x="693" y="197"/>
                      </a:lnTo>
                      <a:lnTo>
                        <a:pt x="693" y="197"/>
                      </a:lnTo>
                      <a:lnTo>
                        <a:pt x="694" y="197"/>
                      </a:lnTo>
                      <a:lnTo>
                        <a:pt x="694" y="197"/>
                      </a:lnTo>
                      <a:lnTo>
                        <a:pt x="695" y="197"/>
                      </a:lnTo>
                      <a:lnTo>
                        <a:pt x="695" y="197"/>
                      </a:lnTo>
                      <a:lnTo>
                        <a:pt x="696" y="197"/>
                      </a:lnTo>
                      <a:lnTo>
                        <a:pt x="697" y="197"/>
                      </a:lnTo>
                      <a:lnTo>
                        <a:pt x="697" y="197"/>
                      </a:lnTo>
                      <a:lnTo>
                        <a:pt x="698" y="197"/>
                      </a:lnTo>
                      <a:lnTo>
                        <a:pt x="698" y="197"/>
                      </a:lnTo>
                      <a:lnTo>
                        <a:pt x="699" y="197"/>
                      </a:lnTo>
                      <a:lnTo>
                        <a:pt x="699" y="198"/>
                      </a:lnTo>
                      <a:lnTo>
                        <a:pt x="700" y="197"/>
                      </a:lnTo>
                      <a:lnTo>
                        <a:pt x="700" y="197"/>
                      </a:lnTo>
                      <a:lnTo>
                        <a:pt x="701" y="197"/>
                      </a:lnTo>
                      <a:lnTo>
                        <a:pt x="701" y="197"/>
                      </a:lnTo>
                      <a:lnTo>
                        <a:pt x="702" y="197"/>
                      </a:lnTo>
                      <a:lnTo>
                        <a:pt x="702" y="197"/>
                      </a:lnTo>
                      <a:lnTo>
                        <a:pt x="703" y="197"/>
                      </a:lnTo>
                      <a:lnTo>
                        <a:pt x="703" y="197"/>
                      </a:lnTo>
                      <a:lnTo>
                        <a:pt x="704" y="198"/>
                      </a:lnTo>
                      <a:lnTo>
                        <a:pt x="704" y="198"/>
                      </a:lnTo>
                      <a:lnTo>
                        <a:pt x="705" y="197"/>
                      </a:lnTo>
                      <a:lnTo>
                        <a:pt x="705" y="197"/>
                      </a:lnTo>
                      <a:lnTo>
                        <a:pt x="706" y="197"/>
                      </a:lnTo>
                      <a:lnTo>
                        <a:pt x="706" y="197"/>
                      </a:lnTo>
                      <a:lnTo>
                        <a:pt x="706" y="197"/>
                      </a:lnTo>
                      <a:lnTo>
                        <a:pt x="707" y="197"/>
                      </a:lnTo>
                      <a:lnTo>
                        <a:pt x="708" y="198"/>
                      </a:lnTo>
                      <a:lnTo>
                        <a:pt x="708" y="197"/>
                      </a:lnTo>
                      <a:lnTo>
                        <a:pt x="709" y="197"/>
                      </a:lnTo>
                      <a:lnTo>
                        <a:pt x="709" y="198"/>
                      </a:lnTo>
                      <a:lnTo>
                        <a:pt x="710" y="197"/>
                      </a:lnTo>
                      <a:lnTo>
                        <a:pt x="710" y="197"/>
                      </a:lnTo>
                      <a:lnTo>
                        <a:pt x="710" y="197"/>
                      </a:lnTo>
                      <a:lnTo>
                        <a:pt x="712" y="197"/>
                      </a:lnTo>
                      <a:lnTo>
                        <a:pt x="712" y="197"/>
                      </a:lnTo>
                      <a:lnTo>
                        <a:pt x="712" y="198"/>
                      </a:lnTo>
                      <a:lnTo>
                        <a:pt x="713" y="197"/>
                      </a:lnTo>
                      <a:lnTo>
                        <a:pt x="713" y="197"/>
                      </a:lnTo>
                      <a:lnTo>
                        <a:pt x="714" y="198"/>
                      </a:lnTo>
                      <a:lnTo>
                        <a:pt x="714" y="198"/>
                      </a:lnTo>
                      <a:lnTo>
                        <a:pt x="715" y="197"/>
                      </a:lnTo>
                      <a:lnTo>
                        <a:pt x="715" y="197"/>
                      </a:lnTo>
                      <a:lnTo>
                        <a:pt x="716" y="198"/>
                      </a:lnTo>
                      <a:lnTo>
                        <a:pt x="716" y="198"/>
                      </a:lnTo>
                      <a:lnTo>
                        <a:pt x="717" y="197"/>
                      </a:lnTo>
                      <a:lnTo>
                        <a:pt x="717" y="198"/>
                      </a:lnTo>
                      <a:lnTo>
                        <a:pt x="718" y="197"/>
                      </a:lnTo>
                      <a:lnTo>
                        <a:pt x="718" y="197"/>
                      </a:lnTo>
                      <a:lnTo>
                        <a:pt x="719" y="198"/>
                      </a:lnTo>
                      <a:lnTo>
                        <a:pt x="719" y="197"/>
                      </a:lnTo>
                      <a:lnTo>
                        <a:pt x="720" y="198"/>
                      </a:lnTo>
                      <a:lnTo>
                        <a:pt x="721" y="197"/>
                      </a:lnTo>
                      <a:lnTo>
                        <a:pt x="721" y="198"/>
                      </a:lnTo>
                      <a:lnTo>
                        <a:pt x="721" y="198"/>
                      </a:lnTo>
                      <a:lnTo>
                        <a:pt x="722" y="197"/>
                      </a:lnTo>
                      <a:lnTo>
                        <a:pt x="722" y="197"/>
                      </a:lnTo>
                      <a:lnTo>
                        <a:pt x="723" y="198"/>
                      </a:lnTo>
                      <a:lnTo>
                        <a:pt x="724" y="198"/>
                      </a:lnTo>
                      <a:lnTo>
                        <a:pt x="724" y="198"/>
                      </a:lnTo>
                      <a:lnTo>
                        <a:pt x="724" y="198"/>
                      </a:lnTo>
                      <a:lnTo>
                        <a:pt x="725" y="197"/>
                      </a:lnTo>
                      <a:lnTo>
                        <a:pt x="725" y="197"/>
                      </a:lnTo>
                      <a:lnTo>
                        <a:pt x="726" y="198"/>
                      </a:lnTo>
                      <a:lnTo>
                        <a:pt x="726" y="197"/>
                      </a:lnTo>
                      <a:lnTo>
                        <a:pt x="727" y="198"/>
                      </a:lnTo>
                      <a:lnTo>
                        <a:pt x="727" y="197"/>
                      </a:lnTo>
                      <a:lnTo>
                        <a:pt x="728" y="198"/>
                      </a:lnTo>
                      <a:lnTo>
                        <a:pt x="728" y="198"/>
                      </a:lnTo>
                      <a:lnTo>
                        <a:pt x="729" y="197"/>
                      </a:lnTo>
                      <a:lnTo>
                        <a:pt x="729" y="197"/>
                      </a:lnTo>
                      <a:lnTo>
                        <a:pt x="730" y="197"/>
                      </a:lnTo>
                      <a:lnTo>
                        <a:pt x="731" y="198"/>
                      </a:lnTo>
                      <a:lnTo>
                        <a:pt x="731" y="197"/>
                      </a:lnTo>
                      <a:lnTo>
                        <a:pt x="731" y="197"/>
                      </a:lnTo>
                      <a:lnTo>
                        <a:pt x="732" y="197"/>
                      </a:lnTo>
                      <a:lnTo>
                        <a:pt x="732" y="197"/>
                      </a:lnTo>
                      <a:lnTo>
                        <a:pt x="733" y="197"/>
                      </a:lnTo>
                      <a:lnTo>
                        <a:pt x="733" y="197"/>
                      </a:lnTo>
                      <a:lnTo>
                        <a:pt x="734" y="197"/>
                      </a:lnTo>
                      <a:lnTo>
                        <a:pt x="734" y="197"/>
                      </a:lnTo>
                      <a:lnTo>
                        <a:pt x="735" y="196"/>
                      </a:lnTo>
                      <a:lnTo>
                        <a:pt x="735" y="196"/>
                      </a:lnTo>
                      <a:lnTo>
                        <a:pt x="736" y="196"/>
                      </a:lnTo>
                      <a:lnTo>
                        <a:pt x="736" y="196"/>
                      </a:lnTo>
                      <a:lnTo>
                        <a:pt x="737" y="195"/>
                      </a:lnTo>
                      <a:lnTo>
                        <a:pt x="737" y="194"/>
                      </a:lnTo>
                      <a:lnTo>
                        <a:pt x="738" y="193"/>
                      </a:lnTo>
                      <a:lnTo>
                        <a:pt x="738" y="193"/>
                      </a:lnTo>
                      <a:lnTo>
                        <a:pt x="739" y="192"/>
                      </a:lnTo>
                      <a:lnTo>
                        <a:pt x="739" y="191"/>
                      </a:lnTo>
                      <a:lnTo>
                        <a:pt x="740" y="190"/>
                      </a:lnTo>
                      <a:lnTo>
                        <a:pt x="740" y="189"/>
                      </a:lnTo>
                      <a:lnTo>
                        <a:pt x="741" y="187"/>
                      </a:lnTo>
                      <a:lnTo>
                        <a:pt x="741" y="186"/>
                      </a:lnTo>
                      <a:lnTo>
                        <a:pt x="742" y="183"/>
                      </a:lnTo>
                      <a:lnTo>
                        <a:pt x="742" y="182"/>
                      </a:lnTo>
                      <a:lnTo>
                        <a:pt x="743" y="179"/>
                      </a:lnTo>
                      <a:lnTo>
                        <a:pt x="743" y="179"/>
                      </a:lnTo>
                      <a:lnTo>
                        <a:pt x="744" y="173"/>
                      </a:lnTo>
                      <a:lnTo>
                        <a:pt x="744" y="173"/>
                      </a:lnTo>
                      <a:lnTo>
                        <a:pt x="745" y="167"/>
                      </a:lnTo>
                      <a:lnTo>
                        <a:pt x="745" y="167"/>
                      </a:lnTo>
                      <a:lnTo>
                        <a:pt x="746" y="160"/>
                      </a:lnTo>
                      <a:lnTo>
                        <a:pt x="746" y="159"/>
                      </a:lnTo>
                      <a:lnTo>
                        <a:pt x="747" y="152"/>
                      </a:lnTo>
                      <a:lnTo>
                        <a:pt x="747" y="151"/>
                      </a:lnTo>
                      <a:lnTo>
                        <a:pt x="748" y="144"/>
                      </a:lnTo>
                      <a:lnTo>
                        <a:pt x="748" y="144"/>
                      </a:lnTo>
                      <a:lnTo>
                        <a:pt x="749" y="135"/>
                      </a:lnTo>
                      <a:lnTo>
                        <a:pt x="750" y="134"/>
                      </a:lnTo>
                      <a:lnTo>
                        <a:pt x="750" y="126"/>
                      </a:lnTo>
                      <a:lnTo>
                        <a:pt x="750" y="126"/>
                      </a:lnTo>
                      <a:lnTo>
                        <a:pt x="751" y="117"/>
                      </a:lnTo>
                      <a:lnTo>
                        <a:pt x="751" y="117"/>
                      </a:lnTo>
                      <a:lnTo>
                        <a:pt x="752" y="110"/>
                      </a:lnTo>
                      <a:lnTo>
                        <a:pt x="752" y="110"/>
                      </a:lnTo>
                      <a:lnTo>
                        <a:pt x="753" y="103"/>
                      </a:lnTo>
                      <a:lnTo>
                        <a:pt x="753" y="103"/>
                      </a:lnTo>
                      <a:lnTo>
                        <a:pt x="754" y="97"/>
                      </a:lnTo>
                      <a:lnTo>
                        <a:pt x="754" y="97"/>
                      </a:lnTo>
                      <a:lnTo>
                        <a:pt x="755" y="94"/>
                      </a:lnTo>
                      <a:lnTo>
                        <a:pt x="755" y="94"/>
                      </a:lnTo>
                      <a:lnTo>
                        <a:pt x="757" y="92"/>
                      </a:lnTo>
                      <a:lnTo>
                        <a:pt x="757" y="92"/>
                      </a:lnTo>
                      <a:lnTo>
                        <a:pt x="757" y="91"/>
                      </a:lnTo>
                      <a:lnTo>
                        <a:pt x="758" y="92"/>
                      </a:lnTo>
                      <a:lnTo>
                        <a:pt x="758" y="93"/>
                      </a:lnTo>
                      <a:lnTo>
                        <a:pt x="758" y="93"/>
                      </a:lnTo>
                      <a:lnTo>
                        <a:pt x="759" y="96"/>
                      </a:lnTo>
                      <a:lnTo>
                        <a:pt x="759" y="97"/>
                      </a:lnTo>
                      <a:lnTo>
                        <a:pt x="760" y="101"/>
                      </a:lnTo>
                      <a:lnTo>
                        <a:pt x="760" y="101"/>
                      </a:lnTo>
                      <a:lnTo>
                        <a:pt x="761" y="107"/>
                      </a:lnTo>
                      <a:lnTo>
                        <a:pt x="761" y="108"/>
                      </a:lnTo>
                      <a:lnTo>
                        <a:pt x="762" y="113"/>
                      </a:lnTo>
                      <a:lnTo>
                        <a:pt x="762" y="114"/>
                      </a:lnTo>
                      <a:lnTo>
                        <a:pt x="764" y="121"/>
                      </a:lnTo>
                      <a:lnTo>
                        <a:pt x="764" y="122"/>
                      </a:lnTo>
                      <a:lnTo>
                        <a:pt x="765" y="128"/>
                      </a:lnTo>
                      <a:lnTo>
                        <a:pt x="765" y="129"/>
                      </a:lnTo>
                      <a:lnTo>
                        <a:pt x="765" y="136"/>
                      </a:lnTo>
                      <a:lnTo>
                        <a:pt x="766" y="137"/>
                      </a:lnTo>
                      <a:lnTo>
                        <a:pt x="766" y="144"/>
                      </a:lnTo>
                      <a:lnTo>
                        <a:pt x="767" y="145"/>
                      </a:lnTo>
                      <a:lnTo>
                        <a:pt x="767" y="151"/>
                      </a:lnTo>
                      <a:lnTo>
                        <a:pt x="767" y="151"/>
                      </a:lnTo>
                      <a:lnTo>
                        <a:pt x="768" y="157"/>
                      </a:lnTo>
                      <a:lnTo>
                        <a:pt x="768" y="158"/>
                      </a:lnTo>
                      <a:lnTo>
                        <a:pt x="769" y="163"/>
                      </a:lnTo>
                      <a:lnTo>
                        <a:pt x="769" y="163"/>
                      </a:lnTo>
                      <a:lnTo>
                        <a:pt x="771" y="168"/>
                      </a:lnTo>
                      <a:lnTo>
                        <a:pt x="771" y="169"/>
                      </a:lnTo>
                      <a:lnTo>
                        <a:pt x="772" y="173"/>
                      </a:lnTo>
                      <a:lnTo>
                        <a:pt x="772" y="173"/>
                      </a:lnTo>
                      <a:lnTo>
                        <a:pt x="773" y="177"/>
                      </a:lnTo>
                      <a:lnTo>
                        <a:pt x="773" y="177"/>
                      </a:lnTo>
                      <a:lnTo>
                        <a:pt x="774" y="180"/>
                      </a:lnTo>
                      <a:lnTo>
                        <a:pt x="774" y="181"/>
                      </a:lnTo>
                      <a:lnTo>
                        <a:pt x="774" y="183"/>
                      </a:lnTo>
                      <a:lnTo>
                        <a:pt x="775" y="183"/>
                      </a:lnTo>
                      <a:lnTo>
                        <a:pt x="775" y="185"/>
                      </a:lnTo>
                      <a:lnTo>
                        <a:pt x="775" y="186"/>
                      </a:lnTo>
                      <a:lnTo>
                        <a:pt x="776" y="187"/>
                      </a:lnTo>
                      <a:lnTo>
                        <a:pt x="776" y="188"/>
                      </a:lnTo>
                      <a:lnTo>
                        <a:pt x="778" y="189"/>
                      </a:lnTo>
                      <a:lnTo>
                        <a:pt x="778" y="189"/>
                      </a:lnTo>
                      <a:lnTo>
                        <a:pt x="779" y="190"/>
                      </a:lnTo>
                      <a:lnTo>
                        <a:pt x="779" y="190"/>
                      </a:lnTo>
                      <a:lnTo>
                        <a:pt x="780" y="191"/>
                      </a:lnTo>
                      <a:lnTo>
                        <a:pt x="780" y="191"/>
                      </a:lnTo>
                      <a:lnTo>
                        <a:pt x="781" y="192"/>
                      </a:lnTo>
                      <a:lnTo>
                        <a:pt x="781" y="192"/>
                      </a:lnTo>
                      <a:lnTo>
                        <a:pt x="782" y="193"/>
                      </a:lnTo>
                      <a:lnTo>
                        <a:pt x="782" y="193"/>
                      </a:lnTo>
                      <a:lnTo>
                        <a:pt x="782" y="194"/>
                      </a:lnTo>
                      <a:lnTo>
                        <a:pt x="783" y="194"/>
                      </a:lnTo>
                      <a:lnTo>
                        <a:pt x="784" y="194"/>
                      </a:lnTo>
                      <a:lnTo>
                        <a:pt x="784" y="194"/>
                      </a:lnTo>
                      <a:lnTo>
                        <a:pt x="785" y="195"/>
                      </a:lnTo>
                      <a:lnTo>
                        <a:pt x="785" y="195"/>
                      </a:lnTo>
                      <a:lnTo>
                        <a:pt x="786" y="195"/>
                      </a:lnTo>
                      <a:lnTo>
                        <a:pt x="786" y="195"/>
                      </a:lnTo>
                      <a:lnTo>
                        <a:pt x="787" y="195"/>
                      </a:lnTo>
                      <a:lnTo>
                        <a:pt x="787" y="195"/>
                      </a:lnTo>
                      <a:lnTo>
                        <a:pt x="787" y="195"/>
                      </a:lnTo>
                      <a:lnTo>
                        <a:pt x="788" y="195"/>
                      </a:lnTo>
                      <a:lnTo>
                        <a:pt x="788" y="196"/>
                      </a:lnTo>
                      <a:lnTo>
                        <a:pt x="789" y="196"/>
                      </a:lnTo>
                      <a:lnTo>
                        <a:pt x="790" y="196"/>
                      </a:lnTo>
                      <a:lnTo>
                        <a:pt x="790" y="196"/>
                      </a:lnTo>
                      <a:lnTo>
                        <a:pt x="791" y="196"/>
                      </a:lnTo>
                      <a:lnTo>
                        <a:pt x="791" y="196"/>
                      </a:lnTo>
                      <a:lnTo>
                        <a:pt x="791" y="196"/>
                      </a:lnTo>
                      <a:lnTo>
                        <a:pt x="792" y="196"/>
                      </a:lnTo>
                      <a:lnTo>
                        <a:pt x="793" y="196"/>
                      </a:lnTo>
                      <a:lnTo>
                        <a:pt x="793" y="196"/>
                      </a:lnTo>
                      <a:lnTo>
                        <a:pt x="794" y="197"/>
                      </a:lnTo>
                      <a:lnTo>
                        <a:pt x="794" y="197"/>
                      </a:lnTo>
                      <a:lnTo>
                        <a:pt x="794" y="196"/>
                      </a:lnTo>
                      <a:lnTo>
                        <a:pt x="795" y="197"/>
                      </a:lnTo>
                      <a:lnTo>
                        <a:pt x="796" y="197"/>
                      </a:lnTo>
                      <a:lnTo>
                        <a:pt x="796" y="197"/>
                      </a:lnTo>
                      <a:lnTo>
                        <a:pt x="796" y="197"/>
                      </a:lnTo>
                      <a:lnTo>
                        <a:pt x="797" y="197"/>
                      </a:lnTo>
                      <a:lnTo>
                        <a:pt x="797" y="196"/>
                      </a:lnTo>
                      <a:lnTo>
                        <a:pt x="798" y="197"/>
                      </a:lnTo>
                      <a:lnTo>
                        <a:pt x="798" y="197"/>
                      </a:lnTo>
                      <a:lnTo>
                        <a:pt x="799" y="197"/>
                      </a:lnTo>
                      <a:lnTo>
                        <a:pt x="800" y="197"/>
                      </a:lnTo>
                      <a:lnTo>
                        <a:pt x="800" y="197"/>
                      </a:lnTo>
                      <a:lnTo>
                        <a:pt x="800" y="197"/>
                      </a:lnTo>
                      <a:lnTo>
                        <a:pt x="801" y="197"/>
                      </a:lnTo>
                      <a:lnTo>
                        <a:pt x="802" y="197"/>
                      </a:lnTo>
                      <a:lnTo>
                        <a:pt x="802" y="197"/>
                      </a:lnTo>
                      <a:lnTo>
                        <a:pt x="803" y="197"/>
                      </a:lnTo>
                      <a:lnTo>
                        <a:pt x="803" y="197"/>
                      </a:lnTo>
                      <a:lnTo>
                        <a:pt x="804" y="197"/>
                      </a:lnTo>
                      <a:lnTo>
                        <a:pt x="804" y="197"/>
                      </a:lnTo>
                      <a:lnTo>
                        <a:pt x="805" y="197"/>
                      </a:lnTo>
                      <a:lnTo>
                        <a:pt x="805" y="197"/>
                      </a:lnTo>
                      <a:lnTo>
                        <a:pt x="806" y="197"/>
                      </a:lnTo>
                      <a:lnTo>
                        <a:pt x="806" y="197"/>
                      </a:lnTo>
                      <a:lnTo>
                        <a:pt x="806" y="197"/>
                      </a:lnTo>
                      <a:lnTo>
                        <a:pt x="807" y="197"/>
                      </a:lnTo>
                      <a:lnTo>
                        <a:pt x="808" y="197"/>
                      </a:lnTo>
                      <a:lnTo>
                        <a:pt x="808" y="197"/>
                      </a:lnTo>
                      <a:lnTo>
                        <a:pt x="808" y="197"/>
                      </a:lnTo>
                      <a:lnTo>
                        <a:pt x="810" y="197"/>
                      </a:lnTo>
                      <a:lnTo>
                        <a:pt x="810" y="197"/>
                      </a:lnTo>
                      <a:lnTo>
                        <a:pt x="810" y="197"/>
                      </a:lnTo>
                      <a:lnTo>
                        <a:pt x="811" y="198"/>
                      </a:lnTo>
                      <a:lnTo>
                        <a:pt x="811" y="197"/>
                      </a:lnTo>
                      <a:lnTo>
                        <a:pt x="812" y="197"/>
                      </a:lnTo>
                      <a:lnTo>
                        <a:pt x="812" y="197"/>
                      </a:lnTo>
                      <a:lnTo>
                        <a:pt x="813" y="197"/>
                      </a:lnTo>
                      <a:lnTo>
                        <a:pt x="813" y="197"/>
                      </a:lnTo>
                      <a:lnTo>
                        <a:pt x="814" y="197"/>
                      </a:lnTo>
                      <a:lnTo>
                        <a:pt x="814" y="197"/>
                      </a:lnTo>
                      <a:lnTo>
                        <a:pt x="815" y="198"/>
                      </a:lnTo>
                      <a:lnTo>
                        <a:pt x="815" y="198"/>
                      </a:lnTo>
                      <a:lnTo>
                        <a:pt x="816" y="197"/>
                      </a:lnTo>
                      <a:lnTo>
                        <a:pt x="816" y="197"/>
                      </a:lnTo>
                      <a:lnTo>
                        <a:pt x="816" y="197"/>
                      </a:lnTo>
                      <a:lnTo>
                        <a:pt x="817" y="197"/>
                      </a:lnTo>
                      <a:lnTo>
                        <a:pt x="818" y="198"/>
                      </a:lnTo>
                      <a:lnTo>
                        <a:pt x="818" y="197"/>
                      </a:lnTo>
                      <a:lnTo>
                        <a:pt x="819" y="198"/>
                      </a:lnTo>
                      <a:lnTo>
                        <a:pt x="819" y="198"/>
                      </a:lnTo>
                      <a:lnTo>
                        <a:pt x="820" y="197"/>
                      </a:lnTo>
                      <a:lnTo>
                        <a:pt x="820" y="197"/>
                      </a:lnTo>
                      <a:lnTo>
                        <a:pt x="821" y="198"/>
                      </a:lnTo>
                      <a:lnTo>
                        <a:pt x="821" y="197"/>
                      </a:lnTo>
                      <a:lnTo>
                        <a:pt x="822" y="198"/>
                      </a:lnTo>
                      <a:lnTo>
                        <a:pt x="822" y="198"/>
                      </a:lnTo>
                      <a:lnTo>
                        <a:pt x="823" y="197"/>
                      </a:lnTo>
                      <a:lnTo>
                        <a:pt x="823" y="197"/>
                      </a:lnTo>
                      <a:lnTo>
                        <a:pt x="824" y="197"/>
                      </a:lnTo>
                      <a:lnTo>
                        <a:pt x="824" y="197"/>
                      </a:lnTo>
                      <a:lnTo>
                        <a:pt x="825" y="197"/>
                      </a:lnTo>
                      <a:lnTo>
                        <a:pt x="825" y="197"/>
                      </a:lnTo>
                      <a:lnTo>
                        <a:pt x="826" y="198"/>
                      </a:lnTo>
                      <a:lnTo>
                        <a:pt x="826" y="198"/>
                      </a:lnTo>
                      <a:lnTo>
                        <a:pt x="827" y="197"/>
                      </a:lnTo>
                      <a:lnTo>
                        <a:pt x="827" y="197"/>
                      </a:lnTo>
                      <a:lnTo>
                        <a:pt x="828" y="198"/>
                      </a:lnTo>
                      <a:lnTo>
                        <a:pt x="829" y="198"/>
                      </a:lnTo>
                      <a:lnTo>
                        <a:pt x="829" y="197"/>
                      </a:lnTo>
                      <a:lnTo>
                        <a:pt x="829" y="197"/>
                      </a:lnTo>
                      <a:lnTo>
                        <a:pt x="829" y="198"/>
                      </a:lnTo>
                      <a:lnTo>
                        <a:pt x="830" y="197"/>
                      </a:lnTo>
                      <a:lnTo>
                        <a:pt x="831" y="198"/>
                      </a:lnTo>
                      <a:lnTo>
                        <a:pt x="831" y="198"/>
                      </a:lnTo>
                      <a:lnTo>
                        <a:pt x="832" y="198"/>
                      </a:lnTo>
                      <a:lnTo>
                        <a:pt x="833" y="198"/>
                      </a:lnTo>
                      <a:lnTo>
                        <a:pt x="833" y="198"/>
                      </a:lnTo>
                      <a:lnTo>
                        <a:pt x="833" y="198"/>
                      </a:lnTo>
                      <a:lnTo>
                        <a:pt x="834" y="197"/>
                      </a:lnTo>
                      <a:lnTo>
                        <a:pt x="834" y="197"/>
                      </a:lnTo>
                      <a:lnTo>
                        <a:pt x="835" y="198"/>
                      </a:lnTo>
                      <a:lnTo>
                        <a:pt x="836" y="198"/>
                      </a:lnTo>
                      <a:lnTo>
                        <a:pt x="836" y="197"/>
                      </a:lnTo>
                      <a:lnTo>
                        <a:pt x="837" y="197"/>
                      </a:lnTo>
                      <a:lnTo>
                        <a:pt x="837" y="198"/>
                      </a:lnTo>
                      <a:lnTo>
                        <a:pt x="837" y="198"/>
                      </a:lnTo>
                      <a:lnTo>
                        <a:pt x="838" y="197"/>
                      </a:lnTo>
                      <a:lnTo>
                        <a:pt x="838" y="197"/>
                      </a:lnTo>
                      <a:lnTo>
                        <a:pt x="839" y="198"/>
                      </a:lnTo>
                      <a:lnTo>
                        <a:pt x="839" y="198"/>
                      </a:lnTo>
                      <a:lnTo>
                        <a:pt x="840" y="197"/>
                      </a:lnTo>
                      <a:lnTo>
                        <a:pt x="841" y="197"/>
                      </a:lnTo>
                      <a:lnTo>
                        <a:pt x="841" y="198"/>
                      </a:lnTo>
                      <a:lnTo>
                        <a:pt x="841" y="198"/>
                      </a:lnTo>
                      <a:lnTo>
                        <a:pt x="842" y="198"/>
                      </a:lnTo>
                      <a:lnTo>
                        <a:pt x="842" y="198"/>
                      </a:lnTo>
                      <a:lnTo>
                        <a:pt x="843" y="198"/>
                      </a:lnTo>
                      <a:lnTo>
                        <a:pt x="843" y="198"/>
                      </a:lnTo>
                      <a:lnTo>
                        <a:pt x="844" y="197"/>
                      </a:lnTo>
                      <a:lnTo>
                        <a:pt x="844" y="198"/>
                      </a:lnTo>
                      <a:lnTo>
                        <a:pt x="845" y="198"/>
                      </a:lnTo>
                      <a:lnTo>
                        <a:pt x="845" y="198"/>
                      </a:lnTo>
                      <a:lnTo>
                        <a:pt x="846" y="198"/>
                      </a:lnTo>
                      <a:lnTo>
                        <a:pt x="847" y="198"/>
                      </a:lnTo>
                      <a:lnTo>
                        <a:pt x="847" y="198"/>
                      </a:lnTo>
                      <a:lnTo>
                        <a:pt x="847" y="198"/>
                      </a:lnTo>
                      <a:lnTo>
                        <a:pt x="848" y="198"/>
                      </a:lnTo>
                      <a:lnTo>
                        <a:pt x="849" y="198"/>
                      </a:lnTo>
                      <a:lnTo>
                        <a:pt x="849" y="198"/>
                      </a:lnTo>
                      <a:lnTo>
                        <a:pt x="850" y="197"/>
                      </a:lnTo>
                      <a:lnTo>
                        <a:pt x="850" y="198"/>
                      </a:lnTo>
                      <a:lnTo>
                        <a:pt x="850" y="198"/>
                      </a:lnTo>
                      <a:lnTo>
                        <a:pt x="851" y="198"/>
                      </a:lnTo>
                      <a:lnTo>
                        <a:pt x="852" y="198"/>
                      </a:lnTo>
                      <a:lnTo>
                        <a:pt x="852" y="198"/>
                      </a:lnTo>
                      <a:lnTo>
                        <a:pt x="853" y="198"/>
                      </a:lnTo>
                      <a:lnTo>
                        <a:pt x="853" y="198"/>
                      </a:lnTo>
                      <a:lnTo>
                        <a:pt x="854" y="198"/>
                      </a:lnTo>
                      <a:lnTo>
                        <a:pt x="854" y="198"/>
                      </a:lnTo>
                      <a:lnTo>
                        <a:pt x="854" y="198"/>
                      </a:lnTo>
                      <a:lnTo>
                        <a:pt x="855" y="198"/>
                      </a:lnTo>
                      <a:lnTo>
                        <a:pt x="856" y="198"/>
                      </a:lnTo>
                      <a:lnTo>
                        <a:pt x="856" y="198"/>
                      </a:lnTo>
                      <a:lnTo>
                        <a:pt x="857" y="198"/>
                      </a:lnTo>
                      <a:lnTo>
                        <a:pt x="857" y="198"/>
                      </a:lnTo>
                      <a:lnTo>
                        <a:pt x="858" y="198"/>
                      </a:lnTo>
                      <a:lnTo>
                        <a:pt x="859" y="198"/>
                      </a:lnTo>
                      <a:lnTo>
                        <a:pt x="859" y="198"/>
                      </a:lnTo>
                      <a:lnTo>
                        <a:pt x="859" y="198"/>
                      </a:lnTo>
                      <a:lnTo>
                        <a:pt x="860" y="198"/>
                      </a:lnTo>
                      <a:lnTo>
                        <a:pt x="860" y="198"/>
                      </a:lnTo>
                      <a:lnTo>
                        <a:pt x="860" y="198"/>
                      </a:lnTo>
                      <a:lnTo>
                        <a:pt x="861" y="197"/>
                      </a:lnTo>
                      <a:lnTo>
                        <a:pt x="862" y="198"/>
                      </a:lnTo>
                      <a:lnTo>
                        <a:pt x="862" y="198"/>
                      </a:lnTo>
                      <a:lnTo>
                        <a:pt x="862" y="198"/>
                      </a:lnTo>
                      <a:lnTo>
                        <a:pt x="863" y="198"/>
                      </a:lnTo>
                      <a:lnTo>
                        <a:pt x="864" y="198"/>
                      </a:lnTo>
                      <a:lnTo>
                        <a:pt x="864" y="198"/>
                      </a:lnTo>
                      <a:lnTo>
                        <a:pt x="865" y="197"/>
                      </a:lnTo>
                      <a:lnTo>
                        <a:pt x="865" y="198"/>
                      </a:lnTo>
                      <a:lnTo>
                        <a:pt x="866" y="198"/>
                      </a:lnTo>
                      <a:lnTo>
                        <a:pt x="867" y="198"/>
                      </a:lnTo>
                      <a:lnTo>
                        <a:pt x="867" y="198"/>
                      </a:lnTo>
                      <a:lnTo>
                        <a:pt x="867" y="198"/>
                      </a:lnTo>
                      <a:lnTo>
                        <a:pt x="868" y="198"/>
                      </a:lnTo>
                      <a:lnTo>
                        <a:pt x="868" y="198"/>
                      </a:lnTo>
                      <a:lnTo>
                        <a:pt x="869" y="198"/>
                      </a:lnTo>
                      <a:lnTo>
                        <a:pt x="869" y="198"/>
                      </a:lnTo>
                      <a:lnTo>
                        <a:pt x="870" y="198"/>
                      </a:lnTo>
                      <a:lnTo>
                        <a:pt x="870" y="198"/>
                      </a:lnTo>
                      <a:lnTo>
                        <a:pt x="871" y="198"/>
                      </a:lnTo>
                      <a:lnTo>
                        <a:pt x="871" y="198"/>
                      </a:lnTo>
                      <a:lnTo>
                        <a:pt x="872" y="198"/>
                      </a:lnTo>
                      <a:lnTo>
                        <a:pt x="873" y="198"/>
                      </a:lnTo>
                      <a:lnTo>
                        <a:pt x="873" y="198"/>
                      </a:lnTo>
                      <a:lnTo>
                        <a:pt x="873" y="198"/>
                      </a:lnTo>
                      <a:lnTo>
                        <a:pt x="874" y="198"/>
                      </a:lnTo>
                      <a:lnTo>
                        <a:pt x="875" y="198"/>
                      </a:lnTo>
                      <a:lnTo>
                        <a:pt x="875" y="198"/>
                      </a:lnTo>
                      <a:lnTo>
                        <a:pt x="876" y="198"/>
                      </a:lnTo>
                      <a:lnTo>
                        <a:pt x="876" y="198"/>
                      </a:lnTo>
                      <a:lnTo>
                        <a:pt x="876" y="198"/>
                      </a:lnTo>
                      <a:lnTo>
                        <a:pt x="877" y="198"/>
                      </a:lnTo>
                      <a:lnTo>
                        <a:pt x="877" y="198"/>
                      </a:lnTo>
                      <a:lnTo>
                        <a:pt x="878" y="198"/>
                      </a:lnTo>
                      <a:lnTo>
                        <a:pt x="878" y="198"/>
                      </a:lnTo>
                      <a:lnTo>
                        <a:pt x="879" y="198"/>
                      </a:lnTo>
                      <a:lnTo>
                        <a:pt x="879" y="198"/>
                      </a:lnTo>
                      <a:lnTo>
                        <a:pt x="880" y="198"/>
                      </a:lnTo>
                      <a:lnTo>
                        <a:pt x="881" y="198"/>
                      </a:lnTo>
                      <a:lnTo>
                        <a:pt x="881" y="198"/>
                      </a:lnTo>
                      <a:lnTo>
                        <a:pt x="882" y="198"/>
                      </a:lnTo>
                      <a:lnTo>
                        <a:pt x="882" y="198"/>
                      </a:lnTo>
                      <a:lnTo>
                        <a:pt x="883" y="198"/>
                      </a:lnTo>
                      <a:lnTo>
                        <a:pt x="883" y="198"/>
                      </a:lnTo>
                      <a:lnTo>
                        <a:pt x="883" y="198"/>
                      </a:lnTo>
                      <a:lnTo>
                        <a:pt x="884" y="198"/>
                      </a:lnTo>
                      <a:lnTo>
                        <a:pt x="884" y="198"/>
                      </a:lnTo>
                      <a:lnTo>
                        <a:pt x="885" y="198"/>
                      </a:lnTo>
                      <a:lnTo>
                        <a:pt x="886" y="198"/>
                      </a:lnTo>
                      <a:lnTo>
                        <a:pt x="886" y="198"/>
                      </a:lnTo>
                      <a:lnTo>
                        <a:pt x="887" y="198"/>
                      </a:lnTo>
                      <a:lnTo>
                        <a:pt x="887" y="198"/>
                      </a:lnTo>
                      <a:lnTo>
                        <a:pt x="887" y="198"/>
                      </a:lnTo>
                      <a:lnTo>
                        <a:pt x="888" y="198"/>
                      </a:lnTo>
                      <a:lnTo>
                        <a:pt x="889" y="198"/>
                      </a:lnTo>
                      <a:lnTo>
                        <a:pt x="889" y="198"/>
                      </a:lnTo>
                      <a:lnTo>
                        <a:pt x="889" y="198"/>
                      </a:lnTo>
                      <a:lnTo>
                        <a:pt x="890" y="198"/>
                      </a:lnTo>
                      <a:lnTo>
                        <a:pt x="891" y="198"/>
                      </a:lnTo>
                      <a:lnTo>
                        <a:pt x="891" y="198"/>
                      </a:lnTo>
                      <a:lnTo>
                        <a:pt x="891" y="197"/>
                      </a:lnTo>
                      <a:lnTo>
                        <a:pt x="892" y="198"/>
                      </a:lnTo>
                      <a:lnTo>
                        <a:pt x="892" y="198"/>
                      </a:lnTo>
                      <a:lnTo>
                        <a:pt x="893" y="198"/>
                      </a:lnTo>
                      <a:lnTo>
                        <a:pt x="894" y="198"/>
                      </a:lnTo>
                      <a:lnTo>
                        <a:pt x="894" y="198"/>
                      </a:lnTo>
                      <a:lnTo>
                        <a:pt x="894" y="198"/>
                      </a:lnTo>
                      <a:lnTo>
                        <a:pt x="895" y="198"/>
                      </a:lnTo>
                      <a:lnTo>
                        <a:pt x="896" y="198"/>
                      </a:lnTo>
                      <a:lnTo>
                        <a:pt x="896" y="198"/>
                      </a:lnTo>
                      <a:lnTo>
                        <a:pt x="897" y="198"/>
                      </a:lnTo>
                      <a:lnTo>
                        <a:pt x="897" y="198"/>
                      </a:lnTo>
                      <a:lnTo>
                        <a:pt x="898" y="198"/>
                      </a:lnTo>
                      <a:lnTo>
                        <a:pt x="898" y="198"/>
                      </a:lnTo>
                      <a:lnTo>
                        <a:pt x="899" y="198"/>
                      </a:lnTo>
                      <a:lnTo>
                        <a:pt x="899" y="198"/>
                      </a:lnTo>
                      <a:lnTo>
                        <a:pt x="900" y="198"/>
                      </a:lnTo>
                      <a:lnTo>
                        <a:pt x="900" y="198"/>
                      </a:lnTo>
                      <a:lnTo>
                        <a:pt x="901" y="198"/>
                      </a:lnTo>
                      <a:lnTo>
                        <a:pt x="901" y="198"/>
                      </a:lnTo>
                      <a:lnTo>
                        <a:pt x="902" y="198"/>
                      </a:lnTo>
                      <a:lnTo>
                        <a:pt x="902" y="198"/>
                      </a:lnTo>
                      <a:lnTo>
                        <a:pt x="903" y="198"/>
                      </a:lnTo>
                      <a:lnTo>
                        <a:pt x="903" y="198"/>
                      </a:lnTo>
                      <a:lnTo>
                        <a:pt x="904" y="198"/>
                      </a:lnTo>
                      <a:lnTo>
                        <a:pt x="904" y="198"/>
                      </a:lnTo>
                      <a:lnTo>
                        <a:pt x="905" y="198"/>
                      </a:lnTo>
                      <a:lnTo>
                        <a:pt x="905" y="198"/>
                      </a:lnTo>
                      <a:lnTo>
                        <a:pt x="906" y="198"/>
                      </a:lnTo>
                      <a:lnTo>
                        <a:pt x="907" y="198"/>
                      </a:lnTo>
                      <a:lnTo>
                        <a:pt x="907" y="198"/>
                      </a:lnTo>
                      <a:lnTo>
                        <a:pt x="907" y="198"/>
                      </a:lnTo>
                      <a:lnTo>
                        <a:pt x="908" y="198"/>
                      </a:lnTo>
                      <a:lnTo>
                        <a:pt x="908" y="198"/>
                      </a:lnTo>
                      <a:lnTo>
                        <a:pt x="908" y="198"/>
                      </a:lnTo>
                      <a:lnTo>
                        <a:pt x="909" y="198"/>
                      </a:lnTo>
                      <a:lnTo>
                        <a:pt x="910" y="198"/>
                      </a:lnTo>
                      <a:lnTo>
                        <a:pt x="910" y="198"/>
                      </a:lnTo>
                      <a:lnTo>
                        <a:pt x="911" y="198"/>
                      </a:lnTo>
                      <a:lnTo>
                        <a:pt x="911" y="198"/>
                      </a:lnTo>
                      <a:lnTo>
                        <a:pt x="912" y="198"/>
                      </a:lnTo>
                      <a:lnTo>
                        <a:pt x="912" y="198"/>
                      </a:lnTo>
                      <a:lnTo>
                        <a:pt x="913" y="198"/>
                      </a:lnTo>
                      <a:lnTo>
                        <a:pt x="914" y="198"/>
                      </a:lnTo>
                      <a:lnTo>
                        <a:pt x="914" y="198"/>
                      </a:lnTo>
                      <a:lnTo>
                        <a:pt x="914" y="198"/>
                      </a:lnTo>
                      <a:lnTo>
                        <a:pt x="915" y="198"/>
                      </a:lnTo>
                      <a:lnTo>
                        <a:pt x="915" y="198"/>
                      </a:lnTo>
                      <a:lnTo>
                        <a:pt x="916" y="198"/>
                      </a:lnTo>
                      <a:lnTo>
                        <a:pt x="916" y="198"/>
                      </a:lnTo>
                      <a:lnTo>
                        <a:pt x="917" y="198"/>
                      </a:lnTo>
                      <a:lnTo>
                        <a:pt x="917" y="198"/>
                      </a:lnTo>
                      <a:lnTo>
                        <a:pt x="918" y="198"/>
                      </a:lnTo>
                      <a:lnTo>
                        <a:pt x="918" y="198"/>
                      </a:lnTo>
                      <a:lnTo>
                        <a:pt x="919" y="198"/>
                      </a:lnTo>
                      <a:lnTo>
                        <a:pt x="919" y="198"/>
                      </a:lnTo>
                      <a:lnTo>
                        <a:pt x="920" y="198"/>
                      </a:lnTo>
                      <a:lnTo>
                        <a:pt x="920" y="198"/>
                      </a:lnTo>
                      <a:lnTo>
                        <a:pt x="921" y="198"/>
                      </a:lnTo>
                      <a:lnTo>
                        <a:pt x="921" y="198"/>
                      </a:lnTo>
                      <a:lnTo>
                        <a:pt x="922" y="198"/>
                      </a:lnTo>
                      <a:lnTo>
                        <a:pt x="922" y="198"/>
                      </a:lnTo>
                      <a:lnTo>
                        <a:pt x="923" y="198"/>
                      </a:lnTo>
                      <a:lnTo>
                        <a:pt x="923" y="198"/>
                      </a:lnTo>
                      <a:lnTo>
                        <a:pt x="923" y="198"/>
                      </a:lnTo>
                      <a:lnTo>
                        <a:pt x="924" y="198"/>
                      </a:lnTo>
                      <a:lnTo>
                        <a:pt x="924" y="198"/>
                      </a:lnTo>
                      <a:lnTo>
                        <a:pt x="925" y="198"/>
                      </a:lnTo>
                      <a:lnTo>
                        <a:pt x="926" y="198"/>
                      </a:lnTo>
                      <a:lnTo>
                        <a:pt x="927" y="198"/>
                      </a:lnTo>
                      <a:lnTo>
                        <a:pt x="927" y="198"/>
                      </a:lnTo>
                      <a:lnTo>
                        <a:pt x="928" y="198"/>
                      </a:lnTo>
                      <a:lnTo>
                        <a:pt x="928" y="198"/>
                      </a:lnTo>
                      <a:lnTo>
                        <a:pt x="928" y="198"/>
                      </a:lnTo>
                      <a:lnTo>
                        <a:pt x="929" y="198"/>
                      </a:lnTo>
                      <a:lnTo>
                        <a:pt x="929" y="198"/>
                      </a:lnTo>
                      <a:lnTo>
                        <a:pt x="930" y="198"/>
                      </a:lnTo>
                      <a:lnTo>
                        <a:pt x="931" y="198"/>
                      </a:lnTo>
                      <a:lnTo>
                        <a:pt x="931" y="198"/>
                      </a:lnTo>
                      <a:lnTo>
                        <a:pt x="931" y="198"/>
                      </a:lnTo>
                      <a:lnTo>
                        <a:pt x="932" y="198"/>
                      </a:lnTo>
                      <a:lnTo>
                        <a:pt x="932" y="198"/>
                      </a:lnTo>
                      <a:lnTo>
                        <a:pt x="933" y="198"/>
                      </a:lnTo>
                      <a:lnTo>
                        <a:pt x="934" y="198"/>
                      </a:lnTo>
                      <a:lnTo>
                        <a:pt x="934" y="198"/>
                      </a:lnTo>
                      <a:lnTo>
                        <a:pt x="934" y="198"/>
                      </a:lnTo>
                      <a:lnTo>
                        <a:pt x="935" y="197"/>
                      </a:lnTo>
                      <a:lnTo>
                        <a:pt x="936" y="197"/>
                      </a:lnTo>
                      <a:lnTo>
                        <a:pt x="936" y="197"/>
                      </a:lnTo>
                      <a:lnTo>
                        <a:pt x="936" y="197"/>
                      </a:lnTo>
                      <a:lnTo>
                        <a:pt x="937" y="197"/>
                      </a:lnTo>
                      <a:lnTo>
                        <a:pt x="937" y="197"/>
                      </a:lnTo>
                      <a:lnTo>
                        <a:pt x="938" y="196"/>
                      </a:lnTo>
                      <a:lnTo>
                        <a:pt x="938" y="196"/>
                      </a:lnTo>
                      <a:lnTo>
                        <a:pt x="939" y="196"/>
                      </a:lnTo>
                      <a:lnTo>
                        <a:pt x="939" y="196"/>
                      </a:lnTo>
                      <a:lnTo>
                        <a:pt x="940" y="195"/>
                      </a:lnTo>
                      <a:lnTo>
                        <a:pt x="940" y="195"/>
                      </a:lnTo>
                      <a:lnTo>
                        <a:pt x="941" y="194"/>
                      </a:lnTo>
                      <a:lnTo>
                        <a:pt x="941" y="194"/>
                      </a:lnTo>
                      <a:lnTo>
                        <a:pt x="942" y="192"/>
                      </a:lnTo>
                      <a:lnTo>
                        <a:pt x="942" y="192"/>
                      </a:lnTo>
                      <a:lnTo>
                        <a:pt x="943" y="190"/>
                      </a:lnTo>
                      <a:lnTo>
                        <a:pt x="943" y="190"/>
                      </a:lnTo>
                      <a:lnTo>
                        <a:pt x="944" y="188"/>
                      </a:lnTo>
                      <a:lnTo>
                        <a:pt x="944" y="188"/>
                      </a:lnTo>
                      <a:lnTo>
                        <a:pt x="945" y="185"/>
                      </a:lnTo>
                      <a:lnTo>
                        <a:pt x="945" y="185"/>
                      </a:lnTo>
                      <a:lnTo>
                        <a:pt x="946" y="182"/>
                      </a:lnTo>
                      <a:lnTo>
                        <a:pt x="947" y="181"/>
                      </a:lnTo>
                      <a:lnTo>
                        <a:pt x="947" y="178"/>
                      </a:lnTo>
                      <a:lnTo>
                        <a:pt x="947" y="178"/>
                      </a:lnTo>
                      <a:lnTo>
                        <a:pt x="948" y="173"/>
                      </a:lnTo>
                      <a:lnTo>
                        <a:pt x="948" y="173"/>
                      </a:lnTo>
                      <a:lnTo>
                        <a:pt x="949" y="167"/>
                      </a:lnTo>
                      <a:lnTo>
                        <a:pt x="949" y="167"/>
                      </a:lnTo>
                      <a:lnTo>
                        <a:pt x="950" y="160"/>
                      </a:lnTo>
                      <a:lnTo>
                        <a:pt x="950" y="159"/>
                      </a:lnTo>
                      <a:lnTo>
                        <a:pt x="951" y="153"/>
                      </a:lnTo>
                      <a:lnTo>
                        <a:pt x="951" y="152"/>
                      </a:lnTo>
                      <a:lnTo>
                        <a:pt x="952" y="144"/>
                      </a:lnTo>
                      <a:lnTo>
                        <a:pt x="952" y="143"/>
                      </a:lnTo>
                      <a:lnTo>
                        <a:pt x="954" y="134"/>
                      </a:lnTo>
                      <a:lnTo>
                        <a:pt x="954" y="133"/>
                      </a:lnTo>
                      <a:lnTo>
                        <a:pt x="954" y="123"/>
                      </a:lnTo>
                      <a:lnTo>
                        <a:pt x="955" y="122"/>
                      </a:lnTo>
                      <a:lnTo>
                        <a:pt x="955" y="111"/>
                      </a:lnTo>
                      <a:lnTo>
                        <a:pt x="956" y="110"/>
                      </a:lnTo>
                      <a:lnTo>
                        <a:pt x="956" y="99"/>
                      </a:lnTo>
                      <a:lnTo>
                        <a:pt x="956" y="98"/>
                      </a:lnTo>
                      <a:lnTo>
                        <a:pt x="957" y="87"/>
                      </a:lnTo>
                      <a:lnTo>
                        <a:pt x="957" y="86"/>
                      </a:lnTo>
                      <a:lnTo>
                        <a:pt x="958" y="74"/>
                      </a:lnTo>
                      <a:lnTo>
                        <a:pt x="958" y="73"/>
                      </a:lnTo>
                      <a:lnTo>
                        <a:pt x="959" y="61"/>
                      </a:lnTo>
                      <a:lnTo>
                        <a:pt x="959" y="60"/>
                      </a:lnTo>
                      <a:lnTo>
                        <a:pt x="961" y="48"/>
                      </a:lnTo>
                      <a:lnTo>
                        <a:pt x="961" y="47"/>
                      </a:lnTo>
                      <a:lnTo>
                        <a:pt x="962" y="38"/>
                      </a:lnTo>
                      <a:lnTo>
                        <a:pt x="962" y="37"/>
                      </a:lnTo>
                      <a:lnTo>
                        <a:pt x="962" y="27"/>
                      </a:lnTo>
                      <a:lnTo>
                        <a:pt x="963" y="26"/>
                      </a:lnTo>
                      <a:lnTo>
                        <a:pt x="963" y="18"/>
                      </a:lnTo>
                      <a:lnTo>
                        <a:pt x="964" y="17"/>
                      </a:lnTo>
                      <a:lnTo>
                        <a:pt x="964" y="11"/>
                      </a:lnTo>
                      <a:lnTo>
                        <a:pt x="964" y="10"/>
                      </a:lnTo>
                      <a:lnTo>
                        <a:pt x="965" y="5"/>
                      </a:lnTo>
                      <a:lnTo>
                        <a:pt x="965" y="4"/>
                      </a:lnTo>
                      <a:lnTo>
                        <a:pt x="966" y="1"/>
                      </a:lnTo>
                      <a:lnTo>
                        <a:pt x="966" y="1"/>
                      </a:lnTo>
                      <a:lnTo>
                        <a:pt x="967" y="0"/>
                      </a:lnTo>
                      <a:lnTo>
                        <a:pt x="968" y="0"/>
                      </a:lnTo>
                      <a:lnTo>
                        <a:pt x="969" y="1"/>
                      </a:lnTo>
                      <a:lnTo>
                        <a:pt x="969" y="1"/>
                      </a:lnTo>
                      <a:lnTo>
                        <a:pt x="970" y="4"/>
                      </a:lnTo>
                      <a:lnTo>
                        <a:pt x="970" y="4"/>
                      </a:lnTo>
                      <a:lnTo>
                        <a:pt x="971" y="8"/>
                      </a:lnTo>
                      <a:lnTo>
                        <a:pt x="971" y="9"/>
                      </a:lnTo>
                      <a:lnTo>
                        <a:pt x="971" y="15"/>
                      </a:lnTo>
                      <a:lnTo>
                        <a:pt x="972" y="15"/>
                      </a:lnTo>
                      <a:lnTo>
                        <a:pt x="972" y="23"/>
                      </a:lnTo>
                      <a:lnTo>
                        <a:pt x="972" y="24"/>
                      </a:lnTo>
                      <a:lnTo>
                        <a:pt x="973" y="32"/>
                      </a:lnTo>
                      <a:lnTo>
                        <a:pt x="973" y="33"/>
                      </a:lnTo>
                      <a:lnTo>
                        <a:pt x="975" y="42"/>
                      </a:lnTo>
                      <a:lnTo>
                        <a:pt x="975" y="43"/>
                      </a:lnTo>
                      <a:lnTo>
                        <a:pt x="976" y="55"/>
                      </a:lnTo>
                      <a:lnTo>
                        <a:pt x="976" y="56"/>
                      </a:lnTo>
                      <a:lnTo>
                        <a:pt x="977" y="65"/>
                      </a:lnTo>
                      <a:lnTo>
                        <a:pt x="977" y="66"/>
                      </a:lnTo>
                      <a:lnTo>
                        <a:pt x="978" y="78"/>
                      </a:lnTo>
                      <a:lnTo>
                        <a:pt x="978" y="79"/>
                      </a:lnTo>
                      <a:lnTo>
                        <a:pt x="979" y="89"/>
                      </a:lnTo>
                      <a:lnTo>
                        <a:pt x="979" y="90"/>
                      </a:lnTo>
                      <a:lnTo>
                        <a:pt x="979" y="100"/>
                      </a:lnTo>
                      <a:lnTo>
                        <a:pt x="980" y="101"/>
                      </a:lnTo>
                      <a:lnTo>
                        <a:pt x="981" y="111"/>
                      </a:lnTo>
                      <a:lnTo>
                        <a:pt x="981" y="112"/>
                      </a:lnTo>
                      <a:lnTo>
                        <a:pt x="982" y="121"/>
                      </a:lnTo>
                      <a:lnTo>
                        <a:pt x="982" y="122"/>
                      </a:lnTo>
                      <a:lnTo>
                        <a:pt x="983" y="131"/>
                      </a:lnTo>
                      <a:lnTo>
                        <a:pt x="983" y="131"/>
                      </a:lnTo>
                      <a:lnTo>
                        <a:pt x="984" y="139"/>
                      </a:lnTo>
                      <a:lnTo>
                        <a:pt x="984" y="140"/>
                      </a:lnTo>
                      <a:lnTo>
                        <a:pt x="985" y="146"/>
                      </a:lnTo>
                      <a:lnTo>
                        <a:pt x="985" y="147"/>
                      </a:lnTo>
                      <a:lnTo>
                        <a:pt x="986" y="154"/>
                      </a:lnTo>
                      <a:lnTo>
                        <a:pt x="986" y="155"/>
                      </a:lnTo>
                      <a:lnTo>
                        <a:pt x="987" y="160"/>
                      </a:lnTo>
                      <a:lnTo>
                        <a:pt x="987" y="161"/>
                      </a:lnTo>
                      <a:lnTo>
                        <a:pt x="988" y="165"/>
                      </a:lnTo>
                      <a:lnTo>
                        <a:pt x="988" y="166"/>
                      </a:lnTo>
                      <a:lnTo>
                        <a:pt x="989" y="170"/>
                      </a:lnTo>
                      <a:lnTo>
                        <a:pt x="989" y="170"/>
                      </a:lnTo>
                      <a:lnTo>
                        <a:pt x="990" y="174"/>
                      </a:lnTo>
                      <a:lnTo>
                        <a:pt x="990" y="175"/>
                      </a:lnTo>
                      <a:lnTo>
                        <a:pt x="991" y="178"/>
                      </a:lnTo>
                      <a:lnTo>
                        <a:pt x="991" y="178"/>
                      </a:lnTo>
                      <a:lnTo>
                        <a:pt x="992" y="181"/>
                      </a:lnTo>
                      <a:lnTo>
                        <a:pt x="992" y="181"/>
                      </a:lnTo>
                      <a:lnTo>
                        <a:pt x="993" y="183"/>
                      </a:lnTo>
                      <a:lnTo>
                        <a:pt x="993" y="184"/>
                      </a:lnTo>
                      <a:lnTo>
                        <a:pt x="994" y="185"/>
                      </a:lnTo>
                      <a:lnTo>
                        <a:pt x="994" y="185"/>
                      </a:lnTo>
                      <a:lnTo>
                        <a:pt x="995" y="187"/>
                      </a:lnTo>
                      <a:lnTo>
                        <a:pt x="995" y="187"/>
                      </a:lnTo>
                      <a:lnTo>
                        <a:pt x="996" y="189"/>
                      </a:lnTo>
                      <a:lnTo>
                        <a:pt x="996" y="189"/>
                      </a:lnTo>
                      <a:lnTo>
                        <a:pt x="997" y="190"/>
                      </a:lnTo>
                      <a:lnTo>
                        <a:pt x="997" y="190"/>
                      </a:lnTo>
                      <a:lnTo>
                        <a:pt x="998" y="191"/>
                      </a:lnTo>
                      <a:lnTo>
                        <a:pt x="998" y="191"/>
                      </a:lnTo>
                      <a:lnTo>
                        <a:pt x="999" y="192"/>
                      </a:lnTo>
                      <a:lnTo>
                        <a:pt x="999" y="192"/>
                      </a:lnTo>
                      <a:lnTo>
                        <a:pt x="999" y="193"/>
                      </a:lnTo>
                      <a:lnTo>
                        <a:pt x="1000" y="193"/>
                      </a:lnTo>
                      <a:lnTo>
                        <a:pt x="1001" y="193"/>
                      </a:lnTo>
                      <a:lnTo>
                        <a:pt x="1001" y="194"/>
                      </a:lnTo>
                      <a:lnTo>
                        <a:pt x="1002" y="194"/>
                      </a:lnTo>
                      <a:lnTo>
                        <a:pt x="1002" y="194"/>
                      </a:lnTo>
                      <a:lnTo>
                        <a:pt x="1003" y="194"/>
                      </a:lnTo>
                      <a:lnTo>
                        <a:pt x="1003" y="194"/>
                      </a:lnTo>
                      <a:lnTo>
                        <a:pt x="1004" y="195"/>
                      </a:lnTo>
                      <a:lnTo>
                        <a:pt x="1004" y="195"/>
                      </a:lnTo>
                      <a:lnTo>
                        <a:pt x="1005" y="195"/>
                      </a:lnTo>
                      <a:lnTo>
                        <a:pt x="1005" y="195"/>
                      </a:lnTo>
                      <a:lnTo>
                        <a:pt x="1006" y="195"/>
                      </a:lnTo>
                      <a:lnTo>
                        <a:pt x="1006" y="195"/>
                      </a:lnTo>
                      <a:lnTo>
                        <a:pt x="1007" y="196"/>
                      </a:lnTo>
                      <a:lnTo>
                        <a:pt x="1007" y="196"/>
                      </a:lnTo>
                      <a:lnTo>
                        <a:pt x="1008" y="196"/>
                      </a:lnTo>
                      <a:lnTo>
                        <a:pt x="1008" y="196"/>
                      </a:lnTo>
                      <a:lnTo>
                        <a:pt x="1008" y="196"/>
                      </a:lnTo>
                      <a:lnTo>
                        <a:pt x="1009" y="196"/>
                      </a:lnTo>
                      <a:lnTo>
                        <a:pt x="1010" y="196"/>
                      </a:lnTo>
                      <a:lnTo>
                        <a:pt x="1010" y="197"/>
                      </a:lnTo>
                      <a:lnTo>
                        <a:pt x="1011" y="196"/>
                      </a:lnTo>
                      <a:lnTo>
                        <a:pt x="1011" y="196"/>
                      </a:lnTo>
                      <a:lnTo>
                        <a:pt x="1012" y="197"/>
                      </a:lnTo>
                      <a:lnTo>
                        <a:pt x="1012" y="196"/>
                      </a:lnTo>
                      <a:lnTo>
                        <a:pt x="1013" y="197"/>
                      </a:lnTo>
                      <a:lnTo>
                        <a:pt x="1013" y="197"/>
                      </a:lnTo>
                      <a:lnTo>
                        <a:pt x="1014" y="197"/>
                      </a:lnTo>
                      <a:lnTo>
                        <a:pt x="1014" y="197"/>
                      </a:lnTo>
                      <a:lnTo>
                        <a:pt x="1015" y="197"/>
                      </a:lnTo>
                      <a:lnTo>
                        <a:pt x="1015" y="197"/>
                      </a:lnTo>
                      <a:lnTo>
                        <a:pt x="1016" y="197"/>
                      </a:lnTo>
                      <a:lnTo>
                        <a:pt x="1016" y="197"/>
                      </a:lnTo>
                      <a:lnTo>
                        <a:pt x="1017" y="197"/>
                      </a:lnTo>
                      <a:lnTo>
                        <a:pt x="1017" y="197"/>
                      </a:lnTo>
                      <a:lnTo>
                        <a:pt x="1018" y="197"/>
                      </a:lnTo>
                      <a:lnTo>
                        <a:pt x="1018" y="197"/>
                      </a:lnTo>
                      <a:lnTo>
                        <a:pt x="1019" y="197"/>
                      </a:lnTo>
                      <a:lnTo>
                        <a:pt x="1019" y="197"/>
                      </a:lnTo>
                      <a:lnTo>
                        <a:pt x="1020" y="197"/>
                      </a:lnTo>
                      <a:lnTo>
                        <a:pt x="1020" y="197"/>
                      </a:lnTo>
                      <a:lnTo>
                        <a:pt x="1021" y="197"/>
                      </a:lnTo>
                      <a:lnTo>
                        <a:pt x="1021" y="197"/>
                      </a:lnTo>
                      <a:lnTo>
                        <a:pt x="1022" y="197"/>
                      </a:lnTo>
                      <a:lnTo>
                        <a:pt x="1022" y="197"/>
                      </a:lnTo>
                      <a:lnTo>
                        <a:pt x="1023" y="197"/>
                      </a:lnTo>
                      <a:lnTo>
                        <a:pt x="1023" y="197"/>
                      </a:lnTo>
                      <a:lnTo>
                        <a:pt x="1024" y="197"/>
                      </a:lnTo>
                      <a:lnTo>
                        <a:pt x="1024" y="197"/>
                      </a:lnTo>
                      <a:lnTo>
                        <a:pt x="1025" y="197"/>
                      </a:lnTo>
                      <a:lnTo>
                        <a:pt x="1025" y="197"/>
                      </a:lnTo>
                      <a:lnTo>
                        <a:pt x="1026" y="198"/>
                      </a:lnTo>
                      <a:lnTo>
                        <a:pt x="1026" y="197"/>
                      </a:lnTo>
                      <a:lnTo>
                        <a:pt x="1027" y="198"/>
                      </a:lnTo>
                      <a:lnTo>
                        <a:pt x="1027" y="198"/>
                      </a:lnTo>
                      <a:lnTo>
                        <a:pt x="1028" y="197"/>
                      </a:lnTo>
                      <a:lnTo>
                        <a:pt x="1028" y="198"/>
                      </a:lnTo>
                      <a:lnTo>
                        <a:pt x="1029" y="198"/>
                      </a:lnTo>
                      <a:lnTo>
                        <a:pt x="1029" y="198"/>
                      </a:lnTo>
                      <a:lnTo>
                        <a:pt x="1030" y="198"/>
                      </a:lnTo>
                      <a:lnTo>
                        <a:pt x="1031" y="198"/>
                      </a:lnTo>
                      <a:lnTo>
                        <a:pt x="1031" y="198"/>
                      </a:lnTo>
                      <a:lnTo>
                        <a:pt x="1031" y="198"/>
                      </a:lnTo>
                      <a:lnTo>
                        <a:pt x="1032" y="198"/>
                      </a:lnTo>
                      <a:lnTo>
                        <a:pt x="1032" y="198"/>
                      </a:lnTo>
                      <a:lnTo>
                        <a:pt x="1033" y="198"/>
                      </a:lnTo>
                      <a:lnTo>
                        <a:pt x="1033" y="198"/>
                      </a:lnTo>
                      <a:lnTo>
                        <a:pt x="1034" y="198"/>
                      </a:lnTo>
                      <a:lnTo>
                        <a:pt x="1034" y="197"/>
                      </a:lnTo>
                      <a:lnTo>
                        <a:pt x="1035" y="198"/>
                      </a:lnTo>
                      <a:lnTo>
                        <a:pt x="1036" y="198"/>
                      </a:lnTo>
                      <a:lnTo>
                        <a:pt x="1036" y="198"/>
                      </a:lnTo>
                      <a:lnTo>
                        <a:pt x="1037" y="198"/>
                      </a:lnTo>
                      <a:lnTo>
                        <a:pt x="1037" y="198"/>
                      </a:lnTo>
                      <a:lnTo>
                        <a:pt x="1037" y="198"/>
                      </a:lnTo>
                      <a:lnTo>
                        <a:pt x="1038" y="198"/>
                      </a:lnTo>
                      <a:lnTo>
                        <a:pt x="1038" y="198"/>
                      </a:lnTo>
                      <a:lnTo>
                        <a:pt x="1039" y="197"/>
                      </a:lnTo>
                      <a:lnTo>
                        <a:pt x="1039" y="197"/>
                      </a:lnTo>
                      <a:lnTo>
                        <a:pt x="1040" y="198"/>
                      </a:lnTo>
                      <a:lnTo>
                        <a:pt x="1040" y="198"/>
                      </a:lnTo>
                      <a:lnTo>
                        <a:pt x="1041" y="198"/>
                      </a:lnTo>
                      <a:lnTo>
                        <a:pt x="1042" y="198"/>
                      </a:lnTo>
                      <a:lnTo>
                        <a:pt x="1042" y="197"/>
                      </a:lnTo>
                      <a:lnTo>
                        <a:pt x="1042" y="197"/>
                      </a:lnTo>
                      <a:lnTo>
                        <a:pt x="1043" y="197"/>
                      </a:lnTo>
                      <a:lnTo>
                        <a:pt x="1044" y="197"/>
                      </a:lnTo>
                      <a:lnTo>
                        <a:pt x="1044" y="197"/>
                      </a:lnTo>
                      <a:lnTo>
                        <a:pt x="1044" y="197"/>
                      </a:lnTo>
                      <a:lnTo>
                        <a:pt x="1045" y="197"/>
                      </a:lnTo>
                      <a:lnTo>
                        <a:pt x="1045" y="197"/>
                      </a:lnTo>
                      <a:lnTo>
                        <a:pt x="1046" y="196"/>
                      </a:lnTo>
                      <a:lnTo>
                        <a:pt x="1046" y="196"/>
                      </a:lnTo>
                      <a:lnTo>
                        <a:pt x="1047" y="196"/>
                      </a:lnTo>
                      <a:lnTo>
                        <a:pt x="1047" y="196"/>
                      </a:lnTo>
                      <a:lnTo>
                        <a:pt x="1048" y="195"/>
                      </a:lnTo>
                      <a:lnTo>
                        <a:pt x="1049" y="195"/>
                      </a:lnTo>
                      <a:lnTo>
                        <a:pt x="1049" y="194"/>
                      </a:lnTo>
                      <a:lnTo>
                        <a:pt x="1049" y="194"/>
                      </a:lnTo>
                      <a:lnTo>
                        <a:pt x="1050" y="193"/>
                      </a:lnTo>
                      <a:lnTo>
                        <a:pt x="1050" y="193"/>
                      </a:lnTo>
                      <a:lnTo>
                        <a:pt x="1051" y="192"/>
                      </a:lnTo>
                      <a:lnTo>
                        <a:pt x="1051" y="192"/>
                      </a:lnTo>
                      <a:lnTo>
                        <a:pt x="1052" y="190"/>
                      </a:lnTo>
                      <a:lnTo>
                        <a:pt x="1052" y="190"/>
                      </a:lnTo>
                      <a:lnTo>
                        <a:pt x="1053" y="188"/>
                      </a:lnTo>
                      <a:lnTo>
                        <a:pt x="1053" y="188"/>
                      </a:lnTo>
                      <a:lnTo>
                        <a:pt x="1054" y="185"/>
                      </a:lnTo>
                      <a:lnTo>
                        <a:pt x="1054" y="185"/>
                      </a:lnTo>
                      <a:lnTo>
                        <a:pt x="1056" y="182"/>
                      </a:lnTo>
                      <a:lnTo>
                        <a:pt x="1056" y="182"/>
                      </a:lnTo>
                      <a:lnTo>
                        <a:pt x="1056" y="178"/>
                      </a:lnTo>
                      <a:lnTo>
                        <a:pt x="1057" y="178"/>
                      </a:lnTo>
                      <a:lnTo>
                        <a:pt x="1057" y="174"/>
                      </a:lnTo>
                      <a:lnTo>
                        <a:pt x="1058" y="173"/>
                      </a:lnTo>
                      <a:lnTo>
                        <a:pt x="1058" y="168"/>
                      </a:lnTo>
                      <a:lnTo>
                        <a:pt x="1058" y="168"/>
                      </a:lnTo>
                      <a:lnTo>
                        <a:pt x="1059" y="162"/>
                      </a:lnTo>
                      <a:lnTo>
                        <a:pt x="1059" y="162"/>
                      </a:lnTo>
                      <a:lnTo>
                        <a:pt x="1060" y="155"/>
                      </a:lnTo>
                      <a:lnTo>
                        <a:pt x="1060" y="154"/>
                      </a:lnTo>
                      <a:lnTo>
                        <a:pt x="1061" y="147"/>
                      </a:lnTo>
                      <a:lnTo>
                        <a:pt x="1061" y="146"/>
                      </a:lnTo>
                      <a:lnTo>
                        <a:pt x="1063" y="138"/>
                      </a:lnTo>
                      <a:lnTo>
                        <a:pt x="1063" y="137"/>
                      </a:lnTo>
                      <a:lnTo>
                        <a:pt x="1064" y="129"/>
                      </a:lnTo>
                      <a:lnTo>
                        <a:pt x="1064" y="128"/>
                      </a:lnTo>
                      <a:lnTo>
                        <a:pt x="1064" y="118"/>
                      </a:lnTo>
                      <a:lnTo>
                        <a:pt x="1065" y="117"/>
                      </a:lnTo>
                      <a:lnTo>
                        <a:pt x="1065" y="107"/>
                      </a:lnTo>
                      <a:lnTo>
                        <a:pt x="1066" y="106"/>
                      </a:lnTo>
                      <a:lnTo>
                        <a:pt x="1066" y="95"/>
                      </a:lnTo>
                      <a:lnTo>
                        <a:pt x="1066" y="94"/>
                      </a:lnTo>
                      <a:lnTo>
                        <a:pt x="1067" y="83"/>
                      </a:lnTo>
                      <a:lnTo>
                        <a:pt x="1067" y="82"/>
                      </a:lnTo>
                      <a:lnTo>
                        <a:pt x="1068" y="72"/>
                      </a:lnTo>
                      <a:lnTo>
                        <a:pt x="1068" y="71"/>
                      </a:lnTo>
                      <a:lnTo>
                        <a:pt x="1070" y="60"/>
                      </a:lnTo>
                      <a:lnTo>
                        <a:pt x="1070" y="59"/>
                      </a:lnTo>
                      <a:lnTo>
                        <a:pt x="1071" y="48"/>
                      </a:lnTo>
                      <a:lnTo>
                        <a:pt x="1071" y="47"/>
                      </a:lnTo>
                      <a:lnTo>
                        <a:pt x="1072" y="38"/>
                      </a:lnTo>
                      <a:lnTo>
                        <a:pt x="1072" y="37"/>
                      </a:lnTo>
                      <a:lnTo>
                        <a:pt x="1073" y="28"/>
                      </a:lnTo>
                      <a:lnTo>
                        <a:pt x="1073" y="27"/>
                      </a:lnTo>
                      <a:lnTo>
                        <a:pt x="1073" y="20"/>
                      </a:lnTo>
                      <a:lnTo>
                        <a:pt x="1074" y="19"/>
                      </a:lnTo>
                      <a:lnTo>
                        <a:pt x="1074" y="13"/>
                      </a:lnTo>
                      <a:lnTo>
                        <a:pt x="1074" y="12"/>
                      </a:lnTo>
                      <a:lnTo>
                        <a:pt x="1076" y="7"/>
                      </a:lnTo>
                      <a:lnTo>
                        <a:pt x="1076" y="7"/>
                      </a:lnTo>
                      <a:lnTo>
                        <a:pt x="1077" y="4"/>
                      </a:lnTo>
                      <a:lnTo>
                        <a:pt x="1077" y="4"/>
                      </a:lnTo>
                      <a:lnTo>
                        <a:pt x="1078" y="2"/>
                      </a:lnTo>
                      <a:lnTo>
                        <a:pt x="1078" y="2"/>
                      </a:lnTo>
                      <a:lnTo>
                        <a:pt x="1079" y="3"/>
                      </a:lnTo>
                      <a:lnTo>
                        <a:pt x="1079" y="3"/>
                      </a:lnTo>
                      <a:lnTo>
                        <a:pt x="1080" y="5"/>
                      </a:lnTo>
                      <a:lnTo>
                        <a:pt x="1080" y="5"/>
                      </a:lnTo>
                      <a:lnTo>
                        <a:pt x="1081" y="9"/>
                      </a:lnTo>
                      <a:lnTo>
                        <a:pt x="1081" y="9"/>
                      </a:lnTo>
                      <a:lnTo>
                        <a:pt x="1081" y="14"/>
                      </a:lnTo>
                      <a:lnTo>
                        <a:pt x="1082" y="15"/>
                      </a:lnTo>
                      <a:lnTo>
                        <a:pt x="1083" y="22"/>
                      </a:lnTo>
                      <a:lnTo>
                        <a:pt x="1083" y="23"/>
                      </a:lnTo>
                      <a:lnTo>
                        <a:pt x="1084" y="30"/>
                      </a:lnTo>
                      <a:lnTo>
                        <a:pt x="1084" y="31"/>
                      </a:lnTo>
                      <a:lnTo>
                        <a:pt x="1085" y="40"/>
                      </a:lnTo>
                      <a:lnTo>
                        <a:pt x="1085" y="41"/>
                      </a:lnTo>
                      <a:lnTo>
                        <a:pt x="1086" y="50"/>
                      </a:lnTo>
                      <a:lnTo>
                        <a:pt x="1086" y="51"/>
                      </a:lnTo>
                      <a:lnTo>
                        <a:pt x="1087" y="60"/>
                      </a:lnTo>
                      <a:lnTo>
                        <a:pt x="1087" y="61"/>
                      </a:lnTo>
                      <a:lnTo>
                        <a:pt x="1088" y="72"/>
                      </a:lnTo>
                      <a:lnTo>
                        <a:pt x="1088" y="73"/>
                      </a:lnTo>
                      <a:lnTo>
                        <a:pt x="1089" y="82"/>
                      </a:lnTo>
                      <a:lnTo>
                        <a:pt x="1089" y="83"/>
                      </a:lnTo>
                      <a:lnTo>
                        <a:pt x="1090" y="94"/>
                      </a:lnTo>
                      <a:lnTo>
                        <a:pt x="1090" y="95"/>
                      </a:lnTo>
                      <a:lnTo>
                        <a:pt x="1091" y="104"/>
                      </a:lnTo>
                      <a:lnTo>
                        <a:pt x="1091" y="105"/>
                      </a:lnTo>
                      <a:lnTo>
                        <a:pt x="1092" y="114"/>
                      </a:lnTo>
                      <a:lnTo>
                        <a:pt x="1092" y="115"/>
                      </a:lnTo>
                      <a:lnTo>
                        <a:pt x="1093" y="124"/>
                      </a:lnTo>
                      <a:lnTo>
                        <a:pt x="1093" y="125"/>
                      </a:lnTo>
                      <a:lnTo>
                        <a:pt x="1094" y="132"/>
                      </a:lnTo>
                      <a:lnTo>
                        <a:pt x="1094" y="133"/>
                      </a:lnTo>
                      <a:lnTo>
                        <a:pt x="1095" y="141"/>
                      </a:lnTo>
                      <a:lnTo>
                        <a:pt x="1095" y="142"/>
                      </a:lnTo>
                      <a:lnTo>
                        <a:pt x="1096" y="148"/>
                      </a:lnTo>
                      <a:lnTo>
                        <a:pt x="1096" y="149"/>
                      </a:lnTo>
                      <a:lnTo>
                        <a:pt x="1097" y="155"/>
                      </a:lnTo>
                      <a:lnTo>
                        <a:pt x="1097" y="155"/>
                      </a:lnTo>
                      <a:lnTo>
                        <a:pt x="1098" y="161"/>
                      </a:lnTo>
                      <a:lnTo>
                        <a:pt x="1098" y="161"/>
                      </a:lnTo>
                      <a:lnTo>
                        <a:pt x="1099" y="166"/>
                      </a:lnTo>
                      <a:lnTo>
                        <a:pt x="1099" y="166"/>
                      </a:lnTo>
                      <a:lnTo>
                        <a:pt x="1100" y="171"/>
                      </a:lnTo>
                      <a:lnTo>
                        <a:pt x="1100" y="171"/>
                      </a:lnTo>
                      <a:lnTo>
                        <a:pt x="1101" y="175"/>
                      </a:lnTo>
                      <a:lnTo>
                        <a:pt x="1101" y="175"/>
                      </a:lnTo>
                      <a:lnTo>
                        <a:pt x="1102" y="178"/>
                      </a:lnTo>
                      <a:lnTo>
                        <a:pt x="1102" y="178"/>
                      </a:lnTo>
                      <a:lnTo>
                        <a:pt x="1103" y="181"/>
                      </a:lnTo>
                      <a:lnTo>
                        <a:pt x="1103" y="181"/>
                      </a:lnTo>
                      <a:lnTo>
                        <a:pt x="1104" y="183"/>
                      </a:lnTo>
                      <a:lnTo>
                        <a:pt x="1104" y="184"/>
                      </a:lnTo>
                      <a:lnTo>
                        <a:pt x="1105" y="186"/>
                      </a:lnTo>
                      <a:lnTo>
                        <a:pt x="1105" y="186"/>
                      </a:lnTo>
                      <a:lnTo>
                        <a:pt x="1106" y="188"/>
                      </a:lnTo>
                      <a:lnTo>
                        <a:pt x="1106" y="188"/>
                      </a:lnTo>
                      <a:lnTo>
                        <a:pt x="1107" y="189"/>
                      </a:lnTo>
                      <a:lnTo>
                        <a:pt x="1107" y="189"/>
                      </a:lnTo>
                      <a:lnTo>
                        <a:pt x="1108" y="190"/>
                      </a:lnTo>
                      <a:lnTo>
                        <a:pt x="1108" y="190"/>
                      </a:lnTo>
                      <a:lnTo>
                        <a:pt x="1109" y="192"/>
                      </a:lnTo>
                      <a:lnTo>
                        <a:pt x="1109" y="192"/>
                      </a:lnTo>
                      <a:lnTo>
                        <a:pt x="1110" y="192"/>
                      </a:lnTo>
                      <a:lnTo>
                        <a:pt x="1110" y="192"/>
                      </a:lnTo>
                      <a:lnTo>
                        <a:pt x="1111" y="193"/>
                      </a:lnTo>
                      <a:lnTo>
                        <a:pt x="1111" y="193"/>
                      </a:lnTo>
                      <a:lnTo>
                        <a:pt x="1112" y="194"/>
                      </a:lnTo>
                      <a:lnTo>
                        <a:pt x="1112" y="194"/>
                      </a:lnTo>
                      <a:lnTo>
                        <a:pt x="1113" y="194"/>
                      </a:lnTo>
                      <a:lnTo>
                        <a:pt x="1113" y="194"/>
                      </a:lnTo>
                      <a:lnTo>
                        <a:pt x="1114" y="195"/>
                      </a:lnTo>
                      <a:lnTo>
                        <a:pt x="1114" y="195"/>
                      </a:lnTo>
                      <a:lnTo>
                        <a:pt x="1115" y="195"/>
                      </a:lnTo>
                      <a:lnTo>
                        <a:pt x="1115" y="195"/>
                      </a:lnTo>
                      <a:lnTo>
                        <a:pt x="1116" y="196"/>
                      </a:lnTo>
                      <a:lnTo>
                        <a:pt x="1116" y="196"/>
                      </a:lnTo>
                      <a:lnTo>
                        <a:pt x="1117" y="196"/>
                      </a:lnTo>
                      <a:lnTo>
                        <a:pt x="1117" y="196"/>
                      </a:lnTo>
                      <a:lnTo>
                        <a:pt x="1118" y="196"/>
                      </a:lnTo>
                      <a:lnTo>
                        <a:pt x="1118" y="196"/>
                      </a:lnTo>
                      <a:lnTo>
                        <a:pt x="1119" y="196"/>
                      </a:lnTo>
                      <a:lnTo>
                        <a:pt x="1119" y="196"/>
                      </a:lnTo>
                      <a:lnTo>
                        <a:pt x="1120" y="196"/>
                      </a:lnTo>
                      <a:lnTo>
                        <a:pt x="1120" y="196"/>
                      </a:lnTo>
                      <a:lnTo>
                        <a:pt x="1121" y="197"/>
                      </a:lnTo>
                      <a:lnTo>
                        <a:pt x="1121" y="197"/>
                      </a:lnTo>
                      <a:lnTo>
                        <a:pt x="1122" y="197"/>
                      </a:lnTo>
                      <a:lnTo>
                        <a:pt x="1122" y="197"/>
                      </a:lnTo>
                      <a:lnTo>
                        <a:pt x="1123" y="197"/>
                      </a:lnTo>
                      <a:lnTo>
                        <a:pt x="1124" y="197"/>
                      </a:lnTo>
                      <a:lnTo>
                        <a:pt x="1124" y="197"/>
                      </a:lnTo>
                      <a:lnTo>
                        <a:pt x="1124" y="197"/>
                      </a:lnTo>
                      <a:lnTo>
                        <a:pt x="1125" y="197"/>
                      </a:lnTo>
                      <a:lnTo>
                        <a:pt x="1125" y="197"/>
                      </a:lnTo>
                      <a:lnTo>
                        <a:pt x="1126" y="197"/>
                      </a:lnTo>
                      <a:lnTo>
                        <a:pt x="1126" y="197"/>
                      </a:lnTo>
                      <a:lnTo>
                        <a:pt x="1127" y="197"/>
                      </a:lnTo>
                      <a:lnTo>
                        <a:pt x="1127" y="197"/>
                      </a:lnTo>
                      <a:lnTo>
                        <a:pt x="1128" y="197"/>
                      </a:lnTo>
                      <a:lnTo>
                        <a:pt x="1128" y="197"/>
                      </a:lnTo>
                      <a:lnTo>
                        <a:pt x="1129" y="197"/>
                      </a:lnTo>
                      <a:lnTo>
                        <a:pt x="1129" y="197"/>
                      </a:lnTo>
                      <a:lnTo>
                        <a:pt x="1130" y="198"/>
                      </a:lnTo>
                      <a:lnTo>
                        <a:pt x="1131" y="198"/>
                      </a:lnTo>
                      <a:lnTo>
                        <a:pt x="1131" y="197"/>
                      </a:lnTo>
                      <a:lnTo>
                        <a:pt x="1131" y="197"/>
                      </a:lnTo>
                      <a:lnTo>
                        <a:pt x="1132" y="198"/>
                      </a:lnTo>
                      <a:lnTo>
                        <a:pt x="1132" y="197"/>
                      </a:lnTo>
                      <a:lnTo>
                        <a:pt x="1133" y="198"/>
                      </a:lnTo>
                      <a:lnTo>
                        <a:pt x="1134" y="198"/>
                      </a:lnTo>
                      <a:lnTo>
                        <a:pt x="1134" y="197"/>
                      </a:lnTo>
                      <a:lnTo>
                        <a:pt x="1134" y="197"/>
                      </a:lnTo>
                      <a:lnTo>
                        <a:pt x="1135" y="198"/>
                      </a:lnTo>
                      <a:lnTo>
                        <a:pt x="1135" y="197"/>
                      </a:lnTo>
                      <a:lnTo>
                        <a:pt x="1136" y="198"/>
                      </a:lnTo>
                      <a:lnTo>
                        <a:pt x="1136" y="198"/>
                      </a:lnTo>
                      <a:lnTo>
                        <a:pt x="1137" y="198"/>
                      </a:lnTo>
                      <a:lnTo>
                        <a:pt x="1137" y="198"/>
                      </a:lnTo>
                      <a:lnTo>
                        <a:pt x="1138" y="198"/>
                      </a:lnTo>
                      <a:lnTo>
                        <a:pt x="1138" y="198"/>
                      </a:lnTo>
                      <a:lnTo>
                        <a:pt x="1139" y="198"/>
                      </a:lnTo>
                      <a:lnTo>
                        <a:pt x="1139" y="198"/>
                      </a:lnTo>
                      <a:lnTo>
                        <a:pt x="1140" y="198"/>
                      </a:lnTo>
                      <a:lnTo>
                        <a:pt x="1141" y="198"/>
                      </a:lnTo>
                      <a:lnTo>
                        <a:pt x="1141" y="198"/>
                      </a:lnTo>
                      <a:lnTo>
                        <a:pt x="1141" y="198"/>
                      </a:lnTo>
                      <a:lnTo>
                        <a:pt x="1142" y="198"/>
                      </a:lnTo>
                      <a:lnTo>
                        <a:pt x="1142" y="198"/>
                      </a:lnTo>
                      <a:lnTo>
                        <a:pt x="1143" y="198"/>
                      </a:lnTo>
                      <a:lnTo>
                        <a:pt x="1144" y="198"/>
                      </a:lnTo>
                      <a:lnTo>
                        <a:pt x="1144" y="198"/>
                      </a:lnTo>
                      <a:lnTo>
                        <a:pt x="1145" y="198"/>
                      </a:lnTo>
                      <a:lnTo>
                        <a:pt x="1145" y="198"/>
                      </a:lnTo>
                      <a:lnTo>
                        <a:pt x="1145" y="198"/>
                      </a:lnTo>
                      <a:lnTo>
                        <a:pt x="1146" y="198"/>
                      </a:lnTo>
                      <a:lnTo>
                        <a:pt x="1147" y="198"/>
                      </a:lnTo>
                      <a:lnTo>
                        <a:pt x="1147" y="198"/>
                      </a:lnTo>
                      <a:lnTo>
                        <a:pt x="1148" y="198"/>
                      </a:lnTo>
                      <a:lnTo>
                        <a:pt x="1148" y="198"/>
                      </a:lnTo>
                      <a:lnTo>
                        <a:pt x="1149" y="198"/>
                      </a:lnTo>
                      <a:lnTo>
                        <a:pt x="1149" y="198"/>
                      </a:lnTo>
                      <a:lnTo>
                        <a:pt x="1149" y="198"/>
                      </a:lnTo>
                      <a:lnTo>
                        <a:pt x="1150" y="198"/>
                      </a:lnTo>
                      <a:lnTo>
                        <a:pt x="1151" y="198"/>
                      </a:lnTo>
                      <a:lnTo>
                        <a:pt x="1151" y="198"/>
                      </a:lnTo>
                      <a:lnTo>
                        <a:pt x="1152" y="198"/>
                      </a:lnTo>
                      <a:lnTo>
                        <a:pt x="1152" y="198"/>
                      </a:lnTo>
                      <a:lnTo>
                        <a:pt x="1153" y="198"/>
                      </a:lnTo>
                      <a:lnTo>
                        <a:pt x="1153" y="198"/>
                      </a:lnTo>
                      <a:lnTo>
                        <a:pt x="1154" y="198"/>
                      </a:lnTo>
                      <a:lnTo>
                        <a:pt x="1154" y="198"/>
                      </a:lnTo>
                      <a:lnTo>
                        <a:pt x="1154" y="198"/>
                      </a:lnTo>
                      <a:lnTo>
                        <a:pt x="1155" y="198"/>
                      </a:lnTo>
                      <a:lnTo>
                        <a:pt x="1156" y="198"/>
                      </a:lnTo>
                      <a:lnTo>
                        <a:pt x="1156" y="198"/>
                      </a:lnTo>
                      <a:lnTo>
                        <a:pt x="1156" y="198"/>
                      </a:lnTo>
                      <a:lnTo>
                        <a:pt x="1157" y="198"/>
                      </a:lnTo>
                      <a:lnTo>
                        <a:pt x="1158" y="198"/>
                      </a:lnTo>
                      <a:lnTo>
                        <a:pt x="1158" y="198"/>
                      </a:lnTo>
                      <a:lnTo>
                        <a:pt x="1159" y="198"/>
                      </a:lnTo>
                      <a:lnTo>
                        <a:pt x="1159" y="198"/>
                      </a:lnTo>
                      <a:lnTo>
                        <a:pt x="1160" y="198"/>
                      </a:lnTo>
                      <a:lnTo>
                        <a:pt x="1160" y="198"/>
                      </a:lnTo>
                      <a:lnTo>
                        <a:pt x="1161" y="198"/>
                      </a:lnTo>
                      <a:lnTo>
                        <a:pt x="1161" y="198"/>
                      </a:lnTo>
                      <a:lnTo>
                        <a:pt x="1161" y="198"/>
                      </a:lnTo>
                      <a:lnTo>
                        <a:pt x="1162" y="198"/>
                      </a:lnTo>
                      <a:lnTo>
                        <a:pt x="1163" y="198"/>
                      </a:lnTo>
                      <a:lnTo>
                        <a:pt x="1163" y="198"/>
                      </a:lnTo>
                      <a:lnTo>
                        <a:pt x="1163" y="198"/>
                      </a:lnTo>
                      <a:lnTo>
                        <a:pt x="1164" y="198"/>
                      </a:lnTo>
                      <a:lnTo>
                        <a:pt x="1165" y="198"/>
                      </a:lnTo>
                      <a:lnTo>
                        <a:pt x="1166" y="198"/>
                      </a:lnTo>
                      <a:lnTo>
                        <a:pt x="1166" y="198"/>
                      </a:lnTo>
                      <a:lnTo>
                        <a:pt x="1166" y="198"/>
                      </a:lnTo>
                      <a:lnTo>
                        <a:pt x="1167" y="198"/>
                      </a:lnTo>
                      <a:lnTo>
                        <a:pt x="1167" y="198"/>
                      </a:lnTo>
                      <a:lnTo>
                        <a:pt x="1168" y="198"/>
                      </a:lnTo>
                      <a:lnTo>
                        <a:pt x="1168" y="198"/>
                      </a:lnTo>
                      <a:lnTo>
                        <a:pt x="1169" y="198"/>
                      </a:lnTo>
                      <a:lnTo>
                        <a:pt x="1169" y="198"/>
                      </a:lnTo>
                      <a:lnTo>
                        <a:pt x="1170" y="198"/>
                      </a:lnTo>
                      <a:lnTo>
                        <a:pt x="1170" y="198"/>
                      </a:lnTo>
                      <a:lnTo>
                        <a:pt x="1170" y="198"/>
                      </a:lnTo>
                      <a:lnTo>
                        <a:pt x="1171" y="198"/>
                      </a:lnTo>
                      <a:lnTo>
                        <a:pt x="1172" y="198"/>
                      </a:lnTo>
                      <a:lnTo>
                        <a:pt x="1173" y="198"/>
                      </a:lnTo>
                      <a:lnTo>
                        <a:pt x="1173" y="198"/>
                      </a:lnTo>
                      <a:lnTo>
                        <a:pt x="1173" y="198"/>
                      </a:lnTo>
                      <a:lnTo>
                        <a:pt x="1174" y="198"/>
                      </a:lnTo>
                      <a:lnTo>
                        <a:pt x="1174" y="198"/>
                      </a:lnTo>
                      <a:lnTo>
                        <a:pt x="1175" y="198"/>
                      </a:lnTo>
                      <a:lnTo>
                        <a:pt x="1175" y="198"/>
                      </a:lnTo>
                      <a:lnTo>
                        <a:pt x="1176" y="198"/>
                      </a:lnTo>
                      <a:lnTo>
                        <a:pt x="1176" y="198"/>
                      </a:lnTo>
                      <a:lnTo>
                        <a:pt x="1177" y="198"/>
                      </a:lnTo>
                      <a:lnTo>
                        <a:pt x="1178" y="198"/>
                      </a:lnTo>
                      <a:lnTo>
                        <a:pt x="1178" y="198"/>
                      </a:lnTo>
                      <a:lnTo>
                        <a:pt x="1178" y="198"/>
                      </a:lnTo>
                      <a:lnTo>
                        <a:pt x="1179" y="198"/>
                      </a:lnTo>
                      <a:lnTo>
                        <a:pt x="1180" y="198"/>
                      </a:lnTo>
                      <a:lnTo>
                        <a:pt x="1180" y="198"/>
                      </a:lnTo>
                      <a:lnTo>
                        <a:pt x="1181" y="198"/>
                      </a:lnTo>
                      <a:lnTo>
                        <a:pt x="1181" y="198"/>
                      </a:lnTo>
                      <a:lnTo>
                        <a:pt x="1181" y="198"/>
                      </a:lnTo>
                      <a:lnTo>
                        <a:pt x="1182" y="198"/>
                      </a:lnTo>
                      <a:lnTo>
                        <a:pt x="1183" y="198"/>
                      </a:lnTo>
                      <a:lnTo>
                        <a:pt x="1183" y="198"/>
                      </a:lnTo>
                      <a:lnTo>
                        <a:pt x="1183" y="198"/>
                      </a:lnTo>
                      <a:lnTo>
                        <a:pt x="1185" y="198"/>
                      </a:lnTo>
                      <a:lnTo>
                        <a:pt x="1185" y="198"/>
                      </a:lnTo>
                      <a:lnTo>
                        <a:pt x="1185" y="198"/>
                      </a:lnTo>
                      <a:lnTo>
                        <a:pt x="1186" y="198"/>
                      </a:lnTo>
                      <a:lnTo>
                        <a:pt x="1186" y="198"/>
                      </a:lnTo>
                      <a:lnTo>
                        <a:pt x="1187" y="198"/>
                      </a:lnTo>
                      <a:lnTo>
                        <a:pt x="1187" y="198"/>
                      </a:lnTo>
                      <a:lnTo>
                        <a:pt x="1188" y="198"/>
                      </a:lnTo>
                      <a:lnTo>
                        <a:pt x="1188" y="198"/>
                      </a:lnTo>
                      <a:lnTo>
                        <a:pt x="1188" y="198"/>
                      </a:lnTo>
                      <a:lnTo>
                        <a:pt x="1189" y="198"/>
                      </a:lnTo>
                      <a:lnTo>
                        <a:pt x="1190" y="198"/>
                      </a:lnTo>
                      <a:lnTo>
                        <a:pt x="1190" y="198"/>
                      </a:lnTo>
                      <a:lnTo>
                        <a:pt x="1191" y="198"/>
                      </a:lnTo>
                      <a:lnTo>
                        <a:pt x="1191" y="198"/>
                      </a:lnTo>
                      <a:lnTo>
                        <a:pt x="1192" y="198"/>
                      </a:lnTo>
                      <a:lnTo>
                        <a:pt x="1192" y="198"/>
                      </a:lnTo>
                      <a:lnTo>
                        <a:pt x="1193" y="198"/>
                      </a:lnTo>
                      <a:lnTo>
                        <a:pt x="1193" y="198"/>
                      </a:lnTo>
                      <a:lnTo>
                        <a:pt x="1194" y="198"/>
                      </a:lnTo>
                      <a:lnTo>
                        <a:pt x="1194" y="198"/>
                      </a:lnTo>
                      <a:lnTo>
                        <a:pt x="1194" y="198"/>
                      </a:lnTo>
                      <a:lnTo>
                        <a:pt x="1195" y="198"/>
                      </a:lnTo>
                      <a:lnTo>
                        <a:pt x="1196" y="198"/>
                      </a:lnTo>
                      <a:lnTo>
                        <a:pt x="1196" y="198"/>
                      </a:lnTo>
                      <a:lnTo>
                        <a:pt x="1196" y="198"/>
                      </a:lnTo>
                      <a:lnTo>
                        <a:pt x="1197" y="198"/>
                      </a:lnTo>
                      <a:lnTo>
                        <a:pt x="1198" y="198"/>
                      </a:lnTo>
                      <a:lnTo>
                        <a:pt x="1198" y="198"/>
                      </a:lnTo>
                      <a:lnTo>
                        <a:pt x="1198" y="198"/>
                      </a:lnTo>
                      <a:lnTo>
                        <a:pt x="1199" y="198"/>
                      </a:lnTo>
                      <a:lnTo>
                        <a:pt x="1200" y="198"/>
                      </a:lnTo>
                      <a:lnTo>
                        <a:pt x="1200" y="198"/>
                      </a:lnTo>
                      <a:lnTo>
                        <a:pt x="1201" y="198"/>
                      </a:lnTo>
                      <a:lnTo>
                        <a:pt x="1201" y="198"/>
                      </a:lnTo>
                      <a:lnTo>
                        <a:pt x="1201" y="198"/>
                      </a:lnTo>
                      <a:lnTo>
                        <a:pt x="1202" y="198"/>
                      </a:lnTo>
                      <a:lnTo>
                        <a:pt x="1202" y="198"/>
                      </a:lnTo>
                      <a:lnTo>
                        <a:pt x="1203" y="198"/>
                      </a:lnTo>
                      <a:lnTo>
                        <a:pt x="1203" y="198"/>
                      </a:lnTo>
                      <a:lnTo>
                        <a:pt x="1204" y="198"/>
                      </a:lnTo>
                      <a:lnTo>
                        <a:pt x="1204" y="198"/>
                      </a:lnTo>
                      <a:lnTo>
                        <a:pt x="1205" y="198"/>
                      </a:lnTo>
                      <a:lnTo>
                        <a:pt x="1206" y="198"/>
                      </a:lnTo>
                      <a:lnTo>
                        <a:pt x="1206" y="198"/>
                      </a:lnTo>
                      <a:lnTo>
                        <a:pt x="1207" y="198"/>
                      </a:lnTo>
                      <a:lnTo>
                        <a:pt x="1207" y="198"/>
                      </a:lnTo>
                      <a:lnTo>
                        <a:pt x="1208" y="198"/>
                      </a:lnTo>
                      <a:lnTo>
                        <a:pt x="1208" y="198"/>
                      </a:lnTo>
                      <a:lnTo>
                        <a:pt x="1209" y="198"/>
                      </a:lnTo>
                      <a:lnTo>
                        <a:pt x="1209" y="198"/>
                      </a:lnTo>
                      <a:lnTo>
                        <a:pt x="1210" y="198"/>
                      </a:lnTo>
                      <a:lnTo>
                        <a:pt x="1210" y="198"/>
                      </a:lnTo>
                      <a:lnTo>
                        <a:pt x="1211" y="198"/>
                      </a:lnTo>
                      <a:lnTo>
                        <a:pt x="1211" y="198"/>
                      </a:lnTo>
                      <a:lnTo>
                        <a:pt x="1212" y="198"/>
                      </a:lnTo>
                      <a:lnTo>
                        <a:pt x="1212" y="198"/>
                      </a:lnTo>
                      <a:lnTo>
                        <a:pt x="1213" y="198"/>
                      </a:lnTo>
                      <a:lnTo>
                        <a:pt x="1213" y="198"/>
                      </a:lnTo>
                      <a:lnTo>
                        <a:pt x="1214" y="198"/>
                      </a:lnTo>
                      <a:lnTo>
                        <a:pt x="1214" y="198"/>
                      </a:lnTo>
                      <a:lnTo>
                        <a:pt x="1215" y="198"/>
                      </a:lnTo>
                      <a:lnTo>
                        <a:pt x="1216" y="198"/>
                      </a:lnTo>
                      <a:lnTo>
                        <a:pt x="1216" y="198"/>
                      </a:lnTo>
                      <a:lnTo>
                        <a:pt x="1216" y="198"/>
                      </a:lnTo>
                      <a:lnTo>
                        <a:pt x="1217" y="198"/>
                      </a:lnTo>
                      <a:lnTo>
                        <a:pt x="1217" y="198"/>
                      </a:lnTo>
                      <a:lnTo>
                        <a:pt x="1218" y="198"/>
                      </a:lnTo>
                      <a:lnTo>
                        <a:pt x="1218" y="198"/>
                      </a:lnTo>
                      <a:lnTo>
                        <a:pt x="1219" y="198"/>
                      </a:lnTo>
                      <a:lnTo>
                        <a:pt x="1220" y="198"/>
                      </a:lnTo>
                      <a:lnTo>
                        <a:pt x="1220" y="198"/>
                      </a:lnTo>
                      <a:lnTo>
                        <a:pt x="1220" y="198"/>
                      </a:lnTo>
                      <a:lnTo>
                        <a:pt x="1221" y="198"/>
                      </a:lnTo>
                      <a:lnTo>
                        <a:pt x="1221" y="198"/>
                      </a:lnTo>
                      <a:lnTo>
                        <a:pt x="1222" y="198"/>
                      </a:lnTo>
                      <a:lnTo>
                        <a:pt x="1222" y="198"/>
                      </a:lnTo>
                      <a:lnTo>
                        <a:pt x="1223" y="198"/>
                      </a:lnTo>
                      <a:lnTo>
                        <a:pt x="1223" y="198"/>
                      </a:lnTo>
                      <a:lnTo>
                        <a:pt x="1224" y="198"/>
                      </a:lnTo>
                      <a:lnTo>
                        <a:pt x="1224" y="198"/>
                      </a:lnTo>
                      <a:lnTo>
                        <a:pt x="1225" y="198"/>
                      </a:lnTo>
                      <a:lnTo>
                        <a:pt x="1226" y="198"/>
                      </a:lnTo>
                      <a:lnTo>
                        <a:pt x="1226" y="198"/>
                      </a:lnTo>
                      <a:lnTo>
                        <a:pt x="1226" y="198"/>
                      </a:lnTo>
                      <a:lnTo>
                        <a:pt x="1227" y="198"/>
                      </a:lnTo>
                      <a:lnTo>
                        <a:pt x="1227" y="198"/>
                      </a:lnTo>
                      <a:lnTo>
                        <a:pt x="1228" y="198"/>
                      </a:lnTo>
                      <a:lnTo>
                        <a:pt x="1228" y="198"/>
                      </a:lnTo>
                      <a:lnTo>
                        <a:pt x="1229" y="198"/>
                      </a:lnTo>
                      <a:lnTo>
                        <a:pt x="1230" y="198"/>
                      </a:lnTo>
                      <a:lnTo>
                        <a:pt x="1230" y="198"/>
                      </a:lnTo>
                      <a:lnTo>
                        <a:pt x="1230" y="198"/>
                      </a:lnTo>
                      <a:lnTo>
                        <a:pt x="1231" y="198"/>
                      </a:lnTo>
                      <a:lnTo>
                        <a:pt x="1231" y="198"/>
                      </a:lnTo>
                      <a:lnTo>
                        <a:pt x="1232" y="198"/>
                      </a:lnTo>
                      <a:lnTo>
                        <a:pt x="1232" y="198"/>
                      </a:lnTo>
                      <a:lnTo>
                        <a:pt x="1233" y="198"/>
                      </a:lnTo>
                      <a:lnTo>
                        <a:pt x="1233" y="198"/>
                      </a:lnTo>
                      <a:lnTo>
                        <a:pt x="1234" y="198"/>
                      </a:lnTo>
                      <a:lnTo>
                        <a:pt x="1234" y="198"/>
                      </a:lnTo>
                      <a:lnTo>
                        <a:pt x="1235" y="198"/>
                      </a:lnTo>
                      <a:lnTo>
                        <a:pt x="1236" y="198"/>
                      </a:lnTo>
                      <a:lnTo>
                        <a:pt x="1236" y="198"/>
                      </a:lnTo>
                      <a:lnTo>
                        <a:pt x="1236" y="198"/>
                      </a:lnTo>
                      <a:lnTo>
                        <a:pt x="1237" y="198"/>
                      </a:lnTo>
                      <a:lnTo>
                        <a:pt x="1237" y="198"/>
                      </a:lnTo>
                      <a:lnTo>
                        <a:pt x="1238" y="198"/>
                      </a:lnTo>
                      <a:lnTo>
                        <a:pt x="1238" y="198"/>
                      </a:lnTo>
                      <a:lnTo>
                        <a:pt x="1239" y="198"/>
                      </a:lnTo>
                      <a:lnTo>
                        <a:pt x="1240" y="198"/>
                      </a:lnTo>
                      <a:lnTo>
                        <a:pt x="1240" y="198"/>
                      </a:lnTo>
                      <a:lnTo>
                        <a:pt x="1241" y="198"/>
                      </a:lnTo>
                      <a:lnTo>
                        <a:pt x="1241" y="198"/>
                      </a:lnTo>
                      <a:lnTo>
                        <a:pt x="1242" y="198"/>
                      </a:lnTo>
                      <a:lnTo>
                        <a:pt x="1242" y="198"/>
                      </a:lnTo>
                      <a:lnTo>
                        <a:pt x="1242" y="198"/>
                      </a:lnTo>
                      <a:lnTo>
                        <a:pt x="1243" y="198"/>
                      </a:lnTo>
                      <a:lnTo>
                        <a:pt x="1244" y="198"/>
                      </a:lnTo>
                      <a:lnTo>
                        <a:pt x="1244" y="198"/>
                      </a:lnTo>
                      <a:lnTo>
                        <a:pt x="1244" y="198"/>
                      </a:lnTo>
                      <a:lnTo>
                        <a:pt x="1245" y="198"/>
                      </a:lnTo>
                      <a:lnTo>
                        <a:pt x="1246" y="198"/>
                      </a:lnTo>
                      <a:lnTo>
                        <a:pt x="1246" y="198"/>
                      </a:lnTo>
                      <a:lnTo>
                        <a:pt x="1246" y="198"/>
                      </a:lnTo>
                      <a:lnTo>
                        <a:pt x="1247" y="198"/>
                      </a:lnTo>
                      <a:lnTo>
                        <a:pt x="1247" y="198"/>
                      </a:lnTo>
                      <a:lnTo>
                        <a:pt x="1248" y="198"/>
                      </a:lnTo>
                      <a:lnTo>
                        <a:pt x="1249" y="198"/>
                      </a:lnTo>
                      <a:lnTo>
                        <a:pt x="1249" y="198"/>
                      </a:lnTo>
                      <a:lnTo>
                        <a:pt x="1249" y="198"/>
                      </a:lnTo>
                      <a:lnTo>
                        <a:pt x="1250" y="198"/>
                      </a:lnTo>
                      <a:lnTo>
                        <a:pt x="1250" y="198"/>
                      </a:lnTo>
                      <a:lnTo>
                        <a:pt x="1251" y="198"/>
                      </a:lnTo>
                      <a:lnTo>
                        <a:pt x="1251" y="198"/>
                      </a:lnTo>
                      <a:lnTo>
                        <a:pt x="1252" y="198"/>
                      </a:lnTo>
                      <a:lnTo>
                        <a:pt x="1253" y="198"/>
                      </a:lnTo>
                      <a:lnTo>
                        <a:pt x="1253" y="198"/>
                      </a:lnTo>
                      <a:lnTo>
                        <a:pt x="1254" y="198"/>
                      </a:lnTo>
                      <a:lnTo>
                        <a:pt x="1254" y="199"/>
                      </a:lnTo>
                      <a:lnTo>
                        <a:pt x="1255" y="199"/>
                      </a:lnTo>
                      <a:lnTo>
                        <a:pt x="1255" y="198"/>
                      </a:lnTo>
                      <a:lnTo>
                        <a:pt x="1255" y="198"/>
                      </a:lnTo>
                      <a:lnTo>
                        <a:pt x="1256" y="198"/>
                      </a:lnTo>
                      <a:lnTo>
                        <a:pt x="1256" y="198"/>
                      </a:lnTo>
                      <a:lnTo>
                        <a:pt x="1257" y="198"/>
                      </a:lnTo>
                      <a:lnTo>
                        <a:pt x="1258" y="198"/>
                      </a:lnTo>
                      <a:lnTo>
                        <a:pt x="1258" y="198"/>
                      </a:lnTo>
                      <a:lnTo>
                        <a:pt x="1259" y="198"/>
                      </a:lnTo>
                      <a:lnTo>
                        <a:pt x="1260" y="198"/>
                      </a:lnTo>
                      <a:lnTo>
                        <a:pt x="1260" y="198"/>
                      </a:lnTo>
                      <a:lnTo>
                        <a:pt x="1261" y="198"/>
                      </a:lnTo>
                      <a:lnTo>
                        <a:pt x="1261" y="198"/>
                      </a:lnTo>
                      <a:lnTo>
                        <a:pt x="1261" y="198"/>
                      </a:lnTo>
                      <a:lnTo>
                        <a:pt x="1262" y="198"/>
                      </a:lnTo>
                      <a:lnTo>
                        <a:pt x="1262" y="198"/>
                      </a:lnTo>
                      <a:lnTo>
                        <a:pt x="1263" y="198"/>
                      </a:lnTo>
                      <a:lnTo>
                        <a:pt x="1263" y="198"/>
                      </a:lnTo>
                      <a:lnTo>
                        <a:pt x="1264" y="198"/>
                      </a:lnTo>
                      <a:lnTo>
                        <a:pt x="1264" y="198"/>
                      </a:lnTo>
                      <a:lnTo>
                        <a:pt x="1265" y="198"/>
                      </a:lnTo>
                      <a:lnTo>
                        <a:pt x="1265" y="198"/>
                      </a:lnTo>
                      <a:lnTo>
                        <a:pt x="1265" y="198"/>
                      </a:lnTo>
                      <a:lnTo>
                        <a:pt x="1266" y="198"/>
                      </a:lnTo>
                      <a:lnTo>
                        <a:pt x="1267" y="198"/>
                      </a:lnTo>
                      <a:lnTo>
                        <a:pt x="1268" y="198"/>
                      </a:lnTo>
                      <a:lnTo>
                        <a:pt x="1268" y="198"/>
                      </a:lnTo>
                      <a:lnTo>
                        <a:pt x="1268" y="198"/>
                      </a:lnTo>
                      <a:lnTo>
                        <a:pt x="1269" y="198"/>
                      </a:lnTo>
                      <a:lnTo>
                        <a:pt x="1269" y="198"/>
                      </a:lnTo>
                      <a:lnTo>
                        <a:pt x="1270" y="198"/>
                      </a:lnTo>
                      <a:lnTo>
                        <a:pt x="1270" y="198"/>
                      </a:lnTo>
                      <a:lnTo>
                        <a:pt x="1271" y="198"/>
                      </a:lnTo>
                      <a:lnTo>
                        <a:pt x="1271" y="198"/>
                      </a:lnTo>
                      <a:lnTo>
                        <a:pt x="1272" y="198"/>
                      </a:lnTo>
                      <a:lnTo>
                        <a:pt x="1272" y="198"/>
                      </a:lnTo>
                      <a:lnTo>
                        <a:pt x="1273" y="198"/>
                      </a:lnTo>
                      <a:lnTo>
                        <a:pt x="1274" y="198"/>
                      </a:lnTo>
                      <a:lnTo>
                        <a:pt x="1274" y="198"/>
                      </a:lnTo>
                      <a:lnTo>
                        <a:pt x="1275" y="198"/>
                      </a:lnTo>
                      <a:lnTo>
                        <a:pt x="1275" y="198"/>
                      </a:lnTo>
                      <a:lnTo>
                        <a:pt x="1276" y="198"/>
                      </a:lnTo>
                      <a:lnTo>
                        <a:pt x="1276" y="198"/>
                      </a:lnTo>
                      <a:lnTo>
                        <a:pt x="1276" y="198"/>
                      </a:lnTo>
                      <a:lnTo>
                        <a:pt x="1277" y="198"/>
                      </a:lnTo>
                      <a:lnTo>
                        <a:pt x="1278" y="198"/>
                      </a:lnTo>
                      <a:lnTo>
                        <a:pt x="1278" y="198"/>
                      </a:lnTo>
                      <a:lnTo>
                        <a:pt x="1278" y="198"/>
                      </a:lnTo>
                      <a:lnTo>
                        <a:pt x="1279" y="198"/>
                      </a:lnTo>
                      <a:lnTo>
                        <a:pt x="1280" y="198"/>
                      </a:lnTo>
                      <a:lnTo>
                        <a:pt x="1280" y="198"/>
                      </a:lnTo>
                      <a:lnTo>
                        <a:pt x="1281" y="198"/>
                      </a:lnTo>
                      <a:lnTo>
                        <a:pt x="1281" y="198"/>
                      </a:lnTo>
                      <a:lnTo>
                        <a:pt x="1282" y="198"/>
                      </a:lnTo>
                      <a:lnTo>
                        <a:pt x="1282" y="198"/>
                      </a:lnTo>
                      <a:lnTo>
                        <a:pt x="1282" y="198"/>
                      </a:lnTo>
                      <a:lnTo>
                        <a:pt x="1283" y="198"/>
                      </a:lnTo>
                      <a:lnTo>
                        <a:pt x="1283" y="198"/>
                      </a:lnTo>
                      <a:lnTo>
                        <a:pt x="1284" y="198"/>
                      </a:lnTo>
                      <a:lnTo>
                        <a:pt x="1284" y="198"/>
                      </a:lnTo>
                      <a:lnTo>
                        <a:pt x="1285" y="198"/>
                      </a:lnTo>
                      <a:lnTo>
                        <a:pt x="1286" y="198"/>
                      </a:lnTo>
                      <a:lnTo>
                        <a:pt x="1286" y="198"/>
                      </a:lnTo>
                      <a:lnTo>
                        <a:pt x="1287" y="198"/>
                      </a:lnTo>
                      <a:lnTo>
                        <a:pt x="1287" y="198"/>
                      </a:lnTo>
                      <a:lnTo>
                        <a:pt x="1288" y="198"/>
                      </a:lnTo>
                      <a:lnTo>
                        <a:pt x="1288" y="198"/>
                      </a:lnTo>
                      <a:lnTo>
                        <a:pt x="1289" y="198"/>
                      </a:lnTo>
                      <a:lnTo>
                        <a:pt x="1289" y="198"/>
                      </a:lnTo>
                      <a:lnTo>
                        <a:pt x="1290" y="198"/>
                      </a:lnTo>
                      <a:lnTo>
                        <a:pt x="1290" y="198"/>
                      </a:lnTo>
                      <a:lnTo>
                        <a:pt x="1290" y="198"/>
                      </a:lnTo>
                      <a:lnTo>
                        <a:pt x="1291" y="198"/>
                      </a:lnTo>
                      <a:lnTo>
                        <a:pt x="1292" y="198"/>
                      </a:lnTo>
                      <a:lnTo>
                        <a:pt x="1292" y="199"/>
                      </a:lnTo>
                      <a:lnTo>
                        <a:pt x="1293" y="198"/>
                      </a:lnTo>
                      <a:lnTo>
                        <a:pt x="1294" y="198"/>
                      </a:lnTo>
                      <a:lnTo>
                        <a:pt x="1294" y="198"/>
                      </a:lnTo>
                      <a:lnTo>
                        <a:pt x="1294" y="198"/>
                      </a:lnTo>
                      <a:lnTo>
                        <a:pt x="1295" y="199"/>
                      </a:lnTo>
                      <a:lnTo>
                        <a:pt x="1295" y="199"/>
                      </a:lnTo>
                      <a:lnTo>
                        <a:pt x="1296" y="198"/>
                      </a:lnTo>
                      <a:lnTo>
                        <a:pt x="1296" y="198"/>
                      </a:lnTo>
                      <a:lnTo>
                        <a:pt x="1296" y="198"/>
                      </a:lnTo>
                      <a:lnTo>
                        <a:pt x="1297" y="198"/>
                      </a:lnTo>
                      <a:lnTo>
                        <a:pt x="1297" y="199"/>
                      </a:lnTo>
                      <a:lnTo>
                        <a:pt x="1298" y="198"/>
                      </a:lnTo>
                      <a:lnTo>
                        <a:pt x="1299" y="198"/>
                      </a:lnTo>
                      <a:lnTo>
                        <a:pt x="1299" y="199"/>
                      </a:lnTo>
                      <a:lnTo>
                        <a:pt x="1300" y="198"/>
                      </a:lnTo>
                      <a:lnTo>
                        <a:pt x="1300" y="198"/>
                      </a:lnTo>
                      <a:lnTo>
                        <a:pt x="1301" y="198"/>
                      </a:lnTo>
                      <a:lnTo>
                        <a:pt x="1301" y="198"/>
                      </a:lnTo>
                      <a:lnTo>
                        <a:pt x="1302" y="198"/>
                      </a:lnTo>
                      <a:lnTo>
                        <a:pt x="1302" y="198"/>
                      </a:lnTo>
                      <a:lnTo>
                        <a:pt x="1303" y="198"/>
                      </a:lnTo>
                      <a:lnTo>
                        <a:pt x="1303" y="198"/>
                      </a:lnTo>
                      <a:lnTo>
                        <a:pt x="1303" y="198"/>
                      </a:lnTo>
                      <a:lnTo>
                        <a:pt x="1304" y="199"/>
                      </a:lnTo>
                      <a:lnTo>
                        <a:pt x="1305" y="198"/>
                      </a:lnTo>
                      <a:lnTo>
                        <a:pt x="1305" y="198"/>
                      </a:lnTo>
                      <a:lnTo>
                        <a:pt x="1305" y="199"/>
                      </a:lnTo>
                      <a:lnTo>
                        <a:pt x="1306" y="198"/>
                      </a:lnTo>
                      <a:lnTo>
                        <a:pt x="1307" y="198"/>
                      </a:lnTo>
                      <a:lnTo>
                        <a:pt x="1307" y="198"/>
                      </a:lnTo>
                      <a:lnTo>
                        <a:pt x="1308" y="198"/>
                      </a:lnTo>
                      <a:lnTo>
                        <a:pt x="1308" y="198"/>
                      </a:lnTo>
                      <a:lnTo>
                        <a:pt x="1309" y="199"/>
                      </a:lnTo>
                      <a:lnTo>
                        <a:pt x="1309" y="198"/>
                      </a:lnTo>
                      <a:lnTo>
                        <a:pt x="1310" y="198"/>
                      </a:lnTo>
                      <a:lnTo>
                        <a:pt x="1310" y="198"/>
                      </a:lnTo>
                      <a:lnTo>
                        <a:pt x="1311" y="198"/>
                      </a:lnTo>
                      <a:lnTo>
                        <a:pt x="1311" y="198"/>
                      </a:lnTo>
                      <a:lnTo>
                        <a:pt x="1312" y="198"/>
                      </a:lnTo>
                      <a:lnTo>
                        <a:pt x="1312" y="198"/>
                      </a:lnTo>
                      <a:lnTo>
                        <a:pt x="1313" y="198"/>
                      </a:lnTo>
                      <a:lnTo>
                        <a:pt x="1313" y="198"/>
                      </a:lnTo>
                      <a:lnTo>
                        <a:pt x="1314" y="198"/>
                      </a:lnTo>
                      <a:lnTo>
                        <a:pt x="1314" y="198"/>
                      </a:lnTo>
                      <a:lnTo>
                        <a:pt x="1315" y="198"/>
                      </a:lnTo>
                      <a:lnTo>
                        <a:pt x="1315" y="199"/>
                      </a:lnTo>
                      <a:lnTo>
                        <a:pt x="1316" y="198"/>
                      </a:lnTo>
                      <a:lnTo>
                        <a:pt x="1316" y="198"/>
                      </a:lnTo>
                      <a:lnTo>
                        <a:pt x="1316" y="198"/>
                      </a:lnTo>
                      <a:lnTo>
                        <a:pt x="1318" y="198"/>
                      </a:lnTo>
                      <a:lnTo>
                        <a:pt x="1318" y="198"/>
                      </a:lnTo>
                      <a:lnTo>
                        <a:pt x="1318" y="199"/>
                      </a:lnTo>
                      <a:lnTo>
                        <a:pt x="1319" y="198"/>
                      </a:lnTo>
                      <a:lnTo>
                        <a:pt x="1319" y="198"/>
                      </a:lnTo>
                      <a:lnTo>
                        <a:pt x="1320" y="198"/>
                      </a:lnTo>
                      <a:lnTo>
                        <a:pt x="1320" y="198"/>
                      </a:lnTo>
                      <a:lnTo>
                        <a:pt x="1321" y="198"/>
                      </a:lnTo>
                      <a:lnTo>
                        <a:pt x="1322" y="198"/>
                      </a:lnTo>
                      <a:lnTo>
                        <a:pt x="1322" y="198"/>
                      </a:lnTo>
                      <a:lnTo>
                        <a:pt x="1322" y="199"/>
                      </a:lnTo>
                      <a:lnTo>
                        <a:pt x="1323" y="198"/>
                      </a:lnTo>
                      <a:lnTo>
                        <a:pt x="1323" y="198"/>
                      </a:lnTo>
                      <a:lnTo>
                        <a:pt x="1324" y="199"/>
                      </a:lnTo>
                      <a:lnTo>
                        <a:pt x="1324" y="198"/>
                      </a:lnTo>
                      <a:lnTo>
                        <a:pt x="1325" y="198"/>
                      </a:lnTo>
                      <a:lnTo>
                        <a:pt x="1325" y="198"/>
                      </a:lnTo>
                      <a:lnTo>
                        <a:pt x="1326" y="199"/>
                      </a:lnTo>
                      <a:lnTo>
                        <a:pt x="1326" y="198"/>
                      </a:lnTo>
                      <a:lnTo>
                        <a:pt x="1327" y="198"/>
                      </a:lnTo>
                      <a:lnTo>
                        <a:pt x="1328" y="198"/>
                      </a:lnTo>
                      <a:lnTo>
                        <a:pt x="1328" y="199"/>
                      </a:lnTo>
                      <a:lnTo>
                        <a:pt x="1328" y="199"/>
                      </a:lnTo>
                      <a:lnTo>
                        <a:pt x="1329" y="198"/>
                      </a:lnTo>
                      <a:lnTo>
                        <a:pt x="1329" y="198"/>
                      </a:lnTo>
                      <a:lnTo>
                        <a:pt x="1330" y="198"/>
                      </a:lnTo>
                      <a:lnTo>
                        <a:pt x="1330" y="198"/>
                      </a:lnTo>
                      <a:lnTo>
                        <a:pt x="1331" y="199"/>
                      </a:lnTo>
                      <a:lnTo>
                        <a:pt x="1331" y="198"/>
                      </a:lnTo>
                      <a:lnTo>
                        <a:pt x="1332" y="198"/>
                      </a:lnTo>
                      <a:lnTo>
                        <a:pt x="1332" y="198"/>
                      </a:lnTo>
                      <a:lnTo>
                        <a:pt x="1333" y="198"/>
                      </a:lnTo>
                      <a:lnTo>
                        <a:pt x="1333" y="198"/>
                      </a:lnTo>
                      <a:lnTo>
                        <a:pt x="1333" y="199"/>
                      </a:lnTo>
                      <a:lnTo>
                        <a:pt x="1334" y="198"/>
                      </a:lnTo>
                      <a:lnTo>
                        <a:pt x="1335" y="199"/>
                      </a:lnTo>
                      <a:lnTo>
                        <a:pt x="1335" y="198"/>
                      </a:lnTo>
                      <a:lnTo>
                        <a:pt x="1336" y="198"/>
                      </a:lnTo>
                      <a:lnTo>
                        <a:pt x="1336" y="198"/>
                      </a:lnTo>
                      <a:lnTo>
                        <a:pt x="1337" y="198"/>
                      </a:lnTo>
                      <a:lnTo>
                        <a:pt x="1337" y="199"/>
                      </a:lnTo>
                      <a:lnTo>
                        <a:pt x="1338" y="198"/>
                      </a:lnTo>
                      <a:lnTo>
                        <a:pt x="1338" y="198"/>
                      </a:lnTo>
                      <a:lnTo>
                        <a:pt x="1339" y="199"/>
                      </a:lnTo>
                      <a:lnTo>
                        <a:pt x="1339" y="199"/>
                      </a:lnTo>
                      <a:lnTo>
                        <a:pt x="1340" y="198"/>
                      </a:lnTo>
                      <a:lnTo>
                        <a:pt x="1341" y="199"/>
                      </a:lnTo>
                      <a:lnTo>
                        <a:pt x="1341" y="198"/>
                      </a:lnTo>
                      <a:lnTo>
                        <a:pt x="1342" y="198"/>
                      </a:lnTo>
                      <a:lnTo>
                        <a:pt x="1342" y="198"/>
                      </a:lnTo>
                      <a:lnTo>
                        <a:pt x="1342" y="198"/>
                      </a:lnTo>
                      <a:lnTo>
                        <a:pt x="1343" y="198"/>
                      </a:lnTo>
                      <a:lnTo>
                        <a:pt x="1343" y="198"/>
                      </a:lnTo>
                      <a:lnTo>
                        <a:pt x="1344" y="198"/>
                      </a:lnTo>
                      <a:lnTo>
                        <a:pt x="1344" y="198"/>
                      </a:lnTo>
                      <a:lnTo>
                        <a:pt x="1345" y="199"/>
                      </a:lnTo>
                      <a:lnTo>
                        <a:pt x="1346" y="198"/>
                      </a:lnTo>
                      <a:lnTo>
                        <a:pt x="1346" y="198"/>
                      </a:lnTo>
                      <a:lnTo>
                        <a:pt x="1346" y="198"/>
                      </a:lnTo>
                      <a:lnTo>
                        <a:pt x="1347" y="198"/>
                      </a:lnTo>
                      <a:lnTo>
                        <a:pt x="1348" y="198"/>
                      </a:lnTo>
                      <a:lnTo>
                        <a:pt x="1348" y="199"/>
                      </a:lnTo>
                      <a:lnTo>
                        <a:pt x="1348" y="198"/>
                      </a:lnTo>
                      <a:lnTo>
                        <a:pt x="1349" y="199"/>
                      </a:lnTo>
                      <a:lnTo>
                        <a:pt x="1350" y="199"/>
                      </a:lnTo>
                      <a:lnTo>
                        <a:pt x="1350" y="198"/>
                      </a:lnTo>
                      <a:lnTo>
                        <a:pt x="1351" y="199"/>
                      </a:lnTo>
                      <a:lnTo>
                        <a:pt x="1351" y="198"/>
                      </a:lnTo>
                      <a:lnTo>
                        <a:pt x="1352" y="198"/>
                      </a:lnTo>
                      <a:lnTo>
                        <a:pt x="1352" y="198"/>
                      </a:lnTo>
                      <a:lnTo>
                        <a:pt x="1353" y="198"/>
                      </a:lnTo>
                      <a:lnTo>
                        <a:pt x="1353" y="198"/>
                      </a:lnTo>
                      <a:lnTo>
                        <a:pt x="1354" y="198"/>
                      </a:lnTo>
                      <a:lnTo>
                        <a:pt x="1355" y="199"/>
                      </a:lnTo>
                      <a:lnTo>
                        <a:pt x="1355" y="199"/>
                      </a:lnTo>
                      <a:lnTo>
                        <a:pt x="1355" y="198"/>
                      </a:lnTo>
                      <a:lnTo>
                        <a:pt x="1356" y="198"/>
                      </a:lnTo>
                      <a:lnTo>
                        <a:pt x="1356" y="198"/>
                      </a:lnTo>
                      <a:lnTo>
                        <a:pt x="1357" y="198"/>
                      </a:lnTo>
                      <a:lnTo>
                        <a:pt x="1357" y="199"/>
                      </a:lnTo>
                      <a:lnTo>
                        <a:pt x="1357" y="198"/>
                      </a:lnTo>
                      <a:lnTo>
                        <a:pt x="1358" y="198"/>
                      </a:lnTo>
                      <a:lnTo>
                        <a:pt x="1359" y="199"/>
                      </a:lnTo>
                      <a:lnTo>
                        <a:pt x="1359" y="198"/>
                      </a:lnTo>
                      <a:lnTo>
                        <a:pt x="1360" y="198"/>
                      </a:lnTo>
                      <a:lnTo>
                        <a:pt x="1360" y="199"/>
                      </a:lnTo>
                      <a:lnTo>
                        <a:pt x="1360" y="199"/>
                      </a:lnTo>
                      <a:lnTo>
                        <a:pt x="1361" y="198"/>
                      </a:lnTo>
                      <a:lnTo>
                        <a:pt x="1362" y="199"/>
                      </a:lnTo>
                      <a:lnTo>
                        <a:pt x="1363" y="198"/>
                      </a:lnTo>
                      <a:lnTo>
                        <a:pt x="1363" y="198"/>
                      </a:lnTo>
                      <a:lnTo>
                        <a:pt x="1363" y="198"/>
                      </a:lnTo>
                      <a:lnTo>
                        <a:pt x="1364" y="199"/>
                      </a:lnTo>
                      <a:lnTo>
                        <a:pt x="1364" y="198"/>
                      </a:lnTo>
                      <a:lnTo>
                        <a:pt x="1365" y="199"/>
                      </a:lnTo>
                      <a:lnTo>
                        <a:pt x="1365" y="198"/>
                      </a:lnTo>
                      <a:lnTo>
                        <a:pt x="1366" y="198"/>
                      </a:lnTo>
                      <a:lnTo>
                        <a:pt x="1366" y="198"/>
                      </a:lnTo>
                      <a:lnTo>
                        <a:pt x="1367" y="198"/>
                      </a:lnTo>
                      <a:lnTo>
                        <a:pt x="1367" y="199"/>
                      </a:lnTo>
                      <a:lnTo>
                        <a:pt x="1367" y="199"/>
                      </a:lnTo>
                      <a:lnTo>
                        <a:pt x="1368" y="198"/>
                      </a:lnTo>
                      <a:lnTo>
                        <a:pt x="1369" y="198"/>
                      </a:lnTo>
                      <a:lnTo>
                        <a:pt x="1370" y="198"/>
                      </a:lnTo>
                      <a:lnTo>
                        <a:pt x="1370" y="198"/>
                      </a:lnTo>
                      <a:lnTo>
                        <a:pt x="1370" y="199"/>
                      </a:lnTo>
                      <a:lnTo>
                        <a:pt x="1371" y="198"/>
                      </a:lnTo>
                      <a:lnTo>
                        <a:pt x="1372" y="199"/>
                      </a:lnTo>
                      <a:lnTo>
                        <a:pt x="1372" y="199"/>
                      </a:lnTo>
                      <a:lnTo>
                        <a:pt x="1372" y="198"/>
                      </a:lnTo>
                      <a:lnTo>
                        <a:pt x="1373" y="198"/>
                      </a:lnTo>
                      <a:lnTo>
                        <a:pt x="1373" y="198"/>
                      </a:lnTo>
                      <a:lnTo>
                        <a:pt x="1374" y="198"/>
                      </a:lnTo>
                      <a:lnTo>
                        <a:pt x="1375" y="199"/>
                      </a:lnTo>
                      <a:lnTo>
                        <a:pt x="1375" y="199"/>
                      </a:lnTo>
                      <a:lnTo>
                        <a:pt x="1375" y="198"/>
                      </a:lnTo>
                      <a:lnTo>
                        <a:pt x="1376" y="198"/>
                      </a:lnTo>
                      <a:lnTo>
                        <a:pt x="1377" y="198"/>
                      </a:lnTo>
                      <a:lnTo>
                        <a:pt x="1377" y="198"/>
                      </a:lnTo>
                      <a:lnTo>
                        <a:pt x="1378" y="199"/>
                      </a:lnTo>
                      <a:lnTo>
                        <a:pt x="1378" y="198"/>
                      </a:lnTo>
                      <a:lnTo>
                        <a:pt x="1378" y="198"/>
                      </a:lnTo>
                      <a:lnTo>
                        <a:pt x="1379" y="198"/>
                      </a:lnTo>
                      <a:lnTo>
                        <a:pt x="1380" y="198"/>
                      </a:lnTo>
                      <a:lnTo>
                        <a:pt x="1380" y="198"/>
                      </a:lnTo>
                      <a:lnTo>
                        <a:pt x="1380" y="199"/>
                      </a:lnTo>
                      <a:lnTo>
                        <a:pt x="1381" y="199"/>
                      </a:lnTo>
                      <a:lnTo>
                        <a:pt x="1382" y="199"/>
                      </a:lnTo>
                      <a:lnTo>
                        <a:pt x="1382" y="199"/>
                      </a:lnTo>
                      <a:lnTo>
                        <a:pt x="1382" y="198"/>
                      </a:lnTo>
                      <a:lnTo>
                        <a:pt x="1383" y="198"/>
                      </a:lnTo>
                      <a:lnTo>
                        <a:pt x="1384" y="199"/>
                      </a:lnTo>
                      <a:lnTo>
                        <a:pt x="1384" y="198"/>
                      </a:lnTo>
                      <a:lnTo>
                        <a:pt x="1385" y="199"/>
                      </a:lnTo>
                      <a:lnTo>
                        <a:pt x="1385" y="199"/>
                      </a:lnTo>
                      <a:lnTo>
                        <a:pt x="1386" y="198"/>
                      </a:lnTo>
                      <a:lnTo>
                        <a:pt x="1386" y="198"/>
                      </a:lnTo>
                      <a:lnTo>
                        <a:pt x="1387" y="198"/>
                      </a:lnTo>
                      <a:lnTo>
                        <a:pt x="1387" y="199"/>
                      </a:lnTo>
                      <a:lnTo>
                        <a:pt x="1388" y="198"/>
                      </a:lnTo>
                      <a:lnTo>
                        <a:pt x="1388" y="198"/>
                      </a:lnTo>
                      <a:lnTo>
                        <a:pt x="1389" y="199"/>
                      </a:lnTo>
                      <a:lnTo>
                        <a:pt x="1389" y="199"/>
                      </a:lnTo>
                      <a:lnTo>
                        <a:pt x="1390" y="198"/>
                      </a:lnTo>
                      <a:lnTo>
                        <a:pt x="1390" y="198"/>
                      </a:lnTo>
                      <a:lnTo>
                        <a:pt x="1391" y="199"/>
                      </a:lnTo>
                      <a:lnTo>
                        <a:pt x="1391" y="199"/>
                      </a:lnTo>
                      <a:lnTo>
                        <a:pt x="1392" y="198"/>
                      </a:lnTo>
                      <a:lnTo>
                        <a:pt x="1392" y="198"/>
                      </a:lnTo>
                      <a:lnTo>
                        <a:pt x="1393" y="199"/>
                      </a:lnTo>
                      <a:lnTo>
                        <a:pt x="1393" y="199"/>
                      </a:lnTo>
                      <a:lnTo>
                        <a:pt x="1394" y="198"/>
                      </a:lnTo>
                      <a:lnTo>
                        <a:pt x="1394" y="198"/>
                      </a:lnTo>
                      <a:lnTo>
                        <a:pt x="1395" y="198"/>
                      </a:lnTo>
                      <a:lnTo>
                        <a:pt x="1395" y="199"/>
                      </a:lnTo>
                      <a:lnTo>
                        <a:pt x="1396" y="198"/>
                      </a:lnTo>
                      <a:lnTo>
                        <a:pt x="1396" y="198"/>
                      </a:lnTo>
                      <a:lnTo>
                        <a:pt x="1397" y="199"/>
                      </a:lnTo>
                      <a:lnTo>
                        <a:pt x="1397" y="199"/>
                      </a:lnTo>
                      <a:lnTo>
                        <a:pt x="1398" y="198"/>
                      </a:lnTo>
                      <a:lnTo>
                        <a:pt x="1398" y="198"/>
                      </a:lnTo>
                      <a:lnTo>
                        <a:pt x="1398" y="199"/>
                      </a:lnTo>
                      <a:lnTo>
                        <a:pt x="1399" y="198"/>
                      </a:lnTo>
                      <a:lnTo>
                        <a:pt x="1399" y="198"/>
                      </a:lnTo>
                      <a:lnTo>
                        <a:pt x="1400" y="199"/>
                      </a:lnTo>
                      <a:lnTo>
                        <a:pt x="1400" y="198"/>
                      </a:lnTo>
                      <a:lnTo>
                        <a:pt x="1401" y="199"/>
                      </a:lnTo>
                      <a:lnTo>
                        <a:pt x="1401" y="198"/>
                      </a:lnTo>
                      <a:lnTo>
                        <a:pt x="1402" y="199"/>
                      </a:lnTo>
                      <a:lnTo>
                        <a:pt x="1403" y="198"/>
                      </a:lnTo>
                      <a:lnTo>
                        <a:pt x="1403" y="199"/>
                      </a:lnTo>
                      <a:lnTo>
                        <a:pt x="1403" y="198"/>
                      </a:lnTo>
                      <a:lnTo>
                        <a:pt x="1404" y="198"/>
                      </a:lnTo>
                      <a:lnTo>
                        <a:pt x="1405" y="199"/>
                      </a:lnTo>
                      <a:lnTo>
                        <a:pt x="1405" y="199"/>
                      </a:lnTo>
                      <a:lnTo>
                        <a:pt x="1406" y="198"/>
                      </a:lnTo>
                      <a:lnTo>
                        <a:pt x="1406" y="198"/>
                      </a:lnTo>
                      <a:lnTo>
                        <a:pt x="1407" y="198"/>
                      </a:lnTo>
                      <a:lnTo>
                        <a:pt x="1407" y="199"/>
                      </a:lnTo>
                      <a:lnTo>
                        <a:pt x="1408" y="198"/>
                      </a:lnTo>
                      <a:lnTo>
                        <a:pt x="1409" y="199"/>
                      </a:lnTo>
                      <a:lnTo>
                        <a:pt x="1409" y="198"/>
                      </a:lnTo>
                      <a:lnTo>
                        <a:pt x="1409" y="198"/>
                      </a:lnTo>
                      <a:lnTo>
                        <a:pt x="1410" y="199"/>
                      </a:lnTo>
                      <a:lnTo>
                        <a:pt x="1411" y="198"/>
                      </a:lnTo>
                      <a:lnTo>
                        <a:pt x="1411" y="198"/>
                      </a:lnTo>
                      <a:lnTo>
                        <a:pt x="1411" y="198"/>
                      </a:lnTo>
                      <a:lnTo>
                        <a:pt x="1411" y="199"/>
                      </a:lnTo>
                      <a:lnTo>
                        <a:pt x="1412" y="198"/>
                      </a:lnTo>
                      <a:lnTo>
                        <a:pt x="1413" y="199"/>
                      </a:lnTo>
                      <a:lnTo>
                        <a:pt x="1413" y="198"/>
                      </a:lnTo>
                      <a:lnTo>
                        <a:pt x="1414" y="199"/>
                      </a:lnTo>
                      <a:lnTo>
                        <a:pt x="1414" y="199"/>
                      </a:lnTo>
                      <a:lnTo>
                        <a:pt x="1414" y="198"/>
                      </a:lnTo>
                      <a:lnTo>
                        <a:pt x="1415" y="199"/>
                      </a:lnTo>
                      <a:lnTo>
                        <a:pt x="1416" y="198"/>
                      </a:lnTo>
                      <a:lnTo>
                        <a:pt x="1416" y="198"/>
                      </a:lnTo>
                      <a:lnTo>
                        <a:pt x="1417" y="199"/>
                      </a:lnTo>
                      <a:lnTo>
                        <a:pt x="1417" y="199"/>
                      </a:lnTo>
                      <a:lnTo>
                        <a:pt x="1418" y="198"/>
                      </a:lnTo>
                      <a:lnTo>
                        <a:pt x="1418" y="198"/>
                      </a:lnTo>
                      <a:lnTo>
                        <a:pt x="1419" y="199"/>
                      </a:lnTo>
                      <a:lnTo>
                        <a:pt x="1419" y="198"/>
                      </a:lnTo>
                      <a:lnTo>
                        <a:pt x="1420" y="199"/>
                      </a:lnTo>
                      <a:lnTo>
                        <a:pt x="1420" y="198"/>
                      </a:lnTo>
                      <a:lnTo>
                        <a:pt x="1421" y="199"/>
                      </a:lnTo>
                      <a:lnTo>
                        <a:pt x="1421" y="199"/>
                      </a:lnTo>
                      <a:lnTo>
                        <a:pt x="1421" y="199"/>
                      </a:lnTo>
                      <a:lnTo>
                        <a:pt x="1422" y="199"/>
                      </a:lnTo>
                      <a:lnTo>
                        <a:pt x="1423" y="199"/>
                      </a:lnTo>
                      <a:lnTo>
                        <a:pt x="1424" y="198"/>
                      </a:lnTo>
                      <a:lnTo>
                        <a:pt x="1424" y="199"/>
                      </a:lnTo>
                      <a:lnTo>
                        <a:pt x="1425" y="198"/>
                      </a:lnTo>
                      <a:lnTo>
                        <a:pt x="1425" y="199"/>
                      </a:lnTo>
                      <a:lnTo>
                        <a:pt x="1425" y="199"/>
                      </a:lnTo>
                      <a:lnTo>
                        <a:pt x="1426" y="198"/>
                      </a:lnTo>
                      <a:lnTo>
                        <a:pt x="1427" y="199"/>
                      </a:lnTo>
                      <a:lnTo>
                        <a:pt x="1427" y="198"/>
                      </a:lnTo>
                      <a:lnTo>
                        <a:pt x="1427" y="198"/>
                      </a:lnTo>
                      <a:lnTo>
                        <a:pt x="1428" y="199"/>
                      </a:lnTo>
                      <a:lnTo>
                        <a:pt x="1429" y="199"/>
                      </a:lnTo>
                      <a:lnTo>
                        <a:pt x="1429" y="198"/>
                      </a:lnTo>
                      <a:lnTo>
                        <a:pt x="1429" y="198"/>
                      </a:lnTo>
                      <a:lnTo>
                        <a:pt x="1430" y="199"/>
                      </a:lnTo>
                      <a:lnTo>
                        <a:pt x="1431" y="199"/>
                      </a:lnTo>
                      <a:lnTo>
                        <a:pt x="1431" y="198"/>
                      </a:lnTo>
                      <a:lnTo>
                        <a:pt x="1432" y="198"/>
                      </a:lnTo>
                      <a:lnTo>
                        <a:pt x="1432" y="198"/>
                      </a:lnTo>
                      <a:lnTo>
                        <a:pt x="1433" y="198"/>
                      </a:lnTo>
                      <a:lnTo>
                        <a:pt x="1433" y="198"/>
                      </a:lnTo>
                      <a:lnTo>
                        <a:pt x="1433" y="198"/>
                      </a:lnTo>
                      <a:lnTo>
                        <a:pt x="1434" y="198"/>
                      </a:lnTo>
                      <a:lnTo>
                        <a:pt x="1435" y="198"/>
                      </a:lnTo>
                      <a:lnTo>
                        <a:pt x="1435" y="198"/>
                      </a:lnTo>
                      <a:lnTo>
                        <a:pt x="1435" y="198"/>
                      </a:lnTo>
                      <a:lnTo>
                        <a:pt x="1436" y="198"/>
                      </a:lnTo>
                      <a:lnTo>
                        <a:pt x="1436" y="198"/>
                      </a:lnTo>
                      <a:lnTo>
                        <a:pt x="1437" y="198"/>
                      </a:lnTo>
                      <a:lnTo>
                        <a:pt x="1437" y="198"/>
                      </a:lnTo>
                      <a:lnTo>
                        <a:pt x="1438" y="198"/>
                      </a:lnTo>
                      <a:lnTo>
                        <a:pt x="1438" y="198"/>
                      </a:lnTo>
                      <a:lnTo>
                        <a:pt x="1439" y="198"/>
                      </a:lnTo>
                      <a:lnTo>
                        <a:pt x="1439" y="198"/>
                      </a:lnTo>
                      <a:lnTo>
                        <a:pt x="1440" y="198"/>
                      </a:lnTo>
                      <a:lnTo>
                        <a:pt x="1441" y="198"/>
                      </a:lnTo>
                      <a:lnTo>
                        <a:pt x="1441" y="198"/>
                      </a:lnTo>
                      <a:lnTo>
                        <a:pt x="1442" y="198"/>
                      </a:lnTo>
                      <a:lnTo>
                        <a:pt x="1442" y="198"/>
                      </a:lnTo>
                      <a:lnTo>
                        <a:pt x="1443" y="198"/>
                      </a:lnTo>
                      <a:lnTo>
                        <a:pt x="1443" y="198"/>
                      </a:lnTo>
                      <a:lnTo>
                        <a:pt x="1444" y="198"/>
                      </a:lnTo>
                      <a:lnTo>
                        <a:pt x="1444" y="198"/>
                      </a:lnTo>
                      <a:lnTo>
                        <a:pt x="1444" y="198"/>
                      </a:lnTo>
                      <a:lnTo>
                        <a:pt x="1445" y="198"/>
                      </a:lnTo>
                      <a:lnTo>
                        <a:pt x="1445" y="198"/>
                      </a:lnTo>
                      <a:lnTo>
                        <a:pt x="1446" y="198"/>
                      </a:lnTo>
                      <a:lnTo>
                        <a:pt x="1447" y="198"/>
                      </a:lnTo>
                      <a:lnTo>
                        <a:pt x="1447" y="198"/>
                      </a:lnTo>
                      <a:lnTo>
                        <a:pt x="1448" y="198"/>
                      </a:lnTo>
                      <a:lnTo>
                        <a:pt x="1448" y="198"/>
                      </a:lnTo>
                      <a:lnTo>
                        <a:pt x="1448" y="198"/>
                      </a:lnTo>
                      <a:lnTo>
                        <a:pt x="1449" y="198"/>
                      </a:lnTo>
                      <a:lnTo>
                        <a:pt x="1450" y="198"/>
                      </a:lnTo>
                      <a:lnTo>
                        <a:pt x="1450" y="198"/>
                      </a:lnTo>
                      <a:lnTo>
                        <a:pt x="1451" y="198"/>
                      </a:lnTo>
                      <a:lnTo>
                        <a:pt x="1451" y="198"/>
                      </a:lnTo>
                      <a:lnTo>
                        <a:pt x="1452" y="198"/>
                      </a:lnTo>
                      <a:lnTo>
                        <a:pt x="1452" y="198"/>
                      </a:lnTo>
                      <a:lnTo>
                        <a:pt x="1453" y="198"/>
                      </a:lnTo>
                      <a:lnTo>
                        <a:pt x="1453" y="198"/>
                      </a:lnTo>
                      <a:lnTo>
                        <a:pt x="1454" y="198"/>
                      </a:lnTo>
                      <a:lnTo>
                        <a:pt x="1454" y="198"/>
                      </a:lnTo>
                      <a:lnTo>
                        <a:pt x="1454" y="198"/>
                      </a:lnTo>
                      <a:lnTo>
                        <a:pt x="1455" y="198"/>
                      </a:lnTo>
                      <a:lnTo>
                        <a:pt x="1456" y="198"/>
                      </a:lnTo>
                      <a:lnTo>
                        <a:pt x="1456" y="198"/>
                      </a:lnTo>
                      <a:lnTo>
                        <a:pt x="1457" y="198"/>
                      </a:lnTo>
                      <a:lnTo>
                        <a:pt x="1457" y="198"/>
                      </a:lnTo>
                      <a:lnTo>
                        <a:pt x="1458" y="198"/>
                      </a:lnTo>
                      <a:lnTo>
                        <a:pt x="1458" y="198"/>
                      </a:lnTo>
                      <a:lnTo>
                        <a:pt x="1459" y="198"/>
                      </a:lnTo>
                      <a:lnTo>
                        <a:pt x="1459" y="198"/>
                      </a:lnTo>
                      <a:lnTo>
                        <a:pt x="1460" y="198"/>
                      </a:lnTo>
                      <a:lnTo>
                        <a:pt x="1460" y="198"/>
                      </a:lnTo>
                      <a:lnTo>
                        <a:pt x="1460" y="199"/>
                      </a:lnTo>
                      <a:lnTo>
                        <a:pt x="1461" y="198"/>
                      </a:lnTo>
                      <a:lnTo>
                        <a:pt x="1461" y="198"/>
                      </a:lnTo>
                      <a:lnTo>
                        <a:pt x="1462" y="198"/>
                      </a:lnTo>
                      <a:lnTo>
                        <a:pt x="1463" y="198"/>
                      </a:lnTo>
                      <a:lnTo>
                        <a:pt x="1464" y="198"/>
                      </a:lnTo>
                      <a:lnTo>
                        <a:pt x="1464" y="198"/>
                      </a:lnTo>
                      <a:lnTo>
                        <a:pt x="1465" y="198"/>
                      </a:lnTo>
                      <a:lnTo>
                        <a:pt x="1465" y="198"/>
                      </a:lnTo>
                      <a:lnTo>
                        <a:pt x="1466" y="198"/>
                      </a:lnTo>
                      <a:lnTo>
                        <a:pt x="1466" y="199"/>
                      </a:lnTo>
                      <a:lnTo>
                        <a:pt x="1467" y="198"/>
                      </a:lnTo>
                      <a:lnTo>
                        <a:pt x="1467" y="198"/>
                      </a:lnTo>
                      <a:lnTo>
                        <a:pt x="1467" y="198"/>
                      </a:lnTo>
                      <a:lnTo>
                        <a:pt x="1468" y="198"/>
                      </a:lnTo>
                      <a:lnTo>
                        <a:pt x="1468" y="199"/>
                      </a:lnTo>
                      <a:lnTo>
                        <a:pt x="1469" y="198"/>
                      </a:lnTo>
                      <a:lnTo>
                        <a:pt x="1469" y="198"/>
                      </a:lnTo>
                      <a:lnTo>
                        <a:pt x="1470" y="198"/>
                      </a:lnTo>
                      <a:lnTo>
                        <a:pt x="1471" y="199"/>
                      </a:lnTo>
                      <a:lnTo>
                        <a:pt x="1471" y="198"/>
                      </a:lnTo>
                      <a:lnTo>
                        <a:pt x="1471" y="198"/>
                      </a:lnTo>
                      <a:lnTo>
                        <a:pt x="1472" y="198"/>
                      </a:lnTo>
                      <a:lnTo>
                        <a:pt x="1472" y="199"/>
                      </a:lnTo>
                      <a:lnTo>
                        <a:pt x="1473" y="199"/>
                      </a:lnTo>
                      <a:lnTo>
                        <a:pt x="1473" y="199"/>
                      </a:lnTo>
                      <a:lnTo>
                        <a:pt x="1474" y="199"/>
                      </a:lnTo>
                      <a:lnTo>
                        <a:pt x="1474" y="198"/>
                      </a:lnTo>
                      <a:lnTo>
                        <a:pt x="1475" y="198"/>
                      </a:lnTo>
                      <a:lnTo>
                        <a:pt x="1476" y="199"/>
                      </a:lnTo>
                      <a:lnTo>
                        <a:pt x="1476" y="199"/>
                      </a:lnTo>
                      <a:lnTo>
                        <a:pt x="1477" y="198"/>
                      </a:lnTo>
                      <a:lnTo>
                        <a:pt x="1477" y="199"/>
                      </a:lnTo>
                      <a:lnTo>
                        <a:pt x="1478" y="198"/>
                      </a:lnTo>
                      <a:lnTo>
                        <a:pt x="1478" y="198"/>
                      </a:lnTo>
                      <a:lnTo>
                        <a:pt x="1478" y="199"/>
                      </a:lnTo>
                      <a:lnTo>
                        <a:pt x="1479" y="199"/>
                      </a:lnTo>
                      <a:lnTo>
                        <a:pt x="1480" y="199"/>
                      </a:lnTo>
                      <a:lnTo>
                        <a:pt x="1480" y="199"/>
                      </a:lnTo>
                      <a:lnTo>
                        <a:pt x="1481" y="199"/>
                      </a:lnTo>
                      <a:lnTo>
                        <a:pt x="1481" y="199"/>
                      </a:lnTo>
                      <a:lnTo>
                        <a:pt x="1482" y="199"/>
                      </a:lnTo>
                      <a:lnTo>
                        <a:pt x="1482" y="199"/>
                      </a:lnTo>
                      <a:lnTo>
                        <a:pt x="1483" y="199"/>
                      </a:lnTo>
                      <a:lnTo>
                        <a:pt x="1483" y="199"/>
                      </a:lnTo>
                      <a:lnTo>
                        <a:pt x="1484" y="199"/>
                      </a:lnTo>
                      <a:lnTo>
                        <a:pt x="1484" y="199"/>
                      </a:lnTo>
                      <a:lnTo>
                        <a:pt x="1484" y="199"/>
                      </a:lnTo>
                      <a:lnTo>
                        <a:pt x="1485" y="199"/>
                      </a:lnTo>
                      <a:lnTo>
                        <a:pt x="1486" y="199"/>
                      </a:lnTo>
                      <a:lnTo>
                        <a:pt x="1486" y="199"/>
                      </a:lnTo>
                      <a:lnTo>
                        <a:pt x="1486" y="199"/>
                      </a:lnTo>
                      <a:lnTo>
                        <a:pt x="1487" y="199"/>
                      </a:lnTo>
                      <a:lnTo>
                        <a:pt x="1488" y="199"/>
                      </a:lnTo>
                      <a:lnTo>
                        <a:pt x="1488" y="199"/>
                      </a:lnTo>
                      <a:lnTo>
                        <a:pt x="1489" y="199"/>
                      </a:lnTo>
                      <a:lnTo>
                        <a:pt x="1489" y="199"/>
                      </a:lnTo>
                      <a:lnTo>
                        <a:pt x="1489" y="199"/>
                      </a:lnTo>
                      <a:lnTo>
                        <a:pt x="1490" y="199"/>
                      </a:lnTo>
                      <a:lnTo>
                        <a:pt x="1491" y="199"/>
                      </a:lnTo>
                      <a:lnTo>
                        <a:pt x="1491" y="199"/>
                      </a:lnTo>
                      <a:lnTo>
                        <a:pt x="1491" y="199"/>
                      </a:lnTo>
                      <a:lnTo>
                        <a:pt x="1492" y="199"/>
                      </a:lnTo>
                      <a:lnTo>
                        <a:pt x="1493" y="199"/>
                      </a:lnTo>
                      <a:lnTo>
                        <a:pt x="1493" y="199"/>
                      </a:lnTo>
                      <a:lnTo>
                        <a:pt x="1494" y="199"/>
                      </a:lnTo>
                      <a:lnTo>
                        <a:pt x="1494" y="199"/>
                      </a:lnTo>
                      <a:lnTo>
                        <a:pt x="1495" y="199"/>
                      </a:lnTo>
                      <a:lnTo>
                        <a:pt x="1495" y="199"/>
                      </a:lnTo>
                      <a:lnTo>
                        <a:pt x="1496" y="199"/>
                      </a:lnTo>
                      <a:lnTo>
                        <a:pt x="1496" y="199"/>
                      </a:lnTo>
                      <a:lnTo>
                        <a:pt x="1496" y="199"/>
                      </a:lnTo>
                      <a:lnTo>
                        <a:pt x="1497" y="198"/>
                      </a:lnTo>
                      <a:lnTo>
                        <a:pt x="1498" y="199"/>
                      </a:lnTo>
                      <a:lnTo>
                        <a:pt x="1498" y="199"/>
                      </a:lnTo>
                      <a:lnTo>
                        <a:pt x="1499" y="199"/>
                      </a:lnTo>
                      <a:lnTo>
                        <a:pt x="1499" y="199"/>
                      </a:lnTo>
                      <a:lnTo>
                        <a:pt x="1500" y="199"/>
                      </a:lnTo>
                      <a:lnTo>
                        <a:pt x="1500" y="199"/>
                      </a:lnTo>
                      <a:lnTo>
                        <a:pt x="1501" y="199"/>
                      </a:lnTo>
                      <a:lnTo>
                        <a:pt x="1501" y="198"/>
                      </a:lnTo>
                      <a:lnTo>
                        <a:pt x="1502" y="199"/>
                      </a:lnTo>
                      <a:lnTo>
                        <a:pt x="1502" y="199"/>
                      </a:lnTo>
                      <a:lnTo>
                        <a:pt x="1503" y="199"/>
                      </a:lnTo>
                      <a:lnTo>
                        <a:pt x="1503" y="199"/>
                      </a:lnTo>
                      <a:lnTo>
                        <a:pt x="1504" y="199"/>
                      </a:lnTo>
                      <a:lnTo>
                        <a:pt x="1504" y="199"/>
                      </a:lnTo>
                      <a:lnTo>
                        <a:pt x="1505" y="199"/>
                      </a:lnTo>
                      <a:lnTo>
                        <a:pt x="1505" y="199"/>
                      </a:lnTo>
                      <a:lnTo>
                        <a:pt x="1506" y="199"/>
                      </a:lnTo>
                      <a:lnTo>
                        <a:pt x="1506" y="199"/>
                      </a:lnTo>
                      <a:lnTo>
                        <a:pt x="1507" y="199"/>
                      </a:lnTo>
                      <a:lnTo>
                        <a:pt x="1507" y="199"/>
                      </a:lnTo>
                      <a:lnTo>
                        <a:pt x="1508" y="199"/>
                      </a:lnTo>
                      <a:lnTo>
                        <a:pt x="1508" y="199"/>
                      </a:lnTo>
                      <a:lnTo>
                        <a:pt x="1509" y="199"/>
                      </a:lnTo>
                      <a:lnTo>
                        <a:pt x="1509" y="199"/>
                      </a:lnTo>
                      <a:lnTo>
                        <a:pt x="1510" y="199"/>
                      </a:lnTo>
                      <a:lnTo>
                        <a:pt x="1510" y="199"/>
                      </a:lnTo>
                      <a:lnTo>
                        <a:pt x="1511" y="199"/>
                      </a:lnTo>
                      <a:lnTo>
                        <a:pt x="1511" y="199"/>
                      </a:lnTo>
                      <a:lnTo>
                        <a:pt x="1512" y="199"/>
                      </a:lnTo>
                      <a:lnTo>
                        <a:pt x="1512" y="198"/>
                      </a:lnTo>
                      <a:lnTo>
                        <a:pt x="1513" y="199"/>
                      </a:lnTo>
                      <a:lnTo>
                        <a:pt x="1513" y="199"/>
                      </a:lnTo>
                      <a:lnTo>
                        <a:pt x="1514" y="198"/>
                      </a:lnTo>
                      <a:lnTo>
                        <a:pt x="1514" y="198"/>
                      </a:lnTo>
                      <a:lnTo>
                        <a:pt x="1515" y="199"/>
                      </a:lnTo>
                      <a:lnTo>
                        <a:pt x="1515" y="199"/>
                      </a:lnTo>
                      <a:lnTo>
                        <a:pt x="1516" y="198"/>
                      </a:lnTo>
                      <a:lnTo>
                        <a:pt x="1517" y="198"/>
                      </a:lnTo>
                      <a:lnTo>
                        <a:pt x="1517" y="198"/>
                      </a:lnTo>
                      <a:lnTo>
                        <a:pt x="1517" y="199"/>
                      </a:lnTo>
                      <a:lnTo>
                        <a:pt x="1518" y="198"/>
                      </a:lnTo>
                      <a:lnTo>
                        <a:pt x="1518" y="198"/>
                      </a:lnTo>
                      <a:lnTo>
                        <a:pt x="1519" y="199"/>
                      </a:lnTo>
                      <a:lnTo>
                        <a:pt x="1519" y="198"/>
                      </a:lnTo>
                      <a:lnTo>
                        <a:pt x="1520" y="198"/>
                      </a:lnTo>
                      <a:lnTo>
                        <a:pt x="1520" y="198"/>
                      </a:lnTo>
                      <a:lnTo>
                        <a:pt x="1521" y="198"/>
                      </a:lnTo>
                      <a:lnTo>
                        <a:pt x="1521" y="198"/>
                      </a:lnTo>
                      <a:lnTo>
                        <a:pt x="1522" y="198"/>
                      </a:lnTo>
                      <a:lnTo>
                        <a:pt x="1522" y="198"/>
                      </a:lnTo>
                      <a:lnTo>
                        <a:pt x="1523" y="198"/>
                      </a:lnTo>
                      <a:lnTo>
                        <a:pt x="1524" y="198"/>
                      </a:lnTo>
                      <a:lnTo>
                        <a:pt x="1524" y="198"/>
                      </a:lnTo>
                      <a:lnTo>
                        <a:pt x="1524" y="198"/>
                      </a:lnTo>
                      <a:lnTo>
                        <a:pt x="1525" y="198"/>
                      </a:lnTo>
                      <a:lnTo>
                        <a:pt x="1525" y="198"/>
                      </a:lnTo>
                      <a:lnTo>
                        <a:pt x="1526" y="198"/>
                      </a:lnTo>
                      <a:lnTo>
                        <a:pt x="1526" y="198"/>
                      </a:lnTo>
                      <a:lnTo>
                        <a:pt x="1527" y="198"/>
                      </a:lnTo>
                      <a:lnTo>
                        <a:pt x="1527" y="198"/>
                      </a:lnTo>
                      <a:lnTo>
                        <a:pt x="1528" y="198"/>
                      </a:lnTo>
                      <a:lnTo>
                        <a:pt x="1529" y="198"/>
                      </a:lnTo>
                      <a:lnTo>
                        <a:pt x="1529" y="198"/>
                      </a:lnTo>
                      <a:lnTo>
                        <a:pt x="1529" y="198"/>
                      </a:lnTo>
                      <a:lnTo>
                        <a:pt x="1530" y="198"/>
                      </a:lnTo>
                      <a:lnTo>
                        <a:pt x="1531" y="198"/>
                      </a:lnTo>
                      <a:lnTo>
                        <a:pt x="1531" y="198"/>
                      </a:lnTo>
                      <a:lnTo>
                        <a:pt x="1532" y="198"/>
                      </a:lnTo>
                      <a:lnTo>
                        <a:pt x="1532" y="198"/>
                      </a:lnTo>
                      <a:lnTo>
                        <a:pt x="1532" y="198"/>
                      </a:lnTo>
                      <a:lnTo>
                        <a:pt x="1533" y="198"/>
                      </a:lnTo>
                      <a:lnTo>
                        <a:pt x="1533" y="198"/>
                      </a:lnTo>
                      <a:lnTo>
                        <a:pt x="1534" y="198"/>
                      </a:lnTo>
                      <a:lnTo>
                        <a:pt x="1534" y="198"/>
                      </a:lnTo>
                      <a:lnTo>
                        <a:pt x="1535" y="198"/>
                      </a:lnTo>
                      <a:lnTo>
                        <a:pt x="1535" y="198"/>
                      </a:lnTo>
                      <a:lnTo>
                        <a:pt x="1536" y="198"/>
                      </a:lnTo>
                      <a:lnTo>
                        <a:pt x="1536" y="198"/>
                      </a:lnTo>
                      <a:lnTo>
                        <a:pt x="1537" y="198"/>
                      </a:lnTo>
                      <a:lnTo>
                        <a:pt x="1537" y="198"/>
                      </a:lnTo>
                      <a:lnTo>
                        <a:pt x="1538" y="198"/>
                      </a:lnTo>
                      <a:lnTo>
                        <a:pt x="1538" y="198"/>
                      </a:lnTo>
                      <a:lnTo>
                        <a:pt x="1539" y="198"/>
                      </a:lnTo>
                      <a:lnTo>
                        <a:pt x="1539" y="198"/>
                      </a:lnTo>
                      <a:lnTo>
                        <a:pt x="1540" y="198"/>
                      </a:lnTo>
                      <a:lnTo>
                        <a:pt x="1540" y="198"/>
                      </a:lnTo>
                      <a:lnTo>
                        <a:pt x="1541" y="198"/>
                      </a:lnTo>
                      <a:lnTo>
                        <a:pt x="1542" y="198"/>
                      </a:lnTo>
                      <a:lnTo>
                        <a:pt x="1542" y="198"/>
                      </a:lnTo>
                      <a:lnTo>
                        <a:pt x="1543" y="198"/>
                      </a:lnTo>
                      <a:lnTo>
                        <a:pt x="1543" y="198"/>
                      </a:lnTo>
                      <a:lnTo>
                        <a:pt x="1543" y="198"/>
                      </a:lnTo>
                      <a:lnTo>
                        <a:pt x="1544" y="198"/>
                      </a:lnTo>
                      <a:lnTo>
                        <a:pt x="1545" y="198"/>
                      </a:lnTo>
                      <a:lnTo>
                        <a:pt x="1545" y="198"/>
                      </a:lnTo>
                      <a:lnTo>
                        <a:pt x="1546" y="198"/>
                      </a:lnTo>
                      <a:lnTo>
                        <a:pt x="1546" y="198"/>
                      </a:lnTo>
                      <a:lnTo>
                        <a:pt x="1546" y="198"/>
                      </a:lnTo>
                      <a:lnTo>
                        <a:pt x="1547" y="198"/>
                      </a:lnTo>
                      <a:lnTo>
                        <a:pt x="1547" y="198"/>
                      </a:lnTo>
                      <a:lnTo>
                        <a:pt x="1548" y="198"/>
                      </a:lnTo>
                      <a:lnTo>
                        <a:pt x="1548" y="198"/>
                      </a:lnTo>
                      <a:lnTo>
                        <a:pt x="1549" y="198"/>
                      </a:lnTo>
                      <a:lnTo>
                        <a:pt x="1549" y="198"/>
                      </a:lnTo>
                      <a:lnTo>
                        <a:pt x="1550" y="198"/>
                      </a:lnTo>
                      <a:lnTo>
                        <a:pt x="1550" y="198"/>
                      </a:lnTo>
                      <a:lnTo>
                        <a:pt x="1551" y="198"/>
                      </a:lnTo>
                      <a:lnTo>
                        <a:pt x="1552" y="198"/>
                      </a:lnTo>
                      <a:lnTo>
                        <a:pt x="1552" y="198"/>
                      </a:lnTo>
                      <a:lnTo>
                        <a:pt x="1553" y="198"/>
                      </a:lnTo>
                      <a:lnTo>
                        <a:pt x="1553" y="198"/>
                      </a:lnTo>
                      <a:lnTo>
                        <a:pt x="1554" y="198"/>
                      </a:lnTo>
                      <a:lnTo>
                        <a:pt x="1554" y="198"/>
                      </a:lnTo>
                      <a:lnTo>
                        <a:pt x="1555" y="198"/>
                      </a:lnTo>
                      <a:lnTo>
                        <a:pt x="1555" y="197"/>
                      </a:lnTo>
                      <a:lnTo>
                        <a:pt x="1556" y="197"/>
                      </a:lnTo>
                      <a:lnTo>
                        <a:pt x="1556" y="198"/>
                      </a:lnTo>
                      <a:lnTo>
                        <a:pt x="1557" y="198"/>
                      </a:lnTo>
                      <a:lnTo>
                        <a:pt x="1557" y="197"/>
                      </a:lnTo>
                      <a:lnTo>
                        <a:pt x="1557" y="198"/>
                      </a:lnTo>
                      <a:lnTo>
                        <a:pt x="1559" y="197"/>
                      </a:lnTo>
                      <a:lnTo>
                        <a:pt x="1559" y="197"/>
                      </a:lnTo>
                      <a:lnTo>
                        <a:pt x="1560" y="197"/>
                      </a:lnTo>
                      <a:lnTo>
                        <a:pt x="1560" y="197"/>
                      </a:lnTo>
                      <a:lnTo>
                        <a:pt x="1560" y="197"/>
                      </a:lnTo>
                      <a:lnTo>
                        <a:pt x="1561" y="197"/>
                      </a:lnTo>
                      <a:lnTo>
                        <a:pt x="1561" y="196"/>
                      </a:lnTo>
                      <a:lnTo>
                        <a:pt x="1562" y="196"/>
                      </a:lnTo>
                      <a:lnTo>
                        <a:pt x="1562" y="196"/>
                      </a:lnTo>
                      <a:lnTo>
                        <a:pt x="1562" y="196"/>
                      </a:lnTo>
                      <a:lnTo>
                        <a:pt x="1563" y="196"/>
                      </a:lnTo>
                      <a:lnTo>
                        <a:pt x="1564" y="196"/>
                      </a:lnTo>
                      <a:lnTo>
                        <a:pt x="1564" y="195"/>
                      </a:lnTo>
                      <a:lnTo>
                        <a:pt x="1564" y="195"/>
                      </a:lnTo>
                      <a:lnTo>
                        <a:pt x="1566" y="195"/>
                      </a:lnTo>
                      <a:lnTo>
                        <a:pt x="1566" y="195"/>
                      </a:lnTo>
                      <a:lnTo>
                        <a:pt x="1567" y="194"/>
                      </a:lnTo>
                      <a:lnTo>
                        <a:pt x="1567" y="194"/>
                      </a:lnTo>
                      <a:lnTo>
                        <a:pt x="1567" y="193"/>
                      </a:lnTo>
                      <a:lnTo>
                        <a:pt x="1568" y="194"/>
                      </a:lnTo>
                      <a:lnTo>
                        <a:pt x="1569" y="192"/>
                      </a:lnTo>
                      <a:lnTo>
                        <a:pt x="1569" y="192"/>
                      </a:lnTo>
                      <a:lnTo>
                        <a:pt x="1569" y="191"/>
                      </a:lnTo>
                      <a:lnTo>
                        <a:pt x="1570" y="191"/>
                      </a:lnTo>
                      <a:lnTo>
                        <a:pt x="1570" y="190"/>
                      </a:lnTo>
                      <a:lnTo>
                        <a:pt x="1571" y="190"/>
                      </a:lnTo>
                      <a:lnTo>
                        <a:pt x="1572" y="189"/>
                      </a:lnTo>
                      <a:lnTo>
                        <a:pt x="1572" y="189"/>
                      </a:lnTo>
                      <a:lnTo>
                        <a:pt x="1573" y="188"/>
                      </a:lnTo>
                      <a:lnTo>
                        <a:pt x="1573" y="188"/>
                      </a:lnTo>
                      <a:lnTo>
                        <a:pt x="1574" y="186"/>
                      </a:lnTo>
                      <a:lnTo>
                        <a:pt x="1574" y="186"/>
                      </a:lnTo>
                      <a:lnTo>
                        <a:pt x="1575" y="185"/>
                      </a:lnTo>
                      <a:lnTo>
                        <a:pt x="1575" y="185"/>
                      </a:lnTo>
                      <a:lnTo>
                        <a:pt x="1576" y="183"/>
                      </a:lnTo>
                      <a:lnTo>
                        <a:pt x="1576" y="182"/>
                      </a:lnTo>
                      <a:lnTo>
                        <a:pt x="1577" y="181"/>
                      </a:lnTo>
                      <a:lnTo>
                        <a:pt x="1577" y="181"/>
                      </a:lnTo>
                      <a:lnTo>
                        <a:pt x="1578" y="178"/>
                      </a:lnTo>
                      <a:lnTo>
                        <a:pt x="1578" y="178"/>
                      </a:lnTo>
                      <a:lnTo>
                        <a:pt x="1579" y="176"/>
                      </a:lnTo>
                      <a:lnTo>
                        <a:pt x="1579" y="176"/>
                      </a:lnTo>
                      <a:lnTo>
                        <a:pt x="1580" y="173"/>
                      </a:lnTo>
                      <a:lnTo>
                        <a:pt x="1580" y="173"/>
                      </a:lnTo>
                      <a:lnTo>
                        <a:pt x="1581" y="171"/>
                      </a:lnTo>
                      <a:lnTo>
                        <a:pt x="1581" y="170"/>
                      </a:lnTo>
                      <a:lnTo>
                        <a:pt x="1582" y="168"/>
                      </a:lnTo>
                      <a:lnTo>
                        <a:pt x="1582" y="167"/>
                      </a:lnTo>
                      <a:lnTo>
                        <a:pt x="1583" y="164"/>
                      </a:lnTo>
                      <a:lnTo>
                        <a:pt x="1583" y="163"/>
                      </a:lnTo>
                      <a:lnTo>
                        <a:pt x="1584" y="161"/>
                      </a:lnTo>
                      <a:lnTo>
                        <a:pt x="1584" y="161"/>
                      </a:lnTo>
                      <a:lnTo>
                        <a:pt x="1585" y="158"/>
                      </a:lnTo>
                      <a:lnTo>
                        <a:pt x="1585" y="157"/>
                      </a:lnTo>
                      <a:lnTo>
                        <a:pt x="1586" y="153"/>
                      </a:lnTo>
                      <a:lnTo>
                        <a:pt x="1586" y="153"/>
                      </a:lnTo>
                      <a:lnTo>
                        <a:pt x="1587" y="150"/>
                      </a:lnTo>
                      <a:lnTo>
                        <a:pt x="1587" y="150"/>
                      </a:lnTo>
                      <a:lnTo>
                        <a:pt x="1588" y="146"/>
                      </a:lnTo>
                      <a:lnTo>
                        <a:pt x="1588" y="145"/>
                      </a:lnTo>
                      <a:lnTo>
                        <a:pt x="1589" y="142"/>
                      </a:lnTo>
                      <a:lnTo>
                        <a:pt x="1589" y="141"/>
                      </a:lnTo>
                      <a:lnTo>
                        <a:pt x="1590" y="138"/>
                      </a:lnTo>
                      <a:lnTo>
                        <a:pt x="1590" y="137"/>
                      </a:lnTo>
                      <a:lnTo>
                        <a:pt x="1591" y="133"/>
                      </a:lnTo>
                      <a:lnTo>
                        <a:pt x="1591" y="133"/>
                      </a:lnTo>
                      <a:lnTo>
                        <a:pt x="1592" y="129"/>
                      </a:lnTo>
                      <a:lnTo>
                        <a:pt x="1592" y="129"/>
                      </a:lnTo>
                      <a:lnTo>
                        <a:pt x="1593" y="125"/>
                      </a:lnTo>
                      <a:lnTo>
                        <a:pt x="1593" y="125"/>
                      </a:lnTo>
                      <a:lnTo>
                        <a:pt x="1594" y="121"/>
                      </a:lnTo>
                      <a:lnTo>
                        <a:pt x="1594" y="121"/>
                      </a:lnTo>
                      <a:lnTo>
                        <a:pt x="1595" y="117"/>
                      </a:lnTo>
                      <a:lnTo>
                        <a:pt x="1595" y="117"/>
                      </a:lnTo>
                      <a:lnTo>
                        <a:pt x="1596" y="114"/>
                      </a:lnTo>
                      <a:lnTo>
                        <a:pt x="1596" y="113"/>
                      </a:lnTo>
                      <a:lnTo>
                        <a:pt x="1597" y="110"/>
                      </a:lnTo>
                      <a:lnTo>
                        <a:pt x="1597" y="110"/>
                      </a:lnTo>
                      <a:lnTo>
                        <a:pt x="1598" y="106"/>
                      </a:lnTo>
                      <a:lnTo>
                        <a:pt x="1598" y="106"/>
                      </a:lnTo>
                      <a:lnTo>
                        <a:pt x="1599" y="103"/>
                      </a:lnTo>
                      <a:lnTo>
                        <a:pt x="1599" y="103"/>
                      </a:lnTo>
                      <a:lnTo>
                        <a:pt x="1600" y="100"/>
                      </a:lnTo>
                      <a:lnTo>
                        <a:pt x="1600" y="100"/>
                      </a:lnTo>
                      <a:lnTo>
                        <a:pt x="1601" y="98"/>
                      </a:lnTo>
                      <a:lnTo>
                        <a:pt x="1601" y="98"/>
                      </a:lnTo>
                      <a:lnTo>
                        <a:pt x="1602" y="96"/>
                      </a:lnTo>
                      <a:lnTo>
                        <a:pt x="1602" y="96"/>
                      </a:lnTo>
                      <a:lnTo>
                        <a:pt x="1603" y="94"/>
                      </a:lnTo>
                      <a:lnTo>
                        <a:pt x="1603" y="94"/>
                      </a:lnTo>
                      <a:lnTo>
                        <a:pt x="1604" y="93"/>
                      </a:lnTo>
                      <a:lnTo>
                        <a:pt x="1604" y="93"/>
                      </a:lnTo>
                      <a:lnTo>
                        <a:pt x="1605" y="92"/>
                      </a:lnTo>
                      <a:lnTo>
                        <a:pt x="1605" y="92"/>
                      </a:lnTo>
                      <a:lnTo>
                        <a:pt x="1606" y="92"/>
                      </a:lnTo>
                      <a:lnTo>
                        <a:pt x="1606" y="92"/>
                      </a:lnTo>
                      <a:lnTo>
                        <a:pt x="1607" y="91"/>
                      </a:lnTo>
                      <a:lnTo>
                        <a:pt x="1607" y="92"/>
                      </a:lnTo>
                      <a:lnTo>
                        <a:pt x="1608" y="92"/>
                      </a:lnTo>
                      <a:lnTo>
                        <a:pt x="1608" y="92"/>
                      </a:lnTo>
                      <a:lnTo>
                        <a:pt x="1609" y="93"/>
                      </a:lnTo>
                      <a:lnTo>
                        <a:pt x="1609" y="93"/>
                      </a:lnTo>
                      <a:lnTo>
                        <a:pt x="1610" y="94"/>
                      </a:lnTo>
                      <a:lnTo>
                        <a:pt x="1610" y="94"/>
                      </a:lnTo>
                      <a:lnTo>
                        <a:pt x="1611" y="96"/>
                      </a:lnTo>
                      <a:lnTo>
                        <a:pt x="1611" y="96"/>
                      </a:lnTo>
                      <a:lnTo>
                        <a:pt x="1612" y="98"/>
                      </a:lnTo>
                      <a:lnTo>
                        <a:pt x="1612" y="98"/>
                      </a:lnTo>
                      <a:lnTo>
                        <a:pt x="1613" y="101"/>
                      </a:lnTo>
                      <a:lnTo>
                        <a:pt x="1613" y="101"/>
                      </a:lnTo>
                      <a:lnTo>
                        <a:pt x="1614" y="103"/>
                      </a:lnTo>
                      <a:lnTo>
                        <a:pt x="1614" y="103"/>
                      </a:lnTo>
                      <a:lnTo>
                        <a:pt x="1615" y="107"/>
                      </a:lnTo>
                      <a:lnTo>
                        <a:pt x="1615" y="107"/>
                      </a:lnTo>
                      <a:lnTo>
                        <a:pt x="1616" y="110"/>
                      </a:lnTo>
                      <a:lnTo>
                        <a:pt x="1616" y="110"/>
                      </a:lnTo>
                      <a:lnTo>
                        <a:pt x="1617" y="113"/>
                      </a:lnTo>
                      <a:lnTo>
                        <a:pt x="1617" y="113"/>
                      </a:lnTo>
                      <a:lnTo>
                        <a:pt x="1618" y="117"/>
                      </a:lnTo>
                      <a:lnTo>
                        <a:pt x="1618" y="117"/>
                      </a:lnTo>
                      <a:lnTo>
                        <a:pt x="1619" y="121"/>
                      </a:lnTo>
                      <a:lnTo>
                        <a:pt x="1619" y="121"/>
                      </a:lnTo>
                      <a:lnTo>
                        <a:pt x="1620" y="125"/>
                      </a:lnTo>
                      <a:lnTo>
                        <a:pt x="1620" y="126"/>
                      </a:lnTo>
                      <a:lnTo>
                        <a:pt x="1621" y="129"/>
                      </a:lnTo>
                      <a:lnTo>
                        <a:pt x="1621" y="129"/>
                      </a:lnTo>
                      <a:lnTo>
                        <a:pt x="1622" y="133"/>
                      </a:lnTo>
                      <a:lnTo>
                        <a:pt x="1622" y="133"/>
                      </a:lnTo>
                      <a:lnTo>
                        <a:pt x="1623" y="137"/>
                      </a:lnTo>
                      <a:lnTo>
                        <a:pt x="1623" y="138"/>
                      </a:lnTo>
                      <a:lnTo>
                        <a:pt x="1624" y="141"/>
                      </a:lnTo>
                      <a:lnTo>
                        <a:pt x="1624" y="142"/>
                      </a:lnTo>
                      <a:lnTo>
                        <a:pt x="1625" y="146"/>
                      </a:lnTo>
                      <a:lnTo>
                        <a:pt x="1625" y="146"/>
                      </a:lnTo>
                      <a:lnTo>
                        <a:pt x="1626" y="149"/>
                      </a:lnTo>
                      <a:lnTo>
                        <a:pt x="1626" y="150"/>
                      </a:lnTo>
                      <a:lnTo>
                        <a:pt x="1627" y="153"/>
                      </a:lnTo>
                      <a:lnTo>
                        <a:pt x="1627" y="153"/>
                      </a:lnTo>
                      <a:lnTo>
                        <a:pt x="1628" y="157"/>
                      </a:lnTo>
                      <a:lnTo>
                        <a:pt x="1628" y="157"/>
                      </a:lnTo>
                      <a:lnTo>
                        <a:pt x="1629" y="160"/>
                      </a:lnTo>
                      <a:lnTo>
                        <a:pt x="1629" y="160"/>
                      </a:lnTo>
                      <a:lnTo>
                        <a:pt x="1630" y="164"/>
                      </a:lnTo>
                      <a:lnTo>
                        <a:pt x="1630" y="164"/>
                      </a:lnTo>
                      <a:lnTo>
                        <a:pt x="1631" y="166"/>
                      </a:lnTo>
                      <a:lnTo>
                        <a:pt x="1631" y="167"/>
                      </a:lnTo>
                      <a:lnTo>
                        <a:pt x="1632" y="169"/>
                      </a:lnTo>
                      <a:lnTo>
                        <a:pt x="1632" y="170"/>
                      </a:lnTo>
                      <a:lnTo>
                        <a:pt x="1633" y="172"/>
                      </a:lnTo>
                      <a:lnTo>
                        <a:pt x="1633" y="173"/>
                      </a:lnTo>
                      <a:lnTo>
                        <a:pt x="1634" y="175"/>
                      </a:lnTo>
                      <a:lnTo>
                        <a:pt x="1634" y="175"/>
                      </a:lnTo>
                      <a:lnTo>
                        <a:pt x="1635" y="178"/>
                      </a:lnTo>
                      <a:lnTo>
                        <a:pt x="1635" y="178"/>
                      </a:lnTo>
                      <a:lnTo>
                        <a:pt x="1636" y="180"/>
                      </a:lnTo>
                      <a:lnTo>
                        <a:pt x="1636" y="180"/>
                      </a:lnTo>
                      <a:lnTo>
                        <a:pt x="1637" y="182"/>
                      </a:lnTo>
                      <a:lnTo>
                        <a:pt x="1637" y="182"/>
                      </a:lnTo>
                      <a:lnTo>
                        <a:pt x="1638" y="184"/>
                      </a:lnTo>
                      <a:lnTo>
                        <a:pt x="1638" y="184"/>
                      </a:lnTo>
                      <a:lnTo>
                        <a:pt x="1639" y="185"/>
                      </a:lnTo>
                      <a:lnTo>
                        <a:pt x="1640" y="185"/>
                      </a:lnTo>
                      <a:lnTo>
                        <a:pt x="1640" y="187"/>
                      </a:lnTo>
                      <a:lnTo>
                        <a:pt x="1641" y="187"/>
                      </a:lnTo>
                      <a:lnTo>
                        <a:pt x="1641" y="188"/>
                      </a:lnTo>
                      <a:lnTo>
                        <a:pt x="1641" y="188"/>
                      </a:lnTo>
                      <a:lnTo>
                        <a:pt x="1642" y="189"/>
                      </a:lnTo>
                      <a:lnTo>
                        <a:pt x="1642" y="190"/>
                      </a:lnTo>
                      <a:lnTo>
                        <a:pt x="1643" y="191"/>
                      </a:lnTo>
                      <a:lnTo>
                        <a:pt x="1643" y="191"/>
                      </a:lnTo>
                      <a:lnTo>
                        <a:pt x="1644" y="192"/>
                      </a:lnTo>
                      <a:lnTo>
                        <a:pt x="1644" y="192"/>
                      </a:lnTo>
                      <a:lnTo>
                        <a:pt x="1645" y="193"/>
                      </a:lnTo>
                      <a:lnTo>
                        <a:pt x="1645" y="193"/>
                      </a:lnTo>
                      <a:lnTo>
                        <a:pt x="1646" y="193"/>
                      </a:lnTo>
                      <a:lnTo>
                        <a:pt x="1647" y="193"/>
                      </a:lnTo>
                      <a:lnTo>
                        <a:pt x="1647" y="194"/>
                      </a:lnTo>
                      <a:lnTo>
                        <a:pt x="1648" y="194"/>
                      </a:lnTo>
                      <a:lnTo>
                        <a:pt x="1648" y="195"/>
                      </a:lnTo>
                      <a:lnTo>
                        <a:pt x="1649" y="195"/>
                      </a:lnTo>
                      <a:lnTo>
                        <a:pt x="1649" y="195"/>
                      </a:lnTo>
                      <a:lnTo>
                        <a:pt x="1649" y="196"/>
                      </a:lnTo>
                      <a:lnTo>
                        <a:pt x="1650" y="196"/>
                      </a:lnTo>
                      <a:lnTo>
                        <a:pt x="1650" y="196"/>
                      </a:lnTo>
                      <a:lnTo>
                        <a:pt x="1651" y="196"/>
                      </a:lnTo>
                      <a:lnTo>
                        <a:pt x="1651" y="196"/>
                      </a:lnTo>
                      <a:lnTo>
                        <a:pt x="1652" y="197"/>
                      </a:lnTo>
                      <a:lnTo>
                        <a:pt x="1652" y="197"/>
                      </a:lnTo>
                      <a:lnTo>
                        <a:pt x="1654" y="197"/>
                      </a:lnTo>
                      <a:lnTo>
                        <a:pt x="1654" y="197"/>
                      </a:lnTo>
                      <a:lnTo>
                        <a:pt x="1654" y="197"/>
                      </a:lnTo>
                      <a:lnTo>
                        <a:pt x="1655" y="197"/>
                      </a:lnTo>
                      <a:lnTo>
                        <a:pt x="1655" y="198"/>
                      </a:lnTo>
                      <a:lnTo>
                        <a:pt x="1656" y="198"/>
                      </a:lnTo>
                      <a:lnTo>
                        <a:pt x="1656" y="198"/>
                      </a:lnTo>
                      <a:lnTo>
                        <a:pt x="1657" y="198"/>
                      </a:lnTo>
                      <a:lnTo>
                        <a:pt x="1657" y="198"/>
                      </a:lnTo>
                      <a:lnTo>
                        <a:pt x="1658" y="198"/>
                      </a:lnTo>
                      <a:lnTo>
                        <a:pt x="1658" y="198"/>
                      </a:lnTo>
                      <a:lnTo>
                        <a:pt x="1659" y="198"/>
                      </a:lnTo>
                      <a:lnTo>
                        <a:pt x="1659" y="198"/>
                      </a:lnTo>
                      <a:lnTo>
                        <a:pt x="1659" y="198"/>
                      </a:lnTo>
                      <a:lnTo>
                        <a:pt x="1660" y="198"/>
                      </a:lnTo>
                      <a:lnTo>
                        <a:pt x="1661" y="198"/>
                      </a:lnTo>
                      <a:lnTo>
                        <a:pt x="1661" y="198"/>
                      </a:lnTo>
                      <a:lnTo>
                        <a:pt x="1662" y="198"/>
                      </a:lnTo>
                      <a:lnTo>
                        <a:pt x="1663" y="198"/>
                      </a:lnTo>
                      <a:lnTo>
                        <a:pt x="1663" y="198"/>
                      </a:lnTo>
                      <a:lnTo>
                        <a:pt x="1663" y="198"/>
                      </a:lnTo>
                      <a:lnTo>
                        <a:pt x="1664" y="198"/>
                      </a:lnTo>
                      <a:lnTo>
                        <a:pt x="1664" y="199"/>
                      </a:lnTo>
                      <a:lnTo>
                        <a:pt x="1665" y="198"/>
                      </a:lnTo>
                      <a:lnTo>
                        <a:pt x="1665" y="198"/>
                      </a:lnTo>
                      <a:lnTo>
                        <a:pt x="1666" y="198"/>
                      </a:lnTo>
                      <a:lnTo>
                        <a:pt x="1666" y="199"/>
                      </a:lnTo>
                      <a:lnTo>
                        <a:pt x="1667" y="199"/>
                      </a:lnTo>
                      <a:lnTo>
                        <a:pt x="1667" y="199"/>
                      </a:lnTo>
                      <a:lnTo>
                        <a:pt x="1668" y="198"/>
                      </a:lnTo>
                      <a:lnTo>
                        <a:pt x="1669" y="199"/>
                      </a:lnTo>
                      <a:lnTo>
                        <a:pt x="1669" y="199"/>
                      </a:lnTo>
                      <a:lnTo>
                        <a:pt x="1669" y="199"/>
                      </a:lnTo>
                      <a:lnTo>
                        <a:pt x="1670" y="199"/>
                      </a:lnTo>
                      <a:lnTo>
                        <a:pt x="1670" y="199"/>
                      </a:lnTo>
                      <a:lnTo>
                        <a:pt x="1671" y="199"/>
                      </a:lnTo>
                      <a:lnTo>
                        <a:pt x="1671" y="199"/>
                      </a:lnTo>
                      <a:lnTo>
                        <a:pt x="1672" y="199"/>
                      </a:lnTo>
                      <a:lnTo>
                        <a:pt x="1673" y="199"/>
                      </a:lnTo>
                      <a:lnTo>
                        <a:pt x="1673" y="199"/>
                      </a:lnTo>
                      <a:lnTo>
                        <a:pt x="1674" y="199"/>
                      </a:lnTo>
                      <a:lnTo>
                        <a:pt x="1674" y="199"/>
                      </a:lnTo>
                      <a:lnTo>
                        <a:pt x="1675" y="199"/>
                      </a:lnTo>
                      <a:lnTo>
                        <a:pt x="1675" y="199"/>
                      </a:lnTo>
                      <a:lnTo>
                        <a:pt x="1675" y="199"/>
                      </a:lnTo>
                      <a:lnTo>
                        <a:pt x="1676" y="199"/>
                      </a:lnTo>
                      <a:lnTo>
                        <a:pt x="1677" y="199"/>
                      </a:lnTo>
                      <a:lnTo>
                        <a:pt x="1677" y="199"/>
                      </a:lnTo>
                      <a:lnTo>
                        <a:pt x="1677" y="199"/>
                      </a:lnTo>
                      <a:lnTo>
                        <a:pt x="1678" y="199"/>
                      </a:lnTo>
                      <a:lnTo>
                        <a:pt x="1679" y="199"/>
                      </a:lnTo>
                      <a:lnTo>
                        <a:pt x="1679" y="199"/>
                      </a:lnTo>
                      <a:lnTo>
                        <a:pt x="1679" y="199"/>
                      </a:lnTo>
                      <a:lnTo>
                        <a:pt x="1680" y="199"/>
                      </a:lnTo>
                      <a:lnTo>
                        <a:pt x="1681" y="199"/>
                      </a:lnTo>
                      <a:lnTo>
                        <a:pt x="1681" y="199"/>
                      </a:lnTo>
                      <a:lnTo>
                        <a:pt x="1682" y="199"/>
                      </a:lnTo>
                      <a:lnTo>
                        <a:pt x="1682" y="199"/>
                      </a:lnTo>
                      <a:lnTo>
                        <a:pt x="1683" y="199"/>
                      </a:lnTo>
                      <a:lnTo>
                        <a:pt x="1683" y="199"/>
                      </a:lnTo>
                      <a:lnTo>
                        <a:pt x="1684" y="199"/>
                      </a:lnTo>
                      <a:lnTo>
                        <a:pt x="1684" y="199"/>
                      </a:lnTo>
                      <a:lnTo>
                        <a:pt x="1685" y="199"/>
                      </a:lnTo>
                      <a:lnTo>
                        <a:pt x="1685" y="199"/>
                      </a:lnTo>
                      <a:lnTo>
                        <a:pt x="1685" y="199"/>
                      </a:lnTo>
                      <a:lnTo>
                        <a:pt x="1686" y="199"/>
                      </a:lnTo>
                      <a:lnTo>
                        <a:pt x="1686" y="199"/>
                      </a:lnTo>
                      <a:lnTo>
                        <a:pt x="1687" y="199"/>
                      </a:lnTo>
                      <a:lnTo>
                        <a:pt x="1688" y="199"/>
                      </a:lnTo>
                      <a:lnTo>
                        <a:pt x="1688" y="199"/>
                      </a:lnTo>
                      <a:lnTo>
                        <a:pt x="1689" y="199"/>
                      </a:lnTo>
                      <a:lnTo>
                        <a:pt x="1689" y="199"/>
                      </a:lnTo>
                      <a:lnTo>
                        <a:pt x="1690" y="199"/>
                      </a:lnTo>
                      <a:lnTo>
                        <a:pt x="1690" y="199"/>
                      </a:lnTo>
                      <a:lnTo>
                        <a:pt x="1691" y="199"/>
                      </a:lnTo>
                      <a:lnTo>
                        <a:pt x="1691" y="199"/>
                      </a:lnTo>
                      <a:lnTo>
                        <a:pt x="1691" y="199"/>
                      </a:lnTo>
                      <a:lnTo>
                        <a:pt x="1692" y="199"/>
                      </a:lnTo>
                      <a:lnTo>
                        <a:pt x="1693" y="199"/>
                      </a:lnTo>
                      <a:lnTo>
                        <a:pt x="1693" y="199"/>
                      </a:lnTo>
                      <a:lnTo>
                        <a:pt x="1694" y="199"/>
                      </a:lnTo>
                      <a:lnTo>
                        <a:pt x="1694" y="199"/>
                      </a:lnTo>
                      <a:lnTo>
                        <a:pt x="1695" y="199"/>
                      </a:lnTo>
                      <a:lnTo>
                        <a:pt x="1695" y="199"/>
                      </a:lnTo>
                      <a:lnTo>
                        <a:pt x="1696" y="199"/>
                      </a:lnTo>
                      <a:lnTo>
                        <a:pt x="1696" y="199"/>
                      </a:lnTo>
                      <a:lnTo>
                        <a:pt x="1697" y="199"/>
                      </a:lnTo>
                      <a:lnTo>
                        <a:pt x="1697" y="199"/>
                      </a:lnTo>
                      <a:lnTo>
                        <a:pt x="1697" y="199"/>
                      </a:lnTo>
                      <a:lnTo>
                        <a:pt x="1698" y="199"/>
                      </a:lnTo>
                      <a:lnTo>
                        <a:pt x="1699" y="199"/>
                      </a:lnTo>
                      <a:lnTo>
                        <a:pt x="1699" y="199"/>
                      </a:lnTo>
                      <a:lnTo>
                        <a:pt x="1700" y="199"/>
                      </a:lnTo>
                      <a:lnTo>
                        <a:pt x="1700" y="199"/>
                      </a:lnTo>
                      <a:lnTo>
                        <a:pt x="1701" y="199"/>
                      </a:lnTo>
                      <a:lnTo>
                        <a:pt x="1701" y="199"/>
                      </a:lnTo>
                      <a:lnTo>
                        <a:pt x="1702" y="199"/>
                      </a:lnTo>
                      <a:lnTo>
                        <a:pt x="1702" y="199"/>
                      </a:lnTo>
                      <a:lnTo>
                        <a:pt x="1703" y="199"/>
                      </a:lnTo>
                      <a:lnTo>
                        <a:pt x="1703" y="199"/>
                      </a:lnTo>
                      <a:lnTo>
                        <a:pt x="1703" y="199"/>
                      </a:lnTo>
                      <a:lnTo>
                        <a:pt x="1704" y="199"/>
                      </a:lnTo>
                      <a:lnTo>
                        <a:pt x="1705" y="199"/>
                      </a:lnTo>
                      <a:lnTo>
                        <a:pt x="1705" y="199"/>
                      </a:lnTo>
                      <a:lnTo>
                        <a:pt x="1706" y="199"/>
                      </a:lnTo>
                      <a:lnTo>
                        <a:pt x="1706" y="199"/>
                      </a:lnTo>
                      <a:lnTo>
                        <a:pt x="1707" y="199"/>
                      </a:lnTo>
                      <a:lnTo>
                        <a:pt x="1707" y="199"/>
                      </a:lnTo>
                      <a:lnTo>
                        <a:pt x="1708" y="199"/>
                      </a:lnTo>
                      <a:lnTo>
                        <a:pt x="1708" y="199"/>
                      </a:lnTo>
                      <a:lnTo>
                        <a:pt x="1709" y="199"/>
                      </a:lnTo>
                      <a:lnTo>
                        <a:pt x="1709" y="199"/>
                      </a:lnTo>
                      <a:lnTo>
                        <a:pt x="1710" y="199"/>
                      </a:lnTo>
                      <a:lnTo>
                        <a:pt x="1710" y="199"/>
                      </a:lnTo>
                      <a:lnTo>
                        <a:pt x="1711" y="199"/>
                      </a:lnTo>
                      <a:lnTo>
                        <a:pt x="1711" y="199"/>
                      </a:lnTo>
                      <a:lnTo>
                        <a:pt x="1712" y="199"/>
                      </a:lnTo>
                      <a:lnTo>
                        <a:pt x="1712" y="199"/>
                      </a:lnTo>
                      <a:lnTo>
                        <a:pt x="1713" y="199"/>
                      </a:lnTo>
                      <a:lnTo>
                        <a:pt x="1713" y="199"/>
                      </a:lnTo>
                      <a:lnTo>
                        <a:pt x="1714" y="199"/>
                      </a:lnTo>
                      <a:lnTo>
                        <a:pt x="1714" y="199"/>
                      </a:lnTo>
                      <a:lnTo>
                        <a:pt x="1715" y="199"/>
                      </a:lnTo>
                      <a:lnTo>
                        <a:pt x="1715" y="199"/>
                      </a:lnTo>
                      <a:lnTo>
                        <a:pt x="1716" y="199"/>
                      </a:lnTo>
                      <a:lnTo>
                        <a:pt x="1716" y="199"/>
                      </a:lnTo>
                      <a:lnTo>
                        <a:pt x="1717" y="199"/>
                      </a:lnTo>
                      <a:lnTo>
                        <a:pt x="1717" y="199"/>
                      </a:lnTo>
                      <a:lnTo>
                        <a:pt x="1718" y="199"/>
                      </a:lnTo>
                      <a:lnTo>
                        <a:pt x="1718" y="199"/>
                      </a:lnTo>
                      <a:lnTo>
                        <a:pt x="1719" y="199"/>
                      </a:lnTo>
                      <a:lnTo>
                        <a:pt x="1719" y="199"/>
                      </a:lnTo>
                      <a:lnTo>
                        <a:pt x="1720" y="199"/>
                      </a:lnTo>
                      <a:lnTo>
                        <a:pt x="1721" y="199"/>
                      </a:lnTo>
                      <a:lnTo>
                        <a:pt x="1721" y="199"/>
                      </a:lnTo>
                      <a:lnTo>
                        <a:pt x="1722" y="199"/>
                      </a:lnTo>
                      <a:lnTo>
                        <a:pt x="1722" y="199"/>
                      </a:lnTo>
                      <a:lnTo>
                        <a:pt x="1722" y="199"/>
                      </a:lnTo>
                      <a:lnTo>
                        <a:pt x="1723" y="199"/>
                      </a:lnTo>
                      <a:lnTo>
                        <a:pt x="1724" y="199"/>
                      </a:lnTo>
                      <a:lnTo>
                        <a:pt x="1724" y="199"/>
                      </a:lnTo>
                      <a:lnTo>
                        <a:pt x="1724" y="199"/>
                      </a:lnTo>
                      <a:lnTo>
                        <a:pt x="1725" y="199"/>
                      </a:lnTo>
                      <a:lnTo>
                        <a:pt x="1726" y="199"/>
                      </a:lnTo>
                      <a:lnTo>
                        <a:pt x="1726" y="199"/>
                      </a:lnTo>
                      <a:lnTo>
                        <a:pt x="1727" y="199"/>
                      </a:lnTo>
                      <a:lnTo>
                        <a:pt x="1727" y="199"/>
                      </a:lnTo>
                      <a:lnTo>
                        <a:pt x="1727" y="199"/>
                      </a:lnTo>
                      <a:lnTo>
                        <a:pt x="1728" y="199"/>
                      </a:lnTo>
                      <a:lnTo>
                        <a:pt x="1729" y="199"/>
                      </a:lnTo>
                      <a:lnTo>
                        <a:pt x="1729" y="199"/>
                      </a:lnTo>
                      <a:lnTo>
                        <a:pt x="1729" y="199"/>
                      </a:lnTo>
                      <a:lnTo>
                        <a:pt x="1730" y="199"/>
                      </a:lnTo>
                      <a:lnTo>
                        <a:pt x="1731" y="199"/>
                      </a:lnTo>
                      <a:lnTo>
                        <a:pt x="1731" y="199"/>
                      </a:lnTo>
                      <a:lnTo>
                        <a:pt x="1731" y="199"/>
                      </a:lnTo>
                      <a:lnTo>
                        <a:pt x="1732" y="199"/>
                      </a:lnTo>
                      <a:lnTo>
                        <a:pt x="1732" y="199"/>
                      </a:lnTo>
                      <a:lnTo>
                        <a:pt x="1733" y="199"/>
                      </a:lnTo>
                      <a:lnTo>
                        <a:pt x="1734" y="199"/>
                      </a:lnTo>
                      <a:lnTo>
                        <a:pt x="1734" y="199"/>
                      </a:lnTo>
                      <a:lnTo>
                        <a:pt x="1734" y="199"/>
                      </a:lnTo>
                      <a:lnTo>
                        <a:pt x="1735" y="199"/>
                      </a:lnTo>
                      <a:lnTo>
                        <a:pt x="1735" y="199"/>
                      </a:lnTo>
                      <a:lnTo>
                        <a:pt x="1736" y="199"/>
                      </a:lnTo>
                      <a:lnTo>
                        <a:pt x="1737" y="199"/>
                      </a:lnTo>
                      <a:lnTo>
                        <a:pt x="1737" y="199"/>
                      </a:lnTo>
                      <a:lnTo>
                        <a:pt x="1738" y="199"/>
                      </a:lnTo>
                      <a:lnTo>
                        <a:pt x="1738" y="199"/>
                      </a:lnTo>
                      <a:lnTo>
                        <a:pt x="1739" y="199"/>
                      </a:lnTo>
                      <a:lnTo>
                        <a:pt x="1739" y="199"/>
                      </a:lnTo>
                      <a:lnTo>
                        <a:pt x="1740" y="199"/>
                      </a:lnTo>
                      <a:lnTo>
                        <a:pt x="1740" y="199"/>
                      </a:lnTo>
                      <a:lnTo>
                        <a:pt x="1740" y="199"/>
                      </a:lnTo>
                      <a:lnTo>
                        <a:pt x="1741" y="199"/>
                      </a:lnTo>
                      <a:lnTo>
                        <a:pt x="1742" y="199"/>
                      </a:lnTo>
                      <a:lnTo>
                        <a:pt x="1742" y="199"/>
                      </a:lnTo>
                      <a:lnTo>
                        <a:pt x="1743" y="199"/>
                      </a:lnTo>
                      <a:lnTo>
                        <a:pt x="1743" y="199"/>
                      </a:lnTo>
                      <a:lnTo>
                        <a:pt x="1743" y="199"/>
                      </a:lnTo>
                      <a:lnTo>
                        <a:pt x="1744" y="199"/>
                      </a:lnTo>
                      <a:lnTo>
                        <a:pt x="1744" y="199"/>
                      </a:lnTo>
                      <a:lnTo>
                        <a:pt x="1745" y="199"/>
                      </a:lnTo>
                      <a:lnTo>
                        <a:pt x="1745" y="199"/>
                      </a:lnTo>
                      <a:lnTo>
                        <a:pt x="1746" y="199"/>
                      </a:lnTo>
                      <a:lnTo>
                        <a:pt x="1747" y="199"/>
                      </a:lnTo>
                      <a:lnTo>
                        <a:pt x="1747" y="199"/>
                      </a:lnTo>
                      <a:lnTo>
                        <a:pt x="1747" y="199"/>
                      </a:lnTo>
                      <a:lnTo>
                        <a:pt x="1748" y="199"/>
                      </a:lnTo>
                      <a:lnTo>
                        <a:pt x="1749" y="199"/>
                      </a:lnTo>
                      <a:lnTo>
                        <a:pt x="1749" y="199"/>
                      </a:lnTo>
                      <a:lnTo>
                        <a:pt x="1750" y="199"/>
                      </a:lnTo>
                      <a:lnTo>
                        <a:pt x="1750" y="199"/>
                      </a:lnTo>
                      <a:lnTo>
                        <a:pt x="1751" y="199"/>
                      </a:lnTo>
                      <a:lnTo>
                        <a:pt x="1751" y="199"/>
                      </a:lnTo>
                      <a:lnTo>
                        <a:pt x="1752" y="199"/>
                      </a:lnTo>
                      <a:lnTo>
                        <a:pt x="1752" y="199"/>
                      </a:lnTo>
                      <a:lnTo>
                        <a:pt x="1753" y="199"/>
                      </a:lnTo>
                      <a:lnTo>
                        <a:pt x="1753" y="199"/>
                      </a:lnTo>
                      <a:lnTo>
                        <a:pt x="1753" y="199"/>
                      </a:lnTo>
                      <a:lnTo>
                        <a:pt x="1754" y="199"/>
                      </a:lnTo>
                      <a:lnTo>
                        <a:pt x="1754" y="199"/>
                      </a:lnTo>
                      <a:lnTo>
                        <a:pt x="1755" y="199"/>
                      </a:lnTo>
                      <a:lnTo>
                        <a:pt x="1756" y="199"/>
                      </a:lnTo>
                      <a:lnTo>
                        <a:pt x="1757" y="199"/>
                      </a:lnTo>
                      <a:lnTo>
                        <a:pt x="1757" y="199"/>
                      </a:lnTo>
                      <a:lnTo>
                        <a:pt x="1757" y="199"/>
                      </a:lnTo>
                      <a:lnTo>
                        <a:pt x="1758" y="199"/>
                      </a:lnTo>
                      <a:lnTo>
                        <a:pt x="1758" y="199"/>
                      </a:lnTo>
                      <a:lnTo>
                        <a:pt x="1759" y="199"/>
                      </a:lnTo>
                      <a:lnTo>
                        <a:pt x="1759" y="199"/>
                      </a:lnTo>
                      <a:lnTo>
                        <a:pt x="1760" y="199"/>
                      </a:lnTo>
                      <a:lnTo>
                        <a:pt x="1760" y="199"/>
                      </a:lnTo>
                      <a:lnTo>
                        <a:pt x="1760" y="199"/>
                      </a:lnTo>
                      <a:lnTo>
                        <a:pt x="1761" y="199"/>
                      </a:lnTo>
                      <a:lnTo>
                        <a:pt x="1761" y="199"/>
                      </a:lnTo>
                      <a:lnTo>
                        <a:pt x="1762" y="199"/>
                      </a:lnTo>
                      <a:lnTo>
                        <a:pt x="1763" y="199"/>
                      </a:lnTo>
                      <a:lnTo>
                        <a:pt x="1764" y="199"/>
                      </a:lnTo>
                      <a:lnTo>
                        <a:pt x="1764" y="199"/>
                      </a:lnTo>
                      <a:lnTo>
                        <a:pt x="1764" y="199"/>
                      </a:lnTo>
                      <a:lnTo>
                        <a:pt x="1765" y="199"/>
                      </a:lnTo>
                      <a:lnTo>
                        <a:pt x="1765" y="199"/>
                      </a:lnTo>
                      <a:lnTo>
                        <a:pt x="1766" y="199"/>
                      </a:lnTo>
                      <a:lnTo>
                        <a:pt x="1766" y="199"/>
                      </a:lnTo>
                      <a:lnTo>
                        <a:pt x="1767" y="199"/>
                      </a:lnTo>
                      <a:lnTo>
                        <a:pt x="1767" y="199"/>
                      </a:lnTo>
                      <a:lnTo>
                        <a:pt x="1768" y="199"/>
                      </a:lnTo>
                      <a:lnTo>
                        <a:pt x="1769" y="199"/>
                      </a:lnTo>
                      <a:lnTo>
                        <a:pt x="1769" y="199"/>
                      </a:lnTo>
                      <a:lnTo>
                        <a:pt x="1770" y="199"/>
                      </a:lnTo>
                      <a:lnTo>
                        <a:pt x="1770" y="199"/>
                      </a:lnTo>
                      <a:lnTo>
                        <a:pt x="1770" y="199"/>
                      </a:lnTo>
                      <a:lnTo>
                        <a:pt x="1771" y="199"/>
                      </a:lnTo>
                      <a:lnTo>
                        <a:pt x="1772" y="200"/>
                      </a:lnTo>
                      <a:lnTo>
                        <a:pt x="1772" y="199"/>
                      </a:lnTo>
                      <a:lnTo>
                        <a:pt x="1772" y="199"/>
                      </a:lnTo>
                      <a:lnTo>
                        <a:pt x="1773" y="199"/>
                      </a:lnTo>
                      <a:lnTo>
                        <a:pt x="1773" y="199"/>
                      </a:lnTo>
                      <a:lnTo>
                        <a:pt x="1774" y="199"/>
                      </a:lnTo>
                      <a:lnTo>
                        <a:pt x="1775" y="199"/>
                      </a:lnTo>
                      <a:lnTo>
                        <a:pt x="1775" y="199"/>
                      </a:lnTo>
                      <a:lnTo>
                        <a:pt x="1776" y="199"/>
                      </a:lnTo>
                      <a:lnTo>
                        <a:pt x="1776" y="199"/>
                      </a:lnTo>
                      <a:lnTo>
                        <a:pt x="1776" y="199"/>
                      </a:lnTo>
                      <a:lnTo>
                        <a:pt x="1777" y="199"/>
                      </a:lnTo>
                      <a:lnTo>
                        <a:pt x="1778" y="199"/>
                      </a:lnTo>
                      <a:lnTo>
                        <a:pt x="1778" y="199"/>
                      </a:lnTo>
                      <a:lnTo>
                        <a:pt x="1779" y="199"/>
                      </a:lnTo>
                      <a:lnTo>
                        <a:pt x="1779" y="199"/>
                      </a:lnTo>
                      <a:lnTo>
                        <a:pt x="1780" y="199"/>
                      </a:lnTo>
                      <a:lnTo>
                        <a:pt x="1780" y="199"/>
                      </a:lnTo>
                      <a:lnTo>
                        <a:pt x="1780" y="199"/>
                      </a:lnTo>
                      <a:lnTo>
                        <a:pt x="1781" y="199"/>
                      </a:lnTo>
                      <a:lnTo>
                        <a:pt x="1781" y="199"/>
                      </a:lnTo>
                      <a:lnTo>
                        <a:pt x="1782" y="199"/>
                      </a:lnTo>
                      <a:lnTo>
                        <a:pt x="1783" y="199"/>
                      </a:lnTo>
                      <a:lnTo>
                        <a:pt x="1783" y="199"/>
                      </a:lnTo>
                      <a:lnTo>
                        <a:pt x="1784" y="199"/>
                      </a:lnTo>
                      <a:lnTo>
                        <a:pt x="1784" y="199"/>
                      </a:lnTo>
                      <a:lnTo>
                        <a:pt x="1785" y="199"/>
                      </a:lnTo>
                      <a:lnTo>
                        <a:pt x="1785" y="199"/>
                      </a:lnTo>
                      <a:lnTo>
                        <a:pt x="1786" y="199"/>
                      </a:lnTo>
                      <a:lnTo>
                        <a:pt x="1786" y="199"/>
                      </a:lnTo>
                      <a:lnTo>
                        <a:pt x="1786" y="199"/>
                      </a:lnTo>
                      <a:lnTo>
                        <a:pt x="1787" y="199"/>
                      </a:lnTo>
                      <a:lnTo>
                        <a:pt x="1787" y="199"/>
                      </a:lnTo>
                      <a:lnTo>
                        <a:pt x="1788" y="199"/>
                      </a:lnTo>
                      <a:lnTo>
                        <a:pt x="1789" y="199"/>
                      </a:lnTo>
                      <a:lnTo>
                        <a:pt x="1789" y="199"/>
                      </a:lnTo>
                      <a:lnTo>
                        <a:pt x="1790" y="199"/>
                      </a:lnTo>
                      <a:lnTo>
                        <a:pt x="1790" y="199"/>
                      </a:lnTo>
                      <a:lnTo>
                        <a:pt x="1791" y="199"/>
                      </a:lnTo>
                      <a:lnTo>
                        <a:pt x="1791" y="199"/>
                      </a:lnTo>
                      <a:lnTo>
                        <a:pt x="1792" y="199"/>
                      </a:lnTo>
                      <a:lnTo>
                        <a:pt x="1792" y="199"/>
                      </a:lnTo>
                      <a:lnTo>
                        <a:pt x="1792" y="199"/>
                      </a:lnTo>
                      <a:lnTo>
                        <a:pt x="1793" y="199"/>
                      </a:lnTo>
                      <a:lnTo>
                        <a:pt x="1793" y="199"/>
                      </a:lnTo>
                      <a:lnTo>
                        <a:pt x="1794" y="199"/>
                      </a:lnTo>
                      <a:lnTo>
                        <a:pt x="1794" y="199"/>
                      </a:lnTo>
                      <a:lnTo>
                        <a:pt x="1795" y="199"/>
                      </a:lnTo>
                      <a:lnTo>
                        <a:pt x="1795" y="199"/>
                      </a:lnTo>
                      <a:lnTo>
                        <a:pt x="1796" y="199"/>
                      </a:lnTo>
                      <a:lnTo>
                        <a:pt x="1797" y="199"/>
                      </a:lnTo>
                      <a:lnTo>
                        <a:pt x="1797" y="199"/>
                      </a:lnTo>
                      <a:lnTo>
                        <a:pt x="1798" y="199"/>
                      </a:lnTo>
                      <a:lnTo>
                        <a:pt x="1798" y="199"/>
                      </a:lnTo>
                      <a:lnTo>
                        <a:pt x="1798" y="199"/>
                      </a:lnTo>
                      <a:lnTo>
                        <a:pt x="1799" y="199"/>
                      </a:lnTo>
                      <a:lnTo>
                        <a:pt x="1800" y="199"/>
                      </a:lnTo>
                      <a:lnTo>
                        <a:pt x="1800" y="199"/>
                      </a:lnTo>
                      <a:lnTo>
                        <a:pt x="1801" y="199"/>
                      </a:lnTo>
                      <a:lnTo>
                        <a:pt x="1801" y="199"/>
                      </a:lnTo>
                      <a:lnTo>
                        <a:pt x="1801" y="199"/>
                      </a:lnTo>
                      <a:lnTo>
                        <a:pt x="1802" y="199"/>
                      </a:lnTo>
                      <a:lnTo>
                        <a:pt x="1803" y="199"/>
                      </a:lnTo>
                      <a:lnTo>
                        <a:pt x="1803" y="199"/>
                      </a:lnTo>
                      <a:lnTo>
                        <a:pt x="1804" y="199"/>
                      </a:lnTo>
                      <a:lnTo>
                        <a:pt x="1804" y="199"/>
                      </a:lnTo>
                      <a:lnTo>
                        <a:pt x="1804" y="199"/>
                      </a:lnTo>
                      <a:lnTo>
                        <a:pt x="1805" y="199"/>
                      </a:lnTo>
                      <a:lnTo>
                        <a:pt x="1806" y="199"/>
                      </a:lnTo>
                      <a:lnTo>
                        <a:pt x="1806" y="199"/>
                      </a:lnTo>
                      <a:lnTo>
                        <a:pt x="1807" y="199"/>
                      </a:lnTo>
                      <a:lnTo>
                        <a:pt x="1808" y="199"/>
                      </a:lnTo>
                      <a:lnTo>
                        <a:pt x="1808" y="199"/>
                      </a:lnTo>
                      <a:lnTo>
                        <a:pt x="1808" y="199"/>
                      </a:lnTo>
                      <a:lnTo>
                        <a:pt x="1809" y="199"/>
                      </a:lnTo>
                      <a:lnTo>
                        <a:pt x="1809" y="199"/>
                      </a:lnTo>
                      <a:lnTo>
                        <a:pt x="1810" y="199"/>
                      </a:lnTo>
                      <a:lnTo>
                        <a:pt x="1810" y="199"/>
                      </a:lnTo>
                      <a:lnTo>
                        <a:pt x="1811" y="199"/>
                      </a:lnTo>
                      <a:lnTo>
                        <a:pt x="1811" y="199"/>
                      </a:lnTo>
                      <a:lnTo>
                        <a:pt x="1812" y="199"/>
                      </a:lnTo>
                      <a:lnTo>
                        <a:pt x="1812" y="199"/>
                      </a:lnTo>
                      <a:lnTo>
                        <a:pt x="1813" y="199"/>
                      </a:lnTo>
                      <a:lnTo>
                        <a:pt x="1813" y="199"/>
                      </a:lnTo>
                      <a:lnTo>
                        <a:pt x="1814" y="199"/>
                      </a:lnTo>
                      <a:lnTo>
                        <a:pt x="1814" y="199"/>
                      </a:lnTo>
                      <a:lnTo>
                        <a:pt x="1815" y="199"/>
                      </a:lnTo>
                      <a:lnTo>
                        <a:pt x="1815" y="199"/>
                      </a:lnTo>
                      <a:lnTo>
                        <a:pt x="1815" y="199"/>
                      </a:lnTo>
                      <a:lnTo>
                        <a:pt x="1817" y="199"/>
                      </a:lnTo>
                      <a:lnTo>
                        <a:pt x="1817" y="199"/>
                      </a:lnTo>
                      <a:lnTo>
                        <a:pt x="1817" y="199"/>
                      </a:lnTo>
                      <a:lnTo>
                        <a:pt x="1818" y="199"/>
                      </a:lnTo>
                      <a:lnTo>
                        <a:pt x="1819" y="199"/>
                      </a:lnTo>
                      <a:lnTo>
                        <a:pt x="1819" y="199"/>
                      </a:lnTo>
                      <a:lnTo>
                        <a:pt x="1819" y="199"/>
                      </a:lnTo>
                      <a:lnTo>
                        <a:pt x="1820" y="199"/>
                      </a:lnTo>
                      <a:lnTo>
                        <a:pt x="1820" y="199"/>
                      </a:lnTo>
                      <a:lnTo>
                        <a:pt x="1821" y="199"/>
                      </a:lnTo>
                      <a:lnTo>
                        <a:pt x="1822" y="199"/>
                      </a:lnTo>
                      <a:lnTo>
                        <a:pt x="1822" y="199"/>
                      </a:lnTo>
                      <a:lnTo>
                        <a:pt x="1822" y="199"/>
                      </a:lnTo>
                      <a:lnTo>
                        <a:pt x="1823" y="199"/>
                      </a:lnTo>
                      <a:lnTo>
                        <a:pt x="1823" y="199"/>
                      </a:lnTo>
                      <a:lnTo>
                        <a:pt x="1824" y="199"/>
                      </a:lnTo>
                      <a:lnTo>
                        <a:pt x="1824" y="199"/>
                      </a:lnTo>
                      <a:lnTo>
                        <a:pt x="1825" y="199"/>
                      </a:lnTo>
                      <a:lnTo>
                        <a:pt x="1825" y="199"/>
                      </a:lnTo>
                      <a:lnTo>
                        <a:pt x="1826" y="199"/>
                      </a:lnTo>
                      <a:lnTo>
                        <a:pt x="1826" y="199"/>
                      </a:lnTo>
                      <a:lnTo>
                        <a:pt x="1827" y="199"/>
                      </a:lnTo>
                      <a:lnTo>
                        <a:pt x="1827" y="199"/>
                      </a:lnTo>
                      <a:lnTo>
                        <a:pt x="1828" y="199"/>
                      </a:lnTo>
                      <a:lnTo>
                        <a:pt x="1828" y="199"/>
                      </a:lnTo>
                      <a:lnTo>
                        <a:pt x="1829" y="199"/>
                      </a:lnTo>
                      <a:lnTo>
                        <a:pt x="1829" y="199"/>
                      </a:lnTo>
                      <a:lnTo>
                        <a:pt x="1830" y="199"/>
                      </a:lnTo>
                      <a:lnTo>
                        <a:pt x="1830" y="199"/>
                      </a:lnTo>
                      <a:lnTo>
                        <a:pt x="1831" y="200"/>
                      </a:lnTo>
                      <a:lnTo>
                        <a:pt x="1831" y="199"/>
                      </a:lnTo>
                      <a:lnTo>
                        <a:pt x="1832" y="199"/>
                      </a:lnTo>
                      <a:lnTo>
                        <a:pt x="1833" y="199"/>
                      </a:lnTo>
                      <a:lnTo>
                        <a:pt x="1833" y="199"/>
                      </a:lnTo>
                      <a:lnTo>
                        <a:pt x="1833" y="199"/>
                      </a:lnTo>
                      <a:lnTo>
                        <a:pt x="1834" y="199"/>
                      </a:lnTo>
                      <a:lnTo>
                        <a:pt x="1834" y="199"/>
                      </a:lnTo>
                      <a:lnTo>
                        <a:pt x="1835" y="199"/>
                      </a:lnTo>
                      <a:lnTo>
                        <a:pt x="1835" y="199"/>
                      </a:lnTo>
                      <a:lnTo>
                        <a:pt x="1836" y="199"/>
                      </a:lnTo>
                      <a:lnTo>
                        <a:pt x="1836" y="199"/>
                      </a:lnTo>
                      <a:lnTo>
                        <a:pt x="1837" y="199"/>
                      </a:lnTo>
                      <a:lnTo>
                        <a:pt x="1838" y="199"/>
                      </a:lnTo>
                      <a:lnTo>
                        <a:pt x="1838" y="199"/>
                      </a:lnTo>
                      <a:lnTo>
                        <a:pt x="1838" y="199"/>
                      </a:lnTo>
                      <a:lnTo>
                        <a:pt x="1839" y="199"/>
                      </a:lnTo>
                      <a:lnTo>
                        <a:pt x="1840" y="199"/>
                      </a:lnTo>
                      <a:lnTo>
                        <a:pt x="1840" y="199"/>
                      </a:lnTo>
                      <a:lnTo>
                        <a:pt x="1841" y="199"/>
                      </a:lnTo>
                      <a:lnTo>
                        <a:pt x="1841" y="199"/>
                      </a:lnTo>
                      <a:lnTo>
                        <a:pt x="1842" y="199"/>
                      </a:lnTo>
                      <a:lnTo>
                        <a:pt x="1842" y="199"/>
                      </a:lnTo>
                      <a:lnTo>
                        <a:pt x="1842" y="199"/>
                      </a:lnTo>
                      <a:lnTo>
                        <a:pt x="1843" y="199"/>
                      </a:lnTo>
                      <a:lnTo>
                        <a:pt x="1844" y="199"/>
                      </a:lnTo>
                      <a:lnTo>
                        <a:pt x="1844" y="199"/>
                      </a:lnTo>
                      <a:lnTo>
                        <a:pt x="1845" y="199"/>
                      </a:lnTo>
                      <a:lnTo>
                        <a:pt x="1845" y="199"/>
                      </a:lnTo>
                      <a:lnTo>
                        <a:pt x="1846" y="199"/>
                      </a:lnTo>
                      <a:lnTo>
                        <a:pt x="1846" y="199"/>
                      </a:lnTo>
                      <a:lnTo>
                        <a:pt x="1847" y="199"/>
                      </a:lnTo>
                      <a:lnTo>
                        <a:pt x="1847" y="199"/>
                      </a:lnTo>
                      <a:lnTo>
                        <a:pt x="1848" y="199"/>
                      </a:lnTo>
                      <a:lnTo>
                        <a:pt x="1848" y="199"/>
                      </a:lnTo>
                      <a:lnTo>
                        <a:pt x="1848" y="199"/>
                      </a:lnTo>
                      <a:lnTo>
                        <a:pt x="1849" y="199"/>
                      </a:lnTo>
                      <a:lnTo>
                        <a:pt x="1850" y="199"/>
                      </a:lnTo>
                      <a:lnTo>
                        <a:pt x="1850" y="199"/>
                      </a:lnTo>
                      <a:lnTo>
                        <a:pt x="1851" y="199"/>
                      </a:lnTo>
                      <a:lnTo>
                        <a:pt x="1851" y="199"/>
                      </a:lnTo>
                      <a:lnTo>
                        <a:pt x="1852" y="199"/>
                      </a:lnTo>
                      <a:lnTo>
                        <a:pt x="1852" y="199"/>
                      </a:lnTo>
                      <a:lnTo>
                        <a:pt x="1853" y="199"/>
                      </a:lnTo>
                      <a:lnTo>
                        <a:pt x="1853" y="199"/>
                      </a:lnTo>
                      <a:lnTo>
                        <a:pt x="1854" y="199"/>
                      </a:lnTo>
                      <a:lnTo>
                        <a:pt x="1854" y="199"/>
                      </a:lnTo>
                      <a:lnTo>
                        <a:pt x="1855" y="199"/>
                      </a:lnTo>
                      <a:lnTo>
                        <a:pt x="1855" y="199"/>
                      </a:lnTo>
                      <a:lnTo>
                        <a:pt x="1856" y="199"/>
                      </a:lnTo>
                      <a:lnTo>
                        <a:pt x="1856" y="199"/>
                      </a:lnTo>
                      <a:lnTo>
                        <a:pt x="1856" y="199"/>
                      </a:lnTo>
                      <a:lnTo>
                        <a:pt x="1857" y="199"/>
                      </a:lnTo>
                      <a:lnTo>
                        <a:pt x="1858" y="199"/>
                      </a:lnTo>
                      <a:lnTo>
                        <a:pt x="1858" y="199"/>
                      </a:lnTo>
                      <a:lnTo>
                        <a:pt x="1859" y="199"/>
                      </a:lnTo>
                      <a:lnTo>
                        <a:pt x="1859" y="199"/>
                      </a:lnTo>
                      <a:lnTo>
                        <a:pt x="1860" y="199"/>
                      </a:lnTo>
                      <a:lnTo>
                        <a:pt x="1860" y="199"/>
                      </a:lnTo>
                      <a:lnTo>
                        <a:pt x="1861" y="199"/>
                      </a:lnTo>
                      <a:lnTo>
                        <a:pt x="1861" y="199"/>
                      </a:lnTo>
                      <a:lnTo>
                        <a:pt x="1862" y="199"/>
                      </a:lnTo>
                      <a:lnTo>
                        <a:pt x="1862" y="199"/>
                      </a:lnTo>
                      <a:lnTo>
                        <a:pt x="1863" y="199"/>
                      </a:lnTo>
                      <a:lnTo>
                        <a:pt x="1863" y="199"/>
                      </a:lnTo>
                      <a:lnTo>
                        <a:pt x="1863" y="199"/>
                      </a:lnTo>
                      <a:lnTo>
                        <a:pt x="1864" y="199"/>
                      </a:lnTo>
                      <a:lnTo>
                        <a:pt x="1865" y="199"/>
                      </a:lnTo>
                      <a:lnTo>
                        <a:pt x="1865" y="199"/>
                      </a:lnTo>
                      <a:lnTo>
                        <a:pt x="1866" y="199"/>
                      </a:lnTo>
                      <a:lnTo>
                        <a:pt x="1867" y="199"/>
                      </a:lnTo>
                      <a:lnTo>
                        <a:pt x="1867" y="199"/>
                      </a:lnTo>
                      <a:lnTo>
                        <a:pt x="1867" y="199"/>
                      </a:lnTo>
                      <a:lnTo>
                        <a:pt x="1868" y="199"/>
                      </a:lnTo>
                      <a:lnTo>
                        <a:pt x="1868" y="199"/>
                      </a:lnTo>
                      <a:lnTo>
                        <a:pt x="1869" y="199"/>
                      </a:lnTo>
                      <a:lnTo>
                        <a:pt x="1869" y="199"/>
                      </a:lnTo>
                      <a:lnTo>
                        <a:pt x="1870" y="199"/>
                      </a:lnTo>
                      <a:lnTo>
                        <a:pt x="1871" y="199"/>
                      </a:lnTo>
                      <a:lnTo>
                        <a:pt x="1871" y="199"/>
                      </a:lnTo>
                      <a:lnTo>
                        <a:pt x="1871" y="199"/>
                      </a:lnTo>
                      <a:lnTo>
                        <a:pt x="1872" y="199"/>
                      </a:lnTo>
                      <a:lnTo>
                        <a:pt x="1873" y="199"/>
                      </a:lnTo>
                      <a:lnTo>
                        <a:pt x="1873" y="199"/>
                      </a:lnTo>
                      <a:lnTo>
                        <a:pt x="1873" y="199"/>
                      </a:lnTo>
                      <a:lnTo>
                        <a:pt x="1874" y="199"/>
                      </a:lnTo>
                      <a:lnTo>
                        <a:pt x="1875" y="199"/>
                      </a:lnTo>
                      <a:lnTo>
                        <a:pt x="1875" y="199"/>
                      </a:lnTo>
                      <a:lnTo>
                        <a:pt x="1875" y="199"/>
                      </a:lnTo>
                      <a:lnTo>
                        <a:pt x="1876" y="199"/>
                      </a:lnTo>
                      <a:lnTo>
                        <a:pt x="1877" y="199"/>
                      </a:lnTo>
                      <a:lnTo>
                        <a:pt x="1877" y="199"/>
                      </a:lnTo>
                      <a:lnTo>
                        <a:pt x="1878" y="199"/>
                      </a:lnTo>
                      <a:lnTo>
                        <a:pt x="1878" y="199"/>
                      </a:lnTo>
                      <a:lnTo>
                        <a:pt x="1879" y="199"/>
                      </a:lnTo>
                      <a:lnTo>
                        <a:pt x="1879" y="199"/>
                      </a:lnTo>
                      <a:lnTo>
                        <a:pt x="1880" y="199"/>
                      </a:lnTo>
                      <a:lnTo>
                        <a:pt x="1880" y="199"/>
                      </a:lnTo>
                      <a:lnTo>
                        <a:pt x="1880" y="199"/>
                      </a:lnTo>
                      <a:lnTo>
                        <a:pt x="1881" y="199"/>
                      </a:lnTo>
                      <a:lnTo>
                        <a:pt x="1882" y="199"/>
                      </a:lnTo>
                      <a:lnTo>
                        <a:pt x="1882" y="199"/>
                      </a:lnTo>
                      <a:lnTo>
                        <a:pt x="1882" y="199"/>
                      </a:lnTo>
                      <a:lnTo>
                        <a:pt x="1883" y="199"/>
                      </a:lnTo>
                      <a:lnTo>
                        <a:pt x="1883" y="199"/>
                      </a:lnTo>
                      <a:lnTo>
                        <a:pt x="1884" y="199"/>
                      </a:lnTo>
                      <a:lnTo>
                        <a:pt x="1885" y="199"/>
                      </a:lnTo>
                      <a:lnTo>
                        <a:pt x="1885" y="199"/>
                      </a:lnTo>
                      <a:lnTo>
                        <a:pt x="1886" y="199"/>
                      </a:lnTo>
                      <a:lnTo>
                        <a:pt x="1886" y="199"/>
                      </a:lnTo>
                      <a:lnTo>
                        <a:pt x="1887" y="199"/>
                      </a:lnTo>
                      <a:lnTo>
                        <a:pt x="1887" y="199"/>
                      </a:lnTo>
                      <a:lnTo>
                        <a:pt x="1887" y="199"/>
                      </a:lnTo>
                      <a:lnTo>
                        <a:pt x="1888" y="199"/>
                      </a:lnTo>
                      <a:lnTo>
                        <a:pt x="1889" y="199"/>
                      </a:lnTo>
                      <a:lnTo>
                        <a:pt x="1889" y="199"/>
                      </a:lnTo>
                      <a:lnTo>
                        <a:pt x="1889" y="199"/>
                      </a:lnTo>
                      <a:lnTo>
                        <a:pt x="1890" y="199"/>
                      </a:lnTo>
                      <a:lnTo>
                        <a:pt x="1891" y="199"/>
                      </a:lnTo>
                      <a:lnTo>
                        <a:pt x="1891" y="199"/>
                      </a:lnTo>
                      <a:lnTo>
                        <a:pt x="1892" y="199"/>
                      </a:lnTo>
                      <a:lnTo>
                        <a:pt x="1892" y="199"/>
                      </a:lnTo>
                      <a:lnTo>
                        <a:pt x="1893" y="199"/>
                      </a:lnTo>
                      <a:lnTo>
                        <a:pt x="1893" y="199"/>
                      </a:lnTo>
                      <a:lnTo>
                        <a:pt x="1893" y="199"/>
                      </a:lnTo>
                      <a:lnTo>
                        <a:pt x="1894" y="199"/>
                      </a:lnTo>
                      <a:lnTo>
                        <a:pt x="1895" y="199"/>
                      </a:lnTo>
                      <a:lnTo>
                        <a:pt x="1895" y="199"/>
                      </a:lnTo>
                      <a:lnTo>
                        <a:pt x="1896" y="199"/>
                      </a:lnTo>
                      <a:lnTo>
                        <a:pt x="1896" y="199"/>
                      </a:lnTo>
                      <a:lnTo>
                        <a:pt x="1897" y="199"/>
                      </a:lnTo>
                      <a:lnTo>
                        <a:pt x="1897" y="199"/>
                      </a:lnTo>
                      <a:lnTo>
                        <a:pt x="1898" y="199"/>
                      </a:lnTo>
                      <a:lnTo>
                        <a:pt x="1898" y="199"/>
                      </a:lnTo>
                      <a:lnTo>
                        <a:pt x="1899" y="199"/>
                      </a:lnTo>
                      <a:lnTo>
                        <a:pt x="1899" y="199"/>
                      </a:lnTo>
                      <a:lnTo>
                        <a:pt x="1900" y="199"/>
                      </a:lnTo>
                      <a:lnTo>
                        <a:pt x="1900" y="199"/>
                      </a:lnTo>
                      <a:lnTo>
                        <a:pt x="1901" y="199"/>
                      </a:lnTo>
                      <a:lnTo>
                        <a:pt x="1901" y="199"/>
                      </a:lnTo>
                      <a:lnTo>
                        <a:pt x="1902" y="199"/>
                      </a:lnTo>
                      <a:lnTo>
                        <a:pt x="1902" y="199"/>
                      </a:lnTo>
                      <a:lnTo>
                        <a:pt x="1902" y="199"/>
                      </a:lnTo>
                      <a:lnTo>
                        <a:pt x="1903" y="199"/>
                      </a:lnTo>
                      <a:lnTo>
                        <a:pt x="1903" y="199"/>
                      </a:lnTo>
                      <a:lnTo>
                        <a:pt x="1904" y="199"/>
                      </a:lnTo>
                      <a:lnTo>
                        <a:pt x="1905" y="199"/>
                      </a:lnTo>
                      <a:lnTo>
                        <a:pt x="1905" y="199"/>
                      </a:lnTo>
                      <a:lnTo>
                        <a:pt x="1906" y="199"/>
                      </a:lnTo>
                      <a:lnTo>
                        <a:pt x="1907" y="199"/>
                      </a:lnTo>
                      <a:lnTo>
                        <a:pt x="1907" y="199"/>
                      </a:lnTo>
                      <a:lnTo>
                        <a:pt x="1908" y="199"/>
                      </a:lnTo>
                      <a:lnTo>
                        <a:pt x="1908" y="199"/>
                      </a:lnTo>
                      <a:lnTo>
                        <a:pt x="1908" y="199"/>
                      </a:lnTo>
                      <a:lnTo>
                        <a:pt x="1909" y="199"/>
                      </a:lnTo>
                      <a:lnTo>
                        <a:pt x="1909" y="199"/>
                      </a:lnTo>
                      <a:lnTo>
                        <a:pt x="1909" y="199"/>
                      </a:lnTo>
                      <a:lnTo>
                        <a:pt x="1910" y="199"/>
                      </a:lnTo>
                      <a:lnTo>
                        <a:pt x="1910" y="199"/>
                      </a:lnTo>
                      <a:lnTo>
                        <a:pt x="1912" y="199"/>
                      </a:lnTo>
                      <a:lnTo>
                        <a:pt x="1912" y="199"/>
                      </a:lnTo>
                      <a:lnTo>
                        <a:pt x="1913" y="199"/>
                      </a:lnTo>
                      <a:lnTo>
                        <a:pt x="1913" y="199"/>
                      </a:lnTo>
                      <a:lnTo>
                        <a:pt x="1913" y="199"/>
                      </a:lnTo>
                      <a:lnTo>
                        <a:pt x="1914" y="199"/>
                      </a:lnTo>
                      <a:lnTo>
                        <a:pt x="1915" y="199"/>
                      </a:lnTo>
                      <a:lnTo>
                        <a:pt x="1915" y="199"/>
                      </a:lnTo>
                      <a:lnTo>
                        <a:pt x="1915" y="199"/>
                      </a:lnTo>
                      <a:lnTo>
                        <a:pt x="1916" y="199"/>
                      </a:lnTo>
                      <a:lnTo>
                        <a:pt x="1916" y="199"/>
                      </a:lnTo>
                      <a:lnTo>
                        <a:pt x="1917" y="199"/>
                      </a:lnTo>
                      <a:lnTo>
                        <a:pt x="1917" y="199"/>
                      </a:lnTo>
                      <a:lnTo>
                        <a:pt x="1918" y="199"/>
                      </a:lnTo>
                      <a:lnTo>
                        <a:pt x="1918" y="199"/>
                      </a:lnTo>
                      <a:lnTo>
                        <a:pt x="1919" y="199"/>
                      </a:lnTo>
                      <a:lnTo>
                        <a:pt x="1919" y="199"/>
                      </a:lnTo>
                      <a:lnTo>
                        <a:pt x="1920" y="199"/>
                      </a:lnTo>
                      <a:lnTo>
                        <a:pt x="1920" y="199"/>
                      </a:lnTo>
                      <a:lnTo>
                        <a:pt x="1921" y="199"/>
                      </a:lnTo>
                      <a:lnTo>
                        <a:pt x="1922" y="200"/>
                      </a:lnTo>
                      <a:lnTo>
                        <a:pt x="1922" y="199"/>
                      </a:lnTo>
                      <a:lnTo>
                        <a:pt x="1923" y="199"/>
                      </a:lnTo>
                      <a:lnTo>
                        <a:pt x="1923" y="199"/>
                      </a:lnTo>
                      <a:lnTo>
                        <a:pt x="1923" y="199"/>
                      </a:lnTo>
                      <a:lnTo>
                        <a:pt x="1924" y="199"/>
                      </a:lnTo>
                      <a:lnTo>
                        <a:pt x="1924" y="199"/>
                      </a:lnTo>
                      <a:lnTo>
                        <a:pt x="1925" y="199"/>
                      </a:lnTo>
                      <a:lnTo>
                        <a:pt x="1925" y="199"/>
                      </a:lnTo>
                      <a:lnTo>
                        <a:pt x="1926" y="199"/>
                      </a:lnTo>
                      <a:lnTo>
                        <a:pt x="1927" y="199"/>
                      </a:lnTo>
                      <a:lnTo>
                        <a:pt x="1927" y="199"/>
                      </a:lnTo>
                      <a:lnTo>
                        <a:pt x="1927" y="199"/>
                      </a:lnTo>
                      <a:lnTo>
                        <a:pt x="1928" y="199"/>
                      </a:lnTo>
                      <a:lnTo>
                        <a:pt x="1928" y="199"/>
                      </a:lnTo>
                      <a:lnTo>
                        <a:pt x="1929" y="199"/>
                      </a:lnTo>
                      <a:lnTo>
                        <a:pt x="1930" y="199"/>
                      </a:lnTo>
                      <a:lnTo>
                        <a:pt x="1930" y="199"/>
                      </a:lnTo>
                      <a:lnTo>
                        <a:pt x="1930" y="199"/>
                      </a:lnTo>
                      <a:lnTo>
                        <a:pt x="1931" y="199"/>
                      </a:lnTo>
                      <a:lnTo>
                        <a:pt x="1932" y="199"/>
                      </a:lnTo>
                      <a:lnTo>
                        <a:pt x="1932" y="199"/>
                      </a:lnTo>
                      <a:lnTo>
                        <a:pt x="1933" y="199"/>
                      </a:lnTo>
                      <a:lnTo>
                        <a:pt x="1933" y="199"/>
                      </a:lnTo>
                      <a:lnTo>
                        <a:pt x="1933" y="199"/>
                      </a:lnTo>
                      <a:lnTo>
                        <a:pt x="1934" y="199"/>
                      </a:lnTo>
                      <a:lnTo>
                        <a:pt x="1935" y="199"/>
                      </a:lnTo>
                      <a:lnTo>
                        <a:pt x="1935" y="199"/>
                      </a:lnTo>
                      <a:lnTo>
                        <a:pt x="1936" y="199"/>
                      </a:lnTo>
                      <a:lnTo>
                        <a:pt x="1936" y="199"/>
                      </a:lnTo>
                      <a:lnTo>
                        <a:pt x="1936" y="199"/>
                      </a:lnTo>
                      <a:lnTo>
                        <a:pt x="1937" y="199"/>
                      </a:lnTo>
                      <a:lnTo>
                        <a:pt x="1937" y="199"/>
                      </a:lnTo>
                      <a:lnTo>
                        <a:pt x="1938" y="199"/>
                      </a:lnTo>
                      <a:lnTo>
                        <a:pt x="1939" y="199"/>
                      </a:lnTo>
                      <a:lnTo>
                        <a:pt x="1939" y="199"/>
                      </a:lnTo>
                      <a:lnTo>
                        <a:pt x="1940" y="199"/>
                      </a:lnTo>
                      <a:lnTo>
                        <a:pt x="1940" y="199"/>
                      </a:lnTo>
                      <a:lnTo>
                        <a:pt x="1940" y="199"/>
                      </a:lnTo>
                      <a:lnTo>
                        <a:pt x="1941" y="199"/>
                      </a:lnTo>
                      <a:lnTo>
                        <a:pt x="1941" y="199"/>
                      </a:lnTo>
                      <a:lnTo>
                        <a:pt x="1942" y="199"/>
                      </a:lnTo>
                      <a:lnTo>
                        <a:pt x="1942" y="199"/>
                      </a:lnTo>
                      <a:lnTo>
                        <a:pt x="1943" y="199"/>
                      </a:lnTo>
                      <a:lnTo>
                        <a:pt x="1943" y="199"/>
                      </a:lnTo>
                      <a:lnTo>
                        <a:pt x="1944" y="199"/>
                      </a:lnTo>
                      <a:lnTo>
                        <a:pt x="1945" y="199"/>
                      </a:lnTo>
                      <a:lnTo>
                        <a:pt x="1946" y="199"/>
                      </a:lnTo>
                      <a:lnTo>
                        <a:pt x="1946" y="199"/>
                      </a:lnTo>
                      <a:lnTo>
                        <a:pt x="1946" y="199"/>
                      </a:lnTo>
                      <a:lnTo>
                        <a:pt x="1947" y="199"/>
                      </a:lnTo>
                      <a:lnTo>
                        <a:pt x="1947" y="199"/>
                      </a:lnTo>
                      <a:lnTo>
                        <a:pt x="1948" y="199"/>
                      </a:lnTo>
                      <a:lnTo>
                        <a:pt x="1948" y="199"/>
                      </a:lnTo>
                      <a:lnTo>
                        <a:pt x="1949" y="200"/>
                      </a:lnTo>
                      <a:lnTo>
                        <a:pt x="1949" y="199"/>
                      </a:lnTo>
                      <a:lnTo>
                        <a:pt x="1950" y="199"/>
                      </a:lnTo>
                      <a:lnTo>
                        <a:pt x="1950" y="199"/>
                      </a:lnTo>
                      <a:lnTo>
                        <a:pt x="1951" y="199"/>
                      </a:lnTo>
                      <a:lnTo>
                        <a:pt x="1951" y="199"/>
                      </a:lnTo>
                      <a:lnTo>
                        <a:pt x="1951" y="199"/>
                      </a:lnTo>
                      <a:lnTo>
                        <a:pt x="1952" y="199"/>
                      </a:lnTo>
                      <a:lnTo>
                        <a:pt x="1953" y="199"/>
                      </a:lnTo>
                      <a:lnTo>
                        <a:pt x="1953" y="199"/>
                      </a:lnTo>
                      <a:lnTo>
                        <a:pt x="1954" y="199"/>
                      </a:lnTo>
                      <a:lnTo>
                        <a:pt x="1954" y="199"/>
                      </a:lnTo>
                      <a:lnTo>
                        <a:pt x="1955" y="199"/>
                      </a:lnTo>
                      <a:lnTo>
                        <a:pt x="1955" y="199"/>
                      </a:lnTo>
                      <a:lnTo>
                        <a:pt x="1956" y="199"/>
                      </a:lnTo>
                      <a:lnTo>
                        <a:pt x="1956" y="199"/>
                      </a:lnTo>
                      <a:lnTo>
                        <a:pt x="1957" y="199"/>
                      </a:lnTo>
                      <a:lnTo>
                        <a:pt x="1957" y="199"/>
                      </a:lnTo>
                      <a:lnTo>
                        <a:pt x="1957" y="199"/>
                      </a:lnTo>
                      <a:lnTo>
                        <a:pt x="1958" y="199"/>
                      </a:lnTo>
                      <a:lnTo>
                        <a:pt x="1959" y="199"/>
                      </a:lnTo>
                      <a:lnTo>
                        <a:pt x="1959" y="199"/>
                      </a:lnTo>
                      <a:lnTo>
                        <a:pt x="1960" y="199"/>
                      </a:lnTo>
                      <a:lnTo>
                        <a:pt x="1960" y="199"/>
                      </a:lnTo>
                      <a:lnTo>
                        <a:pt x="1961" y="199"/>
                      </a:lnTo>
                      <a:lnTo>
                        <a:pt x="1962" y="199"/>
                      </a:lnTo>
                      <a:lnTo>
                        <a:pt x="1962" y="199"/>
                      </a:lnTo>
                      <a:lnTo>
                        <a:pt x="1962" y="199"/>
                      </a:lnTo>
                      <a:lnTo>
                        <a:pt x="1963" y="199"/>
                      </a:lnTo>
                      <a:lnTo>
                        <a:pt x="1963" y="199"/>
                      </a:lnTo>
                      <a:lnTo>
                        <a:pt x="1964" y="200"/>
                      </a:lnTo>
                      <a:lnTo>
                        <a:pt x="1964" y="199"/>
                      </a:lnTo>
                      <a:lnTo>
                        <a:pt x="1965" y="199"/>
                      </a:lnTo>
                      <a:lnTo>
                        <a:pt x="1966" y="199"/>
                      </a:lnTo>
                      <a:lnTo>
                        <a:pt x="1966" y="199"/>
                      </a:lnTo>
                      <a:lnTo>
                        <a:pt x="1966" y="199"/>
                      </a:lnTo>
                      <a:lnTo>
                        <a:pt x="1967" y="199"/>
                      </a:lnTo>
                      <a:lnTo>
                        <a:pt x="1967" y="199"/>
                      </a:lnTo>
                      <a:lnTo>
                        <a:pt x="1968" y="199"/>
                      </a:lnTo>
                      <a:lnTo>
                        <a:pt x="1969" y="199"/>
                      </a:lnTo>
                      <a:lnTo>
                        <a:pt x="1969" y="199"/>
                      </a:lnTo>
                      <a:lnTo>
                        <a:pt x="1969" y="199"/>
                      </a:lnTo>
                      <a:lnTo>
                        <a:pt x="1970" y="199"/>
                      </a:lnTo>
                      <a:lnTo>
                        <a:pt x="1971" y="199"/>
                      </a:lnTo>
                      <a:lnTo>
                        <a:pt x="1971" y="199"/>
                      </a:lnTo>
                      <a:lnTo>
                        <a:pt x="1971" y="199"/>
                      </a:lnTo>
                      <a:lnTo>
                        <a:pt x="1972" y="200"/>
                      </a:lnTo>
                      <a:lnTo>
                        <a:pt x="1973" y="199"/>
                      </a:lnTo>
                      <a:lnTo>
                        <a:pt x="1973" y="199"/>
                      </a:lnTo>
                      <a:lnTo>
                        <a:pt x="1974" y="199"/>
                      </a:lnTo>
                      <a:lnTo>
                        <a:pt x="1974" y="199"/>
                      </a:lnTo>
                      <a:lnTo>
                        <a:pt x="1975" y="199"/>
                      </a:lnTo>
                      <a:lnTo>
                        <a:pt x="1975" y="200"/>
                      </a:lnTo>
                      <a:lnTo>
                        <a:pt x="1976" y="199"/>
                      </a:lnTo>
                      <a:lnTo>
                        <a:pt x="1976" y="199"/>
                      </a:lnTo>
                      <a:lnTo>
                        <a:pt x="1976" y="200"/>
                      </a:lnTo>
                      <a:lnTo>
                        <a:pt x="1977" y="199"/>
                      </a:lnTo>
                      <a:lnTo>
                        <a:pt x="1978" y="200"/>
                      </a:lnTo>
                      <a:lnTo>
                        <a:pt x="1978" y="200"/>
                      </a:lnTo>
                      <a:lnTo>
                        <a:pt x="1978" y="199"/>
                      </a:lnTo>
                      <a:lnTo>
                        <a:pt x="1979" y="199"/>
                      </a:lnTo>
                      <a:lnTo>
                        <a:pt x="1980" y="200"/>
                      </a:lnTo>
                      <a:lnTo>
                        <a:pt x="1980" y="199"/>
                      </a:lnTo>
                      <a:lnTo>
                        <a:pt x="1981" y="199"/>
                      </a:lnTo>
                      <a:lnTo>
                        <a:pt x="1981" y="199"/>
                      </a:lnTo>
                      <a:lnTo>
                        <a:pt x="1982" y="199"/>
                      </a:lnTo>
                      <a:lnTo>
                        <a:pt x="1982" y="200"/>
                      </a:lnTo>
                      <a:lnTo>
                        <a:pt x="1983" y="199"/>
                      </a:lnTo>
                      <a:lnTo>
                        <a:pt x="1983" y="199"/>
                      </a:lnTo>
                      <a:lnTo>
                        <a:pt x="1983" y="199"/>
                      </a:lnTo>
                      <a:lnTo>
                        <a:pt x="1984" y="199"/>
                      </a:lnTo>
                      <a:lnTo>
                        <a:pt x="1985" y="200"/>
                      </a:lnTo>
                      <a:lnTo>
                        <a:pt x="1985" y="200"/>
                      </a:lnTo>
                      <a:lnTo>
                        <a:pt x="1985" y="199"/>
                      </a:lnTo>
                      <a:lnTo>
                        <a:pt x="1986" y="200"/>
                      </a:lnTo>
                      <a:lnTo>
                        <a:pt x="1987" y="199"/>
                      </a:lnTo>
                      <a:lnTo>
                        <a:pt x="1987" y="199"/>
                      </a:lnTo>
                      <a:lnTo>
                        <a:pt x="1988" y="200"/>
                      </a:lnTo>
                      <a:lnTo>
                        <a:pt x="1988" y="200"/>
                      </a:lnTo>
                      <a:lnTo>
                        <a:pt x="1988" y="199"/>
                      </a:lnTo>
                      <a:lnTo>
                        <a:pt x="1989" y="199"/>
                      </a:lnTo>
                      <a:lnTo>
                        <a:pt x="1990" y="199"/>
                      </a:lnTo>
                      <a:lnTo>
                        <a:pt x="1990" y="199"/>
                      </a:lnTo>
                      <a:lnTo>
                        <a:pt x="1990" y="199"/>
                      </a:lnTo>
                      <a:lnTo>
                        <a:pt x="1991" y="199"/>
                      </a:lnTo>
                      <a:lnTo>
                        <a:pt x="1992" y="200"/>
                      </a:lnTo>
                      <a:lnTo>
                        <a:pt x="1992" y="200"/>
                      </a:lnTo>
                      <a:lnTo>
                        <a:pt x="1993" y="199"/>
                      </a:lnTo>
                      <a:lnTo>
                        <a:pt x="1993" y="199"/>
                      </a:lnTo>
                      <a:lnTo>
                        <a:pt x="1994" y="200"/>
                      </a:lnTo>
                      <a:lnTo>
                        <a:pt x="1994" y="199"/>
                      </a:lnTo>
                      <a:lnTo>
                        <a:pt x="1995" y="199"/>
                      </a:lnTo>
                      <a:lnTo>
                        <a:pt x="1995" y="199"/>
                      </a:lnTo>
                      <a:lnTo>
                        <a:pt x="1996" y="200"/>
                      </a:lnTo>
                      <a:lnTo>
                        <a:pt x="1996" y="200"/>
                      </a:lnTo>
                      <a:lnTo>
                        <a:pt x="1997" y="199"/>
                      </a:lnTo>
                      <a:lnTo>
                        <a:pt x="1997" y="199"/>
                      </a:lnTo>
                      <a:lnTo>
                        <a:pt x="1998" y="200"/>
                      </a:lnTo>
                      <a:lnTo>
                        <a:pt x="1998" y="199"/>
                      </a:lnTo>
                      <a:lnTo>
                        <a:pt x="1999" y="199"/>
                      </a:lnTo>
                      <a:lnTo>
                        <a:pt x="1999" y="199"/>
                      </a:lnTo>
                      <a:lnTo>
                        <a:pt x="2000" y="199"/>
                      </a:lnTo>
                      <a:lnTo>
                        <a:pt x="2000" y="199"/>
                      </a:lnTo>
                      <a:lnTo>
                        <a:pt x="2001" y="199"/>
                      </a:lnTo>
                      <a:lnTo>
                        <a:pt x="2001" y="200"/>
                      </a:lnTo>
                      <a:lnTo>
                        <a:pt x="2002" y="199"/>
                      </a:lnTo>
                      <a:lnTo>
                        <a:pt x="2002" y="199"/>
                      </a:lnTo>
                      <a:lnTo>
                        <a:pt x="2003" y="200"/>
                      </a:lnTo>
                      <a:lnTo>
                        <a:pt x="2003" y="200"/>
                      </a:lnTo>
                      <a:lnTo>
                        <a:pt x="2004" y="199"/>
                      </a:lnTo>
                      <a:lnTo>
                        <a:pt x="2004" y="200"/>
                      </a:lnTo>
                      <a:lnTo>
                        <a:pt x="2005" y="199"/>
                      </a:lnTo>
                      <a:lnTo>
                        <a:pt x="2005" y="199"/>
                      </a:lnTo>
                      <a:lnTo>
                        <a:pt x="2006" y="199"/>
                      </a:lnTo>
                      <a:lnTo>
                        <a:pt x="2007" y="199"/>
                      </a:lnTo>
                      <a:lnTo>
                        <a:pt x="2007" y="200"/>
                      </a:lnTo>
                      <a:lnTo>
                        <a:pt x="2007" y="200"/>
                      </a:lnTo>
                      <a:lnTo>
                        <a:pt x="2008" y="199"/>
                      </a:lnTo>
                      <a:lnTo>
                        <a:pt x="2008" y="199"/>
                      </a:lnTo>
                      <a:lnTo>
                        <a:pt x="2009" y="200"/>
                      </a:lnTo>
                      <a:lnTo>
                        <a:pt x="2009" y="199"/>
                      </a:lnTo>
                      <a:lnTo>
                        <a:pt x="2010" y="200"/>
                      </a:lnTo>
                      <a:lnTo>
                        <a:pt x="2010" y="200"/>
                      </a:lnTo>
                      <a:lnTo>
                        <a:pt x="2011" y="199"/>
                      </a:lnTo>
                      <a:lnTo>
                        <a:pt x="2011" y="199"/>
                      </a:lnTo>
                      <a:lnTo>
                        <a:pt x="2012" y="199"/>
                      </a:lnTo>
                      <a:lnTo>
                        <a:pt x="2012" y="199"/>
                      </a:lnTo>
                      <a:lnTo>
                        <a:pt x="2013" y="200"/>
                      </a:lnTo>
                      <a:lnTo>
                        <a:pt x="2014" y="200"/>
                      </a:lnTo>
                      <a:lnTo>
                        <a:pt x="2014" y="199"/>
                      </a:lnTo>
                      <a:lnTo>
                        <a:pt x="2014" y="199"/>
                      </a:lnTo>
                      <a:lnTo>
                        <a:pt x="2015" y="200"/>
                      </a:lnTo>
                      <a:lnTo>
                        <a:pt x="2015" y="200"/>
                      </a:lnTo>
                      <a:lnTo>
                        <a:pt x="2016" y="199"/>
                      </a:lnTo>
                      <a:lnTo>
                        <a:pt x="2016" y="199"/>
                      </a:lnTo>
                      <a:lnTo>
                        <a:pt x="2017" y="199"/>
                      </a:lnTo>
                      <a:lnTo>
                        <a:pt x="2017" y="199"/>
                      </a:lnTo>
                      <a:lnTo>
                        <a:pt x="2018" y="200"/>
                      </a:lnTo>
                      <a:lnTo>
                        <a:pt x="2018" y="200"/>
                      </a:lnTo>
                      <a:lnTo>
                        <a:pt x="2019" y="199"/>
                      </a:lnTo>
                      <a:lnTo>
                        <a:pt x="2019" y="199"/>
                      </a:lnTo>
                      <a:lnTo>
                        <a:pt x="2019" y="200"/>
                      </a:lnTo>
                      <a:lnTo>
                        <a:pt x="2020" y="20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9" name="Group 628"/>
              <p:cNvGrpSpPr>
                <a:grpSpLocks noChangeAspect="1"/>
              </p:cNvGrpSpPr>
              <p:nvPr/>
            </p:nvGrpSpPr>
            <p:grpSpPr bwMode="auto">
              <a:xfrm>
                <a:off x="5176838" y="1717676"/>
                <a:ext cx="3632200" cy="1185863"/>
                <a:chOff x="3408" y="816"/>
                <a:chExt cx="1467" cy="605"/>
              </a:xfrm>
            </p:grpSpPr>
            <p:sp>
              <p:nvSpPr>
                <p:cNvPr id="16" name="AutoShape 629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3408" y="816"/>
                  <a:ext cx="1467" cy="591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" name="Line 630"/>
                <p:cNvSpPr>
                  <a:spLocks noChangeShapeType="1"/>
                </p:cNvSpPr>
                <p:nvPr/>
              </p:nvSpPr>
              <p:spPr bwMode="auto">
                <a:xfrm flipV="1">
                  <a:off x="3530" y="816"/>
                  <a:ext cx="1" cy="477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" name="Rectangle 631"/>
                <p:cNvSpPr>
                  <a:spLocks noChangeArrowheads="1"/>
                </p:cNvSpPr>
                <p:nvPr/>
              </p:nvSpPr>
              <p:spPr bwMode="auto">
                <a:xfrm rot="16200000">
                  <a:off x="3402" y="1025"/>
                  <a:ext cx="62" cy="43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AU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19" name="Line 632"/>
                <p:cNvSpPr>
                  <a:spLocks noChangeShapeType="1"/>
                </p:cNvSpPr>
                <p:nvPr/>
              </p:nvSpPr>
              <p:spPr bwMode="auto">
                <a:xfrm flipH="1">
                  <a:off x="3523" y="1270"/>
                  <a:ext cx="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" name="Line 633"/>
                <p:cNvSpPr>
                  <a:spLocks noChangeShapeType="1"/>
                </p:cNvSpPr>
                <p:nvPr/>
              </p:nvSpPr>
              <p:spPr bwMode="auto">
                <a:xfrm flipH="1">
                  <a:off x="3516" y="1243"/>
                  <a:ext cx="14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" name="Rectangle 634"/>
                <p:cNvSpPr>
                  <a:spLocks noChangeArrowheads="1"/>
                </p:cNvSpPr>
                <p:nvPr/>
              </p:nvSpPr>
              <p:spPr bwMode="auto">
                <a:xfrm>
                  <a:off x="3438" y="1225"/>
                  <a:ext cx="70" cy="5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2" name="Line 635"/>
                <p:cNvSpPr>
                  <a:spLocks noChangeShapeType="1"/>
                </p:cNvSpPr>
                <p:nvPr/>
              </p:nvSpPr>
              <p:spPr bwMode="auto">
                <a:xfrm flipH="1">
                  <a:off x="3523" y="1217"/>
                  <a:ext cx="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" name="Line 636"/>
                <p:cNvSpPr>
                  <a:spLocks noChangeShapeType="1"/>
                </p:cNvSpPr>
                <p:nvPr/>
              </p:nvSpPr>
              <p:spPr bwMode="auto">
                <a:xfrm flipH="1">
                  <a:off x="3523" y="1191"/>
                  <a:ext cx="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" name="Line 637"/>
                <p:cNvSpPr>
                  <a:spLocks noChangeShapeType="1"/>
                </p:cNvSpPr>
                <p:nvPr/>
              </p:nvSpPr>
              <p:spPr bwMode="auto">
                <a:xfrm flipH="1">
                  <a:off x="3523" y="1165"/>
                  <a:ext cx="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" name="Line 638"/>
                <p:cNvSpPr>
                  <a:spLocks noChangeShapeType="1"/>
                </p:cNvSpPr>
                <p:nvPr/>
              </p:nvSpPr>
              <p:spPr bwMode="auto">
                <a:xfrm flipH="1">
                  <a:off x="3523" y="1139"/>
                  <a:ext cx="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639"/>
                <p:cNvSpPr>
                  <a:spLocks noChangeShapeType="1"/>
                </p:cNvSpPr>
                <p:nvPr/>
              </p:nvSpPr>
              <p:spPr bwMode="auto">
                <a:xfrm flipH="1">
                  <a:off x="3516" y="1112"/>
                  <a:ext cx="14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Rectangle 640"/>
                <p:cNvSpPr>
                  <a:spLocks noChangeArrowheads="1"/>
                </p:cNvSpPr>
                <p:nvPr/>
              </p:nvSpPr>
              <p:spPr bwMode="auto">
                <a:xfrm>
                  <a:off x="3438" y="1094"/>
                  <a:ext cx="70" cy="5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0.05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28" name="Line 641"/>
                <p:cNvSpPr>
                  <a:spLocks noChangeShapeType="1"/>
                </p:cNvSpPr>
                <p:nvPr/>
              </p:nvSpPr>
              <p:spPr bwMode="auto">
                <a:xfrm flipH="1">
                  <a:off x="3523" y="1086"/>
                  <a:ext cx="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" name="Line 642"/>
                <p:cNvSpPr>
                  <a:spLocks noChangeShapeType="1"/>
                </p:cNvSpPr>
                <p:nvPr/>
              </p:nvSpPr>
              <p:spPr bwMode="auto">
                <a:xfrm flipH="1">
                  <a:off x="3523" y="1060"/>
                  <a:ext cx="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643"/>
                <p:cNvSpPr>
                  <a:spLocks noChangeShapeType="1"/>
                </p:cNvSpPr>
                <p:nvPr/>
              </p:nvSpPr>
              <p:spPr bwMode="auto">
                <a:xfrm flipH="1">
                  <a:off x="3523" y="1034"/>
                  <a:ext cx="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644"/>
                <p:cNvSpPr>
                  <a:spLocks noChangeShapeType="1"/>
                </p:cNvSpPr>
                <p:nvPr/>
              </p:nvSpPr>
              <p:spPr bwMode="auto">
                <a:xfrm flipH="1">
                  <a:off x="3523" y="1008"/>
                  <a:ext cx="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645"/>
                <p:cNvSpPr>
                  <a:spLocks noChangeShapeType="1"/>
                </p:cNvSpPr>
                <p:nvPr/>
              </p:nvSpPr>
              <p:spPr bwMode="auto">
                <a:xfrm flipH="1">
                  <a:off x="3516" y="982"/>
                  <a:ext cx="14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Rectangle 646"/>
                <p:cNvSpPr>
                  <a:spLocks noChangeArrowheads="1"/>
                </p:cNvSpPr>
                <p:nvPr/>
              </p:nvSpPr>
              <p:spPr bwMode="auto">
                <a:xfrm>
                  <a:off x="3438" y="963"/>
                  <a:ext cx="70" cy="5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0.10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34" name="Line 647"/>
                <p:cNvSpPr>
                  <a:spLocks noChangeShapeType="1"/>
                </p:cNvSpPr>
                <p:nvPr/>
              </p:nvSpPr>
              <p:spPr bwMode="auto">
                <a:xfrm flipH="1">
                  <a:off x="3523" y="955"/>
                  <a:ext cx="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Line 648"/>
                <p:cNvSpPr>
                  <a:spLocks noChangeShapeType="1"/>
                </p:cNvSpPr>
                <p:nvPr/>
              </p:nvSpPr>
              <p:spPr bwMode="auto">
                <a:xfrm flipH="1">
                  <a:off x="3523" y="929"/>
                  <a:ext cx="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Line 649"/>
                <p:cNvSpPr>
                  <a:spLocks noChangeShapeType="1"/>
                </p:cNvSpPr>
                <p:nvPr/>
              </p:nvSpPr>
              <p:spPr bwMode="auto">
                <a:xfrm flipH="1">
                  <a:off x="3523" y="903"/>
                  <a:ext cx="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Line 650"/>
                <p:cNvSpPr>
                  <a:spLocks noChangeShapeType="1"/>
                </p:cNvSpPr>
                <p:nvPr/>
              </p:nvSpPr>
              <p:spPr bwMode="auto">
                <a:xfrm flipH="1">
                  <a:off x="3523" y="877"/>
                  <a:ext cx="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Line 651"/>
                <p:cNvSpPr>
                  <a:spLocks noChangeShapeType="1"/>
                </p:cNvSpPr>
                <p:nvPr/>
              </p:nvSpPr>
              <p:spPr bwMode="auto">
                <a:xfrm flipH="1">
                  <a:off x="3516" y="851"/>
                  <a:ext cx="14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Rectangle 652"/>
                <p:cNvSpPr>
                  <a:spLocks noChangeArrowheads="1"/>
                </p:cNvSpPr>
                <p:nvPr/>
              </p:nvSpPr>
              <p:spPr bwMode="auto">
                <a:xfrm>
                  <a:off x="3438" y="832"/>
                  <a:ext cx="70" cy="5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0.15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40" name="Line 653"/>
                <p:cNvSpPr>
                  <a:spLocks noChangeShapeType="1"/>
                </p:cNvSpPr>
                <p:nvPr/>
              </p:nvSpPr>
              <p:spPr bwMode="auto">
                <a:xfrm flipH="1">
                  <a:off x="3523" y="824"/>
                  <a:ext cx="7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" name="Line 654"/>
                <p:cNvSpPr>
                  <a:spLocks noChangeShapeType="1"/>
                </p:cNvSpPr>
                <p:nvPr/>
              </p:nvSpPr>
              <p:spPr bwMode="auto">
                <a:xfrm flipH="1">
                  <a:off x="3530" y="1293"/>
                  <a:ext cx="1310" cy="1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" name="Rectangle 655"/>
                <p:cNvSpPr>
                  <a:spLocks noChangeArrowheads="1"/>
                </p:cNvSpPr>
                <p:nvPr/>
              </p:nvSpPr>
              <p:spPr bwMode="auto">
                <a:xfrm>
                  <a:off x="4121" y="1367"/>
                  <a:ext cx="126" cy="5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Minutes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43" name="Line 656"/>
                <p:cNvSpPr>
                  <a:spLocks noChangeShapeType="1"/>
                </p:cNvSpPr>
                <p:nvPr/>
              </p:nvSpPr>
              <p:spPr bwMode="auto">
                <a:xfrm>
                  <a:off x="3530" y="1296"/>
                  <a:ext cx="1" cy="17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" name="Rectangle 657"/>
                <p:cNvSpPr>
                  <a:spLocks noChangeArrowheads="1"/>
                </p:cNvSpPr>
                <p:nvPr/>
              </p:nvSpPr>
              <p:spPr bwMode="auto">
                <a:xfrm>
                  <a:off x="3491" y="1313"/>
                  <a:ext cx="70" cy="5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0.00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45" name="Line 658"/>
                <p:cNvSpPr>
                  <a:spLocks noChangeShapeType="1"/>
                </p:cNvSpPr>
                <p:nvPr/>
              </p:nvSpPr>
              <p:spPr bwMode="auto">
                <a:xfrm>
                  <a:off x="3567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" name="Line 659"/>
                <p:cNvSpPr>
                  <a:spLocks noChangeShapeType="1"/>
                </p:cNvSpPr>
                <p:nvPr/>
              </p:nvSpPr>
              <p:spPr bwMode="auto">
                <a:xfrm>
                  <a:off x="3605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" name="Line 660"/>
                <p:cNvSpPr>
                  <a:spLocks noChangeShapeType="1"/>
                </p:cNvSpPr>
                <p:nvPr/>
              </p:nvSpPr>
              <p:spPr bwMode="auto">
                <a:xfrm>
                  <a:off x="3642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" name="Line 661"/>
                <p:cNvSpPr>
                  <a:spLocks noChangeShapeType="1"/>
                </p:cNvSpPr>
                <p:nvPr/>
              </p:nvSpPr>
              <p:spPr bwMode="auto">
                <a:xfrm>
                  <a:off x="3679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" name="Line 662"/>
                <p:cNvSpPr>
                  <a:spLocks noChangeShapeType="1"/>
                </p:cNvSpPr>
                <p:nvPr/>
              </p:nvSpPr>
              <p:spPr bwMode="auto">
                <a:xfrm>
                  <a:off x="3717" y="1296"/>
                  <a:ext cx="1" cy="17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" name="Rectangle 663"/>
                <p:cNvSpPr>
                  <a:spLocks noChangeArrowheads="1"/>
                </p:cNvSpPr>
                <p:nvPr/>
              </p:nvSpPr>
              <p:spPr bwMode="auto">
                <a:xfrm>
                  <a:off x="3678" y="1313"/>
                  <a:ext cx="70" cy="5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5.00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51" name="Line 664"/>
                <p:cNvSpPr>
                  <a:spLocks noChangeShapeType="1"/>
                </p:cNvSpPr>
                <p:nvPr/>
              </p:nvSpPr>
              <p:spPr bwMode="auto">
                <a:xfrm>
                  <a:off x="3754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" name="Line 665"/>
                <p:cNvSpPr>
                  <a:spLocks noChangeShapeType="1"/>
                </p:cNvSpPr>
                <p:nvPr/>
              </p:nvSpPr>
              <p:spPr bwMode="auto">
                <a:xfrm>
                  <a:off x="3792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Line 666"/>
                <p:cNvSpPr>
                  <a:spLocks noChangeShapeType="1"/>
                </p:cNvSpPr>
                <p:nvPr/>
              </p:nvSpPr>
              <p:spPr bwMode="auto">
                <a:xfrm>
                  <a:off x="3829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" name="Line 667"/>
                <p:cNvSpPr>
                  <a:spLocks noChangeShapeType="1"/>
                </p:cNvSpPr>
                <p:nvPr/>
              </p:nvSpPr>
              <p:spPr bwMode="auto">
                <a:xfrm>
                  <a:off x="3866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" name="Line 668"/>
                <p:cNvSpPr>
                  <a:spLocks noChangeShapeType="1"/>
                </p:cNvSpPr>
                <p:nvPr/>
              </p:nvSpPr>
              <p:spPr bwMode="auto">
                <a:xfrm>
                  <a:off x="3904" y="1296"/>
                  <a:ext cx="1" cy="17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" name="Rectangle 669"/>
                <p:cNvSpPr>
                  <a:spLocks noChangeArrowheads="1"/>
                </p:cNvSpPr>
                <p:nvPr/>
              </p:nvSpPr>
              <p:spPr bwMode="auto">
                <a:xfrm>
                  <a:off x="3856" y="1313"/>
                  <a:ext cx="90" cy="5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10.00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57" name="Line 670"/>
                <p:cNvSpPr>
                  <a:spLocks noChangeShapeType="1"/>
                </p:cNvSpPr>
                <p:nvPr/>
              </p:nvSpPr>
              <p:spPr bwMode="auto">
                <a:xfrm>
                  <a:off x="3941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" name="Line 671"/>
                <p:cNvSpPr>
                  <a:spLocks noChangeShapeType="1"/>
                </p:cNvSpPr>
                <p:nvPr/>
              </p:nvSpPr>
              <p:spPr bwMode="auto">
                <a:xfrm>
                  <a:off x="3979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Line 672"/>
                <p:cNvSpPr>
                  <a:spLocks noChangeShapeType="1"/>
                </p:cNvSpPr>
                <p:nvPr/>
              </p:nvSpPr>
              <p:spPr bwMode="auto">
                <a:xfrm>
                  <a:off x="4016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" name="Line 673"/>
                <p:cNvSpPr>
                  <a:spLocks noChangeShapeType="1"/>
                </p:cNvSpPr>
                <p:nvPr/>
              </p:nvSpPr>
              <p:spPr bwMode="auto">
                <a:xfrm>
                  <a:off x="4054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" name="Line 674"/>
                <p:cNvSpPr>
                  <a:spLocks noChangeShapeType="1"/>
                </p:cNvSpPr>
                <p:nvPr/>
              </p:nvSpPr>
              <p:spPr bwMode="auto">
                <a:xfrm>
                  <a:off x="4091" y="1296"/>
                  <a:ext cx="1" cy="17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" name="Rectangle 675"/>
                <p:cNvSpPr>
                  <a:spLocks noChangeArrowheads="1"/>
                </p:cNvSpPr>
                <p:nvPr/>
              </p:nvSpPr>
              <p:spPr bwMode="auto">
                <a:xfrm>
                  <a:off x="4043" y="1313"/>
                  <a:ext cx="89" cy="5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15.00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63" name="Line 676"/>
                <p:cNvSpPr>
                  <a:spLocks noChangeShapeType="1"/>
                </p:cNvSpPr>
                <p:nvPr/>
              </p:nvSpPr>
              <p:spPr bwMode="auto">
                <a:xfrm>
                  <a:off x="4128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" name="Line 677"/>
                <p:cNvSpPr>
                  <a:spLocks noChangeShapeType="1"/>
                </p:cNvSpPr>
                <p:nvPr/>
              </p:nvSpPr>
              <p:spPr bwMode="auto">
                <a:xfrm>
                  <a:off x="4166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" name="Line 678"/>
                <p:cNvSpPr>
                  <a:spLocks noChangeShapeType="1"/>
                </p:cNvSpPr>
                <p:nvPr/>
              </p:nvSpPr>
              <p:spPr bwMode="auto">
                <a:xfrm>
                  <a:off x="4203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" name="Line 679"/>
                <p:cNvSpPr>
                  <a:spLocks noChangeShapeType="1"/>
                </p:cNvSpPr>
                <p:nvPr/>
              </p:nvSpPr>
              <p:spPr bwMode="auto">
                <a:xfrm>
                  <a:off x="4241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" name="Line 680"/>
                <p:cNvSpPr>
                  <a:spLocks noChangeShapeType="1"/>
                </p:cNvSpPr>
                <p:nvPr/>
              </p:nvSpPr>
              <p:spPr bwMode="auto">
                <a:xfrm>
                  <a:off x="4278" y="1296"/>
                  <a:ext cx="1" cy="17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" name="Rectangle 681"/>
                <p:cNvSpPr>
                  <a:spLocks noChangeArrowheads="1"/>
                </p:cNvSpPr>
                <p:nvPr/>
              </p:nvSpPr>
              <p:spPr bwMode="auto">
                <a:xfrm>
                  <a:off x="4230" y="1313"/>
                  <a:ext cx="90" cy="5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20.00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69" name="Line 682"/>
                <p:cNvSpPr>
                  <a:spLocks noChangeShapeType="1"/>
                </p:cNvSpPr>
                <p:nvPr/>
              </p:nvSpPr>
              <p:spPr bwMode="auto">
                <a:xfrm>
                  <a:off x="4316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" name="Line 683"/>
                <p:cNvSpPr>
                  <a:spLocks noChangeShapeType="1"/>
                </p:cNvSpPr>
                <p:nvPr/>
              </p:nvSpPr>
              <p:spPr bwMode="auto">
                <a:xfrm>
                  <a:off x="4353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" name="Line 684"/>
                <p:cNvSpPr>
                  <a:spLocks noChangeShapeType="1"/>
                </p:cNvSpPr>
                <p:nvPr/>
              </p:nvSpPr>
              <p:spPr bwMode="auto">
                <a:xfrm>
                  <a:off x="4391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" name="Line 685"/>
                <p:cNvSpPr>
                  <a:spLocks noChangeShapeType="1"/>
                </p:cNvSpPr>
                <p:nvPr/>
              </p:nvSpPr>
              <p:spPr bwMode="auto">
                <a:xfrm>
                  <a:off x="4428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" name="Line 686"/>
                <p:cNvSpPr>
                  <a:spLocks noChangeShapeType="1"/>
                </p:cNvSpPr>
                <p:nvPr/>
              </p:nvSpPr>
              <p:spPr bwMode="auto">
                <a:xfrm>
                  <a:off x="4465" y="1296"/>
                  <a:ext cx="1" cy="17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" name="Rectangle 687"/>
                <p:cNvSpPr>
                  <a:spLocks noChangeArrowheads="1"/>
                </p:cNvSpPr>
                <p:nvPr/>
              </p:nvSpPr>
              <p:spPr bwMode="auto">
                <a:xfrm>
                  <a:off x="4417" y="1313"/>
                  <a:ext cx="90" cy="5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25.00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75" name="Line 688"/>
                <p:cNvSpPr>
                  <a:spLocks noChangeShapeType="1"/>
                </p:cNvSpPr>
                <p:nvPr/>
              </p:nvSpPr>
              <p:spPr bwMode="auto">
                <a:xfrm>
                  <a:off x="4503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" name="Line 689"/>
                <p:cNvSpPr>
                  <a:spLocks noChangeShapeType="1"/>
                </p:cNvSpPr>
                <p:nvPr/>
              </p:nvSpPr>
              <p:spPr bwMode="auto">
                <a:xfrm>
                  <a:off x="4540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" name="Line 690"/>
                <p:cNvSpPr>
                  <a:spLocks noChangeShapeType="1"/>
                </p:cNvSpPr>
                <p:nvPr/>
              </p:nvSpPr>
              <p:spPr bwMode="auto">
                <a:xfrm>
                  <a:off x="4578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" name="Line 691"/>
                <p:cNvSpPr>
                  <a:spLocks noChangeShapeType="1"/>
                </p:cNvSpPr>
                <p:nvPr/>
              </p:nvSpPr>
              <p:spPr bwMode="auto">
                <a:xfrm>
                  <a:off x="4615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" name="Line 692"/>
                <p:cNvSpPr>
                  <a:spLocks noChangeShapeType="1"/>
                </p:cNvSpPr>
                <p:nvPr/>
              </p:nvSpPr>
              <p:spPr bwMode="auto">
                <a:xfrm>
                  <a:off x="4653" y="1296"/>
                  <a:ext cx="1" cy="17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" name="Rectangle 693"/>
                <p:cNvSpPr>
                  <a:spLocks noChangeArrowheads="1"/>
                </p:cNvSpPr>
                <p:nvPr/>
              </p:nvSpPr>
              <p:spPr bwMode="auto">
                <a:xfrm>
                  <a:off x="4605" y="1313"/>
                  <a:ext cx="90" cy="5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r>
                    <a:rPr lang="en-US" sz="700">
                      <a:solidFill>
                        <a:srgbClr val="000000"/>
                      </a:solidFill>
                      <a:latin typeface="Arial" charset="0"/>
                    </a:rPr>
                    <a:t>30.00</a:t>
                  </a:r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81" name="Line 694"/>
                <p:cNvSpPr>
                  <a:spLocks noChangeShapeType="1"/>
                </p:cNvSpPr>
                <p:nvPr/>
              </p:nvSpPr>
              <p:spPr bwMode="auto">
                <a:xfrm>
                  <a:off x="4690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" name="Line 695"/>
                <p:cNvSpPr>
                  <a:spLocks noChangeShapeType="1"/>
                </p:cNvSpPr>
                <p:nvPr/>
              </p:nvSpPr>
              <p:spPr bwMode="auto">
                <a:xfrm>
                  <a:off x="4727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" name="Line 696"/>
                <p:cNvSpPr>
                  <a:spLocks noChangeShapeType="1"/>
                </p:cNvSpPr>
                <p:nvPr/>
              </p:nvSpPr>
              <p:spPr bwMode="auto">
                <a:xfrm>
                  <a:off x="4765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" name="Line 697"/>
                <p:cNvSpPr>
                  <a:spLocks noChangeShapeType="1"/>
                </p:cNvSpPr>
                <p:nvPr/>
              </p:nvSpPr>
              <p:spPr bwMode="auto">
                <a:xfrm>
                  <a:off x="4802" y="1296"/>
                  <a:ext cx="1" cy="8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" name="Line 698"/>
                <p:cNvSpPr>
                  <a:spLocks noChangeShapeType="1"/>
                </p:cNvSpPr>
                <p:nvPr/>
              </p:nvSpPr>
              <p:spPr bwMode="auto">
                <a:xfrm>
                  <a:off x="4840" y="1296"/>
                  <a:ext cx="1" cy="17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" name="Rectangle 699"/>
                <p:cNvSpPr>
                  <a:spLocks noChangeArrowheads="1"/>
                </p:cNvSpPr>
                <p:nvPr/>
              </p:nvSpPr>
              <p:spPr bwMode="auto">
                <a:xfrm>
                  <a:off x="4792" y="1313"/>
                  <a:ext cx="1" cy="5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lIns="0" tIns="0" rIns="0" bIns="0">
                  <a:spAutoFit/>
                </a:bodyPr>
                <a:lstStyle/>
                <a:p>
                  <a:pPr eaLnBrk="0" hangingPunct="0"/>
                  <a:endParaRPr lang="en-US" sz="700">
                    <a:latin typeface="Arial" charset="0"/>
                  </a:endParaRPr>
                </a:p>
              </p:txBody>
            </p:sp>
            <p:sp>
              <p:nvSpPr>
                <p:cNvPr id="87" name="Freeform 700"/>
                <p:cNvSpPr>
                  <a:spLocks/>
                </p:cNvSpPr>
                <p:nvPr/>
              </p:nvSpPr>
              <p:spPr bwMode="auto">
                <a:xfrm>
                  <a:off x="3530" y="1181"/>
                  <a:ext cx="1310" cy="65"/>
                </a:xfrm>
                <a:custGeom>
                  <a:avLst/>
                  <a:gdLst/>
                  <a:ahLst/>
                  <a:cxnLst>
                    <a:cxn ang="0">
                      <a:pos x="20" y="62"/>
                    </a:cxn>
                    <a:cxn ang="0">
                      <a:pos x="40" y="63"/>
                    </a:cxn>
                    <a:cxn ang="0">
                      <a:pos x="61" y="62"/>
                    </a:cxn>
                    <a:cxn ang="0">
                      <a:pos x="82" y="62"/>
                    </a:cxn>
                    <a:cxn ang="0">
                      <a:pos x="102" y="63"/>
                    </a:cxn>
                    <a:cxn ang="0">
                      <a:pos x="123" y="62"/>
                    </a:cxn>
                    <a:cxn ang="0">
                      <a:pos x="143" y="63"/>
                    </a:cxn>
                    <a:cxn ang="0">
                      <a:pos x="164" y="63"/>
                    </a:cxn>
                    <a:cxn ang="0">
                      <a:pos x="185" y="63"/>
                    </a:cxn>
                    <a:cxn ang="0">
                      <a:pos x="206" y="63"/>
                    </a:cxn>
                    <a:cxn ang="0">
                      <a:pos x="227" y="63"/>
                    </a:cxn>
                    <a:cxn ang="0">
                      <a:pos x="247" y="63"/>
                    </a:cxn>
                    <a:cxn ang="0">
                      <a:pos x="268" y="63"/>
                    </a:cxn>
                    <a:cxn ang="0">
                      <a:pos x="288" y="61"/>
                    </a:cxn>
                    <a:cxn ang="0">
                      <a:pos x="309" y="63"/>
                    </a:cxn>
                    <a:cxn ang="0">
                      <a:pos x="330" y="63"/>
                    </a:cxn>
                    <a:cxn ang="0">
                      <a:pos x="350" y="63"/>
                    </a:cxn>
                    <a:cxn ang="0">
                      <a:pos x="371" y="63"/>
                    </a:cxn>
                    <a:cxn ang="0">
                      <a:pos x="391" y="63"/>
                    </a:cxn>
                    <a:cxn ang="0">
                      <a:pos x="412" y="63"/>
                    </a:cxn>
                    <a:cxn ang="0">
                      <a:pos x="433" y="63"/>
                    </a:cxn>
                    <a:cxn ang="0">
                      <a:pos x="453" y="60"/>
                    </a:cxn>
                    <a:cxn ang="0">
                      <a:pos x="474" y="30"/>
                    </a:cxn>
                    <a:cxn ang="0">
                      <a:pos x="495" y="63"/>
                    </a:cxn>
                    <a:cxn ang="0">
                      <a:pos x="515" y="63"/>
                    </a:cxn>
                    <a:cxn ang="0">
                      <a:pos x="536" y="63"/>
                    </a:cxn>
                    <a:cxn ang="0">
                      <a:pos x="556" y="64"/>
                    </a:cxn>
                    <a:cxn ang="0">
                      <a:pos x="577" y="63"/>
                    </a:cxn>
                    <a:cxn ang="0">
                      <a:pos x="598" y="53"/>
                    </a:cxn>
                    <a:cxn ang="0">
                      <a:pos x="619" y="0"/>
                    </a:cxn>
                    <a:cxn ang="0">
                      <a:pos x="639" y="60"/>
                    </a:cxn>
                    <a:cxn ang="0">
                      <a:pos x="660" y="50"/>
                    </a:cxn>
                    <a:cxn ang="0">
                      <a:pos x="680" y="0"/>
                    </a:cxn>
                    <a:cxn ang="0">
                      <a:pos x="701" y="60"/>
                    </a:cxn>
                    <a:cxn ang="0">
                      <a:pos x="722" y="63"/>
                    </a:cxn>
                    <a:cxn ang="0">
                      <a:pos x="742" y="64"/>
                    </a:cxn>
                    <a:cxn ang="0">
                      <a:pos x="763" y="64"/>
                    </a:cxn>
                    <a:cxn ang="0">
                      <a:pos x="784" y="64"/>
                    </a:cxn>
                    <a:cxn ang="0">
                      <a:pos x="804" y="64"/>
                    </a:cxn>
                    <a:cxn ang="0">
                      <a:pos x="825" y="64"/>
                    </a:cxn>
                    <a:cxn ang="0">
                      <a:pos x="846" y="64"/>
                    </a:cxn>
                    <a:cxn ang="0">
                      <a:pos x="866" y="65"/>
                    </a:cxn>
                    <a:cxn ang="0">
                      <a:pos x="887" y="64"/>
                    </a:cxn>
                    <a:cxn ang="0">
                      <a:pos x="907" y="64"/>
                    </a:cxn>
                    <a:cxn ang="0">
                      <a:pos x="929" y="65"/>
                    </a:cxn>
                    <a:cxn ang="0">
                      <a:pos x="949" y="64"/>
                    </a:cxn>
                    <a:cxn ang="0">
                      <a:pos x="969" y="65"/>
                    </a:cxn>
                    <a:cxn ang="0">
                      <a:pos x="990" y="65"/>
                    </a:cxn>
                    <a:cxn ang="0">
                      <a:pos x="1011" y="65"/>
                    </a:cxn>
                    <a:cxn ang="0">
                      <a:pos x="1031" y="62"/>
                    </a:cxn>
                    <a:cxn ang="0">
                      <a:pos x="1052" y="44"/>
                    </a:cxn>
                    <a:cxn ang="0">
                      <a:pos x="1073" y="30"/>
                    </a:cxn>
                    <a:cxn ang="0">
                      <a:pos x="1093" y="57"/>
                    </a:cxn>
                    <a:cxn ang="0">
                      <a:pos x="1114" y="65"/>
                    </a:cxn>
                    <a:cxn ang="0">
                      <a:pos x="1135" y="65"/>
                    </a:cxn>
                    <a:cxn ang="0">
                      <a:pos x="1155" y="65"/>
                    </a:cxn>
                    <a:cxn ang="0">
                      <a:pos x="1176" y="65"/>
                    </a:cxn>
                    <a:cxn ang="0">
                      <a:pos x="1197" y="65"/>
                    </a:cxn>
                    <a:cxn ang="0">
                      <a:pos x="1217" y="65"/>
                    </a:cxn>
                    <a:cxn ang="0">
                      <a:pos x="1238" y="65"/>
                    </a:cxn>
                    <a:cxn ang="0">
                      <a:pos x="1259" y="65"/>
                    </a:cxn>
                    <a:cxn ang="0">
                      <a:pos x="1279" y="65"/>
                    </a:cxn>
                    <a:cxn ang="0">
                      <a:pos x="1300" y="65"/>
                    </a:cxn>
                  </a:cxnLst>
                  <a:rect l="0" t="0" r="r" b="b"/>
                  <a:pathLst>
                    <a:path w="1310" h="65">
                      <a:moveTo>
                        <a:pt x="0" y="62"/>
                      </a:moveTo>
                      <a:lnTo>
                        <a:pt x="0" y="62"/>
                      </a:lnTo>
                      <a:lnTo>
                        <a:pt x="0" y="62"/>
                      </a:lnTo>
                      <a:lnTo>
                        <a:pt x="1" y="62"/>
                      </a:lnTo>
                      <a:lnTo>
                        <a:pt x="1" y="62"/>
                      </a:lnTo>
                      <a:lnTo>
                        <a:pt x="1" y="62"/>
                      </a:lnTo>
                      <a:lnTo>
                        <a:pt x="1" y="62"/>
                      </a:lnTo>
                      <a:lnTo>
                        <a:pt x="2" y="62"/>
                      </a:lnTo>
                      <a:lnTo>
                        <a:pt x="2" y="62"/>
                      </a:lnTo>
                      <a:lnTo>
                        <a:pt x="2" y="62"/>
                      </a:lnTo>
                      <a:lnTo>
                        <a:pt x="3" y="62"/>
                      </a:lnTo>
                      <a:lnTo>
                        <a:pt x="3" y="62"/>
                      </a:lnTo>
                      <a:lnTo>
                        <a:pt x="3" y="62"/>
                      </a:lnTo>
                      <a:lnTo>
                        <a:pt x="3" y="62"/>
                      </a:lnTo>
                      <a:lnTo>
                        <a:pt x="4" y="62"/>
                      </a:lnTo>
                      <a:lnTo>
                        <a:pt x="4" y="63"/>
                      </a:lnTo>
                      <a:lnTo>
                        <a:pt x="5" y="62"/>
                      </a:lnTo>
                      <a:lnTo>
                        <a:pt x="5" y="62"/>
                      </a:lnTo>
                      <a:lnTo>
                        <a:pt x="5" y="63"/>
                      </a:lnTo>
                      <a:lnTo>
                        <a:pt x="5" y="62"/>
                      </a:lnTo>
                      <a:lnTo>
                        <a:pt x="6" y="62"/>
                      </a:lnTo>
                      <a:lnTo>
                        <a:pt x="7" y="62"/>
                      </a:lnTo>
                      <a:lnTo>
                        <a:pt x="7" y="62"/>
                      </a:lnTo>
                      <a:lnTo>
                        <a:pt x="7" y="62"/>
                      </a:lnTo>
                      <a:lnTo>
                        <a:pt x="7" y="62"/>
                      </a:lnTo>
                      <a:lnTo>
                        <a:pt x="8" y="62"/>
                      </a:lnTo>
                      <a:lnTo>
                        <a:pt x="8" y="62"/>
                      </a:lnTo>
                      <a:lnTo>
                        <a:pt x="8" y="62"/>
                      </a:lnTo>
                      <a:lnTo>
                        <a:pt x="9" y="62"/>
                      </a:lnTo>
                      <a:lnTo>
                        <a:pt x="9" y="62"/>
                      </a:lnTo>
                      <a:lnTo>
                        <a:pt x="9" y="62"/>
                      </a:lnTo>
                      <a:lnTo>
                        <a:pt x="10" y="62"/>
                      </a:lnTo>
                      <a:lnTo>
                        <a:pt x="10" y="62"/>
                      </a:lnTo>
                      <a:lnTo>
                        <a:pt x="10" y="63"/>
                      </a:lnTo>
                      <a:lnTo>
                        <a:pt x="11" y="63"/>
                      </a:lnTo>
                      <a:lnTo>
                        <a:pt x="11" y="62"/>
                      </a:lnTo>
                      <a:lnTo>
                        <a:pt x="11" y="63"/>
                      </a:lnTo>
                      <a:lnTo>
                        <a:pt x="11" y="62"/>
                      </a:lnTo>
                      <a:lnTo>
                        <a:pt x="12" y="62"/>
                      </a:lnTo>
                      <a:lnTo>
                        <a:pt x="12" y="62"/>
                      </a:lnTo>
                      <a:lnTo>
                        <a:pt x="13" y="62"/>
                      </a:lnTo>
                      <a:lnTo>
                        <a:pt x="13" y="63"/>
                      </a:lnTo>
                      <a:lnTo>
                        <a:pt x="13" y="63"/>
                      </a:lnTo>
                      <a:lnTo>
                        <a:pt x="13" y="62"/>
                      </a:lnTo>
                      <a:lnTo>
                        <a:pt x="14" y="62"/>
                      </a:lnTo>
                      <a:lnTo>
                        <a:pt x="14" y="63"/>
                      </a:lnTo>
                      <a:lnTo>
                        <a:pt x="14" y="63"/>
                      </a:lnTo>
                      <a:lnTo>
                        <a:pt x="15" y="62"/>
                      </a:lnTo>
                      <a:lnTo>
                        <a:pt x="15" y="63"/>
                      </a:lnTo>
                      <a:lnTo>
                        <a:pt x="16" y="62"/>
                      </a:lnTo>
                      <a:lnTo>
                        <a:pt x="16" y="63"/>
                      </a:lnTo>
                      <a:lnTo>
                        <a:pt x="16" y="62"/>
                      </a:lnTo>
                      <a:lnTo>
                        <a:pt x="16" y="62"/>
                      </a:lnTo>
                      <a:lnTo>
                        <a:pt x="16" y="63"/>
                      </a:lnTo>
                      <a:lnTo>
                        <a:pt x="17" y="62"/>
                      </a:lnTo>
                      <a:lnTo>
                        <a:pt x="17" y="63"/>
                      </a:lnTo>
                      <a:lnTo>
                        <a:pt x="18" y="62"/>
                      </a:lnTo>
                      <a:lnTo>
                        <a:pt x="18" y="63"/>
                      </a:lnTo>
                      <a:lnTo>
                        <a:pt x="19" y="63"/>
                      </a:lnTo>
                      <a:lnTo>
                        <a:pt x="19" y="62"/>
                      </a:lnTo>
                      <a:lnTo>
                        <a:pt x="19" y="63"/>
                      </a:lnTo>
                      <a:lnTo>
                        <a:pt x="20" y="62"/>
                      </a:lnTo>
                      <a:lnTo>
                        <a:pt x="20" y="62"/>
                      </a:lnTo>
                      <a:lnTo>
                        <a:pt x="20" y="63"/>
                      </a:lnTo>
                      <a:lnTo>
                        <a:pt x="21" y="62"/>
                      </a:lnTo>
                      <a:lnTo>
                        <a:pt x="21" y="63"/>
                      </a:lnTo>
                      <a:lnTo>
                        <a:pt x="21" y="62"/>
                      </a:lnTo>
                      <a:lnTo>
                        <a:pt x="21" y="63"/>
                      </a:lnTo>
                      <a:lnTo>
                        <a:pt x="22" y="62"/>
                      </a:lnTo>
                      <a:lnTo>
                        <a:pt x="22" y="63"/>
                      </a:lnTo>
                      <a:lnTo>
                        <a:pt x="22" y="62"/>
                      </a:lnTo>
                      <a:lnTo>
                        <a:pt x="22" y="63"/>
                      </a:lnTo>
                      <a:lnTo>
                        <a:pt x="23" y="63"/>
                      </a:lnTo>
                      <a:lnTo>
                        <a:pt x="24" y="62"/>
                      </a:lnTo>
                      <a:lnTo>
                        <a:pt x="24" y="63"/>
                      </a:lnTo>
                      <a:lnTo>
                        <a:pt x="24" y="62"/>
                      </a:lnTo>
                      <a:lnTo>
                        <a:pt x="24" y="62"/>
                      </a:lnTo>
                      <a:lnTo>
                        <a:pt x="25" y="63"/>
                      </a:lnTo>
                      <a:lnTo>
                        <a:pt x="25" y="63"/>
                      </a:lnTo>
                      <a:lnTo>
                        <a:pt x="25" y="62"/>
                      </a:lnTo>
                      <a:lnTo>
                        <a:pt x="26" y="62"/>
                      </a:lnTo>
                      <a:lnTo>
                        <a:pt x="26" y="63"/>
                      </a:lnTo>
                      <a:lnTo>
                        <a:pt x="26" y="62"/>
                      </a:lnTo>
                      <a:lnTo>
                        <a:pt x="27" y="63"/>
                      </a:lnTo>
                      <a:lnTo>
                        <a:pt x="27" y="62"/>
                      </a:lnTo>
                      <a:lnTo>
                        <a:pt x="27" y="63"/>
                      </a:lnTo>
                      <a:lnTo>
                        <a:pt x="28" y="63"/>
                      </a:lnTo>
                      <a:lnTo>
                        <a:pt x="28" y="62"/>
                      </a:lnTo>
                      <a:lnTo>
                        <a:pt x="28" y="62"/>
                      </a:lnTo>
                      <a:lnTo>
                        <a:pt x="28" y="63"/>
                      </a:lnTo>
                      <a:lnTo>
                        <a:pt x="29" y="63"/>
                      </a:lnTo>
                      <a:lnTo>
                        <a:pt x="29" y="62"/>
                      </a:lnTo>
                      <a:lnTo>
                        <a:pt x="30" y="63"/>
                      </a:lnTo>
                      <a:lnTo>
                        <a:pt x="30" y="62"/>
                      </a:lnTo>
                      <a:lnTo>
                        <a:pt x="30" y="63"/>
                      </a:lnTo>
                      <a:lnTo>
                        <a:pt x="30" y="62"/>
                      </a:lnTo>
                      <a:lnTo>
                        <a:pt x="31" y="62"/>
                      </a:lnTo>
                      <a:lnTo>
                        <a:pt x="31" y="63"/>
                      </a:lnTo>
                      <a:lnTo>
                        <a:pt x="32" y="62"/>
                      </a:lnTo>
                      <a:lnTo>
                        <a:pt x="32" y="63"/>
                      </a:lnTo>
                      <a:lnTo>
                        <a:pt x="32" y="63"/>
                      </a:lnTo>
                      <a:lnTo>
                        <a:pt x="32" y="62"/>
                      </a:lnTo>
                      <a:lnTo>
                        <a:pt x="33" y="62"/>
                      </a:lnTo>
                      <a:lnTo>
                        <a:pt x="33" y="63"/>
                      </a:lnTo>
                      <a:lnTo>
                        <a:pt x="34" y="63"/>
                      </a:lnTo>
                      <a:lnTo>
                        <a:pt x="34" y="62"/>
                      </a:lnTo>
                      <a:lnTo>
                        <a:pt x="34" y="62"/>
                      </a:lnTo>
                      <a:lnTo>
                        <a:pt x="34" y="63"/>
                      </a:lnTo>
                      <a:lnTo>
                        <a:pt x="35" y="62"/>
                      </a:lnTo>
                      <a:lnTo>
                        <a:pt x="35" y="63"/>
                      </a:lnTo>
                      <a:lnTo>
                        <a:pt x="35" y="63"/>
                      </a:lnTo>
                      <a:lnTo>
                        <a:pt x="36" y="62"/>
                      </a:lnTo>
                      <a:lnTo>
                        <a:pt x="36" y="62"/>
                      </a:lnTo>
                      <a:lnTo>
                        <a:pt x="37" y="63"/>
                      </a:lnTo>
                      <a:lnTo>
                        <a:pt x="37" y="63"/>
                      </a:lnTo>
                      <a:lnTo>
                        <a:pt x="37" y="62"/>
                      </a:lnTo>
                      <a:lnTo>
                        <a:pt x="38" y="63"/>
                      </a:lnTo>
                      <a:lnTo>
                        <a:pt x="38" y="62"/>
                      </a:lnTo>
                      <a:lnTo>
                        <a:pt x="38" y="63"/>
                      </a:lnTo>
                      <a:lnTo>
                        <a:pt x="38" y="62"/>
                      </a:lnTo>
                      <a:lnTo>
                        <a:pt x="39" y="63"/>
                      </a:lnTo>
                      <a:lnTo>
                        <a:pt x="39" y="62"/>
                      </a:lnTo>
                      <a:lnTo>
                        <a:pt x="39" y="63"/>
                      </a:lnTo>
                      <a:lnTo>
                        <a:pt x="40" y="62"/>
                      </a:lnTo>
                      <a:lnTo>
                        <a:pt x="40" y="62"/>
                      </a:lnTo>
                      <a:lnTo>
                        <a:pt x="40" y="63"/>
                      </a:lnTo>
                      <a:lnTo>
                        <a:pt x="41" y="62"/>
                      </a:lnTo>
                      <a:lnTo>
                        <a:pt x="41" y="63"/>
                      </a:lnTo>
                      <a:lnTo>
                        <a:pt x="41" y="63"/>
                      </a:lnTo>
                      <a:lnTo>
                        <a:pt x="42" y="62"/>
                      </a:lnTo>
                      <a:lnTo>
                        <a:pt x="42" y="62"/>
                      </a:lnTo>
                      <a:lnTo>
                        <a:pt x="43" y="63"/>
                      </a:lnTo>
                      <a:lnTo>
                        <a:pt x="43" y="63"/>
                      </a:lnTo>
                      <a:lnTo>
                        <a:pt x="43" y="62"/>
                      </a:lnTo>
                      <a:lnTo>
                        <a:pt x="43" y="63"/>
                      </a:lnTo>
                      <a:lnTo>
                        <a:pt x="43" y="62"/>
                      </a:lnTo>
                      <a:lnTo>
                        <a:pt x="44" y="63"/>
                      </a:lnTo>
                      <a:lnTo>
                        <a:pt x="44" y="62"/>
                      </a:lnTo>
                      <a:lnTo>
                        <a:pt x="45" y="62"/>
                      </a:lnTo>
                      <a:lnTo>
                        <a:pt x="45" y="63"/>
                      </a:lnTo>
                      <a:lnTo>
                        <a:pt x="46" y="63"/>
                      </a:lnTo>
                      <a:lnTo>
                        <a:pt x="46" y="62"/>
                      </a:lnTo>
                      <a:lnTo>
                        <a:pt x="46" y="62"/>
                      </a:lnTo>
                      <a:lnTo>
                        <a:pt x="46" y="63"/>
                      </a:lnTo>
                      <a:lnTo>
                        <a:pt x="47" y="62"/>
                      </a:lnTo>
                      <a:lnTo>
                        <a:pt x="47" y="63"/>
                      </a:lnTo>
                      <a:lnTo>
                        <a:pt x="48" y="62"/>
                      </a:lnTo>
                      <a:lnTo>
                        <a:pt x="48" y="63"/>
                      </a:lnTo>
                      <a:lnTo>
                        <a:pt x="48" y="63"/>
                      </a:lnTo>
                      <a:lnTo>
                        <a:pt x="48" y="62"/>
                      </a:lnTo>
                      <a:lnTo>
                        <a:pt x="49" y="62"/>
                      </a:lnTo>
                      <a:lnTo>
                        <a:pt x="49" y="63"/>
                      </a:lnTo>
                      <a:lnTo>
                        <a:pt x="49" y="63"/>
                      </a:lnTo>
                      <a:lnTo>
                        <a:pt x="49" y="62"/>
                      </a:lnTo>
                      <a:lnTo>
                        <a:pt x="50" y="62"/>
                      </a:lnTo>
                      <a:lnTo>
                        <a:pt x="50" y="63"/>
                      </a:lnTo>
                      <a:lnTo>
                        <a:pt x="51" y="62"/>
                      </a:lnTo>
                      <a:lnTo>
                        <a:pt x="51" y="63"/>
                      </a:lnTo>
                      <a:lnTo>
                        <a:pt x="51" y="63"/>
                      </a:lnTo>
                      <a:lnTo>
                        <a:pt x="52" y="62"/>
                      </a:lnTo>
                      <a:lnTo>
                        <a:pt x="52" y="63"/>
                      </a:lnTo>
                      <a:lnTo>
                        <a:pt x="52" y="62"/>
                      </a:lnTo>
                      <a:lnTo>
                        <a:pt x="53" y="63"/>
                      </a:lnTo>
                      <a:lnTo>
                        <a:pt x="53" y="62"/>
                      </a:lnTo>
                      <a:lnTo>
                        <a:pt x="53" y="62"/>
                      </a:lnTo>
                      <a:lnTo>
                        <a:pt x="54" y="63"/>
                      </a:lnTo>
                      <a:lnTo>
                        <a:pt x="54" y="63"/>
                      </a:lnTo>
                      <a:lnTo>
                        <a:pt x="54" y="62"/>
                      </a:lnTo>
                      <a:lnTo>
                        <a:pt x="54" y="63"/>
                      </a:lnTo>
                      <a:lnTo>
                        <a:pt x="55" y="62"/>
                      </a:lnTo>
                      <a:lnTo>
                        <a:pt x="55" y="62"/>
                      </a:lnTo>
                      <a:lnTo>
                        <a:pt x="55" y="63"/>
                      </a:lnTo>
                      <a:lnTo>
                        <a:pt x="56" y="63"/>
                      </a:lnTo>
                      <a:lnTo>
                        <a:pt x="56" y="62"/>
                      </a:lnTo>
                      <a:lnTo>
                        <a:pt x="56" y="62"/>
                      </a:lnTo>
                      <a:lnTo>
                        <a:pt x="57" y="63"/>
                      </a:lnTo>
                      <a:lnTo>
                        <a:pt x="57" y="63"/>
                      </a:lnTo>
                      <a:lnTo>
                        <a:pt x="58" y="62"/>
                      </a:lnTo>
                      <a:lnTo>
                        <a:pt x="58" y="63"/>
                      </a:lnTo>
                      <a:lnTo>
                        <a:pt x="58" y="63"/>
                      </a:lnTo>
                      <a:lnTo>
                        <a:pt x="59" y="62"/>
                      </a:lnTo>
                      <a:lnTo>
                        <a:pt x="59" y="63"/>
                      </a:lnTo>
                      <a:lnTo>
                        <a:pt x="59" y="63"/>
                      </a:lnTo>
                      <a:lnTo>
                        <a:pt x="59" y="62"/>
                      </a:lnTo>
                      <a:lnTo>
                        <a:pt x="60" y="63"/>
                      </a:lnTo>
                      <a:lnTo>
                        <a:pt x="60" y="62"/>
                      </a:lnTo>
                      <a:lnTo>
                        <a:pt x="60" y="63"/>
                      </a:lnTo>
                      <a:lnTo>
                        <a:pt x="61" y="62"/>
                      </a:lnTo>
                      <a:lnTo>
                        <a:pt x="61" y="62"/>
                      </a:lnTo>
                      <a:lnTo>
                        <a:pt x="61" y="63"/>
                      </a:lnTo>
                      <a:lnTo>
                        <a:pt x="62" y="63"/>
                      </a:lnTo>
                      <a:lnTo>
                        <a:pt x="62" y="62"/>
                      </a:lnTo>
                      <a:lnTo>
                        <a:pt x="63" y="62"/>
                      </a:lnTo>
                      <a:lnTo>
                        <a:pt x="63" y="63"/>
                      </a:lnTo>
                      <a:lnTo>
                        <a:pt x="63" y="62"/>
                      </a:lnTo>
                      <a:lnTo>
                        <a:pt x="63" y="63"/>
                      </a:lnTo>
                      <a:lnTo>
                        <a:pt x="64" y="63"/>
                      </a:lnTo>
                      <a:lnTo>
                        <a:pt x="64" y="62"/>
                      </a:lnTo>
                      <a:lnTo>
                        <a:pt x="64" y="62"/>
                      </a:lnTo>
                      <a:lnTo>
                        <a:pt x="65" y="63"/>
                      </a:lnTo>
                      <a:lnTo>
                        <a:pt x="65" y="62"/>
                      </a:lnTo>
                      <a:lnTo>
                        <a:pt x="65" y="63"/>
                      </a:lnTo>
                      <a:lnTo>
                        <a:pt x="65" y="63"/>
                      </a:lnTo>
                      <a:lnTo>
                        <a:pt x="66" y="62"/>
                      </a:lnTo>
                      <a:lnTo>
                        <a:pt x="66" y="63"/>
                      </a:lnTo>
                      <a:lnTo>
                        <a:pt x="67" y="62"/>
                      </a:lnTo>
                      <a:lnTo>
                        <a:pt x="67" y="63"/>
                      </a:lnTo>
                      <a:lnTo>
                        <a:pt x="67" y="62"/>
                      </a:lnTo>
                      <a:lnTo>
                        <a:pt x="67" y="62"/>
                      </a:lnTo>
                      <a:lnTo>
                        <a:pt x="68" y="63"/>
                      </a:lnTo>
                      <a:lnTo>
                        <a:pt x="68" y="63"/>
                      </a:lnTo>
                      <a:lnTo>
                        <a:pt x="69" y="62"/>
                      </a:lnTo>
                      <a:lnTo>
                        <a:pt x="69" y="63"/>
                      </a:lnTo>
                      <a:lnTo>
                        <a:pt x="69" y="62"/>
                      </a:lnTo>
                      <a:lnTo>
                        <a:pt x="70" y="62"/>
                      </a:lnTo>
                      <a:lnTo>
                        <a:pt x="70" y="63"/>
                      </a:lnTo>
                      <a:lnTo>
                        <a:pt x="70" y="62"/>
                      </a:lnTo>
                      <a:lnTo>
                        <a:pt x="70" y="63"/>
                      </a:lnTo>
                      <a:lnTo>
                        <a:pt x="71" y="63"/>
                      </a:lnTo>
                      <a:lnTo>
                        <a:pt x="71" y="63"/>
                      </a:lnTo>
                      <a:lnTo>
                        <a:pt x="72" y="63"/>
                      </a:lnTo>
                      <a:lnTo>
                        <a:pt x="72" y="62"/>
                      </a:lnTo>
                      <a:lnTo>
                        <a:pt x="72" y="63"/>
                      </a:lnTo>
                      <a:lnTo>
                        <a:pt x="73" y="63"/>
                      </a:lnTo>
                      <a:lnTo>
                        <a:pt x="73" y="62"/>
                      </a:lnTo>
                      <a:lnTo>
                        <a:pt x="73" y="63"/>
                      </a:lnTo>
                      <a:lnTo>
                        <a:pt x="73" y="63"/>
                      </a:lnTo>
                      <a:lnTo>
                        <a:pt x="74" y="62"/>
                      </a:lnTo>
                      <a:lnTo>
                        <a:pt x="74" y="62"/>
                      </a:lnTo>
                      <a:lnTo>
                        <a:pt x="75" y="63"/>
                      </a:lnTo>
                      <a:lnTo>
                        <a:pt x="75" y="63"/>
                      </a:lnTo>
                      <a:lnTo>
                        <a:pt x="75" y="62"/>
                      </a:lnTo>
                      <a:lnTo>
                        <a:pt x="76" y="63"/>
                      </a:lnTo>
                      <a:lnTo>
                        <a:pt x="76" y="63"/>
                      </a:lnTo>
                      <a:lnTo>
                        <a:pt x="76" y="63"/>
                      </a:lnTo>
                      <a:lnTo>
                        <a:pt x="76" y="62"/>
                      </a:lnTo>
                      <a:lnTo>
                        <a:pt x="77" y="62"/>
                      </a:lnTo>
                      <a:lnTo>
                        <a:pt x="77" y="63"/>
                      </a:lnTo>
                      <a:lnTo>
                        <a:pt x="78" y="63"/>
                      </a:lnTo>
                      <a:lnTo>
                        <a:pt x="78" y="63"/>
                      </a:lnTo>
                      <a:lnTo>
                        <a:pt x="78" y="63"/>
                      </a:lnTo>
                      <a:lnTo>
                        <a:pt x="78" y="63"/>
                      </a:lnTo>
                      <a:lnTo>
                        <a:pt x="79" y="63"/>
                      </a:lnTo>
                      <a:lnTo>
                        <a:pt x="79" y="62"/>
                      </a:lnTo>
                      <a:lnTo>
                        <a:pt x="80" y="62"/>
                      </a:lnTo>
                      <a:lnTo>
                        <a:pt x="80" y="63"/>
                      </a:lnTo>
                      <a:lnTo>
                        <a:pt x="80" y="63"/>
                      </a:lnTo>
                      <a:lnTo>
                        <a:pt x="80" y="63"/>
                      </a:lnTo>
                      <a:lnTo>
                        <a:pt x="81" y="63"/>
                      </a:lnTo>
                      <a:lnTo>
                        <a:pt x="81" y="63"/>
                      </a:lnTo>
                      <a:lnTo>
                        <a:pt x="81" y="63"/>
                      </a:lnTo>
                      <a:lnTo>
                        <a:pt x="82" y="62"/>
                      </a:lnTo>
                      <a:lnTo>
                        <a:pt x="82" y="62"/>
                      </a:lnTo>
                      <a:lnTo>
                        <a:pt x="82" y="63"/>
                      </a:lnTo>
                      <a:lnTo>
                        <a:pt x="83" y="63"/>
                      </a:lnTo>
                      <a:lnTo>
                        <a:pt x="83" y="63"/>
                      </a:lnTo>
                      <a:lnTo>
                        <a:pt x="84" y="63"/>
                      </a:lnTo>
                      <a:lnTo>
                        <a:pt x="84" y="63"/>
                      </a:lnTo>
                      <a:lnTo>
                        <a:pt x="84" y="62"/>
                      </a:lnTo>
                      <a:lnTo>
                        <a:pt x="84" y="63"/>
                      </a:lnTo>
                      <a:lnTo>
                        <a:pt x="84" y="63"/>
                      </a:lnTo>
                      <a:lnTo>
                        <a:pt x="85" y="63"/>
                      </a:lnTo>
                      <a:lnTo>
                        <a:pt x="85" y="63"/>
                      </a:lnTo>
                      <a:lnTo>
                        <a:pt x="86" y="62"/>
                      </a:lnTo>
                      <a:lnTo>
                        <a:pt x="86" y="62"/>
                      </a:lnTo>
                      <a:lnTo>
                        <a:pt x="86" y="63"/>
                      </a:lnTo>
                      <a:lnTo>
                        <a:pt x="87" y="63"/>
                      </a:lnTo>
                      <a:lnTo>
                        <a:pt x="87" y="63"/>
                      </a:lnTo>
                      <a:lnTo>
                        <a:pt x="87" y="63"/>
                      </a:lnTo>
                      <a:lnTo>
                        <a:pt x="88" y="63"/>
                      </a:lnTo>
                      <a:lnTo>
                        <a:pt x="88" y="63"/>
                      </a:lnTo>
                      <a:lnTo>
                        <a:pt x="88" y="63"/>
                      </a:lnTo>
                      <a:lnTo>
                        <a:pt x="89" y="63"/>
                      </a:lnTo>
                      <a:lnTo>
                        <a:pt x="89" y="63"/>
                      </a:lnTo>
                      <a:lnTo>
                        <a:pt x="90" y="63"/>
                      </a:lnTo>
                      <a:lnTo>
                        <a:pt x="90" y="63"/>
                      </a:lnTo>
                      <a:lnTo>
                        <a:pt x="90" y="62"/>
                      </a:lnTo>
                      <a:lnTo>
                        <a:pt x="90" y="63"/>
                      </a:lnTo>
                      <a:lnTo>
                        <a:pt x="91" y="62"/>
                      </a:lnTo>
                      <a:lnTo>
                        <a:pt x="91" y="63"/>
                      </a:lnTo>
                      <a:lnTo>
                        <a:pt x="91" y="62"/>
                      </a:lnTo>
                      <a:lnTo>
                        <a:pt x="92" y="63"/>
                      </a:lnTo>
                      <a:lnTo>
                        <a:pt x="92" y="63"/>
                      </a:lnTo>
                      <a:lnTo>
                        <a:pt x="92" y="63"/>
                      </a:lnTo>
                      <a:lnTo>
                        <a:pt x="93" y="62"/>
                      </a:lnTo>
                      <a:lnTo>
                        <a:pt x="93" y="63"/>
                      </a:lnTo>
                      <a:lnTo>
                        <a:pt x="93" y="62"/>
                      </a:lnTo>
                      <a:lnTo>
                        <a:pt x="93" y="63"/>
                      </a:lnTo>
                      <a:lnTo>
                        <a:pt x="94" y="63"/>
                      </a:lnTo>
                      <a:lnTo>
                        <a:pt x="94" y="63"/>
                      </a:lnTo>
                      <a:lnTo>
                        <a:pt x="95" y="63"/>
                      </a:lnTo>
                      <a:lnTo>
                        <a:pt x="95" y="62"/>
                      </a:lnTo>
                      <a:lnTo>
                        <a:pt x="95" y="62"/>
                      </a:lnTo>
                      <a:lnTo>
                        <a:pt x="95" y="63"/>
                      </a:lnTo>
                      <a:lnTo>
                        <a:pt x="96" y="63"/>
                      </a:lnTo>
                      <a:lnTo>
                        <a:pt x="96" y="63"/>
                      </a:lnTo>
                      <a:lnTo>
                        <a:pt x="96" y="62"/>
                      </a:lnTo>
                      <a:lnTo>
                        <a:pt x="97" y="63"/>
                      </a:lnTo>
                      <a:lnTo>
                        <a:pt x="97" y="63"/>
                      </a:lnTo>
                      <a:lnTo>
                        <a:pt x="98" y="63"/>
                      </a:lnTo>
                      <a:lnTo>
                        <a:pt x="98" y="62"/>
                      </a:lnTo>
                      <a:lnTo>
                        <a:pt x="98" y="63"/>
                      </a:lnTo>
                      <a:lnTo>
                        <a:pt x="98" y="63"/>
                      </a:lnTo>
                      <a:lnTo>
                        <a:pt x="99" y="63"/>
                      </a:lnTo>
                      <a:lnTo>
                        <a:pt x="99" y="62"/>
                      </a:lnTo>
                      <a:lnTo>
                        <a:pt x="100" y="63"/>
                      </a:lnTo>
                      <a:lnTo>
                        <a:pt x="100" y="62"/>
                      </a:lnTo>
                      <a:lnTo>
                        <a:pt x="100" y="63"/>
                      </a:lnTo>
                      <a:lnTo>
                        <a:pt x="100" y="63"/>
                      </a:lnTo>
                      <a:lnTo>
                        <a:pt x="100" y="63"/>
                      </a:lnTo>
                      <a:lnTo>
                        <a:pt x="101" y="62"/>
                      </a:lnTo>
                      <a:lnTo>
                        <a:pt x="101" y="63"/>
                      </a:lnTo>
                      <a:lnTo>
                        <a:pt x="102" y="63"/>
                      </a:lnTo>
                      <a:lnTo>
                        <a:pt x="102" y="62"/>
                      </a:lnTo>
                      <a:lnTo>
                        <a:pt x="102" y="63"/>
                      </a:lnTo>
                      <a:lnTo>
                        <a:pt x="103" y="63"/>
                      </a:lnTo>
                      <a:lnTo>
                        <a:pt x="103" y="63"/>
                      </a:lnTo>
                      <a:lnTo>
                        <a:pt x="103" y="63"/>
                      </a:lnTo>
                      <a:lnTo>
                        <a:pt x="104" y="62"/>
                      </a:lnTo>
                      <a:lnTo>
                        <a:pt x="104" y="63"/>
                      </a:lnTo>
                      <a:lnTo>
                        <a:pt x="104" y="62"/>
                      </a:lnTo>
                      <a:lnTo>
                        <a:pt x="105" y="63"/>
                      </a:lnTo>
                      <a:lnTo>
                        <a:pt x="105" y="63"/>
                      </a:lnTo>
                      <a:lnTo>
                        <a:pt x="105" y="63"/>
                      </a:lnTo>
                      <a:lnTo>
                        <a:pt x="106" y="63"/>
                      </a:lnTo>
                      <a:lnTo>
                        <a:pt x="106" y="62"/>
                      </a:lnTo>
                      <a:lnTo>
                        <a:pt x="106" y="63"/>
                      </a:lnTo>
                      <a:lnTo>
                        <a:pt x="107" y="62"/>
                      </a:lnTo>
                      <a:lnTo>
                        <a:pt x="107" y="62"/>
                      </a:lnTo>
                      <a:lnTo>
                        <a:pt x="107" y="63"/>
                      </a:lnTo>
                      <a:lnTo>
                        <a:pt x="108" y="63"/>
                      </a:lnTo>
                      <a:lnTo>
                        <a:pt x="108" y="63"/>
                      </a:lnTo>
                      <a:lnTo>
                        <a:pt x="109" y="63"/>
                      </a:lnTo>
                      <a:lnTo>
                        <a:pt x="109" y="63"/>
                      </a:lnTo>
                      <a:lnTo>
                        <a:pt x="109" y="63"/>
                      </a:lnTo>
                      <a:lnTo>
                        <a:pt x="109" y="63"/>
                      </a:lnTo>
                      <a:lnTo>
                        <a:pt x="110" y="63"/>
                      </a:lnTo>
                      <a:lnTo>
                        <a:pt x="110" y="63"/>
                      </a:lnTo>
                      <a:lnTo>
                        <a:pt x="111" y="63"/>
                      </a:lnTo>
                      <a:lnTo>
                        <a:pt x="111" y="63"/>
                      </a:lnTo>
                      <a:lnTo>
                        <a:pt x="111" y="63"/>
                      </a:lnTo>
                      <a:lnTo>
                        <a:pt x="111" y="63"/>
                      </a:lnTo>
                      <a:lnTo>
                        <a:pt x="112" y="63"/>
                      </a:lnTo>
                      <a:lnTo>
                        <a:pt x="112" y="63"/>
                      </a:lnTo>
                      <a:lnTo>
                        <a:pt x="112" y="63"/>
                      </a:lnTo>
                      <a:lnTo>
                        <a:pt x="113" y="63"/>
                      </a:lnTo>
                      <a:lnTo>
                        <a:pt x="113" y="63"/>
                      </a:lnTo>
                      <a:lnTo>
                        <a:pt x="113" y="63"/>
                      </a:lnTo>
                      <a:lnTo>
                        <a:pt x="113" y="63"/>
                      </a:lnTo>
                      <a:lnTo>
                        <a:pt x="113" y="63"/>
                      </a:lnTo>
                      <a:lnTo>
                        <a:pt x="114" y="63"/>
                      </a:lnTo>
                      <a:lnTo>
                        <a:pt x="114" y="63"/>
                      </a:lnTo>
                      <a:lnTo>
                        <a:pt x="115" y="63"/>
                      </a:lnTo>
                      <a:lnTo>
                        <a:pt x="115" y="63"/>
                      </a:lnTo>
                      <a:lnTo>
                        <a:pt x="116" y="63"/>
                      </a:lnTo>
                      <a:lnTo>
                        <a:pt x="116" y="63"/>
                      </a:lnTo>
                      <a:lnTo>
                        <a:pt x="116" y="63"/>
                      </a:lnTo>
                      <a:lnTo>
                        <a:pt x="116" y="63"/>
                      </a:lnTo>
                      <a:lnTo>
                        <a:pt x="117" y="63"/>
                      </a:lnTo>
                      <a:lnTo>
                        <a:pt x="117" y="63"/>
                      </a:lnTo>
                      <a:lnTo>
                        <a:pt x="117" y="63"/>
                      </a:lnTo>
                      <a:lnTo>
                        <a:pt x="117" y="63"/>
                      </a:lnTo>
                      <a:lnTo>
                        <a:pt x="118" y="63"/>
                      </a:lnTo>
                      <a:lnTo>
                        <a:pt x="118" y="63"/>
                      </a:lnTo>
                      <a:lnTo>
                        <a:pt x="119" y="63"/>
                      </a:lnTo>
                      <a:lnTo>
                        <a:pt x="119" y="63"/>
                      </a:lnTo>
                      <a:lnTo>
                        <a:pt x="120" y="63"/>
                      </a:lnTo>
                      <a:lnTo>
                        <a:pt x="120" y="63"/>
                      </a:lnTo>
                      <a:lnTo>
                        <a:pt x="120" y="63"/>
                      </a:lnTo>
                      <a:lnTo>
                        <a:pt x="121" y="63"/>
                      </a:lnTo>
                      <a:lnTo>
                        <a:pt x="121" y="63"/>
                      </a:lnTo>
                      <a:lnTo>
                        <a:pt x="121" y="63"/>
                      </a:lnTo>
                      <a:lnTo>
                        <a:pt x="122" y="63"/>
                      </a:lnTo>
                      <a:lnTo>
                        <a:pt x="122" y="63"/>
                      </a:lnTo>
                      <a:lnTo>
                        <a:pt x="122" y="63"/>
                      </a:lnTo>
                      <a:lnTo>
                        <a:pt x="122" y="63"/>
                      </a:lnTo>
                      <a:lnTo>
                        <a:pt x="123" y="63"/>
                      </a:lnTo>
                      <a:lnTo>
                        <a:pt x="123" y="62"/>
                      </a:lnTo>
                      <a:lnTo>
                        <a:pt x="124" y="63"/>
                      </a:lnTo>
                      <a:lnTo>
                        <a:pt x="124" y="63"/>
                      </a:lnTo>
                      <a:lnTo>
                        <a:pt x="124" y="63"/>
                      </a:lnTo>
                      <a:lnTo>
                        <a:pt x="124" y="63"/>
                      </a:lnTo>
                      <a:lnTo>
                        <a:pt x="125" y="63"/>
                      </a:lnTo>
                      <a:lnTo>
                        <a:pt x="125" y="63"/>
                      </a:lnTo>
                      <a:lnTo>
                        <a:pt x="125" y="63"/>
                      </a:lnTo>
                      <a:lnTo>
                        <a:pt x="126" y="63"/>
                      </a:lnTo>
                      <a:lnTo>
                        <a:pt x="126" y="63"/>
                      </a:lnTo>
                      <a:lnTo>
                        <a:pt x="126" y="63"/>
                      </a:lnTo>
                      <a:lnTo>
                        <a:pt x="127" y="63"/>
                      </a:lnTo>
                      <a:lnTo>
                        <a:pt x="127" y="63"/>
                      </a:lnTo>
                      <a:lnTo>
                        <a:pt x="127" y="63"/>
                      </a:lnTo>
                      <a:lnTo>
                        <a:pt x="128" y="63"/>
                      </a:lnTo>
                      <a:lnTo>
                        <a:pt x="128" y="63"/>
                      </a:lnTo>
                      <a:lnTo>
                        <a:pt x="128" y="63"/>
                      </a:lnTo>
                      <a:lnTo>
                        <a:pt x="128" y="63"/>
                      </a:lnTo>
                      <a:lnTo>
                        <a:pt x="129" y="63"/>
                      </a:lnTo>
                      <a:lnTo>
                        <a:pt x="130" y="63"/>
                      </a:lnTo>
                      <a:lnTo>
                        <a:pt x="130" y="63"/>
                      </a:lnTo>
                      <a:lnTo>
                        <a:pt x="130" y="63"/>
                      </a:lnTo>
                      <a:lnTo>
                        <a:pt x="130" y="63"/>
                      </a:lnTo>
                      <a:lnTo>
                        <a:pt x="130" y="63"/>
                      </a:lnTo>
                      <a:lnTo>
                        <a:pt x="131" y="63"/>
                      </a:lnTo>
                      <a:lnTo>
                        <a:pt x="131" y="63"/>
                      </a:lnTo>
                      <a:lnTo>
                        <a:pt x="132" y="63"/>
                      </a:lnTo>
                      <a:lnTo>
                        <a:pt x="132" y="63"/>
                      </a:lnTo>
                      <a:lnTo>
                        <a:pt x="132" y="63"/>
                      </a:lnTo>
                      <a:lnTo>
                        <a:pt x="132" y="63"/>
                      </a:lnTo>
                      <a:lnTo>
                        <a:pt x="133" y="63"/>
                      </a:lnTo>
                      <a:lnTo>
                        <a:pt x="133" y="63"/>
                      </a:lnTo>
                      <a:lnTo>
                        <a:pt x="133" y="63"/>
                      </a:lnTo>
                      <a:lnTo>
                        <a:pt x="134" y="63"/>
                      </a:lnTo>
                      <a:lnTo>
                        <a:pt x="134" y="63"/>
                      </a:lnTo>
                      <a:lnTo>
                        <a:pt x="134" y="63"/>
                      </a:lnTo>
                      <a:lnTo>
                        <a:pt x="135" y="63"/>
                      </a:lnTo>
                      <a:lnTo>
                        <a:pt x="135" y="63"/>
                      </a:lnTo>
                      <a:lnTo>
                        <a:pt x="135" y="63"/>
                      </a:lnTo>
                      <a:lnTo>
                        <a:pt x="136" y="63"/>
                      </a:lnTo>
                      <a:lnTo>
                        <a:pt x="136" y="63"/>
                      </a:lnTo>
                      <a:lnTo>
                        <a:pt x="136" y="63"/>
                      </a:lnTo>
                      <a:lnTo>
                        <a:pt x="137" y="63"/>
                      </a:lnTo>
                      <a:lnTo>
                        <a:pt x="137" y="63"/>
                      </a:lnTo>
                      <a:lnTo>
                        <a:pt x="137" y="63"/>
                      </a:lnTo>
                      <a:lnTo>
                        <a:pt x="138" y="63"/>
                      </a:lnTo>
                      <a:lnTo>
                        <a:pt x="138" y="63"/>
                      </a:lnTo>
                      <a:lnTo>
                        <a:pt x="139" y="63"/>
                      </a:lnTo>
                      <a:lnTo>
                        <a:pt x="139" y="63"/>
                      </a:lnTo>
                      <a:lnTo>
                        <a:pt x="139" y="63"/>
                      </a:lnTo>
                      <a:lnTo>
                        <a:pt x="139" y="63"/>
                      </a:lnTo>
                      <a:lnTo>
                        <a:pt x="140" y="63"/>
                      </a:lnTo>
                      <a:lnTo>
                        <a:pt x="140" y="63"/>
                      </a:lnTo>
                      <a:lnTo>
                        <a:pt x="141" y="63"/>
                      </a:lnTo>
                      <a:lnTo>
                        <a:pt x="141" y="63"/>
                      </a:lnTo>
                      <a:lnTo>
                        <a:pt x="141" y="63"/>
                      </a:lnTo>
                      <a:lnTo>
                        <a:pt x="141" y="63"/>
                      </a:lnTo>
                      <a:lnTo>
                        <a:pt x="142" y="63"/>
                      </a:lnTo>
                      <a:lnTo>
                        <a:pt x="142" y="63"/>
                      </a:lnTo>
                      <a:lnTo>
                        <a:pt x="142" y="63"/>
                      </a:lnTo>
                      <a:lnTo>
                        <a:pt x="143" y="63"/>
                      </a:lnTo>
                      <a:lnTo>
                        <a:pt x="143" y="63"/>
                      </a:lnTo>
                      <a:lnTo>
                        <a:pt x="143" y="63"/>
                      </a:lnTo>
                      <a:lnTo>
                        <a:pt x="143" y="63"/>
                      </a:lnTo>
                      <a:lnTo>
                        <a:pt x="144" y="63"/>
                      </a:lnTo>
                      <a:lnTo>
                        <a:pt x="144" y="63"/>
                      </a:lnTo>
                      <a:lnTo>
                        <a:pt x="145" y="63"/>
                      </a:lnTo>
                      <a:lnTo>
                        <a:pt x="145" y="63"/>
                      </a:lnTo>
                      <a:lnTo>
                        <a:pt x="145" y="63"/>
                      </a:lnTo>
                      <a:lnTo>
                        <a:pt x="146" y="63"/>
                      </a:lnTo>
                      <a:lnTo>
                        <a:pt x="146" y="63"/>
                      </a:lnTo>
                      <a:lnTo>
                        <a:pt x="147" y="63"/>
                      </a:lnTo>
                      <a:lnTo>
                        <a:pt x="147" y="63"/>
                      </a:lnTo>
                      <a:lnTo>
                        <a:pt x="147" y="63"/>
                      </a:lnTo>
                      <a:lnTo>
                        <a:pt x="147" y="63"/>
                      </a:lnTo>
                      <a:lnTo>
                        <a:pt x="148" y="63"/>
                      </a:lnTo>
                      <a:lnTo>
                        <a:pt x="148" y="63"/>
                      </a:lnTo>
                      <a:lnTo>
                        <a:pt x="148" y="63"/>
                      </a:lnTo>
                      <a:lnTo>
                        <a:pt x="149" y="63"/>
                      </a:lnTo>
                      <a:lnTo>
                        <a:pt x="149" y="63"/>
                      </a:lnTo>
                      <a:lnTo>
                        <a:pt x="149" y="63"/>
                      </a:lnTo>
                      <a:lnTo>
                        <a:pt x="150" y="63"/>
                      </a:lnTo>
                      <a:lnTo>
                        <a:pt x="150" y="63"/>
                      </a:lnTo>
                      <a:lnTo>
                        <a:pt x="150" y="63"/>
                      </a:lnTo>
                      <a:lnTo>
                        <a:pt x="151" y="63"/>
                      </a:lnTo>
                      <a:lnTo>
                        <a:pt x="151" y="63"/>
                      </a:lnTo>
                      <a:lnTo>
                        <a:pt x="151" y="63"/>
                      </a:lnTo>
                      <a:lnTo>
                        <a:pt x="151" y="63"/>
                      </a:lnTo>
                      <a:lnTo>
                        <a:pt x="152" y="63"/>
                      </a:lnTo>
                      <a:lnTo>
                        <a:pt x="152" y="63"/>
                      </a:lnTo>
                      <a:lnTo>
                        <a:pt x="152" y="63"/>
                      </a:lnTo>
                      <a:lnTo>
                        <a:pt x="153" y="63"/>
                      </a:lnTo>
                      <a:lnTo>
                        <a:pt x="153" y="63"/>
                      </a:lnTo>
                      <a:lnTo>
                        <a:pt x="153" y="63"/>
                      </a:lnTo>
                      <a:lnTo>
                        <a:pt x="154" y="63"/>
                      </a:lnTo>
                      <a:lnTo>
                        <a:pt x="154" y="63"/>
                      </a:lnTo>
                      <a:lnTo>
                        <a:pt x="154" y="63"/>
                      </a:lnTo>
                      <a:lnTo>
                        <a:pt x="155" y="63"/>
                      </a:lnTo>
                      <a:lnTo>
                        <a:pt x="155" y="63"/>
                      </a:lnTo>
                      <a:lnTo>
                        <a:pt x="156" y="63"/>
                      </a:lnTo>
                      <a:lnTo>
                        <a:pt x="156" y="63"/>
                      </a:lnTo>
                      <a:lnTo>
                        <a:pt x="156" y="63"/>
                      </a:lnTo>
                      <a:lnTo>
                        <a:pt x="156" y="63"/>
                      </a:lnTo>
                      <a:lnTo>
                        <a:pt x="157" y="63"/>
                      </a:lnTo>
                      <a:lnTo>
                        <a:pt x="157" y="63"/>
                      </a:lnTo>
                      <a:lnTo>
                        <a:pt x="158" y="63"/>
                      </a:lnTo>
                      <a:lnTo>
                        <a:pt x="158" y="63"/>
                      </a:lnTo>
                      <a:lnTo>
                        <a:pt x="158" y="63"/>
                      </a:lnTo>
                      <a:lnTo>
                        <a:pt x="159" y="63"/>
                      </a:lnTo>
                      <a:lnTo>
                        <a:pt x="159" y="63"/>
                      </a:lnTo>
                      <a:lnTo>
                        <a:pt x="159" y="63"/>
                      </a:lnTo>
                      <a:lnTo>
                        <a:pt x="159" y="63"/>
                      </a:lnTo>
                      <a:lnTo>
                        <a:pt x="160" y="63"/>
                      </a:lnTo>
                      <a:lnTo>
                        <a:pt x="160" y="63"/>
                      </a:lnTo>
                      <a:lnTo>
                        <a:pt x="160" y="63"/>
                      </a:lnTo>
                      <a:lnTo>
                        <a:pt x="161" y="63"/>
                      </a:lnTo>
                      <a:lnTo>
                        <a:pt x="161" y="63"/>
                      </a:lnTo>
                      <a:lnTo>
                        <a:pt x="161" y="63"/>
                      </a:lnTo>
                      <a:lnTo>
                        <a:pt x="162" y="63"/>
                      </a:lnTo>
                      <a:lnTo>
                        <a:pt x="162" y="63"/>
                      </a:lnTo>
                      <a:lnTo>
                        <a:pt x="162" y="63"/>
                      </a:lnTo>
                      <a:lnTo>
                        <a:pt x="163" y="63"/>
                      </a:lnTo>
                      <a:lnTo>
                        <a:pt x="163" y="63"/>
                      </a:lnTo>
                      <a:lnTo>
                        <a:pt x="164" y="63"/>
                      </a:lnTo>
                      <a:lnTo>
                        <a:pt x="164" y="63"/>
                      </a:lnTo>
                      <a:lnTo>
                        <a:pt x="164" y="63"/>
                      </a:lnTo>
                      <a:lnTo>
                        <a:pt x="164" y="63"/>
                      </a:lnTo>
                      <a:lnTo>
                        <a:pt x="165" y="63"/>
                      </a:lnTo>
                      <a:lnTo>
                        <a:pt x="165" y="63"/>
                      </a:lnTo>
                      <a:lnTo>
                        <a:pt x="165" y="63"/>
                      </a:lnTo>
                      <a:lnTo>
                        <a:pt x="166" y="63"/>
                      </a:lnTo>
                      <a:lnTo>
                        <a:pt x="166" y="63"/>
                      </a:lnTo>
                      <a:lnTo>
                        <a:pt x="166" y="63"/>
                      </a:lnTo>
                      <a:lnTo>
                        <a:pt x="167" y="63"/>
                      </a:lnTo>
                      <a:lnTo>
                        <a:pt x="167" y="63"/>
                      </a:lnTo>
                      <a:lnTo>
                        <a:pt x="168" y="63"/>
                      </a:lnTo>
                      <a:lnTo>
                        <a:pt x="168" y="63"/>
                      </a:lnTo>
                      <a:lnTo>
                        <a:pt x="168" y="63"/>
                      </a:lnTo>
                      <a:lnTo>
                        <a:pt x="168" y="63"/>
                      </a:lnTo>
                      <a:lnTo>
                        <a:pt x="169" y="63"/>
                      </a:lnTo>
                      <a:lnTo>
                        <a:pt x="169" y="63"/>
                      </a:lnTo>
                      <a:lnTo>
                        <a:pt x="169" y="63"/>
                      </a:lnTo>
                      <a:lnTo>
                        <a:pt x="170" y="63"/>
                      </a:lnTo>
                      <a:lnTo>
                        <a:pt x="170" y="63"/>
                      </a:lnTo>
                      <a:lnTo>
                        <a:pt x="170" y="63"/>
                      </a:lnTo>
                      <a:lnTo>
                        <a:pt x="171" y="63"/>
                      </a:lnTo>
                      <a:lnTo>
                        <a:pt x="171" y="63"/>
                      </a:lnTo>
                      <a:lnTo>
                        <a:pt x="171" y="63"/>
                      </a:lnTo>
                      <a:lnTo>
                        <a:pt x="172" y="63"/>
                      </a:lnTo>
                      <a:lnTo>
                        <a:pt x="172" y="63"/>
                      </a:lnTo>
                      <a:lnTo>
                        <a:pt x="172" y="63"/>
                      </a:lnTo>
                      <a:lnTo>
                        <a:pt x="172" y="63"/>
                      </a:lnTo>
                      <a:lnTo>
                        <a:pt x="173" y="63"/>
                      </a:lnTo>
                      <a:lnTo>
                        <a:pt x="173" y="63"/>
                      </a:lnTo>
                      <a:lnTo>
                        <a:pt x="173" y="63"/>
                      </a:lnTo>
                      <a:lnTo>
                        <a:pt x="174" y="63"/>
                      </a:lnTo>
                      <a:lnTo>
                        <a:pt x="174" y="63"/>
                      </a:lnTo>
                      <a:lnTo>
                        <a:pt x="175" y="63"/>
                      </a:lnTo>
                      <a:lnTo>
                        <a:pt x="175" y="63"/>
                      </a:lnTo>
                      <a:lnTo>
                        <a:pt x="175" y="63"/>
                      </a:lnTo>
                      <a:lnTo>
                        <a:pt x="176" y="63"/>
                      </a:lnTo>
                      <a:lnTo>
                        <a:pt x="176" y="63"/>
                      </a:lnTo>
                      <a:lnTo>
                        <a:pt x="176" y="63"/>
                      </a:lnTo>
                      <a:lnTo>
                        <a:pt x="176" y="63"/>
                      </a:lnTo>
                      <a:lnTo>
                        <a:pt x="176" y="63"/>
                      </a:lnTo>
                      <a:lnTo>
                        <a:pt x="177" y="63"/>
                      </a:lnTo>
                      <a:lnTo>
                        <a:pt x="177" y="63"/>
                      </a:lnTo>
                      <a:lnTo>
                        <a:pt x="178" y="63"/>
                      </a:lnTo>
                      <a:lnTo>
                        <a:pt x="178" y="63"/>
                      </a:lnTo>
                      <a:lnTo>
                        <a:pt x="178" y="63"/>
                      </a:lnTo>
                      <a:lnTo>
                        <a:pt x="179" y="63"/>
                      </a:lnTo>
                      <a:lnTo>
                        <a:pt x="179" y="63"/>
                      </a:lnTo>
                      <a:lnTo>
                        <a:pt x="179" y="63"/>
                      </a:lnTo>
                      <a:lnTo>
                        <a:pt x="180" y="63"/>
                      </a:lnTo>
                      <a:lnTo>
                        <a:pt x="180" y="63"/>
                      </a:lnTo>
                      <a:lnTo>
                        <a:pt x="180" y="63"/>
                      </a:lnTo>
                      <a:lnTo>
                        <a:pt x="180" y="63"/>
                      </a:lnTo>
                      <a:lnTo>
                        <a:pt x="181" y="63"/>
                      </a:lnTo>
                      <a:lnTo>
                        <a:pt x="181" y="63"/>
                      </a:lnTo>
                      <a:lnTo>
                        <a:pt x="182" y="63"/>
                      </a:lnTo>
                      <a:lnTo>
                        <a:pt x="182" y="63"/>
                      </a:lnTo>
                      <a:lnTo>
                        <a:pt x="182" y="63"/>
                      </a:lnTo>
                      <a:lnTo>
                        <a:pt x="183" y="63"/>
                      </a:lnTo>
                      <a:lnTo>
                        <a:pt x="183" y="63"/>
                      </a:lnTo>
                      <a:lnTo>
                        <a:pt x="183" y="63"/>
                      </a:lnTo>
                      <a:lnTo>
                        <a:pt x="184" y="63"/>
                      </a:lnTo>
                      <a:lnTo>
                        <a:pt x="184" y="63"/>
                      </a:lnTo>
                      <a:lnTo>
                        <a:pt x="184" y="63"/>
                      </a:lnTo>
                      <a:lnTo>
                        <a:pt x="185" y="63"/>
                      </a:lnTo>
                      <a:lnTo>
                        <a:pt x="185" y="63"/>
                      </a:lnTo>
                      <a:lnTo>
                        <a:pt x="185" y="63"/>
                      </a:lnTo>
                      <a:lnTo>
                        <a:pt x="186" y="63"/>
                      </a:lnTo>
                      <a:lnTo>
                        <a:pt x="186" y="63"/>
                      </a:lnTo>
                      <a:lnTo>
                        <a:pt x="187" y="63"/>
                      </a:lnTo>
                      <a:lnTo>
                        <a:pt x="187" y="63"/>
                      </a:lnTo>
                      <a:lnTo>
                        <a:pt x="187" y="63"/>
                      </a:lnTo>
                      <a:lnTo>
                        <a:pt x="187" y="63"/>
                      </a:lnTo>
                      <a:lnTo>
                        <a:pt x="187" y="63"/>
                      </a:lnTo>
                      <a:lnTo>
                        <a:pt x="187" y="63"/>
                      </a:lnTo>
                      <a:lnTo>
                        <a:pt x="188" y="63"/>
                      </a:lnTo>
                      <a:lnTo>
                        <a:pt x="189" y="63"/>
                      </a:lnTo>
                      <a:lnTo>
                        <a:pt x="189" y="63"/>
                      </a:lnTo>
                      <a:lnTo>
                        <a:pt x="189" y="63"/>
                      </a:lnTo>
                      <a:lnTo>
                        <a:pt x="190" y="63"/>
                      </a:lnTo>
                      <a:lnTo>
                        <a:pt x="190" y="63"/>
                      </a:lnTo>
                      <a:lnTo>
                        <a:pt x="190" y="63"/>
                      </a:lnTo>
                      <a:lnTo>
                        <a:pt x="191" y="63"/>
                      </a:lnTo>
                      <a:lnTo>
                        <a:pt x="191" y="63"/>
                      </a:lnTo>
                      <a:lnTo>
                        <a:pt x="191" y="63"/>
                      </a:lnTo>
                      <a:lnTo>
                        <a:pt x="191" y="63"/>
                      </a:lnTo>
                      <a:lnTo>
                        <a:pt x="192" y="63"/>
                      </a:lnTo>
                      <a:lnTo>
                        <a:pt x="192" y="63"/>
                      </a:lnTo>
                      <a:lnTo>
                        <a:pt x="193" y="63"/>
                      </a:lnTo>
                      <a:lnTo>
                        <a:pt x="193" y="63"/>
                      </a:lnTo>
                      <a:lnTo>
                        <a:pt x="193" y="63"/>
                      </a:lnTo>
                      <a:lnTo>
                        <a:pt x="194" y="63"/>
                      </a:lnTo>
                      <a:lnTo>
                        <a:pt x="194" y="63"/>
                      </a:lnTo>
                      <a:lnTo>
                        <a:pt x="194" y="63"/>
                      </a:lnTo>
                      <a:lnTo>
                        <a:pt x="194" y="63"/>
                      </a:lnTo>
                      <a:lnTo>
                        <a:pt x="195" y="63"/>
                      </a:lnTo>
                      <a:lnTo>
                        <a:pt x="195" y="63"/>
                      </a:lnTo>
                      <a:lnTo>
                        <a:pt x="195" y="63"/>
                      </a:lnTo>
                      <a:lnTo>
                        <a:pt x="195" y="63"/>
                      </a:lnTo>
                      <a:lnTo>
                        <a:pt x="196" y="63"/>
                      </a:lnTo>
                      <a:lnTo>
                        <a:pt x="196" y="63"/>
                      </a:lnTo>
                      <a:lnTo>
                        <a:pt x="197" y="63"/>
                      </a:lnTo>
                      <a:lnTo>
                        <a:pt x="197" y="63"/>
                      </a:lnTo>
                      <a:lnTo>
                        <a:pt x="197" y="63"/>
                      </a:lnTo>
                      <a:lnTo>
                        <a:pt x="197" y="63"/>
                      </a:lnTo>
                      <a:lnTo>
                        <a:pt x="198" y="63"/>
                      </a:lnTo>
                      <a:lnTo>
                        <a:pt x="198" y="63"/>
                      </a:lnTo>
                      <a:lnTo>
                        <a:pt x="199" y="63"/>
                      </a:lnTo>
                      <a:lnTo>
                        <a:pt x="199" y="63"/>
                      </a:lnTo>
                      <a:lnTo>
                        <a:pt x="199" y="63"/>
                      </a:lnTo>
                      <a:lnTo>
                        <a:pt x="200" y="63"/>
                      </a:lnTo>
                      <a:lnTo>
                        <a:pt x="200" y="63"/>
                      </a:lnTo>
                      <a:lnTo>
                        <a:pt x="200" y="63"/>
                      </a:lnTo>
                      <a:lnTo>
                        <a:pt x="201" y="63"/>
                      </a:lnTo>
                      <a:lnTo>
                        <a:pt x="201" y="63"/>
                      </a:lnTo>
                      <a:lnTo>
                        <a:pt x="202" y="63"/>
                      </a:lnTo>
                      <a:lnTo>
                        <a:pt x="202" y="63"/>
                      </a:lnTo>
                      <a:lnTo>
                        <a:pt x="202" y="63"/>
                      </a:lnTo>
                      <a:lnTo>
                        <a:pt x="202" y="63"/>
                      </a:lnTo>
                      <a:lnTo>
                        <a:pt x="203" y="63"/>
                      </a:lnTo>
                      <a:lnTo>
                        <a:pt x="203" y="63"/>
                      </a:lnTo>
                      <a:lnTo>
                        <a:pt x="203" y="63"/>
                      </a:lnTo>
                      <a:lnTo>
                        <a:pt x="203" y="63"/>
                      </a:lnTo>
                      <a:lnTo>
                        <a:pt x="204" y="63"/>
                      </a:lnTo>
                      <a:lnTo>
                        <a:pt x="204" y="63"/>
                      </a:lnTo>
                      <a:lnTo>
                        <a:pt x="205" y="63"/>
                      </a:lnTo>
                      <a:lnTo>
                        <a:pt x="205" y="63"/>
                      </a:lnTo>
                      <a:lnTo>
                        <a:pt x="205" y="63"/>
                      </a:lnTo>
                      <a:lnTo>
                        <a:pt x="206" y="63"/>
                      </a:lnTo>
                      <a:lnTo>
                        <a:pt x="206" y="63"/>
                      </a:lnTo>
                      <a:lnTo>
                        <a:pt x="206" y="63"/>
                      </a:lnTo>
                      <a:lnTo>
                        <a:pt x="207" y="63"/>
                      </a:lnTo>
                      <a:lnTo>
                        <a:pt x="207" y="63"/>
                      </a:lnTo>
                      <a:lnTo>
                        <a:pt x="207" y="63"/>
                      </a:lnTo>
                      <a:lnTo>
                        <a:pt x="208" y="63"/>
                      </a:lnTo>
                      <a:lnTo>
                        <a:pt x="208" y="63"/>
                      </a:lnTo>
                      <a:lnTo>
                        <a:pt x="208" y="63"/>
                      </a:lnTo>
                      <a:lnTo>
                        <a:pt x="208" y="63"/>
                      </a:lnTo>
                      <a:lnTo>
                        <a:pt x="208" y="63"/>
                      </a:lnTo>
                      <a:lnTo>
                        <a:pt x="209" y="63"/>
                      </a:lnTo>
                      <a:lnTo>
                        <a:pt x="209" y="63"/>
                      </a:lnTo>
                      <a:lnTo>
                        <a:pt x="210" y="63"/>
                      </a:lnTo>
                      <a:lnTo>
                        <a:pt x="210" y="63"/>
                      </a:lnTo>
                      <a:lnTo>
                        <a:pt x="210" y="63"/>
                      </a:lnTo>
                      <a:lnTo>
                        <a:pt x="211" y="63"/>
                      </a:lnTo>
                      <a:lnTo>
                        <a:pt x="211" y="63"/>
                      </a:lnTo>
                      <a:lnTo>
                        <a:pt x="211" y="63"/>
                      </a:lnTo>
                      <a:lnTo>
                        <a:pt x="212" y="63"/>
                      </a:lnTo>
                      <a:lnTo>
                        <a:pt x="212" y="63"/>
                      </a:lnTo>
                      <a:lnTo>
                        <a:pt x="212" y="63"/>
                      </a:lnTo>
                      <a:lnTo>
                        <a:pt x="213" y="63"/>
                      </a:lnTo>
                      <a:lnTo>
                        <a:pt x="213" y="63"/>
                      </a:lnTo>
                      <a:lnTo>
                        <a:pt x="213" y="63"/>
                      </a:lnTo>
                      <a:lnTo>
                        <a:pt x="214" y="63"/>
                      </a:lnTo>
                      <a:lnTo>
                        <a:pt x="214" y="63"/>
                      </a:lnTo>
                      <a:lnTo>
                        <a:pt x="214" y="63"/>
                      </a:lnTo>
                      <a:lnTo>
                        <a:pt x="214" y="63"/>
                      </a:lnTo>
                      <a:lnTo>
                        <a:pt x="215" y="63"/>
                      </a:lnTo>
                      <a:lnTo>
                        <a:pt x="215" y="63"/>
                      </a:lnTo>
                      <a:lnTo>
                        <a:pt x="216" y="63"/>
                      </a:lnTo>
                      <a:lnTo>
                        <a:pt x="216" y="63"/>
                      </a:lnTo>
                      <a:lnTo>
                        <a:pt x="216" y="63"/>
                      </a:lnTo>
                      <a:lnTo>
                        <a:pt x="216" y="63"/>
                      </a:lnTo>
                      <a:lnTo>
                        <a:pt x="217" y="63"/>
                      </a:lnTo>
                      <a:lnTo>
                        <a:pt x="218" y="63"/>
                      </a:lnTo>
                      <a:lnTo>
                        <a:pt x="218" y="63"/>
                      </a:lnTo>
                      <a:lnTo>
                        <a:pt x="218" y="63"/>
                      </a:lnTo>
                      <a:lnTo>
                        <a:pt x="219" y="63"/>
                      </a:lnTo>
                      <a:lnTo>
                        <a:pt x="219" y="63"/>
                      </a:lnTo>
                      <a:lnTo>
                        <a:pt x="219" y="63"/>
                      </a:lnTo>
                      <a:lnTo>
                        <a:pt x="219" y="63"/>
                      </a:lnTo>
                      <a:lnTo>
                        <a:pt x="220" y="63"/>
                      </a:lnTo>
                      <a:lnTo>
                        <a:pt x="220" y="63"/>
                      </a:lnTo>
                      <a:lnTo>
                        <a:pt x="220" y="63"/>
                      </a:lnTo>
                      <a:lnTo>
                        <a:pt x="221" y="63"/>
                      </a:lnTo>
                      <a:lnTo>
                        <a:pt x="221" y="63"/>
                      </a:lnTo>
                      <a:lnTo>
                        <a:pt x="221" y="63"/>
                      </a:lnTo>
                      <a:lnTo>
                        <a:pt x="222" y="63"/>
                      </a:lnTo>
                      <a:lnTo>
                        <a:pt x="222" y="63"/>
                      </a:lnTo>
                      <a:lnTo>
                        <a:pt x="223" y="63"/>
                      </a:lnTo>
                      <a:lnTo>
                        <a:pt x="223" y="63"/>
                      </a:lnTo>
                      <a:lnTo>
                        <a:pt x="223" y="63"/>
                      </a:lnTo>
                      <a:lnTo>
                        <a:pt x="223" y="63"/>
                      </a:lnTo>
                      <a:lnTo>
                        <a:pt x="224" y="63"/>
                      </a:lnTo>
                      <a:lnTo>
                        <a:pt x="224" y="63"/>
                      </a:lnTo>
                      <a:lnTo>
                        <a:pt x="224" y="63"/>
                      </a:lnTo>
                      <a:lnTo>
                        <a:pt x="225" y="63"/>
                      </a:lnTo>
                      <a:lnTo>
                        <a:pt x="225" y="63"/>
                      </a:lnTo>
                      <a:lnTo>
                        <a:pt x="225" y="63"/>
                      </a:lnTo>
                      <a:lnTo>
                        <a:pt x="225" y="63"/>
                      </a:lnTo>
                      <a:lnTo>
                        <a:pt x="226" y="63"/>
                      </a:lnTo>
                      <a:lnTo>
                        <a:pt x="227" y="63"/>
                      </a:lnTo>
                      <a:lnTo>
                        <a:pt x="227" y="63"/>
                      </a:lnTo>
                      <a:lnTo>
                        <a:pt x="227" y="63"/>
                      </a:lnTo>
                      <a:lnTo>
                        <a:pt x="227" y="63"/>
                      </a:lnTo>
                      <a:lnTo>
                        <a:pt x="227" y="63"/>
                      </a:lnTo>
                      <a:lnTo>
                        <a:pt x="228" y="63"/>
                      </a:lnTo>
                      <a:lnTo>
                        <a:pt x="228" y="63"/>
                      </a:lnTo>
                      <a:lnTo>
                        <a:pt x="228" y="63"/>
                      </a:lnTo>
                      <a:lnTo>
                        <a:pt x="229" y="63"/>
                      </a:lnTo>
                      <a:lnTo>
                        <a:pt x="229" y="63"/>
                      </a:lnTo>
                      <a:lnTo>
                        <a:pt x="230" y="63"/>
                      </a:lnTo>
                      <a:lnTo>
                        <a:pt x="230" y="63"/>
                      </a:lnTo>
                      <a:lnTo>
                        <a:pt x="230" y="63"/>
                      </a:lnTo>
                      <a:lnTo>
                        <a:pt x="230" y="63"/>
                      </a:lnTo>
                      <a:lnTo>
                        <a:pt x="231" y="63"/>
                      </a:lnTo>
                      <a:lnTo>
                        <a:pt x="231" y="63"/>
                      </a:lnTo>
                      <a:lnTo>
                        <a:pt x="232" y="63"/>
                      </a:lnTo>
                      <a:lnTo>
                        <a:pt x="232" y="63"/>
                      </a:lnTo>
                      <a:lnTo>
                        <a:pt x="232" y="63"/>
                      </a:lnTo>
                      <a:lnTo>
                        <a:pt x="233" y="63"/>
                      </a:lnTo>
                      <a:lnTo>
                        <a:pt x="233" y="63"/>
                      </a:lnTo>
                      <a:lnTo>
                        <a:pt x="233" y="63"/>
                      </a:lnTo>
                      <a:lnTo>
                        <a:pt x="233" y="63"/>
                      </a:lnTo>
                      <a:lnTo>
                        <a:pt x="234" y="63"/>
                      </a:lnTo>
                      <a:lnTo>
                        <a:pt x="235" y="63"/>
                      </a:lnTo>
                      <a:lnTo>
                        <a:pt x="235" y="63"/>
                      </a:lnTo>
                      <a:lnTo>
                        <a:pt x="235" y="63"/>
                      </a:lnTo>
                      <a:lnTo>
                        <a:pt x="235" y="63"/>
                      </a:lnTo>
                      <a:lnTo>
                        <a:pt x="235" y="63"/>
                      </a:lnTo>
                      <a:lnTo>
                        <a:pt x="235" y="63"/>
                      </a:lnTo>
                      <a:lnTo>
                        <a:pt x="236" y="63"/>
                      </a:lnTo>
                      <a:lnTo>
                        <a:pt x="236" y="63"/>
                      </a:lnTo>
                      <a:lnTo>
                        <a:pt x="237" y="63"/>
                      </a:lnTo>
                      <a:lnTo>
                        <a:pt x="237" y="63"/>
                      </a:lnTo>
                      <a:lnTo>
                        <a:pt x="238" y="63"/>
                      </a:lnTo>
                      <a:lnTo>
                        <a:pt x="238" y="63"/>
                      </a:lnTo>
                      <a:lnTo>
                        <a:pt x="238" y="63"/>
                      </a:lnTo>
                      <a:lnTo>
                        <a:pt x="238" y="63"/>
                      </a:lnTo>
                      <a:lnTo>
                        <a:pt x="239" y="63"/>
                      </a:lnTo>
                      <a:lnTo>
                        <a:pt x="239" y="63"/>
                      </a:lnTo>
                      <a:lnTo>
                        <a:pt x="239" y="63"/>
                      </a:lnTo>
                      <a:lnTo>
                        <a:pt x="240" y="63"/>
                      </a:lnTo>
                      <a:lnTo>
                        <a:pt x="240" y="63"/>
                      </a:lnTo>
                      <a:lnTo>
                        <a:pt x="240" y="63"/>
                      </a:lnTo>
                      <a:lnTo>
                        <a:pt x="241" y="63"/>
                      </a:lnTo>
                      <a:lnTo>
                        <a:pt x="241" y="63"/>
                      </a:lnTo>
                      <a:lnTo>
                        <a:pt x="241" y="63"/>
                      </a:lnTo>
                      <a:lnTo>
                        <a:pt x="242" y="63"/>
                      </a:lnTo>
                      <a:lnTo>
                        <a:pt x="242" y="63"/>
                      </a:lnTo>
                      <a:lnTo>
                        <a:pt x="242" y="63"/>
                      </a:lnTo>
                      <a:lnTo>
                        <a:pt x="242" y="63"/>
                      </a:lnTo>
                      <a:lnTo>
                        <a:pt x="243" y="63"/>
                      </a:lnTo>
                      <a:lnTo>
                        <a:pt x="243" y="63"/>
                      </a:lnTo>
                      <a:lnTo>
                        <a:pt x="243" y="63"/>
                      </a:lnTo>
                      <a:lnTo>
                        <a:pt x="244" y="63"/>
                      </a:lnTo>
                      <a:lnTo>
                        <a:pt x="244" y="63"/>
                      </a:lnTo>
                      <a:lnTo>
                        <a:pt x="245" y="63"/>
                      </a:lnTo>
                      <a:lnTo>
                        <a:pt x="245" y="63"/>
                      </a:lnTo>
                      <a:lnTo>
                        <a:pt x="245" y="63"/>
                      </a:lnTo>
                      <a:lnTo>
                        <a:pt x="245" y="63"/>
                      </a:lnTo>
                      <a:lnTo>
                        <a:pt x="246" y="63"/>
                      </a:lnTo>
                      <a:lnTo>
                        <a:pt x="246" y="63"/>
                      </a:lnTo>
                      <a:lnTo>
                        <a:pt x="247" y="63"/>
                      </a:lnTo>
                      <a:lnTo>
                        <a:pt x="247" y="63"/>
                      </a:lnTo>
                      <a:lnTo>
                        <a:pt x="247" y="63"/>
                      </a:lnTo>
                      <a:lnTo>
                        <a:pt x="248" y="63"/>
                      </a:lnTo>
                      <a:lnTo>
                        <a:pt x="248" y="63"/>
                      </a:lnTo>
                      <a:lnTo>
                        <a:pt x="248" y="63"/>
                      </a:lnTo>
                      <a:lnTo>
                        <a:pt x="249" y="63"/>
                      </a:lnTo>
                      <a:lnTo>
                        <a:pt x="249" y="63"/>
                      </a:lnTo>
                      <a:lnTo>
                        <a:pt x="249" y="63"/>
                      </a:lnTo>
                      <a:lnTo>
                        <a:pt x="249" y="63"/>
                      </a:lnTo>
                      <a:lnTo>
                        <a:pt x="250" y="63"/>
                      </a:lnTo>
                      <a:lnTo>
                        <a:pt x="250" y="63"/>
                      </a:lnTo>
                      <a:lnTo>
                        <a:pt x="251" y="63"/>
                      </a:lnTo>
                      <a:lnTo>
                        <a:pt x="251" y="63"/>
                      </a:lnTo>
                      <a:lnTo>
                        <a:pt x="252" y="63"/>
                      </a:lnTo>
                      <a:lnTo>
                        <a:pt x="252" y="63"/>
                      </a:lnTo>
                      <a:lnTo>
                        <a:pt x="252" y="63"/>
                      </a:lnTo>
                      <a:lnTo>
                        <a:pt x="252" y="63"/>
                      </a:lnTo>
                      <a:lnTo>
                        <a:pt x="252" y="63"/>
                      </a:lnTo>
                      <a:lnTo>
                        <a:pt x="252" y="63"/>
                      </a:lnTo>
                      <a:lnTo>
                        <a:pt x="253" y="63"/>
                      </a:lnTo>
                      <a:lnTo>
                        <a:pt x="254" y="63"/>
                      </a:lnTo>
                      <a:lnTo>
                        <a:pt x="254" y="63"/>
                      </a:lnTo>
                      <a:lnTo>
                        <a:pt x="254" y="63"/>
                      </a:lnTo>
                      <a:lnTo>
                        <a:pt x="254" y="63"/>
                      </a:lnTo>
                      <a:lnTo>
                        <a:pt x="254" y="63"/>
                      </a:lnTo>
                      <a:lnTo>
                        <a:pt x="255" y="63"/>
                      </a:lnTo>
                      <a:lnTo>
                        <a:pt x="255" y="63"/>
                      </a:lnTo>
                      <a:lnTo>
                        <a:pt x="256" y="63"/>
                      </a:lnTo>
                      <a:lnTo>
                        <a:pt x="256" y="63"/>
                      </a:lnTo>
                      <a:lnTo>
                        <a:pt x="256" y="63"/>
                      </a:lnTo>
                      <a:lnTo>
                        <a:pt x="257" y="63"/>
                      </a:lnTo>
                      <a:lnTo>
                        <a:pt x="257" y="63"/>
                      </a:lnTo>
                      <a:lnTo>
                        <a:pt x="257" y="63"/>
                      </a:lnTo>
                      <a:lnTo>
                        <a:pt x="258" y="63"/>
                      </a:lnTo>
                      <a:lnTo>
                        <a:pt x="258" y="63"/>
                      </a:lnTo>
                      <a:lnTo>
                        <a:pt x="258" y="63"/>
                      </a:lnTo>
                      <a:lnTo>
                        <a:pt x="259" y="63"/>
                      </a:lnTo>
                      <a:lnTo>
                        <a:pt x="259" y="63"/>
                      </a:lnTo>
                      <a:lnTo>
                        <a:pt x="260" y="63"/>
                      </a:lnTo>
                      <a:lnTo>
                        <a:pt x="260" y="63"/>
                      </a:lnTo>
                      <a:lnTo>
                        <a:pt x="260" y="63"/>
                      </a:lnTo>
                      <a:lnTo>
                        <a:pt x="260" y="63"/>
                      </a:lnTo>
                      <a:lnTo>
                        <a:pt x="260" y="63"/>
                      </a:lnTo>
                      <a:lnTo>
                        <a:pt x="261" y="63"/>
                      </a:lnTo>
                      <a:lnTo>
                        <a:pt x="261" y="63"/>
                      </a:lnTo>
                      <a:lnTo>
                        <a:pt x="262" y="63"/>
                      </a:lnTo>
                      <a:lnTo>
                        <a:pt x="262" y="63"/>
                      </a:lnTo>
                      <a:lnTo>
                        <a:pt x="262" y="63"/>
                      </a:lnTo>
                      <a:lnTo>
                        <a:pt x="263" y="63"/>
                      </a:lnTo>
                      <a:lnTo>
                        <a:pt x="263" y="63"/>
                      </a:lnTo>
                      <a:lnTo>
                        <a:pt x="263" y="63"/>
                      </a:lnTo>
                      <a:lnTo>
                        <a:pt x="263" y="63"/>
                      </a:lnTo>
                      <a:lnTo>
                        <a:pt x="264" y="63"/>
                      </a:lnTo>
                      <a:lnTo>
                        <a:pt x="264" y="63"/>
                      </a:lnTo>
                      <a:lnTo>
                        <a:pt x="265" y="63"/>
                      </a:lnTo>
                      <a:lnTo>
                        <a:pt x="265" y="63"/>
                      </a:lnTo>
                      <a:lnTo>
                        <a:pt x="265" y="63"/>
                      </a:lnTo>
                      <a:lnTo>
                        <a:pt x="265" y="63"/>
                      </a:lnTo>
                      <a:lnTo>
                        <a:pt x="266" y="63"/>
                      </a:lnTo>
                      <a:lnTo>
                        <a:pt x="266" y="63"/>
                      </a:lnTo>
                      <a:lnTo>
                        <a:pt x="266" y="63"/>
                      </a:lnTo>
                      <a:lnTo>
                        <a:pt x="267" y="63"/>
                      </a:lnTo>
                      <a:lnTo>
                        <a:pt x="267" y="63"/>
                      </a:lnTo>
                      <a:lnTo>
                        <a:pt x="268" y="63"/>
                      </a:lnTo>
                      <a:lnTo>
                        <a:pt x="268" y="63"/>
                      </a:lnTo>
                      <a:lnTo>
                        <a:pt x="268" y="63"/>
                      </a:lnTo>
                      <a:lnTo>
                        <a:pt x="268" y="63"/>
                      </a:lnTo>
                      <a:lnTo>
                        <a:pt x="269" y="63"/>
                      </a:lnTo>
                      <a:lnTo>
                        <a:pt x="269" y="63"/>
                      </a:lnTo>
                      <a:lnTo>
                        <a:pt x="270" y="63"/>
                      </a:lnTo>
                      <a:lnTo>
                        <a:pt x="270" y="62"/>
                      </a:lnTo>
                      <a:lnTo>
                        <a:pt x="270" y="63"/>
                      </a:lnTo>
                      <a:lnTo>
                        <a:pt x="270" y="62"/>
                      </a:lnTo>
                      <a:lnTo>
                        <a:pt x="271" y="63"/>
                      </a:lnTo>
                      <a:lnTo>
                        <a:pt x="271" y="62"/>
                      </a:lnTo>
                      <a:lnTo>
                        <a:pt x="271" y="63"/>
                      </a:lnTo>
                      <a:lnTo>
                        <a:pt x="272" y="62"/>
                      </a:lnTo>
                      <a:lnTo>
                        <a:pt x="272" y="63"/>
                      </a:lnTo>
                      <a:lnTo>
                        <a:pt x="272" y="62"/>
                      </a:lnTo>
                      <a:lnTo>
                        <a:pt x="273" y="63"/>
                      </a:lnTo>
                      <a:lnTo>
                        <a:pt x="273" y="62"/>
                      </a:lnTo>
                      <a:lnTo>
                        <a:pt x="273" y="62"/>
                      </a:lnTo>
                      <a:lnTo>
                        <a:pt x="273" y="62"/>
                      </a:lnTo>
                      <a:lnTo>
                        <a:pt x="274" y="62"/>
                      </a:lnTo>
                      <a:lnTo>
                        <a:pt x="274" y="62"/>
                      </a:lnTo>
                      <a:lnTo>
                        <a:pt x="275" y="62"/>
                      </a:lnTo>
                      <a:lnTo>
                        <a:pt x="275" y="62"/>
                      </a:lnTo>
                      <a:lnTo>
                        <a:pt x="276" y="62"/>
                      </a:lnTo>
                      <a:lnTo>
                        <a:pt x="276" y="62"/>
                      </a:lnTo>
                      <a:lnTo>
                        <a:pt x="276" y="62"/>
                      </a:lnTo>
                      <a:lnTo>
                        <a:pt x="276" y="62"/>
                      </a:lnTo>
                      <a:lnTo>
                        <a:pt x="277" y="62"/>
                      </a:lnTo>
                      <a:lnTo>
                        <a:pt x="277" y="62"/>
                      </a:lnTo>
                      <a:lnTo>
                        <a:pt x="277" y="62"/>
                      </a:lnTo>
                      <a:lnTo>
                        <a:pt x="277" y="61"/>
                      </a:lnTo>
                      <a:lnTo>
                        <a:pt x="278" y="62"/>
                      </a:lnTo>
                      <a:lnTo>
                        <a:pt x="279" y="61"/>
                      </a:lnTo>
                      <a:lnTo>
                        <a:pt x="279" y="62"/>
                      </a:lnTo>
                      <a:lnTo>
                        <a:pt x="279" y="61"/>
                      </a:lnTo>
                      <a:lnTo>
                        <a:pt x="279" y="62"/>
                      </a:lnTo>
                      <a:lnTo>
                        <a:pt x="280" y="61"/>
                      </a:lnTo>
                      <a:lnTo>
                        <a:pt x="280" y="62"/>
                      </a:lnTo>
                      <a:lnTo>
                        <a:pt x="280" y="61"/>
                      </a:lnTo>
                      <a:lnTo>
                        <a:pt x="281" y="61"/>
                      </a:lnTo>
                      <a:lnTo>
                        <a:pt x="281" y="61"/>
                      </a:lnTo>
                      <a:lnTo>
                        <a:pt x="281" y="61"/>
                      </a:lnTo>
                      <a:lnTo>
                        <a:pt x="281" y="61"/>
                      </a:lnTo>
                      <a:lnTo>
                        <a:pt x="282" y="61"/>
                      </a:lnTo>
                      <a:lnTo>
                        <a:pt x="282" y="61"/>
                      </a:lnTo>
                      <a:lnTo>
                        <a:pt x="282" y="61"/>
                      </a:lnTo>
                      <a:lnTo>
                        <a:pt x="283" y="61"/>
                      </a:lnTo>
                      <a:lnTo>
                        <a:pt x="284" y="61"/>
                      </a:lnTo>
                      <a:lnTo>
                        <a:pt x="284" y="61"/>
                      </a:lnTo>
                      <a:lnTo>
                        <a:pt x="284" y="61"/>
                      </a:lnTo>
                      <a:lnTo>
                        <a:pt x="284" y="61"/>
                      </a:lnTo>
                      <a:lnTo>
                        <a:pt x="284" y="61"/>
                      </a:lnTo>
                      <a:lnTo>
                        <a:pt x="284" y="61"/>
                      </a:lnTo>
                      <a:lnTo>
                        <a:pt x="285" y="61"/>
                      </a:lnTo>
                      <a:lnTo>
                        <a:pt x="286" y="61"/>
                      </a:lnTo>
                      <a:lnTo>
                        <a:pt x="286" y="61"/>
                      </a:lnTo>
                      <a:lnTo>
                        <a:pt x="286" y="61"/>
                      </a:lnTo>
                      <a:lnTo>
                        <a:pt x="287" y="61"/>
                      </a:lnTo>
                      <a:lnTo>
                        <a:pt x="287" y="61"/>
                      </a:lnTo>
                      <a:lnTo>
                        <a:pt x="287" y="61"/>
                      </a:lnTo>
                      <a:lnTo>
                        <a:pt x="288" y="61"/>
                      </a:lnTo>
                      <a:lnTo>
                        <a:pt x="288" y="61"/>
                      </a:lnTo>
                      <a:lnTo>
                        <a:pt x="288" y="61"/>
                      </a:lnTo>
                      <a:lnTo>
                        <a:pt x="288" y="61"/>
                      </a:lnTo>
                      <a:lnTo>
                        <a:pt x="289" y="61"/>
                      </a:lnTo>
                      <a:lnTo>
                        <a:pt x="289" y="61"/>
                      </a:lnTo>
                      <a:lnTo>
                        <a:pt x="290" y="62"/>
                      </a:lnTo>
                      <a:lnTo>
                        <a:pt x="290" y="62"/>
                      </a:lnTo>
                      <a:lnTo>
                        <a:pt x="290" y="63"/>
                      </a:lnTo>
                      <a:lnTo>
                        <a:pt x="290" y="63"/>
                      </a:lnTo>
                      <a:lnTo>
                        <a:pt x="291" y="64"/>
                      </a:lnTo>
                      <a:lnTo>
                        <a:pt x="291" y="64"/>
                      </a:lnTo>
                      <a:lnTo>
                        <a:pt x="292" y="63"/>
                      </a:lnTo>
                      <a:lnTo>
                        <a:pt x="292" y="64"/>
                      </a:lnTo>
                      <a:lnTo>
                        <a:pt x="292" y="63"/>
                      </a:lnTo>
                      <a:lnTo>
                        <a:pt x="292" y="63"/>
                      </a:lnTo>
                      <a:lnTo>
                        <a:pt x="292" y="63"/>
                      </a:lnTo>
                      <a:lnTo>
                        <a:pt x="293" y="63"/>
                      </a:lnTo>
                      <a:lnTo>
                        <a:pt x="293" y="63"/>
                      </a:lnTo>
                      <a:lnTo>
                        <a:pt x="294" y="63"/>
                      </a:lnTo>
                      <a:lnTo>
                        <a:pt x="294" y="63"/>
                      </a:lnTo>
                      <a:lnTo>
                        <a:pt x="295" y="63"/>
                      </a:lnTo>
                      <a:lnTo>
                        <a:pt x="295" y="63"/>
                      </a:lnTo>
                      <a:lnTo>
                        <a:pt x="295" y="63"/>
                      </a:lnTo>
                      <a:lnTo>
                        <a:pt x="295" y="63"/>
                      </a:lnTo>
                      <a:lnTo>
                        <a:pt x="296" y="63"/>
                      </a:lnTo>
                      <a:lnTo>
                        <a:pt x="296" y="63"/>
                      </a:lnTo>
                      <a:lnTo>
                        <a:pt x="296" y="63"/>
                      </a:lnTo>
                      <a:lnTo>
                        <a:pt x="297" y="63"/>
                      </a:lnTo>
                      <a:lnTo>
                        <a:pt x="297" y="63"/>
                      </a:lnTo>
                      <a:lnTo>
                        <a:pt x="297" y="63"/>
                      </a:lnTo>
                      <a:lnTo>
                        <a:pt x="298" y="63"/>
                      </a:lnTo>
                      <a:lnTo>
                        <a:pt x="298" y="63"/>
                      </a:lnTo>
                      <a:lnTo>
                        <a:pt x="298" y="63"/>
                      </a:lnTo>
                      <a:lnTo>
                        <a:pt x="298" y="63"/>
                      </a:lnTo>
                      <a:lnTo>
                        <a:pt x="299" y="63"/>
                      </a:lnTo>
                      <a:lnTo>
                        <a:pt x="299" y="63"/>
                      </a:lnTo>
                      <a:lnTo>
                        <a:pt x="300" y="63"/>
                      </a:lnTo>
                      <a:lnTo>
                        <a:pt x="300" y="63"/>
                      </a:lnTo>
                      <a:lnTo>
                        <a:pt x="300" y="63"/>
                      </a:lnTo>
                      <a:lnTo>
                        <a:pt x="301" y="63"/>
                      </a:lnTo>
                      <a:lnTo>
                        <a:pt x="301" y="63"/>
                      </a:lnTo>
                      <a:lnTo>
                        <a:pt x="301" y="63"/>
                      </a:lnTo>
                      <a:lnTo>
                        <a:pt x="302" y="63"/>
                      </a:lnTo>
                      <a:lnTo>
                        <a:pt x="302" y="63"/>
                      </a:lnTo>
                      <a:lnTo>
                        <a:pt x="302" y="63"/>
                      </a:lnTo>
                      <a:lnTo>
                        <a:pt x="303" y="63"/>
                      </a:lnTo>
                      <a:lnTo>
                        <a:pt x="303" y="63"/>
                      </a:lnTo>
                      <a:lnTo>
                        <a:pt x="303" y="63"/>
                      </a:lnTo>
                      <a:lnTo>
                        <a:pt x="303" y="63"/>
                      </a:lnTo>
                      <a:lnTo>
                        <a:pt x="304" y="63"/>
                      </a:lnTo>
                      <a:lnTo>
                        <a:pt x="304" y="63"/>
                      </a:lnTo>
                      <a:lnTo>
                        <a:pt x="305" y="63"/>
                      </a:lnTo>
                      <a:lnTo>
                        <a:pt x="305" y="63"/>
                      </a:lnTo>
                      <a:lnTo>
                        <a:pt x="305" y="63"/>
                      </a:lnTo>
                      <a:lnTo>
                        <a:pt x="306" y="63"/>
                      </a:lnTo>
                      <a:lnTo>
                        <a:pt x="306" y="63"/>
                      </a:lnTo>
                      <a:lnTo>
                        <a:pt x="306" y="63"/>
                      </a:lnTo>
                      <a:lnTo>
                        <a:pt x="306" y="63"/>
                      </a:lnTo>
                      <a:lnTo>
                        <a:pt x="307" y="63"/>
                      </a:lnTo>
                      <a:lnTo>
                        <a:pt x="307" y="63"/>
                      </a:lnTo>
                      <a:lnTo>
                        <a:pt x="308" y="63"/>
                      </a:lnTo>
                      <a:lnTo>
                        <a:pt x="308" y="63"/>
                      </a:lnTo>
                      <a:lnTo>
                        <a:pt x="308" y="63"/>
                      </a:lnTo>
                      <a:lnTo>
                        <a:pt x="308" y="63"/>
                      </a:lnTo>
                      <a:lnTo>
                        <a:pt x="309" y="63"/>
                      </a:lnTo>
                      <a:lnTo>
                        <a:pt x="309" y="63"/>
                      </a:lnTo>
                      <a:lnTo>
                        <a:pt x="309" y="63"/>
                      </a:lnTo>
                      <a:lnTo>
                        <a:pt x="310" y="63"/>
                      </a:lnTo>
                      <a:lnTo>
                        <a:pt x="311" y="63"/>
                      </a:lnTo>
                      <a:lnTo>
                        <a:pt x="311" y="63"/>
                      </a:lnTo>
                      <a:lnTo>
                        <a:pt x="311" y="63"/>
                      </a:lnTo>
                      <a:lnTo>
                        <a:pt x="311" y="63"/>
                      </a:lnTo>
                      <a:lnTo>
                        <a:pt x="311" y="63"/>
                      </a:lnTo>
                      <a:lnTo>
                        <a:pt x="312" y="63"/>
                      </a:lnTo>
                      <a:lnTo>
                        <a:pt x="312" y="63"/>
                      </a:lnTo>
                      <a:lnTo>
                        <a:pt x="312" y="63"/>
                      </a:lnTo>
                      <a:lnTo>
                        <a:pt x="313" y="63"/>
                      </a:lnTo>
                      <a:lnTo>
                        <a:pt x="313" y="63"/>
                      </a:lnTo>
                      <a:lnTo>
                        <a:pt x="314" y="63"/>
                      </a:lnTo>
                      <a:lnTo>
                        <a:pt x="314" y="63"/>
                      </a:lnTo>
                      <a:lnTo>
                        <a:pt x="314" y="63"/>
                      </a:lnTo>
                      <a:lnTo>
                        <a:pt x="314" y="63"/>
                      </a:lnTo>
                      <a:lnTo>
                        <a:pt x="314" y="63"/>
                      </a:lnTo>
                      <a:lnTo>
                        <a:pt x="315" y="63"/>
                      </a:lnTo>
                      <a:lnTo>
                        <a:pt x="315" y="63"/>
                      </a:lnTo>
                      <a:lnTo>
                        <a:pt x="316" y="63"/>
                      </a:lnTo>
                      <a:lnTo>
                        <a:pt x="316" y="63"/>
                      </a:lnTo>
                      <a:lnTo>
                        <a:pt x="316" y="63"/>
                      </a:lnTo>
                      <a:lnTo>
                        <a:pt x="317" y="63"/>
                      </a:lnTo>
                      <a:lnTo>
                        <a:pt x="317" y="63"/>
                      </a:lnTo>
                      <a:lnTo>
                        <a:pt x="317" y="63"/>
                      </a:lnTo>
                      <a:lnTo>
                        <a:pt x="317" y="63"/>
                      </a:lnTo>
                      <a:lnTo>
                        <a:pt x="318" y="63"/>
                      </a:lnTo>
                      <a:lnTo>
                        <a:pt x="318" y="63"/>
                      </a:lnTo>
                      <a:lnTo>
                        <a:pt x="319" y="63"/>
                      </a:lnTo>
                      <a:lnTo>
                        <a:pt x="319" y="63"/>
                      </a:lnTo>
                      <a:lnTo>
                        <a:pt x="319" y="63"/>
                      </a:lnTo>
                      <a:lnTo>
                        <a:pt x="320" y="63"/>
                      </a:lnTo>
                      <a:lnTo>
                        <a:pt x="320" y="63"/>
                      </a:lnTo>
                      <a:lnTo>
                        <a:pt x="320" y="63"/>
                      </a:lnTo>
                      <a:lnTo>
                        <a:pt x="321" y="63"/>
                      </a:lnTo>
                      <a:lnTo>
                        <a:pt x="321" y="63"/>
                      </a:lnTo>
                      <a:lnTo>
                        <a:pt x="321" y="63"/>
                      </a:lnTo>
                      <a:lnTo>
                        <a:pt x="322" y="63"/>
                      </a:lnTo>
                      <a:lnTo>
                        <a:pt x="322" y="63"/>
                      </a:lnTo>
                      <a:lnTo>
                        <a:pt x="322" y="63"/>
                      </a:lnTo>
                      <a:lnTo>
                        <a:pt x="323" y="63"/>
                      </a:lnTo>
                      <a:lnTo>
                        <a:pt x="323" y="63"/>
                      </a:lnTo>
                      <a:lnTo>
                        <a:pt x="323" y="63"/>
                      </a:lnTo>
                      <a:lnTo>
                        <a:pt x="323" y="63"/>
                      </a:lnTo>
                      <a:lnTo>
                        <a:pt x="324" y="63"/>
                      </a:lnTo>
                      <a:lnTo>
                        <a:pt x="324" y="63"/>
                      </a:lnTo>
                      <a:lnTo>
                        <a:pt x="325" y="63"/>
                      </a:lnTo>
                      <a:lnTo>
                        <a:pt x="325" y="63"/>
                      </a:lnTo>
                      <a:lnTo>
                        <a:pt x="325" y="63"/>
                      </a:lnTo>
                      <a:lnTo>
                        <a:pt x="325" y="63"/>
                      </a:lnTo>
                      <a:lnTo>
                        <a:pt x="326" y="63"/>
                      </a:lnTo>
                      <a:lnTo>
                        <a:pt x="326" y="63"/>
                      </a:lnTo>
                      <a:lnTo>
                        <a:pt x="327" y="63"/>
                      </a:lnTo>
                      <a:lnTo>
                        <a:pt x="327" y="63"/>
                      </a:lnTo>
                      <a:lnTo>
                        <a:pt x="327" y="63"/>
                      </a:lnTo>
                      <a:lnTo>
                        <a:pt x="327" y="63"/>
                      </a:lnTo>
                      <a:lnTo>
                        <a:pt x="328" y="63"/>
                      </a:lnTo>
                      <a:lnTo>
                        <a:pt x="328" y="63"/>
                      </a:lnTo>
                      <a:lnTo>
                        <a:pt x="328" y="63"/>
                      </a:lnTo>
                      <a:lnTo>
                        <a:pt x="329" y="63"/>
                      </a:lnTo>
                      <a:lnTo>
                        <a:pt x="329" y="63"/>
                      </a:lnTo>
                      <a:lnTo>
                        <a:pt x="330" y="63"/>
                      </a:lnTo>
                      <a:lnTo>
                        <a:pt x="330" y="63"/>
                      </a:lnTo>
                      <a:lnTo>
                        <a:pt x="330" y="63"/>
                      </a:lnTo>
                      <a:lnTo>
                        <a:pt x="330" y="63"/>
                      </a:lnTo>
                      <a:lnTo>
                        <a:pt x="331" y="63"/>
                      </a:lnTo>
                      <a:lnTo>
                        <a:pt x="331" y="63"/>
                      </a:lnTo>
                      <a:lnTo>
                        <a:pt x="331" y="63"/>
                      </a:lnTo>
                      <a:lnTo>
                        <a:pt x="332" y="63"/>
                      </a:lnTo>
                      <a:lnTo>
                        <a:pt x="332" y="63"/>
                      </a:lnTo>
                      <a:lnTo>
                        <a:pt x="333" y="63"/>
                      </a:lnTo>
                      <a:lnTo>
                        <a:pt x="333" y="63"/>
                      </a:lnTo>
                      <a:lnTo>
                        <a:pt x="333" y="63"/>
                      </a:lnTo>
                      <a:lnTo>
                        <a:pt x="333" y="63"/>
                      </a:lnTo>
                      <a:lnTo>
                        <a:pt x="334" y="63"/>
                      </a:lnTo>
                      <a:lnTo>
                        <a:pt x="334" y="63"/>
                      </a:lnTo>
                      <a:lnTo>
                        <a:pt x="334" y="63"/>
                      </a:lnTo>
                      <a:lnTo>
                        <a:pt x="334" y="63"/>
                      </a:lnTo>
                      <a:lnTo>
                        <a:pt x="335" y="63"/>
                      </a:lnTo>
                      <a:lnTo>
                        <a:pt x="335" y="63"/>
                      </a:lnTo>
                      <a:lnTo>
                        <a:pt x="336" y="63"/>
                      </a:lnTo>
                      <a:lnTo>
                        <a:pt x="336" y="63"/>
                      </a:lnTo>
                      <a:lnTo>
                        <a:pt x="336" y="63"/>
                      </a:lnTo>
                      <a:lnTo>
                        <a:pt x="337" y="63"/>
                      </a:lnTo>
                      <a:lnTo>
                        <a:pt x="337" y="63"/>
                      </a:lnTo>
                      <a:lnTo>
                        <a:pt x="337" y="63"/>
                      </a:lnTo>
                      <a:lnTo>
                        <a:pt x="338" y="63"/>
                      </a:lnTo>
                      <a:lnTo>
                        <a:pt x="338" y="63"/>
                      </a:lnTo>
                      <a:lnTo>
                        <a:pt x="339" y="63"/>
                      </a:lnTo>
                      <a:lnTo>
                        <a:pt x="339" y="63"/>
                      </a:lnTo>
                      <a:lnTo>
                        <a:pt x="339" y="63"/>
                      </a:lnTo>
                      <a:lnTo>
                        <a:pt x="339" y="63"/>
                      </a:lnTo>
                      <a:lnTo>
                        <a:pt x="340" y="63"/>
                      </a:lnTo>
                      <a:lnTo>
                        <a:pt x="340" y="63"/>
                      </a:lnTo>
                      <a:lnTo>
                        <a:pt x="340" y="63"/>
                      </a:lnTo>
                      <a:lnTo>
                        <a:pt x="341" y="63"/>
                      </a:lnTo>
                      <a:lnTo>
                        <a:pt x="341" y="63"/>
                      </a:lnTo>
                      <a:lnTo>
                        <a:pt x="341" y="63"/>
                      </a:lnTo>
                      <a:lnTo>
                        <a:pt x="342" y="63"/>
                      </a:lnTo>
                      <a:lnTo>
                        <a:pt x="342" y="63"/>
                      </a:lnTo>
                      <a:lnTo>
                        <a:pt x="342" y="63"/>
                      </a:lnTo>
                      <a:lnTo>
                        <a:pt x="342" y="63"/>
                      </a:lnTo>
                      <a:lnTo>
                        <a:pt x="343" y="63"/>
                      </a:lnTo>
                      <a:lnTo>
                        <a:pt x="343" y="63"/>
                      </a:lnTo>
                      <a:lnTo>
                        <a:pt x="344" y="63"/>
                      </a:lnTo>
                      <a:lnTo>
                        <a:pt x="344" y="63"/>
                      </a:lnTo>
                      <a:lnTo>
                        <a:pt x="344" y="63"/>
                      </a:lnTo>
                      <a:lnTo>
                        <a:pt x="344" y="63"/>
                      </a:lnTo>
                      <a:lnTo>
                        <a:pt x="345" y="63"/>
                      </a:lnTo>
                      <a:lnTo>
                        <a:pt x="345" y="63"/>
                      </a:lnTo>
                      <a:lnTo>
                        <a:pt x="346" y="63"/>
                      </a:lnTo>
                      <a:lnTo>
                        <a:pt x="346" y="63"/>
                      </a:lnTo>
                      <a:lnTo>
                        <a:pt x="346" y="63"/>
                      </a:lnTo>
                      <a:lnTo>
                        <a:pt x="346" y="63"/>
                      </a:lnTo>
                      <a:lnTo>
                        <a:pt x="347" y="63"/>
                      </a:lnTo>
                      <a:lnTo>
                        <a:pt x="347" y="63"/>
                      </a:lnTo>
                      <a:lnTo>
                        <a:pt x="347" y="63"/>
                      </a:lnTo>
                      <a:lnTo>
                        <a:pt x="348" y="63"/>
                      </a:lnTo>
                      <a:lnTo>
                        <a:pt x="348" y="63"/>
                      </a:lnTo>
                      <a:lnTo>
                        <a:pt x="349" y="63"/>
                      </a:lnTo>
                      <a:lnTo>
                        <a:pt x="349" y="63"/>
                      </a:lnTo>
                      <a:lnTo>
                        <a:pt x="349" y="63"/>
                      </a:lnTo>
                      <a:lnTo>
                        <a:pt x="349" y="63"/>
                      </a:lnTo>
                      <a:lnTo>
                        <a:pt x="350" y="63"/>
                      </a:lnTo>
                      <a:lnTo>
                        <a:pt x="350" y="63"/>
                      </a:lnTo>
                      <a:lnTo>
                        <a:pt x="350" y="63"/>
                      </a:lnTo>
                      <a:lnTo>
                        <a:pt x="351" y="63"/>
                      </a:lnTo>
                      <a:lnTo>
                        <a:pt x="351" y="63"/>
                      </a:lnTo>
                      <a:lnTo>
                        <a:pt x="351" y="63"/>
                      </a:lnTo>
                      <a:lnTo>
                        <a:pt x="352" y="63"/>
                      </a:lnTo>
                      <a:lnTo>
                        <a:pt x="352" y="63"/>
                      </a:lnTo>
                      <a:lnTo>
                        <a:pt x="352" y="63"/>
                      </a:lnTo>
                      <a:lnTo>
                        <a:pt x="353" y="63"/>
                      </a:lnTo>
                      <a:lnTo>
                        <a:pt x="353" y="63"/>
                      </a:lnTo>
                      <a:lnTo>
                        <a:pt x="353" y="63"/>
                      </a:lnTo>
                      <a:lnTo>
                        <a:pt x="353" y="63"/>
                      </a:lnTo>
                      <a:lnTo>
                        <a:pt x="354" y="63"/>
                      </a:lnTo>
                      <a:lnTo>
                        <a:pt x="355" y="63"/>
                      </a:lnTo>
                      <a:lnTo>
                        <a:pt x="355" y="63"/>
                      </a:lnTo>
                      <a:lnTo>
                        <a:pt x="355" y="63"/>
                      </a:lnTo>
                      <a:lnTo>
                        <a:pt x="355" y="63"/>
                      </a:lnTo>
                      <a:lnTo>
                        <a:pt x="356" y="63"/>
                      </a:lnTo>
                      <a:lnTo>
                        <a:pt x="356" y="63"/>
                      </a:lnTo>
                      <a:lnTo>
                        <a:pt x="356" y="63"/>
                      </a:lnTo>
                      <a:lnTo>
                        <a:pt x="357" y="63"/>
                      </a:lnTo>
                      <a:lnTo>
                        <a:pt x="357" y="63"/>
                      </a:lnTo>
                      <a:lnTo>
                        <a:pt x="357" y="63"/>
                      </a:lnTo>
                      <a:lnTo>
                        <a:pt x="358" y="63"/>
                      </a:lnTo>
                      <a:lnTo>
                        <a:pt x="358" y="63"/>
                      </a:lnTo>
                      <a:lnTo>
                        <a:pt x="358" y="63"/>
                      </a:lnTo>
                      <a:lnTo>
                        <a:pt x="359" y="63"/>
                      </a:lnTo>
                      <a:lnTo>
                        <a:pt x="359" y="63"/>
                      </a:lnTo>
                      <a:lnTo>
                        <a:pt x="359" y="63"/>
                      </a:lnTo>
                      <a:lnTo>
                        <a:pt x="360" y="63"/>
                      </a:lnTo>
                      <a:lnTo>
                        <a:pt x="360" y="63"/>
                      </a:lnTo>
                      <a:lnTo>
                        <a:pt x="360" y="63"/>
                      </a:lnTo>
                      <a:lnTo>
                        <a:pt x="361" y="63"/>
                      </a:lnTo>
                      <a:lnTo>
                        <a:pt x="361" y="63"/>
                      </a:lnTo>
                      <a:lnTo>
                        <a:pt x="361" y="63"/>
                      </a:lnTo>
                      <a:lnTo>
                        <a:pt x="362" y="63"/>
                      </a:lnTo>
                      <a:lnTo>
                        <a:pt x="362" y="63"/>
                      </a:lnTo>
                      <a:lnTo>
                        <a:pt x="362" y="63"/>
                      </a:lnTo>
                      <a:lnTo>
                        <a:pt x="363" y="63"/>
                      </a:lnTo>
                      <a:lnTo>
                        <a:pt x="363" y="63"/>
                      </a:lnTo>
                      <a:lnTo>
                        <a:pt x="363" y="63"/>
                      </a:lnTo>
                      <a:lnTo>
                        <a:pt x="363" y="63"/>
                      </a:lnTo>
                      <a:lnTo>
                        <a:pt x="364" y="63"/>
                      </a:lnTo>
                      <a:lnTo>
                        <a:pt x="364" y="63"/>
                      </a:lnTo>
                      <a:lnTo>
                        <a:pt x="364" y="63"/>
                      </a:lnTo>
                      <a:lnTo>
                        <a:pt x="365" y="63"/>
                      </a:lnTo>
                      <a:lnTo>
                        <a:pt x="365" y="63"/>
                      </a:lnTo>
                      <a:lnTo>
                        <a:pt x="365" y="63"/>
                      </a:lnTo>
                      <a:lnTo>
                        <a:pt x="366" y="63"/>
                      </a:lnTo>
                      <a:lnTo>
                        <a:pt x="366" y="63"/>
                      </a:lnTo>
                      <a:lnTo>
                        <a:pt x="367" y="63"/>
                      </a:lnTo>
                      <a:lnTo>
                        <a:pt x="367" y="63"/>
                      </a:lnTo>
                      <a:lnTo>
                        <a:pt x="367" y="63"/>
                      </a:lnTo>
                      <a:lnTo>
                        <a:pt x="367" y="63"/>
                      </a:lnTo>
                      <a:lnTo>
                        <a:pt x="368" y="63"/>
                      </a:lnTo>
                      <a:lnTo>
                        <a:pt x="368" y="63"/>
                      </a:lnTo>
                      <a:lnTo>
                        <a:pt x="368" y="63"/>
                      </a:lnTo>
                      <a:lnTo>
                        <a:pt x="368" y="63"/>
                      </a:lnTo>
                      <a:lnTo>
                        <a:pt x="369" y="63"/>
                      </a:lnTo>
                      <a:lnTo>
                        <a:pt x="370" y="63"/>
                      </a:lnTo>
                      <a:lnTo>
                        <a:pt x="370" y="63"/>
                      </a:lnTo>
                      <a:lnTo>
                        <a:pt x="370" y="63"/>
                      </a:lnTo>
                      <a:lnTo>
                        <a:pt x="371" y="63"/>
                      </a:lnTo>
                      <a:lnTo>
                        <a:pt x="371" y="63"/>
                      </a:lnTo>
                      <a:lnTo>
                        <a:pt x="371" y="63"/>
                      </a:lnTo>
                      <a:lnTo>
                        <a:pt x="371" y="63"/>
                      </a:lnTo>
                      <a:lnTo>
                        <a:pt x="372" y="63"/>
                      </a:lnTo>
                      <a:lnTo>
                        <a:pt x="372" y="63"/>
                      </a:lnTo>
                      <a:lnTo>
                        <a:pt x="372" y="63"/>
                      </a:lnTo>
                      <a:lnTo>
                        <a:pt x="373" y="63"/>
                      </a:lnTo>
                      <a:lnTo>
                        <a:pt x="373" y="63"/>
                      </a:lnTo>
                      <a:lnTo>
                        <a:pt x="373" y="63"/>
                      </a:lnTo>
                      <a:lnTo>
                        <a:pt x="374" y="63"/>
                      </a:lnTo>
                      <a:lnTo>
                        <a:pt x="374" y="63"/>
                      </a:lnTo>
                      <a:lnTo>
                        <a:pt x="374" y="63"/>
                      </a:lnTo>
                      <a:lnTo>
                        <a:pt x="375" y="63"/>
                      </a:lnTo>
                      <a:lnTo>
                        <a:pt x="375" y="63"/>
                      </a:lnTo>
                      <a:lnTo>
                        <a:pt x="376" y="63"/>
                      </a:lnTo>
                      <a:lnTo>
                        <a:pt x="376" y="63"/>
                      </a:lnTo>
                      <a:lnTo>
                        <a:pt x="376" y="63"/>
                      </a:lnTo>
                      <a:lnTo>
                        <a:pt x="376" y="63"/>
                      </a:lnTo>
                      <a:lnTo>
                        <a:pt x="376" y="63"/>
                      </a:lnTo>
                      <a:lnTo>
                        <a:pt x="377" y="63"/>
                      </a:lnTo>
                      <a:lnTo>
                        <a:pt x="377" y="63"/>
                      </a:lnTo>
                      <a:lnTo>
                        <a:pt x="378" y="63"/>
                      </a:lnTo>
                      <a:lnTo>
                        <a:pt x="378" y="63"/>
                      </a:lnTo>
                      <a:lnTo>
                        <a:pt x="378" y="63"/>
                      </a:lnTo>
                      <a:lnTo>
                        <a:pt x="379" y="63"/>
                      </a:lnTo>
                      <a:lnTo>
                        <a:pt x="379" y="63"/>
                      </a:lnTo>
                      <a:lnTo>
                        <a:pt x="379" y="63"/>
                      </a:lnTo>
                      <a:lnTo>
                        <a:pt x="380" y="63"/>
                      </a:lnTo>
                      <a:lnTo>
                        <a:pt x="380" y="63"/>
                      </a:lnTo>
                      <a:lnTo>
                        <a:pt x="380" y="63"/>
                      </a:lnTo>
                      <a:lnTo>
                        <a:pt x="380" y="63"/>
                      </a:lnTo>
                      <a:lnTo>
                        <a:pt x="381" y="63"/>
                      </a:lnTo>
                      <a:lnTo>
                        <a:pt x="381" y="63"/>
                      </a:lnTo>
                      <a:lnTo>
                        <a:pt x="382" y="63"/>
                      </a:lnTo>
                      <a:lnTo>
                        <a:pt x="382" y="63"/>
                      </a:lnTo>
                      <a:lnTo>
                        <a:pt x="383" y="63"/>
                      </a:lnTo>
                      <a:lnTo>
                        <a:pt x="383" y="63"/>
                      </a:lnTo>
                      <a:lnTo>
                        <a:pt x="383" y="63"/>
                      </a:lnTo>
                      <a:lnTo>
                        <a:pt x="383" y="63"/>
                      </a:lnTo>
                      <a:lnTo>
                        <a:pt x="384" y="63"/>
                      </a:lnTo>
                      <a:lnTo>
                        <a:pt x="384" y="63"/>
                      </a:lnTo>
                      <a:lnTo>
                        <a:pt x="384" y="63"/>
                      </a:lnTo>
                      <a:lnTo>
                        <a:pt x="384" y="63"/>
                      </a:lnTo>
                      <a:lnTo>
                        <a:pt x="385" y="63"/>
                      </a:lnTo>
                      <a:lnTo>
                        <a:pt x="385" y="63"/>
                      </a:lnTo>
                      <a:lnTo>
                        <a:pt x="385" y="63"/>
                      </a:lnTo>
                      <a:lnTo>
                        <a:pt x="386" y="63"/>
                      </a:lnTo>
                      <a:lnTo>
                        <a:pt x="386" y="63"/>
                      </a:lnTo>
                      <a:lnTo>
                        <a:pt x="387" y="63"/>
                      </a:lnTo>
                      <a:lnTo>
                        <a:pt x="387" y="63"/>
                      </a:lnTo>
                      <a:lnTo>
                        <a:pt x="387" y="63"/>
                      </a:lnTo>
                      <a:lnTo>
                        <a:pt x="387" y="63"/>
                      </a:lnTo>
                      <a:lnTo>
                        <a:pt x="387" y="63"/>
                      </a:lnTo>
                      <a:lnTo>
                        <a:pt x="388" y="63"/>
                      </a:lnTo>
                      <a:lnTo>
                        <a:pt x="388" y="63"/>
                      </a:lnTo>
                      <a:lnTo>
                        <a:pt x="389" y="63"/>
                      </a:lnTo>
                      <a:lnTo>
                        <a:pt x="389" y="63"/>
                      </a:lnTo>
                      <a:lnTo>
                        <a:pt x="389" y="63"/>
                      </a:lnTo>
                      <a:lnTo>
                        <a:pt x="390" y="63"/>
                      </a:lnTo>
                      <a:lnTo>
                        <a:pt x="390" y="63"/>
                      </a:lnTo>
                      <a:lnTo>
                        <a:pt x="390" y="63"/>
                      </a:lnTo>
                      <a:lnTo>
                        <a:pt x="391" y="63"/>
                      </a:lnTo>
                      <a:lnTo>
                        <a:pt x="391" y="63"/>
                      </a:lnTo>
                      <a:lnTo>
                        <a:pt x="391" y="63"/>
                      </a:lnTo>
                      <a:lnTo>
                        <a:pt x="392" y="63"/>
                      </a:lnTo>
                      <a:lnTo>
                        <a:pt x="392" y="63"/>
                      </a:lnTo>
                      <a:lnTo>
                        <a:pt x="392" y="63"/>
                      </a:lnTo>
                      <a:lnTo>
                        <a:pt x="393" y="63"/>
                      </a:lnTo>
                      <a:lnTo>
                        <a:pt x="393" y="63"/>
                      </a:lnTo>
                      <a:lnTo>
                        <a:pt x="393" y="63"/>
                      </a:lnTo>
                      <a:lnTo>
                        <a:pt x="394" y="63"/>
                      </a:lnTo>
                      <a:lnTo>
                        <a:pt x="394" y="63"/>
                      </a:lnTo>
                      <a:lnTo>
                        <a:pt x="395" y="63"/>
                      </a:lnTo>
                      <a:lnTo>
                        <a:pt x="395" y="63"/>
                      </a:lnTo>
                      <a:lnTo>
                        <a:pt x="395" y="63"/>
                      </a:lnTo>
                      <a:lnTo>
                        <a:pt x="395" y="63"/>
                      </a:lnTo>
                      <a:lnTo>
                        <a:pt x="395" y="63"/>
                      </a:lnTo>
                      <a:lnTo>
                        <a:pt x="396" y="63"/>
                      </a:lnTo>
                      <a:lnTo>
                        <a:pt x="396" y="63"/>
                      </a:lnTo>
                      <a:lnTo>
                        <a:pt x="397" y="63"/>
                      </a:lnTo>
                      <a:lnTo>
                        <a:pt x="397" y="63"/>
                      </a:lnTo>
                      <a:lnTo>
                        <a:pt x="398" y="63"/>
                      </a:lnTo>
                      <a:lnTo>
                        <a:pt x="398" y="63"/>
                      </a:lnTo>
                      <a:lnTo>
                        <a:pt x="398" y="63"/>
                      </a:lnTo>
                      <a:lnTo>
                        <a:pt x="398" y="63"/>
                      </a:lnTo>
                      <a:lnTo>
                        <a:pt x="398" y="63"/>
                      </a:lnTo>
                      <a:lnTo>
                        <a:pt x="399" y="63"/>
                      </a:lnTo>
                      <a:lnTo>
                        <a:pt x="399" y="63"/>
                      </a:lnTo>
                      <a:lnTo>
                        <a:pt x="400" y="63"/>
                      </a:lnTo>
                      <a:lnTo>
                        <a:pt x="400" y="63"/>
                      </a:lnTo>
                      <a:lnTo>
                        <a:pt x="400" y="63"/>
                      </a:lnTo>
                      <a:lnTo>
                        <a:pt x="401" y="63"/>
                      </a:lnTo>
                      <a:lnTo>
                        <a:pt x="401" y="63"/>
                      </a:lnTo>
                      <a:lnTo>
                        <a:pt x="402" y="63"/>
                      </a:lnTo>
                      <a:lnTo>
                        <a:pt x="402" y="63"/>
                      </a:lnTo>
                      <a:lnTo>
                        <a:pt x="402" y="63"/>
                      </a:lnTo>
                      <a:lnTo>
                        <a:pt x="402" y="63"/>
                      </a:lnTo>
                      <a:lnTo>
                        <a:pt x="403" y="63"/>
                      </a:lnTo>
                      <a:lnTo>
                        <a:pt x="403" y="63"/>
                      </a:lnTo>
                      <a:lnTo>
                        <a:pt x="403" y="63"/>
                      </a:lnTo>
                      <a:lnTo>
                        <a:pt x="403" y="63"/>
                      </a:lnTo>
                      <a:lnTo>
                        <a:pt x="404" y="63"/>
                      </a:lnTo>
                      <a:lnTo>
                        <a:pt x="404" y="63"/>
                      </a:lnTo>
                      <a:lnTo>
                        <a:pt x="404" y="63"/>
                      </a:lnTo>
                      <a:lnTo>
                        <a:pt x="405" y="63"/>
                      </a:lnTo>
                      <a:lnTo>
                        <a:pt x="405" y="63"/>
                      </a:lnTo>
                      <a:lnTo>
                        <a:pt x="405" y="63"/>
                      </a:lnTo>
                      <a:lnTo>
                        <a:pt x="406" y="63"/>
                      </a:lnTo>
                      <a:lnTo>
                        <a:pt x="406" y="63"/>
                      </a:lnTo>
                      <a:lnTo>
                        <a:pt x="406" y="63"/>
                      </a:lnTo>
                      <a:lnTo>
                        <a:pt x="407" y="63"/>
                      </a:lnTo>
                      <a:lnTo>
                        <a:pt x="407" y="63"/>
                      </a:lnTo>
                      <a:lnTo>
                        <a:pt x="407" y="63"/>
                      </a:lnTo>
                      <a:lnTo>
                        <a:pt x="408" y="63"/>
                      </a:lnTo>
                      <a:lnTo>
                        <a:pt x="408" y="63"/>
                      </a:lnTo>
                      <a:lnTo>
                        <a:pt x="409" y="63"/>
                      </a:lnTo>
                      <a:lnTo>
                        <a:pt x="409" y="63"/>
                      </a:lnTo>
                      <a:lnTo>
                        <a:pt x="409" y="63"/>
                      </a:lnTo>
                      <a:lnTo>
                        <a:pt x="409" y="63"/>
                      </a:lnTo>
                      <a:lnTo>
                        <a:pt x="410" y="63"/>
                      </a:lnTo>
                      <a:lnTo>
                        <a:pt x="410" y="63"/>
                      </a:lnTo>
                      <a:lnTo>
                        <a:pt x="410" y="63"/>
                      </a:lnTo>
                      <a:lnTo>
                        <a:pt x="411" y="63"/>
                      </a:lnTo>
                      <a:lnTo>
                        <a:pt x="411" y="63"/>
                      </a:lnTo>
                      <a:lnTo>
                        <a:pt x="411" y="63"/>
                      </a:lnTo>
                      <a:lnTo>
                        <a:pt x="412" y="63"/>
                      </a:lnTo>
                      <a:lnTo>
                        <a:pt x="412" y="63"/>
                      </a:lnTo>
                      <a:lnTo>
                        <a:pt x="412" y="63"/>
                      </a:lnTo>
                      <a:lnTo>
                        <a:pt x="413" y="63"/>
                      </a:lnTo>
                      <a:lnTo>
                        <a:pt x="413" y="63"/>
                      </a:lnTo>
                      <a:lnTo>
                        <a:pt x="413" y="63"/>
                      </a:lnTo>
                      <a:lnTo>
                        <a:pt x="414" y="63"/>
                      </a:lnTo>
                      <a:lnTo>
                        <a:pt x="414" y="63"/>
                      </a:lnTo>
                      <a:lnTo>
                        <a:pt x="414" y="63"/>
                      </a:lnTo>
                      <a:lnTo>
                        <a:pt x="414" y="63"/>
                      </a:lnTo>
                      <a:lnTo>
                        <a:pt x="415" y="63"/>
                      </a:lnTo>
                      <a:lnTo>
                        <a:pt x="415" y="63"/>
                      </a:lnTo>
                      <a:lnTo>
                        <a:pt x="416" y="63"/>
                      </a:lnTo>
                      <a:lnTo>
                        <a:pt x="416" y="63"/>
                      </a:lnTo>
                      <a:lnTo>
                        <a:pt x="416" y="63"/>
                      </a:lnTo>
                      <a:lnTo>
                        <a:pt x="417" y="63"/>
                      </a:lnTo>
                      <a:lnTo>
                        <a:pt x="417" y="63"/>
                      </a:lnTo>
                      <a:lnTo>
                        <a:pt x="417" y="63"/>
                      </a:lnTo>
                      <a:lnTo>
                        <a:pt x="417" y="63"/>
                      </a:lnTo>
                      <a:lnTo>
                        <a:pt x="418" y="63"/>
                      </a:lnTo>
                      <a:lnTo>
                        <a:pt x="418" y="63"/>
                      </a:lnTo>
                      <a:lnTo>
                        <a:pt x="418" y="63"/>
                      </a:lnTo>
                      <a:lnTo>
                        <a:pt x="419" y="63"/>
                      </a:lnTo>
                      <a:lnTo>
                        <a:pt x="419" y="63"/>
                      </a:lnTo>
                      <a:lnTo>
                        <a:pt x="420" y="63"/>
                      </a:lnTo>
                      <a:lnTo>
                        <a:pt x="420" y="63"/>
                      </a:lnTo>
                      <a:lnTo>
                        <a:pt x="420" y="63"/>
                      </a:lnTo>
                      <a:lnTo>
                        <a:pt x="420" y="63"/>
                      </a:lnTo>
                      <a:lnTo>
                        <a:pt x="421" y="63"/>
                      </a:lnTo>
                      <a:lnTo>
                        <a:pt x="421" y="63"/>
                      </a:lnTo>
                      <a:lnTo>
                        <a:pt x="421" y="63"/>
                      </a:lnTo>
                      <a:lnTo>
                        <a:pt x="422" y="63"/>
                      </a:lnTo>
                      <a:lnTo>
                        <a:pt x="422" y="63"/>
                      </a:lnTo>
                      <a:lnTo>
                        <a:pt x="423" y="63"/>
                      </a:lnTo>
                      <a:lnTo>
                        <a:pt x="423" y="63"/>
                      </a:lnTo>
                      <a:lnTo>
                        <a:pt x="423" y="63"/>
                      </a:lnTo>
                      <a:lnTo>
                        <a:pt x="423" y="63"/>
                      </a:lnTo>
                      <a:lnTo>
                        <a:pt x="424" y="63"/>
                      </a:lnTo>
                      <a:lnTo>
                        <a:pt x="424" y="63"/>
                      </a:lnTo>
                      <a:lnTo>
                        <a:pt x="425" y="63"/>
                      </a:lnTo>
                      <a:lnTo>
                        <a:pt x="425" y="63"/>
                      </a:lnTo>
                      <a:lnTo>
                        <a:pt x="425" y="63"/>
                      </a:lnTo>
                      <a:lnTo>
                        <a:pt x="426" y="63"/>
                      </a:lnTo>
                      <a:lnTo>
                        <a:pt x="426" y="63"/>
                      </a:lnTo>
                      <a:lnTo>
                        <a:pt x="426" y="63"/>
                      </a:lnTo>
                      <a:lnTo>
                        <a:pt x="427" y="63"/>
                      </a:lnTo>
                      <a:lnTo>
                        <a:pt x="427" y="63"/>
                      </a:lnTo>
                      <a:lnTo>
                        <a:pt x="427" y="63"/>
                      </a:lnTo>
                      <a:lnTo>
                        <a:pt x="427" y="63"/>
                      </a:lnTo>
                      <a:lnTo>
                        <a:pt x="427" y="63"/>
                      </a:lnTo>
                      <a:lnTo>
                        <a:pt x="428" y="63"/>
                      </a:lnTo>
                      <a:lnTo>
                        <a:pt x="428" y="63"/>
                      </a:lnTo>
                      <a:lnTo>
                        <a:pt x="429" y="63"/>
                      </a:lnTo>
                      <a:lnTo>
                        <a:pt x="429" y="63"/>
                      </a:lnTo>
                      <a:lnTo>
                        <a:pt x="430" y="63"/>
                      </a:lnTo>
                      <a:lnTo>
                        <a:pt x="430" y="63"/>
                      </a:lnTo>
                      <a:lnTo>
                        <a:pt x="430" y="63"/>
                      </a:lnTo>
                      <a:lnTo>
                        <a:pt x="430" y="63"/>
                      </a:lnTo>
                      <a:lnTo>
                        <a:pt x="431" y="63"/>
                      </a:lnTo>
                      <a:lnTo>
                        <a:pt x="431" y="63"/>
                      </a:lnTo>
                      <a:lnTo>
                        <a:pt x="431" y="63"/>
                      </a:lnTo>
                      <a:lnTo>
                        <a:pt x="432" y="63"/>
                      </a:lnTo>
                      <a:lnTo>
                        <a:pt x="432" y="63"/>
                      </a:lnTo>
                      <a:lnTo>
                        <a:pt x="432" y="63"/>
                      </a:lnTo>
                      <a:lnTo>
                        <a:pt x="433" y="63"/>
                      </a:lnTo>
                      <a:lnTo>
                        <a:pt x="433" y="63"/>
                      </a:lnTo>
                      <a:lnTo>
                        <a:pt x="433" y="63"/>
                      </a:lnTo>
                      <a:lnTo>
                        <a:pt x="434" y="63"/>
                      </a:lnTo>
                      <a:lnTo>
                        <a:pt x="434" y="63"/>
                      </a:lnTo>
                      <a:lnTo>
                        <a:pt x="434" y="63"/>
                      </a:lnTo>
                      <a:lnTo>
                        <a:pt x="434" y="63"/>
                      </a:lnTo>
                      <a:lnTo>
                        <a:pt x="435" y="63"/>
                      </a:lnTo>
                      <a:lnTo>
                        <a:pt x="436" y="63"/>
                      </a:lnTo>
                      <a:lnTo>
                        <a:pt x="436" y="63"/>
                      </a:lnTo>
                      <a:lnTo>
                        <a:pt x="436" y="63"/>
                      </a:lnTo>
                      <a:lnTo>
                        <a:pt x="436" y="63"/>
                      </a:lnTo>
                      <a:lnTo>
                        <a:pt x="437" y="63"/>
                      </a:lnTo>
                      <a:lnTo>
                        <a:pt x="437" y="63"/>
                      </a:lnTo>
                      <a:lnTo>
                        <a:pt x="437" y="63"/>
                      </a:lnTo>
                      <a:lnTo>
                        <a:pt x="437" y="63"/>
                      </a:lnTo>
                      <a:lnTo>
                        <a:pt x="438" y="63"/>
                      </a:lnTo>
                      <a:lnTo>
                        <a:pt x="438" y="63"/>
                      </a:lnTo>
                      <a:lnTo>
                        <a:pt x="439" y="63"/>
                      </a:lnTo>
                      <a:lnTo>
                        <a:pt x="439" y="63"/>
                      </a:lnTo>
                      <a:lnTo>
                        <a:pt x="439" y="63"/>
                      </a:lnTo>
                      <a:lnTo>
                        <a:pt x="439" y="63"/>
                      </a:lnTo>
                      <a:lnTo>
                        <a:pt x="440" y="63"/>
                      </a:lnTo>
                      <a:lnTo>
                        <a:pt x="440" y="63"/>
                      </a:lnTo>
                      <a:lnTo>
                        <a:pt x="441" y="63"/>
                      </a:lnTo>
                      <a:lnTo>
                        <a:pt x="441" y="63"/>
                      </a:lnTo>
                      <a:lnTo>
                        <a:pt x="441" y="63"/>
                      </a:lnTo>
                      <a:lnTo>
                        <a:pt x="441" y="63"/>
                      </a:lnTo>
                      <a:lnTo>
                        <a:pt x="442" y="63"/>
                      </a:lnTo>
                      <a:lnTo>
                        <a:pt x="442" y="63"/>
                      </a:lnTo>
                      <a:lnTo>
                        <a:pt x="443" y="63"/>
                      </a:lnTo>
                      <a:lnTo>
                        <a:pt x="443" y="63"/>
                      </a:lnTo>
                      <a:lnTo>
                        <a:pt x="443" y="63"/>
                      </a:lnTo>
                      <a:lnTo>
                        <a:pt x="443" y="63"/>
                      </a:lnTo>
                      <a:lnTo>
                        <a:pt x="444" y="63"/>
                      </a:lnTo>
                      <a:lnTo>
                        <a:pt x="444" y="63"/>
                      </a:lnTo>
                      <a:lnTo>
                        <a:pt x="444" y="63"/>
                      </a:lnTo>
                      <a:lnTo>
                        <a:pt x="444" y="63"/>
                      </a:lnTo>
                      <a:lnTo>
                        <a:pt x="445" y="63"/>
                      </a:lnTo>
                      <a:lnTo>
                        <a:pt x="446" y="63"/>
                      </a:lnTo>
                      <a:lnTo>
                        <a:pt x="446" y="63"/>
                      </a:lnTo>
                      <a:lnTo>
                        <a:pt x="446" y="63"/>
                      </a:lnTo>
                      <a:lnTo>
                        <a:pt x="447" y="63"/>
                      </a:lnTo>
                      <a:lnTo>
                        <a:pt x="447" y="63"/>
                      </a:lnTo>
                      <a:lnTo>
                        <a:pt x="447" y="63"/>
                      </a:lnTo>
                      <a:lnTo>
                        <a:pt x="447" y="63"/>
                      </a:lnTo>
                      <a:lnTo>
                        <a:pt x="448" y="63"/>
                      </a:lnTo>
                      <a:lnTo>
                        <a:pt x="448" y="63"/>
                      </a:lnTo>
                      <a:lnTo>
                        <a:pt x="448" y="63"/>
                      </a:lnTo>
                      <a:lnTo>
                        <a:pt x="449" y="63"/>
                      </a:lnTo>
                      <a:lnTo>
                        <a:pt x="449" y="63"/>
                      </a:lnTo>
                      <a:lnTo>
                        <a:pt x="449" y="62"/>
                      </a:lnTo>
                      <a:lnTo>
                        <a:pt x="450" y="62"/>
                      </a:lnTo>
                      <a:lnTo>
                        <a:pt x="450" y="62"/>
                      </a:lnTo>
                      <a:lnTo>
                        <a:pt x="450" y="62"/>
                      </a:lnTo>
                      <a:lnTo>
                        <a:pt x="450" y="62"/>
                      </a:lnTo>
                      <a:lnTo>
                        <a:pt x="451" y="62"/>
                      </a:lnTo>
                      <a:lnTo>
                        <a:pt x="452" y="61"/>
                      </a:lnTo>
                      <a:lnTo>
                        <a:pt x="452" y="61"/>
                      </a:lnTo>
                      <a:lnTo>
                        <a:pt x="452" y="61"/>
                      </a:lnTo>
                      <a:lnTo>
                        <a:pt x="452" y="61"/>
                      </a:lnTo>
                      <a:lnTo>
                        <a:pt x="453" y="60"/>
                      </a:lnTo>
                      <a:lnTo>
                        <a:pt x="453" y="60"/>
                      </a:lnTo>
                      <a:lnTo>
                        <a:pt x="453" y="60"/>
                      </a:lnTo>
                      <a:lnTo>
                        <a:pt x="454" y="60"/>
                      </a:lnTo>
                      <a:lnTo>
                        <a:pt x="454" y="59"/>
                      </a:lnTo>
                      <a:lnTo>
                        <a:pt x="454" y="59"/>
                      </a:lnTo>
                      <a:lnTo>
                        <a:pt x="455" y="58"/>
                      </a:lnTo>
                      <a:lnTo>
                        <a:pt x="455" y="58"/>
                      </a:lnTo>
                      <a:lnTo>
                        <a:pt x="455" y="57"/>
                      </a:lnTo>
                      <a:lnTo>
                        <a:pt x="455" y="57"/>
                      </a:lnTo>
                      <a:lnTo>
                        <a:pt x="456" y="57"/>
                      </a:lnTo>
                      <a:lnTo>
                        <a:pt x="456" y="57"/>
                      </a:lnTo>
                      <a:lnTo>
                        <a:pt x="457" y="55"/>
                      </a:lnTo>
                      <a:lnTo>
                        <a:pt x="457" y="55"/>
                      </a:lnTo>
                      <a:lnTo>
                        <a:pt x="457" y="54"/>
                      </a:lnTo>
                      <a:lnTo>
                        <a:pt x="457" y="54"/>
                      </a:lnTo>
                      <a:lnTo>
                        <a:pt x="458" y="53"/>
                      </a:lnTo>
                      <a:lnTo>
                        <a:pt x="458" y="53"/>
                      </a:lnTo>
                      <a:lnTo>
                        <a:pt x="459" y="52"/>
                      </a:lnTo>
                      <a:lnTo>
                        <a:pt x="459" y="52"/>
                      </a:lnTo>
                      <a:lnTo>
                        <a:pt x="459" y="50"/>
                      </a:lnTo>
                      <a:lnTo>
                        <a:pt x="459" y="50"/>
                      </a:lnTo>
                      <a:lnTo>
                        <a:pt x="460" y="49"/>
                      </a:lnTo>
                      <a:lnTo>
                        <a:pt x="460" y="49"/>
                      </a:lnTo>
                      <a:lnTo>
                        <a:pt x="461" y="47"/>
                      </a:lnTo>
                      <a:lnTo>
                        <a:pt x="461" y="47"/>
                      </a:lnTo>
                      <a:lnTo>
                        <a:pt x="461" y="45"/>
                      </a:lnTo>
                      <a:lnTo>
                        <a:pt x="461" y="45"/>
                      </a:lnTo>
                      <a:lnTo>
                        <a:pt x="462" y="44"/>
                      </a:lnTo>
                      <a:lnTo>
                        <a:pt x="462" y="44"/>
                      </a:lnTo>
                      <a:lnTo>
                        <a:pt x="463" y="42"/>
                      </a:lnTo>
                      <a:lnTo>
                        <a:pt x="463" y="42"/>
                      </a:lnTo>
                      <a:lnTo>
                        <a:pt x="463" y="41"/>
                      </a:lnTo>
                      <a:lnTo>
                        <a:pt x="463" y="41"/>
                      </a:lnTo>
                      <a:lnTo>
                        <a:pt x="464" y="39"/>
                      </a:lnTo>
                      <a:lnTo>
                        <a:pt x="464" y="39"/>
                      </a:lnTo>
                      <a:lnTo>
                        <a:pt x="465" y="37"/>
                      </a:lnTo>
                      <a:lnTo>
                        <a:pt x="465" y="37"/>
                      </a:lnTo>
                      <a:lnTo>
                        <a:pt x="465" y="36"/>
                      </a:lnTo>
                      <a:lnTo>
                        <a:pt x="465" y="36"/>
                      </a:lnTo>
                      <a:lnTo>
                        <a:pt x="466" y="34"/>
                      </a:lnTo>
                      <a:lnTo>
                        <a:pt x="466" y="34"/>
                      </a:lnTo>
                      <a:lnTo>
                        <a:pt x="467" y="33"/>
                      </a:lnTo>
                      <a:lnTo>
                        <a:pt x="467" y="33"/>
                      </a:lnTo>
                      <a:lnTo>
                        <a:pt x="467" y="32"/>
                      </a:lnTo>
                      <a:lnTo>
                        <a:pt x="467" y="32"/>
                      </a:lnTo>
                      <a:lnTo>
                        <a:pt x="468" y="31"/>
                      </a:lnTo>
                      <a:lnTo>
                        <a:pt x="468" y="31"/>
                      </a:lnTo>
                      <a:lnTo>
                        <a:pt x="468" y="30"/>
                      </a:lnTo>
                      <a:lnTo>
                        <a:pt x="468" y="30"/>
                      </a:lnTo>
                      <a:lnTo>
                        <a:pt x="469" y="29"/>
                      </a:lnTo>
                      <a:lnTo>
                        <a:pt x="469" y="29"/>
                      </a:lnTo>
                      <a:lnTo>
                        <a:pt x="470" y="28"/>
                      </a:lnTo>
                      <a:lnTo>
                        <a:pt x="470" y="28"/>
                      </a:lnTo>
                      <a:lnTo>
                        <a:pt x="471" y="28"/>
                      </a:lnTo>
                      <a:lnTo>
                        <a:pt x="471" y="28"/>
                      </a:lnTo>
                      <a:lnTo>
                        <a:pt x="471" y="28"/>
                      </a:lnTo>
                      <a:lnTo>
                        <a:pt x="471" y="28"/>
                      </a:lnTo>
                      <a:lnTo>
                        <a:pt x="471" y="28"/>
                      </a:lnTo>
                      <a:lnTo>
                        <a:pt x="472" y="28"/>
                      </a:lnTo>
                      <a:lnTo>
                        <a:pt x="472" y="28"/>
                      </a:lnTo>
                      <a:lnTo>
                        <a:pt x="473" y="28"/>
                      </a:lnTo>
                      <a:lnTo>
                        <a:pt x="473" y="29"/>
                      </a:lnTo>
                      <a:lnTo>
                        <a:pt x="473" y="29"/>
                      </a:lnTo>
                      <a:lnTo>
                        <a:pt x="474" y="30"/>
                      </a:lnTo>
                      <a:lnTo>
                        <a:pt x="474" y="30"/>
                      </a:lnTo>
                      <a:lnTo>
                        <a:pt x="474" y="31"/>
                      </a:lnTo>
                      <a:lnTo>
                        <a:pt x="474" y="31"/>
                      </a:lnTo>
                      <a:lnTo>
                        <a:pt x="475" y="33"/>
                      </a:lnTo>
                      <a:lnTo>
                        <a:pt x="475" y="33"/>
                      </a:lnTo>
                      <a:lnTo>
                        <a:pt x="476" y="34"/>
                      </a:lnTo>
                      <a:lnTo>
                        <a:pt x="476" y="34"/>
                      </a:lnTo>
                      <a:lnTo>
                        <a:pt x="476" y="36"/>
                      </a:lnTo>
                      <a:lnTo>
                        <a:pt x="476" y="36"/>
                      </a:lnTo>
                      <a:lnTo>
                        <a:pt x="477" y="38"/>
                      </a:lnTo>
                      <a:lnTo>
                        <a:pt x="477" y="38"/>
                      </a:lnTo>
                      <a:lnTo>
                        <a:pt x="478" y="40"/>
                      </a:lnTo>
                      <a:lnTo>
                        <a:pt x="478" y="40"/>
                      </a:lnTo>
                      <a:lnTo>
                        <a:pt x="478" y="42"/>
                      </a:lnTo>
                      <a:lnTo>
                        <a:pt x="478" y="42"/>
                      </a:lnTo>
                      <a:lnTo>
                        <a:pt x="479" y="45"/>
                      </a:lnTo>
                      <a:lnTo>
                        <a:pt x="479" y="45"/>
                      </a:lnTo>
                      <a:lnTo>
                        <a:pt x="480" y="47"/>
                      </a:lnTo>
                      <a:lnTo>
                        <a:pt x="480" y="47"/>
                      </a:lnTo>
                      <a:lnTo>
                        <a:pt x="480" y="49"/>
                      </a:lnTo>
                      <a:lnTo>
                        <a:pt x="480" y="49"/>
                      </a:lnTo>
                      <a:lnTo>
                        <a:pt x="481" y="51"/>
                      </a:lnTo>
                      <a:lnTo>
                        <a:pt x="481" y="51"/>
                      </a:lnTo>
                      <a:lnTo>
                        <a:pt x="482" y="53"/>
                      </a:lnTo>
                      <a:lnTo>
                        <a:pt x="482" y="53"/>
                      </a:lnTo>
                      <a:lnTo>
                        <a:pt x="482" y="55"/>
                      </a:lnTo>
                      <a:lnTo>
                        <a:pt x="482" y="55"/>
                      </a:lnTo>
                      <a:lnTo>
                        <a:pt x="483" y="56"/>
                      </a:lnTo>
                      <a:lnTo>
                        <a:pt x="483" y="56"/>
                      </a:lnTo>
                      <a:lnTo>
                        <a:pt x="484" y="57"/>
                      </a:lnTo>
                      <a:lnTo>
                        <a:pt x="484" y="57"/>
                      </a:lnTo>
                      <a:lnTo>
                        <a:pt x="484" y="58"/>
                      </a:lnTo>
                      <a:lnTo>
                        <a:pt x="484" y="58"/>
                      </a:lnTo>
                      <a:lnTo>
                        <a:pt x="485" y="59"/>
                      </a:lnTo>
                      <a:lnTo>
                        <a:pt x="485" y="59"/>
                      </a:lnTo>
                      <a:lnTo>
                        <a:pt x="486" y="60"/>
                      </a:lnTo>
                      <a:lnTo>
                        <a:pt x="486" y="60"/>
                      </a:lnTo>
                      <a:lnTo>
                        <a:pt x="486" y="61"/>
                      </a:lnTo>
                      <a:lnTo>
                        <a:pt x="486" y="60"/>
                      </a:lnTo>
                      <a:lnTo>
                        <a:pt x="487" y="61"/>
                      </a:lnTo>
                      <a:lnTo>
                        <a:pt x="487" y="61"/>
                      </a:lnTo>
                      <a:lnTo>
                        <a:pt x="487" y="61"/>
                      </a:lnTo>
                      <a:lnTo>
                        <a:pt x="487" y="61"/>
                      </a:lnTo>
                      <a:lnTo>
                        <a:pt x="488" y="62"/>
                      </a:lnTo>
                      <a:lnTo>
                        <a:pt x="488" y="61"/>
                      </a:lnTo>
                      <a:lnTo>
                        <a:pt x="489" y="62"/>
                      </a:lnTo>
                      <a:lnTo>
                        <a:pt x="489" y="62"/>
                      </a:lnTo>
                      <a:lnTo>
                        <a:pt x="489" y="62"/>
                      </a:lnTo>
                      <a:lnTo>
                        <a:pt x="490" y="62"/>
                      </a:lnTo>
                      <a:lnTo>
                        <a:pt x="490" y="62"/>
                      </a:lnTo>
                      <a:lnTo>
                        <a:pt x="490" y="62"/>
                      </a:lnTo>
                      <a:lnTo>
                        <a:pt x="491" y="62"/>
                      </a:lnTo>
                      <a:lnTo>
                        <a:pt x="491" y="62"/>
                      </a:lnTo>
                      <a:lnTo>
                        <a:pt x="491" y="63"/>
                      </a:lnTo>
                      <a:lnTo>
                        <a:pt x="492" y="62"/>
                      </a:lnTo>
                      <a:lnTo>
                        <a:pt x="492" y="63"/>
                      </a:lnTo>
                      <a:lnTo>
                        <a:pt x="492" y="62"/>
                      </a:lnTo>
                      <a:lnTo>
                        <a:pt x="493" y="63"/>
                      </a:lnTo>
                      <a:lnTo>
                        <a:pt x="493" y="63"/>
                      </a:lnTo>
                      <a:lnTo>
                        <a:pt x="493" y="63"/>
                      </a:lnTo>
                      <a:lnTo>
                        <a:pt x="494" y="63"/>
                      </a:lnTo>
                      <a:lnTo>
                        <a:pt x="494" y="63"/>
                      </a:lnTo>
                      <a:lnTo>
                        <a:pt x="495" y="63"/>
                      </a:lnTo>
                      <a:lnTo>
                        <a:pt x="495" y="63"/>
                      </a:lnTo>
                      <a:lnTo>
                        <a:pt x="495" y="63"/>
                      </a:lnTo>
                      <a:lnTo>
                        <a:pt x="495" y="63"/>
                      </a:lnTo>
                      <a:lnTo>
                        <a:pt x="495" y="63"/>
                      </a:lnTo>
                      <a:lnTo>
                        <a:pt x="495" y="63"/>
                      </a:lnTo>
                      <a:lnTo>
                        <a:pt x="496" y="63"/>
                      </a:lnTo>
                      <a:lnTo>
                        <a:pt x="497" y="63"/>
                      </a:lnTo>
                      <a:lnTo>
                        <a:pt x="497" y="63"/>
                      </a:lnTo>
                      <a:lnTo>
                        <a:pt x="497" y="63"/>
                      </a:lnTo>
                      <a:lnTo>
                        <a:pt x="498" y="63"/>
                      </a:lnTo>
                      <a:lnTo>
                        <a:pt x="498" y="63"/>
                      </a:lnTo>
                      <a:lnTo>
                        <a:pt x="498" y="63"/>
                      </a:lnTo>
                      <a:lnTo>
                        <a:pt x="498" y="63"/>
                      </a:lnTo>
                      <a:lnTo>
                        <a:pt x="499" y="63"/>
                      </a:lnTo>
                      <a:lnTo>
                        <a:pt x="499" y="63"/>
                      </a:lnTo>
                      <a:lnTo>
                        <a:pt x="500" y="63"/>
                      </a:lnTo>
                      <a:lnTo>
                        <a:pt x="500" y="63"/>
                      </a:lnTo>
                      <a:lnTo>
                        <a:pt x="501" y="63"/>
                      </a:lnTo>
                      <a:lnTo>
                        <a:pt x="501" y="63"/>
                      </a:lnTo>
                      <a:lnTo>
                        <a:pt x="501" y="63"/>
                      </a:lnTo>
                      <a:lnTo>
                        <a:pt x="501" y="63"/>
                      </a:lnTo>
                      <a:lnTo>
                        <a:pt x="501" y="63"/>
                      </a:lnTo>
                      <a:lnTo>
                        <a:pt x="502" y="63"/>
                      </a:lnTo>
                      <a:lnTo>
                        <a:pt x="502" y="63"/>
                      </a:lnTo>
                      <a:lnTo>
                        <a:pt x="503" y="63"/>
                      </a:lnTo>
                      <a:lnTo>
                        <a:pt x="503" y="63"/>
                      </a:lnTo>
                      <a:lnTo>
                        <a:pt x="503" y="63"/>
                      </a:lnTo>
                      <a:lnTo>
                        <a:pt x="504" y="63"/>
                      </a:lnTo>
                      <a:lnTo>
                        <a:pt x="504" y="63"/>
                      </a:lnTo>
                      <a:lnTo>
                        <a:pt x="504" y="63"/>
                      </a:lnTo>
                      <a:lnTo>
                        <a:pt x="505" y="63"/>
                      </a:lnTo>
                      <a:lnTo>
                        <a:pt x="505" y="63"/>
                      </a:lnTo>
                      <a:lnTo>
                        <a:pt x="505" y="63"/>
                      </a:lnTo>
                      <a:lnTo>
                        <a:pt x="505" y="63"/>
                      </a:lnTo>
                      <a:lnTo>
                        <a:pt x="506" y="63"/>
                      </a:lnTo>
                      <a:lnTo>
                        <a:pt x="506" y="63"/>
                      </a:lnTo>
                      <a:lnTo>
                        <a:pt x="506" y="63"/>
                      </a:lnTo>
                      <a:lnTo>
                        <a:pt x="507" y="63"/>
                      </a:lnTo>
                      <a:lnTo>
                        <a:pt x="507" y="63"/>
                      </a:lnTo>
                      <a:lnTo>
                        <a:pt x="507" y="63"/>
                      </a:lnTo>
                      <a:lnTo>
                        <a:pt x="507" y="63"/>
                      </a:lnTo>
                      <a:lnTo>
                        <a:pt x="508" y="63"/>
                      </a:lnTo>
                      <a:lnTo>
                        <a:pt x="508" y="63"/>
                      </a:lnTo>
                      <a:lnTo>
                        <a:pt x="509" y="63"/>
                      </a:lnTo>
                      <a:lnTo>
                        <a:pt x="509" y="63"/>
                      </a:lnTo>
                      <a:lnTo>
                        <a:pt x="509" y="63"/>
                      </a:lnTo>
                      <a:lnTo>
                        <a:pt x="510" y="63"/>
                      </a:lnTo>
                      <a:lnTo>
                        <a:pt x="510" y="63"/>
                      </a:lnTo>
                      <a:lnTo>
                        <a:pt x="510" y="63"/>
                      </a:lnTo>
                      <a:lnTo>
                        <a:pt x="511" y="63"/>
                      </a:lnTo>
                      <a:lnTo>
                        <a:pt x="511" y="63"/>
                      </a:lnTo>
                      <a:lnTo>
                        <a:pt x="512" y="63"/>
                      </a:lnTo>
                      <a:lnTo>
                        <a:pt x="512" y="63"/>
                      </a:lnTo>
                      <a:lnTo>
                        <a:pt x="512" y="63"/>
                      </a:lnTo>
                      <a:lnTo>
                        <a:pt x="512" y="63"/>
                      </a:lnTo>
                      <a:lnTo>
                        <a:pt x="512" y="63"/>
                      </a:lnTo>
                      <a:lnTo>
                        <a:pt x="513" y="63"/>
                      </a:lnTo>
                      <a:lnTo>
                        <a:pt x="513" y="63"/>
                      </a:lnTo>
                      <a:lnTo>
                        <a:pt x="513" y="63"/>
                      </a:lnTo>
                      <a:lnTo>
                        <a:pt x="514" y="63"/>
                      </a:lnTo>
                      <a:lnTo>
                        <a:pt x="514" y="63"/>
                      </a:lnTo>
                      <a:lnTo>
                        <a:pt x="515" y="63"/>
                      </a:lnTo>
                      <a:lnTo>
                        <a:pt x="515" y="63"/>
                      </a:lnTo>
                      <a:lnTo>
                        <a:pt x="515" y="63"/>
                      </a:lnTo>
                      <a:lnTo>
                        <a:pt x="516" y="63"/>
                      </a:lnTo>
                      <a:lnTo>
                        <a:pt x="516" y="63"/>
                      </a:lnTo>
                      <a:lnTo>
                        <a:pt x="516" y="63"/>
                      </a:lnTo>
                      <a:lnTo>
                        <a:pt x="517" y="63"/>
                      </a:lnTo>
                      <a:lnTo>
                        <a:pt x="517" y="63"/>
                      </a:lnTo>
                      <a:lnTo>
                        <a:pt x="517" y="63"/>
                      </a:lnTo>
                      <a:lnTo>
                        <a:pt x="517" y="63"/>
                      </a:lnTo>
                      <a:lnTo>
                        <a:pt x="518" y="63"/>
                      </a:lnTo>
                      <a:lnTo>
                        <a:pt x="518" y="63"/>
                      </a:lnTo>
                      <a:lnTo>
                        <a:pt x="518" y="63"/>
                      </a:lnTo>
                      <a:lnTo>
                        <a:pt x="519" y="63"/>
                      </a:lnTo>
                      <a:lnTo>
                        <a:pt x="519" y="63"/>
                      </a:lnTo>
                      <a:lnTo>
                        <a:pt x="519" y="63"/>
                      </a:lnTo>
                      <a:lnTo>
                        <a:pt x="520" y="63"/>
                      </a:lnTo>
                      <a:lnTo>
                        <a:pt x="520" y="63"/>
                      </a:lnTo>
                      <a:lnTo>
                        <a:pt x="520" y="63"/>
                      </a:lnTo>
                      <a:lnTo>
                        <a:pt x="521" y="63"/>
                      </a:lnTo>
                      <a:lnTo>
                        <a:pt x="521" y="63"/>
                      </a:lnTo>
                      <a:lnTo>
                        <a:pt x="521" y="63"/>
                      </a:lnTo>
                      <a:lnTo>
                        <a:pt x="522" y="63"/>
                      </a:lnTo>
                      <a:lnTo>
                        <a:pt x="522" y="63"/>
                      </a:lnTo>
                      <a:lnTo>
                        <a:pt x="522" y="63"/>
                      </a:lnTo>
                      <a:lnTo>
                        <a:pt x="523" y="63"/>
                      </a:lnTo>
                      <a:lnTo>
                        <a:pt x="523" y="63"/>
                      </a:lnTo>
                      <a:lnTo>
                        <a:pt x="524" y="63"/>
                      </a:lnTo>
                      <a:lnTo>
                        <a:pt x="524" y="63"/>
                      </a:lnTo>
                      <a:lnTo>
                        <a:pt x="524" y="63"/>
                      </a:lnTo>
                      <a:lnTo>
                        <a:pt x="524" y="63"/>
                      </a:lnTo>
                      <a:lnTo>
                        <a:pt x="525" y="63"/>
                      </a:lnTo>
                      <a:lnTo>
                        <a:pt x="525" y="63"/>
                      </a:lnTo>
                      <a:lnTo>
                        <a:pt x="525" y="63"/>
                      </a:lnTo>
                      <a:lnTo>
                        <a:pt x="526" y="63"/>
                      </a:lnTo>
                      <a:lnTo>
                        <a:pt x="526" y="63"/>
                      </a:lnTo>
                      <a:lnTo>
                        <a:pt x="526" y="63"/>
                      </a:lnTo>
                      <a:lnTo>
                        <a:pt x="527" y="64"/>
                      </a:lnTo>
                      <a:lnTo>
                        <a:pt x="527" y="63"/>
                      </a:lnTo>
                      <a:lnTo>
                        <a:pt x="527" y="63"/>
                      </a:lnTo>
                      <a:lnTo>
                        <a:pt x="528" y="63"/>
                      </a:lnTo>
                      <a:lnTo>
                        <a:pt x="528" y="63"/>
                      </a:lnTo>
                      <a:lnTo>
                        <a:pt x="528" y="64"/>
                      </a:lnTo>
                      <a:lnTo>
                        <a:pt x="528" y="63"/>
                      </a:lnTo>
                      <a:lnTo>
                        <a:pt x="529" y="63"/>
                      </a:lnTo>
                      <a:lnTo>
                        <a:pt x="529" y="63"/>
                      </a:lnTo>
                      <a:lnTo>
                        <a:pt x="530" y="63"/>
                      </a:lnTo>
                      <a:lnTo>
                        <a:pt x="530" y="63"/>
                      </a:lnTo>
                      <a:lnTo>
                        <a:pt x="530" y="63"/>
                      </a:lnTo>
                      <a:lnTo>
                        <a:pt x="531" y="63"/>
                      </a:lnTo>
                      <a:lnTo>
                        <a:pt x="531" y="63"/>
                      </a:lnTo>
                      <a:lnTo>
                        <a:pt x="531" y="63"/>
                      </a:lnTo>
                      <a:lnTo>
                        <a:pt x="531" y="63"/>
                      </a:lnTo>
                      <a:lnTo>
                        <a:pt x="532" y="63"/>
                      </a:lnTo>
                      <a:lnTo>
                        <a:pt x="532" y="63"/>
                      </a:lnTo>
                      <a:lnTo>
                        <a:pt x="533" y="63"/>
                      </a:lnTo>
                      <a:lnTo>
                        <a:pt x="533" y="63"/>
                      </a:lnTo>
                      <a:lnTo>
                        <a:pt x="533" y="63"/>
                      </a:lnTo>
                      <a:lnTo>
                        <a:pt x="533" y="63"/>
                      </a:lnTo>
                      <a:lnTo>
                        <a:pt x="534" y="63"/>
                      </a:lnTo>
                      <a:lnTo>
                        <a:pt x="534" y="63"/>
                      </a:lnTo>
                      <a:lnTo>
                        <a:pt x="534" y="63"/>
                      </a:lnTo>
                      <a:lnTo>
                        <a:pt x="535" y="63"/>
                      </a:lnTo>
                      <a:lnTo>
                        <a:pt x="535" y="63"/>
                      </a:lnTo>
                      <a:lnTo>
                        <a:pt x="536" y="63"/>
                      </a:lnTo>
                      <a:lnTo>
                        <a:pt x="536" y="63"/>
                      </a:lnTo>
                      <a:lnTo>
                        <a:pt x="536" y="64"/>
                      </a:lnTo>
                      <a:lnTo>
                        <a:pt x="536" y="63"/>
                      </a:lnTo>
                      <a:lnTo>
                        <a:pt x="537" y="63"/>
                      </a:lnTo>
                      <a:lnTo>
                        <a:pt x="537" y="63"/>
                      </a:lnTo>
                      <a:lnTo>
                        <a:pt x="538" y="63"/>
                      </a:lnTo>
                      <a:lnTo>
                        <a:pt x="538" y="64"/>
                      </a:lnTo>
                      <a:lnTo>
                        <a:pt x="538" y="64"/>
                      </a:lnTo>
                      <a:lnTo>
                        <a:pt x="539" y="63"/>
                      </a:lnTo>
                      <a:lnTo>
                        <a:pt x="539" y="63"/>
                      </a:lnTo>
                      <a:lnTo>
                        <a:pt x="539" y="64"/>
                      </a:lnTo>
                      <a:lnTo>
                        <a:pt x="540" y="63"/>
                      </a:lnTo>
                      <a:lnTo>
                        <a:pt x="540" y="63"/>
                      </a:lnTo>
                      <a:lnTo>
                        <a:pt x="540" y="63"/>
                      </a:lnTo>
                      <a:lnTo>
                        <a:pt x="540" y="63"/>
                      </a:lnTo>
                      <a:lnTo>
                        <a:pt x="541" y="63"/>
                      </a:lnTo>
                      <a:lnTo>
                        <a:pt x="541" y="63"/>
                      </a:lnTo>
                      <a:lnTo>
                        <a:pt x="542" y="63"/>
                      </a:lnTo>
                      <a:lnTo>
                        <a:pt x="542" y="64"/>
                      </a:lnTo>
                      <a:lnTo>
                        <a:pt x="542" y="63"/>
                      </a:lnTo>
                      <a:lnTo>
                        <a:pt x="542" y="63"/>
                      </a:lnTo>
                      <a:lnTo>
                        <a:pt x="543" y="64"/>
                      </a:lnTo>
                      <a:lnTo>
                        <a:pt x="543" y="63"/>
                      </a:lnTo>
                      <a:lnTo>
                        <a:pt x="544" y="63"/>
                      </a:lnTo>
                      <a:lnTo>
                        <a:pt x="544" y="64"/>
                      </a:lnTo>
                      <a:lnTo>
                        <a:pt x="544" y="63"/>
                      </a:lnTo>
                      <a:lnTo>
                        <a:pt x="544" y="63"/>
                      </a:lnTo>
                      <a:lnTo>
                        <a:pt x="545" y="63"/>
                      </a:lnTo>
                      <a:lnTo>
                        <a:pt x="545" y="63"/>
                      </a:lnTo>
                      <a:lnTo>
                        <a:pt x="545" y="63"/>
                      </a:lnTo>
                      <a:lnTo>
                        <a:pt x="545" y="63"/>
                      </a:lnTo>
                      <a:lnTo>
                        <a:pt x="546" y="63"/>
                      </a:lnTo>
                      <a:lnTo>
                        <a:pt x="547" y="64"/>
                      </a:lnTo>
                      <a:lnTo>
                        <a:pt x="547" y="64"/>
                      </a:lnTo>
                      <a:lnTo>
                        <a:pt x="547" y="63"/>
                      </a:lnTo>
                      <a:lnTo>
                        <a:pt x="547" y="63"/>
                      </a:lnTo>
                      <a:lnTo>
                        <a:pt x="547" y="64"/>
                      </a:lnTo>
                      <a:lnTo>
                        <a:pt x="548" y="64"/>
                      </a:lnTo>
                      <a:lnTo>
                        <a:pt x="548" y="63"/>
                      </a:lnTo>
                      <a:lnTo>
                        <a:pt x="549" y="63"/>
                      </a:lnTo>
                      <a:lnTo>
                        <a:pt x="549" y="63"/>
                      </a:lnTo>
                      <a:lnTo>
                        <a:pt x="549" y="63"/>
                      </a:lnTo>
                      <a:lnTo>
                        <a:pt x="550" y="64"/>
                      </a:lnTo>
                      <a:lnTo>
                        <a:pt x="550" y="64"/>
                      </a:lnTo>
                      <a:lnTo>
                        <a:pt x="550" y="63"/>
                      </a:lnTo>
                      <a:lnTo>
                        <a:pt x="551" y="63"/>
                      </a:lnTo>
                      <a:lnTo>
                        <a:pt x="551" y="63"/>
                      </a:lnTo>
                      <a:lnTo>
                        <a:pt x="552" y="64"/>
                      </a:lnTo>
                      <a:lnTo>
                        <a:pt x="552" y="63"/>
                      </a:lnTo>
                      <a:lnTo>
                        <a:pt x="552" y="63"/>
                      </a:lnTo>
                      <a:lnTo>
                        <a:pt x="552" y="64"/>
                      </a:lnTo>
                      <a:lnTo>
                        <a:pt x="552" y="64"/>
                      </a:lnTo>
                      <a:lnTo>
                        <a:pt x="552" y="63"/>
                      </a:lnTo>
                      <a:lnTo>
                        <a:pt x="553" y="64"/>
                      </a:lnTo>
                      <a:lnTo>
                        <a:pt x="554" y="63"/>
                      </a:lnTo>
                      <a:lnTo>
                        <a:pt x="554" y="63"/>
                      </a:lnTo>
                      <a:lnTo>
                        <a:pt x="554" y="64"/>
                      </a:lnTo>
                      <a:lnTo>
                        <a:pt x="555" y="64"/>
                      </a:lnTo>
                      <a:lnTo>
                        <a:pt x="555" y="63"/>
                      </a:lnTo>
                      <a:lnTo>
                        <a:pt x="555" y="63"/>
                      </a:lnTo>
                      <a:lnTo>
                        <a:pt x="556" y="64"/>
                      </a:lnTo>
                      <a:lnTo>
                        <a:pt x="556" y="63"/>
                      </a:lnTo>
                      <a:lnTo>
                        <a:pt x="556" y="64"/>
                      </a:lnTo>
                      <a:lnTo>
                        <a:pt x="556" y="64"/>
                      </a:lnTo>
                      <a:lnTo>
                        <a:pt x="557" y="63"/>
                      </a:lnTo>
                      <a:lnTo>
                        <a:pt x="557" y="63"/>
                      </a:lnTo>
                      <a:lnTo>
                        <a:pt x="558" y="63"/>
                      </a:lnTo>
                      <a:lnTo>
                        <a:pt x="558" y="64"/>
                      </a:lnTo>
                      <a:lnTo>
                        <a:pt x="558" y="63"/>
                      </a:lnTo>
                      <a:lnTo>
                        <a:pt x="558" y="63"/>
                      </a:lnTo>
                      <a:lnTo>
                        <a:pt x="559" y="64"/>
                      </a:lnTo>
                      <a:lnTo>
                        <a:pt x="559" y="64"/>
                      </a:lnTo>
                      <a:lnTo>
                        <a:pt x="560" y="63"/>
                      </a:lnTo>
                      <a:lnTo>
                        <a:pt x="560" y="63"/>
                      </a:lnTo>
                      <a:lnTo>
                        <a:pt x="560" y="64"/>
                      </a:lnTo>
                      <a:lnTo>
                        <a:pt x="560" y="63"/>
                      </a:lnTo>
                      <a:lnTo>
                        <a:pt x="561" y="64"/>
                      </a:lnTo>
                      <a:lnTo>
                        <a:pt x="561" y="63"/>
                      </a:lnTo>
                      <a:lnTo>
                        <a:pt x="561" y="64"/>
                      </a:lnTo>
                      <a:lnTo>
                        <a:pt x="562" y="64"/>
                      </a:lnTo>
                      <a:lnTo>
                        <a:pt x="562" y="63"/>
                      </a:lnTo>
                      <a:lnTo>
                        <a:pt x="562" y="64"/>
                      </a:lnTo>
                      <a:lnTo>
                        <a:pt x="563" y="63"/>
                      </a:lnTo>
                      <a:lnTo>
                        <a:pt x="563" y="63"/>
                      </a:lnTo>
                      <a:lnTo>
                        <a:pt x="563" y="64"/>
                      </a:lnTo>
                      <a:lnTo>
                        <a:pt x="564" y="63"/>
                      </a:lnTo>
                      <a:lnTo>
                        <a:pt x="564" y="64"/>
                      </a:lnTo>
                      <a:lnTo>
                        <a:pt x="564" y="64"/>
                      </a:lnTo>
                      <a:lnTo>
                        <a:pt x="565" y="63"/>
                      </a:lnTo>
                      <a:lnTo>
                        <a:pt x="565" y="63"/>
                      </a:lnTo>
                      <a:lnTo>
                        <a:pt x="565" y="64"/>
                      </a:lnTo>
                      <a:lnTo>
                        <a:pt x="566" y="63"/>
                      </a:lnTo>
                      <a:lnTo>
                        <a:pt x="566" y="64"/>
                      </a:lnTo>
                      <a:lnTo>
                        <a:pt x="566" y="64"/>
                      </a:lnTo>
                      <a:lnTo>
                        <a:pt x="566" y="63"/>
                      </a:lnTo>
                      <a:lnTo>
                        <a:pt x="567" y="63"/>
                      </a:lnTo>
                      <a:lnTo>
                        <a:pt x="567" y="64"/>
                      </a:lnTo>
                      <a:lnTo>
                        <a:pt x="568" y="64"/>
                      </a:lnTo>
                      <a:lnTo>
                        <a:pt x="568" y="63"/>
                      </a:lnTo>
                      <a:lnTo>
                        <a:pt x="568" y="64"/>
                      </a:lnTo>
                      <a:lnTo>
                        <a:pt x="569" y="63"/>
                      </a:lnTo>
                      <a:lnTo>
                        <a:pt x="569" y="64"/>
                      </a:lnTo>
                      <a:lnTo>
                        <a:pt x="569" y="63"/>
                      </a:lnTo>
                      <a:lnTo>
                        <a:pt x="570" y="64"/>
                      </a:lnTo>
                      <a:lnTo>
                        <a:pt x="570" y="63"/>
                      </a:lnTo>
                      <a:lnTo>
                        <a:pt x="571" y="64"/>
                      </a:lnTo>
                      <a:lnTo>
                        <a:pt x="571" y="63"/>
                      </a:lnTo>
                      <a:lnTo>
                        <a:pt x="571" y="63"/>
                      </a:lnTo>
                      <a:lnTo>
                        <a:pt x="571" y="64"/>
                      </a:lnTo>
                      <a:lnTo>
                        <a:pt x="571" y="63"/>
                      </a:lnTo>
                      <a:lnTo>
                        <a:pt x="572" y="64"/>
                      </a:lnTo>
                      <a:lnTo>
                        <a:pt x="572" y="64"/>
                      </a:lnTo>
                      <a:lnTo>
                        <a:pt x="572" y="63"/>
                      </a:lnTo>
                      <a:lnTo>
                        <a:pt x="573" y="63"/>
                      </a:lnTo>
                      <a:lnTo>
                        <a:pt x="573" y="64"/>
                      </a:lnTo>
                      <a:lnTo>
                        <a:pt x="574" y="63"/>
                      </a:lnTo>
                      <a:lnTo>
                        <a:pt x="574" y="64"/>
                      </a:lnTo>
                      <a:lnTo>
                        <a:pt x="574" y="64"/>
                      </a:lnTo>
                      <a:lnTo>
                        <a:pt x="574" y="63"/>
                      </a:lnTo>
                      <a:lnTo>
                        <a:pt x="575" y="63"/>
                      </a:lnTo>
                      <a:lnTo>
                        <a:pt x="575" y="64"/>
                      </a:lnTo>
                      <a:lnTo>
                        <a:pt x="576" y="64"/>
                      </a:lnTo>
                      <a:lnTo>
                        <a:pt x="576" y="63"/>
                      </a:lnTo>
                      <a:lnTo>
                        <a:pt x="576" y="63"/>
                      </a:lnTo>
                      <a:lnTo>
                        <a:pt x="577" y="64"/>
                      </a:lnTo>
                      <a:lnTo>
                        <a:pt x="577" y="64"/>
                      </a:lnTo>
                      <a:lnTo>
                        <a:pt x="577" y="63"/>
                      </a:lnTo>
                      <a:lnTo>
                        <a:pt x="577" y="63"/>
                      </a:lnTo>
                      <a:lnTo>
                        <a:pt x="578" y="64"/>
                      </a:lnTo>
                      <a:lnTo>
                        <a:pt x="578" y="64"/>
                      </a:lnTo>
                      <a:lnTo>
                        <a:pt x="579" y="63"/>
                      </a:lnTo>
                      <a:lnTo>
                        <a:pt x="579" y="63"/>
                      </a:lnTo>
                      <a:lnTo>
                        <a:pt x="579" y="64"/>
                      </a:lnTo>
                      <a:lnTo>
                        <a:pt x="579" y="64"/>
                      </a:lnTo>
                      <a:lnTo>
                        <a:pt x="579" y="63"/>
                      </a:lnTo>
                      <a:lnTo>
                        <a:pt x="580" y="63"/>
                      </a:lnTo>
                      <a:lnTo>
                        <a:pt x="581" y="64"/>
                      </a:lnTo>
                      <a:lnTo>
                        <a:pt x="581" y="64"/>
                      </a:lnTo>
                      <a:lnTo>
                        <a:pt x="581" y="63"/>
                      </a:lnTo>
                      <a:lnTo>
                        <a:pt x="581" y="63"/>
                      </a:lnTo>
                      <a:lnTo>
                        <a:pt x="582" y="64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4"/>
                      </a:lnTo>
                      <a:lnTo>
                        <a:pt x="583" y="63"/>
                      </a:lnTo>
                      <a:lnTo>
                        <a:pt x="583" y="64"/>
                      </a:lnTo>
                      <a:lnTo>
                        <a:pt x="584" y="63"/>
                      </a:lnTo>
                      <a:lnTo>
                        <a:pt x="584" y="63"/>
                      </a:lnTo>
                      <a:lnTo>
                        <a:pt x="585" y="63"/>
                      </a:lnTo>
                      <a:lnTo>
                        <a:pt x="585" y="63"/>
                      </a:lnTo>
                      <a:lnTo>
                        <a:pt x="585" y="63"/>
                      </a:lnTo>
                      <a:lnTo>
                        <a:pt x="585" y="63"/>
                      </a:lnTo>
                      <a:lnTo>
                        <a:pt x="586" y="63"/>
                      </a:lnTo>
                      <a:lnTo>
                        <a:pt x="586" y="63"/>
                      </a:lnTo>
                      <a:lnTo>
                        <a:pt x="586" y="63"/>
                      </a:lnTo>
                      <a:lnTo>
                        <a:pt x="587" y="63"/>
                      </a:lnTo>
                      <a:lnTo>
                        <a:pt x="587" y="63"/>
                      </a:lnTo>
                      <a:lnTo>
                        <a:pt x="587" y="63"/>
                      </a:lnTo>
                      <a:lnTo>
                        <a:pt x="588" y="63"/>
                      </a:lnTo>
                      <a:lnTo>
                        <a:pt x="588" y="63"/>
                      </a:lnTo>
                      <a:lnTo>
                        <a:pt x="588" y="63"/>
                      </a:lnTo>
                      <a:lnTo>
                        <a:pt x="589" y="63"/>
                      </a:lnTo>
                      <a:lnTo>
                        <a:pt x="589" y="63"/>
                      </a:lnTo>
                      <a:lnTo>
                        <a:pt x="589" y="63"/>
                      </a:lnTo>
                      <a:lnTo>
                        <a:pt x="590" y="62"/>
                      </a:lnTo>
                      <a:lnTo>
                        <a:pt x="590" y="62"/>
                      </a:lnTo>
                      <a:lnTo>
                        <a:pt x="590" y="62"/>
                      </a:lnTo>
                      <a:lnTo>
                        <a:pt x="590" y="62"/>
                      </a:lnTo>
                      <a:lnTo>
                        <a:pt x="591" y="61"/>
                      </a:lnTo>
                      <a:lnTo>
                        <a:pt x="591" y="61"/>
                      </a:lnTo>
                      <a:lnTo>
                        <a:pt x="592" y="61"/>
                      </a:lnTo>
                      <a:lnTo>
                        <a:pt x="592" y="61"/>
                      </a:lnTo>
                      <a:lnTo>
                        <a:pt x="592" y="60"/>
                      </a:lnTo>
                      <a:lnTo>
                        <a:pt x="593" y="60"/>
                      </a:lnTo>
                      <a:lnTo>
                        <a:pt x="593" y="60"/>
                      </a:lnTo>
                      <a:lnTo>
                        <a:pt x="593" y="60"/>
                      </a:lnTo>
                      <a:lnTo>
                        <a:pt x="594" y="59"/>
                      </a:lnTo>
                      <a:lnTo>
                        <a:pt x="594" y="59"/>
                      </a:lnTo>
                      <a:lnTo>
                        <a:pt x="594" y="58"/>
                      </a:lnTo>
                      <a:lnTo>
                        <a:pt x="594" y="58"/>
                      </a:lnTo>
                      <a:lnTo>
                        <a:pt x="595" y="57"/>
                      </a:lnTo>
                      <a:lnTo>
                        <a:pt x="595" y="57"/>
                      </a:lnTo>
                      <a:lnTo>
                        <a:pt x="596" y="57"/>
                      </a:lnTo>
                      <a:lnTo>
                        <a:pt x="596" y="57"/>
                      </a:lnTo>
                      <a:lnTo>
                        <a:pt x="596" y="55"/>
                      </a:lnTo>
                      <a:lnTo>
                        <a:pt x="596" y="55"/>
                      </a:lnTo>
                      <a:lnTo>
                        <a:pt x="597" y="54"/>
                      </a:lnTo>
                      <a:lnTo>
                        <a:pt x="597" y="54"/>
                      </a:lnTo>
                      <a:lnTo>
                        <a:pt x="598" y="53"/>
                      </a:lnTo>
                      <a:lnTo>
                        <a:pt x="598" y="53"/>
                      </a:lnTo>
                      <a:lnTo>
                        <a:pt x="598" y="52"/>
                      </a:lnTo>
                      <a:lnTo>
                        <a:pt x="598" y="52"/>
                      </a:lnTo>
                      <a:lnTo>
                        <a:pt x="599" y="50"/>
                      </a:lnTo>
                      <a:lnTo>
                        <a:pt x="599" y="50"/>
                      </a:lnTo>
                      <a:lnTo>
                        <a:pt x="600" y="49"/>
                      </a:lnTo>
                      <a:lnTo>
                        <a:pt x="600" y="49"/>
                      </a:lnTo>
                      <a:lnTo>
                        <a:pt x="600" y="47"/>
                      </a:lnTo>
                      <a:lnTo>
                        <a:pt x="600" y="47"/>
                      </a:lnTo>
                      <a:lnTo>
                        <a:pt x="601" y="45"/>
                      </a:lnTo>
                      <a:lnTo>
                        <a:pt x="601" y="45"/>
                      </a:lnTo>
                      <a:lnTo>
                        <a:pt x="602" y="43"/>
                      </a:lnTo>
                      <a:lnTo>
                        <a:pt x="602" y="43"/>
                      </a:lnTo>
                      <a:lnTo>
                        <a:pt x="602" y="41"/>
                      </a:lnTo>
                      <a:lnTo>
                        <a:pt x="602" y="41"/>
                      </a:lnTo>
                      <a:lnTo>
                        <a:pt x="603" y="39"/>
                      </a:lnTo>
                      <a:lnTo>
                        <a:pt x="603" y="39"/>
                      </a:lnTo>
                      <a:lnTo>
                        <a:pt x="604" y="37"/>
                      </a:lnTo>
                      <a:lnTo>
                        <a:pt x="604" y="37"/>
                      </a:lnTo>
                      <a:lnTo>
                        <a:pt x="604" y="35"/>
                      </a:lnTo>
                      <a:lnTo>
                        <a:pt x="604" y="35"/>
                      </a:lnTo>
                      <a:lnTo>
                        <a:pt x="605" y="33"/>
                      </a:lnTo>
                      <a:lnTo>
                        <a:pt x="605" y="33"/>
                      </a:lnTo>
                      <a:lnTo>
                        <a:pt x="606" y="31"/>
                      </a:lnTo>
                      <a:lnTo>
                        <a:pt x="606" y="31"/>
                      </a:lnTo>
                      <a:lnTo>
                        <a:pt x="606" y="28"/>
                      </a:lnTo>
                      <a:lnTo>
                        <a:pt x="606" y="28"/>
                      </a:lnTo>
                      <a:lnTo>
                        <a:pt x="607" y="26"/>
                      </a:lnTo>
                      <a:lnTo>
                        <a:pt x="607" y="26"/>
                      </a:lnTo>
                      <a:lnTo>
                        <a:pt x="607" y="24"/>
                      </a:lnTo>
                      <a:lnTo>
                        <a:pt x="607" y="24"/>
                      </a:lnTo>
                      <a:lnTo>
                        <a:pt x="608" y="22"/>
                      </a:lnTo>
                      <a:lnTo>
                        <a:pt x="608" y="22"/>
                      </a:lnTo>
                      <a:lnTo>
                        <a:pt x="609" y="19"/>
                      </a:lnTo>
                      <a:lnTo>
                        <a:pt x="609" y="19"/>
                      </a:lnTo>
                      <a:lnTo>
                        <a:pt x="609" y="17"/>
                      </a:lnTo>
                      <a:lnTo>
                        <a:pt x="609" y="17"/>
                      </a:lnTo>
                      <a:lnTo>
                        <a:pt x="610" y="15"/>
                      </a:lnTo>
                      <a:lnTo>
                        <a:pt x="610" y="15"/>
                      </a:lnTo>
                      <a:lnTo>
                        <a:pt x="611" y="13"/>
                      </a:lnTo>
                      <a:lnTo>
                        <a:pt x="611" y="13"/>
                      </a:lnTo>
                      <a:lnTo>
                        <a:pt x="611" y="11"/>
                      </a:lnTo>
                      <a:lnTo>
                        <a:pt x="612" y="11"/>
                      </a:lnTo>
                      <a:lnTo>
                        <a:pt x="612" y="9"/>
                      </a:lnTo>
                      <a:lnTo>
                        <a:pt x="612" y="9"/>
                      </a:lnTo>
                      <a:lnTo>
                        <a:pt x="613" y="7"/>
                      </a:lnTo>
                      <a:lnTo>
                        <a:pt x="613" y="7"/>
                      </a:lnTo>
                      <a:lnTo>
                        <a:pt x="613" y="6"/>
                      </a:lnTo>
                      <a:lnTo>
                        <a:pt x="613" y="6"/>
                      </a:lnTo>
                      <a:lnTo>
                        <a:pt x="614" y="4"/>
                      </a:lnTo>
                      <a:lnTo>
                        <a:pt x="614" y="4"/>
                      </a:lnTo>
                      <a:lnTo>
                        <a:pt x="615" y="3"/>
                      </a:lnTo>
                      <a:lnTo>
                        <a:pt x="615" y="3"/>
                      </a:lnTo>
                      <a:lnTo>
                        <a:pt x="615" y="2"/>
                      </a:lnTo>
                      <a:lnTo>
                        <a:pt x="615" y="2"/>
                      </a:lnTo>
                      <a:lnTo>
                        <a:pt x="616" y="1"/>
                      </a:lnTo>
                      <a:lnTo>
                        <a:pt x="616" y="1"/>
                      </a:lnTo>
                      <a:lnTo>
                        <a:pt x="617" y="0"/>
                      </a:lnTo>
                      <a:lnTo>
                        <a:pt x="617" y="1"/>
                      </a:lnTo>
                      <a:lnTo>
                        <a:pt x="617" y="0"/>
                      </a:lnTo>
                      <a:lnTo>
                        <a:pt x="617" y="0"/>
                      </a:lnTo>
                      <a:lnTo>
                        <a:pt x="618" y="0"/>
                      </a:lnTo>
                      <a:lnTo>
                        <a:pt x="618" y="0"/>
                      </a:lnTo>
                      <a:lnTo>
                        <a:pt x="619" y="0"/>
                      </a:lnTo>
                      <a:lnTo>
                        <a:pt x="619" y="0"/>
                      </a:lnTo>
                      <a:lnTo>
                        <a:pt x="619" y="0"/>
                      </a:lnTo>
                      <a:lnTo>
                        <a:pt x="619" y="0"/>
                      </a:lnTo>
                      <a:lnTo>
                        <a:pt x="620" y="2"/>
                      </a:lnTo>
                      <a:lnTo>
                        <a:pt x="620" y="1"/>
                      </a:lnTo>
                      <a:lnTo>
                        <a:pt x="620" y="2"/>
                      </a:lnTo>
                      <a:lnTo>
                        <a:pt x="621" y="2"/>
                      </a:lnTo>
                      <a:lnTo>
                        <a:pt x="621" y="3"/>
                      </a:lnTo>
                      <a:lnTo>
                        <a:pt x="621" y="3"/>
                      </a:lnTo>
                      <a:lnTo>
                        <a:pt x="622" y="5"/>
                      </a:lnTo>
                      <a:lnTo>
                        <a:pt x="622" y="5"/>
                      </a:lnTo>
                      <a:lnTo>
                        <a:pt x="623" y="7"/>
                      </a:lnTo>
                      <a:lnTo>
                        <a:pt x="623" y="7"/>
                      </a:lnTo>
                      <a:lnTo>
                        <a:pt x="623" y="9"/>
                      </a:lnTo>
                      <a:lnTo>
                        <a:pt x="623" y="9"/>
                      </a:lnTo>
                      <a:lnTo>
                        <a:pt x="624" y="11"/>
                      </a:lnTo>
                      <a:lnTo>
                        <a:pt x="624" y="12"/>
                      </a:lnTo>
                      <a:lnTo>
                        <a:pt x="625" y="14"/>
                      </a:lnTo>
                      <a:lnTo>
                        <a:pt x="625" y="14"/>
                      </a:lnTo>
                      <a:lnTo>
                        <a:pt x="625" y="17"/>
                      </a:lnTo>
                      <a:lnTo>
                        <a:pt x="625" y="17"/>
                      </a:lnTo>
                      <a:lnTo>
                        <a:pt x="626" y="20"/>
                      </a:lnTo>
                      <a:lnTo>
                        <a:pt x="626" y="20"/>
                      </a:lnTo>
                      <a:lnTo>
                        <a:pt x="626" y="23"/>
                      </a:lnTo>
                      <a:lnTo>
                        <a:pt x="626" y="23"/>
                      </a:lnTo>
                      <a:lnTo>
                        <a:pt x="627" y="26"/>
                      </a:lnTo>
                      <a:lnTo>
                        <a:pt x="627" y="26"/>
                      </a:lnTo>
                      <a:lnTo>
                        <a:pt x="628" y="29"/>
                      </a:lnTo>
                      <a:lnTo>
                        <a:pt x="628" y="29"/>
                      </a:lnTo>
                      <a:lnTo>
                        <a:pt x="628" y="32"/>
                      </a:lnTo>
                      <a:lnTo>
                        <a:pt x="628" y="32"/>
                      </a:lnTo>
                      <a:lnTo>
                        <a:pt x="629" y="35"/>
                      </a:lnTo>
                      <a:lnTo>
                        <a:pt x="629" y="35"/>
                      </a:lnTo>
                      <a:lnTo>
                        <a:pt x="630" y="38"/>
                      </a:lnTo>
                      <a:lnTo>
                        <a:pt x="630" y="38"/>
                      </a:lnTo>
                      <a:lnTo>
                        <a:pt x="631" y="41"/>
                      </a:lnTo>
                      <a:lnTo>
                        <a:pt x="631" y="41"/>
                      </a:lnTo>
                      <a:lnTo>
                        <a:pt x="631" y="43"/>
                      </a:lnTo>
                      <a:lnTo>
                        <a:pt x="631" y="43"/>
                      </a:lnTo>
                      <a:lnTo>
                        <a:pt x="632" y="46"/>
                      </a:lnTo>
                      <a:lnTo>
                        <a:pt x="632" y="46"/>
                      </a:lnTo>
                      <a:lnTo>
                        <a:pt x="632" y="48"/>
                      </a:lnTo>
                      <a:lnTo>
                        <a:pt x="632" y="48"/>
                      </a:lnTo>
                      <a:lnTo>
                        <a:pt x="633" y="50"/>
                      </a:lnTo>
                      <a:lnTo>
                        <a:pt x="633" y="50"/>
                      </a:lnTo>
                      <a:lnTo>
                        <a:pt x="634" y="52"/>
                      </a:lnTo>
                      <a:lnTo>
                        <a:pt x="634" y="52"/>
                      </a:lnTo>
                      <a:lnTo>
                        <a:pt x="634" y="53"/>
                      </a:lnTo>
                      <a:lnTo>
                        <a:pt x="634" y="53"/>
                      </a:lnTo>
                      <a:lnTo>
                        <a:pt x="635" y="55"/>
                      </a:lnTo>
                      <a:lnTo>
                        <a:pt x="635" y="55"/>
                      </a:lnTo>
                      <a:lnTo>
                        <a:pt x="636" y="56"/>
                      </a:lnTo>
                      <a:lnTo>
                        <a:pt x="636" y="56"/>
                      </a:lnTo>
                      <a:lnTo>
                        <a:pt x="636" y="57"/>
                      </a:lnTo>
                      <a:lnTo>
                        <a:pt x="636" y="57"/>
                      </a:lnTo>
                      <a:lnTo>
                        <a:pt x="637" y="58"/>
                      </a:lnTo>
                      <a:lnTo>
                        <a:pt x="637" y="58"/>
                      </a:lnTo>
                      <a:lnTo>
                        <a:pt x="638" y="59"/>
                      </a:lnTo>
                      <a:lnTo>
                        <a:pt x="638" y="59"/>
                      </a:lnTo>
                      <a:lnTo>
                        <a:pt x="638" y="59"/>
                      </a:lnTo>
                      <a:lnTo>
                        <a:pt x="638" y="59"/>
                      </a:lnTo>
                      <a:lnTo>
                        <a:pt x="639" y="60"/>
                      </a:lnTo>
                      <a:lnTo>
                        <a:pt x="639" y="60"/>
                      </a:lnTo>
                      <a:lnTo>
                        <a:pt x="639" y="61"/>
                      </a:lnTo>
                      <a:lnTo>
                        <a:pt x="640" y="60"/>
                      </a:lnTo>
                      <a:lnTo>
                        <a:pt x="640" y="61"/>
                      </a:lnTo>
                      <a:lnTo>
                        <a:pt x="640" y="61"/>
                      </a:lnTo>
                      <a:lnTo>
                        <a:pt x="641" y="61"/>
                      </a:lnTo>
                      <a:lnTo>
                        <a:pt x="641" y="61"/>
                      </a:lnTo>
                      <a:lnTo>
                        <a:pt x="642" y="61"/>
                      </a:lnTo>
                      <a:lnTo>
                        <a:pt x="642" y="61"/>
                      </a:lnTo>
                      <a:lnTo>
                        <a:pt x="642" y="61"/>
                      </a:lnTo>
                      <a:lnTo>
                        <a:pt x="642" y="61"/>
                      </a:lnTo>
                      <a:lnTo>
                        <a:pt x="643" y="62"/>
                      </a:lnTo>
                      <a:lnTo>
                        <a:pt x="643" y="62"/>
                      </a:lnTo>
                      <a:lnTo>
                        <a:pt x="643" y="62"/>
                      </a:lnTo>
                      <a:lnTo>
                        <a:pt x="644" y="62"/>
                      </a:lnTo>
                      <a:lnTo>
                        <a:pt x="644" y="62"/>
                      </a:lnTo>
                      <a:lnTo>
                        <a:pt x="644" y="62"/>
                      </a:lnTo>
                      <a:lnTo>
                        <a:pt x="645" y="62"/>
                      </a:lnTo>
                      <a:lnTo>
                        <a:pt x="645" y="62"/>
                      </a:lnTo>
                      <a:lnTo>
                        <a:pt x="645" y="62"/>
                      </a:lnTo>
                      <a:lnTo>
                        <a:pt x="646" y="62"/>
                      </a:lnTo>
                      <a:lnTo>
                        <a:pt x="646" y="62"/>
                      </a:lnTo>
                      <a:lnTo>
                        <a:pt x="646" y="62"/>
                      </a:lnTo>
                      <a:lnTo>
                        <a:pt x="646" y="62"/>
                      </a:lnTo>
                      <a:lnTo>
                        <a:pt x="647" y="62"/>
                      </a:lnTo>
                      <a:lnTo>
                        <a:pt x="647" y="62"/>
                      </a:lnTo>
                      <a:lnTo>
                        <a:pt x="647" y="62"/>
                      </a:lnTo>
                      <a:lnTo>
                        <a:pt x="648" y="62"/>
                      </a:lnTo>
                      <a:lnTo>
                        <a:pt x="648" y="62"/>
                      </a:lnTo>
                      <a:lnTo>
                        <a:pt x="649" y="62"/>
                      </a:lnTo>
                      <a:lnTo>
                        <a:pt x="649" y="62"/>
                      </a:lnTo>
                      <a:lnTo>
                        <a:pt x="649" y="62"/>
                      </a:lnTo>
                      <a:lnTo>
                        <a:pt x="650" y="62"/>
                      </a:lnTo>
                      <a:lnTo>
                        <a:pt x="650" y="61"/>
                      </a:lnTo>
                      <a:lnTo>
                        <a:pt x="650" y="61"/>
                      </a:lnTo>
                      <a:lnTo>
                        <a:pt x="651" y="61"/>
                      </a:lnTo>
                      <a:lnTo>
                        <a:pt x="651" y="61"/>
                      </a:lnTo>
                      <a:lnTo>
                        <a:pt x="651" y="61"/>
                      </a:lnTo>
                      <a:lnTo>
                        <a:pt x="651" y="61"/>
                      </a:lnTo>
                      <a:lnTo>
                        <a:pt x="652" y="61"/>
                      </a:lnTo>
                      <a:lnTo>
                        <a:pt x="652" y="61"/>
                      </a:lnTo>
                      <a:lnTo>
                        <a:pt x="653" y="60"/>
                      </a:lnTo>
                      <a:lnTo>
                        <a:pt x="653" y="60"/>
                      </a:lnTo>
                      <a:lnTo>
                        <a:pt x="653" y="60"/>
                      </a:lnTo>
                      <a:lnTo>
                        <a:pt x="653" y="60"/>
                      </a:lnTo>
                      <a:lnTo>
                        <a:pt x="654" y="59"/>
                      </a:lnTo>
                      <a:lnTo>
                        <a:pt x="654" y="59"/>
                      </a:lnTo>
                      <a:lnTo>
                        <a:pt x="655" y="58"/>
                      </a:lnTo>
                      <a:lnTo>
                        <a:pt x="655" y="58"/>
                      </a:lnTo>
                      <a:lnTo>
                        <a:pt x="655" y="57"/>
                      </a:lnTo>
                      <a:lnTo>
                        <a:pt x="655" y="57"/>
                      </a:lnTo>
                      <a:lnTo>
                        <a:pt x="656" y="57"/>
                      </a:lnTo>
                      <a:lnTo>
                        <a:pt x="656" y="57"/>
                      </a:lnTo>
                      <a:lnTo>
                        <a:pt x="657" y="56"/>
                      </a:lnTo>
                      <a:lnTo>
                        <a:pt x="657" y="56"/>
                      </a:lnTo>
                      <a:lnTo>
                        <a:pt x="657" y="54"/>
                      </a:lnTo>
                      <a:lnTo>
                        <a:pt x="657" y="55"/>
                      </a:lnTo>
                      <a:lnTo>
                        <a:pt x="658" y="54"/>
                      </a:lnTo>
                      <a:lnTo>
                        <a:pt x="658" y="54"/>
                      </a:lnTo>
                      <a:lnTo>
                        <a:pt x="659" y="52"/>
                      </a:lnTo>
                      <a:lnTo>
                        <a:pt x="659" y="52"/>
                      </a:lnTo>
                      <a:lnTo>
                        <a:pt x="659" y="51"/>
                      </a:lnTo>
                      <a:lnTo>
                        <a:pt x="659" y="51"/>
                      </a:lnTo>
                      <a:lnTo>
                        <a:pt x="660" y="50"/>
                      </a:lnTo>
                      <a:lnTo>
                        <a:pt x="660" y="50"/>
                      </a:lnTo>
                      <a:lnTo>
                        <a:pt x="661" y="48"/>
                      </a:lnTo>
                      <a:lnTo>
                        <a:pt x="661" y="48"/>
                      </a:lnTo>
                      <a:lnTo>
                        <a:pt x="661" y="47"/>
                      </a:lnTo>
                      <a:lnTo>
                        <a:pt x="661" y="47"/>
                      </a:lnTo>
                      <a:lnTo>
                        <a:pt x="662" y="45"/>
                      </a:lnTo>
                      <a:lnTo>
                        <a:pt x="662" y="45"/>
                      </a:lnTo>
                      <a:lnTo>
                        <a:pt x="663" y="43"/>
                      </a:lnTo>
                      <a:lnTo>
                        <a:pt x="663" y="43"/>
                      </a:lnTo>
                      <a:lnTo>
                        <a:pt x="663" y="42"/>
                      </a:lnTo>
                      <a:lnTo>
                        <a:pt x="663" y="41"/>
                      </a:lnTo>
                      <a:lnTo>
                        <a:pt x="664" y="40"/>
                      </a:lnTo>
                      <a:lnTo>
                        <a:pt x="664" y="40"/>
                      </a:lnTo>
                      <a:lnTo>
                        <a:pt x="664" y="38"/>
                      </a:lnTo>
                      <a:lnTo>
                        <a:pt x="665" y="38"/>
                      </a:lnTo>
                      <a:lnTo>
                        <a:pt x="665" y="36"/>
                      </a:lnTo>
                      <a:lnTo>
                        <a:pt x="665" y="36"/>
                      </a:lnTo>
                      <a:lnTo>
                        <a:pt x="666" y="34"/>
                      </a:lnTo>
                      <a:lnTo>
                        <a:pt x="666" y="34"/>
                      </a:lnTo>
                      <a:lnTo>
                        <a:pt x="666" y="31"/>
                      </a:lnTo>
                      <a:lnTo>
                        <a:pt x="666" y="31"/>
                      </a:lnTo>
                      <a:lnTo>
                        <a:pt x="667" y="29"/>
                      </a:lnTo>
                      <a:lnTo>
                        <a:pt x="667" y="29"/>
                      </a:lnTo>
                      <a:lnTo>
                        <a:pt x="668" y="28"/>
                      </a:lnTo>
                      <a:lnTo>
                        <a:pt x="668" y="28"/>
                      </a:lnTo>
                      <a:lnTo>
                        <a:pt x="669" y="25"/>
                      </a:lnTo>
                      <a:lnTo>
                        <a:pt x="669" y="25"/>
                      </a:lnTo>
                      <a:lnTo>
                        <a:pt x="669" y="23"/>
                      </a:lnTo>
                      <a:lnTo>
                        <a:pt x="669" y="23"/>
                      </a:lnTo>
                      <a:lnTo>
                        <a:pt x="670" y="21"/>
                      </a:lnTo>
                      <a:lnTo>
                        <a:pt x="670" y="21"/>
                      </a:lnTo>
                      <a:lnTo>
                        <a:pt x="670" y="19"/>
                      </a:lnTo>
                      <a:lnTo>
                        <a:pt x="670" y="19"/>
                      </a:lnTo>
                      <a:lnTo>
                        <a:pt x="671" y="17"/>
                      </a:lnTo>
                      <a:lnTo>
                        <a:pt x="671" y="17"/>
                      </a:lnTo>
                      <a:lnTo>
                        <a:pt x="672" y="15"/>
                      </a:lnTo>
                      <a:lnTo>
                        <a:pt x="672" y="15"/>
                      </a:lnTo>
                      <a:lnTo>
                        <a:pt x="672" y="13"/>
                      </a:lnTo>
                      <a:lnTo>
                        <a:pt x="672" y="13"/>
                      </a:lnTo>
                      <a:lnTo>
                        <a:pt x="673" y="11"/>
                      </a:lnTo>
                      <a:lnTo>
                        <a:pt x="673" y="11"/>
                      </a:lnTo>
                      <a:lnTo>
                        <a:pt x="674" y="9"/>
                      </a:lnTo>
                      <a:lnTo>
                        <a:pt x="674" y="9"/>
                      </a:lnTo>
                      <a:lnTo>
                        <a:pt x="674" y="8"/>
                      </a:lnTo>
                      <a:lnTo>
                        <a:pt x="674" y="8"/>
                      </a:lnTo>
                      <a:lnTo>
                        <a:pt x="675" y="6"/>
                      </a:lnTo>
                      <a:lnTo>
                        <a:pt x="675" y="6"/>
                      </a:lnTo>
                      <a:lnTo>
                        <a:pt x="676" y="5"/>
                      </a:lnTo>
                      <a:lnTo>
                        <a:pt x="676" y="5"/>
                      </a:lnTo>
                      <a:lnTo>
                        <a:pt x="676" y="3"/>
                      </a:lnTo>
                      <a:lnTo>
                        <a:pt x="676" y="3"/>
                      </a:lnTo>
                      <a:lnTo>
                        <a:pt x="677" y="2"/>
                      </a:lnTo>
                      <a:lnTo>
                        <a:pt x="677" y="2"/>
                      </a:lnTo>
                      <a:lnTo>
                        <a:pt x="677" y="2"/>
                      </a:lnTo>
                      <a:lnTo>
                        <a:pt x="678" y="2"/>
                      </a:lnTo>
                      <a:lnTo>
                        <a:pt x="678" y="1"/>
                      </a:lnTo>
                      <a:lnTo>
                        <a:pt x="678" y="1"/>
                      </a:lnTo>
                      <a:lnTo>
                        <a:pt x="679" y="0"/>
                      </a:lnTo>
                      <a:lnTo>
                        <a:pt x="679" y="1"/>
                      </a:lnTo>
                      <a:lnTo>
                        <a:pt x="680" y="0"/>
                      </a:lnTo>
                      <a:lnTo>
                        <a:pt x="680" y="1"/>
                      </a:lnTo>
                      <a:lnTo>
                        <a:pt x="680" y="0"/>
                      </a:lnTo>
                      <a:lnTo>
                        <a:pt x="680" y="0"/>
                      </a:lnTo>
                      <a:lnTo>
                        <a:pt x="681" y="1"/>
                      </a:lnTo>
                      <a:lnTo>
                        <a:pt x="681" y="1"/>
                      </a:lnTo>
                      <a:lnTo>
                        <a:pt x="682" y="2"/>
                      </a:lnTo>
                      <a:lnTo>
                        <a:pt x="682" y="2"/>
                      </a:lnTo>
                      <a:lnTo>
                        <a:pt x="682" y="2"/>
                      </a:lnTo>
                      <a:lnTo>
                        <a:pt x="682" y="2"/>
                      </a:lnTo>
                      <a:lnTo>
                        <a:pt x="683" y="3"/>
                      </a:lnTo>
                      <a:lnTo>
                        <a:pt x="683" y="3"/>
                      </a:lnTo>
                      <a:lnTo>
                        <a:pt x="683" y="5"/>
                      </a:lnTo>
                      <a:lnTo>
                        <a:pt x="683" y="5"/>
                      </a:lnTo>
                      <a:lnTo>
                        <a:pt x="684" y="6"/>
                      </a:lnTo>
                      <a:lnTo>
                        <a:pt x="684" y="6"/>
                      </a:lnTo>
                      <a:lnTo>
                        <a:pt x="685" y="8"/>
                      </a:lnTo>
                      <a:lnTo>
                        <a:pt x="685" y="8"/>
                      </a:lnTo>
                      <a:lnTo>
                        <a:pt x="685" y="10"/>
                      </a:lnTo>
                      <a:lnTo>
                        <a:pt x="685" y="11"/>
                      </a:lnTo>
                      <a:lnTo>
                        <a:pt x="686" y="13"/>
                      </a:lnTo>
                      <a:lnTo>
                        <a:pt x="686" y="13"/>
                      </a:lnTo>
                      <a:lnTo>
                        <a:pt x="687" y="15"/>
                      </a:lnTo>
                      <a:lnTo>
                        <a:pt x="687" y="15"/>
                      </a:lnTo>
                      <a:lnTo>
                        <a:pt x="688" y="18"/>
                      </a:lnTo>
                      <a:lnTo>
                        <a:pt x="688" y="18"/>
                      </a:lnTo>
                      <a:lnTo>
                        <a:pt x="688" y="21"/>
                      </a:lnTo>
                      <a:lnTo>
                        <a:pt x="688" y="21"/>
                      </a:lnTo>
                      <a:lnTo>
                        <a:pt x="689" y="24"/>
                      </a:lnTo>
                      <a:lnTo>
                        <a:pt x="689" y="24"/>
                      </a:lnTo>
                      <a:lnTo>
                        <a:pt x="689" y="27"/>
                      </a:lnTo>
                      <a:lnTo>
                        <a:pt x="689" y="27"/>
                      </a:lnTo>
                      <a:lnTo>
                        <a:pt x="690" y="30"/>
                      </a:lnTo>
                      <a:lnTo>
                        <a:pt x="690" y="30"/>
                      </a:lnTo>
                      <a:lnTo>
                        <a:pt x="691" y="33"/>
                      </a:lnTo>
                      <a:lnTo>
                        <a:pt x="691" y="33"/>
                      </a:lnTo>
                      <a:lnTo>
                        <a:pt x="691" y="35"/>
                      </a:lnTo>
                      <a:lnTo>
                        <a:pt x="691" y="35"/>
                      </a:lnTo>
                      <a:lnTo>
                        <a:pt x="692" y="38"/>
                      </a:lnTo>
                      <a:lnTo>
                        <a:pt x="692" y="39"/>
                      </a:lnTo>
                      <a:lnTo>
                        <a:pt x="693" y="41"/>
                      </a:lnTo>
                      <a:lnTo>
                        <a:pt x="693" y="41"/>
                      </a:lnTo>
                      <a:lnTo>
                        <a:pt x="693" y="44"/>
                      </a:lnTo>
                      <a:lnTo>
                        <a:pt x="693" y="44"/>
                      </a:lnTo>
                      <a:lnTo>
                        <a:pt x="694" y="46"/>
                      </a:lnTo>
                      <a:lnTo>
                        <a:pt x="694" y="46"/>
                      </a:lnTo>
                      <a:lnTo>
                        <a:pt x="695" y="48"/>
                      </a:lnTo>
                      <a:lnTo>
                        <a:pt x="695" y="48"/>
                      </a:lnTo>
                      <a:lnTo>
                        <a:pt x="695" y="50"/>
                      </a:lnTo>
                      <a:lnTo>
                        <a:pt x="695" y="50"/>
                      </a:lnTo>
                      <a:lnTo>
                        <a:pt x="696" y="52"/>
                      </a:lnTo>
                      <a:lnTo>
                        <a:pt x="696" y="52"/>
                      </a:lnTo>
                      <a:lnTo>
                        <a:pt x="697" y="53"/>
                      </a:lnTo>
                      <a:lnTo>
                        <a:pt x="697" y="54"/>
                      </a:lnTo>
                      <a:lnTo>
                        <a:pt x="697" y="55"/>
                      </a:lnTo>
                      <a:lnTo>
                        <a:pt x="697" y="55"/>
                      </a:lnTo>
                      <a:lnTo>
                        <a:pt x="698" y="56"/>
                      </a:lnTo>
                      <a:lnTo>
                        <a:pt x="698" y="56"/>
                      </a:lnTo>
                      <a:lnTo>
                        <a:pt x="699" y="57"/>
                      </a:lnTo>
                      <a:lnTo>
                        <a:pt x="699" y="57"/>
                      </a:lnTo>
                      <a:lnTo>
                        <a:pt x="699" y="58"/>
                      </a:lnTo>
                      <a:lnTo>
                        <a:pt x="699" y="58"/>
                      </a:lnTo>
                      <a:lnTo>
                        <a:pt x="700" y="59"/>
                      </a:lnTo>
                      <a:lnTo>
                        <a:pt x="700" y="59"/>
                      </a:lnTo>
                      <a:lnTo>
                        <a:pt x="701" y="59"/>
                      </a:lnTo>
                      <a:lnTo>
                        <a:pt x="701" y="59"/>
                      </a:lnTo>
                      <a:lnTo>
                        <a:pt x="701" y="60"/>
                      </a:lnTo>
                      <a:lnTo>
                        <a:pt x="701" y="60"/>
                      </a:lnTo>
                      <a:lnTo>
                        <a:pt x="702" y="61"/>
                      </a:lnTo>
                      <a:lnTo>
                        <a:pt x="702" y="61"/>
                      </a:lnTo>
                      <a:lnTo>
                        <a:pt x="702" y="61"/>
                      </a:lnTo>
                      <a:lnTo>
                        <a:pt x="703" y="61"/>
                      </a:lnTo>
                      <a:lnTo>
                        <a:pt x="703" y="62"/>
                      </a:lnTo>
                      <a:lnTo>
                        <a:pt x="703" y="61"/>
                      </a:lnTo>
                      <a:lnTo>
                        <a:pt x="704" y="62"/>
                      </a:lnTo>
                      <a:lnTo>
                        <a:pt x="704" y="62"/>
                      </a:lnTo>
                      <a:lnTo>
                        <a:pt x="704" y="62"/>
                      </a:lnTo>
                      <a:lnTo>
                        <a:pt x="705" y="62"/>
                      </a:lnTo>
                      <a:lnTo>
                        <a:pt x="705" y="62"/>
                      </a:lnTo>
                      <a:lnTo>
                        <a:pt x="705" y="62"/>
                      </a:lnTo>
                      <a:lnTo>
                        <a:pt x="706" y="63"/>
                      </a:lnTo>
                      <a:lnTo>
                        <a:pt x="706" y="62"/>
                      </a:lnTo>
                      <a:lnTo>
                        <a:pt x="707" y="63"/>
                      </a:lnTo>
                      <a:lnTo>
                        <a:pt x="707" y="62"/>
                      </a:lnTo>
                      <a:lnTo>
                        <a:pt x="707" y="63"/>
                      </a:lnTo>
                      <a:lnTo>
                        <a:pt x="707" y="63"/>
                      </a:lnTo>
                      <a:lnTo>
                        <a:pt x="708" y="63"/>
                      </a:lnTo>
                      <a:lnTo>
                        <a:pt x="708" y="63"/>
                      </a:lnTo>
                      <a:lnTo>
                        <a:pt x="708" y="63"/>
                      </a:lnTo>
                      <a:lnTo>
                        <a:pt x="708" y="63"/>
                      </a:lnTo>
                      <a:lnTo>
                        <a:pt x="709" y="63"/>
                      </a:lnTo>
                      <a:lnTo>
                        <a:pt x="709" y="63"/>
                      </a:lnTo>
                      <a:lnTo>
                        <a:pt x="710" y="63"/>
                      </a:lnTo>
                      <a:lnTo>
                        <a:pt x="710" y="63"/>
                      </a:lnTo>
                      <a:lnTo>
                        <a:pt x="710" y="63"/>
                      </a:lnTo>
                      <a:lnTo>
                        <a:pt x="711" y="63"/>
                      </a:lnTo>
                      <a:lnTo>
                        <a:pt x="711" y="63"/>
                      </a:lnTo>
                      <a:lnTo>
                        <a:pt x="711" y="63"/>
                      </a:lnTo>
                      <a:lnTo>
                        <a:pt x="712" y="63"/>
                      </a:lnTo>
                      <a:lnTo>
                        <a:pt x="712" y="63"/>
                      </a:lnTo>
                      <a:lnTo>
                        <a:pt x="712" y="63"/>
                      </a:lnTo>
                      <a:lnTo>
                        <a:pt x="712" y="63"/>
                      </a:lnTo>
                      <a:lnTo>
                        <a:pt x="713" y="63"/>
                      </a:lnTo>
                      <a:lnTo>
                        <a:pt x="713" y="63"/>
                      </a:lnTo>
                      <a:lnTo>
                        <a:pt x="713" y="63"/>
                      </a:lnTo>
                      <a:lnTo>
                        <a:pt x="714" y="63"/>
                      </a:lnTo>
                      <a:lnTo>
                        <a:pt x="714" y="63"/>
                      </a:lnTo>
                      <a:lnTo>
                        <a:pt x="715" y="64"/>
                      </a:lnTo>
                      <a:lnTo>
                        <a:pt x="715" y="63"/>
                      </a:lnTo>
                      <a:lnTo>
                        <a:pt x="715" y="63"/>
                      </a:lnTo>
                      <a:lnTo>
                        <a:pt x="715" y="64"/>
                      </a:lnTo>
                      <a:lnTo>
                        <a:pt x="716" y="64"/>
                      </a:lnTo>
                      <a:lnTo>
                        <a:pt x="716" y="63"/>
                      </a:lnTo>
                      <a:lnTo>
                        <a:pt x="716" y="63"/>
                      </a:lnTo>
                      <a:lnTo>
                        <a:pt x="717" y="64"/>
                      </a:lnTo>
                      <a:lnTo>
                        <a:pt x="717" y="63"/>
                      </a:lnTo>
                      <a:lnTo>
                        <a:pt x="717" y="64"/>
                      </a:lnTo>
                      <a:lnTo>
                        <a:pt x="718" y="63"/>
                      </a:lnTo>
                      <a:lnTo>
                        <a:pt x="718" y="64"/>
                      </a:lnTo>
                      <a:lnTo>
                        <a:pt x="718" y="63"/>
                      </a:lnTo>
                      <a:lnTo>
                        <a:pt x="719" y="64"/>
                      </a:lnTo>
                      <a:lnTo>
                        <a:pt x="719" y="64"/>
                      </a:lnTo>
                      <a:lnTo>
                        <a:pt x="720" y="63"/>
                      </a:lnTo>
                      <a:lnTo>
                        <a:pt x="720" y="63"/>
                      </a:lnTo>
                      <a:lnTo>
                        <a:pt x="720" y="64"/>
                      </a:lnTo>
                      <a:lnTo>
                        <a:pt x="720" y="63"/>
                      </a:lnTo>
                      <a:lnTo>
                        <a:pt x="721" y="64"/>
                      </a:lnTo>
                      <a:lnTo>
                        <a:pt x="721" y="63"/>
                      </a:lnTo>
                      <a:lnTo>
                        <a:pt x="721" y="64"/>
                      </a:lnTo>
                      <a:lnTo>
                        <a:pt x="722" y="63"/>
                      </a:lnTo>
                      <a:lnTo>
                        <a:pt x="722" y="64"/>
                      </a:lnTo>
                      <a:lnTo>
                        <a:pt x="722" y="64"/>
                      </a:lnTo>
                      <a:lnTo>
                        <a:pt x="723" y="64"/>
                      </a:lnTo>
                      <a:lnTo>
                        <a:pt x="723" y="64"/>
                      </a:lnTo>
                      <a:lnTo>
                        <a:pt x="723" y="64"/>
                      </a:lnTo>
                      <a:lnTo>
                        <a:pt x="724" y="64"/>
                      </a:lnTo>
                      <a:lnTo>
                        <a:pt x="724" y="64"/>
                      </a:lnTo>
                      <a:lnTo>
                        <a:pt x="725" y="64"/>
                      </a:lnTo>
                      <a:lnTo>
                        <a:pt x="725" y="64"/>
                      </a:lnTo>
                      <a:lnTo>
                        <a:pt x="725" y="64"/>
                      </a:lnTo>
                      <a:lnTo>
                        <a:pt x="725" y="64"/>
                      </a:lnTo>
                      <a:lnTo>
                        <a:pt x="726" y="64"/>
                      </a:lnTo>
                      <a:lnTo>
                        <a:pt x="726" y="64"/>
                      </a:lnTo>
                      <a:lnTo>
                        <a:pt x="726" y="64"/>
                      </a:lnTo>
                      <a:lnTo>
                        <a:pt x="726" y="64"/>
                      </a:lnTo>
                      <a:lnTo>
                        <a:pt x="727" y="64"/>
                      </a:lnTo>
                      <a:lnTo>
                        <a:pt x="727" y="64"/>
                      </a:lnTo>
                      <a:lnTo>
                        <a:pt x="728" y="64"/>
                      </a:lnTo>
                      <a:lnTo>
                        <a:pt x="728" y="64"/>
                      </a:lnTo>
                      <a:lnTo>
                        <a:pt x="728" y="64"/>
                      </a:lnTo>
                      <a:lnTo>
                        <a:pt x="728" y="64"/>
                      </a:lnTo>
                      <a:lnTo>
                        <a:pt x="729" y="64"/>
                      </a:lnTo>
                      <a:lnTo>
                        <a:pt x="729" y="64"/>
                      </a:lnTo>
                      <a:lnTo>
                        <a:pt x="730" y="64"/>
                      </a:lnTo>
                      <a:lnTo>
                        <a:pt x="730" y="64"/>
                      </a:lnTo>
                      <a:lnTo>
                        <a:pt x="730" y="64"/>
                      </a:lnTo>
                      <a:lnTo>
                        <a:pt x="731" y="64"/>
                      </a:lnTo>
                      <a:lnTo>
                        <a:pt x="731" y="64"/>
                      </a:lnTo>
                      <a:lnTo>
                        <a:pt x="731" y="64"/>
                      </a:lnTo>
                      <a:lnTo>
                        <a:pt x="731" y="64"/>
                      </a:lnTo>
                      <a:lnTo>
                        <a:pt x="732" y="64"/>
                      </a:lnTo>
                      <a:lnTo>
                        <a:pt x="732" y="64"/>
                      </a:lnTo>
                      <a:lnTo>
                        <a:pt x="732" y="64"/>
                      </a:lnTo>
                      <a:lnTo>
                        <a:pt x="733" y="64"/>
                      </a:lnTo>
                      <a:lnTo>
                        <a:pt x="733" y="64"/>
                      </a:lnTo>
                      <a:lnTo>
                        <a:pt x="733" y="64"/>
                      </a:lnTo>
                      <a:lnTo>
                        <a:pt x="734" y="64"/>
                      </a:lnTo>
                      <a:lnTo>
                        <a:pt x="734" y="64"/>
                      </a:lnTo>
                      <a:lnTo>
                        <a:pt x="735" y="64"/>
                      </a:lnTo>
                      <a:lnTo>
                        <a:pt x="735" y="64"/>
                      </a:lnTo>
                      <a:lnTo>
                        <a:pt x="735" y="64"/>
                      </a:lnTo>
                      <a:lnTo>
                        <a:pt x="735" y="64"/>
                      </a:lnTo>
                      <a:lnTo>
                        <a:pt x="736" y="64"/>
                      </a:lnTo>
                      <a:lnTo>
                        <a:pt x="736" y="64"/>
                      </a:lnTo>
                      <a:lnTo>
                        <a:pt x="736" y="64"/>
                      </a:lnTo>
                      <a:lnTo>
                        <a:pt x="737" y="64"/>
                      </a:lnTo>
                      <a:lnTo>
                        <a:pt x="737" y="64"/>
                      </a:lnTo>
                      <a:lnTo>
                        <a:pt x="738" y="64"/>
                      </a:lnTo>
                      <a:lnTo>
                        <a:pt x="738" y="64"/>
                      </a:lnTo>
                      <a:lnTo>
                        <a:pt x="738" y="64"/>
                      </a:lnTo>
                      <a:lnTo>
                        <a:pt x="738" y="64"/>
                      </a:lnTo>
                      <a:lnTo>
                        <a:pt x="739" y="64"/>
                      </a:lnTo>
                      <a:lnTo>
                        <a:pt x="739" y="64"/>
                      </a:lnTo>
                      <a:lnTo>
                        <a:pt x="739" y="64"/>
                      </a:lnTo>
                      <a:lnTo>
                        <a:pt x="739" y="64"/>
                      </a:lnTo>
                      <a:lnTo>
                        <a:pt x="740" y="64"/>
                      </a:lnTo>
                      <a:lnTo>
                        <a:pt x="740" y="64"/>
                      </a:lnTo>
                      <a:lnTo>
                        <a:pt x="741" y="64"/>
                      </a:lnTo>
                      <a:lnTo>
                        <a:pt x="741" y="64"/>
                      </a:lnTo>
                      <a:lnTo>
                        <a:pt x="742" y="64"/>
                      </a:lnTo>
                      <a:lnTo>
                        <a:pt x="742" y="64"/>
                      </a:lnTo>
                      <a:lnTo>
                        <a:pt x="742" y="64"/>
                      </a:lnTo>
                      <a:lnTo>
                        <a:pt x="742" y="64"/>
                      </a:lnTo>
                      <a:lnTo>
                        <a:pt x="743" y="64"/>
                      </a:lnTo>
                      <a:lnTo>
                        <a:pt x="743" y="64"/>
                      </a:lnTo>
                      <a:lnTo>
                        <a:pt x="743" y="64"/>
                      </a:lnTo>
                      <a:lnTo>
                        <a:pt x="744" y="64"/>
                      </a:lnTo>
                      <a:lnTo>
                        <a:pt x="744" y="64"/>
                      </a:lnTo>
                      <a:lnTo>
                        <a:pt x="745" y="64"/>
                      </a:lnTo>
                      <a:lnTo>
                        <a:pt x="745" y="64"/>
                      </a:lnTo>
                      <a:lnTo>
                        <a:pt x="745" y="64"/>
                      </a:lnTo>
                      <a:lnTo>
                        <a:pt x="745" y="64"/>
                      </a:lnTo>
                      <a:lnTo>
                        <a:pt x="745" y="64"/>
                      </a:lnTo>
                      <a:lnTo>
                        <a:pt x="746" y="64"/>
                      </a:lnTo>
                      <a:lnTo>
                        <a:pt x="746" y="64"/>
                      </a:lnTo>
                      <a:lnTo>
                        <a:pt x="747" y="64"/>
                      </a:lnTo>
                      <a:lnTo>
                        <a:pt x="747" y="64"/>
                      </a:lnTo>
                      <a:lnTo>
                        <a:pt x="747" y="64"/>
                      </a:lnTo>
                      <a:lnTo>
                        <a:pt x="748" y="64"/>
                      </a:lnTo>
                      <a:lnTo>
                        <a:pt x="748" y="64"/>
                      </a:lnTo>
                      <a:lnTo>
                        <a:pt x="748" y="64"/>
                      </a:lnTo>
                      <a:lnTo>
                        <a:pt x="749" y="64"/>
                      </a:lnTo>
                      <a:lnTo>
                        <a:pt x="749" y="64"/>
                      </a:lnTo>
                      <a:lnTo>
                        <a:pt x="749" y="64"/>
                      </a:lnTo>
                      <a:lnTo>
                        <a:pt x="749" y="64"/>
                      </a:lnTo>
                      <a:lnTo>
                        <a:pt x="750" y="64"/>
                      </a:lnTo>
                      <a:lnTo>
                        <a:pt x="750" y="64"/>
                      </a:lnTo>
                      <a:lnTo>
                        <a:pt x="750" y="64"/>
                      </a:lnTo>
                      <a:lnTo>
                        <a:pt x="751" y="64"/>
                      </a:lnTo>
                      <a:lnTo>
                        <a:pt x="751" y="64"/>
                      </a:lnTo>
                      <a:lnTo>
                        <a:pt x="751" y="64"/>
                      </a:lnTo>
                      <a:lnTo>
                        <a:pt x="752" y="64"/>
                      </a:lnTo>
                      <a:lnTo>
                        <a:pt x="752" y="64"/>
                      </a:lnTo>
                      <a:lnTo>
                        <a:pt x="753" y="64"/>
                      </a:lnTo>
                      <a:lnTo>
                        <a:pt x="753" y="64"/>
                      </a:lnTo>
                      <a:lnTo>
                        <a:pt x="753" y="64"/>
                      </a:lnTo>
                      <a:lnTo>
                        <a:pt x="753" y="64"/>
                      </a:lnTo>
                      <a:lnTo>
                        <a:pt x="754" y="64"/>
                      </a:lnTo>
                      <a:lnTo>
                        <a:pt x="754" y="64"/>
                      </a:lnTo>
                      <a:lnTo>
                        <a:pt x="754" y="64"/>
                      </a:lnTo>
                      <a:lnTo>
                        <a:pt x="755" y="64"/>
                      </a:lnTo>
                      <a:lnTo>
                        <a:pt x="755" y="64"/>
                      </a:lnTo>
                      <a:lnTo>
                        <a:pt x="755" y="64"/>
                      </a:lnTo>
                      <a:lnTo>
                        <a:pt x="756" y="64"/>
                      </a:lnTo>
                      <a:lnTo>
                        <a:pt x="756" y="64"/>
                      </a:lnTo>
                      <a:lnTo>
                        <a:pt x="757" y="64"/>
                      </a:lnTo>
                      <a:lnTo>
                        <a:pt x="757" y="64"/>
                      </a:lnTo>
                      <a:lnTo>
                        <a:pt x="757" y="64"/>
                      </a:lnTo>
                      <a:lnTo>
                        <a:pt x="757" y="64"/>
                      </a:lnTo>
                      <a:lnTo>
                        <a:pt x="758" y="64"/>
                      </a:lnTo>
                      <a:lnTo>
                        <a:pt x="758" y="64"/>
                      </a:lnTo>
                      <a:lnTo>
                        <a:pt x="759" y="64"/>
                      </a:lnTo>
                      <a:lnTo>
                        <a:pt x="759" y="64"/>
                      </a:lnTo>
                      <a:lnTo>
                        <a:pt x="759" y="64"/>
                      </a:lnTo>
                      <a:lnTo>
                        <a:pt x="759" y="64"/>
                      </a:lnTo>
                      <a:lnTo>
                        <a:pt x="760" y="64"/>
                      </a:lnTo>
                      <a:lnTo>
                        <a:pt x="760" y="64"/>
                      </a:lnTo>
                      <a:lnTo>
                        <a:pt x="760" y="64"/>
                      </a:lnTo>
                      <a:lnTo>
                        <a:pt x="761" y="64"/>
                      </a:lnTo>
                      <a:lnTo>
                        <a:pt x="761" y="64"/>
                      </a:lnTo>
                      <a:lnTo>
                        <a:pt x="761" y="64"/>
                      </a:lnTo>
                      <a:lnTo>
                        <a:pt x="762" y="64"/>
                      </a:lnTo>
                      <a:lnTo>
                        <a:pt x="762" y="64"/>
                      </a:lnTo>
                      <a:lnTo>
                        <a:pt x="763" y="64"/>
                      </a:lnTo>
                      <a:lnTo>
                        <a:pt x="763" y="64"/>
                      </a:lnTo>
                      <a:lnTo>
                        <a:pt x="763" y="64"/>
                      </a:lnTo>
                      <a:lnTo>
                        <a:pt x="763" y="64"/>
                      </a:lnTo>
                      <a:lnTo>
                        <a:pt x="764" y="64"/>
                      </a:lnTo>
                      <a:lnTo>
                        <a:pt x="764" y="64"/>
                      </a:lnTo>
                      <a:lnTo>
                        <a:pt x="764" y="64"/>
                      </a:lnTo>
                      <a:lnTo>
                        <a:pt x="764" y="64"/>
                      </a:lnTo>
                      <a:lnTo>
                        <a:pt x="765" y="64"/>
                      </a:lnTo>
                      <a:lnTo>
                        <a:pt x="765" y="64"/>
                      </a:lnTo>
                      <a:lnTo>
                        <a:pt x="766" y="64"/>
                      </a:lnTo>
                      <a:lnTo>
                        <a:pt x="766" y="64"/>
                      </a:lnTo>
                      <a:lnTo>
                        <a:pt x="766" y="64"/>
                      </a:lnTo>
                      <a:lnTo>
                        <a:pt x="766" y="64"/>
                      </a:lnTo>
                      <a:lnTo>
                        <a:pt x="767" y="64"/>
                      </a:lnTo>
                      <a:lnTo>
                        <a:pt x="767" y="64"/>
                      </a:lnTo>
                      <a:lnTo>
                        <a:pt x="767" y="64"/>
                      </a:lnTo>
                      <a:lnTo>
                        <a:pt x="768" y="64"/>
                      </a:lnTo>
                      <a:lnTo>
                        <a:pt x="768" y="64"/>
                      </a:lnTo>
                      <a:lnTo>
                        <a:pt x="769" y="64"/>
                      </a:lnTo>
                      <a:lnTo>
                        <a:pt x="769" y="64"/>
                      </a:lnTo>
                      <a:lnTo>
                        <a:pt x="769" y="64"/>
                      </a:lnTo>
                      <a:lnTo>
                        <a:pt x="769" y="64"/>
                      </a:lnTo>
                      <a:lnTo>
                        <a:pt x="770" y="64"/>
                      </a:lnTo>
                      <a:lnTo>
                        <a:pt x="770" y="64"/>
                      </a:lnTo>
                      <a:lnTo>
                        <a:pt x="770" y="64"/>
                      </a:lnTo>
                      <a:lnTo>
                        <a:pt x="771" y="64"/>
                      </a:lnTo>
                      <a:lnTo>
                        <a:pt x="771" y="64"/>
                      </a:lnTo>
                      <a:lnTo>
                        <a:pt x="772" y="64"/>
                      </a:lnTo>
                      <a:lnTo>
                        <a:pt x="772" y="64"/>
                      </a:lnTo>
                      <a:lnTo>
                        <a:pt x="772" y="64"/>
                      </a:lnTo>
                      <a:lnTo>
                        <a:pt x="772" y="64"/>
                      </a:lnTo>
                      <a:lnTo>
                        <a:pt x="773" y="64"/>
                      </a:lnTo>
                      <a:lnTo>
                        <a:pt x="773" y="64"/>
                      </a:lnTo>
                      <a:lnTo>
                        <a:pt x="774" y="64"/>
                      </a:lnTo>
                      <a:lnTo>
                        <a:pt x="774" y="64"/>
                      </a:lnTo>
                      <a:lnTo>
                        <a:pt x="774" y="64"/>
                      </a:lnTo>
                      <a:lnTo>
                        <a:pt x="774" y="64"/>
                      </a:lnTo>
                      <a:lnTo>
                        <a:pt x="775" y="64"/>
                      </a:lnTo>
                      <a:lnTo>
                        <a:pt x="775" y="64"/>
                      </a:lnTo>
                      <a:lnTo>
                        <a:pt x="775" y="64"/>
                      </a:lnTo>
                      <a:lnTo>
                        <a:pt x="776" y="64"/>
                      </a:lnTo>
                      <a:lnTo>
                        <a:pt x="776" y="64"/>
                      </a:lnTo>
                      <a:lnTo>
                        <a:pt x="776" y="64"/>
                      </a:lnTo>
                      <a:lnTo>
                        <a:pt x="777" y="64"/>
                      </a:lnTo>
                      <a:lnTo>
                        <a:pt x="777" y="64"/>
                      </a:lnTo>
                      <a:lnTo>
                        <a:pt x="777" y="64"/>
                      </a:lnTo>
                      <a:lnTo>
                        <a:pt x="778" y="64"/>
                      </a:lnTo>
                      <a:lnTo>
                        <a:pt x="778" y="64"/>
                      </a:lnTo>
                      <a:lnTo>
                        <a:pt x="779" y="64"/>
                      </a:lnTo>
                      <a:lnTo>
                        <a:pt x="779" y="64"/>
                      </a:lnTo>
                      <a:lnTo>
                        <a:pt x="779" y="64"/>
                      </a:lnTo>
                      <a:lnTo>
                        <a:pt x="780" y="64"/>
                      </a:lnTo>
                      <a:lnTo>
                        <a:pt x="780" y="64"/>
                      </a:lnTo>
                      <a:lnTo>
                        <a:pt x="780" y="64"/>
                      </a:lnTo>
                      <a:lnTo>
                        <a:pt x="780" y="64"/>
                      </a:lnTo>
                      <a:lnTo>
                        <a:pt x="781" y="64"/>
                      </a:lnTo>
                      <a:lnTo>
                        <a:pt x="781" y="64"/>
                      </a:lnTo>
                      <a:lnTo>
                        <a:pt x="782" y="64"/>
                      </a:lnTo>
                      <a:lnTo>
                        <a:pt x="782" y="64"/>
                      </a:lnTo>
                      <a:lnTo>
                        <a:pt x="782" y="64"/>
                      </a:lnTo>
                      <a:lnTo>
                        <a:pt x="782" y="64"/>
                      </a:lnTo>
                      <a:lnTo>
                        <a:pt x="783" y="64"/>
                      </a:lnTo>
                      <a:lnTo>
                        <a:pt x="783" y="64"/>
                      </a:lnTo>
                      <a:lnTo>
                        <a:pt x="783" y="64"/>
                      </a:lnTo>
                      <a:lnTo>
                        <a:pt x="784" y="64"/>
                      </a:lnTo>
                      <a:lnTo>
                        <a:pt x="784" y="64"/>
                      </a:lnTo>
                      <a:lnTo>
                        <a:pt x="784" y="64"/>
                      </a:lnTo>
                      <a:lnTo>
                        <a:pt x="785" y="64"/>
                      </a:lnTo>
                      <a:lnTo>
                        <a:pt x="785" y="64"/>
                      </a:lnTo>
                      <a:lnTo>
                        <a:pt x="785" y="64"/>
                      </a:lnTo>
                      <a:lnTo>
                        <a:pt x="785" y="64"/>
                      </a:lnTo>
                      <a:lnTo>
                        <a:pt x="786" y="64"/>
                      </a:lnTo>
                      <a:lnTo>
                        <a:pt x="786" y="64"/>
                      </a:lnTo>
                      <a:lnTo>
                        <a:pt x="787" y="64"/>
                      </a:lnTo>
                      <a:lnTo>
                        <a:pt x="787" y="64"/>
                      </a:lnTo>
                      <a:lnTo>
                        <a:pt x="787" y="64"/>
                      </a:lnTo>
                      <a:lnTo>
                        <a:pt x="787" y="64"/>
                      </a:lnTo>
                      <a:lnTo>
                        <a:pt x="788" y="64"/>
                      </a:lnTo>
                      <a:lnTo>
                        <a:pt x="788" y="64"/>
                      </a:lnTo>
                      <a:lnTo>
                        <a:pt x="789" y="64"/>
                      </a:lnTo>
                      <a:lnTo>
                        <a:pt x="789" y="64"/>
                      </a:lnTo>
                      <a:lnTo>
                        <a:pt x="789" y="64"/>
                      </a:lnTo>
                      <a:lnTo>
                        <a:pt x="790" y="64"/>
                      </a:lnTo>
                      <a:lnTo>
                        <a:pt x="790" y="64"/>
                      </a:lnTo>
                      <a:lnTo>
                        <a:pt x="790" y="64"/>
                      </a:lnTo>
                      <a:lnTo>
                        <a:pt x="791" y="64"/>
                      </a:lnTo>
                      <a:lnTo>
                        <a:pt x="791" y="64"/>
                      </a:lnTo>
                      <a:lnTo>
                        <a:pt x="791" y="64"/>
                      </a:lnTo>
                      <a:lnTo>
                        <a:pt x="792" y="64"/>
                      </a:lnTo>
                      <a:lnTo>
                        <a:pt x="792" y="64"/>
                      </a:lnTo>
                      <a:lnTo>
                        <a:pt x="792" y="64"/>
                      </a:lnTo>
                      <a:lnTo>
                        <a:pt x="792" y="64"/>
                      </a:lnTo>
                      <a:lnTo>
                        <a:pt x="793" y="64"/>
                      </a:lnTo>
                      <a:lnTo>
                        <a:pt x="793" y="64"/>
                      </a:lnTo>
                      <a:lnTo>
                        <a:pt x="793" y="64"/>
                      </a:lnTo>
                      <a:lnTo>
                        <a:pt x="794" y="64"/>
                      </a:lnTo>
                      <a:lnTo>
                        <a:pt x="794" y="64"/>
                      </a:lnTo>
                      <a:lnTo>
                        <a:pt x="795" y="64"/>
                      </a:lnTo>
                      <a:lnTo>
                        <a:pt x="795" y="64"/>
                      </a:lnTo>
                      <a:lnTo>
                        <a:pt x="795" y="64"/>
                      </a:lnTo>
                      <a:lnTo>
                        <a:pt x="795" y="64"/>
                      </a:lnTo>
                      <a:lnTo>
                        <a:pt x="796" y="64"/>
                      </a:lnTo>
                      <a:lnTo>
                        <a:pt x="796" y="64"/>
                      </a:lnTo>
                      <a:lnTo>
                        <a:pt x="796" y="64"/>
                      </a:lnTo>
                      <a:lnTo>
                        <a:pt x="796" y="64"/>
                      </a:lnTo>
                      <a:lnTo>
                        <a:pt x="797" y="64"/>
                      </a:lnTo>
                      <a:lnTo>
                        <a:pt x="797" y="64"/>
                      </a:lnTo>
                      <a:lnTo>
                        <a:pt x="798" y="64"/>
                      </a:lnTo>
                      <a:lnTo>
                        <a:pt x="798" y="64"/>
                      </a:lnTo>
                      <a:lnTo>
                        <a:pt x="798" y="64"/>
                      </a:lnTo>
                      <a:lnTo>
                        <a:pt x="799" y="64"/>
                      </a:lnTo>
                      <a:lnTo>
                        <a:pt x="799" y="64"/>
                      </a:lnTo>
                      <a:lnTo>
                        <a:pt x="799" y="64"/>
                      </a:lnTo>
                      <a:lnTo>
                        <a:pt x="799" y="64"/>
                      </a:lnTo>
                      <a:lnTo>
                        <a:pt x="800" y="64"/>
                      </a:lnTo>
                      <a:lnTo>
                        <a:pt x="800" y="64"/>
                      </a:lnTo>
                      <a:lnTo>
                        <a:pt x="801" y="64"/>
                      </a:lnTo>
                      <a:lnTo>
                        <a:pt x="801" y="64"/>
                      </a:lnTo>
                      <a:lnTo>
                        <a:pt x="801" y="64"/>
                      </a:lnTo>
                      <a:lnTo>
                        <a:pt x="802" y="64"/>
                      </a:lnTo>
                      <a:lnTo>
                        <a:pt x="802" y="64"/>
                      </a:lnTo>
                      <a:lnTo>
                        <a:pt x="802" y="64"/>
                      </a:lnTo>
                      <a:lnTo>
                        <a:pt x="803" y="64"/>
                      </a:lnTo>
                      <a:lnTo>
                        <a:pt x="803" y="64"/>
                      </a:lnTo>
                      <a:lnTo>
                        <a:pt x="803" y="64"/>
                      </a:lnTo>
                      <a:lnTo>
                        <a:pt x="804" y="64"/>
                      </a:lnTo>
                      <a:lnTo>
                        <a:pt x="804" y="64"/>
                      </a:lnTo>
                      <a:lnTo>
                        <a:pt x="804" y="64"/>
                      </a:lnTo>
                      <a:lnTo>
                        <a:pt x="804" y="64"/>
                      </a:lnTo>
                      <a:lnTo>
                        <a:pt x="805" y="64"/>
                      </a:lnTo>
                      <a:lnTo>
                        <a:pt x="805" y="64"/>
                      </a:lnTo>
                      <a:lnTo>
                        <a:pt x="806" y="64"/>
                      </a:lnTo>
                      <a:lnTo>
                        <a:pt x="806" y="64"/>
                      </a:lnTo>
                      <a:lnTo>
                        <a:pt x="806" y="64"/>
                      </a:lnTo>
                      <a:lnTo>
                        <a:pt x="806" y="64"/>
                      </a:lnTo>
                      <a:lnTo>
                        <a:pt x="807" y="64"/>
                      </a:lnTo>
                      <a:lnTo>
                        <a:pt x="807" y="64"/>
                      </a:lnTo>
                      <a:lnTo>
                        <a:pt x="807" y="64"/>
                      </a:lnTo>
                      <a:lnTo>
                        <a:pt x="808" y="64"/>
                      </a:lnTo>
                      <a:lnTo>
                        <a:pt x="808" y="64"/>
                      </a:lnTo>
                      <a:lnTo>
                        <a:pt x="809" y="64"/>
                      </a:lnTo>
                      <a:lnTo>
                        <a:pt x="809" y="64"/>
                      </a:lnTo>
                      <a:lnTo>
                        <a:pt x="809" y="64"/>
                      </a:lnTo>
                      <a:lnTo>
                        <a:pt x="810" y="64"/>
                      </a:lnTo>
                      <a:lnTo>
                        <a:pt x="810" y="64"/>
                      </a:lnTo>
                      <a:lnTo>
                        <a:pt x="810" y="64"/>
                      </a:lnTo>
                      <a:lnTo>
                        <a:pt x="810" y="64"/>
                      </a:lnTo>
                      <a:lnTo>
                        <a:pt x="811" y="64"/>
                      </a:lnTo>
                      <a:lnTo>
                        <a:pt x="811" y="64"/>
                      </a:lnTo>
                      <a:lnTo>
                        <a:pt x="812" y="64"/>
                      </a:lnTo>
                      <a:lnTo>
                        <a:pt x="812" y="64"/>
                      </a:lnTo>
                      <a:lnTo>
                        <a:pt x="812" y="64"/>
                      </a:lnTo>
                      <a:lnTo>
                        <a:pt x="812" y="64"/>
                      </a:lnTo>
                      <a:lnTo>
                        <a:pt x="813" y="64"/>
                      </a:lnTo>
                      <a:lnTo>
                        <a:pt x="813" y="64"/>
                      </a:lnTo>
                      <a:lnTo>
                        <a:pt x="814" y="64"/>
                      </a:lnTo>
                      <a:lnTo>
                        <a:pt x="814" y="64"/>
                      </a:lnTo>
                      <a:lnTo>
                        <a:pt x="815" y="64"/>
                      </a:lnTo>
                      <a:lnTo>
                        <a:pt x="815" y="64"/>
                      </a:lnTo>
                      <a:lnTo>
                        <a:pt x="815" y="64"/>
                      </a:lnTo>
                      <a:lnTo>
                        <a:pt x="815" y="64"/>
                      </a:lnTo>
                      <a:lnTo>
                        <a:pt x="815" y="64"/>
                      </a:lnTo>
                      <a:lnTo>
                        <a:pt x="816" y="64"/>
                      </a:lnTo>
                      <a:lnTo>
                        <a:pt x="816" y="64"/>
                      </a:lnTo>
                      <a:lnTo>
                        <a:pt x="817" y="64"/>
                      </a:lnTo>
                      <a:lnTo>
                        <a:pt x="817" y="64"/>
                      </a:lnTo>
                      <a:lnTo>
                        <a:pt x="817" y="64"/>
                      </a:lnTo>
                      <a:lnTo>
                        <a:pt x="817" y="64"/>
                      </a:lnTo>
                      <a:lnTo>
                        <a:pt x="818" y="64"/>
                      </a:lnTo>
                      <a:lnTo>
                        <a:pt x="818" y="64"/>
                      </a:lnTo>
                      <a:lnTo>
                        <a:pt x="818" y="64"/>
                      </a:lnTo>
                      <a:lnTo>
                        <a:pt x="819" y="64"/>
                      </a:lnTo>
                      <a:lnTo>
                        <a:pt x="819" y="64"/>
                      </a:lnTo>
                      <a:lnTo>
                        <a:pt x="819" y="64"/>
                      </a:lnTo>
                      <a:lnTo>
                        <a:pt x="820" y="64"/>
                      </a:lnTo>
                      <a:lnTo>
                        <a:pt x="820" y="64"/>
                      </a:lnTo>
                      <a:lnTo>
                        <a:pt x="820" y="64"/>
                      </a:lnTo>
                      <a:lnTo>
                        <a:pt x="820" y="64"/>
                      </a:lnTo>
                      <a:lnTo>
                        <a:pt x="821" y="64"/>
                      </a:lnTo>
                      <a:lnTo>
                        <a:pt x="821" y="64"/>
                      </a:lnTo>
                      <a:lnTo>
                        <a:pt x="822" y="64"/>
                      </a:lnTo>
                      <a:lnTo>
                        <a:pt x="822" y="64"/>
                      </a:lnTo>
                      <a:lnTo>
                        <a:pt x="822" y="64"/>
                      </a:lnTo>
                      <a:lnTo>
                        <a:pt x="823" y="64"/>
                      </a:lnTo>
                      <a:lnTo>
                        <a:pt x="823" y="64"/>
                      </a:lnTo>
                      <a:lnTo>
                        <a:pt x="823" y="64"/>
                      </a:lnTo>
                      <a:lnTo>
                        <a:pt x="823" y="64"/>
                      </a:lnTo>
                      <a:lnTo>
                        <a:pt x="824" y="64"/>
                      </a:lnTo>
                      <a:lnTo>
                        <a:pt x="824" y="64"/>
                      </a:lnTo>
                      <a:lnTo>
                        <a:pt x="825" y="64"/>
                      </a:lnTo>
                      <a:lnTo>
                        <a:pt x="825" y="64"/>
                      </a:lnTo>
                      <a:lnTo>
                        <a:pt x="825" y="64"/>
                      </a:lnTo>
                      <a:lnTo>
                        <a:pt x="826" y="64"/>
                      </a:lnTo>
                      <a:lnTo>
                        <a:pt x="826" y="64"/>
                      </a:lnTo>
                      <a:lnTo>
                        <a:pt x="826" y="64"/>
                      </a:lnTo>
                      <a:lnTo>
                        <a:pt x="826" y="64"/>
                      </a:lnTo>
                      <a:lnTo>
                        <a:pt x="827" y="64"/>
                      </a:lnTo>
                      <a:lnTo>
                        <a:pt x="827" y="64"/>
                      </a:lnTo>
                      <a:lnTo>
                        <a:pt x="828" y="64"/>
                      </a:lnTo>
                      <a:lnTo>
                        <a:pt x="828" y="64"/>
                      </a:lnTo>
                      <a:lnTo>
                        <a:pt x="828" y="64"/>
                      </a:lnTo>
                      <a:lnTo>
                        <a:pt x="829" y="64"/>
                      </a:lnTo>
                      <a:lnTo>
                        <a:pt x="829" y="64"/>
                      </a:lnTo>
                      <a:lnTo>
                        <a:pt x="829" y="64"/>
                      </a:lnTo>
                      <a:lnTo>
                        <a:pt x="829" y="64"/>
                      </a:lnTo>
                      <a:lnTo>
                        <a:pt x="830" y="64"/>
                      </a:lnTo>
                      <a:lnTo>
                        <a:pt x="830" y="64"/>
                      </a:lnTo>
                      <a:lnTo>
                        <a:pt x="831" y="64"/>
                      </a:lnTo>
                      <a:lnTo>
                        <a:pt x="831" y="64"/>
                      </a:lnTo>
                      <a:lnTo>
                        <a:pt x="831" y="64"/>
                      </a:lnTo>
                      <a:lnTo>
                        <a:pt x="831" y="64"/>
                      </a:lnTo>
                      <a:lnTo>
                        <a:pt x="832" y="64"/>
                      </a:lnTo>
                      <a:lnTo>
                        <a:pt x="832" y="64"/>
                      </a:lnTo>
                      <a:lnTo>
                        <a:pt x="832" y="64"/>
                      </a:lnTo>
                      <a:lnTo>
                        <a:pt x="833" y="64"/>
                      </a:lnTo>
                      <a:lnTo>
                        <a:pt x="833" y="65"/>
                      </a:lnTo>
                      <a:lnTo>
                        <a:pt x="834" y="64"/>
                      </a:lnTo>
                      <a:lnTo>
                        <a:pt x="834" y="64"/>
                      </a:lnTo>
                      <a:lnTo>
                        <a:pt x="834" y="64"/>
                      </a:lnTo>
                      <a:lnTo>
                        <a:pt x="835" y="64"/>
                      </a:lnTo>
                      <a:lnTo>
                        <a:pt x="835" y="64"/>
                      </a:lnTo>
                      <a:lnTo>
                        <a:pt x="835" y="64"/>
                      </a:lnTo>
                      <a:lnTo>
                        <a:pt x="836" y="64"/>
                      </a:lnTo>
                      <a:lnTo>
                        <a:pt x="836" y="64"/>
                      </a:lnTo>
                      <a:lnTo>
                        <a:pt x="836" y="64"/>
                      </a:lnTo>
                      <a:lnTo>
                        <a:pt x="837" y="64"/>
                      </a:lnTo>
                      <a:lnTo>
                        <a:pt x="837" y="64"/>
                      </a:lnTo>
                      <a:lnTo>
                        <a:pt x="837" y="64"/>
                      </a:lnTo>
                      <a:lnTo>
                        <a:pt x="837" y="65"/>
                      </a:lnTo>
                      <a:lnTo>
                        <a:pt x="838" y="64"/>
                      </a:lnTo>
                      <a:lnTo>
                        <a:pt x="838" y="64"/>
                      </a:lnTo>
                      <a:lnTo>
                        <a:pt x="838" y="64"/>
                      </a:lnTo>
                      <a:lnTo>
                        <a:pt x="838" y="64"/>
                      </a:lnTo>
                      <a:lnTo>
                        <a:pt x="839" y="64"/>
                      </a:lnTo>
                      <a:lnTo>
                        <a:pt x="839" y="64"/>
                      </a:lnTo>
                      <a:lnTo>
                        <a:pt x="840" y="64"/>
                      </a:lnTo>
                      <a:lnTo>
                        <a:pt x="840" y="64"/>
                      </a:lnTo>
                      <a:lnTo>
                        <a:pt x="840" y="65"/>
                      </a:lnTo>
                      <a:lnTo>
                        <a:pt x="840" y="64"/>
                      </a:lnTo>
                      <a:lnTo>
                        <a:pt x="841" y="64"/>
                      </a:lnTo>
                      <a:lnTo>
                        <a:pt x="841" y="64"/>
                      </a:lnTo>
                      <a:lnTo>
                        <a:pt x="842" y="64"/>
                      </a:lnTo>
                      <a:lnTo>
                        <a:pt x="842" y="64"/>
                      </a:lnTo>
                      <a:lnTo>
                        <a:pt x="842" y="64"/>
                      </a:lnTo>
                      <a:lnTo>
                        <a:pt x="842" y="65"/>
                      </a:lnTo>
                      <a:lnTo>
                        <a:pt x="843" y="65"/>
                      </a:lnTo>
                      <a:lnTo>
                        <a:pt x="843" y="64"/>
                      </a:lnTo>
                      <a:lnTo>
                        <a:pt x="844" y="65"/>
                      </a:lnTo>
                      <a:lnTo>
                        <a:pt x="844" y="64"/>
                      </a:lnTo>
                      <a:lnTo>
                        <a:pt x="844" y="65"/>
                      </a:lnTo>
                      <a:lnTo>
                        <a:pt x="845" y="64"/>
                      </a:lnTo>
                      <a:lnTo>
                        <a:pt x="845" y="65"/>
                      </a:lnTo>
                      <a:lnTo>
                        <a:pt x="845" y="64"/>
                      </a:lnTo>
                      <a:lnTo>
                        <a:pt x="846" y="64"/>
                      </a:lnTo>
                      <a:lnTo>
                        <a:pt x="846" y="65"/>
                      </a:lnTo>
                      <a:lnTo>
                        <a:pt x="846" y="64"/>
                      </a:lnTo>
                      <a:lnTo>
                        <a:pt x="847" y="65"/>
                      </a:lnTo>
                      <a:lnTo>
                        <a:pt x="847" y="65"/>
                      </a:lnTo>
                      <a:lnTo>
                        <a:pt x="847" y="64"/>
                      </a:lnTo>
                      <a:lnTo>
                        <a:pt x="847" y="64"/>
                      </a:lnTo>
                      <a:lnTo>
                        <a:pt x="848" y="65"/>
                      </a:lnTo>
                      <a:lnTo>
                        <a:pt x="848" y="64"/>
                      </a:lnTo>
                      <a:lnTo>
                        <a:pt x="848" y="64"/>
                      </a:lnTo>
                      <a:lnTo>
                        <a:pt x="849" y="65"/>
                      </a:lnTo>
                      <a:lnTo>
                        <a:pt x="849" y="64"/>
                      </a:lnTo>
                      <a:lnTo>
                        <a:pt x="850" y="65"/>
                      </a:lnTo>
                      <a:lnTo>
                        <a:pt x="850" y="64"/>
                      </a:lnTo>
                      <a:lnTo>
                        <a:pt x="850" y="65"/>
                      </a:lnTo>
                      <a:lnTo>
                        <a:pt x="850" y="64"/>
                      </a:lnTo>
                      <a:lnTo>
                        <a:pt x="851" y="65"/>
                      </a:lnTo>
                      <a:lnTo>
                        <a:pt x="851" y="64"/>
                      </a:lnTo>
                      <a:lnTo>
                        <a:pt x="851" y="65"/>
                      </a:lnTo>
                      <a:lnTo>
                        <a:pt x="852" y="64"/>
                      </a:lnTo>
                      <a:lnTo>
                        <a:pt x="852" y="64"/>
                      </a:lnTo>
                      <a:lnTo>
                        <a:pt x="853" y="65"/>
                      </a:lnTo>
                      <a:lnTo>
                        <a:pt x="853" y="65"/>
                      </a:lnTo>
                      <a:lnTo>
                        <a:pt x="853" y="64"/>
                      </a:lnTo>
                      <a:lnTo>
                        <a:pt x="853" y="65"/>
                      </a:lnTo>
                      <a:lnTo>
                        <a:pt x="854" y="64"/>
                      </a:lnTo>
                      <a:lnTo>
                        <a:pt x="854" y="64"/>
                      </a:lnTo>
                      <a:lnTo>
                        <a:pt x="855" y="65"/>
                      </a:lnTo>
                      <a:lnTo>
                        <a:pt x="855" y="65"/>
                      </a:lnTo>
                      <a:lnTo>
                        <a:pt x="855" y="64"/>
                      </a:lnTo>
                      <a:lnTo>
                        <a:pt x="855" y="64"/>
                      </a:lnTo>
                      <a:lnTo>
                        <a:pt x="856" y="65"/>
                      </a:lnTo>
                      <a:lnTo>
                        <a:pt x="856" y="65"/>
                      </a:lnTo>
                      <a:lnTo>
                        <a:pt x="856" y="64"/>
                      </a:lnTo>
                      <a:lnTo>
                        <a:pt x="857" y="65"/>
                      </a:lnTo>
                      <a:lnTo>
                        <a:pt x="857" y="64"/>
                      </a:lnTo>
                      <a:lnTo>
                        <a:pt x="857" y="64"/>
                      </a:lnTo>
                      <a:lnTo>
                        <a:pt x="857" y="65"/>
                      </a:lnTo>
                      <a:lnTo>
                        <a:pt x="858" y="64"/>
                      </a:lnTo>
                      <a:lnTo>
                        <a:pt x="858" y="65"/>
                      </a:lnTo>
                      <a:lnTo>
                        <a:pt x="859" y="65"/>
                      </a:lnTo>
                      <a:lnTo>
                        <a:pt x="859" y="64"/>
                      </a:lnTo>
                      <a:lnTo>
                        <a:pt x="859" y="65"/>
                      </a:lnTo>
                      <a:lnTo>
                        <a:pt x="859" y="64"/>
                      </a:lnTo>
                      <a:lnTo>
                        <a:pt x="860" y="64"/>
                      </a:lnTo>
                      <a:lnTo>
                        <a:pt x="860" y="65"/>
                      </a:lnTo>
                      <a:lnTo>
                        <a:pt x="861" y="65"/>
                      </a:lnTo>
                      <a:lnTo>
                        <a:pt x="861" y="64"/>
                      </a:lnTo>
                      <a:lnTo>
                        <a:pt x="861" y="64"/>
                      </a:lnTo>
                      <a:lnTo>
                        <a:pt x="862" y="65"/>
                      </a:lnTo>
                      <a:lnTo>
                        <a:pt x="862" y="64"/>
                      </a:lnTo>
                      <a:lnTo>
                        <a:pt x="862" y="65"/>
                      </a:lnTo>
                      <a:lnTo>
                        <a:pt x="862" y="65"/>
                      </a:lnTo>
                      <a:lnTo>
                        <a:pt x="863" y="64"/>
                      </a:lnTo>
                      <a:lnTo>
                        <a:pt x="864" y="64"/>
                      </a:lnTo>
                      <a:lnTo>
                        <a:pt x="864" y="65"/>
                      </a:lnTo>
                      <a:lnTo>
                        <a:pt x="864" y="65"/>
                      </a:lnTo>
                      <a:lnTo>
                        <a:pt x="864" y="64"/>
                      </a:lnTo>
                      <a:lnTo>
                        <a:pt x="865" y="65"/>
                      </a:lnTo>
                      <a:lnTo>
                        <a:pt x="865" y="64"/>
                      </a:lnTo>
                      <a:lnTo>
                        <a:pt x="865" y="65"/>
                      </a:lnTo>
                      <a:lnTo>
                        <a:pt x="866" y="64"/>
                      </a:lnTo>
                      <a:lnTo>
                        <a:pt x="866" y="64"/>
                      </a:lnTo>
                      <a:lnTo>
                        <a:pt x="866" y="65"/>
                      </a:lnTo>
                      <a:lnTo>
                        <a:pt x="866" y="65"/>
                      </a:lnTo>
                      <a:lnTo>
                        <a:pt x="867" y="64"/>
                      </a:lnTo>
                      <a:lnTo>
                        <a:pt x="867" y="64"/>
                      </a:lnTo>
                      <a:lnTo>
                        <a:pt x="867" y="65"/>
                      </a:lnTo>
                      <a:lnTo>
                        <a:pt x="868" y="65"/>
                      </a:lnTo>
                      <a:lnTo>
                        <a:pt x="868" y="64"/>
                      </a:lnTo>
                      <a:lnTo>
                        <a:pt x="868" y="65"/>
                      </a:lnTo>
                      <a:lnTo>
                        <a:pt x="869" y="64"/>
                      </a:lnTo>
                      <a:lnTo>
                        <a:pt x="869" y="65"/>
                      </a:lnTo>
                      <a:lnTo>
                        <a:pt x="869" y="64"/>
                      </a:lnTo>
                      <a:lnTo>
                        <a:pt x="870" y="65"/>
                      </a:lnTo>
                      <a:lnTo>
                        <a:pt x="870" y="64"/>
                      </a:lnTo>
                      <a:lnTo>
                        <a:pt x="870" y="65"/>
                      </a:lnTo>
                      <a:lnTo>
                        <a:pt x="871" y="64"/>
                      </a:lnTo>
                      <a:lnTo>
                        <a:pt x="871" y="64"/>
                      </a:lnTo>
                      <a:lnTo>
                        <a:pt x="872" y="65"/>
                      </a:lnTo>
                      <a:lnTo>
                        <a:pt x="872" y="64"/>
                      </a:lnTo>
                      <a:lnTo>
                        <a:pt x="872" y="65"/>
                      </a:lnTo>
                      <a:lnTo>
                        <a:pt x="872" y="65"/>
                      </a:lnTo>
                      <a:lnTo>
                        <a:pt x="873" y="64"/>
                      </a:lnTo>
                      <a:lnTo>
                        <a:pt x="873" y="64"/>
                      </a:lnTo>
                      <a:lnTo>
                        <a:pt x="873" y="65"/>
                      </a:lnTo>
                      <a:lnTo>
                        <a:pt x="874" y="64"/>
                      </a:lnTo>
                      <a:lnTo>
                        <a:pt x="874" y="65"/>
                      </a:lnTo>
                      <a:lnTo>
                        <a:pt x="875" y="65"/>
                      </a:lnTo>
                      <a:lnTo>
                        <a:pt x="875" y="64"/>
                      </a:lnTo>
                      <a:lnTo>
                        <a:pt x="875" y="64"/>
                      </a:lnTo>
                      <a:lnTo>
                        <a:pt x="875" y="65"/>
                      </a:lnTo>
                      <a:lnTo>
                        <a:pt x="876" y="64"/>
                      </a:lnTo>
                      <a:lnTo>
                        <a:pt x="876" y="64"/>
                      </a:lnTo>
                      <a:lnTo>
                        <a:pt x="876" y="64"/>
                      </a:lnTo>
                      <a:lnTo>
                        <a:pt x="877" y="64"/>
                      </a:lnTo>
                      <a:lnTo>
                        <a:pt x="877" y="64"/>
                      </a:lnTo>
                      <a:lnTo>
                        <a:pt x="877" y="65"/>
                      </a:lnTo>
                      <a:lnTo>
                        <a:pt x="877" y="65"/>
                      </a:lnTo>
                      <a:lnTo>
                        <a:pt x="878" y="64"/>
                      </a:lnTo>
                      <a:lnTo>
                        <a:pt x="878" y="65"/>
                      </a:lnTo>
                      <a:lnTo>
                        <a:pt x="879" y="64"/>
                      </a:lnTo>
                      <a:lnTo>
                        <a:pt x="879" y="65"/>
                      </a:lnTo>
                      <a:lnTo>
                        <a:pt x="879" y="64"/>
                      </a:lnTo>
                      <a:lnTo>
                        <a:pt x="880" y="65"/>
                      </a:lnTo>
                      <a:lnTo>
                        <a:pt x="880" y="64"/>
                      </a:lnTo>
                      <a:lnTo>
                        <a:pt x="880" y="64"/>
                      </a:lnTo>
                      <a:lnTo>
                        <a:pt x="881" y="65"/>
                      </a:lnTo>
                      <a:lnTo>
                        <a:pt x="881" y="65"/>
                      </a:lnTo>
                      <a:lnTo>
                        <a:pt x="881" y="64"/>
                      </a:lnTo>
                      <a:lnTo>
                        <a:pt x="882" y="64"/>
                      </a:lnTo>
                      <a:lnTo>
                        <a:pt x="882" y="64"/>
                      </a:lnTo>
                      <a:lnTo>
                        <a:pt x="882" y="64"/>
                      </a:lnTo>
                      <a:lnTo>
                        <a:pt x="883" y="64"/>
                      </a:lnTo>
                      <a:lnTo>
                        <a:pt x="883" y="65"/>
                      </a:lnTo>
                      <a:lnTo>
                        <a:pt x="883" y="64"/>
                      </a:lnTo>
                      <a:lnTo>
                        <a:pt x="884" y="64"/>
                      </a:lnTo>
                      <a:lnTo>
                        <a:pt x="884" y="65"/>
                      </a:lnTo>
                      <a:lnTo>
                        <a:pt x="884" y="64"/>
                      </a:lnTo>
                      <a:lnTo>
                        <a:pt x="884" y="64"/>
                      </a:lnTo>
                      <a:lnTo>
                        <a:pt x="885" y="64"/>
                      </a:lnTo>
                      <a:lnTo>
                        <a:pt x="885" y="64"/>
                      </a:lnTo>
                      <a:lnTo>
                        <a:pt x="886" y="65"/>
                      </a:lnTo>
                      <a:lnTo>
                        <a:pt x="886" y="64"/>
                      </a:lnTo>
                      <a:lnTo>
                        <a:pt x="886" y="65"/>
                      </a:lnTo>
                      <a:lnTo>
                        <a:pt x="886" y="64"/>
                      </a:lnTo>
                      <a:lnTo>
                        <a:pt x="887" y="64"/>
                      </a:lnTo>
                      <a:lnTo>
                        <a:pt x="887" y="64"/>
                      </a:lnTo>
                      <a:lnTo>
                        <a:pt x="888" y="64"/>
                      </a:lnTo>
                      <a:lnTo>
                        <a:pt x="888" y="64"/>
                      </a:lnTo>
                      <a:lnTo>
                        <a:pt x="888" y="64"/>
                      </a:lnTo>
                      <a:lnTo>
                        <a:pt x="888" y="64"/>
                      </a:lnTo>
                      <a:lnTo>
                        <a:pt x="889" y="64"/>
                      </a:lnTo>
                      <a:lnTo>
                        <a:pt x="889" y="64"/>
                      </a:lnTo>
                      <a:lnTo>
                        <a:pt x="890" y="64"/>
                      </a:lnTo>
                      <a:lnTo>
                        <a:pt x="890" y="64"/>
                      </a:lnTo>
                      <a:lnTo>
                        <a:pt x="890" y="64"/>
                      </a:lnTo>
                      <a:lnTo>
                        <a:pt x="891" y="64"/>
                      </a:lnTo>
                      <a:lnTo>
                        <a:pt x="891" y="64"/>
                      </a:lnTo>
                      <a:lnTo>
                        <a:pt x="891" y="64"/>
                      </a:lnTo>
                      <a:lnTo>
                        <a:pt x="891" y="64"/>
                      </a:lnTo>
                      <a:lnTo>
                        <a:pt x="892" y="64"/>
                      </a:lnTo>
                      <a:lnTo>
                        <a:pt x="892" y="64"/>
                      </a:lnTo>
                      <a:lnTo>
                        <a:pt x="892" y="64"/>
                      </a:lnTo>
                      <a:lnTo>
                        <a:pt x="893" y="64"/>
                      </a:lnTo>
                      <a:lnTo>
                        <a:pt x="893" y="65"/>
                      </a:lnTo>
                      <a:lnTo>
                        <a:pt x="893" y="64"/>
                      </a:lnTo>
                      <a:lnTo>
                        <a:pt x="894" y="64"/>
                      </a:lnTo>
                      <a:lnTo>
                        <a:pt x="894" y="64"/>
                      </a:lnTo>
                      <a:lnTo>
                        <a:pt x="894" y="65"/>
                      </a:lnTo>
                      <a:lnTo>
                        <a:pt x="895" y="64"/>
                      </a:lnTo>
                      <a:lnTo>
                        <a:pt x="895" y="64"/>
                      </a:lnTo>
                      <a:lnTo>
                        <a:pt x="895" y="64"/>
                      </a:lnTo>
                      <a:lnTo>
                        <a:pt x="896" y="64"/>
                      </a:lnTo>
                      <a:lnTo>
                        <a:pt x="896" y="65"/>
                      </a:lnTo>
                      <a:lnTo>
                        <a:pt x="896" y="64"/>
                      </a:lnTo>
                      <a:lnTo>
                        <a:pt x="897" y="64"/>
                      </a:lnTo>
                      <a:lnTo>
                        <a:pt x="897" y="65"/>
                      </a:lnTo>
                      <a:lnTo>
                        <a:pt x="897" y="64"/>
                      </a:lnTo>
                      <a:lnTo>
                        <a:pt x="897" y="64"/>
                      </a:lnTo>
                      <a:lnTo>
                        <a:pt x="898" y="65"/>
                      </a:lnTo>
                      <a:lnTo>
                        <a:pt x="898" y="64"/>
                      </a:lnTo>
                      <a:lnTo>
                        <a:pt x="899" y="64"/>
                      </a:lnTo>
                      <a:lnTo>
                        <a:pt x="899" y="65"/>
                      </a:lnTo>
                      <a:lnTo>
                        <a:pt x="899" y="65"/>
                      </a:lnTo>
                      <a:lnTo>
                        <a:pt x="900" y="64"/>
                      </a:lnTo>
                      <a:lnTo>
                        <a:pt x="900" y="64"/>
                      </a:lnTo>
                      <a:lnTo>
                        <a:pt x="900" y="65"/>
                      </a:lnTo>
                      <a:lnTo>
                        <a:pt x="901" y="64"/>
                      </a:lnTo>
                      <a:lnTo>
                        <a:pt x="901" y="64"/>
                      </a:lnTo>
                      <a:lnTo>
                        <a:pt x="902" y="64"/>
                      </a:lnTo>
                      <a:lnTo>
                        <a:pt x="902" y="64"/>
                      </a:lnTo>
                      <a:lnTo>
                        <a:pt x="902" y="65"/>
                      </a:lnTo>
                      <a:lnTo>
                        <a:pt x="902" y="64"/>
                      </a:lnTo>
                      <a:lnTo>
                        <a:pt x="903" y="64"/>
                      </a:lnTo>
                      <a:lnTo>
                        <a:pt x="903" y="65"/>
                      </a:lnTo>
                      <a:lnTo>
                        <a:pt x="903" y="65"/>
                      </a:lnTo>
                      <a:lnTo>
                        <a:pt x="903" y="64"/>
                      </a:lnTo>
                      <a:lnTo>
                        <a:pt x="904" y="65"/>
                      </a:lnTo>
                      <a:lnTo>
                        <a:pt x="904" y="64"/>
                      </a:lnTo>
                      <a:lnTo>
                        <a:pt x="905" y="65"/>
                      </a:lnTo>
                      <a:lnTo>
                        <a:pt x="905" y="64"/>
                      </a:lnTo>
                      <a:lnTo>
                        <a:pt x="905" y="64"/>
                      </a:lnTo>
                      <a:lnTo>
                        <a:pt x="905" y="65"/>
                      </a:lnTo>
                      <a:lnTo>
                        <a:pt x="906" y="65"/>
                      </a:lnTo>
                      <a:lnTo>
                        <a:pt x="906" y="64"/>
                      </a:lnTo>
                      <a:lnTo>
                        <a:pt x="906" y="65"/>
                      </a:lnTo>
                      <a:lnTo>
                        <a:pt x="907" y="64"/>
                      </a:lnTo>
                      <a:lnTo>
                        <a:pt x="907" y="65"/>
                      </a:lnTo>
                      <a:lnTo>
                        <a:pt x="907" y="64"/>
                      </a:lnTo>
                      <a:lnTo>
                        <a:pt x="908" y="65"/>
                      </a:lnTo>
                      <a:lnTo>
                        <a:pt x="908" y="64"/>
                      </a:lnTo>
                      <a:lnTo>
                        <a:pt x="908" y="64"/>
                      </a:lnTo>
                      <a:lnTo>
                        <a:pt x="909" y="65"/>
                      </a:lnTo>
                      <a:lnTo>
                        <a:pt x="909" y="65"/>
                      </a:lnTo>
                      <a:lnTo>
                        <a:pt x="910" y="64"/>
                      </a:lnTo>
                      <a:lnTo>
                        <a:pt x="910" y="65"/>
                      </a:lnTo>
                      <a:lnTo>
                        <a:pt x="910" y="64"/>
                      </a:lnTo>
                      <a:lnTo>
                        <a:pt x="910" y="64"/>
                      </a:lnTo>
                      <a:lnTo>
                        <a:pt x="911" y="65"/>
                      </a:lnTo>
                      <a:lnTo>
                        <a:pt x="911" y="65"/>
                      </a:lnTo>
                      <a:lnTo>
                        <a:pt x="912" y="64"/>
                      </a:lnTo>
                      <a:lnTo>
                        <a:pt x="912" y="65"/>
                      </a:lnTo>
                      <a:lnTo>
                        <a:pt x="912" y="64"/>
                      </a:lnTo>
                      <a:lnTo>
                        <a:pt x="912" y="65"/>
                      </a:lnTo>
                      <a:lnTo>
                        <a:pt x="913" y="64"/>
                      </a:lnTo>
                      <a:lnTo>
                        <a:pt x="913" y="65"/>
                      </a:lnTo>
                      <a:lnTo>
                        <a:pt x="913" y="64"/>
                      </a:lnTo>
                      <a:lnTo>
                        <a:pt x="914" y="64"/>
                      </a:lnTo>
                      <a:lnTo>
                        <a:pt x="914" y="65"/>
                      </a:lnTo>
                      <a:lnTo>
                        <a:pt x="914" y="65"/>
                      </a:lnTo>
                      <a:lnTo>
                        <a:pt x="915" y="64"/>
                      </a:lnTo>
                      <a:lnTo>
                        <a:pt x="915" y="65"/>
                      </a:lnTo>
                      <a:lnTo>
                        <a:pt x="915" y="64"/>
                      </a:lnTo>
                      <a:lnTo>
                        <a:pt x="916" y="64"/>
                      </a:lnTo>
                      <a:lnTo>
                        <a:pt x="916" y="65"/>
                      </a:lnTo>
                      <a:lnTo>
                        <a:pt x="916" y="65"/>
                      </a:lnTo>
                      <a:lnTo>
                        <a:pt x="916" y="64"/>
                      </a:lnTo>
                      <a:lnTo>
                        <a:pt x="917" y="65"/>
                      </a:lnTo>
                      <a:lnTo>
                        <a:pt x="918" y="64"/>
                      </a:lnTo>
                      <a:lnTo>
                        <a:pt x="918" y="64"/>
                      </a:lnTo>
                      <a:lnTo>
                        <a:pt x="918" y="65"/>
                      </a:lnTo>
                      <a:lnTo>
                        <a:pt x="918" y="64"/>
                      </a:lnTo>
                      <a:lnTo>
                        <a:pt x="918" y="65"/>
                      </a:lnTo>
                      <a:lnTo>
                        <a:pt x="919" y="64"/>
                      </a:lnTo>
                      <a:lnTo>
                        <a:pt x="919" y="65"/>
                      </a:lnTo>
                      <a:lnTo>
                        <a:pt x="920" y="65"/>
                      </a:lnTo>
                      <a:lnTo>
                        <a:pt x="920" y="64"/>
                      </a:lnTo>
                      <a:lnTo>
                        <a:pt x="920" y="65"/>
                      </a:lnTo>
                      <a:lnTo>
                        <a:pt x="921" y="64"/>
                      </a:lnTo>
                      <a:lnTo>
                        <a:pt x="921" y="64"/>
                      </a:lnTo>
                      <a:lnTo>
                        <a:pt x="921" y="65"/>
                      </a:lnTo>
                      <a:lnTo>
                        <a:pt x="922" y="65"/>
                      </a:lnTo>
                      <a:lnTo>
                        <a:pt x="922" y="64"/>
                      </a:lnTo>
                      <a:lnTo>
                        <a:pt x="922" y="64"/>
                      </a:lnTo>
                      <a:lnTo>
                        <a:pt x="923" y="65"/>
                      </a:lnTo>
                      <a:lnTo>
                        <a:pt x="923" y="65"/>
                      </a:lnTo>
                      <a:lnTo>
                        <a:pt x="923" y="65"/>
                      </a:lnTo>
                      <a:lnTo>
                        <a:pt x="923" y="65"/>
                      </a:lnTo>
                      <a:lnTo>
                        <a:pt x="924" y="64"/>
                      </a:lnTo>
                      <a:lnTo>
                        <a:pt x="924" y="65"/>
                      </a:lnTo>
                      <a:lnTo>
                        <a:pt x="925" y="64"/>
                      </a:lnTo>
                      <a:lnTo>
                        <a:pt x="925" y="64"/>
                      </a:lnTo>
                      <a:lnTo>
                        <a:pt x="925" y="65"/>
                      </a:lnTo>
                      <a:lnTo>
                        <a:pt x="926" y="65"/>
                      </a:lnTo>
                      <a:lnTo>
                        <a:pt x="926" y="64"/>
                      </a:lnTo>
                      <a:lnTo>
                        <a:pt x="926" y="65"/>
                      </a:lnTo>
                      <a:lnTo>
                        <a:pt x="927" y="64"/>
                      </a:lnTo>
                      <a:lnTo>
                        <a:pt x="927" y="64"/>
                      </a:lnTo>
                      <a:lnTo>
                        <a:pt x="927" y="65"/>
                      </a:lnTo>
                      <a:lnTo>
                        <a:pt x="928" y="64"/>
                      </a:lnTo>
                      <a:lnTo>
                        <a:pt x="928" y="65"/>
                      </a:lnTo>
                      <a:lnTo>
                        <a:pt x="929" y="65"/>
                      </a:lnTo>
                      <a:lnTo>
                        <a:pt x="929" y="64"/>
                      </a:lnTo>
                      <a:lnTo>
                        <a:pt x="929" y="65"/>
                      </a:lnTo>
                      <a:lnTo>
                        <a:pt x="929" y="64"/>
                      </a:lnTo>
                      <a:lnTo>
                        <a:pt x="930" y="64"/>
                      </a:lnTo>
                      <a:lnTo>
                        <a:pt x="930" y="65"/>
                      </a:lnTo>
                      <a:lnTo>
                        <a:pt x="930" y="65"/>
                      </a:lnTo>
                      <a:lnTo>
                        <a:pt x="930" y="64"/>
                      </a:lnTo>
                      <a:lnTo>
                        <a:pt x="931" y="65"/>
                      </a:lnTo>
                      <a:lnTo>
                        <a:pt x="931" y="64"/>
                      </a:lnTo>
                      <a:lnTo>
                        <a:pt x="931" y="65"/>
                      </a:lnTo>
                      <a:lnTo>
                        <a:pt x="932" y="65"/>
                      </a:lnTo>
                      <a:lnTo>
                        <a:pt x="932" y="64"/>
                      </a:lnTo>
                      <a:lnTo>
                        <a:pt x="932" y="65"/>
                      </a:lnTo>
                      <a:lnTo>
                        <a:pt x="933" y="65"/>
                      </a:lnTo>
                      <a:lnTo>
                        <a:pt x="933" y="64"/>
                      </a:lnTo>
                      <a:lnTo>
                        <a:pt x="934" y="64"/>
                      </a:lnTo>
                      <a:lnTo>
                        <a:pt x="934" y="65"/>
                      </a:lnTo>
                      <a:lnTo>
                        <a:pt x="934" y="65"/>
                      </a:lnTo>
                      <a:lnTo>
                        <a:pt x="934" y="64"/>
                      </a:lnTo>
                      <a:lnTo>
                        <a:pt x="935" y="65"/>
                      </a:lnTo>
                      <a:lnTo>
                        <a:pt x="935" y="64"/>
                      </a:lnTo>
                      <a:lnTo>
                        <a:pt x="935" y="64"/>
                      </a:lnTo>
                      <a:lnTo>
                        <a:pt x="935" y="65"/>
                      </a:lnTo>
                      <a:lnTo>
                        <a:pt x="936" y="64"/>
                      </a:lnTo>
                      <a:lnTo>
                        <a:pt x="936" y="65"/>
                      </a:lnTo>
                      <a:lnTo>
                        <a:pt x="937" y="65"/>
                      </a:lnTo>
                      <a:lnTo>
                        <a:pt x="937" y="64"/>
                      </a:lnTo>
                      <a:lnTo>
                        <a:pt x="937" y="64"/>
                      </a:lnTo>
                      <a:lnTo>
                        <a:pt x="938" y="65"/>
                      </a:lnTo>
                      <a:lnTo>
                        <a:pt x="938" y="65"/>
                      </a:lnTo>
                      <a:lnTo>
                        <a:pt x="938" y="64"/>
                      </a:lnTo>
                      <a:lnTo>
                        <a:pt x="938" y="64"/>
                      </a:lnTo>
                      <a:lnTo>
                        <a:pt x="939" y="65"/>
                      </a:lnTo>
                      <a:lnTo>
                        <a:pt x="939" y="64"/>
                      </a:lnTo>
                      <a:lnTo>
                        <a:pt x="940" y="65"/>
                      </a:lnTo>
                      <a:lnTo>
                        <a:pt x="940" y="64"/>
                      </a:lnTo>
                      <a:lnTo>
                        <a:pt x="940" y="65"/>
                      </a:lnTo>
                      <a:lnTo>
                        <a:pt x="940" y="65"/>
                      </a:lnTo>
                      <a:lnTo>
                        <a:pt x="941" y="64"/>
                      </a:lnTo>
                      <a:lnTo>
                        <a:pt x="941" y="64"/>
                      </a:lnTo>
                      <a:lnTo>
                        <a:pt x="942" y="65"/>
                      </a:lnTo>
                      <a:lnTo>
                        <a:pt x="942" y="65"/>
                      </a:lnTo>
                      <a:lnTo>
                        <a:pt x="942" y="64"/>
                      </a:lnTo>
                      <a:lnTo>
                        <a:pt x="943" y="65"/>
                      </a:lnTo>
                      <a:lnTo>
                        <a:pt x="943" y="64"/>
                      </a:lnTo>
                      <a:lnTo>
                        <a:pt x="943" y="65"/>
                      </a:lnTo>
                      <a:lnTo>
                        <a:pt x="944" y="64"/>
                      </a:lnTo>
                      <a:lnTo>
                        <a:pt x="944" y="64"/>
                      </a:lnTo>
                      <a:lnTo>
                        <a:pt x="944" y="65"/>
                      </a:lnTo>
                      <a:lnTo>
                        <a:pt x="944" y="65"/>
                      </a:lnTo>
                      <a:lnTo>
                        <a:pt x="945" y="64"/>
                      </a:lnTo>
                      <a:lnTo>
                        <a:pt x="945" y="64"/>
                      </a:lnTo>
                      <a:lnTo>
                        <a:pt x="945" y="65"/>
                      </a:lnTo>
                      <a:lnTo>
                        <a:pt x="946" y="64"/>
                      </a:lnTo>
                      <a:lnTo>
                        <a:pt x="946" y="65"/>
                      </a:lnTo>
                      <a:lnTo>
                        <a:pt x="947" y="64"/>
                      </a:lnTo>
                      <a:lnTo>
                        <a:pt x="947" y="65"/>
                      </a:lnTo>
                      <a:lnTo>
                        <a:pt x="948" y="64"/>
                      </a:lnTo>
                      <a:lnTo>
                        <a:pt x="948" y="65"/>
                      </a:lnTo>
                      <a:lnTo>
                        <a:pt x="948" y="65"/>
                      </a:lnTo>
                      <a:lnTo>
                        <a:pt x="948" y="64"/>
                      </a:lnTo>
                      <a:lnTo>
                        <a:pt x="949" y="65"/>
                      </a:lnTo>
                      <a:lnTo>
                        <a:pt x="949" y="64"/>
                      </a:lnTo>
                      <a:lnTo>
                        <a:pt x="949" y="64"/>
                      </a:lnTo>
                      <a:lnTo>
                        <a:pt x="949" y="65"/>
                      </a:lnTo>
                      <a:lnTo>
                        <a:pt x="950" y="64"/>
                      </a:lnTo>
                      <a:lnTo>
                        <a:pt x="950" y="64"/>
                      </a:lnTo>
                      <a:lnTo>
                        <a:pt x="950" y="64"/>
                      </a:lnTo>
                      <a:lnTo>
                        <a:pt x="951" y="64"/>
                      </a:lnTo>
                      <a:lnTo>
                        <a:pt x="951" y="64"/>
                      </a:lnTo>
                      <a:lnTo>
                        <a:pt x="952" y="65"/>
                      </a:lnTo>
                      <a:lnTo>
                        <a:pt x="952" y="64"/>
                      </a:lnTo>
                      <a:lnTo>
                        <a:pt x="952" y="65"/>
                      </a:lnTo>
                      <a:lnTo>
                        <a:pt x="952" y="64"/>
                      </a:lnTo>
                      <a:lnTo>
                        <a:pt x="953" y="65"/>
                      </a:lnTo>
                      <a:lnTo>
                        <a:pt x="953" y="64"/>
                      </a:lnTo>
                      <a:lnTo>
                        <a:pt x="953" y="65"/>
                      </a:lnTo>
                      <a:lnTo>
                        <a:pt x="954" y="65"/>
                      </a:lnTo>
                      <a:lnTo>
                        <a:pt x="954" y="64"/>
                      </a:lnTo>
                      <a:lnTo>
                        <a:pt x="954" y="64"/>
                      </a:lnTo>
                      <a:lnTo>
                        <a:pt x="955" y="65"/>
                      </a:lnTo>
                      <a:lnTo>
                        <a:pt x="955" y="64"/>
                      </a:lnTo>
                      <a:lnTo>
                        <a:pt x="956" y="64"/>
                      </a:lnTo>
                      <a:lnTo>
                        <a:pt x="956" y="64"/>
                      </a:lnTo>
                      <a:lnTo>
                        <a:pt x="956" y="65"/>
                      </a:lnTo>
                      <a:lnTo>
                        <a:pt x="956" y="65"/>
                      </a:lnTo>
                      <a:lnTo>
                        <a:pt x="957" y="64"/>
                      </a:lnTo>
                      <a:lnTo>
                        <a:pt x="957" y="64"/>
                      </a:lnTo>
                      <a:lnTo>
                        <a:pt x="957" y="64"/>
                      </a:lnTo>
                      <a:lnTo>
                        <a:pt x="958" y="65"/>
                      </a:lnTo>
                      <a:lnTo>
                        <a:pt x="958" y="64"/>
                      </a:lnTo>
                      <a:lnTo>
                        <a:pt x="958" y="65"/>
                      </a:lnTo>
                      <a:lnTo>
                        <a:pt x="958" y="64"/>
                      </a:lnTo>
                      <a:lnTo>
                        <a:pt x="959" y="64"/>
                      </a:lnTo>
                      <a:lnTo>
                        <a:pt x="959" y="64"/>
                      </a:lnTo>
                      <a:lnTo>
                        <a:pt x="960" y="64"/>
                      </a:lnTo>
                      <a:lnTo>
                        <a:pt x="960" y="64"/>
                      </a:lnTo>
                      <a:lnTo>
                        <a:pt x="960" y="64"/>
                      </a:lnTo>
                      <a:lnTo>
                        <a:pt x="960" y="64"/>
                      </a:lnTo>
                      <a:lnTo>
                        <a:pt x="961" y="64"/>
                      </a:lnTo>
                      <a:lnTo>
                        <a:pt x="961" y="64"/>
                      </a:lnTo>
                      <a:lnTo>
                        <a:pt x="961" y="64"/>
                      </a:lnTo>
                      <a:lnTo>
                        <a:pt x="962" y="65"/>
                      </a:lnTo>
                      <a:lnTo>
                        <a:pt x="962" y="64"/>
                      </a:lnTo>
                      <a:lnTo>
                        <a:pt x="963" y="64"/>
                      </a:lnTo>
                      <a:lnTo>
                        <a:pt x="963" y="65"/>
                      </a:lnTo>
                      <a:lnTo>
                        <a:pt x="963" y="64"/>
                      </a:lnTo>
                      <a:lnTo>
                        <a:pt x="964" y="65"/>
                      </a:lnTo>
                      <a:lnTo>
                        <a:pt x="964" y="64"/>
                      </a:lnTo>
                      <a:lnTo>
                        <a:pt x="964" y="65"/>
                      </a:lnTo>
                      <a:lnTo>
                        <a:pt x="964" y="64"/>
                      </a:lnTo>
                      <a:lnTo>
                        <a:pt x="965" y="65"/>
                      </a:lnTo>
                      <a:lnTo>
                        <a:pt x="965" y="64"/>
                      </a:lnTo>
                      <a:lnTo>
                        <a:pt x="966" y="64"/>
                      </a:lnTo>
                      <a:lnTo>
                        <a:pt x="966" y="65"/>
                      </a:lnTo>
                      <a:lnTo>
                        <a:pt x="966" y="64"/>
                      </a:lnTo>
                      <a:lnTo>
                        <a:pt x="966" y="65"/>
                      </a:lnTo>
                      <a:lnTo>
                        <a:pt x="967" y="64"/>
                      </a:lnTo>
                      <a:lnTo>
                        <a:pt x="967" y="65"/>
                      </a:lnTo>
                      <a:lnTo>
                        <a:pt x="967" y="64"/>
                      </a:lnTo>
                      <a:lnTo>
                        <a:pt x="967" y="65"/>
                      </a:lnTo>
                      <a:lnTo>
                        <a:pt x="968" y="64"/>
                      </a:lnTo>
                      <a:lnTo>
                        <a:pt x="969" y="65"/>
                      </a:lnTo>
                      <a:lnTo>
                        <a:pt x="969" y="64"/>
                      </a:lnTo>
                      <a:lnTo>
                        <a:pt x="969" y="65"/>
                      </a:lnTo>
                      <a:lnTo>
                        <a:pt x="969" y="65"/>
                      </a:lnTo>
                      <a:lnTo>
                        <a:pt x="970" y="64"/>
                      </a:lnTo>
                      <a:lnTo>
                        <a:pt x="970" y="64"/>
                      </a:lnTo>
                      <a:lnTo>
                        <a:pt x="970" y="65"/>
                      </a:lnTo>
                      <a:lnTo>
                        <a:pt x="971" y="65"/>
                      </a:lnTo>
                      <a:lnTo>
                        <a:pt x="971" y="64"/>
                      </a:lnTo>
                      <a:lnTo>
                        <a:pt x="972" y="65"/>
                      </a:lnTo>
                      <a:lnTo>
                        <a:pt x="972" y="64"/>
                      </a:lnTo>
                      <a:lnTo>
                        <a:pt x="972" y="64"/>
                      </a:lnTo>
                      <a:lnTo>
                        <a:pt x="972" y="65"/>
                      </a:lnTo>
                      <a:lnTo>
                        <a:pt x="972" y="64"/>
                      </a:lnTo>
                      <a:lnTo>
                        <a:pt x="973" y="65"/>
                      </a:lnTo>
                      <a:lnTo>
                        <a:pt x="973" y="64"/>
                      </a:lnTo>
                      <a:lnTo>
                        <a:pt x="974" y="65"/>
                      </a:lnTo>
                      <a:lnTo>
                        <a:pt x="974" y="65"/>
                      </a:lnTo>
                      <a:lnTo>
                        <a:pt x="974" y="64"/>
                      </a:lnTo>
                      <a:lnTo>
                        <a:pt x="975" y="65"/>
                      </a:lnTo>
                      <a:lnTo>
                        <a:pt x="975" y="64"/>
                      </a:lnTo>
                      <a:lnTo>
                        <a:pt x="975" y="64"/>
                      </a:lnTo>
                      <a:lnTo>
                        <a:pt x="976" y="65"/>
                      </a:lnTo>
                      <a:lnTo>
                        <a:pt x="976" y="65"/>
                      </a:lnTo>
                      <a:lnTo>
                        <a:pt x="976" y="64"/>
                      </a:lnTo>
                      <a:lnTo>
                        <a:pt x="977" y="64"/>
                      </a:lnTo>
                      <a:lnTo>
                        <a:pt x="977" y="65"/>
                      </a:lnTo>
                      <a:lnTo>
                        <a:pt x="977" y="65"/>
                      </a:lnTo>
                      <a:lnTo>
                        <a:pt x="977" y="64"/>
                      </a:lnTo>
                      <a:lnTo>
                        <a:pt x="978" y="64"/>
                      </a:lnTo>
                      <a:lnTo>
                        <a:pt x="978" y="65"/>
                      </a:lnTo>
                      <a:lnTo>
                        <a:pt x="978" y="64"/>
                      </a:lnTo>
                      <a:lnTo>
                        <a:pt x="979" y="65"/>
                      </a:lnTo>
                      <a:lnTo>
                        <a:pt x="979" y="65"/>
                      </a:lnTo>
                      <a:lnTo>
                        <a:pt x="980" y="65"/>
                      </a:lnTo>
                      <a:lnTo>
                        <a:pt x="980" y="64"/>
                      </a:lnTo>
                      <a:lnTo>
                        <a:pt x="980" y="65"/>
                      </a:lnTo>
                      <a:lnTo>
                        <a:pt x="980" y="64"/>
                      </a:lnTo>
                      <a:lnTo>
                        <a:pt x="981" y="65"/>
                      </a:lnTo>
                      <a:lnTo>
                        <a:pt x="981" y="65"/>
                      </a:lnTo>
                      <a:lnTo>
                        <a:pt x="981" y="65"/>
                      </a:lnTo>
                      <a:lnTo>
                        <a:pt x="982" y="65"/>
                      </a:lnTo>
                      <a:lnTo>
                        <a:pt x="982" y="65"/>
                      </a:lnTo>
                      <a:lnTo>
                        <a:pt x="983" y="65"/>
                      </a:lnTo>
                      <a:lnTo>
                        <a:pt x="983" y="65"/>
                      </a:lnTo>
                      <a:lnTo>
                        <a:pt x="983" y="65"/>
                      </a:lnTo>
                      <a:lnTo>
                        <a:pt x="983" y="65"/>
                      </a:lnTo>
                      <a:lnTo>
                        <a:pt x="984" y="65"/>
                      </a:lnTo>
                      <a:lnTo>
                        <a:pt x="984" y="65"/>
                      </a:lnTo>
                      <a:lnTo>
                        <a:pt x="985" y="65"/>
                      </a:lnTo>
                      <a:lnTo>
                        <a:pt x="985" y="65"/>
                      </a:lnTo>
                      <a:lnTo>
                        <a:pt x="985" y="64"/>
                      </a:lnTo>
                      <a:lnTo>
                        <a:pt x="985" y="65"/>
                      </a:lnTo>
                      <a:lnTo>
                        <a:pt x="986" y="65"/>
                      </a:lnTo>
                      <a:lnTo>
                        <a:pt x="986" y="65"/>
                      </a:lnTo>
                      <a:lnTo>
                        <a:pt x="986" y="65"/>
                      </a:lnTo>
                      <a:lnTo>
                        <a:pt x="987" y="65"/>
                      </a:lnTo>
                      <a:lnTo>
                        <a:pt x="987" y="65"/>
                      </a:lnTo>
                      <a:lnTo>
                        <a:pt x="987" y="65"/>
                      </a:lnTo>
                      <a:lnTo>
                        <a:pt x="988" y="65"/>
                      </a:lnTo>
                      <a:lnTo>
                        <a:pt x="988" y="65"/>
                      </a:lnTo>
                      <a:lnTo>
                        <a:pt x="988" y="65"/>
                      </a:lnTo>
                      <a:lnTo>
                        <a:pt x="989" y="65"/>
                      </a:lnTo>
                      <a:lnTo>
                        <a:pt x="989" y="65"/>
                      </a:lnTo>
                      <a:lnTo>
                        <a:pt x="989" y="65"/>
                      </a:lnTo>
                      <a:lnTo>
                        <a:pt x="990" y="65"/>
                      </a:lnTo>
                      <a:lnTo>
                        <a:pt x="990" y="65"/>
                      </a:lnTo>
                      <a:lnTo>
                        <a:pt x="991" y="65"/>
                      </a:lnTo>
                      <a:lnTo>
                        <a:pt x="991" y="65"/>
                      </a:lnTo>
                      <a:lnTo>
                        <a:pt x="991" y="65"/>
                      </a:lnTo>
                      <a:lnTo>
                        <a:pt x="991" y="65"/>
                      </a:lnTo>
                      <a:lnTo>
                        <a:pt x="991" y="65"/>
                      </a:lnTo>
                      <a:lnTo>
                        <a:pt x="992" y="65"/>
                      </a:lnTo>
                      <a:lnTo>
                        <a:pt x="992" y="65"/>
                      </a:lnTo>
                      <a:lnTo>
                        <a:pt x="993" y="65"/>
                      </a:lnTo>
                      <a:lnTo>
                        <a:pt x="993" y="65"/>
                      </a:lnTo>
                      <a:lnTo>
                        <a:pt x="993" y="65"/>
                      </a:lnTo>
                      <a:lnTo>
                        <a:pt x="994" y="64"/>
                      </a:lnTo>
                      <a:lnTo>
                        <a:pt x="994" y="65"/>
                      </a:lnTo>
                      <a:lnTo>
                        <a:pt x="994" y="65"/>
                      </a:lnTo>
                      <a:lnTo>
                        <a:pt x="994" y="65"/>
                      </a:lnTo>
                      <a:lnTo>
                        <a:pt x="995" y="65"/>
                      </a:lnTo>
                      <a:lnTo>
                        <a:pt x="995" y="65"/>
                      </a:lnTo>
                      <a:lnTo>
                        <a:pt x="996" y="65"/>
                      </a:lnTo>
                      <a:lnTo>
                        <a:pt x="996" y="65"/>
                      </a:lnTo>
                      <a:lnTo>
                        <a:pt x="996" y="65"/>
                      </a:lnTo>
                      <a:lnTo>
                        <a:pt x="997" y="65"/>
                      </a:lnTo>
                      <a:lnTo>
                        <a:pt x="997" y="65"/>
                      </a:lnTo>
                      <a:lnTo>
                        <a:pt x="997" y="65"/>
                      </a:lnTo>
                      <a:lnTo>
                        <a:pt x="997" y="65"/>
                      </a:lnTo>
                      <a:lnTo>
                        <a:pt x="998" y="65"/>
                      </a:lnTo>
                      <a:lnTo>
                        <a:pt x="998" y="65"/>
                      </a:lnTo>
                      <a:lnTo>
                        <a:pt x="999" y="65"/>
                      </a:lnTo>
                      <a:lnTo>
                        <a:pt x="999" y="65"/>
                      </a:lnTo>
                      <a:lnTo>
                        <a:pt x="999" y="65"/>
                      </a:lnTo>
                      <a:lnTo>
                        <a:pt x="1000" y="65"/>
                      </a:lnTo>
                      <a:lnTo>
                        <a:pt x="1000" y="65"/>
                      </a:lnTo>
                      <a:lnTo>
                        <a:pt x="1000" y="65"/>
                      </a:lnTo>
                      <a:lnTo>
                        <a:pt x="1001" y="65"/>
                      </a:lnTo>
                      <a:lnTo>
                        <a:pt x="1001" y="65"/>
                      </a:lnTo>
                      <a:lnTo>
                        <a:pt x="1001" y="65"/>
                      </a:lnTo>
                      <a:lnTo>
                        <a:pt x="1001" y="65"/>
                      </a:lnTo>
                      <a:lnTo>
                        <a:pt x="1002" y="65"/>
                      </a:lnTo>
                      <a:lnTo>
                        <a:pt x="1002" y="65"/>
                      </a:lnTo>
                      <a:lnTo>
                        <a:pt x="1002" y="65"/>
                      </a:lnTo>
                      <a:lnTo>
                        <a:pt x="1003" y="65"/>
                      </a:lnTo>
                      <a:lnTo>
                        <a:pt x="1003" y="65"/>
                      </a:lnTo>
                      <a:lnTo>
                        <a:pt x="1003" y="65"/>
                      </a:lnTo>
                      <a:lnTo>
                        <a:pt x="1004" y="65"/>
                      </a:lnTo>
                      <a:lnTo>
                        <a:pt x="1005" y="65"/>
                      </a:lnTo>
                      <a:lnTo>
                        <a:pt x="1005" y="65"/>
                      </a:lnTo>
                      <a:lnTo>
                        <a:pt x="1005" y="65"/>
                      </a:lnTo>
                      <a:lnTo>
                        <a:pt x="1005" y="65"/>
                      </a:lnTo>
                      <a:lnTo>
                        <a:pt x="1005" y="65"/>
                      </a:lnTo>
                      <a:lnTo>
                        <a:pt x="1006" y="65"/>
                      </a:lnTo>
                      <a:lnTo>
                        <a:pt x="1006" y="65"/>
                      </a:lnTo>
                      <a:lnTo>
                        <a:pt x="1007" y="65"/>
                      </a:lnTo>
                      <a:lnTo>
                        <a:pt x="1007" y="65"/>
                      </a:lnTo>
                      <a:lnTo>
                        <a:pt x="1007" y="65"/>
                      </a:lnTo>
                      <a:lnTo>
                        <a:pt x="1007" y="65"/>
                      </a:lnTo>
                      <a:lnTo>
                        <a:pt x="1007" y="65"/>
                      </a:lnTo>
                      <a:lnTo>
                        <a:pt x="1008" y="65"/>
                      </a:lnTo>
                      <a:lnTo>
                        <a:pt x="1009" y="65"/>
                      </a:lnTo>
                      <a:lnTo>
                        <a:pt x="1009" y="65"/>
                      </a:lnTo>
                      <a:lnTo>
                        <a:pt x="1009" y="65"/>
                      </a:lnTo>
                      <a:lnTo>
                        <a:pt x="1010" y="65"/>
                      </a:lnTo>
                      <a:lnTo>
                        <a:pt x="1010" y="65"/>
                      </a:lnTo>
                      <a:lnTo>
                        <a:pt x="1010" y="65"/>
                      </a:lnTo>
                      <a:lnTo>
                        <a:pt x="1010" y="65"/>
                      </a:lnTo>
                      <a:lnTo>
                        <a:pt x="1011" y="65"/>
                      </a:lnTo>
                      <a:lnTo>
                        <a:pt x="1011" y="65"/>
                      </a:lnTo>
                      <a:lnTo>
                        <a:pt x="1011" y="65"/>
                      </a:lnTo>
                      <a:lnTo>
                        <a:pt x="1012" y="65"/>
                      </a:lnTo>
                      <a:lnTo>
                        <a:pt x="1012" y="65"/>
                      </a:lnTo>
                      <a:lnTo>
                        <a:pt x="1012" y="65"/>
                      </a:lnTo>
                      <a:lnTo>
                        <a:pt x="1013" y="65"/>
                      </a:lnTo>
                      <a:lnTo>
                        <a:pt x="1013" y="65"/>
                      </a:lnTo>
                      <a:lnTo>
                        <a:pt x="1014" y="65"/>
                      </a:lnTo>
                      <a:lnTo>
                        <a:pt x="1014" y="65"/>
                      </a:lnTo>
                      <a:lnTo>
                        <a:pt x="1014" y="65"/>
                      </a:lnTo>
                      <a:lnTo>
                        <a:pt x="1014" y="65"/>
                      </a:lnTo>
                      <a:lnTo>
                        <a:pt x="1015" y="65"/>
                      </a:lnTo>
                      <a:lnTo>
                        <a:pt x="1015" y="65"/>
                      </a:lnTo>
                      <a:lnTo>
                        <a:pt x="1015" y="65"/>
                      </a:lnTo>
                      <a:lnTo>
                        <a:pt x="1015" y="65"/>
                      </a:lnTo>
                      <a:lnTo>
                        <a:pt x="1016" y="65"/>
                      </a:lnTo>
                      <a:lnTo>
                        <a:pt x="1016" y="65"/>
                      </a:lnTo>
                      <a:lnTo>
                        <a:pt x="1016" y="65"/>
                      </a:lnTo>
                      <a:lnTo>
                        <a:pt x="1017" y="65"/>
                      </a:lnTo>
                      <a:lnTo>
                        <a:pt x="1017" y="65"/>
                      </a:lnTo>
                      <a:lnTo>
                        <a:pt x="1018" y="64"/>
                      </a:lnTo>
                      <a:lnTo>
                        <a:pt x="1018" y="65"/>
                      </a:lnTo>
                      <a:lnTo>
                        <a:pt x="1018" y="65"/>
                      </a:lnTo>
                      <a:lnTo>
                        <a:pt x="1019" y="64"/>
                      </a:lnTo>
                      <a:lnTo>
                        <a:pt x="1019" y="65"/>
                      </a:lnTo>
                      <a:lnTo>
                        <a:pt x="1019" y="65"/>
                      </a:lnTo>
                      <a:lnTo>
                        <a:pt x="1020" y="64"/>
                      </a:lnTo>
                      <a:lnTo>
                        <a:pt x="1020" y="64"/>
                      </a:lnTo>
                      <a:lnTo>
                        <a:pt x="1020" y="65"/>
                      </a:lnTo>
                      <a:lnTo>
                        <a:pt x="1021" y="65"/>
                      </a:lnTo>
                      <a:lnTo>
                        <a:pt x="1021" y="64"/>
                      </a:lnTo>
                      <a:lnTo>
                        <a:pt x="1021" y="64"/>
                      </a:lnTo>
                      <a:lnTo>
                        <a:pt x="1022" y="64"/>
                      </a:lnTo>
                      <a:lnTo>
                        <a:pt x="1022" y="64"/>
                      </a:lnTo>
                      <a:lnTo>
                        <a:pt x="1022" y="64"/>
                      </a:lnTo>
                      <a:lnTo>
                        <a:pt x="1023" y="64"/>
                      </a:lnTo>
                      <a:lnTo>
                        <a:pt x="1023" y="64"/>
                      </a:lnTo>
                      <a:lnTo>
                        <a:pt x="1023" y="64"/>
                      </a:lnTo>
                      <a:lnTo>
                        <a:pt x="1024" y="64"/>
                      </a:lnTo>
                      <a:lnTo>
                        <a:pt x="1024" y="64"/>
                      </a:lnTo>
                      <a:lnTo>
                        <a:pt x="1024" y="64"/>
                      </a:lnTo>
                      <a:lnTo>
                        <a:pt x="1024" y="64"/>
                      </a:lnTo>
                      <a:lnTo>
                        <a:pt x="1025" y="64"/>
                      </a:lnTo>
                      <a:lnTo>
                        <a:pt x="1025" y="64"/>
                      </a:lnTo>
                      <a:lnTo>
                        <a:pt x="1025" y="64"/>
                      </a:lnTo>
                      <a:lnTo>
                        <a:pt x="1026" y="64"/>
                      </a:lnTo>
                      <a:lnTo>
                        <a:pt x="1026" y="63"/>
                      </a:lnTo>
                      <a:lnTo>
                        <a:pt x="1026" y="64"/>
                      </a:lnTo>
                      <a:lnTo>
                        <a:pt x="1027" y="63"/>
                      </a:lnTo>
                      <a:lnTo>
                        <a:pt x="1027" y="63"/>
                      </a:lnTo>
                      <a:lnTo>
                        <a:pt x="1028" y="63"/>
                      </a:lnTo>
                      <a:lnTo>
                        <a:pt x="1028" y="63"/>
                      </a:lnTo>
                      <a:lnTo>
                        <a:pt x="1028" y="63"/>
                      </a:lnTo>
                      <a:lnTo>
                        <a:pt x="1029" y="63"/>
                      </a:lnTo>
                      <a:lnTo>
                        <a:pt x="1029" y="63"/>
                      </a:lnTo>
                      <a:lnTo>
                        <a:pt x="1029" y="63"/>
                      </a:lnTo>
                      <a:lnTo>
                        <a:pt x="1029" y="63"/>
                      </a:lnTo>
                      <a:lnTo>
                        <a:pt x="1030" y="63"/>
                      </a:lnTo>
                      <a:lnTo>
                        <a:pt x="1030" y="63"/>
                      </a:lnTo>
                      <a:lnTo>
                        <a:pt x="1030" y="63"/>
                      </a:lnTo>
                      <a:lnTo>
                        <a:pt x="1031" y="62"/>
                      </a:lnTo>
                      <a:lnTo>
                        <a:pt x="1031" y="62"/>
                      </a:lnTo>
                      <a:lnTo>
                        <a:pt x="1031" y="62"/>
                      </a:lnTo>
                      <a:lnTo>
                        <a:pt x="1032" y="62"/>
                      </a:lnTo>
                      <a:lnTo>
                        <a:pt x="1032" y="62"/>
                      </a:lnTo>
                      <a:lnTo>
                        <a:pt x="1032" y="62"/>
                      </a:lnTo>
                      <a:lnTo>
                        <a:pt x="1033" y="61"/>
                      </a:lnTo>
                      <a:lnTo>
                        <a:pt x="1033" y="61"/>
                      </a:lnTo>
                      <a:lnTo>
                        <a:pt x="1033" y="61"/>
                      </a:lnTo>
                      <a:lnTo>
                        <a:pt x="1034" y="61"/>
                      </a:lnTo>
                      <a:lnTo>
                        <a:pt x="1034" y="61"/>
                      </a:lnTo>
                      <a:lnTo>
                        <a:pt x="1034" y="61"/>
                      </a:lnTo>
                      <a:lnTo>
                        <a:pt x="1035" y="60"/>
                      </a:lnTo>
                      <a:lnTo>
                        <a:pt x="1035" y="61"/>
                      </a:lnTo>
                      <a:lnTo>
                        <a:pt x="1035" y="60"/>
                      </a:lnTo>
                      <a:lnTo>
                        <a:pt x="1035" y="60"/>
                      </a:lnTo>
                      <a:lnTo>
                        <a:pt x="1036" y="60"/>
                      </a:lnTo>
                      <a:lnTo>
                        <a:pt x="1036" y="60"/>
                      </a:lnTo>
                      <a:lnTo>
                        <a:pt x="1037" y="59"/>
                      </a:lnTo>
                      <a:lnTo>
                        <a:pt x="1037" y="59"/>
                      </a:lnTo>
                      <a:lnTo>
                        <a:pt x="1037" y="59"/>
                      </a:lnTo>
                      <a:lnTo>
                        <a:pt x="1037" y="59"/>
                      </a:lnTo>
                      <a:lnTo>
                        <a:pt x="1038" y="58"/>
                      </a:lnTo>
                      <a:lnTo>
                        <a:pt x="1038" y="58"/>
                      </a:lnTo>
                      <a:lnTo>
                        <a:pt x="1039" y="58"/>
                      </a:lnTo>
                      <a:lnTo>
                        <a:pt x="1039" y="58"/>
                      </a:lnTo>
                      <a:lnTo>
                        <a:pt x="1039" y="57"/>
                      </a:lnTo>
                      <a:lnTo>
                        <a:pt x="1039" y="57"/>
                      </a:lnTo>
                      <a:lnTo>
                        <a:pt x="1040" y="57"/>
                      </a:lnTo>
                      <a:lnTo>
                        <a:pt x="1040" y="57"/>
                      </a:lnTo>
                      <a:lnTo>
                        <a:pt x="1041" y="56"/>
                      </a:lnTo>
                      <a:lnTo>
                        <a:pt x="1041" y="56"/>
                      </a:lnTo>
                      <a:lnTo>
                        <a:pt x="1041" y="56"/>
                      </a:lnTo>
                      <a:lnTo>
                        <a:pt x="1041" y="56"/>
                      </a:lnTo>
                      <a:lnTo>
                        <a:pt x="1042" y="55"/>
                      </a:lnTo>
                      <a:lnTo>
                        <a:pt x="1042" y="55"/>
                      </a:lnTo>
                      <a:lnTo>
                        <a:pt x="1043" y="54"/>
                      </a:lnTo>
                      <a:lnTo>
                        <a:pt x="1043" y="55"/>
                      </a:lnTo>
                      <a:lnTo>
                        <a:pt x="1043" y="54"/>
                      </a:lnTo>
                      <a:lnTo>
                        <a:pt x="1043" y="54"/>
                      </a:lnTo>
                      <a:lnTo>
                        <a:pt x="1044" y="53"/>
                      </a:lnTo>
                      <a:lnTo>
                        <a:pt x="1044" y="53"/>
                      </a:lnTo>
                      <a:lnTo>
                        <a:pt x="1045" y="53"/>
                      </a:lnTo>
                      <a:lnTo>
                        <a:pt x="1045" y="53"/>
                      </a:lnTo>
                      <a:lnTo>
                        <a:pt x="1045" y="52"/>
                      </a:lnTo>
                      <a:lnTo>
                        <a:pt x="1045" y="52"/>
                      </a:lnTo>
                      <a:lnTo>
                        <a:pt x="1046" y="51"/>
                      </a:lnTo>
                      <a:lnTo>
                        <a:pt x="1046" y="51"/>
                      </a:lnTo>
                      <a:lnTo>
                        <a:pt x="1047" y="50"/>
                      </a:lnTo>
                      <a:lnTo>
                        <a:pt x="1047" y="50"/>
                      </a:lnTo>
                      <a:lnTo>
                        <a:pt x="1047" y="50"/>
                      </a:lnTo>
                      <a:lnTo>
                        <a:pt x="1047" y="50"/>
                      </a:lnTo>
                      <a:lnTo>
                        <a:pt x="1048" y="49"/>
                      </a:lnTo>
                      <a:lnTo>
                        <a:pt x="1048" y="49"/>
                      </a:lnTo>
                      <a:lnTo>
                        <a:pt x="1048" y="48"/>
                      </a:lnTo>
                      <a:lnTo>
                        <a:pt x="1048" y="48"/>
                      </a:lnTo>
                      <a:lnTo>
                        <a:pt x="1049" y="48"/>
                      </a:lnTo>
                      <a:lnTo>
                        <a:pt x="1049" y="48"/>
                      </a:lnTo>
                      <a:lnTo>
                        <a:pt x="1050" y="47"/>
                      </a:lnTo>
                      <a:lnTo>
                        <a:pt x="1050" y="47"/>
                      </a:lnTo>
                      <a:lnTo>
                        <a:pt x="1051" y="46"/>
                      </a:lnTo>
                      <a:lnTo>
                        <a:pt x="1051" y="46"/>
                      </a:lnTo>
                      <a:lnTo>
                        <a:pt x="1051" y="45"/>
                      </a:lnTo>
                      <a:lnTo>
                        <a:pt x="1051" y="45"/>
                      </a:lnTo>
                      <a:lnTo>
                        <a:pt x="1052" y="44"/>
                      </a:lnTo>
                      <a:lnTo>
                        <a:pt x="1052" y="44"/>
                      </a:lnTo>
                      <a:lnTo>
                        <a:pt x="1052" y="44"/>
                      </a:lnTo>
                      <a:lnTo>
                        <a:pt x="1053" y="44"/>
                      </a:lnTo>
                      <a:lnTo>
                        <a:pt x="1053" y="43"/>
                      </a:lnTo>
                      <a:lnTo>
                        <a:pt x="1053" y="43"/>
                      </a:lnTo>
                      <a:lnTo>
                        <a:pt x="1054" y="42"/>
                      </a:lnTo>
                      <a:lnTo>
                        <a:pt x="1054" y="42"/>
                      </a:lnTo>
                      <a:lnTo>
                        <a:pt x="1054" y="41"/>
                      </a:lnTo>
                      <a:lnTo>
                        <a:pt x="1055" y="41"/>
                      </a:lnTo>
                      <a:lnTo>
                        <a:pt x="1055" y="40"/>
                      </a:lnTo>
                      <a:lnTo>
                        <a:pt x="1055" y="41"/>
                      </a:lnTo>
                      <a:lnTo>
                        <a:pt x="1056" y="40"/>
                      </a:lnTo>
                      <a:lnTo>
                        <a:pt x="1056" y="40"/>
                      </a:lnTo>
                      <a:lnTo>
                        <a:pt x="1056" y="39"/>
                      </a:lnTo>
                      <a:lnTo>
                        <a:pt x="1056" y="39"/>
                      </a:lnTo>
                      <a:lnTo>
                        <a:pt x="1057" y="38"/>
                      </a:lnTo>
                      <a:lnTo>
                        <a:pt x="1057" y="38"/>
                      </a:lnTo>
                      <a:lnTo>
                        <a:pt x="1058" y="37"/>
                      </a:lnTo>
                      <a:lnTo>
                        <a:pt x="1058" y="37"/>
                      </a:lnTo>
                      <a:lnTo>
                        <a:pt x="1058" y="37"/>
                      </a:lnTo>
                      <a:lnTo>
                        <a:pt x="1058" y="37"/>
                      </a:lnTo>
                      <a:lnTo>
                        <a:pt x="1059" y="36"/>
                      </a:lnTo>
                      <a:lnTo>
                        <a:pt x="1059" y="36"/>
                      </a:lnTo>
                      <a:lnTo>
                        <a:pt x="1060" y="35"/>
                      </a:lnTo>
                      <a:lnTo>
                        <a:pt x="1060" y="35"/>
                      </a:lnTo>
                      <a:lnTo>
                        <a:pt x="1060" y="35"/>
                      </a:lnTo>
                      <a:lnTo>
                        <a:pt x="1060" y="35"/>
                      </a:lnTo>
                      <a:lnTo>
                        <a:pt x="1061" y="34"/>
                      </a:lnTo>
                      <a:lnTo>
                        <a:pt x="1061" y="34"/>
                      </a:lnTo>
                      <a:lnTo>
                        <a:pt x="1061" y="33"/>
                      </a:lnTo>
                      <a:lnTo>
                        <a:pt x="1062" y="33"/>
                      </a:lnTo>
                      <a:lnTo>
                        <a:pt x="1062" y="33"/>
                      </a:lnTo>
                      <a:lnTo>
                        <a:pt x="1062" y="33"/>
                      </a:lnTo>
                      <a:lnTo>
                        <a:pt x="1063" y="32"/>
                      </a:lnTo>
                      <a:lnTo>
                        <a:pt x="1063" y="32"/>
                      </a:lnTo>
                      <a:lnTo>
                        <a:pt x="1064" y="32"/>
                      </a:lnTo>
                      <a:lnTo>
                        <a:pt x="1064" y="32"/>
                      </a:lnTo>
                      <a:lnTo>
                        <a:pt x="1064" y="31"/>
                      </a:lnTo>
                      <a:lnTo>
                        <a:pt x="1064" y="31"/>
                      </a:lnTo>
                      <a:lnTo>
                        <a:pt x="1065" y="31"/>
                      </a:lnTo>
                      <a:lnTo>
                        <a:pt x="1065" y="31"/>
                      </a:lnTo>
                      <a:lnTo>
                        <a:pt x="1066" y="31"/>
                      </a:lnTo>
                      <a:lnTo>
                        <a:pt x="1066" y="31"/>
                      </a:lnTo>
                      <a:lnTo>
                        <a:pt x="1066" y="30"/>
                      </a:lnTo>
                      <a:lnTo>
                        <a:pt x="1066" y="30"/>
                      </a:lnTo>
                      <a:lnTo>
                        <a:pt x="1067" y="30"/>
                      </a:lnTo>
                      <a:lnTo>
                        <a:pt x="1067" y="30"/>
                      </a:lnTo>
                      <a:lnTo>
                        <a:pt x="1067" y="29"/>
                      </a:lnTo>
                      <a:lnTo>
                        <a:pt x="1068" y="30"/>
                      </a:lnTo>
                      <a:lnTo>
                        <a:pt x="1068" y="29"/>
                      </a:lnTo>
                      <a:lnTo>
                        <a:pt x="1069" y="30"/>
                      </a:lnTo>
                      <a:lnTo>
                        <a:pt x="1069" y="29"/>
                      </a:lnTo>
                      <a:lnTo>
                        <a:pt x="1069" y="29"/>
                      </a:lnTo>
                      <a:lnTo>
                        <a:pt x="1070" y="29"/>
                      </a:lnTo>
                      <a:lnTo>
                        <a:pt x="1070" y="29"/>
                      </a:lnTo>
                      <a:lnTo>
                        <a:pt x="1070" y="29"/>
                      </a:lnTo>
                      <a:lnTo>
                        <a:pt x="1070" y="29"/>
                      </a:lnTo>
                      <a:lnTo>
                        <a:pt x="1071" y="29"/>
                      </a:lnTo>
                      <a:lnTo>
                        <a:pt x="1071" y="29"/>
                      </a:lnTo>
                      <a:lnTo>
                        <a:pt x="1071" y="30"/>
                      </a:lnTo>
                      <a:lnTo>
                        <a:pt x="1072" y="30"/>
                      </a:lnTo>
                      <a:lnTo>
                        <a:pt x="1072" y="30"/>
                      </a:lnTo>
                      <a:lnTo>
                        <a:pt x="1072" y="30"/>
                      </a:lnTo>
                      <a:lnTo>
                        <a:pt x="1073" y="30"/>
                      </a:lnTo>
                      <a:lnTo>
                        <a:pt x="1073" y="30"/>
                      </a:lnTo>
                      <a:lnTo>
                        <a:pt x="1073" y="31"/>
                      </a:lnTo>
                      <a:lnTo>
                        <a:pt x="1073" y="30"/>
                      </a:lnTo>
                      <a:lnTo>
                        <a:pt x="1074" y="31"/>
                      </a:lnTo>
                      <a:lnTo>
                        <a:pt x="1074" y="31"/>
                      </a:lnTo>
                      <a:lnTo>
                        <a:pt x="1075" y="31"/>
                      </a:lnTo>
                      <a:lnTo>
                        <a:pt x="1075" y="31"/>
                      </a:lnTo>
                      <a:lnTo>
                        <a:pt x="1075" y="32"/>
                      </a:lnTo>
                      <a:lnTo>
                        <a:pt x="1075" y="32"/>
                      </a:lnTo>
                      <a:lnTo>
                        <a:pt x="1076" y="33"/>
                      </a:lnTo>
                      <a:lnTo>
                        <a:pt x="1076" y="33"/>
                      </a:lnTo>
                      <a:lnTo>
                        <a:pt x="1077" y="33"/>
                      </a:lnTo>
                      <a:lnTo>
                        <a:pt x="1077" y="33"/>
                      </a:lnTo>
                      <a:lnTo>
                        <a:pt x="1077" y="34"/>
                      </a:lnTo>
                      <a:lnTo>
                        <a:pt x="1077" y="34"/>
                      </a:lnTo>
                      <a:lnTo>
                        <a:pt x="1078" y="35"/>
                      </a:lnTo>
                      <a:lnTo>
                        <a:pt x="1078" y="35"/>
                      </a:lnTo>
                      <a:lnTo>
                        <a:pt x="1079" y="35"/>
                      </a:lnTo>
                      <a:lnTo>
                        <a:pt x="1079" y="35"/>
                      </a:lnTo>
                      <a:lnTo>
                        <a:pt x="1079" y="36"/>
                      </a:lnTo>
                      <a:lnTo>
                        <a:pt x="1079" y="36"/>
                      </a:lnTo>
                      <a:lnTo>
                        <a:pt x="1080" y="37"/>
                      </a:lnTo>
                      <a:lnTo>
                        <a:pt x="1080" y="37"/>
                      </a:lnTo>
                      <a:lnTo>
                        <a:pt x="1081" y="38"/>
                      </a:lnTo>
                      <a:lnTo>
                        <a:pt x="1081" y="38"/>
                      </a:lnTo>
                      <a:lnTo>
                        <a:pt x="1081" y="39"/>
                      </a:lnTo>
                      <a:lnTo>
                        <a:pt x="1081" y="39"/>
                      </a:lnTo>
                      <a:lnTo>
                        <a:pt x="1082" y="40"/>
                      </a:lnTo>
                      <a:lnTo>
                        <a:pt x="1082" y="40"/>
                      </a:lnTo>
                      <a:lnTo>
                        <a:pt x="1083" y="41"/>
                      </a:lnTo>
                      <a:lnTo>
                        <a:pt x="1083" y="41"/>
                      </a:lnTo>
                      <a:lnTo>
                        <a:pt x="1083" y="42"/>
                      </a:lnTo>
                      <a:lnTo>
                        <a:pt x="1083" y="42"/>
                      </a:lnTo>
                      <a:lnTo>
                        <a:pt x="1084" y="43"/>
                      </a:lnTo>
                      <a:lnTo>
                        <a:pt x="1084" y="43"/>
                      </a:lnTo>
                      <a:lnTo>
                        <a:pt x="1085" y="44"/>
                      </a:lnTo>
                      <a:lnTo>
                        <a:pt x="1085" y="44"/>
                      </a:lnTo>
                      <a:lnTo>
                        <a:pt x="1085" y="45"/>
                      </a:lnTo>
                      <a:lnTo>
                        <a:pt x="1085" y="45"/>
                      </a:lnTo>
                      <a:lnTo>
                        <a:pt x="1086" y="46"/>
                      </a:lnTo>
                      <a:lnTo>
                        <a:pt x="1086" y="46"/>
                      </a:lnTo>
                      <a:lnTo>
                        <a:pt x="1086" y="48"/>
                      </a:lnTo>
                      <a:lnTo>
                        <a:pt x="1087" y="48"/>
                      </a:lnTo>
                      <a:lnTo>
                        <a:pt x="1087" y="48"/>
                      </a:lnTo>
                      <a:lnTo>
                        <a:pt x="1087" y="48"/>
                      </a:lnTo>
                      <a:lnTo>
                        <a:pt x="1088" y="50"/>
                      </a:lnTo>
                      <a:lnTo>
                        <a:pt x="1088" y="50"/>
                      </a:lnTo>
                      <a:lnTo>
                        <a:pt x="1089" y="51"/>
                      </a:lnTo>
                      <a:lnTo>
                        <a:pt x="1089" y="51"/>
                      </a:lnTo>
                      <a:lnTo>
                        <a:pt x="1089" y="52"/>
                      </a:lnTo>
                      <a:lnTo>
                        <a:pt x="1089" y="52"/>
                      </a:lnTo>
                      <a:lnTo>
                        <a:pt x="1090" y="52"/>
                      </a:lnTo>
                      <a:lnTo>
                        <a:pt x="1090" y="52"/>
                      </a:lnTo>
                      <a:lnTo>
                        <a:pt x="1091" y="54"/>
                      </a:lnTo>
                      <a:lnTo>
                        <a:pt x="1091" y="54"/>
                      </a:lnTo>
                      <a:lnTo>
                        <a:pt x="1091" y="54"/>
                      </a:lnTo>
                      <a:lnTo>
                        <a:pt x="1091" y="54"/>
                      </a:lnTo>
                      <a:lnTo>
                        <a:pt x="1092" y="55"/>
                      </a:lnTo>
                      <a:lnTo>
                        <a:pt x="1092" y="55"/>
                      </a:lnTo>
                      <a:lnTo>
                        <a:pt x="1092" y="56"/>
                      </a:lnTo>
                      <a:lnTo>
                        <a:pt x="1092" y="56"/>
                      </a:lnTo>
                      <a:lnTo>
                        <a:pt x="1093" y="57"/>
                      </a:lnTo>
                      <a:lnTo>
                        <a:pt x="1093" y="57"/>
                      </a:lnTo>
                      <a:lnTo>
                        <a:pt x="1094" y="57"/>
                      </a:lnTo>
                      <a:lnTo>
                        <a:pt x="1094" y="57"/>
                      </a:lnTo>
                      <a:lnTo>
                        <a:pt x="1094" y="58"/>
                      </a:lnTo>
                      <a:lnTo>
                        <a:pt x="1094" y="58"/>
                      </a:lnTo>
                      <a:lnTo>
                        <a:pt x="1095" y="59"/>
                      </a:lnTo>
                      <a:lnTo>
                        <a:pt x="1095" y="59"/>
                      </a:lnTo>
                      <a:lnTo>
                        <a:pt x="1096" y="59"/>
                      </a:lnTo>
                      <a:lnTo>
                        <a:pt x="1096" y="59"/>
                      </a:lnTo>
                      <a:lnTo>
                        <a:pt x="1096" y="60"/>
                      </a:lnTo>
                      <a:lnTo>
                        <a:pt x="1097" y="60"/>
                      </a:lnTo>
                      <a:lnTo>
                        <a:pt x="1097" y="60"/>
                      </a:lnTo>
                      <a:lnTo>
                        <a:pt x="1097" y="60"/>
                      </a:lnTo>
                      <a:lnTo>
                        <a:pt x="1098" y="61"/>
                      </a:lnTo>
                      <a:lnTo>
                        <a:pt x="1098" y="61"/>
                      </a:lnTo>
                      <a:lnTo>
                        <a:pt x="1098" y="61"/>
                      </a:lnTo>
                      <a:lnTo>
                        <a:pt x="1098" y="61"/>
                      </a:lnTo>
                      <a:lnTo>
                        <a:pt x="1099" y="61"/>
                      </a:lnTo>
                      <a:lnTo>
                        <a:pt x="1099" y="61"/>
                      </a:lnTo>
                      <a:lnTo>
                        <a:pt x="1100" y="62"/>
                      </a:lnTo>
                      <a:lnTo>
                        <a:pt x="1100" y="62"/>
                      </a:lnTo>
                      <a:lnTo>
                        <a:pt x="1100" y="62"/>
                      </a:lnTo>
                      <a:lnTo>
                        <a:pt x="1100" y="62"/>
                      </a:lnTo>
                      <a:lnTo>
                        <a:pt x="1101" y="63"/>
                      </a:lnTo>
                      <a:lnTo>
                        <a:pt x="1101" y="62"/>
                      </a:lnTo>
                      <a:lnTo>
                        <a:pt x="1102" y="63"/>
                      </a:lnTo>
                      <a:lnTo>
                        <a:pt x="1102" y="63"/>
                      </a:lnTo>
                      <a:lnTo>
                        <a:pt x="1102" y="63"/>
                      </a:lnTo>
                      <a:lnTo>
                        <a:pt x="1102" y="63"/>
                      </a:lnTo>
                      <a:lnTo>
                        <a:pt x="1103" y="63"/>
                      </a:lnTo>
                      <a:lnTo>
                        <a:pt x="1103" y="63"/>
                      </a:lnTo>
                      <a:lnTo>
                        <a:pt x="1103" y="63"/>
                      </a:lnTo>
                      <a:lnTo>
                        <a:pt x="1104" y="63"/>
                      </a:lnTo>
                      <a:lnTo>
                        <a:pt x="1104" y="63"/>
                      </a:lnTo>
                      <a:lnTo>
                        <a:pt x="1104" y="63"/>
                      </a:lnTo>
                      <a:lnTo>
                        <a:pt x="1105" y="64"/>
                      </a:lnTo>
                      <a:lnTo>
                        <a:pt x="1105" y="64"/>
                      </a:lnTo>
                      <a:lnTo>
                        <a:pt x="1105" y="63"/>
                      </a:lnTo>
                      <a:lnTo>
                        <a:pt x="1106" y="64"/>
                      </a:lnTo>
                      <a:lnTo>
                        <a:pt x="1106" y="64"/>
                      </a:lnTo>
                      <a:lnTo>
                        <a:pt x="1106" y="64"/>
                      </a:lnTo>
                      <a:lnTo>
                        <a:pt x="1107" y="64"/>
                      </a:lnTo>
                      <a:lnTo>
                        <a:pt x="1107" y="64"/>
                      </a:lnTo>
                      <a:lnTo>
                        <a:pt x="1107" y="64"/>
                      </a:lnTo>
                      <a:lnTo>
                        <a:pt x="1108" y="64"/>
                      </a:lnTo>
                      <a:lnTo>
                        <a:pt x="1108" y="64"/>
                      </a:lnTo>
                      <a:lnTo>
                        <a:pt x="1108" y="64"/>
                      </a:lnTo>
                      <a:lnTo>
                        <a:pt x="1109" y="64"/>
                      </a:lnTo>
                      <a:lnTo>
                        <a:pt x="1109" y="64"/>
                      </a:lnTo>
                      <a:lnTo>
                        <a:pt x="1110" y="64"/>
                      </a:lnTo>
                      <a:lnTo>
                        <a:pt x="1110" y="64"/>
                      </a:lnTo>
                      <a:lnTo>
                        <a:pt x="1110" y="64"/>
                      </a:lnTo>
                      <a:lnTo>
                        <a:pt x="1110" y="64"/>
                      </a:lnTo>
                      <a:lnTo>
                        <a:pt x="1111" y="65"/>
                      </a:lnTo>
                      <a:lnTo>
                        <a:pt x="1111" y="64"/>
                      </a:lnTo>
                      <a:lnTo>
                        <a:pt x="1111" y="65"/>
                      </a:lnTo>
                      <a:lnTo>
                        <a:pt x="1112" y="64"/>
                      </a:lnTo>
                      <a:lnTo>
                        <a:pt x="1112" y="65"/>
                      </a:lnTo>
                      <a:lnTo>
                        <a:pt x="1112" y="64"/>
                      </a:lnTo>
                      <a:lnTo>
                        <a:pt x="1113" y="65"/>
                      </a:lnTo>
                      <a:lnTo>
                        <a:pt x="1113" y="64"/>
                      </a:lnTo>
                      <a:lnTo>
                        <a:pt x="1113" y="65"/>
                      </a:lnTo>
                      <a:lnTo>
                        <a:pt x="1113" y="64"/>
                      </a:lnTo>
                      <a:lnTo>
                        <a:pt x="1114" y="65"/>
                      </a:lnTo>
                      <a:lnTo>
                        <a:pt x="1115" y="65"/>
                      </a:lnTo>
                      <a:lnTo>
                        <a:pt x="1115" y="65"/>
                      </a:lnTo>
                      <a:lnTo>
                        <a:pt x="1115" y="65"/>
                      </a:lnTo>
                      <a:lnTo>
                        <a:pt x="1115" y="65"/>
                      </a:lnTo>
                      <a:lnTo>
                        <a:pt x="1116" y="65"/>
                      </a:lnTo>
                      <a:lnTo>
                        <a:pt x="1116" y="65"/>
                      </a:lnTo>
                      <a:lnTo>
                        <a:pt x="1116" y="65"/>
                      </a:lnTo>
                      <a:lnTo>
                        <a:pt x="1117" y="65"/>
                      </a:lnTo>
                      <a:lnTo>
                        <a:pt x="1117" y="65"/>
                      </a:lnTo>
                      <a:lnTo>
                        <a:pt x="1117" y="65"/>
                      </a:lnTo>
                      <a:lnTo>
                        <a:pt x="1117" y="65"/>
                      </a:lnTo>
                      <a:lnTo>
                        <a:pt x="1118" y="65"/>
                      </a:lnTo>
                      <a:lnTo>
                        <a:pt x="1118" y="65"/>
                      </a:lnTo>
                      <a:lnTo>
                        <a:pt x="1118" y="65"/>
                      </a:lnTo>
                      <a:lnTo>
                        <a:pt x="1119" y="65"/>
                      </a:lnTo>
                      <a:lnTo>
                        <a:pt x="1119" y="65"/>
                      </a:lnTo>
                      <a:lnTo>
                        <a:pt x="1120" y="65"/>
                      </a:lnTo>
                      <a:lnTo>
                        <a:pt x="1120" y="65"/>
                      </a:lnTo>
                      <a:lnTo>
                        <a:pt x="1120" y="65"/>
                      </a:lnTo>
                      <a:lnTo>
                        <a:pt x="1121" y="65"/>
                      </a:lnTo>
                      <a:lnTo>
                        <a:pt x="1121" y="65"/>
                      </a:lnTo>
                      <a:lnTo>
                        <a:pt x="1121" y="65"/>
                      </a:lnTo>
                      <a:lnTo>
                        <a:pt x="1121" y="65"/>
                      </a:lnTo>
                      <a:lnTo>
                        <a:pt x="1122" y="65"/>
                      </a:lnTo>
                      <a:lnTo>
                        <a:pt x="1122" y="65"/>
                      </a:lnTo>
                      <a:lnTo>
                        <a:pt x="1122" y="65"/>
                      </a:lnTo>
                      <a:lnTo>
                        <a:pt x="1123" y="65"/>
                      </a:lnTo>
                      <a:lnTo>
                        <a:pt x="1123" y="65"/>
                      </a:lnTo>
                      <a:lnTo>
                        <a:pt x="1124" y="65"/>
                      </a:lnTo>
                      <a:lnTo>
                        <a:pt x="1124" y="65"/>
                      </a:lnTo>
                      <a:lnTo>
                        <a:pt x="1124" y="65"/>
                      </a:lnTo>
                      <a:lnTo>
                        <a:pt x="1124" y="65"/>
                      </a:lnTo>
                      <a:lnTo>
                        <a:pt x="1125" y="65"/>
                      </a:lnTo>
                      <a:lnTo>
                        <a:pt x="1125" y="65"/>
                      </a:lnTo>
                      <a:lnTo>
                        <a:pt x="1125" y="65"/>
                      </a:lnTo>
                      <a:lnTo>
                        <a:pt x="1126" y="65"/>
                      </a:lnTo>
                      <a:lnTo>
                        <a:pt x="1126" y="65"/>
                      </a:lnTo>
                      <a:lnTo>
                        <a:pt x="1126" y="65"/>
                      </a:lnTo>
                      <a:lnTo>
                        <a:pt x="1127" y="65"/>
                      </a:lnTo>
                      <a:lnTo>
                        <a:pt x="1127" y="65"/>
                      </a:lnTo>
                      <a:lnTo>
                        <a:pt x="1128" y="65"/>
                      </a:lnTo>
                      <a:lnTo>
                        <a:pt x="1128" y="65"/>
                      </a:lnTo>
                      <a:lnTo>
                        <a:pt x="1128" y="65"/>
                      </a:lnTo>
                      <a:lnTo>
                        <a:pt x="1128" y="65"/>
                      </a:lnTo>
                      <a:lnTo>
                        <a:pt x="1129" y="65"/>
                      </a:lnTo>
                      <a:lnTo>
                        <a:pt x="1129" y="65"/>
                      </a:lnTo>
                      <a:lnTo>
                        <a:pt x="1129" y="65"/>
                      </a:lnTo>
                      <a:lnTo>
                        <a:pt x="1130" y="65"/>
                      </a:lnTo>
                      <a:lnTo>
                        <a:pt x="1130" y="65"/>
                      </a:lnTo>
                      <a:lnTo>
                        <a:pt x="1130" y="65"/>
                      </a:lnTo>
                      <a:lnTo>
                        <a:pt x="1131" y="65"/>
                      </a:lnTo>
                      <a:lnTo>
                        <a:pt x="1131" y="65"/>
                      </a:lnTo>
                      <a:lnTo>
                        <a:pt x="1131" y="65"/>
                      </a:lnTo>
                      <a:lnTo>
                        <a:pt x="1132" y="65"/>
                      </a:lnTo>
                      <a:lnTo>
                        <a:pt x="1132" y="65"/>
                      </a:lnTo>
                      <a:lnTo>
                        <a:pt x="1132" y="65"/>
                      </a:lnTo>
                      <a:lnTo>
                        <a:pt x="1133" y="65"/>
                      </a:lnTo>
                      <a:lnTo>
                        <a:pt x="1133" y="65"/>
                      </a:lnTo>
                      <a:lnTo>
                        <a:pt x="1133" y="65"/>
                      </a:lnTo>
                      <a:lnTo>
                        <a:pt x="1133" y="65"/>
                      </a:lnTo>
                      <a:lnTo>
                        <a:pt x="1134" y="65"/>
                      </a:lnTo>
                      <a:lnTo>
                        <a:pt x="1134" y="65"/>
                      </a:lnTo>
                      <a:lnTo>
                        <a:pt x="1135" y="65"/>
                      </a:lnTo>
                      <a:lnTo>
                        <a:pt x="1135" y="65"/>
                      </a:lnTo>
                      <a:lnTo>
                        <a:pt x="1135" y="65"/>
                      </a:lnTo>
                      <a:lnTo>
                        <a:pt x="1136" y="65"/>
                      </a:lnTo>
                      <a:lnTo>
                        <a:pt x="1136" y="65"/>
                      </a:lnTo>
                      <a:lnTo>
                        <a:pt x="1136" y="65"/>
                      </a:lnTo>
                      <a:lnTo>
                        <a:pt x="1136" y="65"/>
                      </a:lnTo>
                      <a:lnTo>
                        <a:pt x="1137" y="65"/>
                      </a:lnTo>
                      <a:lnTo>
                        <a:pt x="1137" y="65"/>
                      </a:lnTo>
                      <a:lnTo>
                        <a:pt x="1137" y="65"/>
                      </a:lnTo>
                      <a:lnTo>
                        <a:pt x="1138" y="65"/>
                      </a:lnTo>
                      <a:lnTo>
                        <a:pt x="1138" y="65"/>
                      </a:lnTo>
                      <a:lnTo>
                        <a:pt x="1139" y="65"/>
                      </a:lnTo>
                      <a:lnTo>
                        <a:pt x="1139" y="65"/>
                      </a:lnTo>
                      <a:lnTo>
                        <a:pt x="1139" y="65"/>
                      </a:lnTo>
                      <a:lnTo>
                        <a:pt x="1139" y="65"/>
                      </a:lnTo>
                      <a:lnTo>
                        <a:pt x="1140" y="65"/>
                      </a:lnTo>
                      <a:lnTo>
                        <a:pt x="1140" y="65"/>
                      </a:lnTo>
                      <a:lnTo>
                        <a:pt x="1141" y="65"/>
                      </a:lnTo>
                      <a:lnTo>
                        <a:pt x="1141" y="65"/>
                      </a:lnTo>
                      <a:lnTo>
                        <a:pt x="1141" y="65"/>
                      </a:lnTo>
                      <a:lnTo>
                        <a:pt x="1141" y="65"/>
                      </a:lnTo>
                      <a:lnTo>
                        <a:pt x="1142" y="65"/>
                      </a:lnTo>
                      <a:lnTo>
                        <a:pt x="1142" y="65"/>
                      </a:lnTo>
                      <a:lnTo>
                        <a:pt x="1142" y="65"/>
                      </a:lnTo>
                      <a:lnTo>
                        <a:pt x="1143" y="65"/>
                      </a:lnTo>
                      <a:lnTo>
                        <a:pt x="1143" y="65"/>
                      </a:lnTo>
                      <a:lnTo>
                        <a:pt x="1143" y="65"/>
                      </a:lnTo>
                      <a:lnTo>
                        <a:pt x="1144" y="65"/>
                      </a:lnTo>
                      <a:lnTo>
                        <a:pt x="1144" y="65"/>
                      </a:lnTo>
                      <a:lnTo>
                        <a:pt x="1144" y="65"/>
                      </a:lnTo>
                      <a:lnTo>
                        <a:pt x="1145" y="65"/>
                      </a:lnTo>
                      <a:lnTo>
                        <a:pt x="1145" y="65"/>
                      </a:lnTo>
                      <a:lnTo>
                        <a:pt x="1145" y="65"/>
                      </a:lnTo>
                      <a:lnTo>
                        <a:pt x="1146" y="65"/>
                      </a:lnTo>
                      <a:lnTo>
                        <a:pt x="1146" y="65"/>
                      </a:lnTo>
                      <a:lnTo>
                        <a:pt x="1146" y="65"/>
                      </a:lnTo>
                      <a:lnTo>
                        <a:pt x="1146" y="65"/>
                      </a:lnTo>
                      <a:lnTo>
                        <a:pt x="1147" y="65"/>
                      </a:lnTo>
                      <a:lnTo>
                        <a:pt x="1147" y="65"/>
                      </a:lnTo>
                      <a:lnTo>
                        <a:pt x="1148" y="65"/>
                      </a:lnTo>
                      <a:lnTo>
                        <a:pt x="1148" y="65"/>
                      </a:lnTo>
                      <a:lnTo>
                        <a:pt x="1148" y="65"/>
                      </a:lnTo>
                      <a:lnTo>
                        <a:pt x="1149" y="65"/>
                      </a:lnTo>
                      <a:lnTo>
                        <a:pt x="1149" y="65"/>
                      </a:lnTo>
                      <a:lnTo>
                        <a:pt x="1149" y="65"/>
                      </a:lnTo>
                      <a:lnTo>
                        <a:pt x="1149" y="65"/>
                      </a:lnTo>
                      <a:lnTo>
                        <a:pt x="1150" y="65"/>
                      </a:lnTo>
                      <a:lnTo>
                        <a:pt x="1151" y="65"/>
                      </a:lnTo>
                      <a:lnTo>
                        <a:pt x="1151" y="65"/>
                      </a:lnTo>
                      <a:lnTo>
                        <a:pt x="1151" y="65"/>
                      </a:lnTo>
                      <a:lnTo>
                        <a:pt x="1151" y="65"/>
                      </a:lnTo>
                      <a:lnTo>
                        <a:pt x="1152" y="65"/>
                      </a:lnTo>
                      <a:lnTo>
                        <a:pt x="1152" y="65"/>
                      </a:lnTo>
                      <a:lnTo>
                        <a:pt x="1153" y="65"/>
                      </a:lnTo>
                      <a:lnTo>
                        <a:pt x="1153" y="65"/>
                      </a:lnTo>
                      <a:lnTo>
                        <a:pt x="1153" y="65"/>
                      </a:lnTo>
                      <a:lnTo>
                        <a:pt x="1153" y="65"/>
                      </a:lnTo>
                      <a:lnTo>
                        <a:pt x="1154" y="65"/>
                      </a:lnTo>
                      <a:lnTo>
                        <a:pt x="1154" y="65"/>
                      </a:lnTo>
                      <a:lnTo>
                        <a:pt x="1154" y="65"/>
                      </a:lnTo>
                      <a:lnTo>
                        <a:pt x="1154" y="65"/>
                      </a:lnTo>
                      <a:lnTo>
                        <a:pt x="1155" y="65"/>
                      </a:lnTo>
                      <a:lnTo>
                        <a:pt x="1155" y="65"/>
                      </a:lnTo>
                      <a:lnTo>
                        <a:pt x="1156" y="65"/>
                      </a:lnTo>
                      <a:lnTo>
                        <a:pt x="1156" y="65"/>
                      </a:lnTo>
                      <a:lnTo>
                        <a:pt x="1156" y="65"/>
                      </a:lnTo>
                      <a:lnTo>
                        <a:pt x="1157" y="65"/>
                      </a:lnTo>
                      <a:lnTo>
                        <a:pt x="1157" y="65"/>
                      </a:lnTo>
                      <a:lnTo>
                        <a:pt x="1157" y="65"/>
                      </a:lnTo>
                      <a:lnTo>
                        <a:pt x="1157" y="65"/>
                      </a:lnTo>
                      <a:lnTo>
                        <a:pt x="1158" y="65"/>
                      </a:lnTo>
                      <a:lnTo>
                        <a:pt x="1158" y="65"/>
                      </a:lnTo>
                      <a:lnTo>
                        <a:pt x="1159" y="65"/>
                      </a:lnTo>
                      <a:lnTo>
                        <a:pt x="1159" y="65"/>
                      </a:lnTo>
                      <a:lnTo>
                        <a:pt x="1159" y="65"/>
                      </a:lnTo>
                      <a:lnTo>
                        <a:pt x="1159" y="65"/>
                      </a:lnTo>
                      <a:lnTo>
                        <a:pt x="1159" y="65"/>
                      </a:lnTo>
                      <a:lnTo>
                        <a:pt x="1160" y="65"/>
                      </a:lnTo>
                      <a:lnTo>
                        <a:pt x="1160" y="65"/>
                      </a:lnTo>
                      <a:lnTo>
                        <a:pt x="1161" y="65"/>
                      </a:lnTo>
                      <a:lnTo>
                        <a:pt x="1161" y="65"/>
                      </a:lnTo>
                      <a:lnTo>
                        <a:pt x="1162" y="65"/>
                      </a:lnTo>
                      <a:lnTo>
                        <a:pt x="1162" y="65"/>
                      </a:lnTo>
                      <a:lnTo>
                        <a:pt x="1162" y="65"/>
                      </a:lnTo>
                      <a:lnTo>
                        <a:pt x="1162" y="65"/>
                      </a:lnTo>
                      <a:lnTo>
                        <a:pt x="1163" y="65"/>
                      </a:lnTo>
                      <a:lnTo>
                        <a:pt x="1163" y="65"/>
                      </a:lnTo>
                      <a:lnTo>
                        <a:pt x="1163" y="65"/>
                      </a:lnTo>
                      <a:lnTo>
                        <a:pt x="1164" y="65"/>
                      </a:lnTo>
                      <a:lnTo>
                        <a:pt x="1164" y="65"/>
                      </a:lnTo>
                      <a:lnTo>
                        <a:pt x="1164" y="65"/>
                      </a:lnTo>
                      <a:lnTo>
                        <a:pt x="1164" y="65"/>
                      </a:lnTo>
                      <a:lnTo>
                        <a:pt x="1165" y="65"/>
                      </a:lnTo>
                      <a:lnTo>
                        <a:pt x="1166" y="65"/>
                      </a:lnTo>
                      <a:lnTo>
                        <a:pt x="1166" y="65"/>
                      </a:lnTo>
                      <a:lnTo>
                        <a:pt x="1166" y="65"/>
                      </a:lnTo>
                      <a:lnTo>
                        <a:pt x="1166" y="65"/>
                      </a:lnTo>
                      <a:lnTo>
                        <a:pt x="1167" y="65"/>
                      </a:lnTo>
                      <a:lnTo>
                        <a:pt x="1167" y="65"/>
                      </a:lnTo>
                      <a:lnTo>
                        <a:pt x="1167" y="65"/>
                      </a:lnTo>
                      <a:lnTo>
                        <a:pt x="1168" y="65"/>
                      </a:lnTo>
                      <a:lnTo>
                        <a:pt x="1168" y="65"/>
                      </a:lnTo>
                      <a:lnTo>
                        <a:pt x="1168" y="65"/>
                      </a:lnTo>
                      <a:lnTo>
                        <a:pt x="1169" y="65"/>
                      </a:lnTo>
                      <a:lnTo>
                        <a:pt x="1169" y="65"/>
                      </a:lnTo>
                      <a:lnTo>
                        <a:pt x="1169" y="65"/>
                      </a:lnTo>
                      <a:lnTo>
                        <a:pt x="1169" y="65"/>
                      </a:lnTo>
                      <a:lnTo>
                        <a:pt x="1170" y="65"/>
                      </a:lnTo>
                      <a:lnTo>
                        <a:pt x="1170" y="65"/>
                      </a:lnTo>
                      <a:lnTo>
                        <a:pt x="1171" y="65"/>
                      </a:lnTo>
                      <a:lnTo>
                        <a:pt x="1171" y="65"/>
                      </a:lnTo>
                      <a:lnTo>
                        <a:pt x="1171" y="65"/>
                      </a:lnTo>
                      <a:lnTo>
                        <a:pt x="1171" y="65"/>
                      </a:lnTo>
                      <a:lnTo>
                        <a:pt x="1172" y="65"/>
                      </a:lnTo>
                      <a:lnTo>
                        <a:pt x="1172" y="65"/>
                      </a:lnTo>
                      <a:lnTo>
                        <a:pt x="1173" y="65"/>
                      </a:lnTo>
                      <a:lnTo>
                        <a:pt x="1173" y="65"/>
                      </a:lnTo>
                      <a:lnTo>
                        <a:pt x="1173" y="65"/>
                      </a:lnTo>
                      <a:lnTo>
                        <a:pt x="1173" y="65"/>
                      </a:lnTo>
                      <a:lnTo>
                        <a:pt x="1174" y="65"/>
                      </a:lnTo>
                      <a:lnTo>
                        <a:pt x="1174" y="65"/>
                      </a:lnTo>
                      <a:lnTo>
                        <a:pt x="1174" y="65"/>
                      </a:lnTo>
                      <a:lnTo>
                        <a:pt x="1175" y="65"/>
                      </a:lnTo>
                      <a:lnTo>
                        <a:pt x="1175" y="65"/>
                      </a:lnTo>
                      <a:lnTo>
                        <a:pt x="1175" y="65"/>
                      </a:lnTo>
                      <a:lnTo>
                        <a:pt x="1176" y="65"/>
                      </a:lnTo>
                      <a:lnTo>
                        <a:pt x="1176" y="65"/>
                      </a:lnTo>
                      <a:lnTo>
                        <a:pt x="1177" y="65"/>
                      </a:lnTo>
                      <a:lnTo>
                        <a:pt x="1177" y="65"/>
                      </a:lnTo>
                      <a:lnTo>
                        <a:pt x="1177" y="65"/>
                      </a:lnTo>
                      <a:lnTo>
                        <a:pt x="1177" y="65"/>
                      </a:lnTo>
                      <a:lnTo>
                        <a:pt x="1178" y="65"/>
                      </a:lnTo>
                      <a:lnTo>
                        <a:pt x="1178" y="65"/>
                      </a:lnTo>
                      <a:lnTo>
                        <a:pt x="1178" y="65"/>
                      </a:lnTo>
                      <a:lnTo>
                        <a:pt x="1179" y="65"/>
                      </a:lnTo>
                      <a:lnTo>
                        <a:pt x="1179" y="65"/>
                      </a:lnTo>
                      <a:lnTo>
                        <a:pt x="1179" y="65"/>
                      </a:lnTo>
                      <a:lnTo>
                        <a:pt x="1180" y="65"/>
                      </a:lnTo>
                      <a:lnTo>
                        <a:pt x="1180" y="65"/>
                      </a:lnTo>
                      <a:lnTo>
                        <a:pt x="1181" y="65"/>
                      </a:lnTo>
                      <a:lnTo>
                        <a:pt x="1181" y="65"/>
                      </a:lnTo>
                      <a:lnTo>
                        <a:pt x="1181" y="65"/>
                      </a:lnTo>
                      <a:lnTo>
                        <a:pt x="1181" y="65"/>
                      </a:lnTo>
                      <a:lnTo>
                        <a:pt x="1182" y="65"/>
                      </a:lnTo>
                      <a:lnTo>
                        <a:pt x="1182" y="65"/>
                      </a:lnTo>
                      <a:lnTo>
                        <a:pt x="1183" y="65"/>
                      </a:lnTo>
                      <a:lnTo>
                        <a:pt x="1183" y="65"/>
                      </a:lnTo>
                      <a:lnTo>
                        <a:pt x="1183" y="65"/>
                      </a:lnTo>
                      <a:lnTo>
                        <a:pt x="1183" y="65"/>
                      </a:lnTo>
                      <a:lnTo>
                        <a:pt x="1184" y="65"/>
                      </a:lnTo>
                      <a:lnTo>
                        <a:pt x="1184" y="65"/>
                      </a:lnTo>
                      <a:lnTo>
                        <a:pt x="1184" y="65"/>
                      </a:lnTo>
                      <a:lnTo>
                        <a:pt x="1185" y="65"/>
                      </a:lnTo>
                      <a:lnTo>
                        <a:pt x="1185" y="65"/>
                      </a:lnTo>
                      <a:lnTo>
                        <a:pt x="1186" y="65"/>
                      </a:lnTo>
                      <a:lnTo>
                        <a:pt x="1186" y="65"/>
                      </a:lnTo>
                      <a:lnTo>
                        <a:pt x="1186" y="65"/>
                      </a:lnTo>
                      <a:lnTo>
                        <a:pt x="1186" y="65"/>
                      </a:lnTo>
                      <a:lnTo>
                        <a:pt x="1186" y="65"/>
                      </a:lnTo>
                      <a:lnTo>
                        <a:pt x="1187" y="65"/>
                      </a:lnTo>
                      <a:lnTo>
                        <a:pt x="1187" y="65"/>
                      </a:lnTo>
                      <a:lnTo>
                        <a:pt x="1188" y="65"/>
                      </a:lnTo>
                      <a:lnTo>
                        <a:pt x="1188" y="65"/>
                      </a:lnTo>
                      <a:lnTo>
                        <a:pt x="1188" y="65"/>
                      </a:lnTo>
                      <a:lnTo>
                        <a:pt x="1188" y="65"/>
                      </a:lnTo>
                      <a:lnTo>
                        <a:pt x="1189" y="65"/>
                      </a:lnTo>
                      <a:lnTo>
                        <a:pt x="1189" y="65"/>
                      </a:lnTo>
                      <a:lnTo>
                        <a:pt x="1190" y="65"/>
                      </a:lnTo>
                      <a:lnTo>
                        <a:pt x="1190" y="65"/>
                      </a:lnTo>
                      <a:lnTo>
                        <a:pt x="1190" y="65"/>
                      </a:lnTo>
                      <a:lnTo>
                        <a:pt x="1191" y="65"/>
                      </a:lnTo>
                      <a:lnTo>
                        <a:pt x="1191" y="65"/>
                      </a:lnTo>
                      <a:lnTo>
                        <a:pt x="1191" y="65"/>
                      </a:lnTo>
                      <a:lnTo>
                        <a:pt x="1192" y="65"/>
                      </a:lnTo>
                      <a:lnTo>
                        <a:pt x="1192" y="65"/>
                      </a:lnTo>
                      <a:lnTo>
                        <a:pt x="1192" y="65"/>
                      </a:lnTo>
                      <a:lnTo>
                        <a:pt x="1193" y="65"/>
                      </a:lnTo>
                      <a:lnTo>
                        <a:pt x="1193" y="65"/>
                      </a:lnTo>
                      <a:lnTo>
                        <a:pt x="1193" y="65"/>
                      </a:lnTo>
                      <a:lnTo>
                        <a:pt x="1194" y="65"/>
                      </a:lnTo>
                      <a:lnTo>
                        <a:pt x="1194" y="65"/>
                      </a:lnTo>
                      <a:lnTo>
                        <a:pt x="1194" y="65"/>
                      </a:lnTo>
                      <a:lnTo>
                        <a:pt x="1195" y="65"/>
                      </a:lnTo>
                      <a:lnTo>
                        <a:pt x="1195" y="65"/>
                      </a:lnTo>
                      <a:lnTo>
                        <a:pt x="1195" y="65"/>
                      </a:lnTo>
                      <a:lnTo>
                        <a:pt x="1195" y="65"/>
                      </a:lnTo>
                      <a:lnTo>
                        <a:pt x="1195" y="65"/>
                      </a:lnTo>
                      <a:lnTo>
                        <a:pt x="1196" y="65"/>
                      </a:lnTo>
                      <a:lnTo>
                        <a:pt x="1197" y="65"/>
                      </a:lnTo>
                      <a:lnTo>
                        <a:pt x="1197" y="65"/>
                      </a:lnTo>
                      <a:lnTo>
                        <a:pt x="1197" y="65"/>
                      </a:lnTo>
                      <a:lnTo>
                        <a:pt x="1197" y="65"/>
                      </a:lnTo>
                      <a:lnTo>
                        <a:pt x="1197" y="65"/>
                      </a:lnTo>
                      <a:lnTo>
                        <a:pt x="1198" y="65"/>
                      </a:lnTo>
                      <a:lnTo>
                        <a:pt x="1198" y="65"/>
                      </a:lnTo>
                      <a:lnTo>
                        <a:pt x="1199" y="65"/>
                      </a:lnTo>
                      <a:lnTo>
                        <a:pt x="1199" y="65"/>
                      </a:lnTo>
                      <a:lnTo>
                        <a:pt x="1199" y="65"/>
                      </a:lnTo>
                      <a:lnTo>
                        <a:pt x="1200" y="65"/>
                      </a:lnTo>
                      <a:lnTo>
                        <a:pt x="1200" y="65"/>
                      </a:lnTo>
                      <a:lnTo>
                        <a:pt x="1200" y="65"/>
                      </a:lnTo>
                      <a:lnTo>
                        <a:pt x="1201" y="65"/>
                      </a:lnTo>
                      <a:lnTo>
                        <a:pt x="1201" y="65"/>
                      </a:lnTo>
                      <a:lnTo>
                        <a:pt x="1201" y="65"/>
                      </a:lnTo>
                      <a:lnTo>
                        <a:pt x="1201" y="65"/>
                      </a:lnTo>
                      <a:lnTo>
                        <a:pt x="1202" y="65"/>
                      </a:lnTo>
                      <a:lnTo>
                        <a:pt x="1202" y="65"/>
                      </a:lnTo>
                      <a:lnTo>
                        <a:pt x="1203" y="65"/>
                      </a:lnTo>
                      <a:lnTo>
                        <a:pt x="1203" y="65"/>
                      </a:lnTo>
                      <a:lnTo>
                        <a:pt x="1203" y="65"/>
                      </a:lnTo>
                      <a:lnTo>
                        <a:pt x="1203" y="65"/>
                      </a:lnTo>
                      <a:lnTo>
                        <a:pt x="1204" y="65"/>
                      </a:lnTo>
                      <a:lnTo>
                        <a:pt x="1204" y="65"/>
                      </a:lnTo>
                      <a:lnTo>
                        <a:pt x="1205" y="65"/>
                      </a:lnTo>
                      <a:lnTo>
                        <a:pt x="1205" y="65"/>
                      </a:lnTo>
                      <a:lnTo>
                        <a:pt x="1205" y="65"/>
                      </a:lnTo>
                      <a:lnTo>
                        <a:pt x="1206" y="65"/>
                      </a:lnTo>
                      <a:lnTo>
                        <a:pt x="1206" y="65"/>
                      </a:lnTo>
                      <a:lnTo>
                        <a:pt x="1206" y="65"/>
                      </a:lnTo>
                      <a:lnTo>
                        <a:pt x="1207" y="65"/>
                      </a:lnTo>
                      <a:lnTo>
                        <a:pt x="1207" y="65"/>
                      </a:lnTo>
                      <a:lnTo>
                        <a:pt x="1207" y="65"/>
                      </a:lnTo>
                      <a:lnTo>
                        <a:pt x="1208" y="65"/>
                      </a:lnTo>
                      <a:lnTo>
                        <a:pt x="1208" y="65"/>
                      </a:lnTo>
                      <a:lnTo>
                        <a:pt x="1208" y="65"/>
                      </a:lnTo>
                      <a:lnTo>
                        <a:pt x="1209" y="65"/>
                      </a:lnTo>
                      <a:lnTo>
                        <a:pt x="1209" y="65"/>
                      </a:lnTo>
                      <a:lnTo>
                        <a:pt x="1209" y="65"/>
                      </a:lnTo>
                      <a:lnTo>
                        <a:pt x="1209" y="65"/>
                      </a:lnTo>
                      <a:lnTo>
                        <a:pt x="1210" y="65"/>
                      </a:lnTo>
                      <a:lnTo>
                        <a:pt x="1210" y="65"/>
                      </a:lnTo>
                      <a:lnTo>
                        <a:pt x="1210" y="65"/>
                      </a:lnTo>
                      <a:lnTo>
                        <a:pt x="1211" y="65"/>
                      </a:lnTo>
                      <a:lnTo>
                        <a:pt x="1211" y="65"/>
                      </a:lnTo>
                      <a:lnTo>
                        <a:pt x="1211" y="65"/>
                      </a:lnTo>
                      <a:lnTo>
                        <a:pt x="1212" y="65"/>
                      </a:lnTo>
                      <a:lnTo>
                        <a:pt x="1212" y="65"/>
                      </a:lnTo>
                      <a:lnTo>
                        <a:pt x="1213" y="65"/>
                      </a:lnTo>
                      <a:lnTo>
                        <a:pt x="1213" y="65"/>
                      </a:lnTo>
                      <a:lnTo>
                        <a:pt x="1213" y="65"/>
                      </a:lnTo>
                      <a:lnTo>
                        <a:pt x="1214" y="65"/>
                      </a:lnTo>
                      <a:lnTo>
                        <a:pt x="1214" y="65"/>
                      </a:lnTo>
                      <a:lnTo>
                        <a:pt x="1214" y="65"/>
                      </a:lnTo>
                      <a:lnTo>
                        <a:pt x="1214" y="65"/>
                      </a:lnTo>
                      <a:lnTo>
                        <a:pt x="1215" y="65"/>
                      </a:lnTo>
                      <a:lnTo>
                        <a:pt x="1215" y="65"/>
                      </a:lnTo>
                      <a:lnTo>
                        <a:pt x="1215" y="65"/>
                      </a:lnTo>
                      <a:lnTo>
                        <a:pt x="1216" y="65"/>
                      </a:lnTo>
                      <a:lnTo>
                        <a:pt x="1216" y="65"/>
                      </a:lnTo>
                      <a:lnTo>
                        <a:pt x="1217" y="65"/>
                      </a:lnTo>
                      <a:lnTo>
                        <a:pt x="1217" y="65"/>
                      </a:lnTo>
                      <a:lnTo>
                        <a:pt x="1217" y="65"/>
                      </a:lnTo>
                      <a:lnTo>
                        <a:pt x="1218" y="65"/>
                      </a:lnTo>
                      <a:lnTo>
                        <a:pt x="1218" y="65"/>
                      </a:lnTo>
                      <a:lnTo>
                        <a:pt x="1218" y="65"/>
                      </a:lnTo>
                      <a:lnTo>
                        <a:pt x="1219" y="65"/>
                      </a:lnTo>
                      <a:lnTo>
                        <a:pt x="1219" y="65"/>
                      </a:lnTo>
                      <a:lnTo>
                        <a:pt x="1219" y="65"/>
                      </a:lnTo>
                      <a:lnTo>
                        <a:pt x="1220" y="65"/>
                      </a:lnTo>
                      <a:lnTo>
                        <a:pt x="1220" y="65"/>
                      </a:lnTo>
                      <a:lnTo>
                        <a:pt x="1220" y="65"/>
                      </a:lnTo>
                      <a:lnTo>
                        <a:pt x="1221" y="65"/>
                      </a:lnTo>
                      <a:lnTo>
                        <a:pt x="1221" y="65"/>
                      </a:lnTo>
                      <a:lnTo>
                        <a:pt x="1221" y="65"/>
                      </a:lnTo>
                      <a:lnTo>
                        <a:pt x="1221" y="65"/>
                      </a:lnTo>
                      <a:lnTo>
                        <a:pt x="1222" y="65"/>
                      </a:lnTo>
                      <a:lnTo>
                        <a:pt x="1222" y="65"/>
                      </a:lnTo>
                      <a:lnTo>
                        <a:pt x="1222" y="65"/>
                      </a:lnTo>
                      <a:lnTo>
                        <a:pt x="1223" y="65"/>
                      </a:lnTo>
                      <a:lnTo>
                        <a:pt x="1223" y="65"/>
                      </a:lnTo>
                      <a:lnTo>
                        <a:pt x="1224" y="65"/>
                      </a:lnTo>
                      <a:lnTo>
                        <a:pt x="1224" y="65"/>
                      </a:lnTo>
                      <a:lnTo>
                        <a:pt x="1224" y="65"/>
                      </a:lnTo>
                      <a:lnTo>
                        <a:pt x="1224" y="65"/>
                      </a:lnTo>
                      <a:lnTo>
                        <a:pt x="1225" y="65"/>
                      </a:lnTo>
                      <a:lnTo>
                        <a:pt x="1225" y="65"/>
                      </a:lnTo>
                      <a:lnTo>
                        <a:pt x="1225" y="65"/>
                      </a:lnTo>
                      <a:lnTo>
                        <a:pt x="1226" y="65"/>
                      </a:lnTo>
                      <a:lnTo>
                        <a:pt x="1226" y="65"/>
                      </a:lnTo>
                      <a:lnTo>
                        <a:pt x="1227" y="65"/>
                      </a:lnTo>
                      <a:lnTo>
                        <a:pt x="1227" y="65"/>
                      </a:lnTo>
                      <a:lnTo>
                        <a:pt x="1227" y="65"/>
                      </a:lnTo>
                      <a:lnTo>
                        <a:pt x="1227" y="65"/>
                      </a:lnTo>
                      <a:lnTo>
                        <a:pt x="1228" y="65"/>
                      </a:lnTo>
                      <a:lnTo>
                        <a:pt x="1228" y="65"/>
                      </a:lnTo>
                      <a:lnTo>
                        <a:pt x="1228" y="65"/>
                      </a:lnTo>
                      <a:lnTo>
                        <a:pt x="1229" y="65"/>
                      </a:lnTo>
                      <a:lnTo>
                        <a:pt x="1229" y="65"/>
                      </a:lnTo>
                      <a:lnTo>
                        <a:pt x="1229" y="65"/>
                      </a:lnTo>
                      <a:lnTo>
                        <a:pt x="1229" y="65"/>
                      </a:lnTo>
                      <a:lnTo>
                        <a:pt x="1230" y="65"/>
                      </a:lnTo>
                      <a:lnTo>
                        <a:pt x="1231" y="65"/>
                      </a:lnTo>
                      <a:lnTo>
                        <a:pt x="1231" y="65"/>
                      </a:lnTo>
                      <a:lnTo>
                        <a:pt x="1231" y="65"/>
                      </a:lnTo>
                      <a:lnTo>
                        <a:pt x="1231" y="65"/>
                      </a:lnTo>
                      <a:lnTo>
                        <a:pt x="1232" y="65"/>
                      </a:lnTo>
                      <a:lnTo>
                        <a:pt x="1232" y="65"/>
                      </a:lnTo>
                      <a:lnTo>
                        <a:pt x="1232" y="65"/>
                      </a:lnTo>
                      <a:lnTo>
                        <a:pt x="1232" y="65"/>
                      </a:lnTo>
                      <a:lnTo>
                        <a:pt x="1233" y="65"/>
                      </a:lnTo>
                      <a:lnTo>
                        <a:pt x="1233" y="65"/>
                      </a:lnTo>
                      <a:lnTo>
                        <a:pt x="1234" y="65"/>
                      </a:lnTo>
                      <a:lnTo>
                        <a:pt x="1234" y="65"/>
                      </a:lnTo>
                      <a:lnTo>
                        <a:pt x="1234" y="65"/>
                      </a:lnTo>
                      <a:lnTo>
                        <a:pt x="1234" y="65"/>
                      </a:lnTo>
                      <a:lnTo>
                        <a:pt x="1235" y="65"/>
                      </a:lnTo>
                      <a:lnTo>
                        <a:pt x="1235" y="65"/>
                      </a:lnTo>
                      <a:lnTo>
                        <a:pt x="1235" y="65"/>
                      </a:lnTo>
                      <a:lnTo>
                        <a:pt x="1236" y="65"/>
                      </a:lnTo>
                      <a:lnTo>
                        <a:pt x="1236" y="65"/>
                      </a:lnTo>
                      <a:lnTo>
                        <a:pt x="1236" y="65"/>
                      </a:lnTo>
                      <a:lnTo>
                        <a:pt x="1237" y="65"/>
                      </a:lnTo>
                      <a:lnTo>
                        <a:pt x="1237" y="65"/>
                      </a:lnTo>
                      <a:lnTo>
                        <a:pt x="1237" y="65"/>
                      </a:lnTo>
                      <a:lnTo>
                        <a:pt x="1238" y="65"/>
                      </a:lnTo>
                      <a:lnTo>
                        <a:pt x="1238" y="65"/>
                      </a:lnTo>
                      <a:lnTo>
                        <a:pt x="1238" y="65"/>
                      </a:lnTo>
                      <a:lnTo>
                        <a:pt x="1239" y="65"/>
                      </a:lnTo>
                      <a:lnTo>
                        <a:pt x="1239" y="65"/>
                      </a:lnTo>
                      <a:lnTo>
                        <a:pt x="1239" y="65"/>
                      </a:lnTo>
                      <a:lnTo>
                        <a:pt x="1239" y="65"/>
                      </a:lnTo>
                      <a:lnTo>
                        <a:pt x="1240" y="65"/>
                      </a:lnTo>
                      <a:lnTo>
                        <a:pt x="1240" y="65"/>
                      </a:lnTo>
                      <a:lnTo>
                        <a:pt x="1241" y="65"/>
                      </a:lnTo>
                      <a:lnTo>
                        <a:pt x="1241" y="65"/>
                      </a:lnTo>
                      <a:lnTo>
                        <a:pt x="1242" y="65"/>
                      </a:lnTo>
                      <a:lnTo>
                        <a:pt x="1242" y="65"/>
                      </a:lnTo>
                      <a:lnTo>
                        <a:pt x="1242" y="65"/>
                      </a:lnTo>
                      <a:lnTo>
                        <a:pt x="1243" y="65"/>
                      </a:lnTo>
                      <a:lnTo>
                        <a:pt x="1243" y="65"/>
                      </a:lnTo>
                      <a:lnTo>
                        <a:pt x="1243" y="65"/>
                      </a:lnTo>
                      <a:lnTo>
                        <a:pt x="1243" y="65"/>
                      </a:lnTo>
                      <a:lnTo>
                        <a:pt x="1244" y="65"/>
                      </a:lnTo>
                      <a:lnTo>
                        <a:pt x="1244" y="65"/>
                      </a:lnTo>
                      <a:lnTo>
                        <a:pt x="1244" y="65"/>
                      </a:lnTo>
                      <a:lnTo>
                        <a:pt x="1245" y="65"/>
                      </a:lnTo>
                      <a:lnTo>
                        <a:pt x="1245" y="65"/>
                      </a:lnTo>
                      <a:lnTo>
                        <a:pt x="1245" y="65"/>
                      </a:lnTo>
                      <a:lnTo>
                        <a:pt x="1246" y="65"/>
                      </a:lnTo>
                      <a:lnTo>
                        <a:pt x="1246" y="65"/>
                      </a:lnTo>
                      <a:lnTo>
                        <a:pt x="1246" y="65"/>
                      </a:lnTo>
                      <a:lnTo>
                        <a:pt x="1247" y="65"/>
                      </a:lnTo>
                      <a:lnTo>
                        <a:pt x="1247" y="65"/>
                      </a:lnTo>
                      <a:lnTo>
                        <a:pt x="1247" y="65"/>
                      </a:lnTo>
                      <a:lnTo>
                        <a:pt x="1248" y="65"/>
                      </a:lnTo>
                      <a:lnTo>
                        <a:pt x="1248" y="65"/>
                      </a:lnTo>
                      <a:lnTo>
                        <a:pt x="1248" y="65"/>
                      </a:lnTo>
                      <a:lnTo>
                        <a:pt x="1249" y="65"/>
                      </a:lnTo>
                      <a:lnTo>
                        <a:pt x="1249" y="65"/>
                      </a:lnTo>
                      <a:lnTo>
                        <a:pt x="1250" y="65"/>
                      </a:lnTo>
                      <a:lnTo>
                        <a:pt x="1250" y="65"/>
                      </a:lnTo>
                      <a:lnTo>
                        <a:pt x="1250" y="65"/>
                      </a:lnTo>
                      <a:lnTo>
                        <a:pt x="1250" y="65"/>
                      </a:lnTo>
                      <a:lnTo>
                        <a:pt x="1250" y="65"/>
                      </a:lnTo>
                      <a:lnTo>
                        <a:pt x="1251" y="65"/>
                      </a:lnTo>
                      <a:lnTo>
                        <a:pt x="1251" y="65"/>
                      </a:lnTo>
                      <a:lnTo>
                        <a:pt x="1251" y="65"/>
                      </a:lnTo>
                      <a:lnTo>
                        <a:pt x="1252" y="65"/>
                      </a:lnTo>
                      <a:lnTo>
                        <a:pt x="1252" y="65"/>
                      </a:lnTo>
                      <a:lnTo>
                        <a:pt x="1253" y="65"/>
                      </a:lnTo>
                      <a:lnTo>
                        <a:pt x="1253" y="65"/>
                      </a:lnTo>
                      <a:lnTo>
                        <a:pt x="1253" y="65"/>
                      </a:lnTo>
                      <a:lnTo>
                        <a:pt x="1254" y="65"/>
                      </a:lnTo>
                      <a:lnTo>
                        <a:pt x="1254" y="65"/>
                      </a:lnTo>
                      <a:lnTo>
                        <a:pt x="1254" y="65"/>
                      </a:lnTo>
                      <a:lnTo>
                        <a:pt x="1254" y="65"/>
                      </a:lnTo>
                      <a:lnTo>
                        <a:pt x="1255" y="65"/>
                      </a:lnTo>
                      <a:lnTo>
                        <a:pt x="1255" y="65"/>
                      </a:lnTo>
                      <a:lnTo>
                        <a:pt x="1256" y="65"/>
                      </a:lnTo>
                      <a:lnTo>
                        <a:pt x="1256" y="65"/>
                      </a:lnTo>
                      <a:lnTo>
                        <a:pt x="1256" y="65"/>
                      </a:lnTo>
                      <a:lnTo>
                        <a:pt x="1257" y="65"/>
                      </a:lnTo>
                      <a:lnTo>
                        <a:pt x="1257" y="65"/>
                      </a:lnTo>
                      <a:lnTo>
                        <a:pt x="1257" y="65"/>
                      </a:lnTo>
                      <a:lnTo>
                        <a:pt x="1257" y="65"/>
                      </a:lnTo>
                      <a:lnTo>
                        <a:pt x="1258" y="65"/>
                      </a:lnTo>
                      <a:lnTo>
                        <a:pt x="1258" y="65"/>
                      </a:lnTo>
                      <a:lnTo>
                        <a:pt x="1259" y="65"/>
                      </a:lnTo>
                      <a:lnTo>
                        <a:pt x="1259" y="65"/>
                      </a:lnTo>
                      <a:lnTo>
                        <a:pt x="1259" y="65"/>
                      </a:lnTo>
                      <a:lnTo>
                        <a:pt x="1259" y="65"/>
                      </a:lnTo>
                      <a:lnTo>
                        <a:pt x="1260" y="65"/>
                      </a:lnTo>
                      <a:lnTo>
                        <a:pt x="1260" y="65"/>
                      </a:lnTo>
                      <a:lnTo>
                        <a:pt x="1260" y="65"/>
                      </a:lnTo>
                      <a:lnTo>
                        <a:pt x="1260" y="65"/>
                      </a:lnTo>
                      <a:lnTo>
                        <a:pt x="1261" y="65"/>
                      </a:lnTo>
                      <a:lnTo>
                        <a:pt x="1261" y="65"/>
                      </a:lnTo>
                      <a:lnTo>
                        <a:pt x="1262" y="65"/>
                      </a:lnTo>
                      <a:lnTo>
                        <a:pt x="1262" y="65"/>
                      </a:lnTo>
                      <a:lnTo>
                        <a:pt x="1263" y="65"/>
                      </a:lnTo>
                      <a:lnTo>
                        <a:pt x="1263" y="65"/>
                      </a:lnTo>
                      <a:lnTo>
                        <a:pt x="1263" y="65"/>
                      </a:lnTo>
                      <a:lnTo>
                        <a:pt x="1263" y="65"/>
                      </a:lnTo>
                      <a:lnTo>
                        <a:pt x="1264" y="65"/>
                      </a:lnTo>
                      <a:lnTo>
                        <a:pt x="1264" y="65"/>
                      </a:lnTo>
                      <a:lnTo>
                        <a:pt x="1265" y="65"/>
                      </a:lnTo>
                      <a:lnTo>
                        <a:pt x="1265" y="65"/>
                      </a:lnTo>
                      <a:lnTo>
                        <a:pt x="1265" y="65"/>
                      </a:lnTo>
                      <a:lnTo>
                        <a:pt x="1265" y="65"/>
                      </a:lnTo>
                      <a:lnTo>
                        <a:pt x="1265" y="65"/>
                      </a:lnTo>
                      <a:lnTo>
                        <a:pt x="1266" y="65"/>
                      </a:lnTo>
                      <a:lnTo>
                        <a:pt x="1266" y="65"/>
                      </a:lnTo>
                      <a:lnTo>
                        <a:pt x="1267" y="65"/>
                      </a:lnTo>
                      <a:lnTo>
                        <a:pt x="1267" y="65"/>
                      </a:lnTo>
                      <a:lnTo>
                        <a:pt x="1267" y="65"/>
                      </a:lnTo>
                      <a:lnTo>
                        <a:pt x="1267" y="65"/>
                      </a:lnTo>
                      <a:lnTo>
                        <a:pt x="1268" y="65"/>
                      </a:lnTo>
                      <a:lnTo>
                        <a:pt x="1268" y="65"/>
                      </a:lnTo>
                      <a:lnTo>
                        <a:pt x="1269" y="65"/>
                      </a:lnTo>
                      <a:lnTo>
                        <a:pt x="1269" y="65"/>
                      </a:lnTo>
                      <a:lnTo>
                        <a:pt x="1269" y="65"/>
                      </a:lnTo>
                      <a:lnTo>
                        <a:pt x="1270" y="65"/>
                      </a:lnTo>
                      <a:lnTo>
                        <a:pt x="1270" y="65"/>
                      </a:lnTo>
                      <a:lnTo>
                        <a:pt x="1270" y="65"/>
                      </a:lnTo>
                      <a:lnTo>
                        <a:pt x="1271" y="65"/>
                      </a:lnTo>
                      <a:lnTo>
                        <a:pt x="1271" y="65"/>
                      </a:lnTo>
                      <a:lnTo>
                        <a:pt x="1271" y="65"/>
                      </a:lnTo>
                      <a:lnTo>
                        <a:pt x="1272" y="65"/>
                      </a:lnTo>
                      <a:lnTo>
                        <a:pt x="1272" y="65"/>
                      </a:lnTo>
                      <a:lnTo>
                        <a:pt x="1272" y="65"/>
                      </a:lnTo>
                      <a:lnTo>
                        <a:pt x="1273" y="65"/>
                      </a:lnTo>
                      <a:lnTo>
                        <a:pt x="1273" y="65"/>
                      </a:lnTo>
                      <a:lnTo>
                        <a:pt x="1273" y="65"/>
                      </a:lnTo>
                      <a:lnTo>
                        <a:pt x="1273" y="65"/>
                      </a:lnTo>
                      <a:lnTo>
                        <a:pt x="1274" y="65"/>
                      </a:lnTo>
                      <a:lnTo>
                        <a:pt x="1274" y="65"/>
                      </a:lnTo>
                      <a:lnTo>
                        <a:pt x="1275" y="65"/>
                      </a:lnTo>
                      <a:lnTo>
                        <a:pt x="1275" y="65"/>
                      </a:lnTo>
                      <a:lnTo>
                        <a:pt x="1275" y="65"/>
                      </a:lnTo>
                      <a:lnTo>
                        <a:pt x="1276" y="65"/>
                      </a:lnTo>
                      <a:lnTo>
                        <a:pt x="1276" y="65"/>
                      </a:lnTo>
                      <a:lnTo>
                        <a:pt x="1276" y="65"/>
                      </a:lnTo>
                      <a:lnTo>
                        <a:pt x="1276" y="65"/>
                      </a:lnTo>
                      <a:lnTo>
                        <a:pt x="1277" y="65"/>
                      </a:lnTo>
                      <a:lnTo>
                        <a:pt x="1277" y="65"/>
                      </a:lnTo>
                      <a:lnTo>
                        <a:pt x="1277" y="65"/>
                      </a:lnTo>
                      <a:lnTo>
                        <a:pt x="1278" y="65"/>
                      </a:lnTo>
                      <a:lnTo>
                        <a:pt x="1278" y="65"/>
                      </a:lnTo>
                      <a:lnTo>
                        <a:pt x="1278" y="65"/>
                      </a:lnTo>
                      <a:lnTo>
                        <a:pt x="1279" y="65"/>
                      </a:lnTo>
                      <a:lnTo>
                        <a:pt x="1279" y="65"/>
                      </a:lnTo>
                      <a:lnTo>
                        <a:pt x="1280" y="65"/>
                      </a:lnTo>
                      <a:lnTo>
                        <a:pt x="1280" y="65"/>
                      </a:lnTo>
                      <a:lnTo>
                        <a:pt x="1280" y="65"/>
                      </a:lnTo>
                      <a:lnTo>
                        <a:pt x="1280" y="65"/>
                      </a:lnTo>
                      <a:lnTo>
                        <a:pt x="1281" y="65"/>
                      </a:lnTo>
                      <a:lnTo>
                        <a:pt x="1281" y="65"/>
                      </a:lnTo>
                      <a:lnTo>
                        <a:pt x="1281" y="65"/>
                      </a:lnTo>
                      <a:lnTo>
                        <a:pt x="1281" y="65"/>
                      </a:lnTo>
                      <a:lnTo>
                        <a:pt x="1282" y="65"/>
                      </a:lnTo>
                      <a:lnTo>
                        <a:pt x="1282" y="65"/>
                      </a:lnTo>
                      <a:lnTo>
                        <a:pt x="1283" y="65"/>
                      </a:lnTo>
                      <a:lnTo>
                        <a:pt x="1283" y="65"/>
                      </a:lnTo>
                      <a:lnTo>
                        <a:pt x="1283" y="65"/>
                      </a:lnTo>
                      <a:lnTo>
                        <a:pt x="1284" y="65"/>
                      </a:lnTo>
                      <a:lnTo>
                        <a:pt x="1284" y="65"/>
                      </a:lnTo>
                      <a:lnTo>
                        <a:pt x="1284" y="65"/>
                      </a:lnTo>
                      <a:lnTo>
                        <a:pt x="1285" y="65"/>
                      </a:lnTo>
                      <a:lnTo>
                        <a:pt x="1285" y="65"/>
                      </a:lnTo>
                      <a:lnTo>
                        <a:pt x="1285" y="65"/>
                      </a:lnTo>
                      <a:lnTo>
                        <a:pt x="1286" y="65"/>
                      </a:lnTo>
                      <a:lnTo>
                        <a:pt x="1286" y="65"/>
                      </a:lnTo>
                      <a:lnTo>
                        <a:pt x="1286" y="65"/>
                      </a:lnTo>
                      <a:lnTo>
                        <a:pt x="1286" y="65"/>
                      </a:lnTo>
                      <a:lnTo>
                        <a:pt x="1287" y="65"/>
                      </a:lnTo>
                      <a:lnTo>
                        <a:pt x="1287" y="65"/>
                      </a:lnTo>
                      <a:lnTo>
                        <a:pt x="1287" y="65"/>
                      </a:lnTo>
                      <a:lnTo>
                        <a:pt x="1288" y="65"/>
                      </a:lnTo>
                      <a:lnTo>
                        <a:pt x="1288" y="65"/>
                      </a:lnTo>
                      <a:lnTo>
                        <a:pt x="1289" y="65"/>
                      </a:lnTo>
                      <a:lnTo>
                        <a:pt x="1289" y="65"/>
                      </a:lnTo>
                      <a:lnTo>
                        <a:pt x="1289" y="65"/>
                      </a:lnTo>
                      <a:lnTo>
                        <a:pt x="1289" y="65"/>
                      </a:lnTo>
                      <a:lnTo>
                        <a:pt x="1290" y="65"/>
                      </a:lnTo>
                      <a:lnTo>
                        <a:pt x="1290" y="65"/>
                      </a:lnTo>
                      <a:lnTo>
                        <a:pt x="1290" y="65"/>
                      </a:lnTo>
                      <a:lnTo>
                        <a:pt x="1291" y="65"/>
                      </a:lnTo>
                      <a:lnTo>
                        <a:pt x="1291" y="65"/>
                      </a:lnTo>
                      <a:lnTo>
                        <a:pt x="1291" y="65"/>
                      </a:lnTo>
                      <a:lnTo>
                        <a:pt x="1292" y="65"/>
                      </a:lnTo>
                      <a:lnTo>
                        <a:pt x="1292" y="65"/>
                      </a:lnTo>
                      <a:lnTo>
                        <a:pt x="1292" y="65"/>
                      </a:lnTo>
                      <a:lnTo>
                        <a:pt x="1293" y="65"/>
                      </a:lnTo>
                      <a:lnTo>
                        <a:pt x="1293" y="65"/>
                      </a:lnTo>
                      <a:lnTo>
                        <a:pt x="1293" y="65"/>
                      </a:lnTo>
                      <a:lnTo>
                        <a:pt x="1294" y="65"/>
                      </a:lnTo>
                      <a:lnTo>
                        <a:pt x="1294" y="65"/>
                      </a:lnTo>
                      <a:lnTo>
                        <a:pt x="1294" y="65"/>
                      </a:lnTo>
                      <a:lnTo>
                        <a:pt x="1295" y="65"/>
                      </a:lnTo>
                      <a:lnTo>
                        <a:pt x="1295" y="65"/>
                      </a:lnTo>
                      <a:lnTo>
                        <a:pt x="1295" y="65"/>
                      </a:lnTo>
                      <a:lnTo>
                        <a:pt x="1296" y="65"/>
                      </a:lnTo>
                      <a:lnTo>
                        <a:pt x="1296" y="65"/>
                      </a:lnTo>
                      <a:lnTo>
                        <a:pt x="1297" y="65"/>
                      </a:lnTo>
                      <a:lnTo>
                        <a:pt x="1297" y="65"/>
                      </a:lnTo>
                      <a:lnTo>
                        <a:pt x="1297" y="65"/>
                      </a:lnTo>
                      <a:lnTo>
                        <a:pt x="1297" y="65"/>
                      </a:lnTo>
                      <a:lnTo>
                        <a:pt x="1298" y="65"/>
                      </a:lnTo>
                      <a:lnTo>
                        <a:pt x="1298" y="65"/>
                      </a:lnTo>
                      <a:lnTo>
                        <a:pt x="1299" y="65"/>
                      </a:lnTo>
                      <a:lnTo>
                        <a:pt x="1299" y="65"/>
                      </a:lnTo>
                      <a:lnTo>
                        <a:pt x="1299" y="65"/>
                      </a:lnTo>
                      <a:lnTo>
                        <a:pt x="1299" y="65"/>
                      </a:lnTo>
                      <a:lnTo>
                        <a:pt x="1300" y="65"/>
                      </a:lnTo>
                      <a:lnTo>
                        <a:pt x="1300" y="65"/>
                      </a:lnTo>
                      <a:lnTo>
                        <a:pt x="1300" y="65"/>
                      </a:lnTo>
                      <a:lnTo>
                        <a:pt x="1301" y="65"/>
                      </a:lnTo>
                      <a:lnTo>
                        <a:pt x="1301" y="65"/>
                      </a:lnTo>
                      <a:lnTo>
                        <a:pt x="1302" y="65"/>
                      </a:lnTo>
                      <a:lnTo>
                        <a:pt x="1302" y="65"/>
                      </a:lnTo>
                      <a:lnTo>
                        <a:pt x="1302" y="65"/>
                      </a:lnTo>
                      <a:lnTo>
                        <a:pt x="1302" y="65"/>
                      </a:lnTo>
                      <a:lnTo>
                        <a:pt x="1303" y="65"/>
                      </a:lnTo>
                      <a:lnTo>
                        <a:pt x="1303" y="65"/>
                      </a:lnTo>
                      <a:lnTo>
                        <a:pt x="1303" y="65"/>
                      </a:lnTo>
                      <a:lnTo>
                        <a:pt x="1304" y="65"/>
                      </a:lnTo>
                      <a:lnTo>
                        <a:pt x="1304" y="65"/>
                      </a:lnTo>
                      <a:lnTo>
                        <a:pt x="1304" y="65"/>
                      </a:lnTo>
                      <a:lnTo>
                        <a:pt x="1304" y="65"/>
                      </a:lnTo>
                      <a:lnTo>
                        <a:pt x="1305" y="65"/>
                      </a:lnTo>
                      <a:lnTo>
                        <a:pt x="1305" y="65"/>
                      </a:lnTo>
                      <a:lnTo>
                        <a:pt x="1306" y="65"/>
                      </a:lnTo>
                      <a:lnTo>
                        <a:pt x="1306" y="65"/>
                      </a:lnTo>
                      <a:lnTo>
                        <a:pt x="1306" y="65"/>
                      </a:lnTo>
                      <a:lnTo>
                        <a:pt x="1307" y="65"/>
                      </a:lnTo>
                      <a:lnTo>
                        <a:pt x="1307" y="65"/>
                      </a:lnTo>
                      <a:lnTo>
                        <a:pt x="1307" y="65"/>
                      </a:lnTo>
                      <a:lnTo>
                        <a:pt x="1308" y="65"/>
                      </a:lnTo>
                      <a:lnTo>
                        <a:pt x="1308" y="65"/>
                      </a:lnTo>
                      <a:lnTo>
                        <a:pt x="1308" y="65"/>
                      </a:lnTo>
                      <a:lnTo>
                        <a:pt x="1308" y="65"/>
                      </a:lnTo>
                      <a:lnTo>
                        <a:pt x="1309" y="65"/>
                      </a:lnTo>
                      <a:lnTo>
                        <a:pt x="1309" y="65"/>
                      </a:lnTo>
                      <a:lnTo>
                        <a:pt x="1309" y="65"/>
                      </a:lnTo>
                      <a:lnTo>
                        <a:pt x="1310" y="65"/>
                      </a:lnTo>
                      <a:lnTo>
                        <a:pt x="1310" y="65"/>
                      </a:lnTo>
                    </a:path>
                  </a:pathLst>
                </a:custGeom>
                <a:noFill/>
                <a:ln w="158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0" name="Group 708"/>
              <p:cNvGrpSpPr>
                <a:grpSpLocks/>
              </p:cNvGrpSpPr>
              <p:nvPr/>
            </p:nvGrpSpPr>
            <p:grpSpPr bwMode="auto">
              <a:xfrm>
                <a:off x="4729163" y="2057401"/>
                <a:ext cx="1600200" cy="3657600"/>
                <a:chOff x="2413" y="1290"/>
                <a:chExt cx="1008" cy="2304"/>
              </a:xfrm>
            </p:grpSpPr>
            <p:sp>
              <p:nvSpPr>
                <p:cNvPr id="12" name="Text Box 355"/>
                <p:cNvSpPr txBox="1">
                  <a:spLocks noChangeArrowheads="1"/>
                </p:cNvSpPr>
                <p:nvPr/>
              </p:nvSpPr>
              <p:spPr bwMode="auto">
                <a:xfrm>
                  <a:off x="2425" y="1290"/>
                  <a:ext cx="977" cy="19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  <a:miter lim="800000"/>
                  <a:headEnd/>
                  <a:tailEnd/>
                </a:ln>
                <a:effectLst/>
              </p:spPr>
              <p:txBody>
                <a:bodyPr wrap="none">
                  <a:spAutoFit/>
                </a:bodyPr>
                <a:lstStyle/>
                <a:p>
                  <a:pPr algn="ctr" eaLnBrk="0" hangingPunct="0"/>
                  <a:r>
                    <a:rPr lang="en-US" sz="1400" b="1">
                      <a:solidFill>
                        <a:srgbClr val="FF3300"/>
                      </a:solidFill>
                      <a:latin typeface="Arial" charset="0"/>
                    </a:rPr>
                    <a:t>10 µm – 250 mm</a:t>
                  </a:r>
                </a:p>
              </p:txBody>
            </p:sp>
            <p:sp>
              <p:nvSpPr>
                <p:cNvPr id="13" name="Text Box 356"/>
                <p:cNvSpPr txBox="1">
                  <a:spLocks noChangeArrowheads="1"/>
                </p:cNvSpPr>
                <p:nvPr/>
              </p:nvSpPr>
              <p:spPr bwMode="auto">
                <a:xfrm>
                  <a:off x="2487" y="1981"/>
                  <a:ext cx="915" cy="19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  <a:miter lim="800000"/>
                  <a:headEnd/>
                  <a:tailEnd/>
                </a:ln>
                <a:effectLst/>
              </p:spPr>
              <p:txBody>
                <a:bodyPr wrap="none">
                  <a:spAutoFit/>
                </a:bodyPr>
                <a:lstStyle/>
                <a:p>
                  <a:pPr algn="ctr" eaLnBrk="0" hangingPunct="0"/>
                  <a:r>
                    <a:rPr lang="en-US" sz="1400" b="1">
                      <a:solidFill>
                        <a:schemeClr val="accent2"/>
                      </a:solidFill>
                      <a:latin typeface="Arial" charset="0"/>
                    </a:rPr>
                    <a:t>5 µm – 150 mm</a:t>
                  </a:r>
                </a:p>
              </p:txBody>
            </p:sp>
            <p:sp>
              <p:nvSpPr>
                <p:cNvPr id="14" name="Text Box 357"/>
                <p:cNvSpPr txBox="1">
                  <a:spLocks noChangeArrowheads="1"/>
                </p:cNvSpPr>
                <p:nvPr/>
              </p:nvSpPr>
              <p:spPr bwMode="auto">
                <a:xfrm>
                  <a:off x="2413" y="2682"/>
                  <a:ext cx="1008" cy="19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  <a:miter lim="800000"/>
                  <a:headEnd/>
                  <a:tailEnd/>
                </a:ln>
                <a:effectLst/>
              </p:spPr>
              <p:txBody>
                <a:bodyPr wrap="none">
                  <a:spAutoFit/>
                </a:bodyPr>
                <a:lstStyle/>
                <a:p>
                  <a:pPr algn="ctr" eaLnBrk="0" hangingPunct="0"/>
                  <a:r>
                    <a:rPr lang="en-US" sz="1400" b="1">
                      <a:solidFill>
                        <a:srgbClr val="08BA08"/>
                      </a:solidFill>
                      <a:latin typeface="Arial" charset="0"/>
                    </a:rPr>
                    <a:t>3.0 µm – 100 mm</a:t>
                  </a:r>
                </a:p>
              </p:txBody>
            </p:sp>
            <p:sp>
              <p:nvSpPr>
                <p:cNvPr id="15" name="Text Box 358"/>
                <p:cNvSpPr txBox="1">
                  <a:spLocks noChangeArrowheads="1"/>
                </p:cNvSpPr>
                <p:nvPr/>
              </p:nvSpPr>
              <p:spPr bwMode="auto">
                <a:xfrm>
                  <a:off x="2444" y="3402"/>
                  <a:ext cx="946" cy="19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noFill/>
                  <a:miter lim="800000"/>
                  <a:headEnd/>
                  <a:tailEnd/>
                </a:ln>
                <a:effectLst/>
              </p:spPr>
              <p:txBody>
                <a:bodyPr wrap="none">
                  <a:spAutoFit/>
                </a:bodyPr>
                <a:lstStyle/>
                <a:p>
                  <a:pPr algn="ctr" eaLnBrk="0" hangingPunct="0"/>
                  <a:r>
                    <a:rPr lang="en-US" sz="1400" b="1">
                      <a:latin typeface="Arial" charset="0"/>
                    </a:rPr>
                    <a:t>1.7 µm – 50 mm</a:t>
                  </a:r>
                </a:p>
              </p:txBody>
            </p:sp>
          </p:grpSp>
        </p:grpSp>
        <p:sp>
          <p:nvSpPr>
            <p:cNvPr id="363" name="TextBox 362"/>
            <p:cNvSpPr txBox="1"/>
            <p:nvPr/>
          </p:nvSpPr>
          <p:spPr>
            <a:xfrm>
              <a:off x="4838699" y="1030225"/>
              <a:ext cx="746007" cy="507831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 smtClean="0"/>
                <a:t>Run Time</a:t>
              </a:r>
            </a:p>
            <a:p>
              <a:pPr algn="ctr"/>
              <a:r>
                <a:rPr lang="en-US" sz="1200" b="1" dirty="0" smtClean="0"/>
                <a:t>(Min)</a:t>
              </a:r>
            </a:p>
            <a:p>
              <a:pPr algn="ctr"/>
              <a:endParaRPr lang="en-US" sz="1200" b="1" dirty="0" smtClean="0"/>
            </a:p>
            <a:p>
              <a:pPr algn="ctr"/>
              <a:r>
                <a:rPr lang="en-US" sz="1200" b="1" dirty="0" smtClean="0"/>
                <a:t>35.0</a:t>
              </a:r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r>
                <a:rPr lang="en-US" sz="1200" b="1" dirty="0" smtClean="0"/>
                <a:t>9.5</a:t>
              </a:r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r>
                <a:rPr lang="en-US" sz="1200" b="1" dirty="0" smtClean="0"/>
                <a:t>4.5</a:t>
              </a:r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endParaRPr lang="en-US" sz="1200" b="1" dirty="0" smtClean="0"/>
            </a:p>
            <a:p>
              <a:pPr algn="ctr"/>
              <a:r>
                <a:rPr lang="en-US" sz="1200" b="1" dirty="0" smtClean="0"/>
                <a:t>1.1</a:t>
              </a:r>
              <a:endParaRPr lang="en-US" sz="1200" b="1" dirty="0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Different Internal Diameter Columns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77500" lnSpcReduction="20000"/>
          </a:bodyPr>
          <a:lstStyle/>
          <a:p>
            <a:r>
              <a:rPr lang="en-US" dirty="0" smtClean="0"/>
              <a:t>Columns come in many different sizes: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</a:rPr>
              <a:t>Analytical</a:t>
            </a:r>
            <a:r>
              <a:rPr lang="en-US" dirty="0" smtClean="0"/>
              <a:t>:  3.0 to 4.6 mm</a:t>
            </a:r>
          </a:p>
          <a:p>
            <a:pPr lvl="1"/>
            <a:r>
              <a:rPr lang="en-US" dirty="0" err="1" smtClean="0">
                <a:solidFill>
                  <a:srgbClr val="0000FF"/>
                </a:solidFill>
              </a:rPr>
              <a:t>Narrowbore</a:t>
            </a:r>
            <a:r>
              <a:rPr lang="en-US" dirty="0" smtClean="0"/>
              <a:t>:  2.1 mm</a:t>
            </a:r>
          </a:p>
          <a:p>
            <a:pPr lvl="1"/>
            <a:r>
              <a:rPr lang="en-US" dirty="0" err="1" smtClean="0"/>
              <a:t>Microbore</a:t>
            </a:r>
            <a:r>
              <a:rPr lang="en-US" dirty="0" smtClean="0"/>
              <a:t>:  0.5-1.0 mm</a:t>
            </a:r>
          </a:p>
          <a:p>
            <a:pPr lvl="1"/>
            <a:r>
              <a:rPr lang="en-US" dirty="0" smtClean="0"/>
              <a:t>Capillary:  0.300 mm</a:t>
            </a:r>
          </a:p>
          <a:p>
            <a:pPr lvl="1"/>
            <a:r>
              <a:rPr lang="en-US" dirty="0" err="1" smtClean="0"/>
              <a:t>Nanoflow</a:t>
            </a:r>
            <a:r>
              <a:rPr lang="en-US" dirty="0" smtClean="0"/>
              <a:t>:  0.075  to 0.150 mm</a:t>
            </a:r>
          </a:p>
          <a:p>
            <a:pPr lvl="1"/>
            <a:r>
              <a:rPr lang="en-US" dirty="0" smtClean="0"/>
              <a:t>Preparative:  &gt;4.6 mm to meters</a:t>
            </a:r>
          </a:p>
          <a:p>
            <a:r>
              <a:rPr lang="en-US" dirty="0" smtClean="0"/>
              <a:t>Internal diameters permits scaling the size of the separation for:</a:t>
            </a:r>
          </a:p>
          <a:p>
            <a:pPr lvl="1"/>
            <a:r>
              <a:rPr lang="en-US" dirty="0" smtClean="0"/>
              <a:t>Sensitivity (lower limit of detection)</a:t>
            </a:r>
          </a:p>
          <a:p>
            <a:pPr lvl="1"/>
            <a:r>
              <a:rPr lang="en-US" dirty="0" smtClean="0"/>
              <a:t>Size of the sample</a:t>
            </a:r>
          </a:p>
          <a:p>
            <a:pPr lvl="2"/>
            <a:r>
              <a:rPr lang="en-US" sz="1600" dirty="0" smtClean="0"/>
              <a:t>Limited sample volume</a:t>
            </a:r>
          </a:p>
          <a:p>
            <a:pPr lvl="2"/>
            <a:r>
              <a:rPr lang="en-US" sz="1600" dirty="0" smtClean="0"/>
              <a:t>Preparative amounts for purification</a:t>
            </a:r>
          </a:p>
          <a:p>
            <a:pPr lvl="1"/>
            <a:r>
              <a:rPr lang="en-US" dirty="0" smtClean="0"/>
              <a:t>Saving solvents with smaller diameter columns to save money </a:t>
            </a:r>
            <a:endParaRPr lang="en-US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Content Placeholder 12"/>
          <p:cNvSpPr>
            <a:spLocks noGrp="1"/>
          </p:cNvSpPr>
          <p:nvPr>
            <p:ph sz="half" idx="2"/>
          </p:nvPr>
        </p:nvSpPr>
        <p:spPr>
          <a:xfrm>
            <a:off x="4053537" y="894292"/>
            <a:ext cx="4938064" cy="5645486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>
            <a:normAutofit/>
          </a:bodyPr>
          <a:lstStyle/>
          <a:p>
            <a:r>
              <a:rPr lang="en-US" sz="1600" dirty="0" smtClean="0"/>
              <a:t>Flow rate and sample load are scaled to the column ID to maintain the retention times and the peak heights.</a:t>
            </a:r>
          </a:p>
          <a:p>
            <a:r>
              <a:rPr lang="en-US" sz="1600" dirty="0" smtClean="0"/>
              <a:t>Definitions</a:t>
            </a:r>
          </a:p>
          <a:p>
            <a:pPr lvl="1"/>
            <a:r>
              <a:rPr lang="en-US" dirty="0" smtClean="0"/>
              <a:t>Column 1 diameter = D</a:t>
            </a:r>
            <a:r>
              <a:rPr lang="en-US" baseline="-25000" dirty="0" smtClean="0"/>
              <a:t>1</a:t>
            </a:r>
            <a:r>
              <a:rPr lang="en-US" dirty="0" smtClean="0"/>
              <a:t> = 4 mm</a:t>
            </a:r>
          </a:p>
          <a:p>
            <a:pPr lvl="1"/>
            <a:r>
              <a:rPr lang="en-US" dirty="0" smtClean="0"/>
              <a:t>Column 2 diameter = D</a:t>
            </a:r>
            <a:r>
              <a:rPr lang="en-US" baseline="-25000" dirty="0" smtClean="0"/>
              <a:t>2</a:t>
            </a:r>
            <a:r>
              <a:rPr lang="en-US" dirty="0" smtClean="0"/>
              <a:t> = 2 mm</a:t>
            </a:r>
          </a:p>
          <a:p>
            <a:pPr lvl="1"/>
            <a:r>
              <a:rPr lang="en-US" dirty="0" smtClean="0"/>
              <a:t>R = radius</a:t>
            </a:r>
          </a:p>
          <a:p>
            <a:r>
              <a:rPr lang="en-US" sz="1600" dirty="0" smtClean="0"/>
              <a:t>Area of the column cross-section is a circle = A</a:t>
            </a:r>
          </a:p>
          <a:p>
            <a:pPr lvl="1">
              <a:buNone/>
            </a:pPr>
            <a:r>
              <a:rPr lang="en-US" dirty="0" smtClean="0"/>
              <a:t>		A = </a:t>
            </a:r>
            <a:r>
              <a:rPr lang="en-US" dirty="0" smtClean="0">
                <a:latin typeface="Symbol" pitchFamily="18" charset="2"/>
              </a:rPr>
              <a:t>p </a:t>
            </a:r>
            <a:r>
              <a:rPr lang="en-US" dirty="0" smtClean="0"/>
              <a:t>R</a:t>
            </a:r>
            <a:r>
              <a:rPr lang="en-US" baseline="30000" dirty="0" smtClean="0"/>
              <a:t>2</a:t>
            </a:r>
            <a:r>
              <a:rPr lang="en-US" dirty="0" smtClean="0"/>
              <a:t> = </a:t>
            </a:r>
            <a:r>
              <a:rPr lang="en-US" dirty="0" smtClean="0">
                <a:latin typeface="Symbol" pitchFamily="18" charset="2"/>
              </a:rPr>
              <a:t>p (</a:t>
            </a:r>
            <a:r>
              <a:rPr lang="en-US" dirty="0" smtClean="0"/>
              <a:t>D/2)</a:t>
            </a:r>
            <a:r>
              <a:rPr lang="en-US" baseline="30000" dirty="0" smtClean="0"/>
              <a:t>2</a:t>
            </a:r>
          </a:p>
          <a:p>
            <a:r>
              <a:rPr lang="en-US" sz="1600" dirty="0" smtClean="0"/>
              <a:t>Ratio of the areas of the two columns is the scaling factor</a:t>
            </a:r>
          </a:p>
          <a:p>
            <a:pPr>
              <a:buNone/>
            </a:pPr>
            <a:r>
              <a:rPr lang="en-US" sz="1600" b="1" dirty="0" smtClean="0">
                <a:solidFill>
                  <a:srgbClr val="0000CC"/>
                </a:solidFill>
              </a:rPr>
              <a:t>		A</a:t>
            </a:r>
            <a:r>
              <a:rPr lang="en-US" sz="1600" b="1" baseline="-25000" dirty="0" smtClean="0">
                <a:solidFill>
                  <a:srgbClr val="0000CC"/>
                </a:solidFill>
              </a:rPr>
              <a:t>1</a:t>
            </a:r>
            <a:r>
              <a:rPr lang="en-US" sz="1600" b="1" dirty="0" smtClean="0">
                <a:solidFill>
                  <a:srgbClr val="0000CC"/>
                </a:solidFill>
              </a:rPr>
              <a:t>/A</a:t>
            </a:r>
            <a:r>
              <a:rPr lang="en-US" sz="1600" b="1" baseline="-25000" dirty="0" smtClean="0">
                <a:solidFill>
                  <a:srgbClr val="0000CC"/>
                </a:solidFill>
              </a:rPr>
              <a:t>2</a:t>
            </a:r>
            <a:r>
              <a:rPr lang="en-US" sz="1600" b="1" dirty="0" smtClean="0">
                <a:solidFill>
                  <a:srgbClr val="0000CC"/>
                </a:solidFill>
              </a:rPr>
              <a:t> = (D</a:t>
            </a:r>
            <a:r>
              <a:rPr lang="en-US" sz="1600" b="1" baseline="-25000" dirty="0" smtClean="0">
                <a:solidFill>
                  <a:srgbClr val="0000CC"/>
                </a:solidFill>
              </a:rPr>
              <a:t>1</a:t>
            </a:r>
            <a:r>
              <a:rPr lang="en-US" sz="1600" b="1" dirty="0" smtClean="0">
                <a:solidFill>
                  <a:srgbClr val="0000CC"/>
                </a:solidFill>
              </a:rPr>
              <a:t> / D</a:t>
            </a:r>
            <a:r>
              <a:rPr lang="en-US" sz="1600" b="1" baseline="-25000" dirty="0" smtClean="0">
                <a:solidFill>
                  <a:srgbClr val="0000CC"/>
                </a:solidFill>
              </a:rPr>
              <a:t>2</a:t>
            </a:r>
            <a:r>
              <a:rPr lang="en-US" sz="1600" b="1" dirty="0" smtClean="0">
                <a:solidFill>
                  <a:srgbClr val="0000CC"/>
                </a:solidFill>
              </a:rPr>
              <a:t>)</a:t>
            </a:r>
            <a:r>
              <a:rPr lang="en-US" sz="1600" b="1" baseline="30000" dirty="0" smtClean="0">
                <a:solidFill>
                  <a:srgbClr val="0000CC"/>
                </a:solidFill>
              </a:rPr>
              <a:t>2</a:t>
            </a:r>
            <a:r>
              <a:rPr lang="en-US" sz="1600" b="1" dirty="0" smtClean="0">
                <a:solidFill>
                  <a:srgbClr val="0000CC"/>
                </a:solidFill>
              </a:rPr>
              <a:t> = 4</a:t>
            </a:r>
          </a:p>
          <a:p>
            <a:r>
              <a:rPr lang="en-US" sz="1600" dirty="0" smtClean="0"/>
              <a:t>Calculate flow rate change</a:t>
            </a:r>
          </a:p>
          <a:p>
            <a:pPr lvl="1"/>
            <a:r>
              <a:rPr lang="en-US" dirty="0" smtClean="0"/>
              <a:t>Column 1 is 1 </a:t>
            </a:r>
            <a:r>
              <a:rPr lang="en-US" dirty="0" err="1" smtClean="0"/>
              <a:t>mL</a:t>
            </a:r>
            <a:r>
              <a:rPr lang="en-US" dirty="0" smtClean="0"/>
              <a:t>/min</a:t>
            </a:r>
          </a:p>
          <a:p>
            <a:pPr lvl="1"/>
            <a:r>
              <a:rPr lang="en-US" dirty="0" smtClean="0"/>
              <a:t>Column 2 is 0.25 </a:t>
            </a:r>
            <a:r>
              <a:rPr lang="en-US" dirty="0" err="1" smtClean="0"/>
              <a:t>mL</a:t>
            </a:r>
            <a:r>
              <a:rPr lang="en-US" dirty="0" smtClean="0"/>
              <a:t>/min</a:t>
            </a:r>
          </a:p>
          <a:p>
            <a:r>
              <a:rPr lang="en-US" sz="1600" dirty="0" smtClean="0"/>
              <a:t>Sample load is scaled the same way.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1767" y="-27857"/>
            <a:ext cx="8661574" cy="749327"/>
          </a:xfrm>
        </p:spPr>
        <p:txBody>
          <a:bodyPr>
            <a:normAutofit/>
          </a:bodyPr>
          <a:lstStyle/>
          <a:p>
            <a:r>
              <a:rPr lang="en-US" sz="2800" dirty="0" smtClean="0"/>
              <a:t>Column Internal Diameters (ID) - Calculations</a:t>
            </a:r>
            <a:endParaRPr lang="en-US" sz="2800" dirty="0"/>
          </a:p>
        </p:txBody>
      </p:sp>
      <p:grpSp>
        <p:nvGrpSpPr>
          <p:cNvPr id="3" name="Group 4"/>
          <p:cNvGrpSpPr>
            <a:grpSpLocks/>
          </p:cNvGrpSpPr>
          <p:nvPr/>
        </p:nvGrpSpPr>
        <p:grpSpPr bwMode="auto">
          <a:xfrm>
            <a:off x="827545" y="1297541"/>
            <a:ext cx="2447925" cy="3773488"/>
            <a:chOff x="777" y="1238"/>
            <a:chExt cx="1441" cy="2377"/>
          </a:xfrm>
        </p:grpSpPr>
        <p:grpSp>
          <p:nvGrpSpPr>
            <p:cNvPr id="4" name="Group 5"/>
            <p:cNvGrpSpPr>
              <a:grpSpLocks/>
            </p:cNvGrpSpPr>
            <p:nvPr/>
          </p:nvGrpSpPr>
          <p:grpSpPr bwMode="auto">
            <a:xfrm>
              <a:off x="1125" y="2848"/>
              <a:ext cx="745" cy="767"/>
              <a:chOff x="4554" y="2475"/>
              <a:chExt cx="745" cy="767"/>
            </a:xfrm>
          </p:grpSpPr>
          <p:sp>
            <p:nvSpPr>
              <p:cNvPr id="9" name="Oval 6"/>
              <p:cNvSpPr>
                <a:spLocks noChangeArrowheads="1"/>
              </p:cNvSpPr>
              <p:nvPr/>
            </p:nvSpPr>
            <p:spPr bwMode="auto">
              <a:xfrm>
                <a:off x="4558" y="2475"/>
                <a:ext cx="741" cy="767"/>
              </a:xfrm>
              <a:prstGeom prst="ellipse">
                <a:avLst/>
              </a:prstGeom>
              <a:noFill/>
              <a:ln w="63500">
                <a:solidFill>
                  <a:srgbClr val="FF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" name="Line 7"/>
              <p:cNvSpPr>
                <a:spLocks noChangeShapeType="1"/>
              </p:cNvSpPr>
              <p:nvPr/>
            </p:nvSpPr>
            <p:spPr bwMode="auto">
              <a:xfrm>
                <a:off x="4554" y="2853"/>
                <a:ext cx="73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" name="Text Box 8"/>
              <p:cNvSpPr txBox="1">
                <a:spLocks noChangeArrowheads="1"/>
              </p:cNvSpPr>
              <p:nvPr/>
            </p:nvSpPr>
            <p:spPr bwMode="auto">
              <a:xfrm>
                <a:off x="4706" y="2628"/>
                <a:ext cx="467" cy="220"/>
              </a:xfrm>
              <a:prstGeom prst="rect">
                <a:avLst/>
              </a:prstGeom>
              <a:solidFill>
                <a:srgbClr val="FFFFCC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>
                <a:spAutoFit/>
              </a:bodyPr>
              <a:lstStyle/>
              <a:p>
                <a:r>
                  <a:rPr lang="en-US" dirty="0" smtClean="0"/>
                  <a:t>2 </a:t>
                </a:r>
                <a:r>
                  <a:rPr lang="en-US" dirty="0"/>
                  <a:t>mm</a:t>
                </a:r>
              </a:p>
            </p:txBody>
          </p:sp>
        </p:grpSp>
        <p:grpSp>
          <p:nvGrpSpPr>
            <p:cNvPr id="5" name="Group 9"/>
            <p:cNvGrpSpPr>
              <a:grpSpLocks/>
            </p:cNvGrpSpPr>
            <p:nvPr/>
          </p:nvGrpSpPr>
          <p:grpSpPr bwMode="auto">
            <a:xfrm>
              <a:off x="777" y="1238"/>
              <a:ext cx="1441" cy="1434"/>
              <a:chOff x="2873" y="2150"/>
              <a:chExt cx="1441" cy="1434"/>
            </a:xfrm>
          </p:grpSpPr>
          <p:sp>
            <p:nvSpPr>
              <p:cNvPr id="6" name="Oval 10"/>
              <p:cNvSpPr>
                <a:spLocks noChangeArrowheads="1"/>
              </p:cNvSpPr>
              <p:nvPr/>
            </p:nvSpPr>
            <p:spPr bwMode="auto">
              <a:xfrm>
                <a:off x="2873" y="2150"/>
                <a:ext cx="1440" cy="1434"/>
              </a:xfrm>
              <a:prstGeom prst="ellipse">
                <a:avLst/>
              </a:prstGeom>
              <a:noFill/>
              <a:ln w="63500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" name="Line 11"/>
              <p:cNvSpPr>
                <a:spLocks noChangeShapeType="1"/>
              </p:cNvSpPr>
              <p:nvPr/>
            </p:nvSpPr>
            <p:spPr bwMode="auto">
              <a:xfrm>
                <a:off x="2880" y="2864"/>
                <a:ext cx="1434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" name="Text Box 12"/>
              <p:cNvSpPr txBox="1">
                <a:spLocks noChangeArrowheads="1"/>
              </p:cNvSpPr>
              <p:nvPr/>
            </p:nvSpPr>
            <p:spPr bwMode="auto">
              <a:xfrm>
                <a:off x="3350" y="2591"/>
                <a:ext cx="467" cy="220"/>
              </a:xfrm>
              <a:prstGeom prst="rect">
                <a:avLst/>
              </a:prstGeom>
              <a:solidFill>
                <a:srgbClr val="FFFFCC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>
                <a:spAutoFit/>
              </a:bodyPr>
              <a:lstStyle/>
              <a:p>
                <a:r>
                  <a:rPr lang="en-US" dirty="0" smtClean="0"/>
                  <a:t>4 </a:t>
                </a:r>
                <a:r>
                  <a:rPr lang="en-US" dirty="0"/>
                  <a:t>mm</a:t>
                </a:r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2"/>
          </p:nvPr>
        </p:nvSpPr>
        <p:spPr>
          <a:xfrm>
            <a:off x="6540760" y="894292"/>
            <a:ext cx="2450840" cy="4230158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>
            <a:normAutofit fontScale="77500" lnSpcReduction="20000"/>
          </a:bodyPr>
          <a:lstStyle/>
          <a:p>
            <a:r>
              <a:rPr lang="en-US" dirty="0" smtClean="0"/>
              <a:t>Flow rates </a:t>
            </a:r>
            <a:r>
              <a:rPr lang="en-US" b="1" dirty="0" smtClean="0"/>
              <a:t>scaled</a:t>
            </a:r>
            <a:r>
              <a:rPr lang="en-US" dirty="0" smtClean="0"/>
              <a:t> to column id.</a:t>
            </a:r>
          </a:p>
          <a:p>
            <a:r>
              <a:rPr lang="en-US" dirty="0" smtClean="0"/>
              <a:t>Sample injection </a:t>
            </a:r>
            <a:r>
              <a:rPr lang="en-US" b="1" dirty="0" smtClean="0"/>
              <a:t>scaled</a:t>
            </a:r>
            <a:r>
              <a:rPr lang="en-US" dirty="0" smtClean="0"/>
              <a:t> to column id.</a:t>
            </a:r>
          </a:p>
          <a:p>
            <a:r>
              <a:rPr lang="en-US" dirty="0" smtClean="0"/>
              <a:t>Columns are all the same length.</a:t>
            </a:r>
          </a:p>
          <a:p>
            <a:endParaRPr lang="en-US" dirty="0" smtClean="0"/>
          </a:p>
          <a:p>
            <a:r>
              <a:rPr lang="en-US" i="1" dirty="0" smtClean="0">
                <a:solidFill>
                  <a:srgbClr val="0033CC"/>
                </a:solidFill>
              </a:rPr>
              <a:t>Retention times are the same.</a:t>
            </a:r>
          </a:p>
          <a:p>
            <a:r>
              <a:rPr lang="en-US" i="1" dirty="0" smtClean="0">
                <a:solidFill>
                  <a:srgbClr val="0033CC"/>
                </a:solidFill>
              </a:rPr>
              <a:t>Sensitivity is the same.</a:t>
            </a:r>
            <a:endParaRPr lang="en-US" dirty="0">
              <a:solidFill>
                <a:srgbClr val="0033CC"/>
              </a:solidFill>
            </a:endParaRP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2800" dirty="0" smtClean="0"/>
              <a:t>Changing Column Diameter</a:t>
            </a:r>
            <a:endParaRPr lang="en-US" sz="2800" dirty="0"/>
          </a:p>
        </p:txBody>
      </p:sp>
      <p:sp>
        <p:nvSpPr>
          <p:cNvPr id="12" name="Rectangle 11"/>
          <p:cNvSpPr/>
          <p:nvPr/>
        </p:nvSpPr>
        <p:spPr>
          <a:xfrm>
            <a:off x="251475" y="6424564"/>
            <a:ext cx="3859669" cy="276999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r>
              <a:rPr lang="en-US" sz="1200" dirty="0" err="1" smtClean="0"/>
              <a:t>Neue</a:t>
            </a:r>
            <a:r>
              <a:rPr lang="en-US" sz="1200" dirty="0" smtClean="0"/>
              <a:t>, U.D., “HPLC Columns”, Wiley-VCH, 1997</a:t>
            </a:r>
            <a:endParaRPr lang="en-US" sz="1200" dirty="0"/>
          </a:p>
        </p:txBody>
      </p:sp>
      <p:grpSp>
        <p:nvGrpSpPr>
          <p:cNvPr id="2" name="Group 12"/>
          <p:cNvGrpSpPr/>
          <p:nvPr/>
        </p:nvGrpSpPr>
        <p:grpSpPr>
          <a:xfrm>
            <a:off x="228600" y="1023938"/>
            <a:ext cx="6186824" cy="4772025"/>
            <a:chOff x="228600" y="1023938"/>
            <a:chExt cx="6186824" cy="4772025"/>
          </a:xfrm>
        </p:grpSpPr>
        <p:pic>
          <p:nvPicPr>
            <p:cNvPr id="247809" name="Picture 1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28600" y="1023938"/>
              <a:ext cx="6076950" cy="4772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" name="Text Box 1032"/>
            <p:cNvSpPr txBox="1">
              <a:spLocks noChangeArrowheads="1"/>
            </p:cNvSpPr>
            <p:nvPr/>
          </p:nvSpPr>
          <p:spPr bwMode="auto">
            <a:xfrm>
              <a:off x="3307668" y="1079257"/>
              <a:ext cx="1083576" cy="4147566"/>
            </a:xfrm>
            <a:prstGeom prst="rect">
              <a:avLst/>
            </a:prstGeom>
            <a:noFill/>
            <a:ln w="25400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/>
              <a:r>
                <a:rPr lang="en-US" b="1" dirty="0" err="1">
                  <a:solidFill>
                    <a:srgbClr val="0033CC"/>
                  </a:solidFill>
                </a:rPr>
                <a:t>mL</a:t>
              </a:r>
              <a:r>
                <a:rPr lang="en-US" b="1" dirty="0">
                  <a:solidFill>
                    <a:srgbClr val="0033CC"/>
                  </a:solidFill>
                </a:rPr>
                <a:t>/min</a:t>
              </a:r>
            </a:p>
            <a:p>
              <a:pPr algn="ctr"/>
              <a:r>
                <a:rPr lang="en-US" b="1" dirty="0">
                  <a:solidFill>
                    <a:srgbClr val="0033CC"/>
                  </a:solidFill>
                </a:rPr>
                <a:t>1.4</a:t>
              </a:r>
            </a:p>
            <a:p>
              <a:pPr algn="ctr"/>
              <a:endParaRPr lang="en-US" b="1" dirty="0">
                <a:solidFill>
                  <a:srgbClr val="0033CC"/>
                </a:solidFill>
              </a:endParaRPr>
            </a:p>
            <a:p>
              <a:pPr algn="ctr"/>
              <a:endParaRPr lang="en-US" b="1" dirty="0">
                <a:solidFill>
                  <a:srgbClr val="0033CC"/>
                </a:solidFill>
              </a:endParaRPr>
            </a:p>
            <a:p>
              <a:pPr algn="ctr"/>
              <a:endParaRPr lang="en-US" b="1" dirty="0">
                <a:solidFill>
                  <a:srgbClr val="0033CC"/>
                </a:solidFill>
              </a:endParaRPr>
            </a:p>
            <a:p>
              <a:pPr algn="ctr"/>
              <a:r>
                <a:rPr lang="en-US" b="1" dirty="0">
                  <a:solidFill>
                    <a:srgbClr val="0033CC"/>
                  </a:solidFill>
                </a:rPr>
                <a:t>1.0</a:t>
              </a:r>
            </a:p>
            <a:p>
              <a:pPr algn="ctr"/>
              <a:endParaRPr lang="en-US" b="1" dirty="0">
                <a:solidFill>
                  <a:srgbClr val="0033CC"/>
                </a:solidFill>
              </a:endParaRPr>
            </a:p>
            <a:p>
              <a:pPr algn="ctr"/>
              <a:endParaRPr lang="en-US" b="1" dirty="0">
                <a:solidFill>
                  <a:srgbClr val="0033CC"/>
                </a:solidFill>
              </a:endParaRPr>
            </a:p>
            <a:p>
              <a:pPr algn="ctr"/>
              <a:endParaRPr lang="en-US" b="1" dirty="0">
                <a:solidFill>
                  <a:srgbClr val="0033CC"/>
                </a:solidFill>
              </a:endParaRPr>
            </a:p>
            <a:p>
              <a:pPr algn="ctr"/>
              <a:endParaRPr lang="en-US" b="1" dirty="0">
                <a:solidFill>
                  <a:srgbClr val="0033CC"/>
                </a:solidFill>
              </a:endParaRPr>
            </a:p>
            <a:p>
              <a:pPr algn="ctr"/>
              <a:endParaRPr lang="en-US" b="1" dirty="0">
                <a:solidFill>
                  <a:srgbClr val="0033CC"/>
                </a:solidFill>
              </a:endParaRPr>
            </a:p>
            <a:p>
              <a:pPr algn="ctr"/>
              <a:r>
                <a:rPr lang="en-US" b="1" dirty="0">
                  <a:solidFill>
                    <a:srgbClr val="0033CC"/>
                  </a:solidFill>
                </a:rPr>
                <a:t>0.6</a:t>
              </a:r>
            </a:p>
            <a:p>
              <a:pPr algn="ctr"/>
              <a:endParaRPr lang="en-US" b="1" dirty="0">
                <a:solidFill>
                  <a:srgbClr val="0033CC"/>
                </a:solidFill>
              </a:endParaRPr>
            </a:p>
            <a:p>
              <a:pPr algn="ctr"/>
              <a:endParaRPr lang="en-US" b="1" dirty="0">
                <a:solidFill>
                  <a:srgbClr val="0033CC"/>
                </a:solidFill>
              </a:endParaRPr>
            </a:p>
            <a:p>
              <a:pPr algn="ctr"/>
              <a:endParaRPr lang="en-US" b="1" dirty="0">
                <a:solidFill>
                  <a:srgbClr val="0033CC"/>
                </a:solidFill>
              </a:endParaRPr>
            </a:p>
            <a:p>
              <a:pPr algn="ctr"/>
              <a:endParaRPr lang="en-US" b="1" dirty="0">
                <a:solidFill>
                  <a:srgbClr val="0033CC"/>
                </a:solidFill>
              </a:endParaRPr>
            </a:p>
            <a:p>
              <a:pPr algn="ctr"/>
              <a:r>
                <a:rPr lang="en-US" b="1" dirty="0">
                  <a:solidFill>
                    <a:srgbClr val="0033CC"/>
                  </a:solidFill>
                </a:rPr>
                <a:t>0.29</a:t>
              </a:r>
            </a:p>
          </p:txBody>
        </p:sp>
        <p:sp>
          <p:nvSpPr>
            <p:cNvPr id="10" name="Rectangle 9"/>
            <p:cNvSpPr/>
            <p:nvPr/>
          </p:nvSpPr>
          <p:spPr bwMode="white">
            <a:xfrm>
              <a:off x="6167719" y="1067113"/>
              <a:ext cx="201040" cy="3147983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Rectangle 10"/>
            <p:cNvSpPr/>
            <p:nvPr/>
          </p:nvSpPr>
          <p:spPr bwMode="white">
            <a:xfrm>
              <a:off x="6150416" y="4468382"/>
              <a:ext cx="265008" cy="960265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Content Placeholder 24"/>
          <p:cNvSpPr>
            <a:spLocks noGrp="1"/>
          </p:cNvSpPr>
          <p:nvPr>
            <p:ph sz="half" idx="2"/>
          </p:nvPr>
        </p:nvSpPr>
        <p:spPr>
          <a:xfrm>
            <a:off x="6588245" y="1067113"/>
            <a:ext cx="2403355" cy="3398813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>
            <a:normAutofit fontScale="70000" lnSpcReduction="20000"/>
          </a:bodyPr>
          <a:lstStyle/>
          <a:p>
            <a:r>
              <a:rPr lang="en-US" dirty="0" smtClean="0"/>
              <a:t>Sample amount is the same.</a:t>
            </a:r>
          </a:p>
          <a:p>
            <a:pPr lvl="1"/>
            <a:r>
              <a:rPr lang="en-US" dirty="0" smtClean="0"/>
              <a:t>Sensitivity increased</a:t>
            </a:r>
          </a:p>
          <a:p>
            <a:pPr lvl="1"/>
            <a:r>
              <a:rPr lang="en-US" dirty="0" smtClean="0"/>
              <a:t>Some loss of resolution on 2.1 mm id column</a:t>
            </a:r>
          </a:p>
          <a:p>
            <a:r>
              <a:rPr lang="en-US" dirty="0" smtClean="0"/>
              <a:t>Retention times are the same because the flow rates are scaled.</a:t>
            </a:r>
          </a:p>
          <a:p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152400"/>
            <a:ext cx="8229600" cy="1143000"/>
          </a:xfrm>
        </p:spPr>
        <p:txBody>
          <a:bodyPr>
            <a:normAutofit/>
          </a:bodyPr>
          <a:lstStyle/>
          <a:p>
            <a:r>
              <a:rPr lang="en-US" sz="2800" dirty="0" smtClean="0"/>
              <a:t>Decreased Column Diameter for Sensitivity</a:t>
            </a:r>
            <a:endParaRPr lang="en-US" sz="2800" dirty="0"/>
          </a:p>
        </p:txBody>
      </p:sp>
      <p:pic>
        <p:nvPicPr>
          <p:cNvPr id="23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24296" y="1009506"/>
            <a:ext cx="5875914" cy="5144596"/>
          </a:xfrm>
          <a:prstGeom prst="rect">
            <a:avLst/>
          </a:prstGeom>
          <a:noFill/>
          <a:ln w="25400">
            <a:noFill/>
            <a:miter lim="800000"/>
            <a:headEnd/>
            <a:tailEnd/>
          </a:ln>
          <a:effectLst/>
        </p:spPr>
      </p:pic>
      <p:sp>
        <p:nvSpPr>
          <p:cNvPr id="27" name="Text Box 1032"/>
          <p:cNvSpPr txBox="1">
            <a:spLocks noChangeArrowheads="1"/>
          </p:cNvSpPr>
          <p:nvPr/>
        </p:nvSpPr>
        <p:spPr bwMode="auto">
          <a:xfrm>
            <a:off x="3765502" y="1124720"/>
            <a:ext cx="1096963" cy="4248150"/>
          </a:xfrm>
          <a:prstGeom prst="rect">
            <a:avLst/>
          </a:prstGeom>
          <a:noFill/>
          <a:ln w="25400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en-US" b="1" dirty="0" err="1">
                <a:solidFill>
                  <a:srgbClr val="0033CC"/>
                </a:solidFill>
              </a:rPr>
              <a:t>mL</a:t>
            </a:r>
            <a:r>
              <a:rPr lang="en-US" b="1" dirty="0">
                <a:solidFill>
                  <a:srgbClr val="0033CC"/>
                </a:solidFill>
              </a:rPr>
              <a:t>/min</a:t>
            </a:r>
          </a:p>
          <a:p>
            <a:pPr algn="ctr"/>
            <a:r>
              <a:rPr lang="en-US" b="1" dirty="0">
                <a:solidFill>
                  <a:srgbClr val="0033CC"/>
                </a:solidFill>
              </a:rPr>
              <a:t>1.4</a:t>
            </a:r>
          </a:p>
          <a:p>
            <a:pPr algn="ctr"/>
            <a:endParaRPr lang="en-US" b="1" dirty="0">
              <a:solidFill>
                <a:srgbClr val="0033CC"/>
              </a:solidFill>
            </a:endParaRPr>
          </a:p>
          <a:p>
            <a:pPr algn="ctr"/>
            <a:endParaRPr lang="en-US" b="1" dirty="0">
              <a:solidFill>
                <a:srgbClr val="0033CC"/>
              </a:solidFill>
            </a:endParaRPr>
          </a:p>
          <a:p>
            <a:pPr algn="ctr"/>
            <a:endParaRPr lang="en-US" b="1" dirty="0">
              <a:solidFill>
                <a:srgbClr val="0033CC"/>
              </a:solidFill>
            </a:endParaRPr>
          </a:p>
          <a:p>
            <a:pPr algn="ctr"/>
            <a:r>
              <a:rPr lang="en-US" b="1" dirty="0">
                <a:solidFill>
                  <a:srgbClr val="0033CC"/>
                </a:solidFill>
              </a:rPr>
              <a:t>1.0</a:t>
            </a:r>
          </a:p>
          <a:p>
            <a:pPr algn="ctr"/>
            <a:endParaRPr lang="en-US" b="1" dirty="0">
              <a:solidFill>
                <a:srgbClr val="0033CC"/>
              </a:solidFill>
            </a:endParaRPr>
          </a:p>
          <a:p>
            <a:pPr algn="ctr"/>
            <a:endParaRPr lang="en-US" b="1" dirty="0">
              <a:solidFill>
                <a:srgbClr val="0033CC"/>
              </a:solidFill>
            </a:endParaRPr>
          </a:p>
          <a:p>
            <a:pPr algn="ctr"/>
            <a:endParaRPr lang="en-US" b="1" dirty="0">
              <a:solidFill>
                <a:srgbClr val="0033CC"/>
              </a:solidFill>
            </a:endParaRPr>
          </a:p>
          <a:p>
            <a:pPr algn="ctr"/>
            <a:endParaRPr lang="en-US" b="1" dirty="0">
              <a:solidFill>
                <a:srgbClr val="0033CC"/>
              </a:solidFill>
            </a:endParaRPr>
          </a:p>
          <a:p>
            <a:pPr algn="ctr"/>
            <a:endParaRPr lang="en-US" b="1" dirty="0">
              <a:solidFill>
                <a:srgbClr val="0033CC"/>
              </a:solidFill>
            </a:endParaRPr>
          </a:p>
          <a:p>
            <a:pPr algn="ctr"/>
            <a:r>
              <a:rPr lang="en-US" b="1" dirty="0">
                <a:solidFill>
                  <a:srgbClr val="0033CC"/>
                </a:solidFill>
              </a:rPr>
              <a:t>0.6</a:t>
            </a:r>
          </a:p>
          <a:p>
            <a:pPr algn="ctr"/>
            <a:endParaRPr lang="en-US" b="1" dirty="0">
              <a:solidFill>
                <a:srgbClr val="0033CC"/>
              </a:solidFill>
            </a:endParaRPr>
          </a:p>
          <a:p>
            <a:pPr algn="ctr"/>
            <a:endParaRPr lang="en-US" b="1" dirty="0">
              <a:solidFill>
                <a:srgbClr val="0033CC"/>
              </a:solidFill>
            </a:endParaRPr>
          </a:p>
          <a:p>
            <a:pPr algn="ctr"/>
            <a:endParaRPr lang="en-US" b="1" dirty="0">
              <a:solidFill>
                <a:srgbClr val="0033CC"/>
              </a:solidFill>
            </a:endParaRPr>
          </a:p>
          <a:p>
            <a:pPr algn="ctr"/>
            <a:endParaRPr lang="en-US" b="1" dirty="0">
              <a:solidFill>
                <a:srgbClr val="0033CC"/>
              </a:solidFill>
            </a:endParaRPr>
          </a:p>
          <a:p>
            <a:pPr algn="ctr"/>
            <a:r>
              <a:rPr lang="en-US" b="1" dirty="0">
                <a:solidFill>
                  <a:srgbClr val="0033CC"/>
                </a:solidFill>
              </a:rPr>
              <a:t>0.29</a:t>
            </a:r>
          </a:p>
        </p:txBody>
      </p:sp>
      <p:sp>
        <p:nvSpPr>
          <p:cNvPr id="7" name="Rectangle 6"/>
          <p:cNvSpPr/>
          <p:nvPr/>
        </p:nvSpPr>
        <p:spPr>
          <a:xfrm>
            <a:off x="251475" y="6424564"/>
            <a:ext cx="3859669" cy="276999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r>
              <a:rPr lang="en-US" sz="1200" dirty="0" err="1" smtClean="0"/>
              <a:t>Neue</a:t>
            </a:r>
            <a:r>
              <a:rPr lang="en-US" sz="1200" dirty="0" smtClean="0"/>
              <a:t>, U.D., “HPLC Columns”, Wiley-VCH, 1997</a:t>
            </a:r>
            <a:endParaRPr lang="en-US" sz="12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/>
          <p:cNvSpPr>
            <a:spLocks noGrp="1"/>
          </p:cNvSpPr>
          <p:nvPr>
            <p:ph sz="half" idx="13"/>
          </p:nvPr>
        </p:nvSpPr>
        <p:spPr>
          <a:xfrm>
            <a:off x="309082" y="3659428"/>
            <a:ext cx="8583443" cy="2822742"/>
          </a:xfrm>
        </p:spPr>
        <p:txBody>
          <a:bodyPr/>
          <a:lstStyle/>
          <a:p>
            <a:r>
              <a:rPr lang="en-US" sz="1800" dirty="0" smtClean="0"/>
              <a:t>Analytical chromatography benefits from smaller particle sizes</a:t>
            </a:r>
          </a:p>
          <a:p>
            <a:pPr lvl="1"/>
            <a:r>
              <a:rPr lang="en-US" dirty="0" smtClean="0"/>
              <a:t>Data, quantitation </a:t>
            </a:r>
            <a:r>
              <a:rPr lang="en-US" dirty="0" smtClean="0">
                <a:solidFill>
                  <a:srgbClr val="FF0000"/>
                </a:solidFill>
              </a:rPr>
              <a:t>[high sensitivity]</a:t>
            </a:r>
          </a:p>
          <a:p>
            <a:pPr lvl="1"/>
            <a:r>
              <a:rPr lang="en-US" dirty="0" smtClean="0"/>
              <a:t>Increased resolution and sensitivity</a:t>
            </a:r>
          </a:p>
          <a:p>
            <a:r>
              <a:rPr lang="en-US" sz="1800" dirty="0" smtClean="0"/>
              <a:t>Preparative chromatography is purification of an analyte on a large scale.  </a:t>
            </a:r>
          </a:p>
          <a:p>
            <a:pPr lvl="1"/>
            <a:r>
              <a:rPr lang="en-US" dirty="0" smtClean="0"/>
              <a:t>Requires larger particle sizes for increased flow rates</a:t>
            </a:r>
          </a:p>
          <a:p>
            <a:pPr lvl="1"/>
            <a:r>
              <a:rPr lang="en-US" dirty="0" err="1" smtClean="0"/>
              <a:t>Semipreparative</a:t>
            </a:r>
            <a:r>
              <a:rPr lang="en-US" dirty="0" smtClean="0"/>
              <a:t>:  Data and small quantity, (milligrams to grams, of analyte</a:t>
            </a:r>
          </a:p>
          <a:p>
            <a:pPr lvl="1"/>
            <a:r>
              <a:rPr lang="en-US" dirty="0" smtClean="0"/>
              <a:t>Preparative:  Large scale purification (kilograms) </a:t>
            </a:r>
            <a:r>
              <a:rPr lang="en-US" dirty="0" smtClean="0">
                <a:solidFill>
                  <a:srgbClr val="FF0000"/>
                </a:solidFill>
              </a:rPr>
              <a:t>[high capacity]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Column Diameter and Particle Size</a:t>
            </a:r>
            <a:endParaRPr lang="en-US" dirty="0"/>
          </a:p>
        </p:txBody>
      </p:sp>
      <p:pic>
        <p:nvPicPr>
          <p:cNvPr id="3102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76436" y="1297541"/>
            <a:ext cx="6057900" cy="1885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Summary of Column Geometry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Diameter</a:t>
            </a:r>
          </a:p>
          <a:p>
            <a:pPr lvl="1"/>
            <a:r>
              <a:rPr lang="en-US" dirty="0" smtClean="0"/>
              <a:t>Smaller diameter </a:t>
            </a:r>
            <a:r>
              <a:rPr lang="en-US" dirty="0" smtClean="0">
                <a:solidFill>
                  <a:srgbClr val="FF0000"/>
                </a:solidFill>
              </a:rPr>
              <a:t>INCREASES</a:t>
            </a:r>
            <a:r>
              <a:rPr lang="en-US" dirty="0" smtClean="0"/>
              <a:t> sensitivity.</a:t>
            </a:r>
          </a:p>
          <a:p>
            <a:pPr lvl="1"/>
            <a:r>
              <a:rPr lang="en-US" dirty="0" smtClean="0"/>
              <a:t>Larger diameter </a:t>
            </a:r>
            <a:r>
              <a:rPr lang="en-US" dirty="0" smtClean="0">
                <a:solidFill>
                  <a:srgbClr val="FF0000"/>
                </a:solidFill>
              </a:rPr>
              <a:t>INCREASES</a:t>
            </a:r>
            <a:r>
              <a:rPr lang="en-US" dirty="0" smtClean="0"/>
              <a:t> column capacity.</a:t>
            </a:r>
          </a:p>
          <a:p>
            <a:r>
              <a:rPr lang="en-US" dirty="0" smtClean="0"/>
              <a:t>Length</a:t>
            </a:r>
          </a:p>
          <a:p>
            <a:pPr lvl="1"/>
            <a:r>
              <a:rPr lang="en-US" dirty="0" smtClean="0"/>
              <a:t>Longer column has a </a:t>
            </a:r>
            <a:r>
              <a:rPr lang="en-US" dirty="0" smtClean="0">
                <a:solidFill>
                  <a:srgbClr val="FF0000"/>
                </a:solidFill>
              </a:rPr>
              <a:t>HIGHER</a:t>
            </a:r>
            <a:r>
              <a:rPr lang="en-US" dirty="0" smtClean="0"/>
              <a:t> resolving power and capacity.</a:t>
            </a:r>
          </a:p>
          <a:p>
            <a:pPr lvl="1"/>
            <a:r>
              <a:rPr lang="en-US" dirty="0" smtClean="0"/>
              <a:t>Shorter column has </a:t>
            </a:r>
            <a:r>
              <a:rPr lang="en-US" dirty="0" smtClean="0">
                <a:solidFill>
                  <a:srgbClr val="FF0000"/>
                </a:solidFill>
              </a:rPr>
              <a:t>FASTER</a:t>
            </a:r>
            <a:r>
              <a:rPr lang="en-US" dirty="0" smtClean="0"/>
              <a:t> speed of separation and </a:t>
            </a:r>
            <a:r>
              <a:rPr lang="en-US" dirty="0" smtClean="0">
                <a:solidFill>
                  <a:srgbClr val="FF0000"/>
                </a:solidFill>
              </a:rPr>
              <a:t>LOWER</a:t>
            </a:r>
            <a:r>
              <a:rPr lang="en-US" dirty="0" smtClean="0"/>
              <a:t> sample capacity.</a:t>
            </a:r>
          </a:p>
          <a:p>
            <a:endParaRPr lang="en-US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smtClean="0"/>
              <a:t>Isocratic Separation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Content Placeholder 47"/>
          <p:cNvSpPr>
            <a:spLocks noGrp="1"/>
          </p:cNvSpPr>
          <p:nvPr>
            <p:ph sz="half" idx="12"/>
          </p:nvPr>
        </p:nvSpPr>
        <p:spPr>
          <a:xfrm>
            <a:off x="228600" y="4589929"/>
            <a:ext cx="8686800" cy="1995421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/>
          <a:lstStyle/>
          <a:p>
            <a:r>
              <a:rPr lang="en-US" sz="1800" dirty="0" smtClean="0"/>
              <a:t>1 solvent or mobile phase is used for the entire run.</a:t>
            </a:r>
          </a:p>
          <a:p>
            <a:r>
              <a:rPr lang="en-US" sz="1800" dirty="0" smtClean="0"/>
              <a:t>1 pump required if the mobile phase is premixed by the analyst.</a:t>
            </a:r>
            <a:endParaRPr lang="en-US" dirty="0" smtClean="0"/>
          </a:p>
          <a:p>
            <a:r>
              <a:rPr lang="en-US" sz="1800" dirty="0" smtClean="0"/>
              <a:t>Gradient solvent delivery system can be used to mix the mobile phase (e.g. 60% water (A) – 40% methanol (B).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Isocratic System</a:t>
            </a:r>
            <a:endParaRPr lang="en-US" dirty="0"/>
          </a:p>
        </p:txBody>
      </p:sp>
      <p:grpSp>
        <p:nvGrpSpPr>
          <p:cNvPr id="3" name="Group 61"/>
          <p:cNvGrpSpPr>
            <a:grpSpLocks/>
          </p:cNvGrpSpPr>
          <p:nvPr/>
        </p:nvGrpSpPr>
        <p:grpSpPr bwMode="auto">
          <a:xfrm>
            <a:off x="979950" y="951900"/>
            <a:ext cx="7151043" cy="3457448"/>
            <a:chOff x="409" y="1081"/>
            <a:chExt cx="4886" cy="2685"/>
          </a:xfrm>
        </p:grpSpPr>
        <p:sp>
          <p:nvSpPr>
            <p:cNvPr id="4" name="Rectangle 2"/>
            <p:cNvSpPr>
              <a:spLocks noChangeArrowheads="1"/>
            </p:cNvSpPr>
            <p:nvPr/>
          </p:nvSpPr>
          <p:spPr bwMode="auto">
            <a:xfrm>
              <a:off x="5027" y="1848"/>
              <a:ext cx="99" cy="2"/>
            </a:xfrm>
            <a:prstGeom prst="rect">
              <a:avLst/>
            </a:prstGeom>
            <a:solidFill>
              <a:srgbClr val="000000"/>
            </a:solidFill>
            <a:ln w="0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" name="Rectangle 3"/>
            <p:cNvSpPr>
              <a:spLocks noChangeArrowheads="1"/>
            </p:cNvSpPr>
            <p:nvPr/>
          </p:nvSpPr>
          <p:spPr bwMode="auto">
            <a:xfrm>
              <a:off x="4858" y="1861"/>
              <a:ext cx="153" cy="3"/>
            </a:xfrm>
            <a:prstGeom prst="rect">
              <a:avLst/>
            </a:prstGeom>
            <a:solidFill>
              <a:srgbClr val="242424"/>
            </a:solidFill>
            <a:ln w="0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Rectangle 4"/>
            <p:cNvSpPr>
              <a:spLocks noChangeArrowheads="1"/>
            </p:cNvSpPr>
            <p:nvPr/>
          </p:nvSpPr>
          <p:spPr bwMode="auto">
            <a:xfrm>
              <a:off x="4879" y="1883"/>
              <a:ext cx="111" cy="4"/>
            </a:xfrm>
            <a:prstGeom prst="rect">
              <a:avLst/>
            </a:prstGeom>
            <a:solidFill>
              <a:srgbClr val="242424"/>
            </a:solidFill>
            <a:ln w="0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" name="Line 5"/>
            <p:cNvSpPr>
              <a:spLocks noChangeShapeType="1"/>
            </p:cNvSpPr>
            <p:nvPr/>
          </p:nvSpPr>
          <p:spPr bwMode="auto">
            <a:xfrm>
              <a:off x="4845" y="1875"/>
              <a:ext cx="179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" name="Line 6"/>
            <p:cNvSpPr>
              <a:spLocks noChangeShapeType="1"/>
            </p:cNvSpPr>
            <p:nvPr/>
          </p:nvSpPr>
          <p:spPr bwMode="auto">
            <a:xfrm>
              <a:off x="4845" y="1897"/>
              <a:ext cx="177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" name="Rectangle 7"/>
            <p:cNvSpPr>
              <a:spLocks noChangeArrowheads="1"/>
            </p:cNvSpPr>
            <p:nvPr/>
          </p:nvSpPr>
          <p:spPr bwMode="auto">
            <a:xfrm>
              <a:off x="4715" y="1823"/>
              <a:ext cx="331" cy="5"/>
            </a:xfrm>
            <a:prstGeom prst="rect">
              <a:avLst/>
            </a:prstGeom>
            <a:solidFill>
              <a:srgbClr val="6E6E6E"/>
            </a:solidFill>
            <a:ln w="0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" name="Group 9"/>
            <p:cNvGrpSpPr>
              <a:grpSpLocks/>
            </p:cNvGrpSpPr>
            <p:nvPr/>
          </p:nvGrpSpPr>
          <p:grpSpPr bwMode="auto">
            <a:xfrm>
              <a:off x="4494" y="1274"/>
              <a:ext cx="801" cy="807"/>
              <a:chOff x="4464" y="576"/>
              <a:chExt cx="770" cy="792"/>
            </a:xfrm>
          </p:grpSpPr>
          <p:pic>
            <p:nvPicPr>
              <p:cNvPr id="40" name="Picture 10" descr="computer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4464" y="576"/>
                <a:ext cx="770" cy="7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grpSp>
            <p:nvGrpSpPr>
              <p:cNvPr id="41" name="Group 11"/>
              <p:cNvGrpSpPr>
                <a:grpSpLocks/>
              </p:cNvGrpSpPr>
              <p:nvPr/>
            </p:nvGrpSpPr>
            <p:grpSpPr bwMode="auto">
              <a:xfrm>
                <a:off x="4732" y="708"/>
                <a:ext cx="260" cy="204"/>
                <a:chOff x="5473" y="1416"/>
                <a:chExt cx="260" cy="204"/>
              </a:xfrm>
            </p:grpSpPr>
            <p:sp>
              <p:nvSpPr>
                <p:cNvPr id="42" name="Line 12"/>
                <p:cNvSpPr>
                  <a:spLocks noChangeShapeType="1"/>
                </p:cNvSpPr>
                <p:nvPr/>
              </p:nvSpPr>
              <p:spPr bwMode="auto">
                <a:xfrm flipV="1">
                  <a:off x="5473" y="1416"/>
                  <a:ext cx="43" cy="186"/>
                </a:xfrm>
                <a:prstGeom prst="line">
                  <a:avLst/>
                </a:prstGeom>
                <a:noFill/>
                <a:ln w="9525">
                  <a:solidFill>
                    <a:srgbClr val="A5002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" name="Line 13"/>
                <p:cNvSpPr>
                  <a:spLocks noChangeShapeType="1"/>
                </p:cNvSpPr>
                <p:nvPr/>
              </p:nvSpPr>
              <p:spPr bwMode="auto">
                <a:xfrm>
                  <a:off x="5516" y="1424"/>
                  <a:ext cx="61" cy="186"/>
                </a:xfrm>
                <a:prstGeom prst="line">
                  <a:avLst/>
                </a:prstGeom>
                <a:noFill/>
                <a:ln w="9525">
                  <a:solidFill>
                    <a:srgbClr val="A5002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" name="Line 14"/>
                <p:cNvSpPr>
                  <a:spLocks noChangeShapeType="1"/>
                </p:cNvSpPr>
                <p:nvPr/>
              </p:nvSpPr>
              <p:spPr bwMode="auto">
                <a:xfrm flipV="1">
                  <a:off x="5586" y="1475"/>
                  <a:ext cx="17" cy="119"/>
                </a:xfrm>
                <a:prstGeom prst="line">
                  <a:avLst/>
                </a:prstGeom>
                <a:noFill/>
                <a:ln w="9525">
                  <a:solidFill>
                    <a:srgbClr val="A5002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" name="Line 15"/>
                <p:cNvSpPr>
                  <a:spLocks noChangeShapeType="1"/>
                </p:cNvSpPr>
                <p:nvPr/>
              </p:nvSpPr>
              <p:spPr bwMode="auto">
                <a:xfrm>
                  <a:off x="5620" y="1492"/>
                  <a:ext cx="26" cy="128"/>
                </a:xfrm>
                <a:prstGeom prst="line">
                  <a:avLst/>
                </a:prstGeom>
                <a:noFill/>
                <a:ln w="9525">
                  <a:solidFill>
                    <a:srgbClr val="A5002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" name="Line 16"/>
                <p:cNvSpPr>
                  <a:spLocks noChangeShapeType="1"/>
                </p:cNvSpPr>
                <p:nvPr/>
              </p:nvSpPr>
              <p:spPr bwMode="auto">
                <a:xfrm flipV="1">
                  <a:off x="5646" y="1432"/>
                  <a:ext cx="44" cy="170"/>
                </a:xfrm>
                <a:prstGeom prst="line">
                  <a:avLst/>
                </a:prstGeom>
                <a:noFill/>
                <a:ln w="9525">
                  <a:solidFill>
                    <a:srgbClr val="A5002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" name="Line 17"/>
                <p:cNvSpPr>
                  <a:spLocks noChangeShapeType="1"/>
                </p:cNvSpPr>
                <p:nvPr/>
              </p:nvSpPr>
              <p:spPr bwMode="auto">
                <a:xfrm>
                  <a:off x="5707" y="1441"/>
                  <a:ext cx="26" cy="161"/>
                </a:xfrm>
                <a:prstGeom prst="line">
                  <a:avLst/>
                </a:prstGeom>
                <a:noFill/>
                <a:ln w="9525">
                  <a:solidFill>
                    <a:srgbClr val="A5002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pic>
          <p:nvPicPr>
            <p:cNvPr id="11" name="Picture 19" descr="beaker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746" y="1799"/>
              <a:ext cx="323" cy="55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" name="Picture 20" descr="injector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2345" y="1775"/>
              <a:ext cx="375" cy="3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" name="Picture 22" descr="sfbeaker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4823" y="3181"/>
              <a:ext cx="420" cy="3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4" name="Text Box 23"/>
            <p:cNvSpPr txBox="1">
              <a:spLocks noChangeArrowheads="1"/>
            </p:cNvSpPr>
            <p:nvPr/>
          </p:nvSpPr>
          <p:spPr bwMode="auto">
            <a:xfrm>
              <a:off x="4699" y="2108"/>
              <a:ext cx="332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003D66"/>
                  </a:solidFill>
                </a:rPr>
                <a:t>Data</a:t>
              </a:r>
            </a:p>
          </p:txBody>
        </p:sp>
        <p:pic>
          <p:nvPicPr>
            <p:cNvPr id="15" name="Picture 24" descr="pump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1496" y="2594"/>
              <a:ext cx="487" cy="3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6" name="Text Box 25"/>
            <p:cNvSpPr txBox="1">
              <a:spLocks noChangeArrowheads="1"/>
            </p:cNvSpPr>
            <p:nvPr/>
          </p:nvSpPr>
          <p:spPr bwMode="auto">
            <a:xfrm>
              <a:off x="4793" y="3575"/>
              <a:ext cx="428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003D66"/>
                  </a:solidFill>
                </a:rPr>
                <a:t>Waste</a:t>
              </a:r>
            </a:p>
          </p:txBody>
        </p:sp>
        <p:sp>
          <p:nvSpPr>
            <p:cNvPr id="17" name="Text Box 26"/>
            <p:cNvSpPr txBox="1">
              <a:spLocks noChangeArrowheads="1"/>
            </p:cNvSpPr>
            <p:nvPr/>
          </p:nvSpPr>
          <p:spPr bwMode="auto">
            <a:xfrm>
              <a:off x="3770" y="3282"/>
              <a:ext cx="603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003D66"/>
                  </a:solidFill>
                </a:rPr>
                <a:t>Detector</a:t>
              </a:r>
            </a:p>
          </p:txBody>
        </p:sp>
        <p:sp>
          <p:nvSpPr>
            <p:cNvPr id="18" name="Text Box 28"/>
            <p:cNvSpPr txBox="1">
              <a:spLocks noChangeArrowheads="1"/>
            </p:cNvSpPr>
            <p:nvPr/>
          </p:nvSpPr>
          <p:spPr bwMode="auto">
            <a:xfrm>
              <a:off x="1557" y="2989"/>
              <a:ext cx="398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/>
              <a:r>
                <a:rPr lang="en-US">
                  <a:solidFill>
                    <a:srgbClr val="003D66"/>
                  </a:solidFill>
                </a:rPr>
                <a:t>Pump</a:t>
              </a:r>
            </a:p>
          </p:txBody>
        </p:sp>
        <p:sp>
          <p:nvSpPr>
            <p:cNvPr id="19" name="Text Box 29"/>
            <p:cNvSpPr txBox="1">
              <a:spLocks noChangeArrowheads="1"/>
            </p:cNvSpPr>
            <p:nvPr/>
          </p:nvSpPr>
          <p:spPr bwMode="auto">
            <a:xfrm>
              <a:off x="409" y="2475"/>
              <a:ext cx="529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dirty="0">
                  <a:solidFill>
                    <a:srgbClr val="003D66"/>
                  </a:solidFill>
                </a:rPr>
                <a:t>Solvent</a:t>
              </a:r>
            </a:p>
          </p:txBody>
        </p:sp>
        <p:sp>
          <p:nvSpPr>
            <p:cNvPr id="20" name="Text Box 30"/>
            <p:cNvSpPr txBox="1">
              <a:spLocks noChangeArrowheads="1"/>
            </p:cNvSpPr>
            <p:nvPr/>
          </p:nvSpPr>
          <p:spPr bwMode="auto">
            <a:xfrm>
              <a:off x="2545" y="1081"/>
              <a:ext cx="948" cy="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003D66"/>
                  </a:solidFill>
                </a:rPr>
                <a:t>HPLC Column</a:t>
              </a:r>
            </a:p>
          </p:txBody>
        </p:sp>
        <p:sp>
          <p:nvSpPr>
            <p:cNvPr id="21" name="Text Box 31"/>
            <p:cNvSpPr txBox="1">
              <a:spLocks noChangeArrowheads="1"/>
            </p:cNvSpPr>
            <p:nvPr/>
          </p:nvSpPr>
          <p:spPr bwMode="auto">
            <a:xfrm>
              <a:off x="2745" y="1766"/>
              <a:ext cx="912" cy="3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>
                  <a:solidFill>
                    <a:srgbClr val="003D66"/>
                  </a:solidFill>
                </a:rPr>
                <a:t>Injector</a:t>
              </a:r>
            </a:p>
            <a:p>
              <a:r>
                <a:rPr lang="en-US">
                  <a:solidFill>
                    <a:srgbClr val="003D66"/>
                  </a:solidFill>
                </a:rPr>
                <a:t>AutoSampler</a:t>
              </a:r>
            </a:p>
          </p:txBody>
        </p:sp>
        <p:pic>
          <p:nvPicPr>
            <p:cNvPr id="22" name="Picture 32" descr="columnSlide56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2345" y="1284"/>
              <a:ext cx="1474" cy="38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" name="Picture 33" descr="detector"/>
            <p:cNvPicPr>
              <a:picLocks noChangeAspect="1" noChangeArrowheads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 bwMode="auto">
            <a:xfrm>
              <a:off x="3799" y="2594"/>
              <a:ext cx="645" cy="6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4" name="Line 38"/>
            <p:cNvSpPr>
              <a:spLocks noChangeShapeType="1"/>
            </p:cNvSpPr>
            <p:nvPr/>
          </p:nvSpPr>
          <p:spPr bwMode="auto">
            <a:xfrm flipV="1">
              <a:off x="896" y="1567"/>
              <a:ext cx="0" cy="245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25" name="Line 39"/>
            <p:cNvSpPr>
              <a:spLocks noChangeShapeType="1"/>
            </p:cNvSpPr>
            <p:nvPr/>
          </p:nvSpPr>
          <p:spPr bwMode="auto">
            <a:xfrm>
              <a:off x="896" y="1567"/>
              <a:ext cx="250" cy="0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26" name="Line 40"/>
            <p:cNvSpPr>
              <a:spLocks noChangeShapeType="1"/>
            </p:cNvSpPr>
            <p:nvPr/>
          </p:nvSpPr>
          <p:spPr bwMode="auto">
            <a:xfrm>
              <a:off x="1146" y="1567"/>
              <a:ext cx="0" cy="1174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27" name="Line 41"/>
            <p:cNvSpPr>
              <a:spLocks noChangeShapeType="1"/>
            </p:cNvSpPr>
            <p:nvPr/>
          </p:nvSpPr>
          <p:spPr bwMode="auto">
            <a:xfrm>
              <a:off x="1146" y="2741"/>
              <a:ext cx="400" cy="0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 type="triangle" w="med" len="med"/>
            </a:ln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28" name="Line 42"/>
            <p:cNvSpPr>
              <a:spLocks noChangeShapeType="1"/>
            </p:cNvSpPr>
            <p:nvPr/>
          </p:nvSpPr>
          <p:spPr bwMode="auto">
            <a:xfrm>
              <a:off x="1945" y="2741"/>
              <a:ext cx="150" cy="0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29" name="Line 44"/>
            <p:cNvSpPr>
              <a:spLocks noChangeShapeType="1"/>
            </p:cNvSpPr>
            <p:nvPr/>
          </p:nvSpPr>
          <p:spPr bwMode="auto">
            <a:xfrm flipV="1">
              <a:off x="2095" y="2260"/>
              <a:ext cx="6" cy="481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 type="triangle" w="med" len="med"/>
            </a:ln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0" name="Line 48"/>
            <p:cNvSpPr>
              <a:spLocks noChangeShapeType="1"/>
            </p:cNvSpPr>
            <p:nvPr/>
          </p:nvSpPr>
          <p:spPr bwMode="auto">
            <a:xfrm flipV="1">
              <a:off x="2095" y="1469"/>
              <a:ext cx="0" cy="783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1" name="Line 49"/>
            <p:cNvSpPr>
              <a:spLocks noChangeShapeType="1"/>
            </p:cNvSpPr>
            <p:nvPr/>
          </p:nvSpPr>
          <p:spPr bwMode="auto">
            <a:xfrm>
              <a:off x="2095" y="1469"/>
              <a:ext cx="250" cy="0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 type="triangle" w="med" len="med"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2" name="Line 50"/>
            <p:cNvSpPr>
              <a:spLocks noChangeShapeType="1"/>
            </p:cNvSpPr>
            <p:nvPr/>
          </p:nvSpPr>
          <p:spPr bwMode="auto">
            <a:xfrm>
              <a:off x="3794" y="1469"/>
              <a:ext cx="150" cy="0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3" name="Line 51"/>
            <p:cNvSpPr>
              <a:spLocks noChangeShapeType="1"/>
            </p:cNvSpPr>
            <p:nvPr/>
          </p:nvSpPr>
          <p:spPr bwMode="auto">
            <a:xfrm>
              <a:off x="3944" y="1469"/>
              <a:ext cx="0" cy="1125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 type="triangle" w="med" len="med"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4" name="Line 52"/>
            <p:cNvSpPr>
              <a:spLocks noChangeShapeType="1"/>
            </p:cNvSpPr>
            <p:nvPr/>
          </p:nvSpPr>
          <p:spPr bwMode="auto">
            <a:xfrm>
              <a:off x="4444" y="2937"/>
              <a:ext cx="549" cy="0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5" name="Line 53"/>
            <p:cNvSpPr>
              <a:spLocks noChangeShapeType="1"/>
            </p:cNvSpPr>
            <p:nvPr/>
          </p:nvSpPr>
          <p:spPr bwMode="auto">
            <a:xfrm>
              <a:off x="4993" y="2937"/>
              <a:ext cx="0" cy="195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 type="triangle" w="med" len="med"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6" name="Line 54"/>
            <p:cNvSpPr>
              <a:spLocks noChangeShapeType="1"/>
            </p:cNvSpPr>
            <p:nvPr/>
          </p:nvSpPr>
          <p:spPr bwMode="auto">
            <a:xfrm flipV="1">
              <a:off x="4194" y="1812"/>
              <a:ext cx="0" cy="782"/>
            </a:xfrm>
            <a:prstGeom prst="line">
              <a:avLst/>
            </a:prstGeom>
            <a:noFill/>
            <a:ln w="31750">
              <a:solidFill>
                <a:srgbClr val="4D4D4D"/>
              </a:solidFill>
              <a:prstDash val="dash"/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7" name="Line 55"/>
            <p:cNvSpPr>
              <a:spLocks noChangeShapeType="1"/>
            </p:cNvSpPr>
            <p:nvPr/>
          </p:nvSpPr>
          <p:spPr bwMode="auto">
            <a:xfrm>
              <a:off x="4194" y="1812"/>
              <a:ext cx="399" cy="0"/>
            </a:xfrm>
            <a:prstGeom prst="line">
              <a:avLst/>
            </a:prstGeom>
            <a:noFill/>
            <a:ln w="31750">
              <a:solidFill>
                <a:srgbClr val="4D4D4D"/>
              </a:solidFill>
              <a:prstDash val="dash"/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8" name="Freeform 56"/>
            <p:cNvSpPr>
              <a:spLocks/>
            </p:cNvSpPr>
            <p:nvPr/>
          </p:nvSpPr>
          <p:spPr bwMode="auto">
            <a:xfrm>
              <a:off x="2545" y="2056"/>
              <a:ext cx="1" cy="191"/>
            </a:xfrm>
            <a:custGeom>
              <a:avLst/>
              <a:gdLst>
                <a:gd name="T0" fmla="*/ 0 w 1"/>
                <a:gd name="T1" fmla="*/ 228 h 228"/>
                <a:gd name="T2" fmla="*/ 1 w 1"/>
                <a:gd name="T3" fmla="*/ 0 h 228"/>
                <a:gd name="T4" fmla="*/ 0 60000 65536"/>
                <a:gd name="T5" fmla="*/ 0 60000 65536"/>
                <a:gd name="T6" fmla="*/ 0 w 1"/>
                <a:gd name="T7" fmla="*/ 0 h 228"/>
                <a:gd name="T8" fmla="*/ 1 w 1"/>
                <a:gd name="T9" fmla="*/ 228 h 22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28">
                  <a:moveTo>
                    <a:pt x="0" y="228"/>
                  </a:moveTo>
                  <a:lnTo>
                    <a:pt x="1" y="0"/>
                  </a:lnTo>
                </a:path>
              </a:pathLst>
            </a:custGeom>
            <a:noFill/>
            <a:ln w="31750" cap="flat" cmpd="sng">
              <a:solidFill>
                <a:srgbClr val="A50021"/>
              </a:solidFill>
              <a:prstDash val="solid"/>
              <a:round/>
              <a:headEnd type="none" w="med" len="med"/>
              <a:tailEnd type="triangle" w="med" len="med"/>
            </a:ln>
          </p:spPr>
          <p:txBody>
            <a:bodyPr lIns="0" tIns="0" rIns="0" bIns="0">
              <a:spAutoFit/>
            </a:bodyPr>
            <a:lstStyle/>
            <a:p>
              <a:endParaRPr lang="en-US"/>
            </a:p>
          </p:txBody>
        </p:sp>
        <p:sp>
          <p:nvSpPr>
            <p:cNvPr id="39" name="Line 57"/>
            <p:cNvSpPr>
              <a:spLocks noChangeShapeType="1"/>
            </p:cNvSpPr>
            <p:nvPr/>
          </p:nvSpPr>
          <p:spPr bwMode="auto">
            <a:xfrm flipH="1">
              <a:off x="2095" y="1958"/>
              <a:ext cx="250" cy="0"/>
            </a:xfrm>
            <a:prstGeom prst="line">
              <a:avLst/>
            </a:prstGeom>
            <a:noFill/>
            <a:ln w="31750">
              <a:solidFill>
                <a:srgbClr val="A50021"/>
              </a:solidFill>
              <a:round/>
              <a:headEnd/>
              <a:tailEnd type="triangle" w="med" len="med"/>
            </a:ln>
          </p:spPr>
          <p:txBody>
            <a:bodyPr wrap="none" lIns="0" tIns="0" rIns="0" bIns="0">
              <a:spAutoFit/>
            </a:bodyPr>
            <a:lstStyle/>
            <a:p>
              <a:endParaRPr lang="en-US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Content Placeholder 13"/>
          <p:cNvSpPr>
            <a:spLocks noGrp="1"/>
          </p:cNvSpPr>
          <p:nvPr>
            <p:ph sz="half" idx="12"/>
          </p:nvPr>
        </p:nvSpPr>
        <p:spPr>
          <a:xfrm>
            <a:off x="228600" y="4482352"/>
            <a:ext cx="8686800" cy="2102997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/>
          <a:lstStyle/>
          <a:p>
            <a:r>
              <a:rPr lang="en-US" sz="1800" dirty="0" smtClean="0"/>
              <a:t>The later eluting peaks are broader than the early peaks because of diffusion.</a:t>
            </a:r>
          </a:p>
          <a:p>
            <a:r>
              <a:rPr lang="en-US" sz="1800" dirty="0" smtClean="0"/>
              <a:t>Greater sensitivity is achieved with better peak shape.</a:t>
            </a:r>
          </a:p>
          <a:p>
            <a:pPr lvl="1"/>
            <a:r>
              <a:rPr lang="en-US" sz="1600" dirty="0" smtClean="0"/>
              <a:t>Ideal peak shape is tall, narrow and symmetrical.</a:t>
            </a:r>
          </a:p>
          <a:p>
            <a:pPr lvl="1"/>
            <a:r>
              <a:rPr lang="en-US" sz="1600" dirty="0" smtClean="0"/>
              <a:t>A symmetrical peak has less tailing.  The shaded peak is a tailing peak.</a:t>
            </a:r>
          </a:p>
          <a:p>
            <a:r>
              <a:rPr lang="en-US" sz="1800" dirty="0" smtClean="0"/>
              <a:t>Different solvent mixtures are required to optimize the separation.  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Isocratic Separation - Examples</a:t>
            </a:r>
            <a:endParaRPr lang="en-US" dirty="0"/>
          </a:p>
        </p:txBody>
      </p:sp>
      <p:grpSp>
        <p:nvGrpSpPr>
          <p:cNvPr id="3" name="Group 12"/>
          <p:cNvGrpSpPr/>
          <p:nvPr/>
        </p:nvGrpSpPr>
        <p:grpSpPr>
          <a:xfrm>
            <a:off x="349628" y="1022910"/>
            <a:ext cx="8085245" cy="3343817"/>
            <a:chOff x="349628" y="1058769"/>
            <a:chExt cx="8317001" cy="3464435"/>
          </a:xfrm>
        </p:grpSpPr>
        <p:grpSp>
          <p:nvGrpSpPr>
            <p:cNvPr id="4" name="Group 3"/>
            <p:cNvGrpSpPr/>
            <p:nvPr/>
          </p:nvGrpSpPr>
          <p:grpSpPr>
            <a:xfrm>
              <a:off x="942786" y="1461247"/>
              <a:ext cx="3128682" cy="2537014"/>
              <a:chOff x="799345" y="1009506"/>
              <a:chExt cx="3128682" cy="2137106"/>
            </a:xfrm>
          </p:grpSpPr>
          <p:sp>
            <p:nvSpPr>
              <p:cNvPr id="5" name="Freeform 4"/>
              <p:cNvSpPr>
                <a:spLocks/>
              </p:cNvSpPr>
              <p:nvPr/>
            </p:nvSpPr>
            <p:spPr bwMode="auto">
              <a:xfrm>
                <a:off x="826214" y="1009506"/>
                <a:ext cx="2534708" cy="2016245"/>
              </a:xfrm>
              <a:custGeom>
                <a:avLst/>
                <a:gdLst/>
                <a:ahLst/>
                <a:cxnLst>
                  <a:cxn ang="0">
                    <a:pos x="70" y="1593"/>
                  </a:cxn>
                  <a:cxn ang="0">
                    <a:pos x="142" y="1593"/>
                  </a:cxn>
                  <a:cxn ang="0">
                    <a:pos x="215" y="1593"/>
                  </a:cxn>
                  <a:cxn ang="0">
                    <a:pos x="292" y="1590"/>
                  </a:cxn>
                  <a:cxn ang="0">
                    <a:pos x="354" y="1597"/>
                  </a:cxn>
                  <a:cxn ang="0">
                    <a:pos x="385" y="1494"/>
                  </a:cxn>
                  <a:cxn ang="0">
                    <a:pos x="429" y="1325"/>
                  </a:cxn>
                  <a:cxn ang="0">
                    <a:pos x="466" y="1475"/>
                  </a:cxn>
                  <a:cxn ang="0">
                    <a:pos x="498" y="1563"/>
                  </a:cxn>
                  <a:cxn ang="0">
                    <a:pos x="544" y="1582"/>
                  </a:cxn>
                  <a:cxn ang="0">
                    <a:pos x="586" y="1553"/>
                  </a:cxn>
                  <a:cxn ang="0">
                    <a:pos x="625" y="631"/>
                  </a:cxn>
                  <a:cxn ang="0">
                    <a:pos x="662" y="97"/>
                  </a:cxn>
                  <a:cxn ang="0">
                    <a:pos x="698" y="1019"/>
                  </a:cxn>
                  <a:cxn ang="0">
                    <a:pos x="735" y="1437"/>
                  </a:cxn>
                  <a:cxn ang="0">
                    <a:pos x="771" y="1524"/>
                  </a:cxn>
                  <a:cxn ang="0">
                    <a:pos x="815" y="1556"/>
                  </a:cxn>
                  <a:cxn ang="0">
                    <a:pos x="852" y="1291"/>
                  </a:cxn>
                  <a:cxn ang="0">
                    <a:pos x="888" y="404"/>
                  </a:cxn>
                  <a:cxn ang="0">
                    <a:pos x="926" y="777"/>
                  </a:cxn>
                  <a:cxn ang="0">
                    <a:pos x="964" y="1353"/>
                  </a:cxn>
                  <a:cxn ang="0">
                    <a:pos x="996" y="1516"/>
                  </a:cxn>
                  <a:cxn ang="0">
                    <a:pos x="1032" y="1552"/>
                  </a:cxn>
                  <a:cxn ang="0">
                    <a:pos x="1084" y="1572"/>
                  </a:cxn>
                  <a:cxn ang="0">
                    <a:pos x="1149" y="1586"/>
                  </a:cxn>
                  <a:cxn ang="0">
                    <a:pos x="1207" y="1565"/>
                  </a:cxn>
                  <a:cxn ang="0">
                    <a:pos x="1244" y="1087"/>
                  </a:cxn>
                  <a:cxn ang="0">
                    <a:pos x="1279" y="394"/>
                  </a:cxn>
                  <a:cxn ang="0">
                    <a:pos x="1319" y="925"/>
                  </a:cxn>
                  <a:cxn ang="0">
                    <a:pos x="1355" y="1395"/>
                  </a:cxn>
                  <a:cxn ang="0">
                    <a:pos x="1392" y="1524"/>
                  </a:cxn>
                  <a:cxn ang="0">
                    <a:pos x="1429" y="1559"/>
                  </a:cxn>
                  <a:cxn ang="0">
                    <a:pos x="1489" y="1579"/>
                  </a:cxn>
                  <a:cxn ang="0">
                    <a:pos x="1545" y="1590"/>
                  </a:cxn>
                  <a:cxn ang="0">
                    <a:pos x="1613" y="1595"/>
                  </a:cxn>
                  <a:cxn ang="0">
                    <a:pos x="1684" y="1597"/>
                  </a:cxn>
                  <a:cxn ang="0">
                    <a:pos x="1756" y="1597"/>
                  </a:cxn>
                  <a:cxn ang="0">
                    <a:pos x="1824" y="1599"/>
                  </a:cxn>
                  <a:cxn ang="0">
                    <a:pos x="1889" y="1588"/>
                  </a:cxn>
                  <a:cxn ang="0">
                    <a:pos x="1921" y="1409"/>
                  </a:cxn>
                  <a:cxn ang="0">
                    <a:pos x="1957" y="759"/>
                  </a:cxn>
                  <a:cxn ang="0">
                    <a:pos x="1994" y="471"/>
                  </a:cxn>
                  <a:cxn ang="0">
                    <a:pos x="2033" y="966"/>
                  </a:cxn>
                  <a:cxn ang="0">
                    <a:pos x="2070" y="1382"/>
                  </a:cxn>
                  <a:cxn ang="0">
                    <a:pos x="2106" y="1518"/>
                  </a:cxn>
                  <a:cxn ang="0">
                    <a:pos x="2143" y="1556"/>
                  </a:cxn>
                  <a:cxn ang="0">
                    <a:pos x="2197" y="1577"/>
                  </a:cxn>
                  <a:cxn ang="0">
                    <a:pos x="2250" y="1588"/>
                  </a:cxn>
                  <a:cxn ang="0">
                    <a:pos x="2317" y="1595"/>
                  </a:cxn>
                  <a:cxn ang="0">
                    <a:pos x="2387" y="1597"/>
                  </a:cxn>
                  <a:cxn ang="0">
                    <a:pos x="2455" y="1599"/>
                  </a:cxn>
                  <a:cxn ang="0">
                    <a:pos x="2529" y="1599"/>
                  </a:cxn>
                  <a:cxn ang="0">
                    <a:pos x="2604" y="1599"/>
                  </a:cxn>
                  <a:cxn ang="0">
                    <a:pos x="2677" y="1599"/>
                  </a:cxn>
                  <a:cxn ang="0">
                    <a:pos x="2753" y="1599"/>
                  </a:cxn>
                  <a:cxn ang="0">
                    <a:pos x="2826" y="1599"/>
                  </a:cxn>
                  <a:cxn ang="0">
                    <a:pos x="2902" y="1599"/>
                  </a:cxn>
                  <a:cxn ang="0">
                    <a:pos x="2975" y="1599"/>
                  </a:cxn>
                  <a:cxn ang="0">
                    <a:pos x="3037" y="1599"/>
                  </a:cxn>
                  <a:cxn ang="0">
                    <a:pos x="3113" y="1602"/>
                  </a:cxn>
                  <a:cxn ang="0">
                    <a:pos x="3186" y="1602"/>
                  </a:cxn>
                  <a:cxn ang="0">
                    <a:pos x="3262" y="1602"/>
                  </a:cxn>
                  <a:cxn ang="0">
                    <a:pos x="3334" y="1602"/>
                  </a:cxn>
                </a:cxnLst>
                <a:rect l="0" t="0" r="r" b="b"/>
                <a:pathLst>
                  <a:path w="3402" h="1602">
                    <a:moveTo>
                      <a:pt x="0" y="1593"/>
                    </a:moveTo>
                    <a:lnTo>
                      <a:pt x="5" y="1593"/>
                    </a:lnTo>
                    <a:lnTo>
                      <a:pt x="10" y="1593"/>
                    </a:lnTo>
                    <a:lnTo>
                      <a:pt x="15" y="1593"/>
                    </a:lnTo>
                    <a:lnTo>
                      <a:pt x="21" y="1593"/>
                    </a:lnTo>
                    <a:lnTo>
                      <a:pt x="26" y="1593"/>
                    </a:lnTo>
                    <a:lnTo>
                      <a:pt x="30" y="1593"/>
                    </a:lnTo>
                    <a:lnTo>
                      <a:pt x="36" y="1593"/>
                    </a:lnTo>
                    <a:lnTo>
                      <a:pt x="41" y="1593"/>
                    </a:lnTo>
                    <a:lnTo>
                      <a:pt x="46" y="1593"/>
                    </a:lnTo>
                    <a:lnTo>
                      <a:pt x="51" y="1593"/>
                    </a:lnTo>
                    <a:lnTo>
                      <a:pt x="56" y="1593"/>
                    </a:lnTo>
                    <a:lnTo>
                      <a:pt x="62" y="1593"/>
                    </a:lnTo>
                    <a:lnTo>
                      <a:pt x="70" y="1593"/>
                    </a:lnTo>
                    <a:lnTo>
                      <a:pt x="75" y="1593"/>
                    </a:lnTo>
                    <a:lnTo>
                      <a:pt x="80" y="1593"/>
                    </a:lnTo>
                    <a:lnTo>
                      <a:pt x="86" y="1593"/>
                    </a:lnTo>
                    <a:lnTo>
                      <a:pt x="91" y="1593"/>
                    </a:lnTo>
                    <a:lnTo>
                      <a:pt x="96" y="1593"/>
                    </a:lnTo>
                    <a:lnTo>
                      <a:pt x="101" y="1593"/>
                    </a:lnTo>
                    <a:lnTo>
                      <a:pt x="106" y="1593"/>
                    </a:lnTo>
                    <a:lnTo>
                      <a:pt x="111" y="1593"/>
                    </a:lnTo>
                    <a:lnTo>
                      <a:pt x="116" y="1593"/>
                    </a:lnTo>
                    <a:lnTo>
                      <a:pt x="122" y="1593"/>
                    </a:lnTo>
                    <a:lnTo>
                      <a:pt x="127" y="1593"/>
                    </a:lnTo>
                    <a:lnTo>
                      <a:pt x="132" y="1593"/>
                    </a:lnTo>
                    <a:lnTo>
                      <a:pt x="137" y="1593"/>
                    </a:lnTo>
                    <a:lnTo>
                      <a:pt x="142" y="1593"/>
                    </a:lnTo>
                    <a:lnTo>
                      <a:pt x="147" y="1593"/>
                    </a:lnTo>
                    <a:lnTo>
                      <a:pt x="153" y="1593"/>
                    </a:lnTo>
                    <a:lnTo>
                      <a:pt x="158" y="1593"/>
                    </a:lnTo>
                    <a:lnTo>
                      <a:pt x="163" y="1593"/>
                    </a:lnTo>
                    <a:lnTo>
                      <a:pt x="168" y="1593"/>
                    </a:lnTo>
                    <a:lnTo>
                      <a:pt x="174" y="1593"/>
                    </a:lnTo>
                    <a:lnTo>
                      <a:pt x="179" y="1593"/>
                    </a:lnTo>
                    <a:lnTo>
                      <a:pt x="184" y="1593"/>
                    </a:lnTo>
                    <a:lnTo>
                      <a:pt x="190" y="1593"/>
                    </a:lnTo>
                    <a:lnTo>
                      <a:pt x="195" y="1593"/>
                    </a:lnTo>
                    <a:lnTo>
                      <a:pt x="200" y="1593"/>
                    </a:lnTo>
                    <a:lnTo>
                      <a:pt x="205" y="1593"/>
                    </a:lnTo>
                    <a:lnTo>
                      <a:pt x="210" y="1593"/>
                    </a:lnTo>
                    <a:lnTo>
                      <a:pt x="215" y="1593"/>
                    </a:lnTo>
                    <a:lnTo>
                      <a:pt x="221" y="1593"/>
                    </a:lnTo>
                    <a:lnTo>
                      <a:pt x="226" y="1593"/>
                    </a:lnTo>
                    <a:lnTo>
                      <a:pt x="231" y="1593"/>
                    </a:lnTo>
                    <a:lnTo>
                      <a:pt x="236" y="1593"/>
                    </a:lnTo>
                    <a:lnTo>
                      <a:pt x="242" y="1593"/>
                    </a:lnTo>
                    <a:lnTo>
                      <a:pt x="250" y="1593"/>
                    </a:lnTo>
                    <a:lnTo>
                      <a:pt x="255" y="1593"/>
                    </a:lnTo>
                    <a:lnTo>
                      <a:pt x="260" y="1593"/>
                    </a:lnTo>
                    <a:lnTo>
                      <a:pt x="265" y="1593"/>
                    </a:lnTo>
                    <a:lnTo>
                      <a:pt x="271" y="1593"/>
                    </a:lnTo>
                    <a:lnTo>
                      <a:pt x="276" y="1593"/>
                    </a:lnTo>
                    <a:lnTo>
                      <a:pt x="281" y="1593"/>
                    </a:lnTo>
                    <a:lnTo>
                      <a:pt x="286" y="1593"/>
                    </a:lnTo>
                    <a:lnTo>
                      <a:pt x="292" y="1590"/>
                    </a:lnTo>
                    <a:lnTo>
                      <a:pt x="297" y="1590"/>
                    </a:lnTo>
                    <a:lnTo>
                      <a:pt x="301" y="1590"/>
                    </a:lnTo>
                    <a:lnTo>
                      <a:pt x="301" y="1593"/>
                    </a:lnTo>
                    <a:lnTo>
                      <a:pt x="307" y="1593"/>
                    </a:lnTo>
                    <a:lnTo>
                      <a:pt x="313" y="1593"/>
                    </a:lnTo>
                    <a:lnTo>
                      <a:pt x="317" y="1593"/>
                    </a:lnTo>
                    <a:lnTo>
                      <a:pt x="317" y="1595"/>
                    </a:lnTo>
                    <a:lnTo>
                      <a:pt x="322" y="1595"/>
                    </a:lnTo>
                    <a:lnTo>
                      <a:pt x="328" y="1595"/>
                    </a:lnTo>
                    <a:lnTo>
                      <a:pt x="333" y="1597"/>
                    </a:lnTo>
                    <a:lnTo>
                      <a:pt x="338" y="1597"/>
                    </a:lnTo>
                    <a:lnTo>
                      <a:pt x="343" y="1597"/>
                    </a:lnTo>
                    <a:lnTo>
                      <a:pt x="348" y="1597"/>
                    </a:lnTo>
                    <a:lnTo>
                      <a:pt x="354" y="1597"/>
                    </a:lnTo>
                    <a:lnTo>
                      <a:pt x="354" y="1595"/>
                    </a:lnTo>
                    <a:lnTo>
                      <a:pt x="359" y="1595"/>
                    </a:lnTo>
                    <a:lnTo>
                      <a:pt x="359" y="1593"/>
                    </a:lnTo>
                    <a:lnTo>
                      <a:pt x="364" y="1590"/>
                    </a:lnTo>
                    <a:lnTo>
                      <a:pt x="364" y="1586"/>
                    </a:lnTo>
                    <a:lnTo>
                      <a:pt x="369" y="1582"/>
                    </a:lnTo>
                    <a:lnTo>
                      <a:pt x="369" y="1577"/>
                    </a:lnTo>
                    <a:lnTo>
                      <a:pt x="375" y="1569"/>
                    </a:lnTo>
                    <a:lnTo>
                      <a:pt x="375" y="1560"/>
                    </a:lnTo>
                    <a:lnTo>
                      <a:pt x="380" y="1549"/>
                    </a:lnTo>
                    <a:lnTo>
                      <a:pt x="380" y="1538"/>
                    </a:lnTo>
                    <a:lnTo>
                      <a:pt x="380" y="1524"/>
                    </a:lnTo>
                    <a:lnTo>
                      <a:pt x="385" y="1511"/>
                    </a:lnTo>
                    <a:lnTo>
                      <a:pt x="385" y="1494"/>
                    </a:lnTo>
                    <a:lnTo>
                      <a:pt x="391" y="1477"/>
                    </a:lnTo>
                    <a:lnTo>
                      <a:pt x="391" y="1461"/>
                    </a:lnTo>
                    <a:lnTo>
                      <a:pt x="396" y="1443"/>
                    </a:lnTo>
                    <a:lnTo>
                      <a:pt x="396" y="1425"/>
                    </a:lnTo>
                    <a:lnTo>
                      <a:pt x="401" y="1409"/>
                    </a:lnTo>
                    <a:lnTo>
                      <a:pt x="401" y="1391"/>
                    </a:lnTo>
                    <a:lnTo>
                      <a:pt x="406" y="1377"/>
                    </a:lnTo>
                    <a:lnTo>
                      <a:pt x="406" y="1362"/>
                    </a:lnTo>
                    <a:lnTo>
                      <a:pt x="411" y="1350"/>
                    </a:lnTo>
                    <a:lnTo>
                      <a:pt x="411" y="1341"/>
                    </a:lnTo>
                    <a:lnTo>
                      <a:pt x="416" y="1332"/>
                    </a:lnTo>
                    <a:lnTo>
                      <a:pt x="416" y="1326"/>
                    </a:lnTo>
                    <a:lnTo>
                      <a:pt x="424" y="1325"/>
                    </a:lnTo>
                    <a:lnTo>
                      <a:pt x="429" y="1325"/>
                    </a:lnTo>
                    <a:lnTo>
                      <a:pt x="429" y="1329"/>
                    </a:lnTo>
                    <a:lnTo>
                      <a:pt x="434" y="1336"/>
                    </a:lnTo>
                    <a:lnTo>
                      <a:pt x="434" y="1346"/>
                    </a:lnTo>
                    <a:lnTo>
                      <a:pt x="439" y="1356"/>
                    </a:lnTo>
                    <a:lnTo>
                      <a:pt x="439" y="1366"/>
                    </a:lnTo>
                    <a:lnTo>
                      <a:pt x="445" y="1377"/>
                    </a:lnTo>
                    <a:lnTo>
                      <a:pt x="445" y="1389"/>
                    </a:lnTo>
                    <a:lnTo>
                      <a:pt x="451" y="1402"/>
                    </a:lnTo>
                    <a:lnTo>
                      <a:pt x="451" y="1416"/>
                    </a:lnTo>
                    <a:lnTo>
                      <a:pt x="456" y="1428"/>
                    </a:lnTo>
                    <a:lnTo>
                      <a:pt x="456" y="1441"/>
                    </a:lnTo>
                    <a:lnTo>
                      <a:pt x="461" y="1452"/>
                    </a:lnTo>
                    <a:lnTo>
                      <a:pt x="461" y="1464"/>
                    </a:lnTo>
                    <a:lnTo>
                      <a:pt x="466" y="1475"/>
                    </a:lnTo>
                    <a:lnTo>
                      <a:pt x="466" y="1486"/>
                    </a:lnTo>
                    <a:lnTo>
                      <a:pt x="472" y="1494"/>
                    </a:lnTo>
                    <a:lnTo>
                      <a:pt x="472" y="1504"/>
                    </a:lnTo>
                    <a:lnTo>
                      <a:pt x="477" y="1514"/>
                    </a:lnTo>
                    <a:lnTo>
                      <a:pt x="477" y="1520"/>
                    </a:lnTo>
                    <a:lnTo>
                      <a:pt x="482" y="1527"/>
                    </a:lnTo>
                    <a:lnTo>
                      <a:pt x="482" y="1534"/>
                    </a:lnTo>
                    <a:lnTo>
                      <a:pt x="482" y="1540"/>
                    </a:lnTo>
                    <a:lnTo>
                      <a:pt x="487" y="1545"/>
                    </a:lnTo>
                    <a:lnTo>
                      <a:pt x="487" y="1549"/>
                    </a:lnTo>
                    <a:lnTo>
                      <a:pt x="493" y="1553"/>
                    </a:lnTo>
                    <a:lnTo>
                      <a:pt x="493" y="1556"/>
                    </a:lnTo>
                    <a:lnTo>
                      <a:pt x="498" y="1560"/>
                    </a:lnTo>
                    <a:lnTo>
                      <a:pt x="498" y="1563"/>
                    </a:lnTo>
                    <a:lnTo>
                      <a:pt x="503" y="1565"/>
                    </a:lnTo>
                    <a:lnTo>
                      <a:pt x="503" y="1567"/>
                    </a:lnTo>
                    <a:lnTo>
                      <a:pt x="508" y="1569"/>
                    </a:lnTo>
                    <a:lnTo>
                      <a:pt x="508" y="1572"/>
                    </a:lnTo>
                    <a:lnTo>
                      <a:pt x="513" y="1572"/>
                    </a:lnTo>
                    <a:lnTo>
                      <a:pt x="513" y="1575"/>
                    </a:lnTo>
                    <a:lnTo>
                      <a:pt x="519" y="1575"/>
                    </a:lnTo>
                    <a:lnTo>
                      <a:pt x="519" y="1577"/>
                    </a:lnTo>
                    <a:lnTo>
                      <a:pt x="523" y="1577"/>
                    </a:lnTo>
                    <a:lnTo>
                      <a:pt x="523" y="1579"/>
                    </a:lnTo>
                    <a:lnTo>
                      <a:pt x="529" y="1579"/>
                    </a:lnTo>
                    <a:lnTo>
                      <a:pt x="533" y="1582"/>
                    </a:lnTo>
                    <a:lnTo>
                      <a:pt x="539" y="1582"/>
                    </a:lnTo>
                    <a:lnTo>
                      <a:pt x="544" y="1582"/>
                    </a:lnTo>
                    <a:lnTo>
                      <a:pt x="544" y="1583"/>
                    </a:lnTo>
                    <a:lnTo>
                      <a:pt x="549" y="1583"/>
                    </a:lnTo>
                    <a:lnTo>
                      <a:pt x="555" y="1583"/>
                    </a:lnTo>
                    <a:lnTo>
                      <a:pt x="560" y="1583"/>
                    </a:lnTo>
                    <a:lnTo>
                      <a:pt x="565" y="1583"/>
                    </a:lnTo>
                    <a:lnTo>
                      <a:pt x="565" y="1586"/>
                    </a:lnTo>
                    <a:lnTo>
                      <a:pt x="571" y="1586"/>
                    </a:lnTo>
                    <a:lnTo>
                      <a:pt x="575" y="1586"/>
                    </a:lnTo>
                    <a:lnTo>
                      <a:pt x="575" y="1583"/>
                    </a:lnTo>
                    <a:lnTo>
                      <a:pt x="581" y="1582"/>
                    </a:lnTo>
                    <a:lnTo>
                      <a:pt x="581" y="1579"/>
                    </a:lnTo>
                    <a:lnTo>
                      <a:pt x="586" y="1575"/>
                    </a:lnTo>
                    <a:lnTo>
                      <a:pt x="586" y="1565"/>
                    </a:lnTo>
                    <a:lnTo>
                      <a:pt x="586" y="1553"/>
                    </a:lnTo>
                    <a:lnTo>
                      <a:pt x="591" y="1538"/>
                    </a:lnTo>
                    <a:lnTo>
                      <a:pt x="591" y="1516"/>
                    </a:lnTo>
                    <a:lnTo>
                      <a:pt x="599" y="1484"/>
                    </a:lnTo>
                    <a:lnTo>
                      <a:pt x="599" y="1445"/>
                    </a:lnTo>
                    <a:lnTo>
                      <a:pt x="604" y="1400"/>
                    </a:lnTo>
                    <a:lnTo>
                      <a:pt x="604" y="1342"/>
                    </a:lnTo>
                    <a:lnTo>
                      <a:pt x="609" y="1280"/>
                    </a:lnTo>
                    <a:lnTo>
                      <a:pt x="609" y="1205"/>
                    </a:lnTo>
                    <a:lnTo>
                      <a:pt x="615" y="1124"/>
                    </a:lnTo>
                    <a:lnTo>
                      <a:pt x="615" y="1035"/>
                    </a:lnTo>
                    <a:lnTo>
                      <a:pt x="619" y="938"/>
                    </a:lnTo>
                    <a:lnTo>
                      <a:pt x="619" y="838"/>
                    </a:lnTo>
                    <a:lnTo>
                      <a:pt x="625" y="736"/>
                    </a:lnTo>
                    <a:lnTo>
                      <a:pt x="625" y="631"/>
                    </a:lnTo>
                    <a:lnTo>
                      <a:pt x="630" y="530"/>
                    </a:lnTo>
                    <a:lnTo>
                      <a:pt x="630" y="430"/>
                    </a:lnTo>
                    <a:lnTo>
                      <a:pt x="635" y="339"/>
                    </a:lnTo>
                    <a:lnTo>
                      <a:pt x="635" y="253"/>
                    </a:lnTo>
                    <a:lnTo>
                      <a:pt x="640" y="177"/>
                    </a:lnTo>
                    <a:lnTo>
                      <a:pt x="640" y="115"/>
                    </a:lnTo>
                    <a:lnTo>
                      <a:pt x="646" y="65"/>
                    </a:lnTo>
                    <a:lnTo>
                      <a:pt x="646" y="29"/>
                    </a:lnTo>
                    <a:lnTo>
                      <a:pt x="651" y="9"/>
                    </a:lnTo>
                    <a:lnTo>
                      <a:pt x="651" y="0"/>
                    </a:lnTo>
                    <a:lnTo>
                      <a:pt x="656" y="7"/>
                    </a:lnTo>
                    <a:lnTo>
                      <a:pt x="656" y="24"/>
                    </a:lnTo>
                    <a:lnTo>
                      <a:pt x="662" y="56"/>
                    </a:lnTo>
                    <a:lnTo>
                      <a:pt x="662" y="97"/>
                    </a:lnTo>
                    <a:lnTo>
                      <a:pt x="667" y="150"/>
                    </a:lnTo>
                    <a:lnTo>
                      <a:pt x="667" y="205"/>
                    </a:lnTo>
                    <a:lnTo>
                      <a:pt x="672" y="271"/>
                    </a:lnTo>
                    <a:lnTo>
                      <a:pt x="672" y="339"/>
                    </a:lnTo>
                    <a:lnTo>
                      <a:pt x="678" y="411"/>
                    </a:lnTo>
                    <a:lnTo>
                      <a:pt x="678" y="485"/>
                    </a:lnTo>
                    <a:lnTo>
                      <a:pt x="683" y="559"/>
                    </a:lnTo>
                    <a:lnTo>
                      <a:pt x="683" y="631"/>
                    </a:lnTo>
                    <a:lnTo>
                      <a:pt x="688" y="705"/>
                    </a:lnTo>
                    <a:lnTo>
                      <a:pt x="688" y="775"/>
                    </a:lnTo>
                    <a:lnTo>
                      <a:pt x="688" y="841"/>
                    </a:lnTo>
                    <a:lnTo>
                      <a:pt x="693" y="904"/>
                    </a:lnTo>
                    <a:lnTo>
                      <a:pt x="693" y="963"/>
                    </a:lnTo>
                    <a:lnTo>
                      <a:pt x="698" y="1019"/>
                    </a:lnTo>
                    <a:lnTo>
                      <a:pt x="698" y="1071"/>
                    </a:lnTo>
                    <a:lnTo>
                      <a:pt x="703" y="1119"/>
                    </a:lnTo>
                    <a:lnTo>
                      <a:pt x="703" y="1163"/>
                    </a:lnTo>
                    <a:lnTo>
                      <a:pt x="708" y="1203"/>
                    </a:lnTo>
                    <a:lnTo>
                      <a:pt x="708" y="1239"/>
                    </a:lnTo>
                    <a:lnTo>
                      <a:pt x="714" y="1273"/>
                    </a:lnTo>
                    <a:lnTo>
                      <a:pt x="714" y="1303"/>
                    </a:lnTo>
                    <a:lnTo>
                      <a:pt x="719" y="1326"/>
                    </a:lnTo>
                    <a:lnTo>
                      <a:pt x="719" y="1353"/>
                    </a:lnTo>
                    <a:lnTo>
                      <a:pt x="724" y="1372"/>
                    </a:lnTo>
                    <a:lnTo>
                      <a:pt x="724" y="1391"/>
                    </a:lnTo>
                    <a:lnTo>
                      <a:pt x="729" y="1409"/>
                    </a:lnTo>
                    <a:lnTo>
                      <a:pt x="729" y="1423"/>
                    </a:lnTo>
                    <a:lnTo>
                      <a:pt x="735" y="1437"/>
                    </a:lnTo>
                    <a:lnTo>
                      <a:pt x="735" y="1448"/>
                    </a:lnTo>
                    <a:lnTo>
                      <a:pt x="740" y="1459"/>
                    </a:lnTo>
                    <a:lnTo>
                      <a:pt x="740" y="1468"/>
                    </a:lnTo>
                    <a:lnTo>
                      <a:pt x="745" y="1477"/>
                    </a:lnTo>
                    <a:lnTo>
                      <a:pt x="745" y="1484"/>
                    </a:lnTo>
                    <a:lnTo>
                      <a:pt x="751" y="1490"/>
                    </a:lnTo>
                    <a:lnTo>
                      <a:pt x="751" y="1498"/>
                    </a:lnTo>
                    <a:lnTo>
                      <a:pt x="755" y="1502"/>
                    </a:lnTo>
                    <a:lnTo>
                      <a:pt x="755" y="1507"/>
                    </a:lnTo>
                    <a:lnTo>
                      <a:pt x="761" y="1511"/>
                    </a:lnTo>
                    <a:lnTo>
                      <a:pt x="761" y="1516"/>
                    </a:lnTo>
                    <a:lnTo>
                      <a:pt x="766" y="1518"/>
                    </a:lnTo>
                    <a:lnTo>
                      <a:pt x="766" y="1523"/>
                    </a:lnTo>
                    <a:lnTo>
                      <a:pt x="771" y="1524"/>
                    </a:lnTo>
                    <a:lnTo>
                      <a:pt x="771" y="1527"/>
                    </a:lnTo>
                    <a:lnTo>
                      <a:pt x="779" y="1530"/>
                    </a:lnTo>
                    <a:lnTo>
                      <a:pt x="779" y="1534"/>
                    </a:lnTo>
                    <a:lnTo>
                      <a:pt x="785" y="1536"/>
                    </a:lnTo>
                    <a:lnTo>
                      <a:pt x="790" y="1538"/>
                    </a:lnTo>
                    <a:lnTo>
                      <a:pt x="790" y="1540"/>
                    </a:lnTo>
                    <a:lnTo>
                      <a:pt x="790" y="1543"/>
                    </a:lnTo>
                    <a:lnTo>
                      <a:pt x="794" y="1545"/>
                    </a:lnTo>
                    <a:lnTo>
                      <a:pt x="794" y="1547"/>
                    </a:lnTo>
                    <a:lnTo>
                      <a:pt x="800" y="1547"/>
                    </a:lnTo>
                    <a:lnTo>
                      <a:pt x="800" y="1549"/>
                    </a:lnTo>
                    <a:lnTo>
                      <a:pt x="805" y="1552"/>
                    </a:lnTo>
                    <a:lnTo>
                      <a:pt x="810" y="1553"/>
                    </a:lnTo>
                    <a:lnTo>
                      <a:pt x="815" y="1556"/>
                    </a:lnTo>
                    <a:lnTo>
                      <a:pt x="820" y="1556"/>
                    </a:lnTo>
                    <a:lnTo>
                      <a:pt x="820" y="1553"/>
                    </a:lnTo>
                    <a:lnTo>
                      <a:pt x="826" y="1553"/>
                    </a:lnTo>
                    <a:lnTo>
                      <a:pt x="826" y="1549"/>
                    </a:lnTo>
                    <a:lnTo>
                      <a:pt x="831" y="1543"/>
                    </a:lnTo>
                    <a:lnTo>
                      <a:pt x="831" y="1536"/>
                    </a:lnTo>
                    <a:lnTo>
                      <a:pt x="836" y="1523"/>
                    </a:lnTo>
                    <a:lnTo>
                      <a:pt x="836" y="1507"/>
                    </a:lnTo>
                    <a:lnTo>
                      <a:pt x="842" y="1486"/>
                    </a:lnTo>
                    <a:lnTo>
                      <a:pt x="842" y="1459"/>
                    </a:lnTo>
                    <a:lnTo>
                      <a:pt x="847" y="1428"/>
                    </a:lnTo>
                    <a:lnTo>
                      <a:pt x="847" y="1386"/>
                    </a:lnTo>
                    <a:lnTo>
                      <a:pt x="852" y="1342"/>
                    </a:lnTo>
                    <a:lnTo>
                      <a:pt x="852" y="1291"/>
                    </a:lnTo>
                    <a:lnTo>
                      <a:pt x="857" y="1235"/>
                    </a:lnTo>
                    <a:lnTo>
                      <a:pt x="857" y="1171"/>
                    </a:lnTo>
                    <a:lnTo>
                      <a:pt x="862" y="1102"/>
                    </a:lnTo>
                    <a:lnTo>
                      <a:pt x="862" y="1032"/>
                    </a:lnTo>
                    <a:lnTo>
                      <a:pt x="868" y="957"/>
                    </a:lnTo>
                    <a:lnTo>
                      <a:pt x="868" y="883"/>
                    </a:lnTo>
                    <a:lnTo>
                      <a:pt x="873" y="806"/>
                    </a:lnTo>
                    <a:lnTo>
                      <a:pt x="873" y="733"/>
                    </a:lnTo>
                    <a:lnTo>
                      <a:pt x="878" y="663"/>
                    </a:lnTo>
                    <a:lnTo>
                      <a:pt x="878" y="598"/>
                    </a:lnTo>
                    <a:lnTo>
                      <a:pt x="883" y="537"/>
                    </a:lnTo>
                    <a:lnTo>
                      <a:pt x="883" y="485"/>
                    </a:lnTo>
                    <a:lnTo>
                      <a:pt x="888" y="442"/>
                    </a:lnTo>
                    <a:lnTo>
                      <a:pt x="888" y="404"/>
                    </a:lnTo>
                    <a:lnTo>
                      <a:pt x="893" y="381"/>
                    </a:lnTo>
                    <a:lnTo>
                      <a:pt x="893" y="367"/>
                    </a:lnTo>
                    <a:lnTo>
                      <a:pt x="893" y="361"/>
                    </a:lnTo>
                    <a:lnTo>
                      <a:pt x="899" y="367"/>
                    </a:lnTo>
                    <a:lnTo>
                      <a:pt x="899" y="381"/>
                    </a:lnTo>
                    <a:lnTo>
                      <a:pt x="905" y="403"/>
                    </a:lnTo>
                    <a:lnTo>
                      <a:pt x="905" y="434"/>
                    </a:lnTo>
                    <a:lnTo>
                      <a:pt x="910" y="471"/>
                    </a:lnTo>
                    <a:lnTo>
                      <a:pt x="910" y="513"/>
                    </a:lnTo>
                    <a:lnTo>
                      <a:pt x="915" y="562"/>
                    </a:lnTo>
                    <a:lnTo>
                      <a:pt x="915" y="612"/>
                    </a:lnTo>
                    <a:lnTo>
                      <a:pt x="920" y="666"/>
                    </a:lnTo>
                    <a:lnTo>
                      <a:pt x="920" y="720"/>
                    </a:lnTo>
                    <a:lnTo>
                      <a:pt x="926" y="777"/>
                    </a:lnTo>
                    <a:lnTo>
                      <a:pt x="926" y="832"/>
                    </a:lnTo>
                    <a:lnTo>
                      <a:pt x="930" y="885"/>
                    </a:lnTo>
                    <a:lnTo>
                      <a:pt x="930" y="940"/>
                    </a:lnTo>
                    <a:lnTo>
                      <a:pt x="936" y="989"/>
                    </a:lnTo>
                    <a:lnTo>
                      <a:pt x="936" y="1039"/>
                    </a:lnTo>
                    <a:lnTo>
                      <a:pt x="941" y="1084"/>
                    </a:lnTo>
                    <a:lnTo>
                      <a:pt x="941" y="1129"/>
                    </a:lnTo>
                    <a:lnTo>
                      <a:pt x="946" y="1168"/>
                    </a:lnTo>
                    <a:lnTo>
                      <a:pt x="946" y="1208"/>
                    </a:lnTo>
                    <a:lnTo>
                      <a:pt x="954" y="1242"/>
                    </a:lnTo>
                    <a:lnTo>
                      <a:pt x="954" y="1273"/>
                    </a:lnTo>
                    <a:lnTo>
                      <a:pt x="959" y="1303"/>
                    </a:lnTo>
                    <a:lnTo>
                      <a:pt x="959" y="1329"/>
                    </a:lnTo>
                    <a:lnTo>
                      <a:pt x="964" y="1353"/>
                    </a:lnTo>
                    <a:lnTo>
                      <a:pt x="964" y="1375"/>
                    </a:lnTo>
                    <a:lnTo>
                      <a:pt x="970" y="1395"/>
                    </a:lnTo>
                    <a:lnTo>
                      <a:pt x="970" y="1411"/>
                    </a:lnTo>
                    <a:lnTo>
                      <a:pt x="974" y="1428"/>
                    </a:lnTo>
                    <a:lnTo>
                      <a:pt x="974" y="1441"/>
                    </a:lnTo>
                    <a:lnTo>
                      <a:pt x="980" y="1455"/>
                    </a:lnTo>
                    <a:lnTo>
                      <a:pt x="980" y="1466"/>
                    </a:lnTo>
                    <a:lnTo>
                      <a:pt x="985" y="1475"/>
                    </a:lnTo>
                    <a:lnTo>
                      <a:pt x="985" y="1484"/>
                    </a:lnTo>
                    <a:lnTo>
                      <a:pt x="990" y="1490"/>
                    </a:lnTo>
                    <a:lnTo>
                      <a:pt x="990" y="1500"/>
                    </a:lnTo>
                    <a:lnTo>
                      <a:pt x="996" y="1504"/>
                    </a:lnTo>
                    <a:lnTo>
                      <a:pt x="996" y="1511"/>
                    </a:lnTo>
                    <a:lnTo>
                      <a:pt x="996" y="1516"/>
                    </a:lnTo>
                    <a:lnTo>
                      <a:pt x="1001" y="1520"/>
                    </a:lnTo>
                    <a:lnTo>
                      <a:pt x="1001" y="1524"/>
                    </a:lnTo>
                    <a:lnTo>
                      <a:pt x="1006" y="1527"/>
                    </a:lnTo>
                    <a:lnTo>
                      <a:pt x="1006" y="1531"/>
                    </a:lnTo>
                    <a:lnTo>
                      <a:pt x="1011" y="1534"/>
                    </a:lnTo>
                    <a:lnTo>
                      <a:pt x="1011" y="1536"/>
                    </a:lnTo>
                    <a:lnTo>
                      <a:pt x="1016" y="1538"/>
                    </a:lnTo>
                    <a:lnTo>
                      <a:pt x="1016" y="1540"/>
                    </a:lnTo>
                    <a:lnTo>
                      <a:pt x="1022" y="1543"/>
                    </a:lnTo>
                    <a:lnTo>
                      <a:pt x="1022" y="1545"/>
                    </a:lnTo>
                    <a:lnTo>
                      <a:pt x="1026" y="1547"/>
                    </a:lnTo>
                    <a:lnTo>
                      <a:pt x="1026" y="1549"/>
                    </a:lnTo>
                    <a:lnTo>
                      <a:pt x="1032" y="1549"/>
                    </a:lnTo>
                    <a:lnTo>
                      <a:pt x="1032" y="1552"/>
                    </a:lnTo>
                    <a:lnTo>
                      <a:pt x="1037" y="1553"/>
                    </a:lnTo>
                    <a:lnTo>
                      <a:pt x="1042" y="1556"/>
                    </a:lnTo>
                    <a:lnTo>
                      <a:pt x="1048" y="1559"/>
                    </a:lnTo>
                    <a:lnTo>
                      <a:pt x="1048" y="1560"/>
                    </a:lnTo>
                    <a:lnTo>
                      <a:pt x="1053" y="1560"/>
                    </a:lnTo>
                    <a:lnTo>
                      <a:pt x="1053" y="1563"/>
                    </a:lnTo>
                    <a:lnTo>
                      <a:pt x="1058" y="1563"/>
                    </a:lnTo>
                    <a:lnTo>
                      <a:pt x="1058" y="1565"/>
                    </a:lnTo>
                    <a:lnTo>
                      <a:pt x="1064" y="1565"/>
                    </a:lnTo>
                    <a:lnTo>
                      <a:pt x="1068" y="1567"/>
                    </a:lnTo>
                    <a:lnTo>
                      <a:pt x="1073" y="1569"/>
                    </a:lnTo>
                    <a:lnTo>
                      <a:pt x="1079" y="1569"/>
                    </a:lnTo>
                    <a:lnTo>
                      <a:pt x="1079" y="1572"/>
                    </a:lnTo>
                    <a:lnTo>
                      <a:pt x="1084" y="1572"/>
                    </a:lnTo>
                    <a:lnTo>
                      <a:pt x="1084" y="1575"/>
                    </a:lnTo>
                    <a:lnTo>
                      <a:pt x="1089" y="1575"/>
                    </a:lnTo>
                    <a:lnTo>
                      <a:pt x="1094" y="1577"/>
                    </a:lnTo>
                    <a:lnTo>
                      <a:pt x="1099" y="1577"/>
                    </a:lnTo>
                    <a:lnTo>
                      <a:pt x="1099" y="1579"/>
                    </a:lnTo>
                    <a:lnTo>
                      <a:pt x="1105" y="1579"/>
                    </a:lnTo>
                    <a:lnTo>
                      <a:pt x="1110" y="1582"/>
                    </a:lnTo>
                    <a:lnTo>
                      <a:pt x="1115" y="1582"/>
                    </a:lnTo>
                    <a:lnTo>
                      <a:pt x="1121" y="1583"/>
                    </a:lnTo>
                    <a:lnTo>
                      <a:pt x="1129" y="1583"/>
                    </a:lnTo>
                    <a:lnTo>
                      <a:pt x="1134" y="1583"/>
                    </a:lnTo>
                    <a:lnTo>
                      <a:pt x="1139" y="1586"/>
                    </a:lnTo>
                    <a:lnTo>
                      <a:pt x="1145" y="1586"/>
                    </a:lnTo>
                    <a:lnTo>
                      <a:pt x="1149" y="1586"/>
                    </a:lnTo>
                    <a:lnTo>
                      <a:pt x="1155" y="1586"/>
                    </a:lnTo>
                    <a:lnTo>
                      <a:pt x="1161" y="1586"/>
                    </a:lnTo>
                    <a:lnTo>
                      <a:pt x="1165" y="1586"/>
                    </a:lnTo>
                    <a:lnTo>
                      <a:pt x="1170" y="1586"/>
                    </a:lnTo>
                    <a:lnTo>
                      <a:pt x="1176" y="1586"/>
                    </a:lnTo>
                    <a:lnTo>
                      <a:pt x="1181" y="1586"/>
                    </a:lnTo>
                    <a:lnTo>
                      <a:pt x="1186" y="1586"/>
                    </a:lnTo>
                    <a:lnTo>
                      <a:pt x="1186" y="1583"/>
                    </a:lnTo>
                    <a:lnTo>
                      <a:pt x="1191" y="1583"/>
                    </a:lnTo>
                    <a:lnTo>
                      <a:pt x="1196" y="1582"/>
                    </a:lnTo>
                    <a:lnTo>
                      <a:pt x="1202" y="1579"/>
                    </a:lnTo>
                    <a:lnTo>
                      <a:pt x="1202" y="1575"/>
                    </a:lnTo>
                    <a:lnTo>
                      <a:pt x="1202" y="1569"/>
                    </a:lnTo>
                    <a:lnTo>
                      <a:pt x="1207" y="1565"/>
                    </a:lnTo>
                    <a:lnTo>
                      <a:pt x="1207" y="1556"/>
                    </a:lnTo>
                    <a:lnTo>
                      <a:pt x="1212" y="1545"/>
                    </a:lnTo>
                    <a:lnTo>
                      <a:pt x="1212" y="1531"/>
                    </a:lnTo>
                    <a:lnTo>
                      <a:pt x="1217" y="1516"/>
                    </a:lnTo>
                    <a:lnTo>
                      <a:pt x="1217" y="1492"/>
                    </a:lnTo>
                    <a:lnTo>
                      <a:pt x="1223" y="1468"/>
                    </a:lnTo>
                    <a:lnTo>
                      <a:pt x="1223" y="1437"/>
                    </a:lnTo>
                    <a:lnTo>
                      <a:pt x="1228" y="1400"/>
                    </a:lnTo>
                    <a:lnTo>
                      <a:pt x="1228" y="1362"/>
                    </a:lnTo>
                    <a:lnTo>
                      <a:pt x="1232" y="1314"/>
                    </a:lnTo>
                    <a:lnTo>
                      <a:pt x="1232" y="1264"/>
                    </a:lnTo>
                    <a:lnTo>
                      <a:pt x="1239" y="1210"/>
                    </a:lnTo>
                    <a:lnTo>
                      <a:pt x="1239" y="1152"/>
                    </a:lnTo>
                    <a:lnTo>
                      <a:pt x="1244" y="1087"/>
                    </a:lnTo>
                    <a:lnTo>
                      <a:pt x="1244" y="1022"/>
                    </a:lnTo>
                    <a:lnTo>
                      <a:pt x="1248" y="954"/>
                    </a:lnTo>
                    <a:lnTo>
                      <a:pt x="1248" y="885"/>
                    </a:lnTo>
                    <a:lnTo>
                      <a:pt x="1254" y="819"/>
                    </a:lnTo>
                    <a:lnTo>
                      <a:pt x="1254" y="753"/>
                    </a:lnTo>
                    <a:lnTo>
                      <a:pt x="1258" y="689"/>
                    </a:lnTo>
                    <a:lnTo>
                      <a:pt x="1258" y="627"/>
                    </a:lnTo>
                    <a:lnTo>
                      <a:pt x="1264" y="572"/>
                    </a:lnTo>
                    <a:lnTo>
                      <a:pt x="1264" y="525"/>
                    </a:lnTo>
                    <a:lnTo>
                      <a:pt x="1269" y="482"/>
                    </a:lnTo>
                    <a:lnTo>
                      <a:pt x="1269" y="449"/>
                    </a:lnTo>
                    <a:lnTo>
                      <a:pt x="1274" y="420"/>
                    </a:lnTo>
                    <a:lnTo>
                      <a:pt x="1274" y="403"/>
                    </a:lnTo>
                    <a:lnTo>
                      <a:pt x="1279" y="394"/>
                    </a:lnTo>
                    <a:lnTo>
                      <a:pt x="1285" y="400"/>
                    </a:lnTo>
                    <a:lnTo>
                      <a:pt x="1285" y="413"/>
                    </a:lnTo>
                    <a:lnTo>
                      <a:pt x="1290" y="437"/>
                    </a:lnTo>
                    <a:lnTo>
                      <a:pt x="1290" y="465"/>
                    </a:lnTo>
                    <a:lnTo>
                      <a:pt x="1295" y="498"/>
                    </a:lnTo>
                    <a:lnTo>
                      <a:pt x="1295" y="537"/>
                    </a:lnTo>
                    <a:lnTo>
                      <a:pt x="1300" y="579"/>
                    </a:lnTo>
                    <a:lnTo>
                      <a:pt x="1300" y="625"/>
                    </a:lnTo>
                    <a:lnTo>
                      <a:pt x="1300" y="673"/>
                    </a:lnTo>
                    <a:lnTo>
                      <a:pt x="1308" y="722"/>
                    </a:lnTo>
                    <a:lnTo>
                      <a:pt x="1308" y="775"/>
                    </a:lnTo>
                    <a:lnTo>
                      <a:pt x="1313" y="825"/>
                    </a:lnTo>
                    <a:lnTo>
                      <a:pt x="1313" y="873"/>
                    </a:lnTo>
                    <a:lnTo>
                      <a:pt x="1319" y="925"/>
                    </a:lnTo>
                    <a:lnTo>
                      <a:pt x="1319" y="972"/>
                    </a:lnTo>
                    <a:lnTo>
                      <a:pt x="1324" y="1019"/>
                    </a:lnTo>
                    <a:lnTo>
                      <a:pt x="1324" y="1062"/>
                    </a:lnTo>
                    <a:lnTo>
                      <a:pt x="1329" y="1105"/>
                    </a:lnTo>
                    <a:lnTo>
                      <a:pt x="1329" y="1144"/>
                    </a:lnTo>
                    <a:lnTo>
                      <a:pt x="1335" y="1182"/>
                    </a:lnTo>
                    <a:lnTo>
                      <a:pt x="1335" y="1216"/>
                    </a:lnTo>
                    <a:lnTo>
                      <a:pt x="1339" y="1250"/>
                    </a:lnTo>
                    <a:lnTo>
                      <a:pt x="1339" y="1280"/>
                    </a:lnTo>
                    <a:lnTo>
                      <a:pt x="1345" y="1307"/>
                    </a:lnTo>
                    <a:lnTo>
                      <a:pt x="1345" y="1332"/>
                    </a:lnTo>
                    <a:lnTo>
                      <a:pt x="1350" y="1356"/>
                    </a:lnTo>
                    <a:lnTo>
                      <a:pt x="1350" y="1377"/>
                    </a:lnTo>
                    <a:lnTo>
                      <a:pt x="1355" y="1395"/>
                    </a:lnTo>
                    <a:lnTo>
                      <a:pt x="1355" y="1411"/>
                    </a:lnTo>
                    <a:lnTo>
                      <a:pt x="1361" y="1428"/>
                    </a:lnTo>
                    <a:lnTo>
                      <a:pt x="1361" y="1441"/>
                    </a:lnTo>
                    <a:lnTo>
                      <a:pt x="1366" y="1455"/>
                    </a:lnTo>
                    <a:lnTo>
                      <a:pt x="1366" y="1464"/>
                    </a:lnTo>
                    <a:lnTo>
                      <a:pt x="1371" y="1475"/>
                    </a:lnTo>
                    <a:lnTo>
                      <a:pt x="1371" y="1484"/>
                    </a:lnTo>
                    <a:lnTo>
                      <a:pt x="1377" y="1490"/>
                    </a:lnTo>
                    <a:lnTo>
                      <a:pt x="1377" y="1498"/>
                    </a:lnTo>
                    <a:lnTo>
                      <a:pt x="1382" y="1504"/>
                    </a:lnTo>
                    <a:lnTo>
                      <a:pt x="1382" y="1511"/>
                    </a:lnTo>
                    <a:lnTo>
                      <a:pt x="1387" y="1516"/>
                    </a:lnTo>
                    <a:lnTo>
                      <a:pt x="1387" y="1520"/>
                    </a:lnTo>
                    <a:lnTo>
                      <a:pt x="1392" y="1524"/>
                    </a:lnTo>
                    <a:lnTo>
                      <a:pt x="1392" y="1527"/>
                    </a:lnTo>
                    <a:lnTo>
                      <a:pt x="1397" y="1531"/>
                    </a:lnTo>
                    <a:lnTo>
                      <a:pt x="1397" y="1534"/>
                    </a:lnTo>
                    <a:lnTo>
                      <a:pt x="1403" y="1536"/>
                    </a:lnTo>
                    <a:lnTo>
                      <a:pt x="1403" y="1538"/>
                    </a:lnTo>
                    <a:lnTo>
                      <a:pt x="1408" y="1543"/>
                    </a:lnTo>
                    <a:lnTo>
                      <a:pt x="1408" y="1545"/>
                    </a:lnTo>
                    <a:lnTo>
                      <a:pt x="1413" y="1547"/>
                    </a:lnTo>
                    <a:lnTo>
                      <a:pt x="1413" y="1549"/>
                    </a:lnTo>
                    <a:lnTo>
                      <a:pt x="1419" y="1552"/>
                    </a:lnTo>
                    <a:lnTo>
                      <a:pt x="1419" y="1553"/>
                    </a:lnTo>
                    <a:lnTo>
                      <a:pt x="1423" y="1553"/>
                    </a:lnTo>
                    <a:lnTo>
                      <a:pt x="1423" y="1556"/>
                    </a:lnTo>
                    <a:lnTo>
                      <a:pt x="1429" y="1559"/>
                    </a:lnTo>
                    <a:lnTo>
                      <a:pt x="1434" y="1560"/>
                    </a:lnTo>
                    <a:lnTo>
                      <a:pt x="1439" y="1563"/>
                    </a:lnTo>
                    <a:lnTo>
                      <a:pt x="1445" y="1565"/>
                    </a:lnTo>
                    <a:lnTo>
                      <a:pt x="1449" y="1567"/>
                    </a:lnTo>
                    <a:lnTo>
                      <a:pt x="1454" y="1567"/>
                    </a:lnTo>
                    <a:lnTo>
                      <a:pt x="1454" y="1569"/>
                    </a:lnTo>
                    <a:lnTo>
                      <a:pt x="1460" y="1569"/>
                    </a:lnTo>
                    <a:lnTo>
                      <a:pt x="1460" y="1572"/>
                    </a:lnTo>
                    <a:lnTo>
                      <a:pt x="1465" y="1572"/>
                    </a:lnTo>
                    <a:lnTo>
                      <a:pt x="1470" y="1575"/>
                    </a:lnTo>
                    <a:lnTo>
                      <a:pt x="1475" y="1575"/>
                    </a:lnTo>
                    <a:lnTo>
                      <a:pt x="1475" y="1577"/>
                    </a:lnTo>
                    <a:lnTo>
                      <a:pt x="1483" y="1577"/>
                    </a:lnTo>
                    <a:lnTo>
                      <a:pt x="1489" y="1579"/>
                    </a:lnTo>
                    <a:lnTo>
                      <a:pt x="1494" y="1579"/>
                    </a:lnTo>
                    <a:lnTo>
                      <a:pt x="1499" y="1582"/>
                    </a:lnTo>
                    <a:lnTo>
                      <a:pt x="1503" y="1582"/>
                    </a:lnTo>
                    <a:lnTo>
                      <a:pt x="1503" y="1583"/>
                    </a:lnTo>
                    <a:lnTo>
                      <a:pt x="1509" y="1583"/>
                    </a:lnTo>
                    <a:lnTo>
                      <a:pt x="1514" y="1586"/>
                    </a:lnTo>
                    <a:lnTo>
                      <a:pt x="1519" y="1586"/>
                    </a:lnTo>
                    <a:lnTo>
                      <a:pt x="1524" y="1586"/>
                    </a:lnTo>
                    <a:lnTo>
                      <a:pt x="1524" y="1588"/>
                    </a:lnTo>
                    <a:lnTo>
                      <a:pt x="1530" y="1588"/>
                    </a:lnTo>
                    <a:lnTo>
                      <a:pt x="1535" y="1588"/>
                    </a:lnTo>
                    <a:lnTo>
                      <a:pt x="1540" y="1588"/>
                    </a:lnTo>
                    <a:lnTo>
                      <a:pt x="1540" y="1590"/>
                    </a:lnTo>
                    <a:lnTo>
                      <a:pt x="1545" y="1590"/>
                    </a:lnTo>
                    <a:lnTo>
                      <a:pt x="1550" y="1590"/>
                    </a:lnTo>
                    <a:lnTo>
                      <a:pt x="1556" y="1590"/>
                    </a:lnTo>
                    <a:lnTo>
                      <a:pt x="1561" y="1590"/>
                    </a:lnTo>
                    <a:lnTo>
                      <a:pt x="1561" y="1593"/>
                    </a:lnTo>
                    <a:lnTo>
                      <a:pt x="1566" y="1593"/>
                    </a:lnTo>
                    <a:lnTo>
                      <a:pt x="1571" y="1593"/>
                    </a:lnTo>
                    <a:lnTo>
                      <a:pt x="1577" y="1593"/>
                    </a:lnTo>
                    <a:lnTo>
                      <a:pt x="1582" y="1593"/>
                    </a:lnTo>
                    <a:lnTo>
                      <a:pt x="1587" y="1593"/>
                    </a:lnTo>
                    <a:lnTo>
                      <a:pt x="1592" y="1595"/>
                    </a:lnTo>
                    <a:lnTo>
                      <a:pt x="1598" y="1595"/>
                    </a:lnTo>
                    <a:lnTo>
                      <a:pt x="1603" y="1595"/>
                    </a:lnTo>
                    <a:lnTo>
                      <a:pt x="1608" y="1595"/>
                    </a:lnTo>
                    <a:lnTo>
                      <a:pt x="1613" y="1595"/>
                    </a:lnTo>
                    <a:lnTo>
                      <a:pt x="1618" y="1595"/>
                    </a:lnTo>
                    <a:lnTo>
                      <a:pt x="1624" y="1595"/>
                    </a:lnTo>
                    <a:lnTo>
                      <a:pt x="1629" y="1595"/>
                    </a:lnTo>
                    <a:lnTo>
                      <a:pt x="1634" y="1595"/>
                    </a:lnTo>
                    <a:lnTo>
                      <a:pt x="1634" y="1597"/>
                    </a:lnTo>
                    <a:lnTo>
                      <a:pt x="1639" y="1597"/>
                    </a:lnTo>
                    <a:lnTo>
                      <a:pt x="1644" y="1597"/>
                    </a:lnTo>
                    <a:lnTo>
                      <a:pt x="1650" y="1597"/>
                    </a:lnTo>
                    <a:lnTo>
                      <a:pt x="1657" y="1597"/>
                    </a:lnTo>
                    <a:lnTo>
                      <a:pt x="1663" y="1597"/>
                    </a:lnTo>
                    <a:lnTo>
                      <a:pt x="1668" y="1597"/>
                    </a:lnTo>
                    <a:lnTo>
                      <a:pt x="1673" y="1597"/>
                    </a:lnTo>
                    <a:lnTo>
                      <a:pt x="1679" y="1597"/>
                    </a:lnTo>
                    <a:lnTo>
                      <a:pt x="1684" y="1597"/>
                    </a:lnTo>
                    <a:lnTo>
                      <a:pt x="1689" y="1597"/>
                    </a:lnTo>
                    <a:lnTo>
                      <a:pt x="1694" y="1597"/>
                    </a:lnTo>
                    <a:lnTo>
                      <a:pt x="1700" y="1597"/>
                    </a:lnTo>
                    <a:lnTo>
                      <a:pt x="1704" y="1597"/>
                    </a:lnTo>
                    <a:lnTo>
                      <a:pt x="1709" y="1597"/>
                    </a:lnTo>
                    <a:lnTo>
                      <a:pt x="1716" y="1597"/>
                    </a:lnTo>
                    <a:lnTo>
                      <a:pt x="1720" y="1597"/>
                    </a:lnTo>
                    <a:lnTo>
                      <a:pt x="1724" y="1597"/>
                    </a:lnTo>
                    <a:lnTo>
                      <a:pt x="1730" y="1597"/>
                    </a:lnTo>
                    <a:lnTo>
                      <a:pt x="1735" y="1597"/>
                    </a:lnTo>
                    <a:lnTo>
                      <a:pt x="1740" y="1597"/>
                    </a:lnTo>
                    <a:lnTo>
                      <a:pt x="1746" y="1597"/>
                    </a:lnTo>
                    <a:lnTo>
                      <a:pt x="1751" y="1597"/>
                    </a:lnTo>
                    <a:lnTo>
                      <a:pt x="1756" y="1597"/>
                    </a:lnTo>
                    <a:lnTo>
                      <a:pt x="1762" y="1597"/>
                    </a:lnTo>
                    <a:lnTo>
                      <a:pt x="1767" y="1597"/>
                    </a:lnTo>
                    <a:lnTo>
                      <a:pt x="1772" y="1597"/>
                    </a:lnTo>
                    <a:lnTo>
                      <a:pt x="1777" y="1597"/>
                    </a:lnTo>
                    <a:lnTo>
                      <a:pt x="1783" y="1597"/>
                    </a:lnTo>
                    <a:lnTo>
                      <a:pt x="1788" y="1597"/>
                    </a:lnTo>
                    <a:lnTo>
                      <a:pt x="1793" y="1597"/>
                    </a:lnTo>
                    <a:lnTo>
                      <a:pt x="1799" y="1597"/>
                    </a:lnTo>
                    <a:lnTo>
                      <a:pt x="1799" y="1599"/>
                    </a:lnTo>
                    <a:lnTo>
                      <a:pt x="1804" y="1599"/>
                    </a:lnTo>
                    <a:lnTo>
                      <a:pt x="1809" y="1599"/>
                    </a:lnTo>
                    <a:lnTo>
                      <a:pt x="1815" y="1599"/>
                    </a:lnTo>
                    <a:lnTo>
                      <a:pt x="1819" y="1599"/>
                    </a:lnTo>
                    <a:lnTo>
                      <a:pt x="1824" y="1599"/>
                    </a:lnTo>
                    <a:lnTo>
                      <a:pt x="1829" y="1599"/>
                    </a:lnTo>
                    <a:lnTo>
                      <a:pt x="1837" y="1599"/>
                    </a:lnTo>
                    <a:lnTo>
                      <a:pt x="1843" y="1599"/>
                    </a:lnTo>
                    <a:lnTo>
                      <a:pt x="1848" y="1597"/>
                    </a:lnTo>
                    <a:lnTo>
                      <a:pt x="1853" y="1597"/>
                    </a:lnTo>
                    <a:lnTo>
                      <a:pt x="1858" y="1597"/>
                    </a:lnTo>
                    <a:lnTo>
                      <a:pt x="1863" y="1597"/>
                    </a:lnTo>
                    <a:lnTo>
                      <a:pt x="1869" y="1597"/>
                    </a:lnTo>
                    <a:lnTo>
                      <a:pt x="1874" y="1597"/>
                    </a:lnTo>
                    <a:lnTo>
                      <a:pt x="1874" y="1595"/>
                    </a:lnTo>
                    <a:lnTo>
                      <a:pt x="1879" y="1595"/>
                    </a:lnTo>
                    <a:lnTo>
                      <a:pt x="1884" y="1593"/>
                    </a:lnTo>
                    <a:lnTo>
                      <a:pt x="1884" y="1590"/>
                    </a:lnTo>
                    <a:lnTo>
                      <a:pt x="1889" y="1588"/>
                    </a:lnTo>
                    <a:lnTo>
                      <a:pt x="1889" y="1586"/>
                    </a:lnTo>
                    <a:lnTo>
                      <a:pt x="1895" y="1582"/>
                    </a:lnTo>
                    <a:lnTo>
                      <a:pt x="1895" y="1577"/>
                    </a:lnTo>
                    <a:lnTo>
                      <a:pt x="1900" y="1572"/>
                    </a:lnTo>
                    <a:lnTo>
                      <a:pt x="1900" y="1565"/>
                    </a:lnTo>
                    <a:lnTo>
                      <a:pt x="1905" y="1556"/>
                    </a:lnTo>
                    <a:lnTo>
                      <a:pt x="1905" y="1547"/>
                    </a:lnTo>
                    <a:lnTo>
                      <a:pt x="1911" y="1534"/>
                    </a:lnTo>
                    <a:lnTo>
                      <a:pt x="1911" y="1520"/>
                    </a:lnTo>
                    <a:lnTo>
                      <a:pt x="1915" y="1504"/>
                    </a:lnTo>
                    <a:lnTo>
                      <a:pt x="1915" y="1486"/>
                    </a:lnTo>
                    <a:lnTo>
                      <a:pt x="1915" y="1464"/>
                    </a:lnTo>
                    <a:lnTo>
                      <a:pt x="1921" y="1439"/>
                    </a:lnTo>
                    <a:lnTo>
                      <a:pt x="1921" y="1409"/>
                    </a:lnTo>
                    <a:lnTo>
                      <a:pt x="1926" y="1379"/>
                    </a:lnTo>
                    <a:lnTo>
                      <a:pt x="1926" y="1342"/>
                    </a:lnTo>
                    <a:lnTo>
                      <a:pt x="1931" y="1307"/>
                    </a:lnTo>
                    <a:lnTo>
                      <a:pt x="1931" y="1266"/>
                    </a:lnTo>
                    <a:lnTo>
                      <a:pt x="1936" y="1221"/>
                    </a:lnTo>
                    <a:lnTo>
                      <a:pt x="1936" y="1175"/>
                    </a:lnTo>
                    <a:lnTo>
                      <a:pt x="1941" y="1129"/>
                    </a:lnTo>
                    <a:lnTo>
                      <a:pt x="1941" y="1075"/>
                    </a:lnTo>
                    <a:lnTo>
                      <a:pt x="1946" y="1024"/>
                    </a:lnTo>
                    <a:lnTo>
                      <a:pt x="1946" y="972"/>
                    </a:lnTo>
                    <a:lnTo>
                      <a:pt x="1952" y="918"/>
                    </a:lnTo>
                    <a:lnTo>
                      <a:pt x="1952" y="863"/>
                    </a:lnTo>
                    <a:lnTo>
                      <a:pt x="1957" y="811"/>
                    </a:lnTo>
                    <a:lnTo>
                      <a:pt x="1957" y="759"/>
                    </a:lnTo>
                    <a:lnTo>
                      <a:pt x="1962" y="711"/>
                    </a:lnTo>
                    <a:lnTo>
                      <a:pt x="1962" y="663"/>
                    </a:lnTo>
                    <a:lnTo>
                      <a:pt x="1968" y="620"/>
                    </a:lnTo>
                    <a:lnTo>
                      <a:pt x="1968" y="582"/>
                    </a:lnTo>
                    <a:lnTo>
                      <a:pt x="1973" y="546"/>
                    </a:lnTo>
                    <a:lnTo>
                      <a:pt x="1973" y="517"/>
                    </a:lnTo>
                    <a:lnTo>
                      <a:pt x="1978" y="491"/>
                    </a:lnTo>
                    <a:lnTo>
                      <a:pt x="1978" y="471"/>
                    </a:lnTo>
                    <a:lnTo>
                      <a:pt x="1983" y="458"/>
                    </a:lnTo>
                    <a:lnTo>
                      <a:pt x="1983" y="449"/>
                    </a:lnTo>
                    <a:lnTo>
                      <a:pt x="1989" y="446"/>
                    </a:lnTo>
                    <a:lnTo>
                      <a:pt x="1989" y="449"/>
                    </a:lnTo>
                    <a:lnTo>
                      <a:pt x="1994" y="458"/>
                    </a:lnTo>
                    <a:lnTo>
                      <a:pt x="1994" y="471"/>
                    </a:lnTo>
                    <a:lnTo>
                      <a:pt x="1998" y="489"/>
                    </a:lnTo>
                    <a:lnTo>
                      <a:pt x="1998" y="512"/>
                    </a:lnTo>
                    <a:lnTo>
                      <a:pt x="2005" y="539"/>
                    </a:lnTo>
                    <a:lnTo>
                      <a:pt x="2005" y="570"/>
                    </a:lnTo>
                    <a:lnTo>
                      <a:pt x="2011" y="603"/>
                    </a:lnTo>
                    <a:lnTo>
                      <a:pt x="2011" y="638"/>
                    </a:lnTo>
                    <a:lnTo>
                      <a:pt x="2017" y="677"/>
                    </a:lnTo>
                    <a:lnTo>
                      <a:pt x="2017" y="718"/>
                    </a:lnTo>
                    <a:lnTo>
                      <a:pt x="2023" y="759"/>
                    </a:lnTo>
                    <a:lnTo>
                      <a:pt x="2023" y="802"/>
                    </a:lnTo>
                    <a:lnTo>
                      <a:pt x="2023" y="842"/>
                    </a:lnTo>
                    <a:lnTo>
                      <a:pt x="2028" y="885"/>
                    </a:lnTo>
                    <a:lnTo>
                      <a:pt x="2028" y="927"/>
                    </a:lnTo>
                    <a:lnTo>
                      <a:pt x="2033" y="966"/>
                    </a:lnTo>
                    <a:lnTo>
                      <a:pt x="2033" y="1008"/>
                    </a:lnTo>
                    <a:lnTo>
                      <a:pt x="2038" y="1047"/>
                    </a:lnTo>
                    <a:lnTo>
                      <a:pt x="2038" y="1084"/>
                    </a:lnTo>
                    <a:lnTo>
                      <a:pt x="2044" y="1119"/>
                    </a:lnTo>
                    <a:lnTo>
                      <a:pt x="2044" y="1156"/>
                    </a:lnTo>
                    <a:lnTo>
                      <a:pt x="2049" y="1187"/>
                    </a:lnTo>
                    <a:lnTo>
                      <a:pt x="2049" y="1219"/>
                    </a:lnTo>
                    <a:lnTo>
                      <a:pt x="2054" y="1246"/>
                    </a:lnTo>
                    <a:lnTo>
                      <a:pt x="2054" y="1273"/>
                    </a:lnTo>
                    <a:lnTo>
                      <a:pt x="2059" y="1298"/>
                    </a:lnTo>
                    <a:lnTo>
                      <a:pt x="2059" y="1323"/>
                    </a:lnTo>
                    <a:lnTo>
                      <a:pt x="2064" y="1342"/>
                    </a:lnTo>
                    <a:lnTo>
                      <a:pt x="2064" y="1364"/>
                    </a:lnTo>
                    <a:lnTo>
                      <a:pt x="2070" y="1382"/>
                    </a:lnTo>
                    <a:lnTo>
                      <a:pt x="2070" y="1397"/>
                    </a:lnTo>
                    <a:lnTo>
                      <a:pt x="2075" y="1413"/>
                    </a:lnTo>
                    <a:lnTo>
                      <a:pt x="2075" y="1428"/>
                    </a:lnTo>
                    <a:lnTo>
                      <a:pt x="2080" y="1441"/>
                    </a:lnTo>
                    <a:lnTo>
                      <a:pt x="2080" y="1452"/>
                    </a:lnTo>
                    <a:lnTo>
                      <a:pt x="2086" y="1461"/>
                    </a:lnTo>
                    <a:lnTo>
                      <a:pt x="2086" y="1472"/>
                    </a:lnTo>
                    <a:lnTo>
                      <a:pt x="2091" y="1478"/>
                    </a:lnTo>
                    <a:lnTo>
                      <a:pt x="2091" y="1488"/>
                    </a:lnTo>
                    <a:lnTo>
                      <a:pt x="2095" y="1494"/>
                    </a:lnTo>
                    <a:lnTo>
                      <a:pt x="2095" y="1502"/>
                    </a:lnTo>
                    <a:lnTo>
                      <a:pt x="2100" y="1507"/>
                    </a:lnTo>
                    <a:lnTo>
                      <a:pt x="2100" y="1514"/>
                    </a:lnTo>
                    <a:lnTo>
                      <a:pt x="2106" y="1518"/>
                    </a:lnTo>
                    <a:lnTo>
                      <a:pt x="2106" y="1523"/>
                    </a:lnTo>
                    <a:lnTo>
                      <a:pt x="2111" y="1524"/>
                    </a:lnTo>
                    <a:lnTo>
                      <a:pt x="2111" y="1530"/>
                    </a:lnTo>
                    <a:lnTo>
                      <a:pt x="2116" y="1531"/>
                    </a:lnTo>
                    <a:lnTo>
                      <a:pt x="2116" y="1536"/>
                    </a:lnTo>
                    <a:lnTo>
                      <a:pt x="2121" y="1538"/>
                    </a:lnTo>
                    <a:lnTo>
                      <a:pt x="2121" y="1540"/>
                    </a:lnTo>
                    <a:lnTo>
                      <a:pt x="2121" y="1543"/>
                    </a:lnTo>
                    <a:lnTo>
                      <a:pt x="2127" y="1545"/>
                    </a:lnTo>
                    <a:lnTo>
                      <a:pt x="2127" y="1547"/>
                    </a:lnTo>
                    <a:lnTo>
                      <a:pt x="2132" y="1549"/>
                    </a:lnTo>
                    <a:lnTo>
                      <a:pt x="2132" y="1552"/>
                    </a:lnTo>
                    <a:lnTo>
                      <a:pt x="2137" y="1553"/>
                    </a:lnTo>
                    <a:lnTo>
                      <a:pt x="2143" y="1556"/>
                    </a:lnTo>
                    <a:lnTo>
                      <a:pt x="2143" y="1559"/>
                    </a:lnTo>
                    <a:lnTo>
                      <a:pt x="2148" y="1559"/>
                    </a:lnTo>
                    <a:lnTo>
                      <a:pt x="2148" y="1560"/>
                    </a:lnTo>
                    <a:lnTo>
                      <a:pt x="2153" y="1563"/>
                    </a:lnTo>
                    <a:lnTo>
                      <a:pt x="2158" y="1565"/>
                    </a:lnTo>
                    <a:lnTo>
                      <a:pt x="2163" y="1567"/>
                    </a:lnTo>
                    <a:lnTo>
                      <a:pt x="2169" y="1569"/>
                    </a:lnTo>
                    <a:lnTo>
                      <a:pt x="2174" y="1569"/>
                    </a:lnTo>
                    <a:lnTo>
                      <a:pt x="2174" y="1572"/>
                    </a:lnTo>
                    <a:lnTo>
                      <a:pt x="2179" y="1572"/>
                    </a:lnTo>
                    <a:lnTo>
                      <a:pt x="2179" y="1575"/>
                    </a:lnTo>
                    <a:lnTo>
                      <a:pt x="2186" y="1575"/>
                    </a:lnTo>
                    <a:lnTo>
                      <a:pt x="2192" y="1577"/>
                    </a:lnTo>
                    <a:lnTo>
                      <a:pt x="2197" y="1577"/>
                    </a:lnTo>
                    <a:lnTo>
                      <a:pt x="2197" y="1579"/>
                    </a:lnTo>
                    <a:lnTo>
                      <a:pt x="2202" y="1579"/>
                    </a:lnTo>
                    <a:lnTo>
                      <a:pt x="2207" y="1582"/>
                    </a:lnTo>
                    <a:lnTo>
                      <a:pt x="2213" y="1582"/>
                    </a:lnTo>
                    <a:lnTo>
                      <a:pt x="2213" y="1583"/>
                    </a:lnTo>
                    <a:lnTo>
                      <a:pt x="2217" y="1583"/>
                    </a:lnTo>
                    <a:lnTo>
                      <a:pt x="2223" y="1583"/>
                    </a:lnTo>
                    <a:lnTo>
                      <a:pt x="2223" y="1586"/>
                    </a:lnTo>
                    <a:lnTo>
                      <a:pt x="2228" y="1586"/>
                    </a:lnTo>
                    <a:lnTo>
                      <a:pt x="2233" y="1586"/>
                    </a:lnTo>
                    <a:lnTo>
                      <a:pt x="2233" y="1588"/>
                    </a:lnTo>
                    <a:lnTo>
                      <a:pt x="2240" y="1588"/>
                    </a:lnTo>
                    <a:lnTo>
                      <a:pt x="2245" y="1588"/>
                    </a:lnTo>
                    <a:lnTo>
                      <a:pt x="2250" y="1588"/>
                    </a:lnTo>
                    <a:lnTo>
                      <a:pt x="2250" y="1590"/>
                    </a:lnTo>
                    <a:lnTo>
                      <a:pt x="2255" y="1590"/>
                    </a:lnTo>
                    <a:lnTo>
                      <a:pt x="2260" y="1590"/>
                    </a:lnTo>
                    <a:lnTo>
                      <a:pt x="2266" y="1590"/>
                    </a:lnTo>
                    <a:lnTo>
                      <a:pt x="2270" y="1593"/>
                    </a:lnTo>
                    <a:lnTo>
                      <a:pt x="2276" y="1593"/>
                    </a:lnTo>
                    <a:lnTo>
                      <a:pt x="2281" y="1593"/>
                    </a:lnTo>
                    <a:lnTo>
                      <a:pt x="2286" y="1593"/>
                    </a:lnTo>
                    <a:lnTo>
                      <a:pt x="2292" y="1595"/>
                    </a:lnTo>
                    <a:lnTo>
                      <a:pt x="2296" y="1595"/>
                    </a:lnTo>
                    <a:lnTo>
                      <a:pt x="2302" y="1595"/>
                    </a:lnTo>
                    <a:lnTo>
                      <a:pt x="2307" y="1595"/>
                    </a:lnTo>
                    <a:lnTo>
                      <a:pt x="2312" y="1595"/>
                    </a:lnTo>
                    <a:lnTo>
                      <a:pt x="2317" y="1595"/>
                    </a:lnTo>
                    <a:lnTo>
                      <a:pt x="2322" y="1595"/>
                    </a:lnTo>
                    <a:lnTo>
                      <a:pt x="2322" y="1597"/>
                    </a:lnTo>
                    <a:lnTo>
                      <a:pt x="2328" y="1597"/>
                    </a:lnTo>
                    <a:lnTo>
                      <a:pt x="2333" y="1597"/>
                    </a:lnTo>
                    <a:lnTo>
                      <a:pt x="2338" y="1597"/>
                    </a:lnTo>
                    <a:lnTo>
                      <a:pt x="2343" y="1597"/>
                    </a:lnTo>
                    <a:lnTo>
                      <a:pt x="2349" y="1597"/>
                    </a:lnTo>
                    <a:lnTo>
                      <a:pt x="2354" y="1597"/>
                    </a:lnTo>
                    <a:lnTo>
                      <a:pt x="2359" y="1597"/>
                    </a:lnTo>
                    <a:lnTo>
                      <a:pt x="2366" y="1597"/>
                    </a:lnTo>
                    <a:lnTo>
                      <a:pt x="2372" y="1597"/>
                    </a:lnTo>
                    <a:lnTo>
                      <a:pt x="2378" y="1597"/>
                    </a:lnTo>
                    <a:lnTo>
                      <a:pt x="2382" y="1597"/>
                    </a:lnTo>
                    <a:lnTo>
                      <a:pt x="2387" y="1597"/>
                    </a:lnTo>
                    <a:lnTo>
                      <a:pt x="2392" y="1597"/>
                    </a:lnTo>
                    <a:lnTo>
                      <a:pt x="2398" y="1597"/>
                    </a:lnTo>
                    <a:lnTo>
                      <a:pt x="2404" y="1597"/>
                    </a:lnTo>
                    <a:lnTo>
                      <a:pt x="2409" y="1597"/>
                    </a:lnTo>
                    <a:lnTo>
                      <a:pt x="2409" y="1599"/>
                    </a:lnTo>
                    <a:lnTo>
                      <a:pt x="2413" y="1599"/>
                    </a:lnTo>
                    <a:lnTo>
                      <a:pt x="2419" y="1599"/>
                    </a:lnTo>
                    <a:lnTo>
                      <a:pt x="2424" y="1599"/>
                    </a:lnTo>
                    <a:lnTo>
                      <a:pt x="2429" y="1599"/>
                    </a:lnTo>
                    <a:lnTo>
                      <a:pt x="2434" y="1599"/>
                    </a:lnTo>
                    <a:lnTo>
                      <a:pt x="2440" y="1599"/>
                    </a:lnTo>
                    <a:lnTo>
                      <a:pt x="2445" y="1599"/>
                    </a:lnTo>
                    <a:lnTo>
                      <a:pt x="2450" y="1599"/>
                    </a:lnTo>
                    <a:lnTo>
                      <a:pt x="2455" y="1599"/>
                    </a:lnTo>
                    <a:lnTo>
                      <a:pt x="2461" y="1599"/>
                    </a:lnTo>
                    <a:lnTo>
                      <a:pt x="2467" y="1599"/>
                    </a:lnTo>
                    <a:lnTo>
                      <a:pt x="2472" y="1599"/>
                    </a:lnTo>
                    <a:lnTo>
                      <a:pt x="2476" y="1599"/>
                    </a:lnTo>
                    <a:lnTo>
                      <a:pt x="2482" y="1599"/>
                    </a:lnTo>
                    <a:lnTo>
                      <a:pt x="2487" y="1599"/>
                    </a:lnTo>
                    <a:lnTo>
                      <a:pt x="2492" y="1599"/>
                    </a:lnTo>
                    <a:lnTo>
                      <a:pt x="2498" y="1599"/>
                    </a:lnTo>
                    <a:lnTo>
                      <a:pt x="2503" y="1599"/>
                    </a:lnTo>
                    <a:lnTo>
                      <a:pt x="2508" y="1599"/>
                    </a:lnTo>
                    <a:lnTo>
                      <a:pt x="2514" y="1599"/>
                    </a:lnTo>
                    <a:lnTo>
                      <a:pt x="2518" y="1599"/>
                    </a:lnTo>
                    <a:lnTo>
                      <a:pt x="2524" y="1599"/>
                    </a:lnTo>
                    <a:lnTo>
                      <a:pt x="2529" y="1599"/>
                    </a:lnTo>
                    <a:lnTo>
                      <a:pt x="2534" y="1599"/>
                    </a:lnTo>
                    <a:lnTo>
                      <a:pt x="2541" y="1599"/>
                    </a:lnTo>
                    <a:lnTo>
                      <a:pt x="2547" y="1599"/>
                    </a:lnTo>
                    <a:lnTo>
                      <a:pt x="2552" y="1599"/>
                    </a:lnTo>
                    <a:lnTo>
                      <a:pt x="2557" y="1599"/>
                    </a:lnTo>
                    <a:lnTo>
                      <a:pt x="2563" y="1599"/>
                    </a:lnTo>
                    <a:lnTo>
                      <a:pt x="2568" y="1599"/>
                    </a:lnTo>
                    <a:lnTo>
                      <a:pt x="2573" y="1599"/>
                    </a:lnTo>
                    <a:lnTo>
                      <a:pt x="2578" y="1599"/>
                    </a:lnTo>
                    <a:lnTo>
                      <a:pt x="2583" y="1599"/>
                    </a:lnTo>
                    <a:lnTo>
                      <a:pt x="2588" y="1599"/>
                    </a:lnTo>
                    <a:lnTo>
                      <a:pt x="2593" y="1599"/>
                    </a:lnTo>
                    <a:lnTo>
                      <a:pt x="2599" y="1599"/>
                    </a:lnTo>
                    <a:lnTo>
                      <a:pt x="2604" y="1599"/>
                    </a:lnTo>
                    <a:lnTo>
                      <a:pt x="2609" y="1599"/>
                    </a:lnTo>
                    <a:lnTo>
                      <a:pt x="2614" y="1599"/>
                    </a:lnTo>
                    <a:lnTo>
                      <a:pt x="2620" y="1599"/>
                    </a:lnTo>
                    <a:lnTo>
                      <a:pt x="2625" y="1599"/>
                    </a:lnTo>
                    <a:lnTo>
                      <a:pt x="2630" y="1599"/>
                    </a:lnTo>
                    <a:lnTo>
                      <a:pt x="2635" y="1599"/>
                    </a:lnTo>
                    <a:lnTo>
                      <a:pt x="2640" y="1599"/>
                    </a:lnTo>
                    <a:lnTo>
                      <a:pt x="2646" y="1599"/>
                    </a:lnTo>
                    <a:lnTo>
                      <a:pt x="2651" y="1599"/>
                    </a:lnTo>
                    <a:lnTo>
                      <a:pt x="2656" y="1599"/>
                    </a:lnTo>
                    <a:lnTo>
                      <a:pt x="2661" y="1599"/>
                    </a:lnTo>
                    <a:lnTo>
                      <a:pt x="2666" y="1599"/>
                    </a:lnTo>
                    <a:lnTo>
                      <a:pt x="2672" y="1599"/>
                    </a:lnTo>
                    <a:lnTo>
                      <a:pt x="2677" y="1599"/>
                    </a:lnTo>
                    <a:lnTo>
                      <a:pt x="2682" y="1599"/>
                    </a:lnTo>
                    <a:lnTo>
                      <a:pt x="2688" y="1599"/>
                    </a:lnTo>
                    <a:lnTo>
                      <a:pt x="2693" y="1599"/>
                    </a:lnTo>
                    <a:lnTo>
                      <a:pt x="2698" y="1599"/>
                    </a:lnTo>
                    <a:lnTo>
                      <a:pt x="2704" y="1599"/>
                    </a:lnTo>
                    <a:lnTo>
                      <a:pt x="2709" y="1599"/>
                    </a:lnTo>
                    <a:lnTo>
                      <a:pt x="2717" y="1599"/>
                    </a:lnTo>
                    <a:lnTo>
                      <a:pt x="2722" y="1599"/>
                    </a:lnTo>
                    <a:lnTo>
                      <a:pt x="2727" y="1599"/>
                    </a:lnTo>
                    <a:lnTo>
                      <a:pt x="2732" y="1599"/>
                    </a:lnTo>
                    <a:lnTo>
                      <a:pt x="2738" y="1599"/>
                    </a:lnTo>
                    <a:lnTo>
                      <a:pt x="2743" y="1599"/>
                    </a:lnTo>
                    <a:lnTo>
                      <a:pt x="2748" y="1599"/>
                    </a:lnTo>
                    <a:lnTo>
                      <a:pt x="2753" y="1599"/>
                    </a:lnTo>
                    <a:lnTo>
                      <a:pt x="2758" y="1599"/>
                    </a:lnTo>
                    <a:lnTo>
                      <a:pt x="2763" y="1599"/>
                    </a:lnTo>
                    <a:lnTo>
                      <a:pt x="2769" y="1599"/>
                    </a:lnTo>
                    <a:lnTo>
                      <a:pt x="2774" y="1599"/>
                    </a:lnTo>
                    <a:lnTo>
                      <a:pt x="2779" y="1599"/>
                    </a:lnTo>
                    <a:lnTo>
                      <a:pt x="2785" y="1599"/>
                    </a:lnTo>
                    <a:lnTo>
                      <a:pt x="2789" y="1599"/>
                    </a:lnTo>
                    <a:lnTo>
                      <a:pt x="2795" y="1599"/>
                    </a:lnTo>
                    <a:lnTo>
                      <a:pt x="2800" y="1599"/>
                    </a:lnTo>
                    <a:lnTo>
                      <a:pt x="2805" y="1599"/>
                    </a:lnTo>
                    <a:lnTo>
                      <a:pt x="2810" y="1599"/>
                    </a:lnTo>
                    <a:lnTo>
                      <a:pt x="2816" y="1599"/>
                    </a:lnTo>
                    <a:lnTo>
                      <a:pt x="2821" y="1599"/>
                    </a:lnTo>
                    <a:lnTo>
                      <a:pt x="2826" y="1599"/>
                    </a:lnTo>
                    <a:lnTo>
                      <a:pt x="2831" y="1599"/>
                    </a:lnTo>
                    <a:lnTo>
                      <a:pt x="2837" y="1599"/>
                    </a:lnTo>
                    <a:lnTo>
                      <a:pt x="2842" y="1599"/>
                    </a:lnTo>
                    <a:lnTo>
                      <a:pt x="2847" y="1599"/>
                    </a:lnTo>
                    <a:lnTo>
                      <a:pt x="2852" y="1599"/>
                    </a:lnTo>
                    <a:lnTo>
                      <a:pt x="2857" y="1599"/>
                    </a:lnTo>
                    <a:lnTo>
                      <a:pt x="2862" y="1599"/>
                    </a:lnTo>
                    <a:lnTo>
                      <a:pt x="2868" y="1599"/>
                    </a:lnTo>
                    <a:lnTo>
                      <a:pt x="2872" y="1599"/>
                    </a:lnTo>
                    <a:lnTo>
                      <a:pt x="2878" y="1599"/>
                    </a:lnTo>
                    <a:lnTo>
                      <a:pt x="2883" y="1599"/>
                    </a:lnTo>
                    <a:lnTo>
                      <a:pt x="2888" y="1599"/>
                    </a:lnTo>
                    <a:lnTo>
                      <a:pt x="2896" y="1599"/>
                    </a:lnTo>
                    <a:lnTo>
                      <a:pt x="2902" y="1599"/>
                    </a:lnTo>
                    <a:lnTo>
                      <a:pt x="2906" y="1599"/>
                    </a:lnTo>
                    <a:lnTo>
                      <a:pt x="2912" y="1599"/>
                    </a:lnTo>
                    <a:lnTo>
                      <a:pt x="2917" y="1599"/>
                    </a:lnTo>
                    <a:lnTo>
                      <a:pt x="2923" y="1599"/>
                    </a:lnTo>
                    <a:lnTo>
                      <a:pt x="2928" y="1599"/>
                    </a:lnTo>
                    <a:lnTo>
                      <a:pt x="2933" y="1599"/>
                    </a:lnTo>
                    <a:lnTo>
                      <a:pt x="2938" y="1599"/>
                    </a:lnTo>
                    <a:lnTo>
                      <a:pt x="2943" y="1599"/>
                    </a:lnTo>
                    <a:lnTo>
                      <a:pt x="2948" y="1599"/>
                    </a:lnTo>
                    <a:lnTo>
                      <a:pt x="2954" y="1599"/>
                    </a:lnTo>
                    <a:lnTo>
                      <a:pt x="2959" y="1599"/>
                    </a:lnTo>
                    <a:lnTo>
                      <a:pt x="2964" y="1599"/>
                    </a:lnTo>
                    <a:lnTo>
                      <a:pt x="2969" y="1599"/>
                    </a:lnTo>
                    <a:lnTo>
                      <a:pt x="2975" y="1599"/>
                    </a:lnTo>
                    <a:lnTo>
                      <a:pt x="2980" y="1599"/>
                    </a:lnTo>
                    <a:lnTo>
                      <a:pt x="2985" y="1599"/>
                    </a:lnTo>
                    <a:lnTo>
                      <a:pt x="2991" y="1599"/>
                    </a:lnTo>
                    <a:lnTo>
                      <a:pt x="2996" y="1599"/>
                    </a:lnTo>
                    <a:lnTo>
                      <a:pt x="3001" y="1599"/>
                    </a:lnTo>
                    <a:lnTo>
                      <a:pt x="3006" y="1599"/>
                    </a:lnTo>
                    <a:lnTo>
                      <a:pt x="3011" y="1599"/>
                    </a:lnTo>
                    <a:lnTo>
                      <a:pt x="3017" y="1599"/>
                    </a:lnTo>
                    <a:lnTo>
                      <a:pt x="3022" y="1599"/>
                    </a:lnTo>
                    <a:lnTo>
                      <a:pt x="3022" y="1602"/>
                    </a:lnTo>
                    <a:lnTo>
                      <a:pt x="3027" y="1602"/>
                    </a:lnTo>
                    <a:lnTo>
                      <a:pt x="3032" y="1602"/>
                    </a:lnTo>
                    <a:lnTo>
                      <a:pt x="3032" y="1599"/>
                    </a:lnTo>
                    <a:lnTo>
                      <a:pt x="3037" y="1599"/>
                    </a:lnTo>
                    <a:lnTo>
                      <a:pt x="3043" y="1599"/>
                    </a:lnTo>
                    <a:lnTo>
                      <a:pt x="3047" y="1599"/>
                    </a:lnTo>
                    <a:lnTo>
                      <a:pt x="3052" y="1599"/>
                    </a:lnTo>
                    <a:lnTo>
                      <a:pt x="3059" y="1599"/>
                    </a:lnTo>
                    <a:lnTo>
                      <a:pt x="3063" y="1599"/>
                    </a:lnTo>
                    <a:lnTo>
                      <a:pt x="3071" y="1599"/>
                    </a:lnTo>
                    <a:lnTo>
                      <a:pt x="3076" y="1599"/>
                    </a:lnTo>
                    <a:lnTo>
                      <a:pt x="3081" y="1599"/>
                    </a:lnTo>
                    <a:lnTo>
                      <a:pt x="3087" y="1599"/>
                    </a:lnTo>
                    <a:lnTo>
                      <a:pt x="3092" y="1599"/>
                    </a:lnTo>
                    <a:lnTo>
                      <a:pt x="3097" y="1599"/>
                    </a:lnTo>
                    <a:lnTo>
                      <a:pt x="3102" y="1599"/>
                    </a:lnTo>
                    <a:lnTo>
                      <a:pt x="3107" y="1602"/>
                    </a:lnTo>
                    <a:lnTo>
                      <a:pt x="3113" y="1602"/>
                    </a:lnTo>
                    <a:lnTo>
                      <a:pt x="3118" y="1602"/>
                    </a:lnTo>
                    <a:lnTo>
                      <a:pt x="3123" y="1602"/>
                    </a:lnTo>
                    <a:lnTo>
                      <a:pt x="3128" y="1599"/>
                    </a:lnTo>
                    <a:lnTo>
                      <a:pt x="3133" y="1602"/>
                    </a:lnTo>
                    <a:lnTo>
                      <a:pt x="3139" y="1602"/>
                    </a:lnTo>
                    <a:lnTo>
                      <a:pt x="3144" y="1602"/>
                    </a:lnTo>
                    <a:lnTo>
                      <a:pt x="3149" y="1602"/>
                    </a:lnTo>
                    <a:lnTo>
                      <a:pt x="3155" y="1602"/>
                    </a:lnTo>
                    <a:lnTo>
                      <a:pt x="3160" y="1602"/>
                    </a:lnTo>
                    <a:lnTo>
                      <a:pt x="3165" y="1602"/>
                    </a:lnTo>
                    <a:lnTo>
                      <a:pt x="3170" y="1602"/>
                    </a:lnTo>
                    <a:lnTo>
                      <a:pt x="3176" y="1602"/>
                    </a:lnTo>
                    <a:lnTo>
                      <a:pt x="3181" y="1602"/>
                    </a:lnTo>
                    <a:lnTo>
                      <a:pt x="3186" y="1602"/>
                    </a:lnTo>
                    <a:lnTo>
                      <a:pt x="3191" y="1602"/>
                    </a:lnTo>
                    <a:lnTo>
                      <a:pt x="3197" y="1602"/>
                    </a:lnTo>
                    <a:lnTo>
                      <a:pt x="3202" y="1602"/>
                    </a:lnTo>
                    <a:lnTo>
                      <a:pt x="3207" y="1602"/>
                    </a:lnTo>
                    <a:lnTo>
                      <a:pt x="3212" y="1602"/>
                    </a:lnTo>
                    <a:lnTo>
                      <a:pt x="3218" y="1602"/>
                    </a:lnTo>
                    <a:lnTo>
                      <a:pt x="3223" y="1602"/>
                    </a:lnTo>
                    <a:lnTo>
                      <a:pt x="3227" y="1602"/>
                    </a:lnTo>
                    <a:lnTo>
                      <a:pt x="3232" y="1602"/>
                    </a:lnTo>
                    <a:lnTo>
                      <a:pt x="3238" y="1602"/>
                    </a:lnTo>
                    <a:lnTo>
                      <a:pt x="3246" y="1602"/>
                    </a:lnTo>
                    <a:lnTo>
                      <a:pt x="3251" y="1602"/>
                    </a:lnTo>
                    <a:lnTo>
                      <a:pt x="3256" y="1602"/>
                    </a:lnTo>
                    <a:lnTo>
                      <a:pt x="3262" y="1602"/>
                    </a:lnTo>
                    <a:lnTo>
                      <a:pt x="3267" y="1602"/>
                    </a:lnTo>
                    <a:lnTo>
                      <a:pt x="3272" y="1602"/>
                    </a:lnTo>
                    <a:lnTo>
                      <a:pt x="3278" y="1602"/>
                    </a:lnTo>
                    <a:lnTo>
                      <a:pt x="3282" y="1602"/>
                    </a:lnTo>
                    <a:lnTo>
                      <a:pt x="3288" y="1602"/>
                    </a:lnTo>
                    <a:lnTo>
                      <a:pt x="3293" y="1602"/>
                    </a:lnTo>
                    <a:lnTo>
                      <a:pt x="3298" y="1602"/>
                    </a:lnTo>
                    <a:lnTo>
                      <a:pt x="3303" y="1602"/>
                    </a:lnTo>
                    <a:lnTo>
                      <a:pt x="3309" y="1602"/>
                    </a:lnTo>
                    <a:lnTo>
                      <a:pt x="3314" y="1602"/>
                    </a:lnTo>
                    <a:lnTo>
                      <a:pt x="3318" y="1602"/>
                    </a:lnTo>
                    <a:lnTo>
                      <a:pt x="3323" y="1602"/>
                    </a:lnTo>
                    <a:lnTo>
                      <a:pt x="3330" y="1602"/>
                    </a:lnTo>
                    <a:lnTo>
                      <a:pt x="3334" y="1602"/>
                    </a:lnTo>
                    <a:lnTo>
                      <a:pt x="3339" y="1602"/>
                    </a:lnTo>
                    <a:lnTo>
                      <a:pt x="3345" y="1602"/>
                    </a:lnTo>
                    <a:lnTo>
                      <a:pt x="3350" y="1602"/>
                    </a:lnTo>
                    <a:lnTo>
                      <a:pt x="3355" y="1602"/>
                    </a:lnTo>
                    <a:lnTo>
                      <a:pt x="3361" y="1602"/>
                    </a:lnTo>
                    <a:lnTo>
                      <a:pt x="3366" y="1602"/>
                    </a:lnTo>
                    <a:lnTo>
                      <a:pt x="3371" y="1602"/>
                    </a:lnTo>
                    <a:lnTo>
                      <a:pt x="3376" y="1602"/>
                    </a:lnTo>
                    <a:lnTo>
                      <a:pt x="3382" y="1602"/>
                    </a:lnTo>
                    <a:lnTo>
                      <a:pt x="3387" y="1602"/>
                    </a:lnTo>
                    <a:lnTo>
                      <a:pt x="3392" y="1602"/>
                    </a:lnTo>
                    <a:lnTo>
                      <a:pt x="3398" y="1602"/>
                    </a:lnTo>
                    <a:lnTo>
                      <a:pt x="3402" y="1602"/>
                    </a:lnTo>
                  </a:path>
                </a:pathLst>
              </a:custGeom>
              <a:noFill/>
              <a:ln w="19050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" name="Freeform 5"/>
              <p:cNvSpPr/>
              <p:nvPr/>
            </p:nvSpPr>
            <p:spPr bwMode="auto">
              <a:xfrm>
                <a:off x="799345" y="1066800"/>
                <a:ext cx="3128682" cy="2079812"/>
              </a:xfrm>
              <a:custGeom>
                <a:avLst/>
                <a:gdLst>
                  <a:gd name="connsiteX0" fmla="*/ 0 w 3128682"/>
                  <a:gd name="connsiteY0" fmla="*/ 0 h 2079812"/>
                  <a:gd name="connsiteX1" fmla="*/ 8965 w 3128682"/>
                  <a:gd name="connsiteY1" fmla="*/ 2079812 h 2079812"/>
                  <a:gd name="connsiteX2" fmla="*/ 3128682 w 3128682"/>
                  <a:gd name="connsiteY2" fmla="*/ 2061882 h 2079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28682" h="2079812">
                    <a:moveTo>
                      <a:pt x="0" y="0"/>
                    </a:moveTo>
                    <a:cubicBezTo>
                      <a:pt x="2988" y="693271"/>
                      <a:pt x="5977" y="1386541"/>
                      <a:pt x="8965" y="2079812"/>
                    </a:cubicBezTo>
                    <a:lnTo>
                      <a:pt x="3128682" y="2061882"/>
                    </a:lnTo>
                  </a:path>
                </a:pathLst>
              </a:custGeom>
              <a:noFill/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6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Verdana" pitchFamily="34" charset="0"/>
                </a:endParaRPr>
              </a:p>
            </p:txBody>
          </p:sp>
        </p:grpSp>
        <p:pic>
          <p:nvPicPr>
            <p:cNvPr id="8" name="Picture 1028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4474042" y="1058769"/>
              <a:ext cx="4192587" cy="3279775"/>
            </a:xfrm>
            <a:prstGeom prst="rect">
              <a:avLst/>
            </a:prstGeom>
            <a:noFill/>
            <a:ln w="25400">
              <a:noFill/>
              <a:miter lim="800000"/>
              <a:headEnd/>
              <a:tailEnd/>
            </a:ln>
            <a:effectLst/>
          </p:spPr>
        </p:pic>
        <p:sp>
          <p:nvSpPr>
            <p:cNvPr id="9" name="Rectangle 8"/>
            <p:cNvSpPr/>
            <p:nvPr/>
          </p:nvSpPr>
          <p:spPr bwMode="white">
            <a:xfrm>
              <a:off x="4571994" y="1138515"/>
              <a:ext cx="1138523" cy="22412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Verdana" pitchFamily="34" charset="0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 rot="16200000">
              <a:off x="-17043" y="2715735"/>
              <a:ext cx="104111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Response</a:t>
              </a:r>
              <a:endParaRPr lang="en-US" sz="1400" dirty="0"/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4378087" y="4215427"/>
              <a:ext cx="62709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Time</a:t>
              </a:r>
              <a:endParaRPr lang="en-US" sz="1400" dirty="0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smtClean="0"/>
              <a:t>Pump Types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Content Placeholder 2"/>
          <p:cNvSpPr>
            <a:spLocks noGrp="1"/>
          </p:cNvSpPr>
          <p:nvPr>
            <p:ph sz="half" idx="1"/>
          </p:nvPr>
        </p:nvSpPr>
        <p:spPr/>
        <p:txBody>
          <a:bodyPr>
            <a:normAutofit fontScale="77500" lnSpcReduction="20000"/>
          </a:bodyPr>
          <a:lstStyle/>
          <a:p>
            <a:pPr eaLnBrk="1" hangingPunct="1">
              <a:buNone/>
            </a:pPr>
            <a:r>
              <a:rPr lang="en-US" b="1" dirty="0" smtClean="0">
                <a:solidFill>
                  <a:srgbClr val="0000FF"/>
                </a:solidFill>
              </a:rPr>
              <a:t>Binary Gradient System</a:t>
            </a:r>
          </a:p>
          <a:p>
            <a:pPr lvl="1" eaLnBrk="1" hangingPunct="1"/>
            <a:r>
              <a:rPr lang="en-US" dirty="0" smtClean="0"/>
              <a:t>2 pumps</a:t>
            </a:r>
          </a:p>
          <a:p>
            <a:pPr lvl="1" eaLnBrk="1" hangingPunct="1"/>
            <a:r>
              <a:rPr lang="en-US" dirty="0" smtClean="0"/>
              <a:t>2 solvents in a method</a:t>
            </a:r>
          </a:p>
          <a:p>
            <a:pPr lvl="1"/>
            <a:r>
              <a:rPr lang="en-US" dirty="0" smtClean="0"/>
              <a:t>Optional solvent select valves</a:t>
            </a:r>
          </a:p>
          <a:p>
            <a:pPr lvl="2"/>
            <a:r>
              <a:rPr lang="en-US" dirty="0" smtClean="0"/>
              <a:t>Choice of A1 or A2 and B1 or B2</a:t>
            </a:r>
          </a:p>
          <a:p>
            <a:pPr lvl="2" eaLnBrk="1" hangingPunct="1"/>
            <a:endParaRPr lang="en-US" dirty="0" smtClean="0"/>
          </a:p>
          <a:p>
            <a:r>
              <a:rPr lang="en-US" dirty="0" smtClean="0"/>
              <a:t>High pressure solvent mixing occurs AFTER the pumps</a:t>
            </a:r>
          </a:p>
          <a:p>
            <a:r>
              <a:rPr lang="en-US" dirty="0" smtClean="0"/>
              <a:t>Advantages</a:t>
            </a:r>
          </a:p>
          <a:p>
            <a:pPr lvl="1"/>
            <a:r>
              <a:rPr lang="en-US" dirty="0" smtClean="0"/>
              <a:t>Most precise gradient</a:t>
            </a:r>
          </a:p>
          <a:p>
            <a:pPr lvl="1"/>
            <a:r>
              <a:rPr lang="en-US" dirty="0" smtClean="0"/>
              <a:t>Best for very fast chromatography</a:t>
            </a:r>
          </a:p>
          <a:p>
            <a:pPr lvl="1"/>
            <a:r>
              <a:rPr lang="en-US" dirty="0" smtClean="0"/>
              <a:t>Best for very shallow gradients (e.g. 1%/minute change)</a:t>
            </a:r>
          </a:p>
          <a:p>
            <a:pPr lvl="1" eaLnBrk="1" hangingPunct="1">
              <a:buFont typeface="Verdana" pitchFamily="34" charset="0"/>
              <a:buNone/>
            </a:pPr>
            <a:endParaRPr lang="en-US" dirty="0" smtClean="0"/>
          </a:p>
        </p:txBody>
      </p:sp>
      <p:sp>
        <p:nvSpPr>
          <p:cNvPr id="11267" name="Content Placeholder 3"/>
          <p:cNvSpPr>
            <a:spLocks noGrp="1"/>
          </p:cNvSpPr>
          <p:nvPr>
            <p:ph sz="half" idx="2"/>
          </p:nvPr>
        </p:nvSpPr>
        <p:spPr/>
        <p:txBody>
          <a:bodyPr>
            <a:normAutofit fontScale="77500" lnSpcReduction="20000"/>
          </a:bodyPr>
          <a:lstStyle/>
          <a:p>
            <a:pPr eaLnBrk="1" hangingPunct="1">
              <a:buNone/>
            </a:pPr>
            <a:r>
              <a:rPr lang="en-US" b="1" dirty="0" smtClean="0">
                <a:solidFill>
                  <a:srgbClr val="0000FF"/>
                </a:solidFill>
              </a:rPr>
              <a:t>Quaternary Gradient System</a:t>
            </a:r>
          </a:p>
          <a:p>
            <a:pPr lvl="1" eaLnBrk="1" hangingPunct="1"/>
            <a:r>
              <a:rPr lang="en-US" dirty="0" smtClean="0"/>
              <a:t>1 pump</a:t>
            </a:r>
          </a:p>
          <a:p>
            <a:pPr lvl="1" eaLnBrk="1" hangingPunct="1"/>
            <a:r>
              <a:rPr lang="en-US" dirty="0" smtClean="0"/>
              <a:t>1 to 4 solvents</a:t>
            </a:r>
          </a:p>
          <a:p>
            <a:pPr lvl="1" eaLnBrk="1" hangingPunct="1"/>
            <a:r>
              <a:rPr lang="en-US" dirty="0" smtClean="0"/>
              <a:t>Additional solvent selection modules available</a:t>
            </a:r>
          </a:p>
          <a:p>
            <a:pPr lvl="2" eaLnBrk="1" hangingPunct="1"/>
            <a:endParaRPr lang="en-US" dirty="0" smtClean="0"/>
          </a:p>
          <a:p>
            <a:r>
              <a:rPr lang="en-US" dirty="0" smtClean="0"/>
              <a:t>Low pressure solvent mixing occurs BEFORE the pump</a:t>
            </a:r>
          </a:p>
          <a:p>
            <a:r>
              <a:rPr lang="en-US" dirty="0" smtClean="0"/>
              <a:t>Advantages</a:t>
            </a:r>
          </a:p>
          <a:p>
            <a:pPr lvl="1"/>
            <a:r>
              <a:rPr lang="en-US" dirty="0" smtClean="0"/>
              <a:t>4 solvents for easier methods development</a:t>
            </a:r>
          </a:p>
          <a:p>
            <a:pPr lvl="1"/>
            <a:r>
              <a:rPr lang="en-US" dirty="0" smtClean="0"/>
              <a:t>Blending more than 2 solvents</a:t>
            </a:r>
          </a:p>
          <a:p>
            <a:pPr lvl="1"/>
            <a:r>
              <a:rPr lang="en-US" dirty="0" smtClean="0"/>
              <a:t>Less pump maintenance</a:t>
            </a:r>
          </a:p>
        </p:txBody>
      </p:sp>
      <p:sp>
        <p:nvSpPr>
          <p:cNvPr id="11268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eaLnBrk="1" hangingPunct="1"/>
            <a:r>
              <a:rPr lang="en-US" smtClean="0"/>
              <a:t/>
            </a:r>
            <a:br>
              <a:rPr lang="en-US" smtClean="0"/>
            </a:br>
            <a:r>
              <a:rPr lang="en-US" smtClean="0"/>
              <a:t>Two Types of Solvent Delivery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Content Placeholder 55"/>
          <p:cNvSpPr>
            <a:spLocks noGrp="1"/>
          </p:cNvSpPr>
          <p:nvPr>
            <p:ph sz="half" idx="12"/>
          </p:nvPr>
        </p:nvSpPr>
        <p:spPr>
          <a:xfrm>
            <a:off x="200608" y="5495730"/>
            <a:ext cx="8686800" cy="716395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/>
          <a:lstStyle/>
          <a:p>
            <a:r>
              <a:rPr lang="en-US" sz="1800" dirty="0" smtClean="0"/>
              <a:t>High pressure mixing of solvents occurs AFTER the pumps at a mixing tee.</a:t>
            </a:r>
          </a:p>
          <a:p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Binary Gradient System</a:t>
            </a:r>
            <a:endParaRPr lang="en-US" dirty="0"/>
          </a:p>
        </p:txBody>
      </p:sp>
      <p:grpSp>
        <p:nvGrpSpPr>
          <p:cNvPr id="3" name="Group 54"/>
          <p:cNvGrpSpPr/>
          <p:nvPr/>
        </p:nvGrpSpPr>
        <p:grpSpPr>
          <a:xfrm>
            <a:off x="728598" y="1093335"/>
            <a:ext cx="7927975" cy="4162425"/>
            <a:chOff x="709937" y="1335931"/>
            <a:chExt cx="7927975" cy="4162425"/>
          </a:xfrm>
        </p:grpSpPr>
        <p:grpSp>
          <p:nvGrpSpPr>
            <p:cNvPr id="4" name="Group 8"/>
            <p:cNvGrpSpPr>
              <a:grpSpLocks/>
            </p:cNvGrpSpPr>
            <p:nvPr/>
          </p:nvGrpSpPr>
          <p:grpSpPr bwMode="auto">
            <a:xfrm>
              <a:off x="709937" y="1335931"/>
              <a:ext cx="7927975" cy="4162425"/>
              <a:chOff x="240" y="1107"/>
              <a:chExt cx="4994" cy="2622"/>
            </a:xfrm>
          </p:grpSpPr>
          <p:grpSp>
            <p:nvGrpSpPr>
              <p:cNvPr id="46" name="Group 9"/>
              <p:cNvGrpSpPr>
                <a:grpSpLocks/>
              </p:cNvGrpSpPr>
              <p:nvPr/>
            </p:nvGrpSpPr>
            <p:grpSpPr bwMode="auto">
              <a:xfrm>
                <a:off x="4464" y="1296"/>
                <a:ext cx="770" cy="792"/>
                <a:chOff x="4464" y="576"/>
                <a:chExt cx="770" cy="792"/>
              </a:xfrm>
            </p:grpSpPr>
            <p:pic>
              <p:nvPicPr>
                <p:cNvPr id="45" name="Picture 10" descr="computer"/>
                <p:cNvPicPr>
                  <a:picLocks noChangeAspect="1" noChangeArrowheads="1"/>
                </p:cNvPicPr>
                <p:nvPr/>
              </p:nvPicPr>
              <p:blipFill>
                <a:blip r:embed="rId3" cstate="print"/>
                <a:srcRect/>
                <a:stretch>
                  <a:fillRect/>
                </a:stretch>
              </p:blipFill>
              <p:spPr bwMode="auto">
                <a:xfrm>
                  <a:off x="4464" y="576"/>
                  <a:ext cx="770" cy="79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grpSp>
              <p:nvGrpSpPr>
                <p:cNvPr id="55" name="Group 11"/>
                <p:cNvGrpSpPr>
                  <a:grpSpLocks/>
                </p:cNvGrpSpPr>
                <p:nvPr/>
              </p:nvGrpSpPr>
              <p:grpSpPr bwMode="auto">
                <a:xfrm>
                  <a:off x="4732" y="708"/>
                  <a:ext cx="260" cy="204"/>
                  <a:chOff x="5473" y="1416"/>
                  <a:chExt cx="260" cy="204"/>
                </a:xfrm>
              </p:grpSpPr>
              <p:sp>
                <p:nvSpPr>
                  <p:cNvPr id="47" name="Line 1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73" y="1416"/>
                    <a:ext cx="43" cy="186"/>
                  </a:xfrm>
                  <a:prstGeom prst="line">
                    <a:avLst/>
                  </a:prstGeom>
                  <a:noFill/>
                  <a:ln w="9525">
                    <a:solidFill>
                      <a:srgbClr val="A5002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1800"/>
                  </a:p>
                </p:txBody>
              </p:sp>
              <p:sp>
                <p:nvSpPr>
                  <p:cNvPr id="48" name="Line 13"/>
                  <p:cNvSpPr>
                    <a:spLocks noChangeShapeType="1"/>
                  </p:cNvSpPr>
                  <p:nvPr/>
                </p:nvSpPr>
                <p:spPr bwMode="auto">
                  <a:xfrm>
                    <a:off x="5516" y="1424"/>
                    <a:ext cx="61" cy="186"/>
                  </a:xfrm>
                  <a:prstGeom prst="line">
                    <a:avLst/>
                  </a:prstGeom>
                  <a:noFill/>
                  <a:ln w="9525">
                    <a:solidFill>
                      <a:srgbClr val="A5002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1800"/>
                  </a:p>
                </p:txBody>
              </p:sp>
              <p:sp>
                <p:nvSpPr>
                  <p:cNvPr id="49" name="Line 1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86" y="1475"/>
                    <a:ext cx="17" cy="119"/>
                  </a:xfrm>
                  <a:prstGeom prst="line">
                    <a:avLst/>
                  </a:prstGeom>
                  <a:noFill/>
                  <a:ln w="9525">
                    <a:solidFill>
                      <a:srgbClr val="A5002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1800"/>
                  </a:p>
                </p:txBody>
              </p:sp>
              <p:sp>
                <p:nvSpPr>
                  <p:cNvPr id="50" name="Line 15"/>
                  <p:cNvSpPr>
                    <a:spLocks noChangeShapeType="1"/>
                  </p:cNvSpPr>
                  <p:nvPr/>
                </p:nvSpPr>
                <p:spPr bwMode="auto">
                  <a:xfrm>
                    <a:off x="5620" y="1492"/>
                    <a:ext cx="26" cy="128"/>
                  </a:xfrm>
                  <a:prstGeom prst="line">
                    <a:avLst/>
                  </a:prstGeom>
                  <a:noFill/>
                  <a:ln w="9525">
                    <a:solidFill>
                      <a:srgbClr val="A5002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1800"/>
                  </a:p>
                </p:txBody>
              </p:sp>
              <p:sp>
                <p:nvSpPr>
                  <p:cNvPr id="51" name="Line 1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46" y="1432"/>
                    <a:ext cx="44" cy="170"/>
                  </a:xfrm>
                  <a:prstGeom prst="line">
                    <a:avLst/>
                  </a:prstGeom>
                  <a:noFill/>
                  <a:ln w="9525">
                    <a:solidFill>
                      <a:srgbClr val="A5002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1800"/>
                  </a:p>
                </p:txBody>
              </p:sp>
              <p:sp>
                <p:nvSpPr>
                  <p:cNvPr id="52" name="Line 17"/>
                  <p:cNvSpPr>
                    <a:spLocks noChangeShapeType="1"/>
                  </p:cNvSpPr>
                  <p:nvPr/>
                </p:nvSpPr>
                <p:spPr bwMode="auto">
                  <a:xfrm>
                    <a:off x="5707" y="1441"/>
                    <a:ext cx="26" cy="161"/>
                  </a:xfrm>
                  <a:prstGeom prst="line">
                    <a:avLst/>
                  </a:prstGeom>
                  <a:noFill/>
                  <a:ln w="9525">
                    <a:solidFill>
                      <a:srgbClr val="A5002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1800"/>
                  </a:p>
                </p:txBody>
              </p:sp>
            </p:grpSp>
          </p:grpSp>
          <p:pic>
            <p:nvPicPr>
              <p:cNvPr id="5" name="Picture 18" descr="beaker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288" y="2082"/>
                <a:ext cx="310" cy="54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" name="Picture 19" descr="beaker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864" y="1812"/>
                <a:ext cx="310" cy="54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" name="Picture 20" descr="injector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2400" y="1788"/>
                <a:ext cx="360" cy="32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" name="Picture 21" descr="pump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056" y="3120"/>
                <a:ext cx="468" cy="38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" name="Picture 22" descr="sfbeaker"/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4781" y="3168"/>
                <a:ext cx="403" cy="38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0" name="Text Box 23"/>
              <p:cNvSpPr txBox="1">
                <a:spLocks noChangeArrowheads="1"/>
              </p:cNvSpPr>
              <p:nvPr/>
            </p:nvSpPr>
            <p:spPr bwMode="auto">
              <a:xfrm>
                <a:off x="4661" y="2115"/>
                <a:ext cx="343" cy="17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800">
                    <a:solidFill>
                      <a:srgbClr val="003D66"/>
                    </a:solidFill>
                  </a:rPr>
                  <a:t>Data</a:t>
                </a:r>
              </a:p>
            </p:txBody>
          </p:sp>
          <p:pic>
            <p:nvPicPr>
              <p:cNvPr id="11" name="Picture 24" descr="pump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584" y="2592"/>
                <a:ext cx="468" cy="38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" name="Text Box 25"/>
              <p:cNvSpPr txBox="1">
                <a:spLocks noChangeArrowheads="1"/>
              </p:cNvSpPr>
              <p:nvPr/>
            </p:nvSpPr>
            <p:spPr bwMode="auto">
              <a:xfrm>
                <a:off x="4752" y="3555"/>
                <a:ext cx="443" cy="17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800">
                    <a:solidFill>
                      <a:srgbClr val="003D66"/>
                    </a:solidFill>
                  </a:rPr>
                  <a:t>Waste</a:t>
                </a:r>
              </a:p>
            </p:txBody>
          </p:sp>
          <p:sp>
            <p:nvSpPr>
              <p:cNvPr id="13" name="Text Box 26"/>
              <p:cNvSpPr txBox="1">
                <a:spLocks noChangeArrowheads="1"/>
              </p:cNvSpPr>
              <p:nvPr/>
            </p:nvSpPr>
            <p:spPr bwMode="auto">
              <a:xfrm>
                <a:off x="3769" y="3267"/>
                <a:ext cx="626" cy="17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800" dirty="0">
                    <a:solidFill>
                      <a:srgbClr val="003D66"/>
                    </a:solidFill>
                  </a:rPr>
                  <a:t>Detector</a:t>
                </a:r>
              </a:p>
            </p:txBody>
          </p:sp>
          <p:sp>
            <p:nvSpPr>
              <p:cNvPr id="14" name="Text Box 27"/>
              <p:cNvSpPr txBox="1">
                <a:spLocks noChangeArrowheads="1"/>
              </p:cNvSpPr>
              <p:nvPr/>
            </p:nvSpPr>
            <p:spPr bwMode="auto">
              <a:xfrm>
                <a:off x="1100" y="3507"/>
                <a:ext cx="412" cy="17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/>
                <a:r>
                  <a:rPr lang="en-US" sz="1800">
                    <a:solidFill>
                      <a:srgbClr val="003D66"/>
                    </a:solidFill>
                  </a:rPr>
                  <a:t>Pump</a:t>
                </a:r>
              </a:p>
            </p:txBody>
          </p:sp>
          <p:sp>
            <p:nvSpPr>
              <p:cNvPr id="15" name="Text Box 28"/>
              <p:cNvSpPr txBox="1">
                <a:spLocks noChangeArrowheads="1"/>
              </p:cNvSpPr>
              <p:nvPr/>
            </p:nvSpPr>
            <p:spPr bwMode="auto">
              <a:xfrm>
                <a:off x="1628" y="2979"/>
                <a:ext cx="412" cy="17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/>
                <a:r>
                  <a:rPr lang="en-US" sz="1800">
                    <a:solidFill>
                      <a:srgbClr val="003D66"/>
                    </a:solidFill>
                  </a:rPr>
                  <a:t>Pump</a:t>
                </a:r>
              </a:p>
            </p:txBody>
          </p:sp>
          <p:sp>
            <p:nvSpPr>
              <p:cNvPr id="16" name="Text Box 29"/>
              <p:cNvSpPr txBox="1">
                <a:spLocks noChangeArrowheads="1"/>
              </p:cNvSpPr>
              <p:nvPr/>
            </p:nvSpPr>
            <p:spPr bwMode="auto">
              <a:xfrm>
                <a:off x="240" y="1395"/>
                <a:ext cx="548" cy="17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800">
                    <a:solidFill>
                      <a:srgbClr val="003D66"/>
                    </a:solidFill>
                  </a:rPr>
                  <a:t>Solvent</a:t>
                </a:r>
              </a:p>
            </p:txBody>
          </p:sp>
          <p:sp>
            <p:nvSpPr>
              <p:cNvPr id="17" name="Text Box 30"/>
              <p:cNvSpPr txBox="1">
                <a:spLocks noChangeArrowheads="1"/>
              </p:cNvSpPr>
              <p:nvPr/>
            </p:nvSpPr>
            <p:spPr bwMode="auto">
              <a:xfrm>
                <a:off x="2592" y="1107"/>
                <a:ext cx="985" cy="17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800">
                    <a:solidFill>
                      <a:srgbClr val="003D66"/>
                    </a:solidFill>
                  </a:rPr>
                  <a:t>HPLC Column</a:t>
                </a:r>
              </a:p>
            </p:txBody>
          </p:sp>
          <p:sp>
            <p:nvSpPr>
              <p:cNvPr id="18" name="Text Box 31"/>
              <p:cNvSpPr txBox="1">
                <a:spLocks noChangeArrowheads="1"/>
              </p:cNvSpPr>
              <p:nvPr/>
            </p:nvSpPr>
            <p:spPr bwMode="auto">
              <a:xfrm>
                <a:off x="2784" y="1779"/>
                <a:ext cx="942" cy="34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800">
                    <a:solidFill>
                      <a:srgbClr val="003D66"/>
                    </a:solidFill>
                  </a:rPr>
                  <a:t>Injector</a:t>
                </a:r>
              </a:p>
              <a:p>
                <a:r>
                  <a:rPr lang="en-US" sz="1800">
                    <a:solidFill>
                      <a:srgbClr val="003D66"/>
                    </a:solidFill>
                  </a:rPr>
                  <a:t>AutoSampler</a:t>
                </a:r>
              </a:p>
            </p:txBody>
          </p:sp>
          <p:pic>
            <p:nvPicPr>
              <p:cNvPr id="19" name="Picture 32" descr="columnSlide56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 bwMode="auto">
              <a:xfrm>
                <a:off x="2400" y="1306"/>
                <a:ext cx="1416" cy="37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" name="Picture 33" descr="detector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3797" y="2592"/>
                <a:ext cx="619" cy="64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21" name="Line 34"/>
              <p:cNvSpPr>
                <a:spLocks noChangeShapeType="1"/>
              </p:cNvSpPr>
              <p:nvPr/>
            </p:nvSpPr>
            <p:spPr bwMode="auto">
              <a:xfrm flipV="1">
                <a:off x="432" y="1824"/>
                <a:ext cx="0" cy="288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22" name="Line 35"/>
              <p:cNvSpPr>
                <a:spLocks noChangeShapeType="1"/>
              </p:cNvSpPr>
              <p:nvPr/>
            </p:nvSpPr>
            <p:spPr bwMode="auto">
              <a:xfrm>
                <a:off x="432" y="1824"/>
                <a:ext cx="240" cy="0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23" name="Line 36"/>
              <p:cNvSpPr>
                <a:spLocks noChangeShapeType="1"/>
              </p:cNvSpPr>
              <p:nvPr/>
            </p:nvSpPr>
            <p:spPr bwMode="auto">
              <a:xfrm>
                <a:off x="672" y="1824"/>
                <a:ext cx="0" cy="1440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24" name="Line 37"/>
              <p:cNvSpPr>
                <a:spLocks noChangeShapeType="1"/>
              </p:cNvSpPr>
              <p:nvPr/>
            </p:nvSpPr>
            <p:spPr bwMode="auto">
              <a:xfrm>
                <a:off x="672" y="3264"/>
                <a:ext cx="384" cy="0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 type="triangle" w="med" len="med"/>
              </a:ln>
            </p:spPr>
            <p:txBody>
              <a:bodyPr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25" name="Line 38"/>
              <p:cNvSpPr>
                <a:spLocks noChangeShapeType="1"/>
              </p:cNvSpPr>
              <p:nvPr/>
            </p:nvSpPr>
            <p:spPr bwMode="auto">
              <a:xfrm flipV="1">
                <a:off x="1008" y="1584"/>
                <a:ext cx="0" cy="240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26" name="Line 39"/>
              <p:cNvSpPr>
                <a:spLocks noChangeShapeType="1"/>
              </p:cNvSpPr>
              <p:nvPr/>
            </p:nvSpPr>
            <p:spPr bwMode="auto">
              <a:xfrm>
                <a:off x="1008" y="1584"/>
                <a:ext cx="240" cy="0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/>
              </a:ln>
            </p:spPr>
            <p:txBody>
              <a:bodyPr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27" name="Line 40"/>
              <p:cNvSpPr>
                <a:spLocks noChangeShapeType="1"/>
              </p:cNvSpPr>
              <p:nvPr/>
            </p:nvSpPr>
            <p:spPr bwMode="auto">
              <a:xfrm>
                <a:off x="1248" y="1584"/>
                <a:ext cx="0" cy="1152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28" name="Line 41"/>
              <p:cNvSpPr>
                <a:spLocks noChangeShapeType="1"/>
              </p:cNvSpPr>
              <p:nvPr/>
            </p:nvSpPr>
            <p:spPr bwMode="auto">
              <a:xfrm>
                <a:off x="1248" y="2736"/>
                <a:ext cx="384" cy="0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 type="triangle" w="med" len="med"/>
              </a:ln>
            </p:spPr>
            <p:txBody>
              <a:bodyPr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29" name="Line 42"/>
              <p:cNvSpPr>
                <a:spLocks noChangeShapeType="1"/>
              </p:cNvSpPr>
              <p:nvPr/>
            </p:nvSpPr>
            <p:spPr bwMode="auto">
              <a:xfrm>
                <a:off x="2016" y="2736"/>
                <a:ext cx="144" cy="0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/>
              </a:ln>
            </p:spPr>
            <p:txBody>
              <a:bodyPr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30" name="Rectangle 43"/>
              <p:cNvSpPr>
                <a:spLocks noChangeArrowheads="1"/>
              </p:cNvSpPr>
              <p:nvPr/>
            </p:nvSpPr>
            <p:spPr bwMode="auto">
              <a:xfrm>
                <a:off x="2016" y="2313"/>
                <a:ext cx="288" cy="174"/>
              </a:xfrm>
              <a:prstGeom prst="rect">
                <a:avLst/>
              </a:prstGeom>
              <a:solidFill>
                <a:srgbClr val="A50021"/>
              </a:solidFill>
              <a:ln w="9525">
                <a:noFill/>
                <a:miter lim="800000"/>
                <a:headEnd/>
                <a:tailEnd/>
              </a:ln>
              <a:effectLst>
                <a:outerShdw dist="53882" dir="2700000" algn="ctr" rotWithShape="0">
                  <a:schemeClr val="bg2"/>
                </a:outerShdw>
              </a:effectLst>
            </p:spPr>
            <p:txBody>
              <a:bodyPr lIns="0" tIns="0" rIns="0" bIns="0" anchor="ctr">
                <a:spAutoFit/>
              </a:bodyPr>
              <a:lstStyle/>
              <a:p>
                <a:pPr>
                  <a:defRPr/>
                </a:pPr>
                <a:endParaRPr lang="en-US" sz="1800"/>
              </a:p>
            </p:txBody>
          </p:sp>
          <p:sp>
            <p:nvSpPr>
              <p:cNvPr id="31" name="Line 44"/>
              <p:cNvSpPr>
                <a:spLocks noChangeShapeType="1"/>
              </p:cNvSpPr>
              <p:nvPr/>
            </p:nvSpPr>
            <p:spPr bwMode="auto">
              <a:xfrm flipV="1">
                <a:off x="2160" y="2544"/>
                <a:ext cx="0" cy="192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 type="triangle" w="med" len="med"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32" name="Line 45"/>
              <p:cNvSpPr>
                <a:spLocks noChangeShapeType="1"/>
              </p:cNvSpPr>
              <p:nvPr/>
            </p:nvSpPr>
            <p:spPr bwMode="auto">
              <a:xfrm flipH="1">
                <a:off x="2304" y="2400"/>
                <a:ext cx="288" cy="0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 type="triangle" w="med" len="med"/>
              </a:ln>
            </p:spPr>
            <p:txBody>
              <a:bodyPr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33" name="Line 46"/>
              <p:cNvSpPr>
                <a:spLocks noChangeShapeType="1"/>
              </p:cNvSpPr>
              <p:nvPr/>
            </p:nvSpPr>
            <p:spPr bwMode="auto">
              <a:xfrm>
                <a:off x="2592" y="2400"/>
                <a:ext cx="0" cy="864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/>
              </a:ln>
            </p:spPr>
            <p:txBody>
              <a:bodyPr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34" name="Line 47"/>
              <p:cNvSpPr>
                <a:spLocks noChangeShapeType="1"/>
              </p:cNvSpPr>
              <p:nvPr/>
            </p:nvSpPr>
            <p:spPr bwMode="auto">
              <a:xfrm>
                <a:off x="1488" y="3264"/>
                <a:ext cx="1104" cy="0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35" name="Line 48"/>
              <p:cNvSpPr>
                <a:spLocks noChangeShapeType="1"/>
              </p:cNvSpPr>
              <p:nvPr/>
            </p:nvSpPr>
            <p:spPr bwMode="auto">
              <a:xfrm flipV="1">
                <a:off x="2160" y="1488"/>
                <a:ext cx="0" cy="768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/>
              </a:ln>
            </p:spPr>
            <p:txBody>
              <a:bodyPr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36" name="Line 49"/>
              <p:cNvSpPr>
                <a:spLocks noChangeShapeType="1"/>
              </p:cNvSpPr>
              <p:nvPr/>
            </p:nvSpPr>
            <p:spPr bwMode="auto">
              <a:xfrm>
                <a:off x="2160" y="1488"/>
                <a:ext cx="240" cy="0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 type="triangle" w="med" len="med"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37" name="Line 50"/>
              <p:cNvSpPr>
                <a:spLocks noChangeShapeType="1"/>
              </p:cNvSpPr>
              <p:nvPr/>
            </p:nvSpPr>
            <p:spPr bwMode="auto">
              <a:xfrm>
                <a:off x="3792" y="1488"/>
                <a:ext cx="144" cy="0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38" name="Line 51"/>
              <p:cNvSpPr>
                <a:spLocks noChangeShapeType="1"/>
              </p:cNvSpPr>
              <p:nvPr/>
            </p:nvSpPr>
            <p:spPr bwMode="auto">
              <a:xfrm>
                <a:off x="3936" y="1488"/>
                <a:ext cx="0" cy="1104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 type="triangle" w="med" len="med"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39" name="Line 52"/>
              <p:cNvSpPr>
                <a:spLocks noChangeShapeType="1"/>
              </p:cNvSpPr>
              <p:nvPr/>
            </p:nvSpPr>
            <p:spPr bwMode="auto">
              <a:xfrm>
                <a:off x="4416" y="2928"/>
                <a:ext cx="528" cy="0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/>
              </a:ln>
            </p:spPr>
            <p:txBody>
              <a:bodyPr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40" name="Line 53"/>
              <p:cNvSpPr>
                <a:spLocks noChangeShapeType="1"/>
              </p:cNvSpPr>
              <p:nvPr/>
            </p:nvSpPr>
            <p:spPr bwMode="auto">
              <a:xfrm>
                <a:off x="4944" y="2928"/>
                <a:ext cx="0" cy="192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 type="triangle" w="med" len="med"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41" name="Line 54"/>
              <p:cNvSpPr>
                <a:spLocks noChangeShapeType="1"/>
              </p:cNvSpPr>
              <p:nvPr/>
            </p:nvSpPr>
            <p:spPr bwMode="auto">
              <a:xfrm flipV="1">
                <a:off x="4176" y="1824"/>
                <a:ext cx="0" cy="768"/>
              </a:xfrm>
              <a:prstGeom prst="line">
                <a:avLst/>
              </a:prstGeom>
              <a:noFill/>
              <a:ln w="31750">
                <a:solidFill>
                  <a:srgbClr val="4D4D4D"/>
                </a:solidFill>
                <a:prstDash val="dash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42" name="Line 55"/>
              <p:cNvSpPr>
                <a:spLocks noChangeShapeType="1"/>
              </p:cNvSpPr>
              <p:nvPr/>
            </p:nvSpPr>
            <p:spPr bwMode="auto">
              <a:xfrm>
                <a:off x="4176" y="1824"/>
                <a:ext cx="384" cy="0"/>
              </a:xfrm>
              <a:prstGeom prst="line">
                <a:avLst/>
              </a:prstGeom>
              <a:noFill/>
              <a:ln w="31750">
                <a:solidFill>
                  <a:srgbClr val="4D4D4D"/>
                </a:solidFill>
                <a:prstDash val="dash"/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43" name="Freeform 56"/>
              <p:cNvSpPr>
                <a:spLocks/>
              </p:cNvSpPr>
              <p:nvPr/>
            </p:nvSpPr>
            <p:spPr bwMode="auto">
              <a:xfrm>
                <a:off x="2592" y="2064"/>
                <a:ext cx="1" cy="174"/>
              </a:xfrm>
              <a:custGeom>
                <a:avLst/>
                <a:gdLst>
                  <a:gd name="T0" fmla="*/ 0 w 1"/>
                  <a:gd name="T1" fmla="*/ 228 h 228"/>
                  <a:gd name="T2" fmla="*/ 1 w 1"/>
                  <a:gd name="T3" fmla="*/ 0 h 228"/>
                  <a:gd name="T4" fmla="*/ 0 60000 65536"/>
                  <a:gd name="T5" fmla="*/ 0 60000 65536"/>
                  <a:gd name="T6" fmla="*/ 0 w 1"/>
                  <a:gd name="T7" fmla="*/ 0 h 228"/>
                  <a:gd name="T8" fmla="*/ 1 w 1"/>
                  <a:gd name="T9" fmla="*/ 228 h 22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" h="228">
                    <a:moveTo>
                      <a:pt x="0" y="228"/>
                    </a:moveTo>
                    <a:lnTo>
                      <a:pt x="1" y="0"/>
                    </a:lnTo>
                  </a:path>
                </a:pathLst>
              </a:custGeom>
              <a:noFill/>
              <a:ln w="31750" cap="flat" cmpd="sng">
                <a:solidFill>
                  <a:srgbClr val="A50021"/>
                </a:solidFill>
                <a:prstDash val="solid"/>
                <a:round/>
                <a:headEnd type="none" w="med" len="med"/>
                <a:tailEnd type="triangle" w="med" len="med"/>
              </a:ln>
            </p:spPr>
            <p:txBody>
              <a:bodyPr lIns="0" tIns="0" rIns="0" bIns="0">
                <a:spAutoFit/>
              </a:bodyPr>
              <a:lstStyle/>
              <a:p>
                <a:endParaRPr lang="en-US" sz="1800"/>
              </a:p>
            </p:txBody>
          </p:sp>
          <p:sp>
            <p:nvSpPr>
              <p:cNvPr id="44" name="Line 57"/>
              <p:cNvSpPr>
                <a:spLocks noChangeShapeType="1"/>
              </p:cNvSpPr>
              <p:nvPr/>
            </p:nvSpPr>
            <p:spPr bwMode="auto">
              <a:xfrm flipH="1">
                <a:off x="2160" y="1968"/>
                <a:ext cx="240" cy="0"/>
              </a:xfrm>
              <a:prstGeom prst="line">
                <a:avLst/>
              </a:prstGeom>
              <a:noFill/>
              <a:ln w="31750">
                <a:solidFill>
                  <a:srgbClr val="A50021"/>
                </a:solidFill>
                <a:round/>
                <a:headEnd/>
                <a:tailEnd type="triangle" w="med" len="med"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</p:grpSp>
        <p:sp>
          <p:nvSpPr>
            <p:cNvPr id="53" name="TextBox 52"/>
            <p:cNvSpPr txBox="1"/>
            <p:nvPr/>
          </p:nvSpPr>
          <p:spPr>
            <a:xfrm>
              <a:off x="886409" y="3769567"/>
              <a:ext cx="3257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A</a:t>
              </a:r>
              <a:endParaRPr lang="en-US" dirty="0"/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1813250" y="3343469"/>
              <a:ext cx="3257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B</a:t>
              </a:r>
              <a:endParaRPr lang="en-US" dirty="0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 sz="half" idx="12"/>
          </p:nvPr>
        </p:nvSpPr>
        <p:spPr>
          <a:xfrm>
            <a:off x="228600" y="5514392"/>
            <a:ext cx="8686800" cy="1045028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/>
          <a:lstStyle/>
          <a:p>
            <a:r>
              <a:rPr lang="en-US" sz="1800" dirty="0" smtClean="0"/>
              <a:t>Low pressure solvent mixing occurs BEFORE the pump.</a:t>
            </a:r>
          </a:p>
          <a:p>
            <a:r>
              <a:rPr lang="en-US" sz="1800" dirty="0" smtClean="0"/>
              <a:t>Solvents are blended by the Gradient Proportioning Valve (GPV).</a:t>
            </a:r>
          </a:p>
          <a:p>
            <a:r>
              <a:rPr lang="en-US" sz="1800" dirty="0" smtClean="0"/>
              <a:t>2 or more solvents can be blended.</a:t>
            </a:r>
            <a:endParaRPr lang="en-US" sz="1800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Quaternary Gradient System</a:t>
            </a:r>
            <a:endParaRPr lang="en-US" dirty="0"/>
          </a:p>
        </p:txBody>
      </p:sp>
      <p:grpSp>
        <p:nvGrpSpPr>
          <p:cNvPr id="3" name="Group 4"/>
          <p:cNvGrpSpPr/>
          <p:nvPr/>
        </p:nvGrpSpPr>
        <p:grpSpPr>
          <a:xfrm>
            <a:off x="541176" y="1004630"/>
            <a:ext cx="8069911" cy="4329990"/>
            <a:chOff x="346075" y="2058988"/>
            <a:chExt cx="8059738" cy="4426551"/>
          </a:xfrm>
        </p:grpSpPr>
        <p:sp>
          <p:nvSpPr>
            <p:cNvPr id="6" name="Rectangle 3"/>
            <p:cNvSpPr>
              <a:spLocks noChangeArrowheads="1"/>
            </p:cNvSpPr>
            <p:nvPr/>
          </p:nvSpPr>
          <p:spPr bwMode="auto">
            <a:xfrm>
              <a:off x="7980363" y="3276600"/>
              <a:ext cx="157162" cy="3175"/>
            </a:xfrm>
            <a:prstGeom prst="rect">
              <a:avLst/>
            </a:prstGeom>
            <a:solidFill>
              <a:srgbClr val="000000"/>
            </a:solidFill>
            <a:ln w="0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7" name="Rectangle 4"/>
            <p:cNvSpPr>
              <a:spLocks noChangeArrowheads="1"/>
            </p:cNvSpPr>
            <p:nvPr/>
          </p:nvSpPr>
          <p:spPr bwMode="auto">
            <a:xfrm>
              <a:off x="7712075" y="3297238"/>
              <a:ext cx="242888" cy="4762"/>
            </a:xfrm>
            <a:prstGeom prst="rect">
              <a:avLst/>
            </a:prstGeom>
            <a:solidFill>
              <a:srgbClr val="242424"/>
            </a:solidFill>
            <a:ln w="0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8" name="Rectangle 5"/>
            <p:cNvSpPr>
              <a:spLocks noChangeArrowheads="1"/>
            </p:cNvSpPr>
            <p:nvPr/>
          </p:nvSpPr>
          <p:spPr bwMode="auto">
            <a:xfrm>
              <a:off x="7745413" y="3332163"/>
              <a:ext cx="176212" cy="6350"/>
            </a:xfrm>
            <a:prstGeom prst="rect">
              <a:avLst/>
            </a:prstGeom>
            <a:solidFill>
              <a:srgbClr val="242424"/>
            </a:solidFill>
            <a:ln w="0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9" name="Line 6"/>
            <p:cNvSpPr>
              <a:spLocks noChangeShapeType="1"/>
            </p:cNvSpPr>
            <p:nvPr/>
          </p:nvSpPr>
          <p:spPr bwMode="auto">
            <a:xfrm>
              <a:off x="7691438" y="3319463"/>
              <a:ext cx="284162" cy="1587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10" name="Line 7"/>
            <p:cNvSpPr>
              <a:spLocks noChangeShapeType="1"/>
            </p:cNvSpPr>
            <p:nvPr/>
          </p:nvSpPr>
          <p:spPr bwMode="auto">
            <a:xfrm>
              <a:off x="7691438" y="3354388"/>
              <a:ext cx="280987" cy="1587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11" name="Rectangle 8"/>
            <p:cNvSpPr>
              <a:spLocks noChangeArrowheads="1"/>
            </p:cNvSpPr>
            <p:nvPr/>
          </p:nvSpPr>
          <p:spPr bwMode="auto">
            <a:xfrm>
              <a:off x="7485063" y="3236913"/>
              <a:ext cx="525462" cy="7937"/>
            </a:xfrm>
            <a:prstGeom prst="rect">
              <a:avLst/>
            </a:prstGeom>
            <a:solidFill>
              <a:srgbClr val="6E6E6E"/>
            </a:solidFill>
            <a:ln w="0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1800"/>
            </a:p>
          </p:txBody>
        </p:sp>
        <p:grpSp>
          <p:nvGrpSpPr>
            <p:cNvPr id="5" name="Group 9"/>
            <p:cNvGrpSpPr>
              <a:grpSpLocks/>
            </p:cNvGrpSpPr>
            <p:nvPr/>
          </p:nvGrpSpPr>
          <p:grpSpPr bwMode="auto">
            <a:xfrm>
              <a:off x="7134225" y="2365375"/>
              <a:ext cx="1271588" cy="1281113"/>
              <a:chOff x="4464" y="576"/>
              <a:chExt cx="770" cy="792"/>
            </a:xfrm>
          </p:grpSpPr>
          <p:pic>
            <p:nvPicPr>
              <p:cNvPr id="59" name="Picture 10" descr="computer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4464" y="576"/>
                <a:ext cx="770" cy="7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grpSp>
            <p:nvGrpSpPr>
              <p:cNvPr id="12" name="Group 11"/>
              <p:cNvGrpSpPr>
                <a:grpSpLocks/>
              </p:cNvGrpSpPr>
              <p:nvPr/>
            </p:nvGrpSpPr>
            <p:grpSpPr bwMode="auto">
              <a:xfrm>
                <a:off x="4732" y="708"/>
                <a:ext cx="260" cy="204"/>
                <a:chOff x="5473" y="1416"/>
                <a:chExt cx="260" cy="204"/>
              </a:xfrm>
            </p:grpSpPr>
            <p:sp>
              <p:nvSpPr>
                <p:cNvPr id="61" name="Line 12"/>
                <p:cNvSpPr>
                  <a:spLocks noChangeShapeType="1"/>
                </p:cNvSpPr>
                <p:nvPr/>
              </p:nvSpPr>
              <p:spPr bwMode="auto">
                <a:xfrm flipV="1">
                  <a:off x="5473" y="1416"/>
                  <a:ext cx="43" cy="186"/>
                </a:xfrm>
                <a:prstGeom prst="line">
                  <a:avLst/>
                </a:prstGeom>
                <a:noFill/>
                <a:ln w="9525">
                  <a:solidFill>
                    <a:srgbClr val="A5002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62" name="Line 13"/>
                <p:cNvSpPr>
                  <a:spLocks noChangeShapeType="1"/>
                </p:cNvSpPr>
                <p:nvPr/>
              </p:nvSpPr>
              <p:spPr bwMode="auto">
                <a:xfrm>
                  <a:off x="5516" y="1424"/>
                  <a:ext cx="61" cy="186"/>
                </a:xfrm>
                <a:prstGeom prst="line">
                  <a:avLst/>
                </a:prstGeom>
                <a:noFill/>
                <a:ln w="9525">
                  <a:solidFill>
                    <a:srgbClr val="A5002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63" name="Line 14"/>
                <p:cNvSpPr>
                  <a:spLocks noChangeShapeType="1"/>
                </p:cNvSpPr>
                <p:nvPr/>
              </p:nvSpPr>
              <p:spPr bwMode="auto">
                <a:xfrm flipV="1">
                  <a:off x="5586" y="1475"/>
                  <a:ext cx="17" cy="119"/>
                </a:xfrm>
                <a:prstGeom prst="line">
                  <a:avLst/>
                </a:prstGeom>
                <a:noFill/>
                <a:ln w="9525">
                  <a:solidFill>
                    <a:srgbClr val="A5002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64" name="Line 15"/>
                <p:cNvSpPr>
                  <a:spLocks noChangeShapeType="1"/>
                </p:cNvSpPr>
                <p:nvPr/>
              </p:nvSpPr>
              <p:spPr bwMode="auto">
                <a:xfrm>
                  <a:off x="5620" y="1492"/>
                  <a:ext cx="26" cy="128"/>
                </a:xfrm>
                <a:prstGeom prst="line">
                  <a:avLst/>
                </a:prstGeom>
                <a:noFill/>
                <a:ln w="9525">
                  <a:solidFill>
                    <a:srgbClr val="A5002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65" name="Line 16"/>
                <p:cNvSpPr>
                  <a:spLocks noChangeShapeType="1"/>
                </p:cNvSpPr>
                <p:nvPr/>
              </p:nvSpPr>
              <p:spPr bwMode="auto">
                <a:xfrm flipV="1">
                  <a:off x="5646" y="1432"/>
                  <a:ext cx="44" cy="170"/>
                </a:xfrm>
                <a:prstGeom prst="line">
                  <a:avLst/>
                </a:prstGeom>
                <a:noFill/>
                <a:ln w="9525">
                  <a:solidFill>
                    <a:srgbClr val="A5002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  <p:sp>
              <p:nvSpPr>
                <p:cNvPr id="66" name="Line 17"/>
                <p:cNvSpPr>
                  <a:spLocks noChangeShapeType="1"/>
                </p:cNvSpPr>
                <p:nvPr/>
              </p:nvSpPr>
              <p:spPr bwMode="auto">
                <a:xfrm>
                  <a:off x="5707" y="1441"/>
                  <a:ext cx="26" cy="161"/>
                </a:xfrm>
                <a:prstGeom prst="line">
                  <a:avLst/>
                </a:prstGeom>
                <a:noFill/>
                <a:ln w="9525">
                  <a:solidFill>
                    <a:srgbClr val="A5002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1800"/>
                </a:p>
              </p:txBody>
            </p:sp>
          </p:grpSp>
        </p:grpSp>
        <p:pic>
          <p:nvPicPr>
            <p:cNvPr id="13" name="Picture 18" descr="injector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3722688" y="3160713"/>
              <a:ext cx="595312" cy="5238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" name="Picture 19" descr="sfbeaker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7656513" y="5392738"/>
              <a:ext cx="666750" cy="61753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5" name="Text Box 20"/>
            <p:cNvSpPr txBox="1">
              <a:spLocks noChangeArrowheads="1"/>
            </p:cNvSpPr>
            <p:nvPr/>
          </p:nvSpPr>
          <p:spPr bwMode="auto">
            <a:xfrm>
              <a:off x="7459663" y="3689350"/>
              <a:ext cx="544334" cy="2831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003D66"/>
                  </a:solidFill>
                </a:rPr>
                <a:t>Data</a:t>
              </a:r>
            </a:p>
          </p:txBody>
        </p:sp>
        <p:pic>
          <p:nvPicPr>
            <p:cNvPr id="16" name="Picture 21" descr="pump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2374900" y="4460875"/>
              <a:ext cx="773113" cy="6175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7" name="Text Box 22"/>
            <p:cNvSpPr txBox="1">
              <a:spLocks noChangeArrowheads="1"/>
            </p:cNvSpPr>
            <p:nvPr/>
          </p:nvSpPr>
          <p:spPr bwMode="auto">
            <a:xfrm>
              <a:off x="7608888" y="6018213"/>
              <a:ext cx="702767" cy="2831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 dirty="0">
                  <a:solidFill>
                    <a:srgbClr val="003D66"/>
                  </a:solidFill>
                </a:rPr>
                <a:t>Waste</a:t>
              </a:r>
            </a:p>
          </p:txBody>
        </p:sp>
        <p:sp>
          <p:nvSpPr>
            <p:cNvPr id="18" name="Text Box 23"/>
            <p:cNvSpPr txBox="1">
              <a:spLocks noChangeArrowheads="1"/>
            </p:cNvSpPr>
            <p:nvPr/>
          </p:nvSpPr>
          <p:spPr bwMode="auto">
            <a:xfrm>
              <a:off x="5984875" y="5553075"/>
              <a:ext cx="992609" cy="2831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003D66"/>
                  </a:solidFill>
                </a:rPr>
                <a:t>Detector</a:t>
              </a:r>
            </a:p>
          </p:txBody>
        </p:sp>
        <p:sp>
          <p:nvSpPr>
            <p:cNvPr id="19" name="Text Box 24"/>
            <p:cNvSpPr txBox="1">
              <a:spLocks noChangeArrowheads="1"/>
            </p:cNvSpPr>
            <p:nvPr/>
          </p:nvSpPr>
          <p:spPr bwMode="auto">
            <a:xfrm>
              <a:off x="2460256" y="5087938"/>
              <a:ext cx="653201" cy="2831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/>
              <a:r>
                <a:rPr lang="en-US" sz="1800">
                  <a:solidFill>
                    <a:srgbClr val="003D66"/>
                  </a:solidFill>
                </a:rPr>
                <a:t>Pump</a:t>
              </a:r>
            </a:p>
          </p:txBody>
        </p:sp>
        <p:sp>
          <p:nvSpPr>
            <p:cNvPr id="20" name="Text Box 25"/>
            <p:cNvSpPr txBox="1">
              <a:spLocks noChangeArrowheads="1"/>
            </p:cNvSpPr>
            <p:nvPr/>
          </p:nvSpPr>
          <p:spPr bwMode="auto">
            <a:xfrm>
              <a:off x="598488" y="6202363"/>
              <a:ext cx="988959" cy="2831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003D66"/>
                  </a:solidFill>
                </a:rPr>
                <a:t>Solvents</a:t>
              </a:r>
            </a:p>
          </p:txBody>
        </p:sp>
        <p:sp>
          <p:nvSpPr>
            <p:cNvPr id="21" name="Text Box 26"/>
            <p:cNvSpPr txBox="1">
              <a:spLocks noChangeArrowheads="1"/>
            </p:cNvSpPr>
            <p:nvPr/>
          </p:nvSpPr>
          <p:spPr bwMode="auto">
            <a:xfrm>
              <a:off x="4040188" y="2058988"/>
              <a:ext cx="1561919" cy="2831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003D66"/>
                  </a:solidFill>
                </a:rPr>
                <a:t>HPLC Column</a:t>
              </a:r>
            </a:p>
          </p:txBody>
        </p:sp>
        <p:sp>
          <p:nvSpPr>
            <p:cNvPr id="22" name="Text Box 27"/>
            <p:cNvSpPr txBox="1">
              <a:spLocks noChangeArrowheads="1"/>
            </p:cNvSpPr>
            <p:nvPr/>
          </p:nvSpPr>
          <p:spPr bwMode="auto">
            <a:xfrm>
              <a:off x="4357688" y="3146425"/>
              <a:ext cx="1494165" cy="5663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003D66"/>
                  </a:solidFill>
                </a:rPr>
                <a:t>Injector</a:t>
              </a:r>
            </a:p>
            <a:p>
              <a:r>
                <a:rPr lang="en-US" sz="1800">
                  <a:solidFill>
                    <a:srgbClr val="003D66"/>
                  </a:solidFill>
                </a:rPr>
                <a:t>AutoSampler</a:t>
              </a:r>
            </a:p>
          </p:txBody>
        </p:sp>
        <p:pic>
          <p:nvPicPr>
            <p:cNvPr id="23" name="Picture 28" descr="columnSlide56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3722688" y="2381250"/>
              <a:ext cx="2339975" cy="6048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" name="Picture 29" descr="detector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6030913" y="4460875"/>
              <a:ext cx="1023937" cy="10477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5" name="Line 30"/>
            <p:cNvSpPr>
              <a:spLocks noChangeShapeType="1"/>
            </p:cNvSpPr>
            <p:nvPr/>
          </p:nvSpPr>
          <p:spPr bwMode="auto">
            <a:xfrm flipH="1" flipV="1">
              <a:off x="1270000" y="2703513"/>
              <a:ext cx="12700" cy="1938337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26" name="Line 31"/>
            <p:cNvSpPr>
              <a:spLocks noChangeShapeType="1"/>
            </p:cNvSpPr>
            <p:nvPr/>
          </p:nvSpPr>
          <p:spPr bwMode="auto">
            <a:xfrm>
              <a:off x="1854200" y="2576513"/>
              <a:ext cx="231775" cy="12700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27" name="Line 32"/>
            <p:cNvSpPr>
              <a:spLocks noChangeShapeType="1"/>
            </p:cNvSpPr>
            <p:nvPr/>
          </p:nvSpPr>
          <p:spPr bwMode="auto">
            <a:xfrm>
              <a:off x="2085975" y="2589213"/>
              <a:ext cx="0" cy="2092325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28" name="Line 33"/>
            <p:cNvSpPr>
              <a:spLocks noChangeShapeType="1"/>
            </p:cNvSpPr>
            <p:nvPr/>
          </p:nvSpPr>
          <p:spPr bwMode="auto">
            <a:xfrm>
              <a:off x="2111375" y="4681538"/>
              <a:ext cx="342900" cy="12700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 type="triangle" w="med" len="med"/>
            </a:ln>
          </p:spPr>
          <p:txBody>
            <a:bodyPr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29" name="Line 34"/>
            <p:cNvSpPr>
              <a:spLocks noChangeShapeType="1"/>
            </p:cNvSpPr>
            <p:nvPr/>
          </p:nvSpPr>
          <p:spPr bwMode="auto">
            <a:xfrm>
              <a:off x="3087688" y="4694238"/>
              <a:ext cx="238125" cy="0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30" name="Line 35"/>
            <p:cNvSpPr>
              <a:spLocks noChangeShapeType="1"/>
            </p:cNvSpPr>
            <p:nvPr/>
          </p:nvSpPr>
          <p:spPr bwMode="auto">
            <a:xfrm flipV="1">
              <a:off x="3325813" y="3930650"/>
              <a:ext cx="9525" cy="763588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 type="triangle" w="med" len="med"/>
            </a:ln>
          </p:spPr>
          <p:txBody>
            <a:bodyPr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31" name="Line 36"/>
            <p:cNvSpPr>
              <a:spLocks noChangeShapeType="1"/>
            </p:cNvSpPr>
            <p:nvPr/>
          </p:nvSpPr>
          <p:spPr bwMode="auto">
            <a:xfrm flipV="1">
              <a:off x="3325813" y="2674938"/>
              <a:ext cx="0" cy="1243012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32" name="Line 37"/>
            <p:cNvSpPr>
              <a:spLocks noChangeShapeType="1"/>
            </p:cNvSpPr>
            <p:nvPr/>
          </p:nvSpPr>
          <p:spPr bwMode="auto">
            <a:xfrm>
              <a:off x="3325813" y="2674938"/>
              <a:ext cx="396875" cy="0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 type="triangle" w="med" len="med"/>
            </a:ln>
          </p:spPr>
          <p:txBody>
            <a:bodyPr wrap="none"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33" name="Line 38"/>
            <p:cNvSpPr>
              <a:spLocks noChangeShapeType="1"/>
            </p:cNvSpPr>
            <p:nvPr/>
          </p:nvSpPr>
          <p:spPr bwMode="auto">
            <a:xfrm>
              <a:off x="6022975" y="2674938"/>
              <a:ext cx="238125" cy="0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34" name="Line 39"/>
            <p:cNvSpPr>
              <a:spLocks noChangeShapeType="1"/>
            </p:cNvSpPr>
            <p:nvPr/>
          </p:nvSpPr>
          <p:spPr bwMode="auto">
            <a:xfrm>
              <a:off x="6261100" y="2674938"/>
              <a:ext cx="0" cy="1785937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 type="triangle" w="med" len="med"/>
            </a:ln>
          </p:spPr>
          <p:txBody>
            <a:bodyPr wrap="none"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35" name="Line 40"/>
            <p:cNvSpPr>
              <a:spLocks noChangeShapeType="1"/>
            </p:cNvSpPr>
            <p:nvPr/>
          </p:nvSpPr>
          <p:spPr bwMode="auto">
            <a:xfrm>
              <a:off x="7054850" y="5005388"/>
              <a:ext cx="871538" cy="0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36" name="Line 41"/>
            <p:cNvSpPr>
              <a:spLocks noChangeShapeType="1"/>
            </p:cNvSpPr>
            <p:nvPr/>
          </p:nvSpPr>
          <p:spPr bwMode="auto">
            <a:xfrm>
              <a:off x="7926388" y="5005388"/>
              <a:ext cx="0" cy="309562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 type="triangle" w="med" len="med"/>
            </a:ln>
          </p:spPr>
          <p:txBody>
            <a:bodyPr wrap="none"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37" name="Line 42"/>
            <p:cNvSpPr>
              <a:spLocks noChangeShapeType="1"/>
            </p:cNvSpPr>
            <p:nvPr/>
          </p:nvSpPr>
          <p:spPr bwMode="auto">
            <a:xfrm flipV="1">
              <a:off x="6657975" y="3219450"/>
              <a:ext cx="0" cy="1241425"/>
            </a:xfrm>
            <a:prstGeom prst="line">
              <a:avLst/>
            </a:prstGeom>
            <a:noFill/>
            <a:ln w="31750">
              <a:solidFill>
                <a:srgbClr val="4D4D4D"/>
              </a:solidFill>
              <a:prstDash val="dash"/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38" name="Line 43"/>
            <p:cNvSpPr>
              <a:spLocks noChangeShapeType="1"/>
            </p:cNvSpPr>
            <p:nvPr/>
          </p:nvSpPr>
          <p:spPr bwMode="auto">
            <a:xfrm>
              <a:off x="6657975" y="3219450"/>
              <a:ext cx="633413" cy="0"/>
            </a:xfrm>
            <a:prstGeom prst="line">
              <a:avLst/>
            </a:prstGeom>
            <a:noFill/>
            <a:ln w="31750">
              <a:solidFill>
                <a:srgbClr val="4D4D4D"/>
              </a:solidFill>
              <a:prstDash val="dash"/>
              <a:round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39" name="Freeform 44"/>
            <p:cNvSpPr>
              <a:spLocks/>
            </p:cNvSpPr>
            <p:nvPr/>
          </p:nvSpPr>
          <p:spPr bwMode="auto">
            <a:xfrm>
              <a:off x="4040188" y="3606800"/>
              <a:ext cx="1587" cy="283176"/>
            </a:xfrm>
            <a:custGeom>
              <a:avLst/>
              <a:gdLst>
                <a:gd name="T0" fmla="*/ 0 w 1"/>
                <a:gd name="T1" fmla="*/ 228 h 228"/>
                <a:gd name="T2" fmla="*/ 1 w 1"/>
                <a:gd name="T3" fmla="*/ 0 h 228"/>
                <a:gd name="T4" fmla="*/ 0 60000 65536"/>
                <a:gd name="T5" fmla="*/ 0 60000 65536"/>
                <a:gd name="T6" fmla="*/ 0 w 1"/>
                <a:gd name="T7" fmla="*/ 0 h 228"/>
                <a:gd name="T8" fmla="*/ 1 w 1"/>
                <a:gd name="T9" fmla="*/ 228 h 22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228">
                  <a:moveTo>
                    <a:pt x="0" y="228"/>
                  </a:moveTo>
                  <a:lnTo>
                    <a:pt x="1" y="0"/>
                  </a:lnTo>
                </a:path>
              </a:pathLst>
            </a:custGeom>
            <a:noFill/>
            <a:ln w="31750" cap="flat" cmpd="sng">
              <a:solidFill>
                <a:srgbClr val="A50021"/>
              </a:solidFill>
              <a:prstDash val="solid"/>
              <a:round/>
              <a:headEnd type="none" w="med" len="med"/>
              <a:tailEnd type="triangle" w="med" len="med"/>
            </a:ln>
          </p:spPr>
          <p:txBody>
            <a:bodyPr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40" name="Line 45"/>
            <p:cNvSpPr>
              <a:spLocks noChangeShapeType="1"/>
            </p:cNvSpPr>
            <p:nvPr/>
          </p:nvSpPr>
          <p:spPr bwMode="auto">
            <a:xfrm flipH="1">
              <a:off x="3325813" y="3451225"/>
              <a:ext cx="396875" cy="0"/>
            </a:xfrm>
            <a:prstGeom prst="line">
              <a:avLst/>
            </a:prstGeom>
            <a:noFill/>
            <a:ln w="31750">
              <a:solidFill>
                <a:srgbClr val="A50021"/>
              </a:solidFill>
              <a:round/>
              <a:headEnd/>
              <a:tailEnd type="triangle" w="med" len="med"/>
            </a:ln>
          </p:spPr>
          <p:txBody>
            <a:bodyPr wrap="none" lIns="0" tIns="0" rIns="0" bIns="0">
              <a:spAutoFit/>
            </a:bodyPr>
            <a:lstStyle/>
            <a:p>
              <a:endParaRPr lang="en-US" sz="1800"/>
            </a:p>
          </p:txBody>
        </p:sp>
        <p:grpSp>
          <p:nvGrpSpPr>
            <p:cNvPr id="41" name="Group 46"/>
            <p:cNvGrpSpPr>
              <a:grpSpLocks/>
            </p:cNvGrpSpPr>
            <p:nvPr/>
          </p:nvGrpSpPr>
          <p:grpSpPr bwMode="auto">
            <a:xfrm>
              <a:off x="1412875" y="4672013"/>
              <a:ext cx="512763" cy="1230312"/>
              <a:chOff x="946" y="2935"/>
              <a:chExt cx="323" cy="775"/>
            </a:xfrm>
          </p:grpSpPr>
          <p:pic>
            <p:nvPicPr>
              <p:cNvPr id="57" name="Picture 47" descr="beaker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946" y="3159"/>
                <a:ext cx="323" cy="55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58" name="Line 48"/>
              <p:cNvSpPr>
                <a:spLocks noChangeShapeType="1"/>
              </p:cNvSpPr>
              <p:nvPr/>
            </p:nvSpPr>
            <p:spPr bwMode="auto">
              <a:xfrm flipV="1">
                <a:off x="1107" y="2935"/>
                <a:ext cx="0" cy="245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</p:grpSp>
        <p:sp>
          <p:nvSpPr>
            <p:cNvPr id="42" name="Line 49"/>
            <p:cNvSpPr>
              <a:spLocks noChangeShapeType="1"/>
            </p:cNvSpPr>
            <p:nvPr/>
          </p:nvSpPr>
          <p:spPr bwMode="auto">
            <a:xfrm>
              <a:off x="1295400" y="4659313"/>
              <a:ext cx="396875" cy="0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 sz="1800"/>
            </a:p>
          </p:txBody>
        </p:sp>
        <p:pic>
          <p:nvPicPr>
            <p:cNvPr id="43" name="Picture 50" descr="beaker"/>
            <p:cNvPicPr>
              <a:picLocks noChangeAspect="1" noChangeArrowheads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 bwMode="auto">
            <a:xfrm>
              <a:off x="358775" y="3503613"/>
              <a:ext cx="512763" cy="874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44" name="Line 51"/>
            <p:cNvSpPr>
              <a:spLocks noChangeShapeType="1"/>
            </p:cNvSpPr>
            <p:nvPr/>
          </p:nvSpPr>
          <p:spPr bwMode="auto">
            <a:xfrm flipV="1">
              <a:off x="614363" y="2665413"/>
              <a:ext cx="0" cy="871537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 sz="1800"/>
            </a:p>
          </p:txBody>
        </p:sp>
        <p:pic>
          <p:nvPicPr>
            <p:cNvPr id="45" name="Picture 52" descr="beaker"/>
            <p:cNvPicPr>
              <a:picLocks noChangeAspect="1" noChangeArrowheads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 bwMode="auto">
            <a:xfrm>
              <a:off x="1374775" y="3503613"/>
              <a:ext cx="512763" cy="874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46" name="Line 53"/>
            <p:cNvSpPr>
              <a:spLocks noChangeShapeType="1"/>
            </p:cNvSpPr>
            <p:nvPr/>
          </p:nvSpPr>
          <p:spPr bwMode="auto">
            <a:xfrm flipH="1" flipV="1">
              <a:off x="1617663" y="2627313"/>
              <a:ext cx="12700" cy="896937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 sz="1800"/>
            </a:p>
          </p:txBody>
        </p:sp>
        <p:grpSp>
          <p:nvGrpSpPr>
            <p:cNvPr id="47" name="Group 54"/>
            <p:cNvGrpSpPr>
              <a:grpSpLocks/>
            </p:cNvGrpSpPr>
            <p:nvPr/>
          </p:nvGrpSpPr>
          <p:grpSpPr bwMode="auto">
            <a:xfrm>
              <a:off x="346075" y="4672013"/>
              <a:ext cx="512763" cy="1230312"/>
              <a:chOff x="946" y="2935"/>
              <a:chExt cx="323" cy="775"/>
            </a:xfrm>
          </p:grpSpPr>
          <p:pic>
            <p:nvPicPr>
              <p:cNvPr id="55" name="Picture 55" descr="beaker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946" y="3159"/>
                <a:ext cx="323" cy="55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56" name="Line 56"/>
              <p:cNvSpPr>
                <a:spLocks noChangeShapeType="1"/>
              </p:cNvSpPr>
              <p:nvPr/>
            </p:nvSpPr>
            <p:spPr bwMode="auto">
              <a:xfrm flipV="1">
                <a:off x="1107" y="2935"/>
                <a:ext cx="0" cy="245"/>
              </a:xfrm>
              <a:prstGeom prst="line">
                <a:avLst/>
              </a:prstGeom>
              <a:noFill/>
              <a:ln w="31750">
                <a:solidFill>
                  <a:srgbClr val="003D66"/>
                </a:solidFill>
                <a:round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endParaRPr lang="en-US" sz="1800"/>
              </a:p>
            </p:txBody>
          </p:sp>
        </p:grpSp>
        <p:sp>
          <p:nvSpPr>
            <p:cNvPr id="48" name="Line 57"/>
            <p:cNvSpPr>
              <a:spLocks noChangeShapeType="1"/>
            </p:cNvSpPr>
            <p:nvPr/>
          </p:nvSpPr>
          <p:spPr bwMode="auto">
            <a:xfrm>
              <a:off x="622300" y="4672013"/>
              <a:ext cx="396875" cy="0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49" name="Line 58"/>
            <p:cNvSpPr>
              <a:spLocks noChangeShapeType="1"/>
            </p:cNvSpPr>
            <p:nvPr/>
          </p:nvSpPr>
          <p:spPr bwMode="auto">
            <a:xfrm flipH="1" flipV="1">
              <a:off x="1003300" y="2665413"/>
              <a:ext cx="0" cy="1989137"/>
            </a:xfrm>
            <a:prstGeom prst="line">
              <a:avLst/>
            </a:prstGeom>
            <a:noFill/>
            <a:ln w="31750">
              <a:solidFill>
                <a:srgbClr val="003D66"/>
              </a:solidFill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en-US" sz="1800"/>
            </a:p>
          </p:txBody>
        </p:sp>
        <p:sp>
          <p:nvSpPr>
            <p:cNvPr id="50" name="Text Box 59"/>
            <p:cNvSpPr txBox="1">
              <a:spLocks noChangeArrowheads="1"/>
            </p:cNvSpPr>
            <p:nvPr/>
          </p:nvSpPr>
          <p:spPr bwMode="auto">
            <a:xfrm>
              <a:off x="396875" y="2335213"/>
              <a:ext cx="1454150" cy="377568"/>
            </a:xfrm>
            <a:prstGeom prst="rect">
              <a:avLst/>
            </a:prstGeom>
            <a:solidFill>
              <a:schemeClr val="hlink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en-US" sz="1800" b="0"/>
                <a:t>GPV</a:t>
              </a:r>
            </a:p>
          </p:txBody>
        </p:sp>
        <p:sp>
          <p:nvSpPr>
            <p:cNvPr id="51" name="Text Box 60"/>
            <p:cNvSpPr txBox="1">
              <a:spLocks noChangeArrowheads="1"/>
            </p:cNvSpPr>
            <p:nvPr/>
          </p:nvSpPr>
          <p:spPr bwMode="auto">
            <a:xfrm>
              <a:off x="1525588" y="4005263"/>
              <a:ext cx="177710" cy="2831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003D66"/>
                  </a:solidFill>
                </a:rPr>
                <a:t>D</a:t>
              </a:r>
            </a:p>
          </p:txBody>
        </p:sp>
        <p:sp>
          <p:nvSpPr>
            <p:cNvPr id="52" name="Text Box 61"/>
            <p:cNvSpPr txBox="1">
              <a:spLocks noChangeArrowheads="1"/>
            </p:cNvSpPr>
            <p:nvPr/>
          </p:nvSpPr>
          <p:spPr bwMode="auto">
            <a:xfrm>
              <a:off x="1550988" y="5491163"/>
              <a:ext cx="161700" cy="2831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003D66"/>
                  </a:solidFill>
                </a:rPr>
                <a:t>C</a:t>
              </a:r>
            </a:p>
          </p:txBody>
        </p:sp>
        <p:sp>
          <p:nvSpPr>
            <p:cNvPr id="53" name="Text Box 62"/>
            <p:cNvSpPr txBox="1">
              <a:spLocks noChangeArrowheads="1"/>
            </p:cNvSpPr>
            <p:nvPr/>
          </p:nvSpPr>
          <p:spPr bwMode="auto">
            <a:xfrm>
              <a:off x="496888" y="5541963"/>
              <a:ext cx="158498" cy="2831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003D66"/>
                  </a:solidFill>
                </a:rPr>
                <a:t>B</a:t>
              </a:r>
            </a:p>
          </p:txBody>
        </p:sp>
        <p:sp>
          <p:nvSpPr>
            <p:cNvPr id="54" name="Text Box 63"/>
            <p:cNvSpPr txBox="1">
              <a:spLocks noChangeArrowheads="1"/>
            </p:cNvSpPr>
            <p:nvPr/>
          </p:nvSpPr>
          <p:spPr bwMode="auto">
            <a:xfrm>
              <a:off x="496888" y="3979863"/>
              <a:ext cx="156896" cy="2831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800">
                  <a:solidFill>
                    <a:srgbClr val="003D66"/>
                  </a:solidFill>
                </a:rPr>
                <a:t>A</a:t>
              </a: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smtClean="0"/>
              <a:t>Plumbing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For optimal chromatography the correct tubing and fittings are required</a:t>
            </a:r>
          </a:p>
          <a:p>
            <a:pPr lvl="1"/>
            <a:r>
              <a:rPr lang="en-US" dirty="0" smtClean="0"/>
              <a:t>Tubing sizes</a:t>
            </a:r>
          </a:p>
          <a:p>
            <a:pPr lvl="1"/>
            <a:r>
              <a:rPr lang="en-US" dirty="0" smtClean="0"/>
              <a:t>Fittings</a:t>
            </a:r>
          </a:p>
          <a:p>
            <a:r>
              <a:rPr lang="en-US" dirty="0" smtClean="0"/>
              <a:t>Recommendations</a:t>
            </a:r>
          </a:p>
          <a:p>
            <a:r>
              <a:rPr lang="en-US" dirty="0" smtClean="0"/>
              <a:t>Potential problems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Proper System Plumbing</a:t>
            </a:r>
            <a:endParaRPr lang="en-US" dirty="0"/>
          </a:p>
        </p:txBody>
      </p:sp>
      <p:sp>
        <p:nvSpPr>
          <p:cNvPr id="4" name="Action Button: Beginning 3">
            <a:hlinkClick r:id="rId3" action="ppaction://hlinksldjump" highlightClick="1"/>
          </p:cNvPr>
          <p:cNvSpPr/>
          <p:nvPr/>
        </p:nvSpPr>
        <p:spPr bwMode="auto">
          <a:xfrm>
            <a:off x="8719704" y="6424564"/>
            <a:ext cx="235917" cy="293525"/>
          </a:xfrm>
          <a:prstGeom prst="actionButtonBeginning">
            <a:avLst/>
          </a:prstGeom>
          <a:solidFill>
            <a:srgbClr val="3374D4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Verdana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3"/>
          </p:nvPr>
        </p:nvSpPr>
        <p:spPr>
          <a:xfrm>
            <a:off x="309082" y="4869175"/>
            <a:ext cx="8686800" cy="460856"/>
          </a:xfrm>
        </p:spPr>
        <p:txBody>
          <a:bodyPr/>
          <a:lstStyle/>
          <a:p>
            <a:r>
              <a:rPr lang="en-US" sz="2000" dirty="0" smtClean="0"/>
              <a:t>Bandspreading in a column is normal.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Peak Bandspreading</a:t>
            </a:r>
            <a:endParaRPr lang="en-US" dirty="0"/>
          </a:p>
        </p:txBody>
      </p:sp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9510" y="1816004"/>
            <a:ext cx="7666582" cy="2707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7"/>
          <p:cNvGrpSpPr/>
          <p:nvPr/>
        </p:nvGrpSpPr>
        <p:grpSpPr>
          <a:xfrm>
            <a:off x="827545" y="1239934"/>
            <a:ext cx="5703093" cy="4493346"/>
            <a:chOff x="3016611" y="2219253"/>
            <a:chExt cx="5242237" cy="3879152"/>
          </a:xfrm>
        </p:grpSpPr>
        <p:grpSp>
          <p:nvGrpSpPr>
            <p:cNvPr id="3" name="Group 36"/>
            <p:cNvGrpSpPr/>
            <p:nvPr/>
          </p:nvGrpSpPr>
          <p:grpSpPr>
            <a:xfrm>
              <a:off x="5706870" y="2219253"/>
              <a:ext cx="2551978" cy="3879152"/>
              <a:chOff x="5706870" y="2219253"/>
              <a:chExt cx="2551978" cy="3879152"/>
            </a:xfrm>
          </p:grpSpPr>
          <p:sp>
            <p:nvSpPr>
              <p:cNvPr id="19" name="Line 5"/>
              <p:cNvSpPr>
                <a:spLocks noChangeShapeType="1"/>
              </p:cNvSpPr>
              <p:nvPr/>
            </p:nvSpPr>
            <p:spPr bwMode="auto">
              <a:xfrm>
                <a:off x="6011670" y="4733853"/>
                <a:ext cx="750888" cy="0"/>
              </a:xfrm>
              <a:prstGeom prst="line">
                <a:avLst/>
              </a:prstGeom>
              <a:noFill/>
              <a:ln w="222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" name="Line 6"/>
              <p:cNvSpPr>
                <a:spLocks noChangeShapeType="1"/>
              </p:cNvSpPr>
              <p:nvPr/>
            </p:nvSpPr>
            <p:spPr bwMode="auto">
              <a:xfrm flipV="1">
                <a:off x="6762558" y="2219253"/>
                <a:ext cx="87312" cy="2514600"/>
              </a:xfrm>
              <a:prstGeom prst="line">
                <a:avLst/>
              </a:prstGeom>
              <a:noFill/>
              <a:ln w="222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" name="Line 7"/>
              <p:cNvSpPr>
                <a:spLocks noChangeShapeType="1"/>
              </p:cNvSpPr>
              <p:nvPr/>
            </p:nvSpPr>
            <p:spPr bwMode="auto">
              <a:xfrm>
                <a:off x="7002270" y="4733853"/>
                <a:ext cx="1060450" cy="0"/>
              </a:xfrm>
              <a:prstGeom prst="line">
                <a:avLst/>
              </a:prstGeom>
              <a:noFill/>
              <a:ln w="222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" name="AutoShape 8"/>
              <p:cNvSpPr>
                <a:spLocks noChangeArrowheads="1"/>
              </p:cNvSpPr>
              <p:nvPr/>
            </p:nvSpPr>
            <p:spPr bwMode="auto">
              <a:xfrm rot="16200000">
                <a:off x="5783070" y="4124253"/>
                <a:ext cx="152400" cy="304800"/>
              </a:xfrm>
              <a:prstGeom prst="downArrow">
                <a:avLst>
                  <a:gd name="adj1" fmla="val 50000"/>
                  <a:gd name="adj2" fmla="val 50000"/>
                </a:avLst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vert="eaVert" wrap="none" anchor="ctr"/>
              <a:lstStyle/>
              <a:p>
                <a:endParaRPr lang="en-US" sz="3600"/>
              </a:p>
            </p:txBody>
          </p:sp>
          <p:sp>
            <p:nvSpPr>
              <p:cNvPr id="24" name="Line 18"/>
              <p:cNvSpPr>
                <a:spLocks noChangeShapeType="1"/>
              </p:cNvSpPr>
              <p:nvPr/>
            </p:nvSpPr>
            <p:spPr bwMode="auto">
              <a:xfrm>
                <a:off x="6849870" y="2219253"/>
                <a:ext cx="152400" cy="251460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Rectangle 33"/>
              <p:cNvSpPr>
                <a:spLocks noChangeArrowheads="1"/>
              </p:cNvSpPr>
              <p:nvPr/>
            </p:nvSpPr>
            <p:spPr bwMode="auto">
              <a:xfrm rot="10800000">
                <a:off x="6773670" y="5157210"/>
                <a:ext cx="228600" cy="499410"/>
              </a:xfrm>
              <a:prstGeom prst="rect">
                <a:avLst/>
              </a:prstGeom>
              <a:gradFill rotWithShape="1">
                <a:gsLst>
                  <a:gs pos="0">
                    <a:srgbClr val="00FF00"/>
                  </a:gs>
                  <a:gs pos="50000">
                    <a:srgbClr val="008000"/>
                  </a:gs>
                  <a:gs pos="100000">
                    <a:srgbClr val="00FF00"/>
                  </a:gs>
                </a:gsLst>
                <a:lin ang="0" scaled="1"/>
              </a:gradFill>
              <a:ln w="9525">
                <a:solidFill>
                  <a:srgbClr val="CCFF99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/>
              <a:p>
                <a:pPr algn="ctr"/>
                <a:endParaRPr lang="en-US" sz="1800"/>
              </a:p>
            </p:txBody>
          </p:sp>
          <p:sp>
            <p:nvSpPr>
              <p:cNvPr id="28" name="Line 35"/>
              <p:cNvSpPr>
                <a:spLocks noChangeShapeType="1"/>
              </p:cNvSpPr>
              <p:nvPr/>
            </p:nvSpPr>
            <p:spPr bwMode="auto">
              <a:xfrm rot="16200000">
                <a:off x="7077905" y="4486334"/>
                <a:ext cx="0" cy="23618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" name="Line 36"/>
              <p:cNvSpPr>
                <a:spLocks noChangeShapeType="1"/>
              </p:cNvSpPr>
              <p:nvPr/>
            </p:nvSpPr>
            <p:spPr bwMode="auto">
              <a:xfrm rot="16200000">
                <a:off x="7020299" y="3976267"/>
                <a:ext cx="0" cy="23618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Text Box 37"/>
              <p:cNvSpPr txBox="1">
                <a:spLocks noChangeArrowheads="1"/>
              </p:cNvSpPr>
              <p:nvPr/>
            </p:nvSpPr>
            <p:spPr bwMode="auto">
              <a:xfrm>
                <a:off x="5814820" y="5277211"/>
                <a:ext cx="585788" cy="39687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1000" b="1"/>
                  <a:t>Mobile</a:t>
                </a:r>
              </a:p>
              <a:p>
                <a:pPr algn="ctr"/>
                <a:r>
                  <a:rPr lang="en-US" sz="1000" b="1"/>
                  <a:t>Phase</a:t>
                </a:r>
              </a:p>
            </p:txBody>
          </p:sp>
          <p:sp>
            <p:nvSpPr>
              <p:cNvPr id="31" name="Text Box 38"/>
              <p:cNvSpPr txBox="1">
                <a:spLocks noChangeArrowheads="1"/>
              </p:cNvSpPr>
              <p:nvPr/>
            </p:nvSpPr>
            <p:spPr bwMode="auto">
              <a:xfrm>
                <a:off x="7483283" y="5278798"/>
                <a:ext cx="585787" cy="39687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1000" b="1"/>
                  <a:t>Mobile</a:t>
                </a:r>
              </a:p>
              <a:p>
                <a:pPr algn="ctr"/>
                <a:r>
                  <a:rPr lang="en-US" sz="1000" b="1"/>
                  <a:t>Phase</a:t>
                </a:r>
              </a:p>
            </p:txBody>
          </p:sp>
          <p:sp>
            <p:nvSpPr>
              <p:cNvPr id="32" name="Text Box 42"/>
              <p:cNvSpPr txBox="1">
                <a:spLocks noChangeArrowheads="1"/>
              </p:cNvSpPr>
              <p:nvPr/>
            </p:nvSpPr>
            <p:spPr bwMode="auto">
              <a:xfrm>
                <a:off x="5791008" y="4581140"/>
                <a:ext cx="296862" cy="336550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1600" dirty="0"/>
                  <a:t>0</a:t>
                </a:r>
              </a:p>
            </p:txBody>
          </p:sp>
          <p:sp>
            <p:nvSpPr>
              <p:cNvPr id="33" name="Text Box 43"/>
              <p:cNvSpPr txBox="1">
                <a:spLocks noChangeArrowheads="1"/>
              </p:cNvSpPr>
              <p:nvPr/>
            </p:nvSpPr>
            <p:spPr bwMode="auto">
              <a:xfrm>
                <a:off x="6473031" y="5733280"/>
                <a:ext cx="920750" cy="36512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900" b="1"/>
                  <a:t>More </a:t>
                </a:r>
              </a:p>
              <a:p>
                <a:pPr algn="ctr"/>
                <a:r>
                  <a:rPr lang="en-US" sz="900" b="1"/>
                  <a:t>Concentrated</a:t>
                </a:r>
              </a:p>
            </p:txBody>
          </p:sp>
        </p:grpSp>
        <p:grpSp>
          <p:nvGrpSpPr>
            <p:cNvPr id="4" name="Group 35"/>
            <p:cNvGrpSpPr/>
            <p:nvPr/>
          </p:nvGrpSpPr>
          <p:grpSpPr>
            <a:xfrm>
              <a:off x="3016611" y="3832249"/>
              <a:ext cx="2734060" cy="1852363"/>
              <a:chOff x="685800" y="3810000"/>
              <a:chExt cx="2734060" cy="1852363"/>
            </a:xfrm>
          </p:grpSpPr>
          <p:sp>
            <p:nvSpPr>
              <p:cNvPr id="5" name="Line 12"/>
              <p:cNvSpPr>
                <a:spLocks noChangeShapeType="1"/>
              </p:cNvSpPr>
              <p:nvPr/>
            </p:nvSpPr>
            <p:spPr bwMode="auto">
              <a:xfrm>
                <a:off x="1066800" y="4724400"/>
                <a:ext cx="68580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" name="Line 13"/>
              <p:cNvSpPr>
                <a:spLocks noChangeShapeType="1"/>
              </p:cNvSpPr>
              <p:nvPr/>
            </p:nvSpPr>
            <p:spPr bwMode="auto">
              <a:xfrm flipV="1">
                <a:off x="1752600" y="3810000"/>
                <a:ext cx="304800" cy="9144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" name="Line 14"/>
              <p:cNvSpPr>
                <a:spLocks noChangeShapeType="1"/>
              </p:cNvSpPr>
              <p:nvPr/>
            </p:nvSpPr>
            <p:spPr bwMode="auto">
              <a:xfrm>
                <a:off x="2057400" y="3810000"/>
                <a:ext cx="254000" cy="9144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" name="Line 15"/>
              <p:cNvSpPr>
                <a:spLocks noChangeShapeType="1"/>
              </p:cNvSpPr>
              <p:nvPr/>
            </p:nvSpPr>
            <p:spPr bwMode="auto">
              <a:xfrm>
                <a:off x="2286000" y="4724400"/>
                <a:ext cx="76200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" name="AutoShape 16"/>
              <p:cNvSpPr>
                <a:spLocks noChangeArrowheads="1"/>
              </p:cNvSpPr>
              <p:nvPr/>
            </p:nvSpPr>
            <p:spPr bwMode="auto">
              <a:xfrm rot="16200000">
                <a:off x="762000" y="4181475"/>
                <a:ext cx="152400" cy="304800"/>
              </a:xfrm>
              <a:prstGeom prst="downArrow">
                <a:avLst>
                  <a:gd name="adj1" fmla="val 50000"/>
                  <a:gd name="adj2" fmla="val 50000"/>
                </a:avLst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vert="eaVert" wrap="none" anchor="ctr"/>
              <a:lstStyle/>
              <a:p>
                <a:endParaRPr lang="en-US" sz="3600"/>
              </a:p>
            </p:txBody>
          </p:sp>
          <p:sp>
            <p:nvSpPr>
              <p:cNvPr id="11" name="Rectangle 23"/>
              <p:cNvSpPr>
                <a:spLocks noChangeArrowheads="1"/>
              </p:cNvSpPr>
              <p:nvPr/>
            </p:nvSpPr>
            <p:spPr bwMode="auto">
              <a:xfrm rot="10800000">
                <a:off x="1752600" y="5134961"/>
                <a:ext cx="609600" cy="509997"/>
              </a:xfrm>
              <a:prstGeom prst="rect">
                <a:avLst/>
              </a:prstGeom>
              <a:gradFill rotWithShape="1">
                <a:gsLst>
                  <a:gs pos="0">
                    <a:srgbClr val="CCFFCC"/>
                  </a:gs>
                  <a:gs pos="50000">
                    <a:srgbClr val="00FF00"/>
                  </a:gs>
                  <a:gs pos="100000">
                    <a:srgbClr val="CCFFCC"/>
                  </a:gs>
                </a:gsLst>
                <a:lin ang="0" scaled="1"/>
              </a:gradFill>
              <a:ln w="9525">
                <a:solidFill>
                  <a:srgbClr val="CCFF99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/>
              <a:p>
                <a:pPr algn="ctr"/>
                <a:endParaRPr lang="en-US" sz="1800"/>
              </a:p>
            </p:txBody>
          </p:sp>
          <p:sp>
            <p:nvSpPr>
              <p:cNvPr id="13" name="Line 25"/>
              <p:cNvSpPr>
                <a:spLocks noChangeShapeType="1"/>
              </p:cNvSpPr>
              <p:nvPr/>
            </p:nvSpPr>
            <p:spPr bwMode="auto">
              <a:xfrm rot="16200000">
                <a:off x="2078230" y="4320733"/>
                <a:ext cx="0" cy="268326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" name="Text Box 27"/>
              <p:cNvSpPr txBox="1">
                <a:spLocks noChangeArrowheads="1"/>
              </p:cNvSpPr>
              <p:nvPr/>
            </p:nvSpPr>
            <p:spPr bwMode="auto">
              <a:xfrm>
                <a:off x="782638" y="5272424"/>
                <a:ext cx="585787" cy="255957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1000" b="1" dirty="0"/>
                  <a:t>Mobile</a:t>
                </a:r>
              </a:p>
              <a:p>
                <a:pPr algn="ctr"/>
                <a:r>
                  <a:rPr lang="en-US" sz="1000" b="1" dirty="0"/>
                  <a:t>Phase</a:t>
                </a:r>
              </a:p>
            </p:txBody>
          </p:sp>
          <p:sp>
            <p:nvSpPr>
              <p:cNvPr id="16" name="Text Box 28"/>
              <p:cNvSpPr txBox="1">
                <a:spLocks noChangeArrowheads="1"/>
              </p:cNvSpPr>
              <p:nvPr/>
            </p:nvSpPr>
            <p:spPr bwMode="auto">
              <a:xfrm>
                <a:off x="2786183" y="5272424"/>
                <a:ext cx="585787" cy="255957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1000" b="1" dirty="0"/>
                  <a:t>Mobile</a:t>
                </a:r>
              </a:p>
              <a:p>
                <a:pPr algn="ctr"/>
                <a:r>
                  <a:rPr lang="en-US" sz="1000" b="1" dirty="0"/>
                  <a:t>Phase</a:t>
                </a:r>
              </a:p>
            </p:txBody>
          </p:sp>
          <p:sp>
            <p:nvSpPr>
              <p:cNvPr id="17" name="Text Box 41"/>
              <p:cNvSpPr txBox="1">
                <a:spLocks noChangeArrowheads="1"/>
              </p:cNvSpPr>
              <p:nvPr/>
            </p:nvSpPr>
            <p:spPr bwMode="auto">
              <a:xfrm>
                <a:off x="846138" y="4523533"/>
                <a:ext cx="296862" cy="336550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1600" dirty="0"/>
                  <a:t>0</a:t>
                </a:r>
              </a:p>
            </p:txBody>
          </p:sp>
          <p:sp>
            <p:nvSpPr>
              <p:cNvPr id="35" name="Line 25"/>
              <p:cNvSpPr>
                <a:spLocks noChangeShapeType="1"/>
              </p:cNvSpPr>
              <p:nvPr/>
            </p:nvSpPr>
            <p:spPr bwMode="auto">
              <a:xfrm rot="16200000">
                <a:off x="2053961" y="3793331"/>
                <a:ext cx="0" cy="268326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0" name="Content Placeholder 39"/>
          <p:cNvSpPr>
            <a:spLocks noGrp="1"/>
          </p:cNvSpPr>
          <p:nvPr>
            <p:ph sz="half" idx="2"/>
          </p:nvPr>
        </p:nvSpPr>
        <p:spPr>
          <a:xfrm>
            <a:off x="6588245" y="1700790"/>
            <a:ext cx="2403354" cy="2477102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>
            <a:normAutofit/>
          </a:bodyPr>
          <a:lstStyle/>
          <a:p>
            <a:r>
              <a:rPr lang="en-US" sz="1800" dirty="0" smtClean="0"/>
              <a:t>Less bandspreading gives</a:t>
            </a:r>
          </a:p>
          <a:p>
            <a:pPr lvl="1"/>
            <a:r>
              <a:rPr lang="en-US" dirty="0" smtClean="0"/>
              <a:t>Best peak shape </a:t>
            </a:r>
          </a:p>
          <a:p>
            <a:pPr lvl="1"/>
            <a:r>
              <a:rPr lang="en-US" dirty="0" smtClean="0"/>
              <a:t>Highest sensitivity</a:t>
            </a:r>
          </a:p>
          <a:p>
            <a:pPr lvl="1"/>
            <a:r>
              <a:rPr lang="en-US" dirty="0" smtClean="0"/>
              <a:t>Best peak resolution</a:t>
            </a:r>
            <a:endParaRPr lang="en-US" dirty="0"/>
          </a:p>
        </p:txBody>
      </p:sp>
      <p:sp>
        <p:nvSpPr>
          <p:cNvPr id="39" name="Title 38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Minimize Bandspreading</a:t>
            </a:r>
            <a:endParaRPr lang="en-US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Extra-Column Bandspreading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Extra-column bandspreading occurs </a:t>
            </a:r>
            <a:r>
              <a:rPr lang="en-US" dirty="0" smtClean="0">
                <a:solidFill>
                  <a:srgbClr val="0000FF"/>
                </a:solidFill>
              </a:rPr>
              <a:t>outside the column</a:t>
            </a:r>
          </a:p>
          <a:p>
            <a:r>
              <a:rPr lang="en-US" dirty="0" smtClean="0"/>
              <a:t>Extra-column bandspreading is bad for chromatography</a:t>
            </a:r>
          </a:p>
          <a:p>
            <a:r>
              <a:rPr lang="en-US" dirty="0" smtClean="0"/>
              <a:t>Things affecting extra-column bandspreading are:</a:t>
            </a:r>
          </a:p>
          <a:p>
            <a:pPr lvl="1"/>
            <a:r>
              <a:rPr lang="en-US" dirty="0" smtClean="0"/>
              <a:t>Tubing diameter</a:t>
            </a:r>
          </a:p>
          <a:p>
            <a:pPr lvl="1"/>
            <a:r>
              <a:rPr lang="en-US" dirty="0" smtClean="0"/>
              <a:t>Tubing length</a:t>
            </a:r>
          </a:p>
          <a:p>
            <a:pPr lvl="1"/>
            <a:r>
              <a:rPr lang="en-US" dirty="0" smtClean="0"/>
              <a:t>Cutting tubing</a:t>
            </a:r>
          </a:p>
          <a:p>
            <a:pPr lvl="1"/>
            <a:r>
              <a:rPr lang="en-US" dirty="0" smtClean="0"/>
              <a:t>Fittings</a:t>
            </a:r>
            <a:endParaRPr lang="en-US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 sz="half" idx="13"/>
          </p:nvPr>
        </p:nvSpPr>
        <p:spPr>
          <a:xfrm>
            <a:off x="309082" y="6021315"/>
            <a:ext cx="8686800" cy="460856"/>
          </a:xfrm>
        </p:spPr>
        <p:txBody>
          <a:bodyPr/>
          <a:lstStyle/>
          <a:p>
            <a:r>
              <a:rPr lang="en-US" sz="1800" dirty="0" smtClean="0"/>
              <a:t>Larger diameter (ID) tubing, the more bandspreading.</a:t>
            </a:r>
            <a:endParaRPr lang="en-US" sz="18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Sample Band Dispersion Inside Tubing</a:t>
            </a:r>
            <a:endParaRPr lang="en-US" dirty="0"/>
          </a:p>
        </p:txBody>
      </p:sp>
      <p:pic>
        <p:nvPicPr>
          <p:cNvPr id="4" name="Picture 39" descr="column id and length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gray">
          <a:xfrm>
            <a:off x="769938" y="951899"/>
            <a:ext cx="7719338" cy="47416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2"/>
          </p:nvPr>
        </p:nvSpPr>
        <p:spPr>
          <a:xfrm>
            <a:off x="228600" y="5214816"/>
            <a:ext cx="8686800" cy="1370533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/>
          <a:lstStyle/>
          <a:p>
            <a:r>
              <a:rPr lang="en-US" dirty="0" smtClean="0"/>
              <a:t>Narrower internal diameter (ID) tubing has less volume:</a:t>
            </a:r>
          </a:p>
          <a:p>
            <a:pPr lvl="1"/>
            <a:r>
              <a:rPr lang="en-US" dirty="0" smtClean="0"/>
              <a:t>Less bandspreading</a:t>
            </a:r>
          </a:p>
          <a:p>
            <a:pPr lvl="1"/>
            <a:r>
              <a:rPr lang="en-US" dirty="0" smtClean="0"/>
              <a:t>Higher back pressures</a:t>
            </a:r>
          </a:p>
          <a:p>
            <a:r>
              <a:rPr lang="en-US" dirty="0" smtClean="0"/>
              <a:t>To minimize bandspreading, make tubing as SHORT as possible.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Tubing Volume and Flow Rate</a:t>
            </a:r>
            <a:endParaRPr lang="en-US" dirty="0"/>
          </a:p>
        </p:txBody>
      </p:sp>
      <p:pic>
        <p:nvPicPr>
          <p:cNvPr id="72710" name="Picture 6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461222" y="836685"/>
            <a:ext cx="6334125" cy="4229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Action Button: Beginning 4">
            <a:hlinkClick r:id="rId4" action="ppaction://hlinksldjump" highlightClick="1"/>
          </p:cNvPr>
          <p:cNvSpPr/>
          <p:nvPr/>
        </p:nvSpPr>
        <p:spPr bwMode="auto">
          <a:xfrm>
            <a:off x="8719704" y="6424564"/>
            <a:ext cx="235917" cy="293525"/>
          </a:xfrm>
          <a:prstGeom prst="actionButtonBeginning">
            <a:avLst/>
          </a:prstGeom>
          <a:solidFill>
            <a:srgbClr val="3374D4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Verdana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7"/>
          <p:cNvSpPr>
            <a:spLocks noGrp="1"/>
          </p:cNvSpPr>
          <p:nvPr>
            <p:ph sz="half" idx="12"/>
          </p:nvPr>
        </p:nvSpPr>
        <p:spPr>
          <a:xfrm>
            <a:off x="228600" y="4663440"/>
            <a:ext cx="8686800" cy="1921910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/>
          <a:lstStyle/>
          <a:p>
            <a:r>
              <a:rPr lang="en-US" sz="1800" dirty="0" smtClean="0"/>
              <a:t>Cutting stainless steel tubing to get a flat end is difficult.</a:t>
            </a:r>
          </a:p>
          <a:p>
            <a:pPr lvl="1"/>
            <a:r>
              <a:rPr lang="en-US" sz="1600" dirty="0" smtClean="0"/>
              <a:t>ACQUITY systems require Waters ACQUITY tubing</a:t>
            </a:r>
          </a:p>
          <a:p>
            <a:r>
              <a:rPr lang="en-US" sz="1800" dirty="0" smtClean="0"/>
              <a:t>PEEK tubing must also be cut correctly.</a:t>
            </a:r>
          </a:p>
          <a:p>
            <a:r>
              <a:rPr lang="en-US" sz="1800" dirty="0" smtClean="0"/>
              <a:t>Incorrectly cut tubing creates voids.</a:t>
            </a:r>
          </a:p>
          <a:p>
            <a:pPr lvl="1"/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Tubing Cutting</a:t>
            </a:r>
            <a:endParaRPr lang="en-US" dirty="0"/>
          </a:p>
        </p:txBody>
      </p:sp>
      <p:grpSp>
        <p:nvGrpSpPr>
          <p:cNvPr id="3" name="Group 6"/>
          <p:cNvGrpSpPr/>
          <p:nvPr/>
        </p:nvGrpSpPr>
        <p:grpSpPr>
          <a:xfrm>
            <a:off x="633413" y="1198851"/>
            <a:ext cx="7877175" cy="3035047"/>
            <a:chOff x="633413" y="1198851"/>
            <a:chExt cx="7877175" cy="3035047"/>
          </a:xfrm>
        </p:grpSpPr>
        <p:pic>
          <p:nvPicPr>
            <p:cNvPr id="114690" name="Picture 2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633413" y="1198851"/>
              <a:ext cx="7877175" cy="2486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6" name="TextBox 5"/>
            <p:cNvSpPr txBox="1"/>
            <p:nvPr/>
          </p:nvSpPr>
          <p:spPr>
            <a:xfrm>
              <a:off x="987552" y="3895344"/>
              <a:ext cx="727724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Precut by vendor         Cut with a tubing cutter          Cut with a file </a:t>
              </a:r>
              <a:endParaRPr lang="en-US" dirty="0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6" name="Content Placeholder 3315"/>
          <p:cNvSpPr>
            <a:spLocks noGrp="1"/>
          </p:cNvSpPr>
          <p:nvPr>
            <p:ph sz="half" idx="2"/>
          </p:nvPr>
        </p:nvSpPr>
        <p:spPr>
          <a:xfrm>
            <a:off x="251476" y="4177891"/>
            <a:ext cx="8740124" cy="2361886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>
            <a:normAutofit/>
          </a:bodyPr>
          <a:lstStyle/>
          <a:p>
            <a:r>
              <a:rPr lang="en-US" dirty="0" smtClean="0"/>
              <a:t>The length of tubing protruding from the ferrule varies</a:t>
            </a:r>
          </a:p>
          <a:p>
            <a:pPr lvl="1"/>
            <a:r>
              <a:rPr lang="en-US" dirty="0" smtClean="0"/>
              <a:t>HPLC vendors</a:t>
            </a:r>
          </a:p>
          <a:p>
            <a:pPr lvl="1"/>
            <a:r>
              <a:rPr lang="en-US" dirty="0" smtClean="0"/>
              <a:t>Column types</a:t>
            </a:r>
          </a:p>
          <a:p>
            <a:pPr lvl="1"/>
            <a:r>
              <a:rPr lang="en-US" dirty="0" smtClean="0"/>
              <a:t>Column vendors</a:t>
            </a:r>
          </a:p>
          <a:p>
            <a:r>
              <a:rPr lang="en-US" dirty="0" smtClean="0"/>
              <a:t>Ferrule shapes differ.  Use the correct ones for your system.</a:t>
            </a:r>
          </a:p>
          <a:p>
            <a:r>
              <a:rPr lang="en-US" dirty="0" smtClean="0"/>
              <a:t>Make </a:t>
            </a:r>
            <a:r>
              <a:rPr lang="en-US" i="1" dirty="0" smtClean="0">
                <a:solidFill>
                  <a:srgbClr val="0000FF"/>
                </a:solidFill>
              </a:rPr>
              <a:t>NEW</a:t>
            </a:r>
            <a:r>
              <a:rPr lang="en-US" dirty="0" smtClean="0"/>
              <a:t> fittings when you change columns for proper fit.</a:t>
            </a:r>
            <a:endParaRPr lang="en-US" dirty="0"/>
          </a:p>
        </p:txBody>
      </p:sp>
      <p:sp>
        <p:nvSpPr>
          <p:cNvPr id="582893" name="Rectangle 237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Fittings</a:t>
            </a:r>
            <a:endParaRPr lang="en-US" dirty="0"/>
          </a:p>
        </p:txBody>
      </p:sp>
      <p:grpSp>
        <p:nvGrpSpPr>
          <p:cNvPr id="2" name="Group 3316"/>
          <p:cNvGrpSpPr/>
          <p:nvPr/>
        </p:nvGrpSpPr>
        <p:grpSpPr>
          <a:xfrm>
            <a:off x="1115580" y="951899"/>
            <a:ext cx="6624805" cy="2880350"/>
            <a:chOff x="423863" y="2562225"/>
            <a:chExt cx="6855666" cy="2849563"/>
          </a:xfrm>
        </p:grpSpPr>
        <p:sp>
          <p:nvSpPr>
            <p:cNvPr id="582887" name="Text Box 231"/>
            <p:cNvSpPr txBox="1">
              <a:spLocks noChangeArrowheads="1"/>
            </p:cNvSpPr>
            <p:nvPr/>
          </p:nvSpPr>
          <p:spPr bwMode="auto">
            <a:xfrm>
              <a:off x="6248400" y="2755900"/>
              <a:ext cx="1031129" cy="4270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3D66"/>
                  </a:solidFill>
                  <a:cs typeface="Arial" charset="0"/>
                </a:rPr>
                <a:t>0.080</a:t>
              </a:r>
              <a:r>
                <a:rPr lang="en-US" sz="2800" dirty="0">
                  <a:solidFill>
                    <a:srgbClr val="003D66"/>
                  </a:solidFill>
                  <a:cs typeface="Arial" charset="0"/>
                </a:rPr>
                <a:t>”</a:t>
              </a:r>
            </a:p>
          </p:txBody>
        </p:sp>
        <p:sp>
          <p:nvSpPr>
            <p:cNvPr id="582890" name="Text Box 234"/>
            <p:cNvSpPr txBox="1">
              <a:spLocks noChangeArrowheads="1"/>
            </p:cNvSpPr>
            <p:nvPr/>
          </p:nvSpPr>
          <p:spPr bwMode="auto">
            <a:xfrm>
              <a:off x="6248400" y="4233863"/>
              <a:ext cx="1015254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3D66"/>
                  </a:solidFill>
                  <a:cs typeface="Arial" charset="0"/>
                </a:rPr>
                <a:t>0.119”</a:t>
              </a:r>
            </a:p>
          </p:txBody>
        </p:sp>
        <p:grpSp>
          <p:nvGrpSpPr>
            <p:cNvPr id="3" name="Group 239"/>
            <p:cNvGrpSpPr>
              <a:grpSpLocks/>
            </p:cNvGrpSpPr>
            <p:nvPr/>
          </p:nvGrpSpPr>
          <p:grpSpPr bwMode="auto">
            <a:xfrm>
              <a:off x="423863" y="2562225"/>
              <a:ext cx="5672138" cy="2849563"/>
              <a:chOff x="267" y="1614"/>
              <a:chExt cx="3573" cy="1795"/>
            </a:xfrm>
          </p:grpSpPr>
          <p:sp>
            <p:nvSpPr>
              <p:cNvPr id="579586" name="Line 2"/>
              <p:cNvSpPr>
                <a:spLocks noChangeShapeType="1"/>
              </p:cNvSpPr>
              <p:nvPr/>
            </p:nvSpPr>
            <p:spPr bwMode="auto">
              <a:xfrm flipV="1">
                <a:off x="3129" y="1614"/>
                <a:ext cx="1" cy="1795"/>
              </a:xfrm>
              <a:prstGeom prst="line">
                <a:avLst/>
              </a:prstGeom>
              <a:noFill/>
              <a:ln w="0">
                <a:solidFill>
                  <a:srgbClr val="6E6E6E"/>
                </a:solidFill>
                <a:prstDash val="sysDot"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587" name="Line 3"/>
              <p:cNvSpPr>
                <a:spLocks noChangeShapeType="1"/>
              </p:cNvSpPr>
              <p:nvPr/>
            </p:nvSpPr>
            <p:spPr bwMode="auto">
              <a:xfrm flipV="1">
                <a:off x="3357" y="1614"/>
                <a:ext cx="1" cy="1795"/>
              </a:xfrm>
              <a:prstGeom prst="line">
                <a:avLst/>
              </a:prstGeom>
              <a:noFill/>
              <a:ln w="0">
                <a:solidFill>
                  <a:srgbClr val="6E6E6E"/>
                </a:solidFill>
                <a:prstDash val="sysDot"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588" name="Line 4"/>
              <p:cNvSpPr>
                <a:spLocks noChangeShapeType="1"/>
              </p:cNvSpPr>
              <p:nvPr/>
            </p:nvSpPr>
            <p:spPr bwMode="auto">
              <a:xfrm flipV="1">
                <a:off x="3562" y="1614"/>
                <a:ext cx="1" cy="1795"/>
              </a:xfrm>
              <a:prstGeom prst="line">
                <a:avLst/>
              </a:prstGeom>
              <a:noFill/>
              <a:ln w="0">
                <a:solidFill>
                  <a:srgbClr val="6E6E6E"/>
                </a:solidFill>
                <a:prstDash val="sysDot"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589" name="Rectangle 5"/>
              <p:cNvSpPr>
                <a:spLocks noChangeArrowheads="1"/>
              </p:cNvSpPr>
              <p:nvPr/>
            </p:nvSpPr>
            <p:spPr bwMode="auto">
              <a:xfrm>
                <a:off x="1970" y="2069"/>
                <a:ext cx="1387" cy="18"/>
              </a:xfrm>
              <a:prstGeom prst="rect">
                <a:avLst/>
              </a:prstGeom>
              <a:solidFill>
                <a:srgbClr val="6E6E6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590" name="Line 6"/>
              <p:cNvSpPr>
                <a:spLocks noChangeShapeType="1"/>
              </p:cNvSpPr>
              <p:nvPr/>
            </p:nvSpPr>
            <p:spPr bwMode="auto">
              <a:xfrm flipV="1">
                <a:off x="3357" y="1825"/>
                <a:ext cx="1" cy="17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591" name="Line 7"/>
              <p:cNvSpPr>
                <a:spLocks noChangeShapeType="1"/>
              </p:cNvSpPr>
              <p:nvPr/>
            </p:nvSpPr>
            <p:spPr bwMode="auto">
              <a:xfrm>
                <a:off x="3129" y="1825"/>
                <a:ext cx="1" cy="17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592" name="Freeform 8"/>
              <p:cNvSpPr>
                <a:spLocks/>
              </p:cNvSpPr>
              <p:nvPr/>
            </p:nvSpPr>
            <p:spPr bwMode="auto">
              <a:xfrm>
                <a:off x="3357" y="1832"/>
                <a:ext cx="145" cy="83"/>
              </a:xfrm>
              <a:custGeom>
                <a:avLst/>
                <a:gdLst/>
                <a:ahLst/>
                <a:cxnLst>
                  <a:cxn ang="0">
                    <a:pos x="145" y="83"/>
                  </a:cxn>
                  <a:cxn ang="0">
                    <a:pos x="0" y="42"/>
                  </a:cxn>
                  <a:cxn ang="0">
                    <a:pos x="145" y="0"/>
                  </a:cxn>
                  <a:cxn ang="0">
                    <a:pos x="145" y="83"/>
                  </a:cxn>
                </a:cxnLst>
                <a:rect l="0" t="0" r="r" b="b"/>
                <a:pathLst>
                  <a:path w="145" h="83">
                    <a:moveTo>
                      <a:pt x="145" y="83"/>
                    </a:moveTo>
                    <a:lnTo>
                      <a:pt x="0" y="42"/>
                    </a:lnTo>
                    <a:lnTo>
                      <a:pt x="145" y="0"/>
                    </a:lnTo>
                    <a:lnTo>
                      <a:pt x="145" y="8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593" name="Freeform 9"/>
              <p:cNvSpPr>
                <a:spLocks/>
              </p:cNvSpPr>
              <p:nvPr/>
            </p:nvSpPr>
            <p:spPr bwMode="auto">
              <a:xfrm>
                <a:off x="2993" y="1832"/>
                <a:ext cx="137" cy="83"/>
              </a:xfrm>
              <a:custGeom>
                <a:avLst/>
                <a:gdLst/>
                <a:ahLst/>
                <a:cxnLst>
                  <a:cxn ang="0">
                    <a:pos x="0" y="83"/>
                  </a:cxn>
                  <a:cxn ang="0">
                    <a:pos x="137" y="42"/>
                  </a:cxn>
                  <a:cxn ang="0">
                    <a:pos x="0" y="0"/>
                  </a:cxn>
                  <a:cxn ang="0">
                    <a:pos x="0" y="83"/>
                  </a:cxn>
                </a:cxnLst>
                <a:rect l="0" t="0" r="r" b="b"/>
                <a:pathLst>
                  <a:path w="137" h="83">
                    <a:moveTo>
                      <a:pt x="0" y="83"/>
                    </a:moveTo>
                    <a:lnTo>
                      <a:pt x="137" y="42"/>
                    </a:lnTo>
                    <a:lnTo>
                      <a:pt x="0" y="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594" name="Rectangle 10"/>
              <p:cNvSpPr>
                <a:spLocks noChangeArrowheads="1"/>
              </p:cNvSpPr>
              <p:nvPr/>
            </p:nvSpPr>
            <p:spPr bwMode="auto">
              <a:xfrm>
                <a:off x="1970" y="2110"/>
                <a:ext cx="1387" cy="18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595" name="Rectangle 11"/>
              <p:cNvSpPr>
                <a:spLocks noChangeArrowheads="1"/>
              </p:cNvSpPr>
              <p:nvPr/>
            </p:nvSpPr>
            <p:spPr bwMode="auto">
              <a:xfrm>
                <a:off x="1970" y="2155"/>
                <a:ext cx="1387" cy="19"/>
              </a:xfrm>
              <a:prstGeom prst="rect">
                <a:avLst/>
              </a:prstGeom>
              <a:solidFill>
                <a:srgbClr val="19191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596" name="Rectangle 12"/>
              <p:cNvSpPr>
                <a:spLocks noChangeArrowheads="1"/>
              </p:cNvSpPr>
              <p:nvPr/>
            </p:nvSpPr>
            <p:spPr bwMode="auto">
              <a:xfrm>
                <a:off x="1970" y="2069"/>
                <a:ext cx="1387" cy="19"/>
              </a:xfrm>
              <a:prstGeom prst="rect">
                <a:avLst/>
              </a:prstGeom>
              <a:solidFill>
                <a:srgbClr val="6E6E6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597" name="Rectangle 13"/>
              <p:cNvSpPr>
                <a:spLocks noChangeArrowheads="1"/>
              </p:cNvSpPr>
              <p:nvPr/>
            </p:nvSpPr>
            <p:spPr bwMode="auto">
              <a:xfrm>
                <a:off x="1970" y="2070"/>
                <a:ext cx="1387" cy="18"/>
              </a:xfrm>
              <a:prstGeom prst="rect">
                <a:avLst/>
              </a:prstGeom>
              <a:solidFill>
                <a:srgbClr val="6E6E6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598" name="Rectangle 14"/>
              <p:cNvSpPr>
                <a:spLocks noChangeArrowheads="1"/>
              </p:cNvSpPr>
              <p:nvPr/>
            </p:nvSpPr>
            <p:spPr bwMode="auto">
              <a:xfrm>
                <a:off x="1970" y="2070"/>
                <a:ext cx="1387" cy="18"/>
              </a:xfrm>
              <a:prstGeom prst="rect">
                <a:avLst/>
              </a:prstGeom>
              <a:solidFill>
                <a:srgbClr val="6E6E6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599" name="Rectangle 15"/>
              <p:cNvSpPr>
                <a:spLocks noChangeArrowheads="1"/>
              </p:cNvSpPr>
              <p:nvPr/>
            </p:nvSpPr>
            <p:spPr bwMode="auto">
              <a:xfrm>
                <a:off x="1970" y="2070"/>
                <a:ext cx="1387" cy="18"/>
              </a:xfrm>
              <a:prstGeom prst="rect">
                <a:avLst/>
              </a:prstGeom>
              <a:solidFill>
                <a:srgbClr val="6E6E6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00" name="Rectangle 16"/>
              <p:cNvSpPr>
                <a:spLocks noChangeArrowheads="1"/>
              </p:cNvSpPr>
              <p:nvPr/>
            </p:nvSpPr>
            <p:spPr bwMode="auto">
              <a:xfrm>
                <a:off x="1970" y="2070"/>
                <a:ext cx="1387" cy="20"/>
              </a:xfrm>
              <a:prstGeom prst="rect">
                <a:avLst/>
              </a:prstGeom>
              <a:solidFill>
                <a:srgbClr val="6E6E6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01" name="Rectangle 17"/>
              <p:cNvSpPr>
                <a:spLocks noChangeArrowheads="1"/>
              </p:cNvSpPr>
              <p:nvPr/>
            </p:nvSpPr>
            <p:spPr bwMode="auto">
              <a:xfrm>
                <a:off x="1970" y="2071"/>
                <a:ext cx="1387" cy="19"/>
              </a:xfrm>
              <a:prstGeom prst="rect">
                <a:avLst/>
              </a:prstGeom>
              <a:solidFill>
                <a:srgbClr val="6E6E6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02" name="Rectangle 18"/>
              <p:cNvSpPr>
                <a:spLocks noChangeArrowheads="1"/>
              </p:cNvSpPr>
              <p:nvPr/>
            </p:nvSpPr>
            <p:spPr bwMode="auto">
              <a:xfrm>
                <a:off x="1970" y="2071"/>
                <a:ext cx="1387" cy="19"/>
              </a:xfrm>
              <a:prstGeom prst="rect">
                <a:avLst/>
              </a:prstGeom>
              <a:solidFill>
                <a:srgbClr val="6E6E6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03" name="Rectangle 19"/>
              <p:cNvSpPr>
                <a:spLocks noChangeArrowheads="1"/>
              </p:cNvSpPr>
              <p:nvPr/>
            </p:nvSpPr>
            <p:spPr bwMode="auto">
              <a:xfrm>
                <a:off x="1970" y="2071"/>
                <a:ext cx="1387" cy="19"/>
              </a:xfrm>
              <a:prstGeom prst="rect">
                <a:avLst/>
              </a:prstGeom>
              <a:solidFill>
                <a:srgbClr val="6E6E6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04" name="Rectangle 20"/>
              <p:cNvSpPr>
                <a:spLocks noChangeArrowheads="1"/>
              </p:cNvSpPr>
              <p:nvPr/>
            </p:nvSpPr>
            <p:spPr bwMode="auto">
              <a:xfrm>
                <a:off x="1970" y="2072"/>
                <a:ext cx="1387" cy="18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05" name="Rectangle 21"/>
              <p:cNvSpPr>
                <a:spLocks noChangeArrowheads="1"/>
              </p:cNvSpPr>
              <p:nvPr/>
            </p:nvSpPr>
            <p:spPr bwMode="auto">
              <a:xfrm>
                <a:off x="1970" y="2072"/>
                <a:ext cx="1387" cy="19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06" name="Rectangle 22"/>
              <p:cNvSpPr>
                <a:spLocks noChangeArrowheads="1"/>
              </p:cNvSpPr>
              <p:nvPr/>
            </p:nvSpPr>
            <p:spPr bwMode="auto">
              <a:xfrm>
                <a:off x="1970" y="2073"/>
                <a:ext cx="1387" cy="18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07" name="Rectangle 23"/>
              <p:cNvSpPr>
                <a:spLocks noChangeArrowheads="1"/>
              </p:cNvSpPr>
              <p:nvPr/>
            </p:nvSpPr>
            <p:spPr bwMode="auto">
              <a:xfrm>
                <a:off x="1970" y="2073"/>
                <a:ext cx="1387" cy="19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08" name="Rectangle 24"/>
              <p:cNvSpPr>
                <a:spLocks noChangeArrowheads="1"/>
              </p:cNvSpPr>
              <p:nvPr/>
            </p:nvSpPr>
            <p:spPr bwMode="auto">
              <a:xfrm>
                <a:off x="1970" y="2073"/>
                <a:ext cx="1387" cy="19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09" name="Rectangle 25"/>
              <p:cNvSpPr>
                <a:spLocks noChangeArrowheads="1"/>
              </p:cNvSpPr>
              <p:nvPr/>
            </p:nvSpPr>
            <p:spPr bwMode="auto">
              <a:xfrm>
                <a:off x="1970" y="2073"/>
                <a:ext cx="1387" cy="20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10" name="Rectangle 26"/>
              <p:cNvSpPr>
                <a:spLocks noChangeArrowheads="1"/>
              </p:cNvSpPr>
              <p:nvPr/>
            </p:nvSpPr>
            <p:spPr bwMode="auto">
              <a:xfrm>
                <a:off x="1970" y="2074"/>
                <a:ext cx="1387" cy="19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11" name="Rectangle 27"/>
              <p:cNvSpPr>
                <a:spLocks noChangeArrowheads="1"/>
              </p:cNvSpPr>
              <p:nvPr/>
            </p:nvSpPr>
            <p:spPr bwMode="auto">
              <a:xfrm>
                <a:off x="1970" y="2074"/>
                <a:ext cx="1387" cy="19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12" name="Rectangle 28"/>
              <p:cNvSpPr>
                <a:spLocks noChangeArrowheads="1"/>
              </p:cNvSpPr>
              <p:nvPr/>
            </p:nvSpPr>
            <p:spPr bwMode="auto">
              <a:xfrm>
                <a:off x="1970" y="2075"/>
                <a:ext cx="1387" cy="18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13" name="Rectangle 29"/>
              <p:cNvSpPr>
                <a:spLocks noChangeArrowheads="1"/>
              </p:cNvSpPr>
              <p:nvPr/>
            </p:nvSpPr>
            <p:spPr bwMode="auto">
              <a:xfrm>
                <a:off x="1970" y="2075"/>
                <a:ext cx="1387" cy="19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14" name="Rectangle 30"/>
              <p:cNvSpPr>
                <a:spLocks noChangeArrowheads="1"/>
              </p:cNvSpPr>
              <p:nvPr/>
            </p:nvSpPr>
            <p:spPr bwMode="auto">
              <a:xfrm>
                <a:off x="1970" y="2076"/>
                <a:ext cx="1387" cy="18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15" name="Rectangle 31"/>
              <p:cNvSpPr>
                <a:spLocks noChangeArrowheads="1"/>
              </p:cNvSpPr>
              <p:nvPr/>
            </p:nvSpPr>
            <p:spPr bwMode="auto">
              <a:xfrm>
                <a:off x="1970" y="2076"/>
                <a:ext cx="1387" cy="18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16" name="Rectangle 32"/>
              <p:cNvSpPr>
                <a:spLocks noChangeArrowheads="1"/>
              </p:cNvSpPr>
              <p:nvPr/>
            </p:nvSpPr>
            <p:spPr bwMode="auto">
              <a:xfrm>
                <a:off x="1970" y="2076"/>
                <a:ext cx="1387" cy="18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17" name="Rectangle 33"/>
              <p:cNvSpPr>
                <a:spLocks noChangeArrowheads="1"/>
              </p:cNvSpPr>
              <p:nvPr/>
            </p:nvSpPr>
            <p:spPr bwMode="auto">
              <a:xfrm>
                <a:off x="1970" y="2077"/>
                <a:ext cx="1387" cy="19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18" name="Rectangle 34"/>
              <p:cNvSpPr>
                <a:spLocks noChangeArrowheads="1"/>
              </p:cNvSpPr>
              <p:nvPr/>
            </p:nvSpPr>
            <p:spPr bwMode="auto">
              <a:xfrm>
                <a:off x="1970" y="2077"/>
                <a:ext cx="1387" cy="19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19" name="Rectangle 35"/>
              <p:cNvSpPr>
                <a:spLocks noChangeArrowheads="1"/>
              </p:cNvSpPr>
              <p:nvPr/>
            </p:nvSpPr>
            <p:spPr bwMode="auto">
              <a:xfrm>
                <a:off x="1970" y="2077"/>
                <a:ext cx="1387" cy="19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20" name="Rectangle 36"/>
              <p:cNvSpPr>
                <a:spLocks noChangeArrowheads="1"/>
              </p:cNvSpPr>
              <p:nvPr/>
            </p:nvSpPr>
            <p:spPr bwMode="auto">
              <a:xfrm>
                <a:off x="1970" y="2077"/>
                <a:ext cx="1387" cy="19"/>
              </a:xfrm>
              <a:prstGeom prst="rect">
                <a:avLst/>
              </a:prstGeom>
              <a:solidFill>
                <a:srgbClr val="79797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21" name="Rectangle 37"/>
              <p:cNvSpPr>
                <a:spLocks noChangeArrowheads="1"/>
              </p:cNvSpPr>
              <p:nvPr/>
            </p:nvSpPr>
            <p:spPr bwMode="auto">
              <a:xfrm>
                <a:off x="1970" y="2078"/>
                <a:ext cx="1387" cy="18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22" name="Rectangle 38"/>
              <p:cNvSpPr>
                <a:spLocks noChangeArrowheads="1"/>
              </p:cNvSpPr>
              <p:nvPr/>
            </p:nvSpPr>
            <p:spPr bwMode="auto">
              <a:xfrm>
                <a:off x="1970" y="2078"/>
                <a:ext cx="1387" cy="19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23" name="Rectangle 39"/>
              <p:cNvSpPr>
                <a:spLocks noChangeArrowheads="1"/>
              </p:cNvSpPr>
              <p:nvPr/>
            </p:nvSpPr>
            <p:spPr bwMode="auto">
              <a:xfrm>
                <a:off x="1970" y="2079"/>
                <a:ext cx="1387" cy="18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24" name="Rectangle 40"/>
              <p:cNvSpPr>
                <a:spLocks noChangeArrowheads="1"/>
              </p:cNvSpPr>
              <p:nvPr/>
            </p:nvSpPr>
            <p:spPr bwMode="auto">
              <a:xfrm>
                <a:off x="1970" y="2079"/>
                <a:ext cx="1387" cy="19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25" name="Rectangle 41"/>
              <p:cNvSpPr>
                <a:spLocks noChangeArrowheads="1"/>
              </p:cNvSpPr>
              <p:nvPr/>
            </p:nvSpPr>
            <p:spPr bwMode="auto">
              <a:xfrm>
                <a:off x="1970" y="2079"/>
                <a:ext cx="1387" cy="19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26" name="Rectangle 42"/>
              <p:cNvSpPr>
                <a:spLocks noChangeArrowheads="1"/>
              </p:cNvSpPr>
              <p:nvPr/>
            </p:nvSpPr>
            <p:spPr bwMode="auto">
              <a:xfrm>
                <a:off x="1970" y="2079"/>
                <a:ext cx="1387" cy="19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27" name="Rectangle 43"/>
              <p:cNvSpPr>
                <a:spLocks noChangeArrowheads="1"/>
              </p:cNvSpPr>
              <p:nvPr/>
            </p:nvSpPr>
            <p:spPr bwMode="auto">
              <a:xfrm>
                <a:off x="1970" y="2079"/>
                <a:ext cx="1387" cy="19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28" name="Rectangle 44"/>
              <p:cNvSpPr>
                <a:spLocks noChangeArrowheads="1"/>
              </p:cNvSpPr>
              <p:nvPr/>
            </p:nvSpPr>
            <p:spPr bwMode="auto">
              <a:xfrm>
                <a:off x="1970" y="2079"/>
                <a:ext cx="1387" cy="19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29" name="Rectangle 45"/>
              <p:cNvSpPr>
                <a:spLocks noChangeArrowheads="1"/>
              </p:cNvSpPr>
              <p:nvPr/>
            </p:nvSpPr>
            <p:spPr bwMode="auto">
              <a:xfrm>
                <a:off x="1970" y="2079"/>
                <a:ext cx="1387" cy="20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30" name="Rectangle 46"/>
              <p:cNvSpPr>
                <a:spLocks noChangeArrowheads="1"/>
              </p:cNvSpPr>
              <p:nvPr/>
            </p:nvSpPr>
            <p:spPr bwMode="auto">
              <a:xfrm>
                <a:off x="1970" y="2080"/>
                <a:ext cx="1387" cy="19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31" name="Rectangle 47"/>
              <p:cNvSpPr>
                <a:spLocks noChangeArrowheads="1"/>
              </p:cNvSpPr>
              <p:nvPr/>
            </p:nvSpPr>
            <p:spPr bwMode="auto">
              <a:xfrm>
                <a:off x="1970" y="2080"/>
                <a:ext cx="1387" cy="19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32" name="Rectangle 48"/>
              <p:cNvSpPr>
                <a:spLocks noChangeArrowheads="1"/>
              </p:cNvSpPr>
              <p:nvPr/>
            </p:nvSpPr>
            <p:spPr bwMode="auto">
              <a:xfrm>
                <a:off x="1970" y="2081"/>
                <a:ext cx="1387" cy="18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33" name="Rectangle 49"/>
              <p:cNvSpPr>
                <a:spLocks noChangeArrowheads="1"/>
              </p:cNvSpPr>
              <p:nvPr/>
            </p:nvSpPr>
            <p:spPr bwMode="auto">
              <a:xfrm>
                <a:off x="1970" y="2081"/>
                <a:ext cx="1387" cy="19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34" name="Rectangle 50"/>
              <p:cNvSpPr>
                <a:spLocks noChangeArrowheads="1"/>
              </p:cNvSpPr>
              <p:nvPr/>
            </p:nvSpPr>
            <p:spPr bwMode="auto">
              <a:xfrm>
                <a:off x="1970" y="2081"/>
                <a:ext cx="1387" cy="19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35" name="Rectangle 51"/>
              <p:cNvSpPr>
                <a:spLocks noChangeArrowheads="1"/>
              </p:cNvSpPr>
              <p:nvPr/>
            </p:nvSpPr>
            <p:spPr bwMode="auto">
              <a:xfrm>
                <a:off x="1970" y="2081"/>
                <a:ext cx="1387" cy="20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36" name="Rectangle 52"/>
              <p:cNvSpPr>
                <a:spLocks noChangeArrowheads="1"/>
              </p:cNvSpPr>
              <p:nvPr/>
            </p:nvSpPr>
            <p:spPr bwMode="auto">
              <a:xfrm>
                <a:off x="1970" y="2082"/>
                <a:ext cx="1387" cy="19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37" name="Rectangle 53"/>
              <p:cNvSpPr>
                <a:spLocks noChangeArrowheads="1"/>
              </p:cNvSpPr>
              <p:nvPr/>
            </p:nvSpPr>
            <p:spPr bwMode="auto">
              <a:xfrm>
                <a:off x="1970" y="2082"/>
                <a:ext cx="1387" cy="19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38" name="Rectangle 54"/>
              <p:cNvSpPr>
                <a:spLocks noChangeArrowheads="1"/>
              </p:cNvSpPr>
              <p:nvPr/>
            </p:nvSpPr>
            <p:spPr bwMode="auto">
              <a:xfrm>
                <a:off x="1970" y="2082"/>
                <a:ext cx="1387" cy="19"/>
              </a:xfrm>
              <a:prstGeom prst="rect">
                <a:avLst/>
              </a:prstGeom>
              <a:solidFill>
                <a:srgbClr val="8C8C8C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39" name="Rectangle 55"/>
              <p:cNvSpPr>
                <a:spLocks noChangeArrowheads="1"/>
              </p:cNvSpPr>
              <p:nvPr/>
            </p:nvSpPr>
            <p:spPr bwMode="auto">
              <a:xfrm>
                <a:off x="1970" y="2083"/>
                <a:ext cx="1387" cy="20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40" name="Rectangle 56"/>
              <p:cNvSpPr>
                <a:spLocks noChangeArrowheads="1"/>
              </p:cNvSpPr>
              <p:nvPr/>
            </p:nvSpPr>
            <p:spPr bwMode="auto">
              <a:xfrm>
                <a:off x="1970" y="2084"/>
                <a:ext cx="1387" cy="19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41" name="Rectangle 57"/>
              <p:cNvSpPr>
                <a:spLocks noChangeArrowheads="1"/>
              </p:cNvSpPr>
              <p:nvPr/>
            </p:nvSpPr>
            <p:spPr bwMode="auto">
              <a:xfrm>
                <a:off x="1970" y="2084"/>
                <a:ext cx="1387" cy="19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42" name="Rectangle 58"/>
              <p:cNvSpPr>
                <a:spLocks noChangeArrowheads="1"/>
              </p:cNvSpPr>
              <p:nvPr/>
            </p:nvSpPr>
            <p:spPr bwMode="auto">
              <a:xfrm>
                <a:off x="1970" y="2084"/>
                <a:ext cx="1387" cy="19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43" name="Rectangle 59"/>
              <p:cNvSpPr>
                <a:spLocks noChangeArrowheads="1"/>
              </p:cNvSpPr>
              <p:nvPr/>
            </p:nvSpPr>
            <p:spPr bwMode="auto">
              <a:xfrm>
                <a:off x="1970" y="2084"/>
                <a:ext cx="1387" cy="20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44" name="Rectangle 60"/>
              <p:cNvSpPr>
                <a:spLocks noChangeArrowheads="1"/>
              </p:cNvSpPr>
              <p:nvPr/>
            </p:nvSpPr>
            <p:spPr bwMode="auto">
              <a:xfrm>
                <a:off x="1970" y="2084"/>
                <a:ext cx="1387" cy="20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45" name="Rectangle 61"/>
              <p:cNvSpPr>
                <a:spLocks noChangeArrowheads="1"/>
              </p:cNvSpPr>
              <p:nvPr/>
            </p:nvSpPr>
            <p:spPr bwMode="auto">
              <a:xfrm>
                <a:off x="1970" y="2085"/>
                <a:ext cx="1387" cy="19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46" name="Rectangle 62"/>
              <p:cNvSpPr>
                <a:spLocks noChangeArrowheads="1"/>
              </p:cNvSpPr>
              <p:nvPr/>
            </p:nvSpPr>
            <p:spPr bwMode="auto">
              <a:xfrm>
                <a:off x="1970" y="2085"/>
                <a:ext cx="1387" cy="20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47" name="Rectangle 63"/>
              <p:cNvSpPr>
                <a:spLocks noChangeArrowheads="1"/>
              </p:cNvSpPr>
              <p:nvPr/>
            </p:nvSpPr>
            <p:spPr bwMode="auto">
              <a:xfrm>
                <a:off x="1970" y="2086"/>
                <a:ext cx="1387" cy="19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48" name="Rectangle 64"/>
              <p:cNvSpPr>
                <a:spLocks noChangeArrowheads="1"/>
              </p:cNvSpPr>
              <p:nvPr/>
            </p:nvSpPr>
            <p:spPr bwMode="auto">
              <a:xfrm>
                <a:off x="1970" y="2086"/>
                <a:ext cx="1387" cy="19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49" name="Rectangle 65"/>
              <p:cNvSpPr>
                <a:spLocks noChangeArrowheads="1"/>
              </p:cNvSpPr>
              <p:nvPr/>
            </p:nvSpPr>
            <p:spPr bwMode="auto">
              <a:xfrm>
                <a:off x="1970" y="2086"/>
                <a:ext cx="1387" cy="19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50" name="Rectangle 66"/>
              <p:cNvSpPr>
                <a:spLocks noChangeArrowheads="1"/>
              </p:cNvSpPr>
              <p:nvPr/>
            </p:nvSpPr>
            <p:spPr bwMode="auto">
              <a:xfrm>
                <a:off x="1970" y="2086"/>
                <a:ext cx="1387" cy="20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51" name="Rectangle 67"/>
              <p:cNvSpPr>
                <a:spLocks noChangeArrowheads="1"/>
              </p:cNvSpPr>
              <p:nvPr/>
            </p:nvSpPr>
            <p:spPr bwMode="auto">
              <a:xfrm>
                <a:off x="1970" y="2087"/>
                <a:ext cx="1387" cy="19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52" name="Rectangle 68"/>
              <p:cNvSpPr>
                <a:spLocks noChangeArrowheads="1"/>
              </p:cNvSpPr>
              <p:nvPr/>
            </p:nvSpPr>
            <p:spPr bwMode="auto">
              <a:xfrm>
                <a:off x="1970" y="2087"/>
                <a:ext cx="1387" cy="19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53" name="Rectangle 69"/>
              <p:cNvSpPr>
                <a:spLocks noChangeArrowheads="1"/>
              </p:cNvSpPr>
              <p:nvPr/>
            </p:nvSpPr>
            <p:spPr bwMode="auto">
              <a:xfrm>
                <a:off x="1970" y="2087"/>
                <a:ext cx="1387" cy="19"/>
              </a:xfrm>
              <a:prstGeom prst="rect">
                <a:avLst/>
              </a:prstGeom>
              <a:solidFill>
                <a:srgbClr val="A4A4A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54" name="Rectangle 70"/>
              <p:cNvSpPr>
                <a:spLocks noChangeArrowheads="1"/>
              </p:cNvSpPr>
              <p:nvPr/>
            </p:nvSpPr>
            <p:spPr bwMode="auto">
              <a:xfrm>
                <a:off x="1970" y="2087"/>
                <a:ext cx="1387" cy="19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55" name="Rectangle 71"/>
              <p:cNvSpPr>
                <a:spLocks noChangeArrowheads="1"/>
              </p:cNvSpPr>
              <p:nvPr/>
            </p:nvSpPr>
            <p:spPr bwMode="auto">
              <a:xfrm>
                <a:off x="1970" y="2087"/>
                <a:ext cx="1387" cy="20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56" name="Rectangle 72"/>
              <p:cNvSpPr>
                <a:spLocks noChangeArrowheads="1"/>
              </p:cNvSpPr>
              <p:nvPr/>
            </p:nvSpPr>
            <p:spPr bwMode="auto">
              <a:xfrm>
                <a:off x="1970" y="2088"/>
                <a:ext cx="1387" cy="19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57" name="Rectangle 73"/>
              <p:cNvSpPr>
                <a:spLocks noChangeArrowheads="1"/>
              </p:cNvSpPr>
              <p:nvPr/>
            </p:nvSpPr>
            <p:spPr bwMode="auto">
              <a:xfrm>
                <a:off x="1970" y="2088"/>
                <a:ext cx="1387" cy="20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58" name="Rectangle 74"/>
              <p:cNvSpPr>
                <a:spLocks noChangeArrowheads="1"/>
              </p:cNvSpPr>
              <p:nvPr/>
            </p:nvSpPr>
            <p:spPr bwMode="auto">
              <a:xfrm>
                <a:off x="1970" y="2088"/>
                <a:ext cx="1387" cy="20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59" name="Rectangle 75"/>
              <p:cNvSpPr>
                <a:spLocks noChangeArrowheads="1"/>
              </p:cNvSpPr>
              <p:nvPr/>
            </p:nvSpPr>
            <p:spPr bwMode="auto">
              <a:xfrm>
                <a:off x="1970" y="2088"/>
                <a:ext cx="1387" cy="20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60" name="Rectangle 76"/>
              <p:cNvSpPr>
                <a:spLocks noChangeArrowheads="1"/>
              </p:cNvSpPr>
              <p:nvPr/>
            </p:nvSpPr>
            <p:spPr bwMode="auto">
              <a:xfrm>
                <a:off x="1970" y="2090"/>
                <a:ext cx="1387" cy="18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61" name="Rectangle 77"/>
              <p:cNvSpPr>
                <a:spLocks noChangeArrowheads="1"/>
              </p:cNvSpPr>
              <p:nvPr/>
            </p:nvSpPr>
            <p:spPr bwMode="auto">
              <a:xfrm>
                <a:off x="1970" y="2090"/>
                <a:ext cx="1387" cy="20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62" name="Rectangle 78"/>
              <p:cNvSpPr>
                <a:spLocks noChangeArrowheads="1"/>
              </p:cNvSpPr>
              <p:nvPr/>
            </p:nvSpPr>
            <p:spPr bwMode="auto">
              <a:xfrm>
                <a:off x="1970" y="2090"/>
                <a:ext cx="1387" cy="20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63" name="Rectangle 79"/>
              <p:cNvSpPr>
                <a:spLocks noChangeArrowheads="1"/>
              </p:cNvSpPr>
              <p:nvPr/>
            </p:nvSpPr>
            <p:spPr bwMode="auto">
              <a:xfrm>
                <a:off x="1970" y="2090"/>
                <a:ext cx="1387" cy="20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64" name="Rectangle 80"/>
              <p:cNvSpPr>
                <a:spLocks noChangeArrowheads="1"/>
              </p:cNvSpPr>
              <p:nvPr/>
            </p:nvSpPr>
            <p:spPr bwMode="auto">
              <a:xfrm>
                <a:off x="1970" y="2091"/>
                <a:ext cx="1387" cy="19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65" name="Rectangle 81"/>
              <p:cNvSpPr>
                <a:spLocks noChangeArrowheads="1"/>
              </p:cNvSpPr>
              <p:nvPr/>
            </p:nvSpPr>
            <p:spPr bwMode="auto">
              <a:xfrm>
                <a:off x="1970" y="2091"/>
                <a:ext cx="1387" cy="20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66" name="Rectangle 82"/>
              <p:cNvSpPr>
                <a:spLocks noChangeArrowheads="1"/>
              </p:cNvSpPr>
              <p:nvPr/>
            </p:nvSpPr>
            <p:spPr bwMode="auto">
              <a:xfrm>
                <a:off x="1970" y="2091"/>
                <a:ext cx="1387" cy="20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67" name="Rectangle 83"/>
              <p:cNvSpPr>
                <a:spLocks noChangeArrowheads="1"/>
              </p:cNvSpPr>
              <p:nvPr/>
            </p:nvSpPr>
            <p:spPr bwMode="auto">
              <a:xfrm>
                <a:off x="1970" y="2092"/>
                <a:ext cx="1387" cy="19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68" name="Rectangle 84"/>
              <p:cNvSpPr>
                <a:spLocks noChangeArrowheads="1"/>
              </p:cNvSpPr>
              <p:nvPr/>
            </p:nvSpPr>
            <p:spPr bwMode="auto">
              <a:xfrm>
                <a:off x="1970" y="2092"/>
                <a:ext cx="1387" cy="19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69" name="Rectangle 85"/>
              <p:cNvSpPr>
                <a:spLocks noChangeArrowheads="1"/>
              </p:cNvSpPr>
              <p:nvPr/>
            </p:nvSpPr>
            <p:spPr bwMode="auto">
              <a:xfrm>
                <a:off x="1970" y="2093"/>
                <a:ext cx="1387" cy="18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70" name="Rectangle 86"/>
              <p:cNvSpPr>
                <a:spLocks noChangeArrowheads="1"/>
              </p:cNvSpPr>
              <p:nvPr/>
            </p:nvSpPr>
            <p:spPr bwMode="auto">
              <a:xfrm>
                <a:off x="1970" y="2093"/>
                <a:ext cx="1387" cy="19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71" name="Rectangle 87"/>
              <p:cNvSpPr>
                <a:spLocks noChangeArrowheads="1"/>
              </p:cNvSpPr>
              <p:nvPr/>
            </p:nvSpPr>
            <p:spPr bwMode="auto">
              <a:xfrm>
                <a:off x="1970" y="2093"/>
                <a:ext cx="1387" cy="19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72" name="Rectangle 88"/>
              <p:cNvSpPr>
                <a:spLocks noChangeArrowheads="1"/>
              </p:cNvSpPr>
              <p:nvPr/>
            </p:nvSpPr>
            <p:spPr bwMode="auto">
              <a:xfrm>
                <a:off x="1970" y="2093"/>
                <a:ext cx="1387" cy="20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73" name="Rectangle 89"/>
              <p:cNvSpPr>
                <a:spLocks noChangeArrowheads="1"/>
              </p:cNvSpPr>
              <p:nvPr/>
            </p:nvSpPr>
            <p:spPr bwMode="auto">
              <a:xfrm>
                <a:off x="1970" y="2094"/>
                <a:ext cx="1387" cy="19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74" name="Rectangle 90"/>
              <p:cNvSpPr>
                <a:spLocks noChangeArrowheads="1"/>
              </p:cNvSpPr>
              <p:nvPr/>
            </p:nvSpPr>
            <p:spPr bwMode="auto">
              <a:xfrm>
                <a:off x="1970" y="2094"/>
                <a:ext cx="1387" cy="20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75" name="Rectangle 91"/>
              <p:cNvSpPr>
                <a:spLocks noChangeArrowheads="1"/>
              </p:cNvSpPr>
              <p:nvPr/>
            </p:nvSpPr>
            <p:spPr bwMode="auto">
              <a:xfrm>
                <a:off x="1970" y="2094"/>
                <a:ext cx="1387" cy="20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76" name="Rectangle 92"/>
              <p:cNvSpPr>
                <a:spLocks noChangeArrowheads="1"/>
              </p:cNvSpPr>
              <p:nvPr/>
            </p:nvSpPr>
            <p:spPr bwMode="auto">
              <a:xfrm>
                <a:off x="1970" y="2094"/>
                <a:ext cx="1387" cy="20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77" name="Rectangle 93"/>
              <p:cNvSpPr>
                <a:spLocks noChangeArrowheads="1"/>
              </p:cNvSpPr>
              <p:nvPr/>
            </p:nvSpPr>
            <p:spPr bwMode="auto">
              <a:xfrm>
                <a:off x="1970" y="2096"/>
                <a:ext cx="1387" cy="18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78" name="Rectangle 94"/>
              <p:cNvSpPr>
                <a:spLocks noChangeArrowheads="1"/>
              </p:cNvSpPr>
              <p:nvPr/>
            </p:nvSpPr>
            <p:spPr bwMode="auto">
              <a:xfrm>
                <a:off x="1970" y="2096"/>
                <a:ext cx="1387" cy="19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79" name="Rectangle 95"/>
              <p:cNvSpPr>
                <a:spLocks noChangeArrowheads="1"/>
              </p:cNvSpPr>
              <p:nvPr/>
            </p:nvSpPr>
            <p:spPr bwMode="auto">
              <a:xfrm>
                <a:off x="1970" y="2096"/>
                <a:ext cx="1387" cy="19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80" name="Rectangle 96"/>
              <p:cNvSpPr>
                <a:spLocks noChangeArrowheads="1"/>
              </p:cNvSpPr>
              <p:nvPr/>
            </p:nvSpPr>
            <p:spPr bwMode="auto">
              <a:xfrm>
                <a:off x="1970" y="2096"/>
                <a:ext cx="1387" cy="20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81" name="Rectangle 97"/>
              <p:cNvSpPr>
                <a:spLocks noChangeArrowheads="1"/>
              </p:cNvSpPr>
              <p:nvPr/>
            </p:nvSpPr>
            <p:spPr bwMode="auto">
              <a:xfrm>
                <a:off x="1970" y="2097"/>
                <a:ext cx="1387" cy="19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82" name="Rectangle 98"/>
              <p:cNvSpPr>
                <a:spLocks noChangeArrowheads="1"/>
              </p:cNvSpPr>
              <p:nvPr/>
            </p:nvSpPr>
            <p:spPr bwMode="auto">
              <a:xfrm>
                <a:off x="1970" y="2097"/>
                <a:ext cx="1387" cy="19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83" name="Rectangle 99"/>
              <p:cNvSpPr>
                <a:spLocks noChangeArrowheads="1"/>
              </p:cNvSpPr>
              <p:nvPr/>
            </p:nvSpPr>
            <p:spPr bwMode="auto">
              <a:xfrm>
                <a:off x="1970" y="2097"/>
                <a:ext cx="1387" cy="20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84" name="Rectangle 100"/>
              <p:cNvSpPr>
                <a:spLocks noChangeArrowheads="1"/>
              </p:cNvSpPr>
              <p:nvPr/>
            </p:nvSpPr>
            <p:spPr bwMode="auto">
              <a:xfrm>
                <a:off x="1970" y="2098"/>
                <a:ext cx="1387" cy="19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85" name="Rectangle 101"/>
              <p:cNvSpPr>
                <a:spLocks noChangeArrowheads="1"/>
              </p:cNvSpPr>
              <p:nvPr/>
            </p:nvSpPr>
            <p:spPr bwMode="auto">
              <a:xfrm>
                <a:off x="1970" y="2098"/>
                <a:ext cx="1387" cy="19"/>
              </a:xfrm>
              <a:prstGeom prst="rect">
                <a:avLst/>
              </a:prstGeom>
              <a:solidFill>
                <a:srgbClr val="C3C3C3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86" name="Rectangle 102"/>
              <p:cNvSpPr>
                <a:spLocks noChangeArrowheads="1"/>
              </p:cNvSpPr>
              <p:nvPr/>
            </p:nvSpPr>
            <p:spPr bwMode="auto">
              <a:xfrm>
                <a:off x="1970" y="2098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87" name="Rectangle 103"/>
              <p:cNvSpPr>
                <a:spLocks noChangeArrowheads="1"/>
              </p:cNvSpPr>
              <p:nvPr/>
            </p:nvSpPr>
            <p:spPr bwMode="auto">
              <a:xfrm>
                <a:off x="1970" y="2098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88" name="Rectangle 104"/>
              <p:cNvSpPr>
                <a:spLocks noChangeArrowheads="1"/>
              </p:cNvSpPr>
              <p:nvPr/>
            </p:nvSpPr>
            <p:spPr bwMode="auto">
              <a:xfrm>
                <a:off x="1970" y="2098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89" name="Rectangle 105"/>
              <p:cNvSpPr>
                <a:spLocks noChangeArrowheads="1"/>
              </p:cNvSpPr>
              <p:nvPr/>
            </p:nvSpPr>
            <p:spPr bwMode="auto">
              <a:xfrm>
                <a:off x="1970" y="2099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90" name="Rectangle 106"/>
              <p:cNvSpPr>
                <a:spLocks noChangeArrowheads="1"/>
              </p:cNvSpPr>
              <p:nvPr/>
            </p:nvSpPr>
            <p:spPr bwMode="auto">
              <a:xfrm>
                <a:off x="1970" y="2099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91" name="Rectangle 107"/>
              <p:cNvSpPr>
                <a:spLocks noChangeArrowheads="1"/>
              </p:cNvSpPr>
              <p:nvPr/>
            </p:nvSpPr>
            <p:spPr bwMode="auto">
              <a:xfrm>
                <a:off x="1970" y="2099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92" name="Rectangle 108"/>
              <p:cNvSpPr>
                <a:spLocks noChangeArrowheads="1"/>
              </p:cNvSpPr>
              <p:nvPr/>
            </p:nvSpPr>
            <p:spPr bwMode="auto">
              <a:xfrm>
                <a:off x="1970" y="2099"/>
                <a:ext cx="1387" cy="20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93" name="Rectangle 109"/>
              <p:cNvSpPr>
                <a:spLocks noChangeArrowheads="1"/>
              </p:cNvSpPr>
              <p:nvPr/>
            </p:nvSpPr>
            <p:spPr bwMode="auto">
              <a:xfrm>
                <a:off x="1970" y="2100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94" name="Rectangle 110"/>
              <p:cNvSpPr>
                <a:spLocks noChangeArrowheads="1"/>
              </p:cNvSpPr>
              <p:nvPr/>
            </p:nvSpPr>
            <p:spPr bwMode="auto">
              <a:xfrm>
                <a:off x="1970" y="2100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95" name="Rectangle 111"/>
              <p:cNvSpPr>
                <a:spLocks noChangeArrowheads="1"/>
              </p:cNvSpPr>
              <p:nvPr/>
            </p:nvSpPr>
            <p:spPr bwMode="auto">
              <a:xfrm>
                <a:off x="1970" y="2101"/>
                <a:ext cx="1387" cy="18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96" name="Rectangle 112"/>
              <p:cNvSpPr>
                <a:spLocks noChangeArrowheads="1"/>
              </p:cNvSpPr>
              <p:nvPr/>
            </p:nvSpPr>
            <p:spPr bwMode="auto">
              <a:xfrm>
                <a:off x="1970" y="2101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97" name="Rectangle 113"/>
              <p:cNvSpPr>
                <a:spLocks noChangeArrowheads="1"/>
              </p:cNvSpPr>
              <p:nvPr/>
            </p:nvSpPr>
            <p:spPr bwMode="auto">
              <a:xfrm>
                <a:off x="1970" y="2101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98" name="Rectangle 114"/>
              <p:cNvSpPr>
                <a:spLocks noChangeArrowheads="1"/>
              </p:cNvSpPr>
              <p:nvPr/>
            </p:nvSpPr>
            <p:spPr bwMode="auto">
              <a:xfrm>
                <a:off x="1970" y="2101"/>
                <a:ext cx="1387" cy="20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699" name="Rectangle 115"/>
              <p:cNvSpPr>
                <a:spLocks noChangeArrowheads="1"/>
              </p:cNvSpPr>
              <p:nvPr/>
            </p:nvSpPr>
            <p:spPr bwMode="auto">
              <a:xfrm>
                <a:off x="1970" y="2103"/>
                <a:ext cx="1387" cy="18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00" name="Rectangle 116"/>
              <p:cNvSpPr>
                <a:spLocks noChangeArrowheads="1"/>
              </p:cNvSpPr>
              <p:nvPr/>
            </p:nvSpPr>
            <p:spPr bwMode="auto">
              <a:xfrm>
                <a:off x="1970" y="2103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01" name="Rectangle 117"/>
              <p:cNvSpPr>
                <a:spLocks noChangeArrowheads="1"/>
              </p:cNvSpPr>
              <p:nvPr/>
            </p:nvSpPr>
            <p:spPr bwMode="auto">
              <a:xfrm>
                <a:off x="1970" y="2103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02" name="Rectangle 118"/>
              <p:cNvSpPr>
                <a:spLocks noChangeArrowheads="1"/>
              </p:cNvSpPr>
              <p:nvPr/>
            </p:nvSpPr>
            <p:spPr bwMode="auto">
              <a:xfrm>
                <a:off x="1970" y="2103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03" name="Rectangle 119"/>
              <p:cNvSpPr>
                <a:spLocks noChangeArrowheads="1"/>
              </p:cNvSpPr>
              <p:nvPr/>
            </p:nvSpPr>
            <p:spPr bwMode="auto">
              <a:xfrm>
                <a:off x="1970" y="2104"/>
                <a:ext cx="1387" cy="18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04" name="Rectangle 120"/>
              <p:cNvSpPr>
                <a:spLocks noChangeArrowheads="1"/>
              </p:cNvSpPr>
              <p:nvPr/>
            </p:nvSpPr>
            <p:spPr bwMode="auto">
              <a:xfrm>
                <a:off x="1970" y="2104"/>
                <a:ext cx="1387" cy="18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05" name="Rectangle 121"/>
              <p:cNvSpPr>
                <a:spLocks noChangeArrowheads="1"/>
              </p:cNvSpPr>
              <p:nvPr/>
            </p:nvSpPr>
            <p:spPr bwMode="auto">
              <a:xfrm>
                <a:off x="1970" y="2104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06" name="Rectangle 122"/>
              <p:cNvSpPr>
                <a:spLocks noChangeArrowheads="1"/>
              </p:cNvSpPr>
              <p:nvPr/>
            </p:nvSpPr>
            <p:spPr bwMode="auto">
              <a:xfrm>
                <a:off x="1970" y="2105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07" name="Rectangle 123"/>
              <p:cNvSpPr>
                <a:spLocks noChangeArrowheads="1"/>
              </p:cNvSpPr>
              <p:nvPr/>
            </p:nvSpPr>
            <p:spPr bwMode="auto">
              <a:xfrm>
                <a:off x="1970" y="2105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08" name="Rectangle 124"/>
              <p:cNvSpPr>
                <a:spLocks noChangeArrowheads="1"/>
              </p:cNvSpPr>
              <p:nvPr/>
            </p:nvSpPr>
            <p:spPr bwMode="auto">
              <a:xfrm>
                <a:off x="1970" y="2105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09" name="Rectangle 125"/>
              <p:cNvSpPr>
                <a:spLocks noChangeArrowheads="1"/>
              </p:cNvSpPr>
              <p:nvPr/>
            </p:nvSpPr>
            <p:spPr bwMode="auto">
              <a:xfrm>
                <a:off x="1970" y="2105"/>
                <a:ext cx="1387" cy="20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10" name="Rectangle 126"/>
              <p:cNvSpPr>
                <a:spLocks noChangeArrowheads="1"/>
              </p:cNvSpPr>
              <p:nvPr/>
            </p:nvSpPr>
            <p:spPr bwMode="auto">
              <a:xfrm>
                <a:off x="1970" y="2106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11" name="Rectangle 127"/>
              <p:cNvSpPr>
                <a:spLocks noChangeArrowheads="1"/>
              </p:cNvSpPr>
              <p:nvPr/>
            </p:nvSpPr>
            <p:spPr bwMode="auto">
              <a:xfrm>
                <a:off x="1970" y="2106"/>
                <a:ext cx="1387" cy="19"/>
              </a:xfrm>
              <a:prstGeom prst="rect">
                <a:avLst/>
              </a:prstGeom>
              <a:solidFill>
                <a:srgbClr val="D4D4D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12" name="Rectangle 128"/>
              <p:cNvSpPr>
                <a:spLocks noChangeArrowheads="1"/>
              </p:cNvSpPr>
              <p:nvPr/>
            </p:nvSpPr>
            <p:spPr bwMode="auto">
              <a:xfrm>
                <a:off x="1970" y="2106"/>
                <a:ext cx="1387" cy="19"/>
              </a:xfrm>
              <a:prstGeom prst="rect">
                <a:avLst/>
              </a:prstGeom>
              <a:solidFill>
                <a:srgbClr val="EEEEE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13" name="Rectangle 129"/>
              <p:cNvSpPr>
                <a:spLocks noChangeArrowheads="1"/>
              </p:cNvSpPr>
              <p:nvPr/>
            </p:nvSpPr>
            <p:spPr bwMode="auto">
              <a:xfrm>
                <a:off x="1970" y="2106"/>
                <a:ext cx="1387" cy="20"/>
              </a:xfrm>
              <a:prstGeom prst="rect">
                <a:avLst/>
              </a:prstGeom>
              <a:solidFill>
                <a:srgbClr val="EEEEE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14" name="Rectangle 130"/>
              <p:cNvSpPr>
                <a:spLocks noChangeArrowheads="1"/>
              </p:cNvSpPr>
              <p:nvPr/>
            </p:nvSpPr>
            <p:spPr bwMode="auto">
              <a:xfrm>
                <a:off x="1970" y="2107"/>
                <a:ext cx="1387" cy="19"/>
              </a:xfrm>
              <a:prstGeom prst="rect">
                <a:avLst/>
              </a:prstGeom>
              <a:solidFill>
                <a:srgbClr val="EEEEE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15" name="Rectangle 131"/>
              <p:cNvSpPr>
                <a:spLocks noChangeArrowheads="1"/>
              </p:cNvSpPr>
              <p:nvPr/>
            </p:nvSpPr>
            <p:spPr bwMode="auto">
              <a:xfrm>
                <a:off x="1970" y="2107"/>
                <a:ext cx="1387" cy="19"/>
              </a:xfrm>
              <a:prstGeom prst="rect">
                <a:avLst/>
              </a:prstGeom>
              <a:solidFill>
                <a:srgbClr val="EEEEE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16" name="Rectangle 132"/>
              <p:cNvSpPr>
                <a:spLocks noChangeArrowheads="1"/>
              </p:cNvSpPr>
              <p:nvPr/>
            </p:nvSpPr>
            <p:spPr bwMode="auto">
              <a:xfrm>
                <a:off x="1970" y="2107"/>
                <a:ext cx="1387" cy="19"/>
              </a:xfrm>
              <a:prstGeom prst="rect">
                <a:avLst/>
              </a:prstGeom>
              <a:solidFill>
                <a:srgbClr val="EEEEE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17" name="Rectangle 133"/>
              <p:cNvSpPr>
                <a:spLocks noChangeArrowheads="1"/>
              </p:cNvSpPr>
              <p:nvPr/>
            </p:nvSpPr>
            <p:spPr bwMode="auto">
              <a:xfrm>
                <a:off x="1970" y="2108"/>
                <a:ext cx="1387" cy="18"/>
              </a:xfrm>
              <a:prstGeom prst="rect">
                <a:avLst/>
              </a:prstGeom>
              <a:solidFill>
                <a:srgbClr val="EEEEE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79718" name="Rectangle 134"/>
              <p:cNvSpPr>
                <a:spLocks noChangeArrowheads="1"/>
              </p:cNvSpPr>
              <p:nvPr/>
            </p:nvSpPr>
            <p:spPr bwMode="auto">
              <a:xfrm>
                <a:off x="1970" y="2108"/>
                <a:ext cx="1387" cy="19"/>
              </a:xfrm>
              <a:prstGeom prst="rect">
                <a:avLst/>
              </a:prstGeom>
              <a:solidFill>
                <a:srgbClr val="EEEEE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grpSp>
            <p:nvGrpSpPr>
              <p:cNvPr id="4" name="Group 135"/>
              <p:cNvGrpSpPr>
                <a:grpSpLocks/>
              </p:cNvGrpSpPr>
              <p:nvPr/>
            </p:nvGrpSpPr>
            <p:grpSpPr bwMode="auto">
              <a:xfrm>
                <a:off x="1970" y="2108"/>
                <a:ext cx="1387" cy="64"/>
                <a:chOff x="1970" y="2040"/>
                <a:chExt cx="1387" cy="64"/>
              </a:xfrm>
            </p:grpSpPr>
            <p:sp>
              <p:nvSpPr>
                <p:cNvPr id="579720" name="Rectangle 136"/>
                <p:cNvSpPr>
                  <a:spLocks noChangeArrowheads="1"/>
                </p:cNvSpPr>
                <p:nvPr/>
              </p:nvSpPr>
              <p:spPr bwMode="auto">
                <a:xfrm>
                  <a:off x="1970" y="2040"/>
                  <a:ext cx="1387" cy="1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21" name="Rectangle 137"/>
                <p:cNvSpPr>
                  <a:spLocks noChangeArrowheads="1"/>
                </p:cNvSpPr>
                <p:nvPr/>
              </p:nvSpPr>
              <p:spPr bwMode="auto">
                <a:xfrm>
                  <a:off x="1970" y="2040"/>
                  <a:ext cx="1387" cy="20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22" name="Rectangle 138"/>
                <p:cNvSpPr>
                  <a:spLocks noChangeArrowheads="1"/>
                </p:cNvSpPr>
                <p:nvPr/>
              </p:nvSpPr>
              <p:spPr bwMode="auto">
                <a:xfrm>
                  <a:off x="1970" y="2042"/>
                  <a:ext cx="1387" cy="18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23" name="Rectangle 139"/>
                <p:cNvSpPr>
                  <a:spLocks noChangeArrowheads="1"/>
                </p:cNvSpPr>
                <p:nvPr/>
              </p:nvSpPr>
              <p:spPr bwMode="auto">
                <a:xfrm>
                  <a:off x="1970" y="2042"/>
                  <a:ext cx="1387" cy="18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24" name="Rectangle 140"/>
                <p:cNvSpPr>
                  <a:spLocks noChangeArrowheads="1"/>
                </p:cNvSpPr>
                <p:nvPr/>
              </p:nvSpPr>
              <p:spPr bwMode="auto">
                <a:xfrm>
                  <a:off x="1970" y="2042"/>
                  <a:ext cx="1387" cy="1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25" name="Rectangle 141"/>
                <p:cNvSpPr>
                  <a:spLocks noChangeArrowheads="1"/>
                </p:cNvSpPr>
                <p:nvPr/>
              </p:nvSpPr>
              <p:spPr bwMode="auto">
                <a:xfrm>
                  <a:off x="1970" y="2042"/>
                  <a:ext cx="1387" cy="1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26" name="Rectangle 142"/>
                <p:cNvSpPr>
                  <a:spLocks noChangeArrowheads="1"/>
                </p:cNvSpPr>
                <p:nvPr/>
              </p:nvSpPr>
              <p:spPr bwMode="auto">
                <a:xfrm>
                  <a:off x="1970" y="2043"/>
                  <a:ext cx="1387" cy="18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27" name="Rectangle 143"/>
                <p:cNvSpPr>
                  <a:spLocks noChangeArrowheads="1"/>
                </p:cNvSpPr>
                <p:nvPr/>
              </p:nvSpPr>
              <p:spPr bwMode="auto">
                <a:xfrm>
                  <a:off x="1970" y="2043"/>
                  <a:ext cx="1387" cy="18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28" name="Rectangle 144"/>
                <p:cNvSpPr>
                  <a:spLocks noChangeArrowheads="1"/>
                </p:cNvSpPr>
                <p:nvPr/>
              </p:nvSpPr>
              <p:spPr bwMode="auto">
                <a:xfrm>
                  <a:off x="1970" y="2043"/>
                  <a:ext cx="1387" cy="18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29" name="Rectangle 145"/>
                <p:cNvSpPr>
                  <a:spLocks noChangeArrowheads="1"/>
                </p:cNvSpPr>
                <p:nvPr/>
              </p:nvSpPr>
              <p:spPr bwMode="auto">
                <a:xfrm>
                  <a:off x="1970" y="2043"/>
                  <a:ext cx="1387" cy="18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30" name="Rectangle 146"/>
                <p:cNvSpPr>
                  <a:spLocks noChangeArrowheads="1"/>
                </p:cNvSpPr>
                <p:nvPr/>
              </p:nvSpPr>
              <p:spPr bwMode="auto">
                <a:xfrm>
                  <a:off x="1970" y="2043"/>
                  <a:ext cx="1387" cy="20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31" name="Rectangle 147"/>
                <p:cNvSpPr>
                  <a:spLocks noChangeArrowheads="1"/>
                </p:cNvSpPr>
                <p:nvPr/>
              </p:nvSpPr>
              <p:spPr bwMode="auto">
                <a:xfrm>
                  <a:off x="1970" y="2043"/>
                  <a:ext cx="1387" cy="20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32" name="Rectangle 148"/>
                <p:cNvSpPr>
                  <a:spLocks noChangeArrowheads="1"/>
                </p:cNvSpPr>
                <p:nvPr/>
              </p:nvSpPr>
              <p:spPr bwMode="auto">
                <a:xfrm>
                  <a:off x="1970" y="2044"/>
                  <a:ext cx="1387" cy="19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33" name="Rectangle 149"/>
                <p:cNvSpPr>
                  <a:spLocks noChangeArrowheads="1"/>
                </p:cNvSpPr>
                <p:nvPr/>
              </p:nvSpPr>
              <p:spPr bwMode="auto">
                <a:xfrm>
                  <a:off x="1970" y="2044"/>
                  <a:ext cx="1387" cy="19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34" name="Rectangle 150"/>
                <p:cNvSpPr>
                  <a:spLocks noChangeArrowheads="1"/>
                </p:cNvSpPr>
                <p:nvPr/>
              </p:nvSpPr>
              <p:spPr bwMode="auto">
                <a:xfrm>
                  <a:off x="1970" y="2044"/>
                  <a:ext cx="1387" cy="19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35" name="Rectangle 151"/>
                <p:cNvSpPr>
                  <a:spLocks noChangeArrowheads="1"/>
                </p:cNvSpPr>
                <p:nvPr/>
              </p:nvSpPr>
              <p:spPr bwMode="auto">
                <a:xfrm>
                  <a:off x="1970" y="2045"/>
                  <a:ext cx="1387" cy="18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36" name="Rectangle 152"/>
                <p:cNvSpPr>
                  <a:spLocks noChangeArrowheads="1"/>
                </p:cNvSpPr>
                <p:nvPr/>
              </p:nvSpPr>
              <p:spPr bwMode="auto">
                <a:xfrm>
                  <a:off x="1970" y="2045"/>
                  <a:ext cx="1387" cy="18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37" name="Rectangle 153"/>
                <p:cNvSpPr>
                  <a:spLocks noChangeArrowheads="1"/>
                </p:cNvSpPr>
                <p:nvPr/>
              </p:nvSpPr>
              <p:spPr bwMode="auto">
                <a:xfrm>
                  <a:off x="1970" y="2045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38" name="Rectangle 154"/>
                <p:cNvSpPr>
                  <a:spLocks noChangeArrowheads="1"/>
                </p:cNvSpPr>
                <p:nvPr/>
              </p:nvSpPr>
              <p:spPr bwMode="auto">
                <a:xfrm>
                  <a:off x="1970" y="2046"/>
                  <a:ext cx="1387" cy="18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39" name="Rectangle 155"/>
                <p:cNvSpPr>
                  <a:spLocks noChangeArrowheads="1"/>
                </p:cNvSpPr>
                <p:nvPr/>
              </p:nvSpPr>
              <p:spPr bwMode="auto">
                <a:xfrm>
                  <a:off x="1970" y="2046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40" name="Rectangle 156"/>
                <p:cNvSpPr>
                  <a:spLocks noChangeArrowheads="1"/>
                </p:cNvSpPr>
                <p:nvPr/>
              </p:nvSpPr>
              <p:spPr bwMode="auto">
                <a:xfrm>
                  <a:off x="1970" y="2046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41" name="Rectangle 157"/>
                <p:cNvSpPr>
                  <a:spLocks noChangeArrowheads="1"/>
                </p:cNvSpPr>
                <p:nvPr/>
              </p:nvSpPr>
              <p:spPr bwMode="auto">
                <a:xfrm>
                  <a:off x="1970" y="2046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42" name="Rectangle 158"/>
                <p:cNvSpPr>
                  <a:spLocks noChangeArrowheads="1"/>
                </p:cNvSpPr>
                <p:nvPr/>
              </p:nvSpPr>
              <p:spPr bwMode="auto">
                <a:xfrm>
                  <a:off x="1970" y="2046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43" name="Rectangle 159"/>
                <p:cNvSpPr>
                  <a:spLocks noChangeArrowheads="1"/>
                </p:cNvSpPr>
                <p:nvPr/>
              </p:nvSpPr>
              <p:spPr bwMode="auto">
                <a:xfrm>
                  <a:off x="1970" y="2046"/>
                  <a:ext cx="1387" cy="2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44" name="Rectangle 160"/>
                <p:cNvSpPr>
                  <a:spLocks noChangeArrowheads="1"/>
                </p:cNvSpPr>
                <p:nvPr/>
              </p:nvSpPr>
              <p:spPr bwMode="auto">
                <a:xfrm>
                  <a:off x="1970" y="2047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45" name="Rectangle 161"/>
                <p:cNvSpPr>
                  <a:spLocks noChangeArrowheads="1"/>
                </p:cNvSpPr>
                <p:nvPr/>
              </p:nvSpPr>
              <p:spPr bwMode="auto">
                <a:xfrm>
                  <a:off x="1970" y="2047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46" name="Rectangle 162"/>
                <p:cNvSpPr>
                  <a:spLocks noChangeArrowheads="1"/>
                </p:cNvSpPr>
                <p:nvPr/>
              </p:nvSpPr>
              <p:spPr bwMode="auto">
                <a:xfrm>
                  <a:off x="1970" y="2047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47" name="Rectangle 163"/>
                <p:cNvSpPr>
                  <a:spLocks noChangeArrowheads="1"/>
                </p:cNvSpPr>
                <p:nvPr/>
              </p:nvSpPr>
              <p:spPr bwMode="auto">
                <a:xfrm>
                  <a:off x="1970" y="2047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48" name="Rectangle 164"/>
                <p:cNvSpPr>
                  <a:spLocks noChangeArrowheads="1"/>
                </p:cNvSpPr>
                <p:nvPr/>
              </p:nvSpPr>
              <p:spPr bwMode="auto">
                <a:xfrm>
                  <a:off x="1970" y="2048"/>
                  <a:ext cx="1387" cy="18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49" name="Rectangle 165"/>
                <p:cNvSpPr>
                  <a:spLocks noChangeArrowheads="1"/>
                </p:cNvSpPr>
                <p:nvPr/>
              </p:nvSpPr>
              <p:spPr bwMode="auto">
                <a:xfrm>
                  <a:off x="1970" y="2048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50" name="Rectangle 166"/>
                <p:cNvSpPr>
                  <a:spLocks noChangeArrowheads="1"/>
                </p:cNvSpPr>
                <p:nvPr/>
              </p:nvSpPr>
              <p:spPr bwMode="auto">
                <a:xfrm>
                  <a:off x="1970" y="2048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51" name="Rectangle 167"/>
                <p:cNvSpPr>
                  <a:spLocks noChangeArrowheads="1"/>
                </p:cNvSpPr>
                <p:nvPr/>
              </p:nvSpPr>
              <p:spPr bwMode="auto">
                <a:xfrm>
                  <a:off x="1970" y="2049"/>
                  <a:ext cx="1387" cy="18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52" name="Rectangle 168"/>
                <p:cNvSpPr>
                  <a:spLocks noChangeArrowheads="1"/>
                </p:cNvSpPr>
                <p:nvPr/>
              </p:nvSpPr>
              <p:spPr bwMode="auto">
                <a:xfrm>
                  <a:off x="1970" y="2049"/>
                  <a:ext cx="1387" cy="18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53" name="Rectangle 169"/>
                <p:cNvSpPr>
                  <a:spLocks noChangeArrowheads="1"/>
                </p:cNvSpPr>
                <p:nvPr/>
              </p:nvSpPr>
              <p:spPr bwMode="auto">
                <a:xfrm>
                  <a:off x="1970" y="2049"/>
                  <a:ext cx="1387" cy="18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54" name="Rectangle 170"/>
                <p:cNvSpPr>
                  <a:spLocks noChangeArrowheads="1"/>
                </p:cNvSpPr>
                <p:nvPr/>
              </p:nvSpPr>
              <p:spPr bwMode="auto">
                <a:xfrm>
                  <a:off x="1970" y="2049"/>
                  <a:ext cx="1387" cy="18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55" name="Rectangle 171"/>
                <p:cNvSpPr>
                  <a:spLocks noChangeArrowheads="1"/>
                </p:cNvSpPr>
                <p:nvPr/>
              </p:nvSpPr>
              <p:spPr bwMode="auto">
                <a:xfrm>
                  <a:off x="1970" y="2049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56" name="Rectangle 172"/>
                <p:cNvSpPr>
                  <a:spLocks noChangeArrowheads="1"/>
                </p:cNvSpPr>
                <p:nvPr/>
              </p:nvSpPr>
              <p:spPr bwMode="auto">
                <a:xfrm>
                  <a:off x="1970" y="2049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57" name="Rectangle 173"/>
                <p:cNvSpPr>
                  <a:spLocks noChangeArrowheads="1"/>
                </p:cNvSpPr>
                <p:nvPr/>
              </p:nvSpPr>
              <p:spPr bwMode="auto">
                <a:xfrm>
                  <a:off x="1970" y="2049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58" name="Rectangle 174"/>
                <p:cNvSpPr>
                  <a:spLocks noChangeArrowheads="1"/>
                </p:cNvSpPr>
                <p:nvPr/>
              </p:nvSpPr>
              <p:spPr bwMode="auto">
                <a:xfrm>
                  <a:off x="1970" y="2049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59" name="Rectangle 175"/>
                <p:cNvSpPr>
                  <a:spLocks noChangeArrowheads="1"/>
                </p:cNvSpPr>
                <p:nvPr/>
              </p:nvSpPr>
              <p:spPr bwMode="auto">
                <a:xfrm>
                  <a:off x="1970" y="2049"/>
                  <a:ext cx="1387" cy="19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60" name="Rectangle 176"/>
                <p:cNvSpPr>
                  <a:spLocks noChangeArrowheads="1"/>
                </p:cNvSpPr>
                <p:nvPr/>
              </p:nvSpPr>
              <p:spPr bwMode="auto">
                <a:xfrm>
                  <a:off x="1970" y="2050"/>
                  <a:ext cx="1387" cy="18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61" name="Rectangle 177"/>
                <p:cNvSpPr>
                  <a:spLocks noChangeArrowheads="1"/>
                </p:cNvSpPr>
                <p:nvPr/>
              </p:nvSpPr>
              <p:spPr bwMode="auto">
                <a:xfrm>
                  <a:off x="1970" y="2050"/>
                  <a:ext cx="1387" cy="20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62" name="Rectangle 178"/>
                <p:cNvSpPr>
                  <a:spLocks noChangeArrowheads="1"/>
                </p:cNvSpPr>
                <p:nvPr/>
              </p:nvSpPr>
              <p:spPr bwMode="auto">
                <a:xfrm>
                  <a:off x="1970" y="2050"/>
                  <a:ext cx="1387" cy="20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63" name="Rectangle 179"/>
                <p:cNvSpPr>
                  <a:spLocks noChangeArrowheads="1"/>
                </p:cNvSpPr>
                <p:nvPr/>
              </p:nvSpPr>
              <p:spPr bwMode="auto">
                <a:xfrm>
                  <a:off x="1970" y="2050"/>
                  <a:ext cx="1387" cy="20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64" name="Rectangle 180"/>
                <p:cNvSpPr>
                  <a:spLocks noChangeArrowheads="1"/>
                </p:cNvSpPr>
                <p:nvPr/>
              </p:nvSpPr>
              <p:spPr bwMode="auto">
                <a:xfrm>
                  <a:off x="1970" y="2051"/>
                  <a:ext cx="1387" cy="19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65" name="Rectangle 181"/>
                <p:cNvSpPr>
                  <a:spLocks noChangeArrowheads="1"/>
                </p:cNvSpPr>
                <p:nvPr/>
              </p:nvSpPr>
              <p:spPr bwMode="auto">
                <a:xfrm>
                  <a:off x="1970" y="2051"/>
                  <a:ext cx="1387" cy="19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66" name="Rectangle 182"/>
                <p:cNvSpPr>
                  <a:spLocks noChangeArrowheads="1"/>
                </p:cNvSpPr>
                <p:nvPr/>
              </p:nvSpPr>
              <p:spPr bwMode="auto">
                <a:xfrm>
                  <a:off x="1970" y="2051"/>
                  <a:ext cx="1387" cy="19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67" name="Rectangle 183"/>
                <p:cNvSpPr>
                  <a:spLocks noChangeArrowheads="1"/>
                </p:cNvSpPr>
                <p:nvPr/>
              </p:nvSpPr>
              <p:spPr bwMode="auto">
                <a:xfrm>
                  <a:off x="1970" y="2051"/>
                  <a:ext cx="1387" cy="19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68" name="Rectangle 184"/>
                <p:cNvSpPr>
                  <a:spLocks noChangeArrowheads="1"/>
                </p:cNvSpPr>
                <p:nvPr/>
              </p:nvSpPr>
              <p:spPr bwMode="auto">
                <a:xfrm>
                  <a:off x="1970" y="2051"/>
                  <a:ext cx="1387" cy="20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69" name="Rectangle 185"/>
                <p:cNvSpPr>
                  <a:spLocks noChangeArrowheads="1"/>
                </p:cNvSpPr>
                <p:nvPr/>
              </p:nvSpPr>
              <p:spPr bwMode="auto">
                <a:xfrm>
                  <a:off x="1970" y="2052"/>
                  <a:ext cx="1387" cy="19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70" name="Rectangle 186"/>
                <p:cNvSpPr>
                  <a:spLocks noChangeArrowheads="1"/>
                </p:cNvSpPr>
                <p:nvPr/>
              </p:nvSpPr>
              <p:spPr bwMode="auto">
                <a:xfrm>
                  <a:off x="1970" y="2052"/>
                  <a:ext cx="1387" cy="19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71" name="Rectangle 187"/>
                <p:cNvSpPr>
                  <a:spLocks noChangeArrowheads="1"/>
                </p:cNvSpPr>
                <p:nvPr/>
              </p:nvSpPr>
              <p:spPr bwMode="auto">
                <a:xfrm>
                  <a:off x="1970" y="2052"/>
                  <a:ext cx="1387" cy="19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72" name="Rectangle 188"/>
                <p:cNvSpPr>
                  <a:spLocks noChangeArrowheads="1"/>
                </p:cNvSpPr>
                <p:nvPr/>
              </p:nvSpPr>
              <p:spPr bwMode="auto">
                <a:xfrm>
                  <a:off x="1970" y="2052"/>
                  <a:ext cx="1387" cy="19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73" name="Rectangle 189"/>
                <p:cNvSpPr>
                  <a:spLocks noChangeArrowheads="1"/>
                </p:cNvSpPr>
                <p:nvPr/>
              </p:nvSpPr>
              <p:spPr bwMode="auto">
                <a:xfrm>
                  <a:off x="1970" y="2053"/>
                  <a:ext cx="1387" cy="18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74" name="Rectangle 190"/>
                <p:cNvSpPr>
                  <a:spLocks noChangeArrowheads="1"/>
                </p:cNvSpPr>
                <p:nvPr/>
              </p:nvSpPr>
              <p:spPr bwMode="auto">
                <a:xfrm>
                  <a:off x="1970" y="2053"/>
                  <a:ext cx="1387" cy="19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75" name="Rectangle 191"/>
                <p:cNvSpPr>
                  <a:spLocks noChangeArrowheads="1"/>
                </p:cNvSpPr>
                <p:nvPr/>
              </p:nvSpPr>
              <p:spPr bwMode="auto">
                <a:xfrm>
                  <a:off x="1970" y="2054"/>
                  <a:ext cx="1387" cy="18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76" name="Rectangle 192"/>
                <p:cNvSpPr>
                  <a:spLocks noChangeArrowheads="1"/>
                </p:cNvSpPr>
                <p:nvPr/>
              </p:nvSpPr>
              <p:spPr bwMode="auto">
                <a:xfrm>
                  <a:off x="1970" y="2054"/>
                  <a:ext cx="1387" cy="18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77" name="Rectangle 193"/>
                <p:cNvSpPr>
                  <a:spLocks noChangeArrowheads="1"/>
                </p:cNvSpPr>
                <p:nvPr/>
              </p:nvSpPr>
              <p:spPr bwMode="auto">
                <a:xfrm>
                  <a:off x="1970" y="2054"/>
                  <a:ext cx="1387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78" name="Rectangle 194"/>
                <p:cNvSpPr>
                  <a:spLocks noChangeArrowheads="1"/>
                </p:cNvSpPr>
                <p:nvPr/>
              </p:nvSpPr>
              <p:spPr bwMode="auto">
                <a:xfrm>
                  <a:off x="1970" y="2054"/>
                  <a:ext cx="1387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79" name="Rectangle 195"/>
                <p:cNvSpPr>
                  <a:spLocks noChangeArrowheads="1"/>
                </p:cNvSpPr>
                <p:nvPr/>
              </p:nvSpPr>
              <p:spPr bwMode="auto">
                <a:xfrm>
                  <a:off x="1970" y="2054"/>
                  <a:ext cx="1387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80" name="Rectangle 196"/>
                <p:cNvSpPr>
                  <a:spLocks noChangeArrowheads="1"/>
                </p:cNvSpPr>
                <p:nvPr/>
              </p:nvSpPr>
              <p:spPr bwMode="auto">
                <a:xfrm>
                  <a:off x="1970" y="2054"/>
                  <a:ext cx="1387" cy="20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81" name="Rectangle 197"/>
                <p:cNvSpPr>
                  <a:spLocks noChangeArrowheads="1"/>
                </p:cNvSpPr>
                <p:nvPr/>
              </p:nvSpPr>
              <p:spPr bwMode="auto">
                <a:xfrm>
                  <a:off x="1970" y="2054"/>
                  <a:ext cx="1387" cy="20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82" name="Rectangle 198"/>
                <p:cNvSpPr>
                  <a:spLocks noChangeArrowheads="1"/>
                </p:cNvSpPr>
                <p:nvPr/>
              </p:nvSpPr>
              <p:spPr bwMode="auto">
                <a:xfrm>
                  <a:off x="1970" y="2055"/>
                  <a:ext cx="1387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83" name="Rectangle 199"/>
                <p:cNvSpPr>
                  <a:spLocks noChangeArrowheads="1"/>
                </p:cNvSpPr>
                <p:nvPr/>
              </p:nvSpPr>
              <p:spPr bwMode="auto">
                <a:xfrm>
                  <a:off x="1970" y="2055"/>
                  <a:ext cx="1387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84" name="Rectangle 200"/>
                <p:cNvSpPr>
                  <a:spLocks noChangeArrowheads="1"/>
                </p:cNvSpPr>
                <p:nvPr/>
              </p:nvSpPr>
              <p:spPr bwMode="auto">
                <a:xfrm>
                  <a:off x="1970" y="2055"/>
                  <a:ext cx="1387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85" name="Rectangle 201"/>
                <p:cNvSpPr>
                  <a:spLocks noChangeArrowheads="1"/>
                </p:cNvSpPr>
                <p:nvPr/>
              </p:nvSpPr>
              <p:spPr bwMode="auto">
                <a:xfrm>
                  <a:off x="1970" y="2056"/>
                  <a:ext cx="1387" cy="18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86" name="Rectangle 202"/>
                <p:cNvSpPr>
                  <a:spLocks noChangeArrowheads="1"/>
                </p:cNvSpPr>
                <p:nvPr/>
              </p:nvSpPr>
              <p:spPr bwMode="auto">
                <a:xfrm>
                  <a:off x="1970" y="2056"/>
                  <a:ext cx="1387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87" name="Rectangle 203"/>
                <p:cNvSpPr>
                  <a:spLocks noChangeArrowheads="1"/>
                </p:cNvSpPr>
                <p:nvPr/>
              </p:nvSpPr>
              <p:spPr bwMode="auto">
                <a:xfrm>
                  <a:off x="1970" y="2056"/>
                  <a:ext cx="1387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88" name="Rectangle 204"/>
                <p:cNvSpPr>
                  <a:spLocks noChangeArrowheads="1"/>
                </p:cNvSpPr>
                <p:nvPr/>
              </p:nvSpPr>
              <p:spPr bwMode="auto">
                <a:xfrm>
                  <a:off x="1970" y="2057"/>
                  <a:ext cx="1387" cy="18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89" name="Rectangle 205"/>
                <p:cNvSpPr>
                  <a:spLocks noChangeArrowheads="1"/>
                </p:cNvSpPr>
                <p:nvPr/>
              </p:nvSpPr>
              <p:spPr bwMode="auto">
                <a:xfrm>
                  <a:off x="1970" y="2057"/>
                  <a:ext cx="1387" cy="18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90" name="Rectangle 206"/>
                <p:cNvSpPr>
                  <a:spLocks noChangeArrowheads="1"/>
                </p:cNvSpPr>
                <p:nvPr/>
              </p:nvSpPr>
              <p:spPr bwMode="auto">
                <a:xfrm>
                  <a:off x="1970" y="2057"/>
                  <a:ext cx="1387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91" name="Rectangle 207"/>
                <p:cNvSpPr>
                  <a:spLocks noChangeArrowheads="1"/>
                </p:cNvSpPr>
                <p:nvPr/>
              </p:nvSpPr>
              <p:spPr bwMode="auto">
                <a:xfrm>
                  <a:off x="1970" y="2057"/>
                  <a:ext cx="1387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92" name="Rectangle 208"/>
                <p:cNvSpPr>
                  <a:spLocks noChangeArrowheads="1"/>
                </p:cNvSpPr>
                <p:nvPr/>
              </p:nvSpPr>
              <p:spPr bwMode="auto">
                <a:xfrm>
                  <a:off x="1970" y="2057"/>
                  <a:ext cx="1387" cy="20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93" name="Rectangle 209"/>
                <p:cNvSpPr>
                  <a:spLocks noChangeArrowheads="1"/>
                </p:cNvSpPr>
                <p:nvPr/>
              </p:nvSpPr>
              <p:spPr bwMode="auto">
                <a:xfrm>
                  <a:off x="1970" y="2057"/>
                  <a:ext cx="1387" cy="20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94" name="Rectangle 210"/>
                <p:cNvSpPr>
                  <a:spLocks noChangeArrowheads="1"/>
                </p:cNvSpPr>
                <p:nvPr/>
              </p:nvSpPr>
              <p:spPr bwMode="auto">
                <a:xfrm>
                  <a:off x="1970" y="2057"/>
                  <a:ext cx="1387" cy="20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95" name="Rectangle 211"/>
                <p:cNvSpPr>
                  <a:spLocks noChangeArrowheads="1"/>
                </p:cNvSpPr>
                <p:nvPr/>
              </p:nvSpPr>
              <p:spPr bwMode="auto">
                <a:xfrm>
                  <a:off x="1970" y="2058"/>
                  <a:ext cx="1387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96" name="Rectangle 212"/>
                <p:cNvSpPr>
                  <a:spLocks noChangeArrowheads="1"/>
                </p:cNvSpPr>
                <p:nvPr/>
              </p:nvSpPr>
              <p:spPr bwMode="auto">
                <a:xfrm>
                  <a:off x="1970" y="2058"/>
                  <a:ext cx="1387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97" name="Rectangle 213"/>
                <p:cNvSpPr>
                  <a:spLocks noChangeArrowheads="1"/>
                </p:cNvSpPr>
                <p:nvPr/>
              </p:nvSpPr>
              <p:spPr bwMode="auto">
                <a:xfrm>
                  <a:off x="1970" y="2058"/>
                  <a:ext cx="1387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98" name="Rectangle 214"/>
                <p:cNvSpPr>
                  <a:spLocks noChangeArrowheads="1"/>
                </p:cNvSpPr>
                <p:nvPr/>
              </p:nvSpPr>
              <p:spPr bwMode="auto">
                <a:xfrm>
                  <a:off x="1970" y="2058"/>
                  <a:ext cx="1387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799" name="Rectangle 215"/>
                <p:cNvSpPr>
                  <a:spLocks noChangeArrowheads="1"/>
                </p:cNvSpPr>
                <p:nvPr/>
              </p:nvSpPr>
              <p:spPr bwMode="auto">
                <a:xfrm>
                  <a:off x="1970" y="2058"/>
                  <a:ext cx="1387" cy="20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00" name="Rectangle 216"/>
                <p:cNvSpPr>
                  <a:spLocks noChangeArrowheads="1"/>
                </p:cNvSpPr>
                <p:nvPr/>
              </p:nvSpPr>
              <p:spPr bwMode="auto">
                <a:xfrm>
                  <a:off x="1970" y="2058"/>
                  <a:ext cx="1387" cy="20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01" name="Rectangle 217"/>
                <p:cNvSpPr>
                  <a:spLocks noChangeArrowheads="1"/>
                </p:cNvSpPr>
                <p:nvPr/>
              </p:nvSpPr>
              <p:spPr bwMode="auto">
                <a:xfrm>
                  <a:off x="1970" y="2059"/>
                  <a:ext cx="1387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02" name="Rectangle 218"/>
                <p:cNvSpPr>
                  <a:spLocks noChangeArrowheads="1"/>
                </p:cNvSpPr>
                <p:nvPr/>
              </p:nvSpPr>
              <p:spPr bwMode="auto">
                <a:xfrm>
                  <a:off x="1970" y="2059"/>
                  <a:ext cx="1387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03" name="Rectangle 219"/>
                <p:cNvSpPr>
                  <a:spLocks noChangeArrowheads="1"/>
                </p:cNvSpPr>
                <p:nvPr/>
              </p:nvSpPr>
              <p:spPr bwMode="auto">
                <a:xfrm>
                  <a:off x="1970" y="2059"/>
                  <a:ext cx="1387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04" name="Rectangle 220"/>
                <p:cNvSpPr>
                  <a:spLocks noChangeArrowheads="1"/>
                </p:cNvSpPr>
                <p:nvPr/>
              </p:nvSpPr>
              <p:spPr bwMode="auto">
                <a:xfrm>
                  <a:off x="1970" y="2060"/>
                  <a:ext cx="1387" cy="18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05" name="Rectangle 221"/>
                <p:cNvSpPr>
                  <a:spLocks noChangeArrowheads="1"/>
                </p:cNvSpPr>
                <p:nvPr/>
              </p:nvSpPr>
              <p:spPr bwMode="auto">
                <a:xfrm>
                  <a:off x="1970" y="2060"/>
                  <a:ext cx="1387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06" name="Rectangle 222"/>
                <p:cNvSpPr>
                  <a:spLocks noChangeArrowheads="1"/>
                </p:cNvSpPr>
                <p:nvPr/>
              </p:nvSpPr>
              <p:spPr bwMode="auto">
                <a:xfrm>
                  <a:off x="1970" y="2060"/>
                  <a:ext cx="1387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07" name="Rectangle 223"/>
                <p:cNvSpPr>
                  <a:spLocks noChangeArrowheads="1"/>
                </p:cNvSpPr>
                <p:nvPr/>
              </p:nvSpPr>
              <p:spPr bwMode="auto">
                <a:xfrm>
                  <a:off x="1970" y="2060"/>
                  <a:ext cx="1387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08" name="Rectangle 224"/>
                <p:cNvSpPr>
                  <a:spLocks noChangeArrowheads="1"/>
                </p:cNvSpPr>
                <p:nvPr/>
              </p:nvSpPr>
              <p:spPr bwMode="auto">
                <a:xfrm>
                  <a:off x="1970" y="2060"/>
                  <a:ext cx="1387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09" name="Rectangle 225"/>
                <p:cNvSpPr>
                  <a:spLocks noChangeArrowheads="1"/>
                </p:cNvSpPr>
                <p:nvPr/>
              </p:nvSpPr>
              <p:spPr bwMode="auto">
                <a:xfrm>
                  <a:off x="1970" y="2060"/>
                  <a:ext cx="1387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10" name="Rectangle 226"/>
                <p:cNvSpPr>
                  <a:spLocks noChangeArrowheads="1"/>
                </p:cNvSpPr>
                <p:nvPr/>
              </p:nvSpPr>
              <p:spPr bwMode="auto">
                <a:xfrm>
                  <a:off x="1970" y="2061"/>
                  <a:ext cx="1387" cy="19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11" name="Rectangle 227"/>
                <p:cNvSpPr>
                  <a:spLocks noChangeArrowheads="1"/>
                </p:cNvSpPr>
                <p:nvPr/>
              </p:nvSpPr>
              <p:spPr bwMode="auto">
                <a:xfrm>
                  <a:off x="1970" y="2061"/>
                  <a:ext cx="1387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12" name="Rectangle 228"/>
                <p:cNvSpPr>
                  <a:spLocks noChangeArrowheads="1"/>
                </p:cNvSpPr>
                <p:nvPr/>
              </p:nvSpPr>
              <p:spPr bwMode="auto">
                <a:xfrm>
                  <a:off x="1970" y="2061"/>
                  <a:ext cx="1387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13" name="Rectangle 229"/>
                <p:cNvSpPr>
                  <a:spLocks noChangeArrowheads="1"/>
                </p:cNvSpPr>
                <p:nvPr/>
              </p:nvSpPr>
              <p:spPr bwMode="auto">
                <a:xfrm>
                  <a:off x="1970" y="2061"/>
                  <a:ext cx="1387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14" name="Rectangle 230"/>
                <p:cNvSpPr>
                  <a:spLocks noChangeArrowheads="1"/>
                </p:cNvSpPr>
                <p:nvPr/>
              </p:nvSpPr>
              <p:spPr bwMode="auto">
                <a:xfrm>
                  <a:off x="1970" y="2061"/>
                  <a:ext cx="1387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15" name="Rectangle 231"/>
                <p:cNvSpPr>
                  <a:spLocks noChangeArrowheads="1"/>
                </p:cNvSpPr>
                <p:nvPr/>
              </p:nvSpPr>
              <p:spPr bwMode="auto">
                <a:xfrm>
                  <a:off x="1970" y="2061"/>
                  <a:ext cx="1387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16" name="Rectangle 232"/>
                <p:cNvSpPr>
                  <a:spLocks noChangeArrowheads="1"/>
                </p:cNvSpPr>
                <p:nvPr/>
              </p:nvSpPr>
              <p:spPr bwMode="auto">
                <a:xfrm>
                  <a:off x="1970" y="2063"/>
                  <a:ext cx="1387" cy="18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17" name="Rectangle 233"/>
                <p:cNvSpPr>
                  <a:spLocks noChangeArrowheads="1"/>
                </p:cNvSpPr>
                <p:nvPr/>
              </p:nvSpPr>
              <p:spPr bwMode="auto">
                <a:xfrm>
                  <a:off x="1970" y="2063"/>
                  <a:ext cx="1387" cy="18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18" name="Rectangle 234"/>
                <p:cNvSpPr>
                  <a:spLocks noChangeArrowheads="1"/>
                </p:cNvSpPr>
                <p:nvPr/>
              </p:nvSpPr>
              <p:spPr bwMode="auto">
                <a:xfrm>
                  <a:off x="1970" y="2063"/>
                  <a:ext cx="1387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19" name="Rectangle 235"/>
                <p:cNvSpPr>
                  <a:spLocks noChangeArrowheads="1"/>
                </p:cNvSpPr>
                <p:nvPr/>
              </p:nvSpPr>
              <p:spPr bwMode="auto">
                <a:xfrm>
                  <a:off x="1970" y="2063"/>
                  <a:ext cx="1387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20" name="Rectangle 236"/>
                <p:cNvSpPr>
                  <a:spLocks noChangeArrowheads="1"/>
                </p:cNvSpPr>
                <p:nvPr/>
              </p:nvSpPr>
              <p:spPr bwMode="auto">
                <a:xfrm>
                  <a:off x="1970" y="2063"/>
                  <a:ext cx="1387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21" name="Rectangle 237"/>
                <p:cNvSpPr>
                  <a:spLocks noChangeArrowheads="1"/>
                </p:cNvSpPr>
                <p:nvPr/>
              </p:nvSpPr>
              <p:spPr bwMode="auto">
                <a:xfrm>
                  <a:off x="1970" y="2063"/>
                  <a:ext cx="1387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22" name="Rectangle 238"/>
                <p:cNvSpPr>
                  <a:spLocks noChangeArrowheads="1"/>
                </p:cNvSpPr>
                <p:nvPr/>
              </p:nvSpPr>
              <p:spPr bwMode="auto">
                <a:xfrm>
                  <a:off x="1970" y="2063"/>
                  <a:ext cx="1387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23" name="Rectangle 239"/>
                <p:cNvSpPr>
                  <a:spLocks noChangeArrowheads="1"/>
                </p:cNvSpPr>
                <p:nvPr/>
              </p:nvSpPr>
              <p:spPr bwMode="auto">
                <a:xfrm>
                  <a:off x="1970" y="2064"/>
                  <a:ext cx="1387" cy="19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24" name="Rectangle 240"/>
                <p:cNvSpPr>
                  <a:spLocks noChangeArrowheads="1"/>
                </p:cNvSpPr>
                <p:nvPr/>
              </p:nvSpPr>
              <p:spPr bwMode="auto">
                <a:xfrm>
                  <a:off x="1970" y="2064"/>
                  <a:ext cx="1387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25" name="Rectangle 241"/>
                <p:cNvSpPr>
                  <a:spLocks noChangeArrowheads="1"/>
                </p:cNvSpPr>
                <p:nvPr/>
              </p:nvSpPr>
              <p:spPr bwMode="auto">
                <a:xfrm>
                  <a:off x="1970" y="2065"/>
                  <a:ext cx="1387" cy="19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26" name="Rectangle 242"/>
                <p:cNvSpPr>
                  <a:spLocks noChangeArrowheads="1"/>
                </p:cNvSpPr>
                <p:nvPr/>
              </p:nvSpPr>
              <p:spPr bwMode="auto">
                <a:xfrm>
                  <a:off x="1970" y="2065"/>
                  <a:ext cx="1387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27" name="Rectangle 243"/>
                <p:cNvSpPr>
                  <a:spLocks noChangeArrowheads="1"/>
                </p:cNvSpPr>
                <p:nvPr/>
              </p:nvSpPr>
              <p:spPr bwMode="auto">
                <a:xfrm>
                  <a:off x="1970" y="2065"/>
                  <a:ext cx="1387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28" name="Rectangle 244"/>
                <p:cNvSpPr>
                  <a:spLocks noChangeArrowheads="1"/>
                </p:cNvSpPr>
                <p:nvPr/>
              </p:nvSpPr>
              <p:spPr bwMode="auto">
                <a:xfrm>
                  <a:off x="1970" y="2066"/>
                  <a:ext cx="1387" cy="18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29" name="Rectangle 245"/>
                <p:cNvSpPr>
                  <a:spLocks noChangeArrowheads="1"/>
                </p:cNvSpPr>
                <p:nvPr/>
              </p:nvSpPr>
              <p:spPr bwMode="auto">
                <a:xfrm>
                  <a:off x="1970" y="2066"/>
                  <a:ext cx="1387" cy="18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30" name="Rectangle 246"/>
                <p:cNvSpPr>
                  <a:spLocks noChangeArrowheads="1"/>
                </p:cNvSpPr>
                <p:nvPr/>
              </p:nvSpPr>
              <p:spPr bwMode="auto">
                <a:xfrm>
                  <a:off x="1970" y="2066"/>
                  <a:ext cx="1387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31" name="Rectangle 247"/>
                <p:cNvSpPr>
                  <a:spLocks noChangeArrowheads="1"/>
                </p:cNvSpPr>
                <p:nvPr/>
              </p:nvSpPr>
              <p:spPr bwMode="auto">
                <a:xfrm>
                  <a:off x="1970" y="2066"/>
                  <a:ext cx="1387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32" name="Rectangle 248"/>
                <p:cNvSpPr>
                  <a:spLocks noChangeArrowheads="1"/>
                </p:cNvSpPr>
                <p:nvPr/>
              </p:nvSpPr>
              <p:spPr bwMode="auto">
                <a:xfrm>
                  <a:off x="1970" y="2066"/>
                  <a:ext cx="1387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33" name="Rectangle 249"/>
                <p:cNvSpPr>
                  <a:spLocks noChangeArrowheads="1"/>
                </p:cNvSpPr>
                <p:nvPr/>
              </p:nvSpPr>
              <p:spPr bwMode="auto">
                <a:xfrm>
                  <a:off x="1970" y="2066"/>
                  <a:ext cx="1387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34" name="Rectangle 250"/>
                <p:cNvSpPr>
                  <a:spLocks noChangeArrowheads="1"/>
                </p:cNvSpPr>
                <p:nvPr/>
              </p:nvSpPr>
              <p:spPr bwMode="auto">
                <a:xfrm>
                  <a:off x="1970" y="2066"/>
                  <a:ext cx="1387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35" name="Rectangle 251"/>
                <p:cNvSpPr>
                  <a:spLocks noChangeArrowheads="1"/>
                </p:cNvSpPr>
                <p:nvPr/>
              </p:nvSpPr>
              <p:spPr bwMode="auto">
                <a:xfrm>
                  <a:off x="1970" y="2067"/>
                  <a:ext cx="1387" cy="18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36" name="Rectangle 252"/>
                <p:cNvSpPr>
                  <a:spLocks noChangeArrowheads="1"/>
                </p:cNvSpPr>
                <p:nvPr/>
              </p:nvSpPr>
              <p:spPr bwMode="auto">
                <a:xfrm>
                  <a:off x="1970" y="2067"/>
                  <a:ext cx="1387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37" name="Rectangle 253"/>
                <p:cNvSpPr>
                  <a:spLocks noChangeArrowheads="1"/>
                </p:cNvSpPr>
                <p:nvPr/>
              </p:nvSpPr>
              <p:spPr bwMode="auto">
                <a:xfrm>
                  <a:off x="1970" y="2067"/>
                  <a:ext cx="1387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38" name="Rectangle 254"/>
                <p:cNvSpPr>
                  <a:spLocks noChangeArrowheads="1"/>
                </p:cNvSpPr>
                <p:nvPr/>
              </p:nvSpPr>
              <p:spPr bwMode="auto">
                <a:xfrm>
                  <a:off x="1970" y="2067"/>
                  <a:ext cx="1387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39" name="Rectangle 255"/>
                <p:cNvSpPr>
                  <a:spLocks noChangeArrowheads="1"/>
                </p:cNvSpPr>
                <p:nvPr/>
              </p:nvSpPr>
              <p:spPr bwMode="auto">
                <a:xfrm>
                  <a:off x="1970" y="2067"/>
                  <a:ext cx="1387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40" name="Rectangle 256"/>
                <p:cNvSpPr>
                  <a:spLocks noChangeArrowheads="1"/>
                </p:cNvSpPr>
                <p:nvPr/>
              </p:nvSpPr>
              <p:spPr bwMode="auto">
                <a:xfrm>
                  <a:off x="1970" y="2067"/>
                  <a:ext cx="1387" cy="20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41" name="Rectangle 257"/>
                <p:cNvSpPr>
                  <a:spLocks noChangeArrowheads="1"/>
                </p:cNvSpPr>
                <p:nvPr/>
              </p:nvSpPr>
              <p:spPr bwMode="auto">
                <a:xfrm>
                  <a:off x="1970" y="2068"/>
                  <a:ext cx="1387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42" name="Rectangle 258"/>
                <p:cNvSpPr>
                  <a:spLocks noChangeArrowheads="1"/>
                </p:cNvSpPr>
                <p:nvPr/>
              </p:nvSpPr>
              <p:spPr bwMode="auto">
                <a:xfrm>
                  <a:off x="1970" y="2068"/>
                  <a:ext cx="1387" cy="20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43" name="Rectangle 259"/>
                <p:cNvSpPr>
                  <a:spLocks noChangeArrowheads="1"/>
                </p:cNvSpPr>
                <p:nvPr/>
              </p:nvSpPr>
              <p:spPr bwMode="auto">
                <a:xfrm>
                  <a:off x="1970" y="2068"/>
                  <a:ext cx="1387" cy="20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44" name="Rectangle 260"/>
                <p:cNvSpPr>
                  <a:spLocks noChangeArrowheads="1"/>
                </p:cNvSpPr>
                <p:nvPr/>
              </p:nvSpPr>
              <p:spPr bwMode="auto">
                <a:xfrm>
                  <a:off x="1970" y="2068"/>
                  <a:ext cx="1387" cy="20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45" name="Rectangle 261"/>
                <p:cNvSpPr>
                  <a:spLocks noChangeArrowheads="1"/>
                </p:cNvSpPr>
                <p:nvPr/>
              </p:nvSpPr>
              <p:spPr bwMode="auto">
                <a:xfrm>
                  <a:off x="1970" y="2068"/>
                  <a:ext cx="1387" cy="20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46" name="Rectangle 262"/>
                <p:cNvSpPr>
                  <a:spLocks noChangeArrowheads="1"/>
                </p:cNvSpPr>
                <p:nvPr/>
              </p:nvSpPr>
              <p:spPr bwMode="auto">
                <a:xfrm>
                  <a:off x="1970" y="2068"/>
                  <a:ext cx="1387" cy="20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47" name="Rectangle 263"/>
                <p:cNvSpPr>
                  <a:spLocks noChangeArrowheads="1"/>
                </p:cNvSpPr>
                <p:nvPr/>
              </p:nvSpPr>
              <p:spPr bwMode="auto">
                <a:xfrm>
                  <a:off x="1970" y="2070"/>
                  <a:ext cx="1387" cy="18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48" name="Rectangle 264"/>
                <p:cNvSpPr>
                  <a:spLocks noChangeArrowheads="1"/>
                </p:cNvSpPr>
                <p:nvPr/>
              </p:nvSpPr>
              <p:spPr bwMode="auto">
                <a:xfrm>
                  <a:off x="1970" y="2070"/>
                  <a:ext cx="1387" cy="18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49" name="Rectangle 265"/>
                <p:cNvSpPr>
                  <a:spLocks noChangeArrowheads="1"/>
                </p:cNvSpPr>
                <p:nvPr/>
              </p:nvSpPr>
              <p:spPr bwMode="auto">
                <a:xfrm>
                  <a:off x="1970" y="2070"/>
                  <a:ext cx="1387" cy="18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50" name="Rectangle 266"/>
                <p:cNvSpPr>
                  <a:spLocks noChangeArrowheads="1"/>
                </p:cNvSpPr>
                <p:nvPr/>
              </p:nvSpPr>
              <p:spPr bwMode="auto">
                <a:xfrm>
                  <a:off x="1970" y="2070"/>
                  <a:ext cx="1387" cy="18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51" name="Rectangle 267"/>
                <p:cNvSpPr>
                  <a:spLocks noChangeArrowheads="1"/>
                </p:cNvSpPr>
                <p:nvPr/>
              </p:nvSpPr>
              <p:spPr bwMode="auto">
                <a:xfrm>
                  <a:off x="1970" y="2070"/>
                  <a:ext cx="1387" cy="19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52" name="Rectangle 268"/>
                <p:cNvSpPr>
                  <a:spLocks noChangeArrowheads="1"/>
                </p:cNvSpPr>
                <p:nvPr/>
              </p:nvSpPr>
              <p:spPr bwMode="auto">
                <a:xfrm>
                  <a:off x="1970" y="2070"/>
                  <a:ext cx="1387" cy="19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53" name="Rectangle 269"/>
                <p:cNvSpPr>
                  <a:spLocks noChangeArrowheads="1"/>
                </p:cNvSpPr>
                <p:nvPr/>
              </p:nvSpPr>
              <p:spPr bwMode="auto">
                <a:xfrm>
                  <a:off x="1970" y="2070"/>
                  <a:ext cx="1387" cy="19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54" name="Rectangle 270"/>
                <p:cNvSpPr>
                  <a:spLocks noChangeArrowheads="1"/>
                </p:cNvSpPr>
                <p:nvPr/>
              </p:nvSpPr>
              <p:spPr bwMode="auto">
                <a:xfrm>
                  <a:off x="1970" y="2071"/>
                  <a:ext cx="1387" cy="18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55" name="Rectangle 271"/>
                <p:cNvSpPr>
                  <a:spLocks noChangeArrowheads="1"/>
                </p:cNvSpPr>
                <p:nvPr/>
              </p:nvSpPr>
              <p:spPr bwMode="auto">
                <a:xfrm>
                  <a:off x="1970" y="2071"/>
                  <a:ext cx="1387" cy="19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56" name="Rectangle 272"/>
                <p:cNvSpPr>
                  <a:spLocks noChangeArrowheads="1"/>
                </p:cNvSpPr>
                <p:nvPr/>
              </p:nvSpPr>
              <p:spPr bwMode="auto">
                <a:xfrm>
                  <a:off x="1970" y="2071"/>
                  <a:ext cx="1387" cy="19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57" name="Rectangle 273"/>
                <p:cNvSpPr>
                  <a:spLocks noChangeArrowheads="1"/>
                </p:cNvSpPr>
                <p:nvPr/>
              </p:nvSpPr>
              <p:spPr bwMode="auto">
                <a:xfrm>
                  <a:off x="1970" y="2071"/>
                  <a:ext cx="1387" cy="19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58" name="Rectangle 274"/>
                <p:cNvSpPr>
                  <a:spLocks noChangeArrowheads="1"/>
                </p:cNvSpPr>
                <p:nvPr/>
              </p:nvSpPr>
              <p:spPr bwMode="auto">
                <a:xfrm>
                  <a:off x="1970" y="2071"/>
                  <a:ext cx="1387" cy="20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59" name="Rectangle 275"/>
                <p:cNvSpPr>
                  <a:spLocks noChangeArrowheads="1"/>
                </p:cNvSpPr>
                <p:nvPr/>
              </p:nvSpPr>
              <p:spPr bwMode="auto">
                <a:xfrm>
                  <a:off x="1970" y="2071"/>
                  <a:ext cx="1387" cy="20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60" name="Rectangle 276"/>
                <p:cNvSpPr>
                  <a:spLocks noChangeArrowheads="1"/>
                </p:cNvSpPr>
                <p:nvPr/>
              </p:nvSpPr>
              <p:spPr bwMode="auto">
                <a:xfrm>
                  <a:off x="1970" y="2072"/>
                  <a:ext cx="1387" cy="19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61" name="Rectangle 277"/>
                <p:cNvSpPr>
                  <a:spLocks noChangeArrowheads="1"/>
                </p:cNvSpPr>
                <p:nvPr/>
              </p:nvSpPr>
              <p:spPr bwMode="auto">
                <a:xfrm>
                  <a:off x="1970" y="2072"/>
                  <a:ext cx="1387" cy="20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62" name="Rectangle 278"/>
                <p:cNvSpPr>
                  <a:spLocks noChangeArrowheads="1"/>
                </p:cNvSpPr>
                <p:nvPr/>
              </p:nvSpPr>
              <p:spPr bwMode="auto">
                <a:xfrm>
                  <a:off x="1970" y="2072"/>
                  <a:ext cx="1387" cy="20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63" name="Rectangle 279"/>
                <p:cNvSpPr>
                  <a:spLocks noChangeArrowheads="1"/>
                </p:cNvSpPr>
                <p:nvPr/>
              </p:nvSpPr>
              <p:spPr bwMode="auto">
                <a:xfrm>
                  <a:off x="1970" y="2073"/>
                  <a:ext cx="1387" cy="19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64" name="Rectangle 280"/>
                <p:cNvSpPr>
                  <a:spLocks noChangeArrowheads="1"/>
                </p:cNvSpPr>
                <p:nvPr/>
              </p:nvSpPr>
              <p:spPr bwMode="auto">
                <a:xfrm>
                  <a:off x="1970" y="2073"/>
                  <a:ext cx="1387" cy="19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65" name="Rectangle 281"/>
                <p:cNvSpPr>
                  <a:spLocks noChangeArrowheads="1"/>
                </p:cNvSpPr>
                <p:nvPr/>
              </p:nvSpPr>
              <p:spPr bwMode="auto">
                <a:xfrm>
                  <a:off x="1970" y="2074"/>
                  <a:ext cx="1387" cy="18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66" name="Rectangle 282"/>
                <p:cNvSpPr>
                  <a:spLocks noChangeArrowheads="1"/>
                </p:cNvSpPr>
                <p:nvPr/>
              </p:nvSpPr>
              <p:spPr bwMode="auto">
                <a:xfrm>
                  <a:off x="1970" y="2074"/>
                  <a:ext cx="1387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67" name="Rectangle 283"/>
                <p:cNvSpPr>
                  <a:spLocks noChangeArrowheads="1"/>
                </p:cNvSpPr>
                <p:nvPr/>
              </p:nvSpPr>
              <p:spPr bwMode="auto">
                <a:xfrm>
                  <a:off x="1970" y="2074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68" name="Rectangle 284"/>
                <p:cNvSpPr>
                  <a:spLocks noChangeArrowheads="1"/>
                </p:cNvSpPr>
                <p:nvPr/>
              </p:nvSpPr>
              <p:spPr bwMode="auto">
                <a:xfrm>
                  <a:off x="1970" y="2074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69" name="Rectangle 285"/>
                <p:cNvSpPr>
                  <a:spLocks noChangeArrowheads="1"/>
                </p:cNvSpPr>
                <p:nvPr/>
              </p:nvSpPr>
              <p:spPr bwMode="auto">
                <a:xfrm>
                  <a:off x="1970" y="2074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70" name="Rectangle 286"/>
                <p:cNvSpPr>
                  <a:spLocks noChangeArrowheads="1"/>
                </p:cNvSpPr>
                <p:nvPr/>
              </p:nvSpPr>
              <p:spPr bwMode="auto">
                <a:xfrm>
                  <a:off x="1970" y="2074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71" name="Rectangle 287"/>
                <p:cNvSpPr>
                  <a:spLocks noChangeArrowheads="1"/>
                </p:cNvSpPr>
                <p:nvPr/>
              </p:nvSpPr>
              <p:spPr bwMode="auto">
                <a:xfrm>
                  <a:off x="1970" y="2074"/>
                  <a:ext cx="1387" cy="20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72" name="Rectangle 288"/>
                <p:cNvSpPr>
                  <a:spLocks noChangeArrowheads="1"/>
                </p:cNvSpPr>
                <p:nvPr/>
              </p:nvSpPr>
              <p:spPr bwMode="auto">
                <a:xfrm>
                  <a:off x="1970" y="2075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73" name="Rectangle 289"/>
                <p:cNvSpPr>
                  <a:spLocks noChangeArrowheads="1"/>
                </p:cNvSpPr>
                <p:nvPr/>
              </p:nvSpPr>
              <p:spPr bwMode="auto">
                <a:xfrm>
                  <a:off x="1970" y="2075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74" name="Rectangle 290"/>
                <p:cNvSpPr>
                  <a:spLocks noChangeArrowheads="1"/>
                </p:cNvSpPr>
                <p:nvPr/>
              </p:nvSpPr>
              <p:spPr bwMode="auto">
                <a:xfrm>
                  <a:off x="1970" y="2075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75" name="Rectangle 291"/>
                <p:cNvSpPr>
                  <a:spLocks noChangeArrowheads="1"/>
                </p:cNvSpPr>
                <p:nvPr/>
              </p:nvSpPr>
              <p:spPr bwMode="auto">
                <a:xfrm>
                  <a:off x="1970" y="2075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76" name="Rectangle 292"/>
                <p:cNvSpPr>
                  <a:spLocks noChangeArrowheads="1"/>
                </p:cNvSpPr>
                <p:nvPr/>
              </p:nvSpPr>
              <p:spPr bwMode="auto">
                <a:xfrm>
                  <a:off x="1970" y="2076"/>
                  <a:ext cx="1387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77" name="Rectangle 293"/>
                <p:cNvSpPr>
                  <a:spLocks noChangeArrowheads="1"/>
                </p:cNvSpPr>
                <p:nvPr/>
              </p:nvSpPr>
              <p:spPr bwMode="auto">
                <a:xfrm>
                  <a:off x="1970" y="2076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78" name="Rectangle 294"/>
                <p:cNvSpPr>
                  <a:spLocks noChangeArrowheads="1"/>
                </p:cNvSpPr>
                <p:nvPr/>
              </p:nvSpPr>
              <p:spPr bwMode="auto">
                <a:xfrm>
                  <a:off x="1970" y="2077"/>
                  <a:ext cx="1387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79" name="Rectangle 295"/>
                <p:cNvSpPr>
                  <a:spLocks noChangeArrowheads="1"/>
                </p:cNvSpPr>
                <p:nvPr/>
              </p:nvSpPr>
              <p:spPr bwMode="auto">
                <a:xfrm>
                  <a:off x="1970" y="2077"/>
                  <a:ext cx="1387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80" name="Rectangle 296"/>
                <p:cNvSpPr>
                  <a:spLocks noChangeArrowheads="1"/>
                </p:cNvSpPr>
                <p:nvPr/>
              </p:nvSpPr>
              <p:spPr bwMode="auto">
                <a:xfrm>
                  <a:off x="1970" y="2077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81" name="Rectangle 297"/>
                <p:cNvSpPr>
                  <a:spLocks noChangeArrowheads="1"/>
                </p:cNvSpPr>
                <p:nvPr/>
              </p:nvSpPr>
              <p:spPr bwMode="auto">
                <a:xfrm>
                  <a:off x="1970" y="2077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82" name="Rectangle 298"/>
                <p:cNvSpPr>
                  <a:spLocks noChangeArrowheads="1"/>
                </p:cNvSpPr>
                <p:nvPr/>
              </p:nvSpPr>
              <p:spPr bwMode="auto">
                <a:xfrm>
                  <a:off x="1970" y="2077"/>
                  <a:ext cx="1387" cy="20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83" name="Rectangle 299"/>
                <p:cNvSpPr>
                  <a:spLocks noChangeArrowheads="1"/>
                </p:cNvSpPr>
                <p:nvPr/>
              </p:nvSpPr>
              <p:spPr bwMode="auto">
                <a:xfrm>
                  <a:off x="1970" y="2077"/>
                  <a:ext cx="1387" cy="20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84" name="Rectangle 300"/>
                <p:cNvSpPr>
                  <a:spLocks noChangeArrowheads="1"/>
                </p:cNvSpPr>
                <p:nvPr/>
              </p:nvSpPr>
              <p:spPr bwMode="auto">
                <a:xfrm>
                  <a:off x="1970" y="2077"/>
                  <a:ext cx="1387" cy="20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85" name="Rectangle 301"/>
                <p:cNvSpPr>
                  <a:spLocks noChangeArrowheads="1"/>
                </p:cNvSpPr>
                <p:nvPr/>
              </p:nvSpPr>
              <p:spPr bwMode="auto">
                <a:xfrm>
                  <a:off x="1970" y="2078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86" name="Rectangle 302"/>
                <p:cNvSpPr>
                  <a:spLocks noChangeArrowheads="1"/>
                </p:cNvSpPr>
                <p:nvPr/>
              </p:nvSpPr>
              <p:spPr bwMode="auto">
                <a:xfrm>
                  <a:off x="1970" y="2078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87" name="Rectangle 303"/>
                <p:cNvSpPr>
                  <a:spLocks noChangeArrowheads="1"/>
                </p:cNvSpPr>
                <p:nvPr/>
              </p:nvSpPr>
              <p:spPr bwMode="auto">
                <a:xfrm>
                  <a:off x="1970" y="2078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88" name="Rectangle 304"/>
                <p:cNvSpPr>
                  <a:spLocks noChangeArrowheads="1"/>
                </p:cNvSpPr>
                <p:nvPr/>
              </p:nvSpPr>
              <p:spPr bwMode="auto">
                <a:xfrm>
                  <a:off x="1970" y="2078"/>
                  <a:ext cx="1387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89" name="Rectangle 305"/>
                <p:cNvSpPr>
                  <a:spLocks noChangeArrowheads="1"/>
                </p:cNvSpPr>
                <p:nvPr/>
              </p:nvSpPr>
              <p:spPr bwMode="auto">
                <a:xfrm>
                  <a:off x="1970" y="2078"/>
                  <a:ext cx="1387" cy="20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90" name="Rectangle 306"/>
                <p:cNvSpPr>
                  <a:spLocks noChangeArrowheads="1"/>
                </p:cNvSpPr>
                <p:nvPr/>
              </p:nvSpPr>
              <p:spPr bwMode="auto">
                <a:xfrm>
                  <a:off x="1970" y="2078"/>
                  <a:ext cx="1387" cy="20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91" name="Rectangle 307"/>
                <p:cNvSpPr>
                  <a:spLocks noChangeArrowheads="1"/>
                </p:cNvSpPr>
                <p:nvPr/>
              </p:nvSpPr>
              <p:spPr bwMode="auto">
                <a:xfrm>
                  <a:off x="1970" y="2079"/>
                  <a:ext cx="1387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92" name="Rectangle 308"/>
                <p:cNvSpPr>
                  <a:spLocks noChangeArrowheads="1"/>
                </p:cNvSpPr>
                <p:nvPr/>
              </p:nvSpPr>
              <p:spPr bwMode="auto">
                <a:xfrm>
                  <a:off x="1970" y="2079"/>
                  <a:ext cx="1387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93" name="Rectangle 309"/>
                <p:cNvSpPr>
                  <a:spLocks noChangeArrowheads="1"/>
                </p:cNvSpPr>
                <p:nvPr/>
              </p:nvSpPr>
              <p:spPr bwMode="auto">
                <a:xfrm>
                  <a:off x="1970" y="2079"/>
                  <a:ext cx="1387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94" name="Rectangle 310"/>
                <p:cNvSpPr>
                  <a:spLocks noChangeArrowheads="1"/>
                </p:cNvSpPr>
                <p:nvPr/>
              </p:nvSpPr>
              <p:spPr bwMode="auto">
                <a:xfrm>
                  <a:off x="1970" y="2080"/>
                  <a:ext cx="1387" cy="18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95" name="Rectangle 311"/>
                <p:cNvSpPr>
                  <a:spLocks noChangeArrowheads="1"/>
                </p:cNvSpPr>
                <p:nvPr/>
              </p:nvSpPr>
              <p:spPr bwMode="auto">
                <a:xfrm>
                  <a:off x="1970" y="2080"/>
                  <a:ext cx="1387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96" name="Rectangle 312"/>
                <p:cNvSpPr>
                  <a:spLocks noChangeArrowheads="1"/>
                </p:cNvSpPr>
                <p:nvPr/>
              </p:nvSpPr>
              <p:spPr bwMode="auto">
                <a:xfrm>
                  <a:off x="1970" y="2080"/>
                  <a:ext cx="1387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97" name="Rectangle 313"/>
                <p:cNvSpPr>
                  <a:spLocks noChangeArrowheads="1"/>
                </p:cNvSpPr>
                <p:nvPr/>
              </p:nvSpPr>
              <p:spPr bwMode="auto">
                <a:xfrm>
                  <a:off x="1970" y="2081"/>
                  <a:ext cx="1387" cy="18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98" name="Rectangle 314"/>
                <p:cNvSpPr>
                  <a:spLocks noChangeArrowheads="1"/>
                </p:cNvSpPr>
                <p:nvPr/>
              </p:nvSpPr>
              <p:spPr bwMode="auto">
                <a:xfrm>
                  <a:off x="1970" y="2081"/>
                  <a:ext cx="1387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899" name="Rectangle 315"/>
                <p:cNvSpPr>
                  <a:spLocks noChangeArrowheads="1"/>
                </p:cNvSpPr>
                <p:nvPr/>
              </p:nvSpPr>
              <p:spPr bwMode="auto">
                <a:xfrm>
                  <a:off x="1970" y="2081"/>
                  <a:ext cx="1387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00" name="Rectangle 316"/>
                <p:cNvSpPr>
                  <a:spLocks noChangeArrowheads="1"/>
                </p:cNvSpPr>
                <p:nvPr/>
              </p:nvSpPr>
              <p:spPr bwMode="auto">
                <a:xfrm>
                  <a:off x="1970" y="2081"/>
                  <a:ext cx="1387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01" name="Rectangle 317"/>
                <p:cNvSpPr>
                  <a:spLocks noChangeArrowheads="1"/>
                </p:cNvSpPr>
                <p:nvPr/>
              </p:nvSpPr>
              <p:spPr bwMode="auto">
                <a:xfrm>
                  <a:off x="1970" y="2081"/>
                  <a:ext cx="1387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02" name="Rectangle 318"/>
                <p:cNvSpPr>
                  <a:spLocks noChangeArrowheads="1"/>
                </p:cNvSpPr>
                <p:nvPr/>
              </p:nvSpPr>
              <p:spPr bwMode="auto">
                <a:xfrm>
                  <a:off x="1970" y="2081"/>
                  <a:ext cx="1387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03" name="Rectangle 319"/>
                <p:cNvSpPr>
                  <a:spLocks noChangeArrowheads="1"/>
                </p:cNvSpPr>
                <p:nvPr/>
              </p:nvSpPr>
              <p:spPr bwMode="auto">
                <a:xfrm>
                  <a:off x="1970" y="2083"/>
                  <a:ext cx="1387" cy="17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04" name="Rectangle 320"/>
                <p:cNvSpPr>
                  <a:spLocks noChangeArrowheads="1"/>
                </p:cNvSpPr>
                <p:nvPr/>
              </p:nvSpPr>
              <p:spPr bwMode="auto">
                <a:xfrm>
                  <a:off x="1970" y="2083"/>
                  <a:ext cx="1387" cy="18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05" name="Rectangle 321"/>
                <p:cNvSpPr>
                  <a:spLocks noChangeArrowheads="1"/>
                </p:cNvSpPr>
                <p:nvPr/>
              </p:nvSpPr>
              <p:spPr bwMode="auto">
                <a:xfrm>
                  <a:off x="1970" y="2083"/>
                  <a:ext cx="1387" cy="18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06" name="Rectangle 322"/>
                <p:cNvSpPr>
                  <a:spLocks noChangeArrowheads="1"/>
                </p:cNvSpPr>
                <p:nvPr/>
              </p:nvSpPr>
              <p:spPr bwMode="auto">
                <a:xfrm>
                  <a:off x="1970" y="2083"/>
                  <a:ext cx="1387" cy="18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07" name="Rectangle 323"/>
                <p:cNvSpPr>
                  <a:spLocks noChangeArrowheads="1"/>
                </p:cNvSpPr>
                <p:nvPr/>
              </p:nvSpPr>
              <p:spPr bwMode="auto">
                <a:xfrm>
                  <a:off x="1970" y="2083"/>
                  <a:ext cx="1387" cy="18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08" name="Rectangle 324"/>
                <p:cNvSpPr>
                  <a:spLocks noChangeArrowheads="1"/>
                </p:cNvSpPr>
                <p:nvPr/>
              </p:nvSpPr>
              <p:spPr bwMode="auto">
                <a:xfrm>
                  <a:off x="1970" y="2083"/>
                  <a:ext cx="1387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09" name="Rectangle 325"/>
                <p:cNvSpPr>
                  <a:spLocks noChangeArrowheads="1"/>
                </p:cNvSpPr>
                <p:nvPr/>
              </p:nvSpPr>
              <p:spPr bwMode="auto">
                <a:xfrm>
                  <a:off x="1970" y="2084"/>
                  <a:ext cx="1387" cy="18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10" name="Rectangle 326"/>
                <p:cNvSpPr>
                  <a:spLocks noChangeArrowheads="1"/>
                </p:cNvSpPr>
                <p:nvPr/>
              </p:nvSpPr>
              <p:spPr bwMode="auto">
                <a:xfrm>
                  <a:off x="1970" y="2084"/>
                  <a:ext cx="1387" cy="18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11" name="Rectangle 327"/>
                <p:cNvSpPr>
                  <a:spLocks noChangeArrowheads="1"/>
                </p:cNvSpPr>
                <p:nvPr/>
              </p:nvSpPr>
              <p:spPr bwMode="auto">
                <a:xfrm>
                  <a:off x="1970" y="2084"/>
                  <a:ext cx="1387" cy="18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12" name="Rectangle 328"/>
                <p:cNvSpPr>
                  <a:spLocks noChangeArrowheads="1"/>
                </p:cNvSpPr>
                <p:nvPr/>
              </p:nvSpPr>
              <p:spPr bwMode="auto">
                <a:xfrm>
                  <a:off x="1970" y="2084"/>
                  <a:ext cx="1387" cy="18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13" name="Rectangle 329"/>
                <p:cNvSpPr>
                  <a:spLocks noChangeArrowheads="1"/>
                </p:cNvSpPr>
                <p:nvPr/>
              </p:nvSpPr>
              <p:spPr bwMode="auto">
                <a:xfrm>
                  <a:off x="1970" y="2084"/>
                  <a:ext cx="1387" cy="18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14" name="Rectangle 330"/>
                <p:cNvSpPr>
                  <a:spLocks noChangeArrowheads="1"/>
                </p:cNvSpPr>
                <p:nvPr/>
              </p:nvSpPr>
              <p:spPr bwMode="auto">
                <a:xfrm>
                  <a:off x="1970" y="2084"/>
                  <a:ext cx="1387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15" name="Rectangle 331"/>
                <p:cNvSpPr>
                  <a:spLocks noChangeArrowheads="1"/>
                </p:cNvSpPr>
                <p:nvPr/>
              </p:nvSpPr>
              <p:spPr bwMode="auto">
                <a:xfrm>
                  <a:off x="1970" y="2084"/>
                  <a:ext cx="1387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16" name="Rectangle 332"/>
                <p:cNvSpPr>
                  <a:spLocks noChangeArrowheads="1"/>
                </p:cNvSpPr>
                <p:nvPr/>
              </p:nvSpPr>
              <p:spPr bwMode="auto">
                <a:xfrm>
                  <a:off x="1970" y="2085"/>
                  <a:ext cx="1387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17" name="Rectangle 333"/>
                <p:cNvSpPr>
                  <a:spLocks noChangeArrowheads="1"/>
                </p:cNvSpPr>
                <p:nvPr/>
              </p:nvSpPr>
              <p:spPr bwMode="auto">
                <a:xfrm>
                  <a:off x="1970" y="2085"/>
                  <a:ext cx="1387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18" name="Rectangle 334"/>
                <p:cNvSpPr>
                  <a:spLocks noChangeArrowheads="1"/>
                </p:cNvSpPr>
                <p:nvPr/>
              </p:nvSpPr>
              <p:spPr bwMode="auto">
                <a:xfrm>
                  <a:off x="1970" y="2085"/>
                  <a:ext cx="1387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19" name="Rectangle 335"/>
                <p:cNvSpPr>
                  <a:spLocks noChangeArrowheads="1"/>
                </p:cNvSpPr>
                <p:nvPr/>
              </p:nvSpPr>
              <p:spPr bwMode="auto">
                <a:xfrm>
                  <a:off x="1970" y="2085"/>
                  <a:ext cx="1387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</p:grpSp>
          <p:grpSp>
            <p:nvGrpSpPr>
              <p:cNvPr id="5" name="Group 336"/>
              <p:cNvGrpSpPr>
                <a:grpSpLocks/>
              </p:cNvGrpSpPr>
              <p:nvPr/>
            </p:nvGrpSpPr>
            <p:grpSpPr bwMode="auto">
              <a:xfrm>
                <a:off x="1970" y="1958"/>
                <a:ext cx="1387" cy="326"/>
                <a:chOff x="1970" y="1890"/>
                <a:chExt cx="1387" cy="326"/>
              </a:xfrm>
            </p:grpSpPr>
            <p:sp>
              <p:nvSpPr>
                <p:cNvPr id="579921" name="Rectangle 337"/>
                <p:cNvSpPr>
                  <a:spLocks noChangeArrowheads="1"/>
                </p:cNvSpPr>
                <p:nvPr/>
              </p:nvSpPr>
              <p:spPr bwMode="auto">
                <a:xfrm>
                  <a:off x="1970" y="2085"/>
                  <a:ext cx="1387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22" name="Rectangle 338"/>
                <p:cNvSpPr>
                  <a:spLocks noChangeArrowheads="1"/>
                </p:cNvSpPr>
                <p:nvPr/>
              </p:nvSpPr>
              <p:spPr bwMode="auto">
                <a:xfrm>
                  <a:off x="1970" y="2085"/>
                  <a:ext cx="1387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23" name="Rectangle 339"/>
                <p:cNvSpPr>
                  <a:spLocks noChangeArrowheads="1"/>
                </p:cNvSpPr>
                <p:nvPr/>
              </p:nvSpPr>
              <p:spPr bwMode="auto">
                <a:xfrm>
                  <a:off x="1970" y="2086"/>
                  <a:ext cx="1387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24" name="Rectangle 340"/>
                <p:cNvSpPr>
                  <a:spLocks noChangeArrowheads="1"/>
                </p:cNvSpPr>
                <p:nvPr/>
              </p:nvSpPr>
              <p:spPr bwMode="auto">
                <a:xfrm>
                  <a:off x="1970" y="2086"/>
                  <a:ext cx="1387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25" name="Rectangle 341"/>
                <p:cNvSpPr>
                  <a:spLocks noChangeArrowheads="1"/>
                </p:cNvSpPr>
                <p:nvPr/>
              </p:nvSpPr>
              <p:spPr bwMode="auto">
                <a:xfrm>
                  <a:off x="1970" y="2086"/>
                  <a:ext cx="1387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26" name="Rectangle 342"/>
                <p:cNvSpPr>
                  <a:spLocks noChangeArrowheads="1"/>
                </p:cNvSpPr>
                <p:nvPr/>
              </p:nvSpPr>
              <p:spPr bwMode="auto">
                <a:xfrm>
                  <a:off x="1970" y="2087"/>
                  <a:ext cx="1387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27" name="Rectangle 343"/>
                <p:cNvSpPr>
                  <a:spLocks noChangeArrowheads="1"/>
                </p:cNvSpPr>
                <p:nvPr/>
              </p:nvSpPr>
              <p:spPr bwMode="auto">
                <a:xfrm>
                  <a:off x="1970" y="2087"/>
                  <a:ext cx="1387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28" name="Rectangle 344"/>
                <p:cNvSpPr>
                  <a:spLocks noChangeArrowheads="1"/>
                </p:cNvSpPr>
                <p:nvPr/>
              </p:nvSpPr>
              <p:spPr bwMode="auto">
                <a:xfrm>
                  <a:off x="2498" y="1890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29" name="Freeform 345"/>
                <p:cNvSpPr>
                  <a:spLocks/>
                </p:cNvSpPr>
                <p:nvPr/>
              </p:nvSpPr>
              <p:spPr bwMode="auto">
                <a:xfrm>
                  <a:off x="2598" y="1890"/>
                  <a:ext cx="402" cy="55"/>
                </a:xfrm>
                <a:custGeom>
                  <a:avLst/>
                  <a:gdLst/>
                  <a:ahLst/>
                  <a:cxnLst>
                    <a:cxn ang="0">
                      <a:pos x="402" y="55"/>
                    </a:cxn>
                    <a:cxn ang="0">
                      <a:pos x="402" y="34"/>
                    </a:cxn>
                    <a:cxn ang="0">
                      <a:pos x="0" y="0"/>
                    </a:cxn>
                    <a:cxn ang="0">
                      <a:pos x="0" y="20"/>
                    </a:cxn>
                    <a:cxn ang="0">
                      <a:pos x="402" y="55"/>
                    </a:cxn>
                  </a:cxnLst>
                  <a:rect l="0" t="0" r="r" b="b"/>
                  <a:pathLst>
                    <a:path w="402" h="55">
                      <a:moveTo>
                        <a:pt x="402" y="55"/>
                      </a:moveTo>
                      <a:lnTo>
                        <a:pt x="402" y="34"/>
                      </a:lnTo>
                      <a:lnTo>
                        <a:pt x="0" y="0"/>
                      </a:lnTo>
                      <a:lnTo>
                        <a:pt x="0" y="20"/>
                      </a:lnTo>
                      <a:lnTo>
                        <a:pt x="402" y="55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30" name="Freeform 346"/>
                <p:cNvSpPr>
                  <a:spLocks/>
                </p:cNvSpPr>
                <p:nvPr/>
              </p:nvSpPr>
              <p:spPr bwMode="auto">
                <a:xfrm>
                  <a:off x="3000" y="1924"/>
                  <a:ext cx="131" cy="70"/>
                </a:xfrm>
                <a:custGeom>
                  <a:avLst/>
                  <a:gdLst/>
                  <a:ahLst/>
                  <a:cxnLst>
                    <a:cxn ang="0">
                      <a:pos x="0" y="21"/>
                    </a:cxn>
                    <a:cxn ang="0">
                      <a:pos x="0" y="0"/>
                    </a:cxn>
                    <a:cxn ang="0">
                      <a:pos x="131" y="50"/>
                    </a:cxn>
                    <a:cxn ang="0">
                      <a:pos x="131" y="70"/>
                    </a:cxn>
                    <a:cxn ang="0">
                      <a:pos x="0" y="21"/>
                    </a:cxn>
                  </a:cxnLst>
                  <a:rect l="0" t="0" r="r" b="b"/>
                  <a:pathLst>
                    <a:path w="131" h="70">
                      <a:moveTo>
                        <a:pt x="0" y="21"/>
                      </a:moveTo>
                      <a:lnTo>
                        <a:pt x="0" y="0"/>
                      </a:lnTo>
                      <a:lnTo>
                        <a:pt x="131" y="50"/>
                      </a:lnTo>
                      <a:lnTo>
                        <a:pt x="131" y="70"/>
                      </a:lnTo>
                      <a:lnTo>
                        <a:pt x="0" y="21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31" name="Rectangle 347"/>
                <p:cNvSpPr>
                  <a:spLocks noChangeArrowheads="1"/>
                </p:cNvSpPr>
                <p:nvPr/>
              </p:nvSpPr>
              <p:spPr bwMode="auto">
                <a:xfrm>
                  <a:off x="2498" y="2196"/>
                  <a:ext cx="99" cy="20"/>
                </a:xfrm>
                <a:prstGeom prst="rect">
                  <a:avLst/>
                </a:prstGeom>
                <a:solidFill>
                  <a:srgbClr val="00AFA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32" name="Freeform 348"/>
                <p:cNvSpPr>
                  <a:spLocks/>
                </p:cNvSpPr>
                <p:nvPr/>
              </p:nvSpPr>
              <p:spPr bwMode="auto">
                <a:xfrm>
                  <a:off x="2598" y="2161"/>
                  <a:ext cx="402" cy="5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1"/>
                    </a:cxn>
                    <a:cxn ang="0">
                      <a:pos x="0" y="55"/>
                    </a:cxn>
                    <a:cxn ang="0">
                      <a:pos x="0" y="3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5">
                      <a:moveTo>
                        <a:pt x="402" y="0"/>
                      </a:moveTo>
                      <a:lnTo>
                        <a:pt x="402" y="21"/>
                      </a:lnTo>
                      <a:lnTo>
                        <a:pt x="0" y="55"/>
                      </a:lnTo>
                      <a:lnTo>
                        <a:pt x="0" y="3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33" name="Freeform 349"/>
                <p:cNvSpPr>
                  <a:spLocks/>
                </p:cNvSpPr>
                <p:nvPr/>
              </p:nvSpPr>
              <p:spPr bwMode="auto">
                <a:xfrm>
                  <a:off x="3000" y="2112"/>
                  <a:ext cx="131" cy="70"/>
                </a:xfrm>
                <a:custGeom>
                  <a:avLst/>
                  <a:gdLst/>
                  <a:ahLst/>
                  <a:cxnLst>
                    <a:cxn ang="0">
                      <a:pos x="0" y="49"/>
                    </a:cxn>
                    <a:cxn ang="0">
                      <a:pos x="0" y="70"/>
                    </a:cxn>
                    <a:cxn ang="0">
                      <a:pos x="131" y="21"/>
                    </a:cxn>
                    <a:cxn ang="0">
                      <a:pos x="131" y="0"/>
                    </a:cxn>
                    <a:cxn ang="0">
                      <a:pos x="0" y="49"/>
                    </a:cxn>
                  </a:cxnLst>
                  <a:rect l="0" t="0" r="r" b="b"/>
                  <a:pathLst>
                    <a:path w="131" h="70">
                      <a:moveTo>
                        <a:pt x="0" y="49"/>
                      </a:moveTo>
                      <a:lnTo>
                        <a:pt x="0" y="70"/>
                      </a:lnTo>
                      <a:lnTo>
                        <a:pt x="131" y="21"/>
                      </a:lnTo>
                      <a:lnTo>
                        <a:pt x="131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solidFill>
                  <a:srgbClr val="00AFA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34" name="Rectangle 350"/>
                <p:cNvSpPr>
                  <a:spLocks noChangeArrowheads="1"/>
                </p:cNvSpPr>
                <p:nvPr/>
              </p:nvSpPr>
              <p:spPr bwMode="auto">
                <a:xfrm>
                  <a:off x="2498" y="1890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35" name="Rectangle 351"/>
                <p:cNvSpPr>
                  <a:spLocks noChangeArrowheads="1"/>
                </p:cNvSpPr>
                <p:nvPr/>
              </p:nvSpPr>
              <p:spPr bwMode="auto">
                <a:xfrm>
                  <a:off x="2498" y="1891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36" name="Rectangle 352"/>
                <p:cNvSpPr>
                  <a:spLocks noChangeArrowheads="1"/>
                </p:cNvSpPr>
                <p:nvPr/>
              </p:nvSpPr>
              <p:spPr bwMode="auto">
                <a:xfrm>
                  <a:off x="2498" y="1892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37" name="Rectangle 353"/>
                <p:cNvSpPr>
                  <a:spLocks noChangeArrowheads="1"/>
                </p:cNvSpPr>
                <p:nvPr/>
              </p:nvSpPr>
              <p:spPr bwMode="auto">
                <a:xfrm>
                  <a:off x="2498" y="1893"/>
                  <a:ext cx="99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38" name="Rectangle 354"/>
                <p:cNvSpPr>
                  <a:spLocks noChangeArrowheads="1"/>
                </p:cNvSpPr>
                <p:nvPr/>
              </p:nvSpPr>
              <p:spPr bwMode="auto">
                <a:xfrm>
                  <a:off x="2498" y="1893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39" name="Rectangle 355"/>
                <p:cNvSpPr>
                  <a:spLocks noChangeArrowheads="1"/>
                </p:cNvSpPr>
                <p:nvPr/>
              </p:nvSpPr>
              <p:spPr bwMode="auto">
                <a:xfrm>
                  <a:off x="2498" y="1894"/>
                  <a:ext cx="99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40" name="Rectangle 356"/>
                <p:cNvSpPr>
                  <a:spLocks noChangeArrowheads="1"/>
                </p:cNvSpPr>
                <p:nvPr/>
              </p:nvSpPr>
              <p:spPr bwMode="auto">
                <a:xfrm>
                  <a:off x="2498" y="1894"/>
                  <a:ext cx="99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41" name="Rectangle 357"/>
                <p:cNvSpPr>
                  <a:spLocks noChangeArrowheads="1"/>
                </p:cNvSpPr>
                <p:nvPr/>
              </p:nvSpPr>
              <p:spPr bwMode="auto">
                <a:xfrm>
                  <a:off x="2498" y="1895"/>
                  <a:ext cx="99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42" name="Rectangle 358"/>
                <p:cNvSpPr>
                  <a:spLocks noChangeArrowheads="1"/>
                </p:cNvSpPr>
                <p:nvPr/>
              </p:nvSpPr>
              <p:spPr bwMode="auto">
                <a:xfrm>
                  <a:off x="2498" y="1895"/>
                  <a:ext cx="99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43" name="Rectangle 359"/>
                <p:cNvSpPr>
                  <a:spLocks noChangeArrowheads="1"/>
                </p:cNvSpPr>
                <p:nvPr/>
              </p:nvSpPr>
              <p:spPr bwMode="auto">
                <a:xfrm>
                  <a:off x="2498" y="1895"/>
                  <a:ext cx="99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44" name="Rectangle 360"/>
                <p:cNvSpPr>
                  <a:spLocks noChangeArrowheads="1"/>
                </p:cNvSpPr>
                <p:nvPr/>
              </p:nvSpPr>
              <p:spPr bwMode="auto">
                <a:xfrm>
                  <a:off x="2498" y="1896"/>
                  <a:ext cx="99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45" name="Rectangle 361"/>
                <p:cNvSpPr>
                  <a:spLocks noChangeArrowheads="1"/>
                </p:cNvSpPr>
                <p:nvPr/>
              </p:nvSpPr>
              <p:spPr bwMode="auto">
                <a:xfrm>
                  <a:off x="2498" y="1897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46" name="Rectangle 362"/>
                <p:cNvSpPr>
                  <a:spLocks noChangeArrowheads="1"/>
                </p:cNvSpPr>
                <p:nvPr/>
              </p:nvSpPr>
              <p:spPr bwMode="auto">
                <a:xfrm>
                  <a:off x="2498" y="1898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47" name="Rectangle 363"/>
                <p:cNvSpPr>
                  <a:spLocks noChangeArrowheads="1"/>
                </p:cNvSpPr>
                <p:nvPr/>
              </p:nvSpPr>
              <p:spPr bwMode="auto">
                <a:xfrm>
                  <a:off x="2498" y="1899"/>
                  <a:ext cx="99" cy="18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48" name="Rectangle 364"/>
                <p:cNvSpPr>
                  <a:spLocks noChangeArrowheads="1"/>
                </p:cNvSpPr>
                <p:nvPr/>
              </p:nvSpPr>
              <p:spPr bwMode="auto">
                <a:xfrm>
                  <a:off x="2498" y="1899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49" name="Rectangle 365"/>
                <p:cNvSpPr>
                  <a:spLocks noChangeArrowheads="1"/>
                </p:cNvSpPr>
                <p:nvPr/>
              </p:nvSpPr>
              <p:spPr bwMode="auto">
                <a:xfrm>
                  <a:off x="2498" y="1900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50" name="Rectangle 366"/>
                <p:cNvSpPr>
                  <a:spLocks noChangeArrowheads="1"/>
                </p:cNvSpPr>
                <p:nvPr/>
              </p:nvSpPr>
              <p:spPr bwMode="auto">
                <a:xfrm>
                  <a:off x="2498" y="1900"/>
                  <a:ext cx="99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51" name="Rectangle 367"/>
                <p:cNvSpPr>
                  <a:spLocks noChangeArrowheads="1"/>
                </p:cNvSpPr>
                <p:nvPr/>
              </p:nvSpPr>
              <p:spPr bwMode="auto">
                <a:xfrm>
                  <a:off x="2498" y="1900"/>
                  <a:ext cx="99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52" name="Rectangle 368"/>
                <p:cNvSpPr>
                  <a:spLocks noChangeArrowheads="1"/>
                </p:cNvSpPr>
                <p:nvPr/>
              </p:nvSpPr>
              <p:spPr bwMode="auto">
                <a:xfrm>
                  <a:off x="2498" y="1900"/>
                  <a:ext cx="99" cy="21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53" name="Rectangle 369"/>
                <p:cNvSpPr>
                  <a:spLocks noChangeArrowheads="1"/>
                </p:cNvSpPr>
                <p:nvPr/>
              </p:nvSpPr>
              <p:spPr bwMode="auto">
                <a:xfrm>
                  <a:off x="2498" y="1901"/>
                  <a:ext cx="99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54" name="Rectangle 370"/>
                <p:cNvSpPr>
                  <a:spLocks noChangeArrowheads="1"/>
                </p:cNvSpPr>
                <p:nvPr/>
              </p:nvSpPr>
              <p:spPr bwMode="auto">
                <a:xfrm>
                  <a:off x="2498" y="1902"/>
                  <a:ext cx="99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55" name="Rectangle 371"/>
                <p:cNvSpPr>
                  <a:spLocks noChangeArrowheads="1"/>
                </p:cNvSpPr>
                <p:nvPr/>
              </p:nvSpPr>
              <p:spPr bwMode="auto">
                <a:xfrm>
                  <a:off x="2498" y="1902"/>
                  <a:ext cx="99" cy="20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56" name="Rectangle 372"/>
                <p:cNvSpPr>
                  <a:spLocks noChangeArrowheads="1"/>
                </p:cNvSpPr>
                <p:nvPr/>
              </p:nvSpPr>
              <p:spPr bwMode="auto">
                <a:xfrm>
                  <a:off x="2498" y="1903"/>
                  <a:ext cx="99" cy="20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57" name="Rectangle 373"/>
                <p:cNvSpPr>
                  <a:spLocks noChangeArrowheads="1"/>
                </p:cNvSpPr>
                <p:nvPr/>
              </p:nvSpPr>
              <p:spPr bwMode="auto">
                <a:xfrm>
                  <a:off x="2498" y="1904"/>
                  <a:ext cx="99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58" name="Rectangle 374"/>
                <p:cNvSpPr>
                  <a:spLocks noChangeArrowheads="1"/>
                </p:cNvSpPr>
                <p:nvPr/>
              </p:nvSpPr>
              <p:spPr bwMode="auto">
                <a:xfrm>
                  <a:off x="2498" y="1904"/>
                  <a:ext cx="99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59" name="Rectangle 375"/>
                <p:cNvSpPr>
                  <a:spLocks noChangeArrowheads="1"/>
                </p:cNvSpPr>
                <p:nvPr/>
              </p:nvSpPr>
              <p:spPr bwMode="auto">
                <a:xfrm>
                  <a:off x="2498" y="1905"/>
                  <a:ext cx="99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60" name="Rectangle 376"/>
                <p:cNvSpPr>
                  <a:spLocks noChangeArrowheads="1"/>
                </p:cNvSpPr>
                <p:nvPr/>
              </p:nvSpPr>
              <p:spPr bwMode="auto">
                <a:xfrm>
                  <a:off x="2498" y="1905"/>
                  <a:ext cx="99" cy="20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61" name="Rectangle 377"/>
                <p:cNvSpPr>
                  <a:spLocks noChangeArrowheads="1"/>
                </p:cNvSpPr>
                <p:nvPr/>
              </p:nvSpPr>
              <p:spPr bwMode="auto">
                <a:xfrm>
                  <a:off x="2498" y="1906"/>
                  <a:ext cx="99" cy="20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62" name="Rectangle 378"/>
                <p:cNvSpPr>
                  <a:spLocks noChangeArrowheads="1"/>
                </p:cNvSpPr>
                <p:nvPr/>
              </p:nvSpPr>
              <p:spPr bwMode="auto">
                <a:xfrm>
                  <a:off x="2498" y="1907"/>
                  <a:ext cx="99" cy="20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63" name="Rectangle 379"/>
                <p:cNvSpPr>
                  <a:spLocks noChangeArrowheads="1"/>
                </p:cNvSpPr>
                <p:nvPr/>
              </p:nvSpPr>
              <p:spPr bwMode="auto">
                <a:xfrm>
                  <a:off x="2498" y="1908"/>
                  <a:ext cx="99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64" name="Rectangle 380"/>
                <p:cNvSpPr>
                  <a:spLocks noChangeArrowheads="1"/>
                </p:cNvSpPr>
                <p:nvPr/>
              </p:nvSpPr>
              <p:spPr bwMode="auto">
                <a:xfrm>
                  <a:off x="2498" y="1908"/>
                  <a:ext cx="99" cy="20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65" name="Rectangle 381"/>
                <p:cNvSpPr>
                  <a:spLocks noChangeArrowheads="1"/>
                </p:cNvSpPr>
                <p:nvPr/>
              </p:nvSpPr>
              <p:spPr bwMode="auto">
                <a:xfrm>
                  <a:off x="2498" y="1909"/>
                  <a:ext cx="99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66" name="Rectangle 382"/>
                <p:cNvSpPr>
                  <a:spLocks noChangeArrowheads="1"/>
                </p:cNvSpPr>
                <p:nvPr/>
              </p:nvSpPr>
              <p:spPr bwMode="auto">
                <a:xfrm>
                  <a:off x="2498" y="1910"/>
                  <a:ext cx="99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67" name="Rectangle 383"/>
                <p:cNvSpPr>
                  <a:spLocks noChangeArrowheads="1"/>
                </p:cNvSpPr>
                <p:nvPr/>
              </p:nvSpPr>
              <p:spPr bwMode="auto">
                <a:xfrm>
                  <a:off x="2498" y="1910"/>
                  <a:ext cx="99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68" name="Rectangle 384"/>
                <p:cNvSpPr>
                  <a:spLocks noChangeArrowheads="1"/>
                </p:cNvSpPr>
                <p:nvPr/>
              </p:nvSpPr>
              <p:spPr bwMode="auto">
                <a:xfrm>
                  <a:off x="2498" y="1910"/>
                  <a:ext cx="99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69" name="Rectangle 385"/>
                <p:cNvSpPr>
                  <a:spLocks noChangeArrowheads="1"/>
                </p:cNvSpPr>
                <p:nvPr/>
              </p:nvSpPr>
              <p:spPr bwMode="auto">
                <a:xfrm>
                  <a:off x="2498" y="1911"/>
                  <a:ext cx="99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70" name="Rectangle 386"/>
                <p:cNvSpPr>
                  <a:spLocks noChangeArrowheads="1"/>
                </p:cNvSpPr>
                <p:nvPr/>
              </p:nvSpPr>
              <p:spPr bwMode="auto">
                <a:xfrm>
                  <a:off x="2498" y="1912"/>
                  <a:ext cx="99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71" name="Rectangle 387"/>
                <p:cNvSpPr>
                  <a:spLocks noChangeArrowheads="1"/>
                </p:cNvSpPr>
                <p:nvPr/>
              </p:nvSpPr>
              <p:spPr bwMode="auto">
                <a:xfrm>
                  <a:off x="2498" y="1913"/>
                  <a:ext cx="99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72" name="Rectangle 388"/>
                <p:cNvSpPr>
                  <a:spLocks noChangeArrowheads="1"/>
                </p:cNvSpPr>
                <p:nvPr/>
              </p:nvSpPr>
              <p:spPr bwMode="auto">
                <a:xfrm>
                  <a:off x="2498" y="1914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73" name="Rectangle 389"/>
                <p:cNvSpPr>
                  <a:spLocks noChangeArrowheads="1"/>
                </p:cNvSpPr>
                <p:nvPr/>
              </p:nvSpPr>
              <p:spPr bwMode="auto">
                <a:xfrm>
                  <a:off x="2498" y="1914"/>
                  <a:ext cx="99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74" name="Rectangle 390"/>
                <p:cNvSpPr>
                  <a:spLocks noChangeArrowheads="1"/>
                </p:cNvSpPr>
                <p:nvPr/>
              </p:nvSpPr>
              <p:spPr bwMode="auto">
                <a:xfrm>
                  <a:off x="2498" y="1915"/>
                  <a:ext cx="99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75" name="Rectangle 391"/>
                <p:cNvSpPr>
                  <a:spLocks noChangeArrowheads="1"/>
                </p:cNvSpPr>
                <p:nvPr/>
              </p:nvSpPr>
              <p:spPr bwMode="auto">
                <a:xfrm>
                  <a:off x="2498" y="1915"/>
                  <a:ext cx="99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76" name="Rectangle 392"/>
                <p:cNvSpPr>
                  <a:spLocks noChangeArrowheads="1"/>
                </p:cNvSpPr>
                <p:nvPr/>
              </p:nvSpPr>
              <p:spPr bwMode="auto">
                <a:xfrm>
                  <a:off x="2498" y="1915"/>
                  <a:ext cx="99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77" name="Rectangle 393"/>
                <p:cNvSpPr>
                  <a:spLocks noChangeArrowheads="1"/>
                </p:cNvSpPr>
                <p:nvPr/>
              </p:nvSpPr>
              <p:spPr bwMode="auto">
                <a:xfrm>
                  <a:off x="2498" y="1916"/>
                  <a:ext cx="99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78" name="Rectangle 394"/>
                <p:cNvSpPr>
                  <a:spLocks noChangeArrowheads="1"/>
                </p:cNvSpPr>
                <p:nvPr/>
              </p:nvSpPr>
              <p:spPr bwMode="auto">
                <a:xfrm>
                  <a:off x="2498" y="1916"/>
                  <a:ext cx="99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79" name="Rectangle 395"/>
                <p:cNvSpPr>
                  <a:spLocks noChangeArrowheads="1"/>
                </p:cNvSpPr>
                <p:nvPr/>
              </p:nvSpPr>
              <p:spPr bwMode="auto">
                <a:xfrm>
                  <a:off x="2498" y="1917"/>
                  <a:ext cx="99" cy="19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80" name="Rectangle 396"/>
                <p:cNvSpPr>
                  <a:spLocks noChangeArrowheads="1"/>
                </p:cNvSpPr>
                <p:nvPr/>
              </p:nvSpPr>
              <p:spPr bwMode="auto">
                <a:xfrm>
                  <a:off x="2498" y="1918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81" name="Rectangle 397"/>
                <p:cNvSpPr>
                  <a:spLocks noChangeArrowheads="1"/>
                </p:cNvSpPr>
                <p:nvPr/>
              </p:nvSpPr>
              <p:spPr bwMode="auto">
                <a:xfrm>
                  <a:off x="2498" y="1919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82" name="Rectangle 398"/>
                <p:cNvSpPr>
                  <a:spLocks noChangeArrowheads="1"/>
                </p:cNvSpPr>
                <p:nvPr/>
              </p:nvSpPr>
              <p:spPr bwMode="auto">
                <a:xfrm>
                  <a:off x="2498" y="1920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83" name="Rectangle 399"/>
                <p:cNvSpPr>
                  <a:spLocks noChangeArrowheads="1"/>
                </p:cNvSpPr>
                <p:nvPr/>
              </p:nvSpPr>
              <p:spPr bwMode="auto">
                <a:xfrm>
                  <a:off x="2498" y="1920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84" name="Rectangle 400"/>
                <p:cNvSpPr>
                  <a:spLocks noChangeArrowheads="1"/>
                </p:cNvSpPr>
                <p:nvPr/>
              </p:nvSpPr>
              <p:spPr bwMode="auto">
                <a:xfrm>
                  <a:off x="2498" y="1921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85" name="Rectangle 401"/>
                <p:cNvSpPr>
                  <a:spLocks noChangeArrowheads="1"/>
                </p:cNvSpPr>
                <p:nvPr/>
              </p:nvSpPr>
              <p:spPr bwMode="auto">
                <a:xfrm>
                  <a:off x="2498" y="1921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86" name="Rectangle 402"/>
                <p:cNvSpPr>
                  <a:spLocks noChangeArrowheads="1"/>
                </p:cNvSpPr>
                <p:nvPr/>
              </p:nvSpPr>
              <p:spPr bwMode="auto">
                <a:xfrm>
                  <a:off x="2498" y="1922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87" name="Rectangle 403"/>
                <p:cNvSpPr>
                  <a:spLocks noChangeArrowheads="1"/>
                </p:cNvSpPr>
                <p:nvPr/>
              </p:nvSpPr>
              <p:spPr bwMode="auto">
                <a:xfrm>
                  <a:off x="2498" y="1922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88" name="Rectangle 404"/>
                <p:cNvSpPr>
                  <a:spLocks noChangeArrowheads="1"/>
                </p:cNvSpPr>
                <p:nvPr/>
              </p:nvSpPr>
              <p:spPr bwMode="auto">
                <a:xfrm>
                  <a:off x="2498" y="1923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89" name="Rectangle 405"/>
                <p:cNvSpPr>
                  <a:spLocks noChangeArrowheads="1"/>
                </p:cNvSpPr>
                <p:nvPr/>
              </p:nvSpPr>
              <p:spPr bwMode="auto">
                <a:xfrm>
                  <a:off x="2498" y="1923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90" name="Rectangle 406"/>
                <p:cNvSpPr>
                  <a:spLocks noChangeArrowheads="1"/>
                </p:cNvSpPr>
                <p:nvPr/>
              </p:nvSpPr>
              <p:spPr bwMode="auto">
                <a:xfrm>
                  <a:off x="2498" y="1924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91" name="Rectangle 407"/>
                <p:cNvSpPr>
                  <a:spLocks noChangeArrowheads="1"/>
                </p:cNvSpPr>
                <p:nvPr/>
              </p:nvSpPr>
              <p:spPr bwMode="auto">
                <a:xfrm>
                  <a:off x="2498" y="1924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92" name="Rectangle 408"/>
                <p:cNvSpPr>
                  <a:spLocks noChangeArrowheads="1"/>
                </p:cNvSpPr>
                <p:nvPr/>
              </p:nvSpPr>
              <p:spPr bwMode="auto">
                <a:xfrm>
                  <a:off x="2498" y="1926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93" name="Rectangle 409"/>
                <p:cNvSpPr>
                  <a:spLocks noChangeArrowheads="1"/>
                </p:cNvSpPr>
                <p:nvPr/>
              </p:nvSpPr>
              <p:spPr bwMode="auto">
                <a:xfrm>
                  <a:off x="2498" y="1926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94" name="Rectangle 410"/>
                <p:cNvSpPr>
                  <a:spLocks noChangeArrowheads="1"/>
                </p:cNvSpPr>
                <p:nvPr/>
              </p:nvSpPr>
              <p:spPr bwMode="auto">
                <a:xfrm>
                  <a:off x="2498" y="1927"/>
                  <a:ext cx="99" cy="16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95" name="Rectangle 411"/>
                <p:cNvSpPr>
                  <a:spLocks noChangeArrowheads="1"/>
                </p:cNvSpPr>
                <p:nvPr/>
              </p:nvSpPr>
              <p:spPr bwMode="auto">
                <a:xfrm>
                  <a:off x="2498" y="1928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96" name="Rectangle 412"/>
                <p:cNvSpPr>
                  <a:spLocks noChangeArrowheads="1"/>
                </p:cNvSpPr>
                <p:nvPr/>
              </p:nvSpPr>
              <p:spPr bwMode="auto">
                <a:xfrm>
                  <a:off x="2498" y="1928"/>
                  <a:ext cx="99" cy="17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97" name="Rectangle 413"/>
                <p:cNvSpPr>
                  <a:spLocks noChangeArrowheads="1"/>
                </p:cNvSpPr>
                <p:nvPr/>
              </p:nvSpPr>
              <p:spPr bwMode="auto">
                <a:xfrm>
                  <a:off x="2498" y="1929"/>
                  <a:ext cx="99" cy="17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98" name="Rectangle 414"/>
                <p:cNvSpPr>
                  <a:spLocks noChangeArrowheads="1"/>
                </p:cNvSpPr>
                <p:nvPr/>
              </p:nvSpPr>
              <p:spPr bwMode="auto">
                <a:xfrm>
                  <a:off x="2498" y="1929"/>
                  <a:ext cx="99" cy="17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79999" name="Rectangle 415"/>
                <p:cNvSpPr>
                  <a:spLocks noChangeArrowheads="1"/>
                </p:cNvSpPr>
                <p:nvPr/>
              </p:nvSpPr>
              <p:spPr bwMode="auto">
                <a:xfrm>
                  <a:off x="2498" y="1930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00" name="Rectangle 416"/>
                <p:cNvSpPr>
                  <a:spLocks noChangeArrowheads="1"/>
                </p:cNvSpPr>
                <p:nvPr/>
              </p:nvSpPr>
              <p:spPr bwMode="auto">
                <a:xfrm>
                  <a:off x="2498" y="1931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01" name="Rectangle 417"/>
                <p:cNvSpPr>
                  <a:spLocks noChangeArrowheads="1"/>
                </p:cNvSpPr>
                <p:nvPr/>
              </p:nvSpPr>
              <p:spPr bwMode="auto">
                <a:xfrm>
                  <a:off x="2498" y="1931"/>
                  <a:ext cx="99" cy="17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02" name="Rectangle 418"/>
                <p:cNvSpPr>
                  <a:spLocks noChangeArrowheads="1"/>
                </p:cNvSpPr>
                <p:nvPr/>
              </p:nvSpPr>
              <p:spPr bwMode="auto">
                <a:xfrm>
                  <a:off x="2498" y="1932"/>
                  <a:ext cx="99" cy="17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03" name="Rectangle 419"/>
                <p:cNvSpPr>
                  <a:spLocks noChangeArrowheads="1"/>
                </p:cNvSpPr>
                <p:nvPr/>
              </p:nvSpPr>
              <p:spPr bwMode="auto">
                <a:xfrm>
                  <a:off x="2498" y="1933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04" name="Rectangle 420"/>
                <p:cNvSpPr>
                  <a:spLocks noChangeArrowheads="1"/>
                </p:cNvSpPr>
                <p:nvPr/>
              </p:nvSpPr>
              <p:spPr bwMode="auto">
                <a:xfrm>
                  <a:off x="2498" y="1934"/>
                  <a:ext cx="99" cy="15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05" name="Rectangle 421"/>
                <p:cNvSpPr>
                  <a:spLocks noChangeArrowheads="1"/>
                </p:cNvSpPr>
                <p:nvPr/>
              </p:nvSpPr>
              <p:spPr bwMode="auto">
                <a:xfrm>
                  <a:off x="2498" y="1934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06" name="Rectangle 422"/>
                <p:cNvSpPr>
                  <a:spLocks noChangeArrowheads="1"/>
                </p:cNvSpPr>
                <p:nvPr/>
              </p:nvSpPr>
              <p:spPr bwMode="auto">
                <a:xfrm>
                  <a:off x="2498" y="1934"/>
                  <a:ext cx="99" cy="17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07" name="Rectangle 423"/>
                <p:cNvSpPr>
                  <a:spLocks noChangeArrowheads="1"/>
                </p:cNvSpPr>
                <p:nvPr/>
              </p:nvSpPr>
              <p:spPr bwMode="auto">
                <a:xfrm>
                  <a:off x="2498" y="1935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08" name="Rectangle 424"/>
                <p:cNvSpPr>
                  <a:spLocks noChangeArrowheads="1"/>
                </p:cNvSpPr>
                <p:nvPr/>
              </p:nvSpPr>
              <p:spPr bwMode="auto">
                <a:xfrm>
                  <a:off x="2498" y="1936"/>
                  <a:ext cx="99" cy="15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09" name="Rectangle 425"/>
                <p:cNvSpPr>
                  <a:spLocks noChangeArrowheads="1"/>
                </p:cNvSpPr>
                <p:nvPr/>
              </p:nvSpPr>
              <p:spPr bwMode="auto">
                <a:xfrm>
                  <a:off x="2498" y="1936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10" name="Rectangle 426"/>
                <p:cNvSpPr>
                  <a:spLocks noChangeArrowheads="1"/>
                </p:cNvSpPr>
                <p:nvPr/>
              </p:nvSpPr>
              <p:spPr bwMode="auto">
                <a:xfrm>
                  <a:off x="2498" y="1936"/>
                  <a:ext cx="99" cy="17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11" name="Rectangle 427"/>
                <p:cNvSpPr>
                  <a:spLocks noChangeArrowheads="1"/>
                </p:cNvSpPr>
                <p:nvPr/>
              </p:nvSpPr>
              <p:spPr bwMode="auto">
                <a:xfrm>
                  <a:off x="2498" y="1937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12" name="Rectangle 428"/>
                <p:cNvSpPr>
                  <a:spLocks noChangeArrowheads="1"/>
                </p:cNvSpPr>
                <p:nvPr/>
              </p:nvSpPr>
              <p:spPr bwMode="auto">
                <a:xfrm>
                  <a:off x="2498" y="1938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13" name="Rectangle 429"/>
                <p:cNvSpPr>
                  <a:spLocks noChangeArrowheads="1"/>
                </p:cNvSpPr>
                <p:nvPr/>
              </p:nvSpPr>
              <p:spPr bwMode="auto">
                <a:xfrm>
                  <a:off x="2498" y="1939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14" name="Rectangle 430"/>
                <p:cNvSpPr>
                  <a:spLocks noChangeArrowheads="1"/>
                </p:cNvSpPr>
                <p:nvPr/>
              </p:nvSpPr>
              <p:spPr bwMode="auto">
                <a:xfrm>
                  <a:off x="2498" y="1939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15" name="Rectangle 431"/>
                <p:cNvSpPr>
                  <a:spLocks noChangeArrowheads="1"/>
                </p:cNvSpPr>
                <p:nvPr/>
              </p:nvSpPr>
              <p:spPr bwMode="auto">
                <a:xfrm>
                  <a:off x="2498" y="1940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16" name="Rectangle 432"/>
                <p:cNvSpPr>
                  <a:spLocks noChangeArrowheads="1"/>
                </p:cNvSpPr>
                <p:nvPr/>
              </p:nvSpPr>
              <p:spPr bwMode="auto">
                <a:xfrm>
                  <a:off x="2498" y="1940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17" name="Rectangle 433"/>
                <p:cNvSpPr>
                  <a:spLocks noChangeArrowheads="1"/>
                </p:cNvSpPr>
                <p:nvPr/>
              </p:nvSpPr>
              <p:spPr bwMode="auto">
                <a:xfrm>
                  <a:off x="2498" y="1940"/>
                  <a:ext cx="99" cy="17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18" name="Rectangle 434"/>
                <p:cNvSpPr>
                  <a:spLocks noChangeArrowheads="1"/>
                </p:cNvSpPr>
                <p:nvPr/>
              </p:nvSpPr>
              <p:spPr bwMode="auto">
                <a:xfrm>
                  <a:off x="2498" y="1940"/>
                  <a:ext cx="99" cy="17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19" name="Rectangle 435"/>
                <p:cNvSpPr>
                  <a:spLocks noChangeArrowheads="1"/>
                </p:cNvSpPr>
                <p:nvPr/>
              </p:nvSpPr>
              <p:spPr bwMode="auto">
                <a:xfrm>
                  <a:off x="2498" y="1941"/>
                  <a:ext cx="99" cy="16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20" name="Rectangle 436"/>
                <p:cNvSpPr>
                  <a:spLocks noChangeArrowheads="1"/>
                </p:cNvSpPr>
                <p:nvPr/>
              </p:nvSpPr>
              <p:spPr bwMode="auto">
                <a:xfrm>
                  <a:off x="2498" y="1942"/>
                  <a:ext cx="99" cy="16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21" name="Rectangle 437"/>
                <p:cNvSpPr>
                  <a:spLocks noChangeArrowheads="1"/>
                </p:cNvSpPr>
                <p:nvPr/>
              </p:nvSpPr>
              <p:spPr bwMode="auto">
                <a:xfrm>
                  <a:off x="2498" y="1943"/>
                  <a:ext cx="99" cy="16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22" name="Rectangle 438"/>
                <p:cNvSpPr>
                  <a:spLocks noChangeArrowheads="1"/>
                </p:cNvSpPr>
                <p:nvPr/>
              </p:nvSpPr>
              <p:spPr bwMode="auto">
                <a:xfrm>
                  <a:off x="2498" y="1943"/>
                  <a:ext cx="99" cy="17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23" name="Rectangle 439"/>
                <p:cNvSpPr>
                  <a:spLocks noChangeArrowheads="1"/>
                </p:cNvSpPr>
                <p:nvPr/>
              </p:nvSpPr>
              <p:spPr bwMode="auto">
                <a:xfrm>
                  <a:off x="2498" y="1944"/>
                  <a:ext cx="99" cy="16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24" name="Rectangle 440"/>
                <p:cNvSpPr>
                  <a:spLocks noChangeArrowheads="1"/>
                </p:cNvSpPr>
                <p:nvPr/>
              </p:nvSpPr>
              <p:spPr bwMode="auto">
                <a:xfrm>
                  <a:off x="2498" y="1945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25" name="Rectangle 441"/>
                <p:cNvSpPr>
                  <a:spLocks noChangeArrowheads="1"/>
                </p:cNvSpPr>
                <p:nvPr/>
              </p:nvSpPr>
              <p:spPr bwMode="auto">
                <a:xfrm>
                  <a:off x="2498" y="1946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26" name="Rectangle 442"/>
                <p:cNvSpPr>
                  <a:spLocks noChangeArrowheads="1"/>
                </p:cNvSpPr>
                <p:nvPr/>
              </p:nvSpPr>
              <p:spPr bwMode="auto">
                <a:xfrm>
                  <a:off x="2498" y="1946"/>
                  <a:ext cx="99" cy="16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27" name="Rectangle 443"/>
                <p:cNvSpPr>
                  <a:spLocks noChangeArrowheads="1"/>
                </p:cNvSpPr>
                <p:nvPr/>
              </p:nvSpPr>
              <p:spPr bwMode="auto">
                <a:xfrm>
                  <a:off x="2498" y="1946"/>
                  <a:ext cx="99" cy="16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28" name="Rectangle 444"/>
                <p:cNvSpPr>
                  <a:spLocks noChangeArrowheads="1"/>
                </p:cNvSpPr>
                <p:nvPr/>
              </p:nvSpPr>
              <p:spPr bwMode="auto">
                <a:xfrm>
                  <a:off x="2498" y="1947"/>
                  <a:ext cx="99" cy="16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29" name="Rectangle 445"/>
                <p:cNvSpPr>
                  <a:spLocks noChangeArrowheads="1"/>
                </p:cNvSpPr>
                <p:nvPr/>
              </p:nvSpPr>
              <p:spPr bwMode="auto">
                <a:xfrm>
                  <a:off x="2498" y="1948"/>
                  <a:ext cx="99" cy="16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30" name="Rectangle 446"/>
                <p:cNvSpPr>
                  <a:spLocks noChangeArrowheads="1"/>
                </p:cNvSpPr>
                <p:nvPr/>
              </p:nvSpPr>
              <p:spPr bwMode="auto">
                <a:xfrm>
                  <a:off x="2498" y="1949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31" name="Rectangle 447"/>
                <p:cNvSpPr>
                  <a:spLocks noChangeArrowheads="1"/>
                </p:cNvSpPr>
                <p:nvPr/>
              </p:nvSpPr>
              <p:spPr bwMode="auto">
                <a:xfrm>
                  <a:off x="2498" y="1949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32" name="Rectangle 448"/>
                <p:cNvSpPr>
                  <a:spLocks noChangeArrowheads="1"/>
                </p:cNvSpPr>
                <p:nvPr/>
              </p:nvSpPr>
              <p:spPr bwMode="auto">
                <a:xfrm>
                  <a:off x="2498" y="1950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33" name="Rectangle 449"/>
                <p:cNvSpPr>
                  <a:spLocks noChangeArrowheads="1"/>
                </p:cNvSpPr>
                <p:nvPr/>
              </p:nvSpPr>
              <p:spPr bwMode="auto">
                <a:xfrm>
                  <a:off x="2498" y="1951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34" name="Rectangle 450"/>
                <p:cNvSpPr>
                  <a:spLocks noChangeArrowheads="1"/>
                </p:cNvSpPr>
                <p:nvPr/>
              </p:nvSpPr>
              <p:spPr bwMode="auto">
                <a:xfrm>
                  <a:off x="2498" y="1951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35" name="Rectangle 451"/>
                <p:cNvSpPr>
                  <a:spLocks noChangeArrowheads="1"/>
                </p:cNvSpPr>
                <p:nvPr/>
              </p:nvSpPr>
              <p:spPr bwMode="auto">
                <a:xfrm>
                  <a:off x="2498" y="1951"/>
                  <a:ext cx="99" cy="16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36" name="Rectangle 452"/>
                <p:cNvSpPr>
                  <a:spLocks noChangeArrowheads="1"/>
                </p:cNvSpPr>
                <p:nvPr/>
              </p:nvSpPr>
              <p:spPr bwMode="auto">
                <a:xfrm>
                  <a:off x="2498" y="1952"/>
                  <a:ext cx="99" cy="16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37" name="Rectangle 453"/>
                <p:cNvSpPr>
                  <a:spLocks noChangeArrowheads="1"/>
                </p:cNvSpPr>
                <p:nvPr/>
              </p:nvSpPr>
              <p:spPr bwMode="auto">
                <a:xfrm>
                  <a:off x="2498" y="1953"/>
                  <a:ext cx="99" cy="15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38" name="Rectangle 454"/>
                <p:cNvSpPr>
                  <a:spLocks noChangeArrowheads="1"/>
                </p:cNvSpPr>
                <p:nvPr/>
              </p:nvSpPr>
              <p:spPr bwMode="auto">
                <a:xfrm>
                  <a:off x="2498" y="1953"/>
                  <a:ext cx="99" cy="16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39" name="Rectangle 455"/>
                <p:cNvSpPr>
                  <a:spLocks noChangeArrowheads="1"/>
                </p:cNvSpPr>
                <p:nvPr/>
              </p:nvSpPr>
              <p:spPr bwMode="auto">
                <a:xfrm>
                  <a:off x="2498" y="1954"/>
                  <a:ext cx="99" cy="15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40" name="Rectangle 456"/>
                <p:cNvSpPr>
                  <a:spLocks noChangeArrowheads="1"/>
                </p:cNvSpPr>
                <p:nvPr/>
              </p:nvSpPr>
              <p:spPr bwMode="auto">
                <a:xfrm>
                  <a:off x="2498" y="1955"/>
                  <a:ext cx="99" cy="15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41" name="Rectangle 457"/>
                <p:cNvSpPr>
                  <a:spLocks noChangeArrowheads="1"/>
                </p:cNvSpPr>
                <p:nvPr/>
              </p:nvSpPr>
              <p:spPr bwMode="auto">
                <a:xfrm>
                  <a:off x="2498" y="1956"/>
                  <a:ext cx="99" cy="14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42" name="Rectangle 458"/>
                <p:cNvSpPr>
                  <a:spLocks noChangeArrowheads="1"/>
                </p:cNvSpPr>
                <p:nvPr/>
              </p:nvSpPr>
              <p:spPr bwMode="auto">
                <a:xfrm>
                  <a:off x="2498" y="1956"/>
                  <a:ext cx="99" cy="15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43" name="Rectangle 459"/>
                <p:cNvSpPr>
                  <a:spLocks noChangeArrowheads="1"/>
                </p:cNvSpPr>
                <p:nvPr/>
              </p:nvSpPr>
              <p:spPr bwMode="auto">
                <a:xfrm>
                  <a:off x="2498" y="1957"/>
                  <a:ext cx="99" cy="15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44" name="Rectangle 460"/>
                <p:cNvSpPr>
                  <a:spLocks noChangeArrowheads="1"/>
                </p:cNvSpPr>
                <p:nvPr/>
              </p:nvSpPr>
              <p:spPr bwMode="auto">
                <a:xfrm>
                  <a:off x="2498" y="1957"/>
                  <a:ext cx="99" cy="15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45" name="Rectangle 461"/>
                <p:cNvSpPr>
                  <a:spLocks noChangeArrowheads="1"/>
                </p:cNvSpPr>
                <p:nvPr/>
              </p:nvSpPr>
              <p:spPr bwMode="auto">
                <a:xfrm>
                  <a:off x="2498" y="1957"/>
                  <a:ext cx="99" cy="15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46" name="Rectangle 462"/>
                <p:cNvSpPr>
                  <a:spLocks noChangeArrowheads="1"/>
                </p:cNvSpPr>
                <p:nvPr/>
              </p:nvSpPr>
              <p:spPr bwMode="auto">
                <a:xfrm>
                  <a:off x="2498" y="1958"/>
                  <a:ext cx="99" cy="15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47" name="Rectangle 463"/>
                <p:cNvSpPr>
                  <a:spLocks noChangeArrowheads="1"/>
                </p:cNvSpPr>
                <p:nvPr/>
              </p:nvSpPr>
              <p:spPr bwMode="auto">
                <a:xfrm>
                  <a:off x="2498" y="1959"/>
                  <a:ext cx="99" cy="15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48" name="Rectangle 464"/>
                <p:cNvSpPr>
                  <a:spLocks noChangeArrowheads="1"/>
                </p:cNvSpPr>
                <p:nvPr/>
              </p:nvSpPr>
              <p:spPr bwMode="auto">
                <a:xfrm>
                  <a:off x="2498" y="1960"/>
                  <a:ext cx="99" cy="14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49" name="Rectangle 465"/>
                <p:cNvSpPr>
                  <a:spLocks noChangeArrowheads="1"/>
                </p:cNvSpPr>
                <p:nvPr/>
              </p:nvSpPr>
              <p:spPr bwMode="auto">
                <a:xfrm>
                  <a:off x="2498" y="1960"/>
                  <a:ext cx="99" cy="15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50" name="Rectangle 466"/>
                <p:cNvSpPr>
                  <a:spLocks noChangeArrowheads="1"/>
                </p:cNvSpPr>
                <p:nvPr/>
              </p:nvSpPr>
              <p:spPr bwMode="auto">
                <a:xfrm>
                  <a:off x="2498" y="1960"/>
                  <a:ext cx="99" cy="15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51" name="Rectangle 467"/>
                <p:cNvSpPr>
                  <a:spLocks noChangeArrowheads="1"/>
                </p:cNvSpPr>
                <p:nvPr/>
              </p:nvSpPr>
              <p:spPr bwMode="auto">
                <a:xfrm>
                  <a:off x="2498" y="1962"/>
                  <a:ext cx="99" cy="13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52" name="Rectangle 468"/>
                <p:cNvSpPr>
                  <a:spLocks noChangeArrowheads="1"/>
                </p:cNvSpPr>
                <p:nvPr/>
              </p:nvSpPr>
              <p:spPr bwMode="auto">
                <a:xfrm>
                  <a:off x="2498" y="1962"/>
                  <a:ext cx="99" cy="14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53" name="Rectangle 469"/>
                <p:cNvSpPr>
                  <a:spLocks noChangeArrowheads="1"/>
                </p:cNvSpPr>
                <p:nvPr/>
              </p:nvSpPr>
              <p:spPr bwMode="auto">
                <a:xfrm>
                  <a:off x="2498" y="1962"/>
                  <a:ext cx="99" cy="15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54" name="Rectangle 470"/>
                <p:cNvSpPr>
                  <a:spLocks noChangeArrowheads="1"/>
                </p:cNvSpPr>
                <p:nvPr/>
              </p:nvSpPr>
              <p:spPr bwMode="auto">
                <a:xfrm>
                  <a:off x="2498" y="1963"/>
                  <a:ext cx="99" cy="15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55" name="Rectangle 471"/>
                <p:cNvSpPr>
                  <a:spLocks noChangeArrowheads="1"/>
                </p:cNvSpPr>
                <p:nvPr/>
              </p:nvSpPr>
              <p:spPr bwMode="auto">
                <a:xfrm>
                  <a:off x="2498" y="1964"/>
                  <a:ext cx="99" cy="14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56" name="Rectangle 472"/>
                <p:cNvSpPr>
                  <a:spLocks noChangeArrowheads="1"/>
                </p:cNvSpPr>
                <p:nvPr/>
              </p:nvSpPr>
              <p:spPr bwMode="auto">
                <a:xfrm>
                  <a:off x="2498" y="1964"/>
                  <a:ext cx="99" cy="14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57" name="Rectangle 473"/>
                <p:cNvSpPr>
                  <a:spLocks noChangeArrowheads="1"/>
                </p:cNvSpPr>
                <p:nvPr/>
              </p:nvSpPr>
              <p:spPr bwMode="auto">
                <a:xfrm>
                  <a:off x="2498" y="1965"/>
                  <a:ext cx="99" cy="14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58" name="Rectangle 474"/>
                <p:cNvSpPr>
                  <a:spLocks noChangeArrowheads="1"/>
                </p:cNvSpPr>
                <p:nvPr/>
              </p:nvSpPr>
              <p:spPr bwMode="auto">
                <a:xfrm>
                  <a:off x="2498" y="1966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59" name="Rectangle 475"/>
                <p:cNvSpPr>
                  <a:spLocks noChangeArrowheads="1"/>
                </p:cNvSpPr>
                <p:nvPr/>
              </p:nvSpPr>
              <p:spPr bwMode="auto">
                <a:xfrm>
                  <a:off x="2498" y="1967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60" name="Rectangle 476"/>
                <p:cNvSpPr>
                  <a:spLocks noChangeArrowheads="1"/>
                </p:cNvSpPr>
                <p:nvPr/>
              </p:nvSpPr>
              <p:spPr bwMode="auto">
                <a:xfrm>
                  <a:off x="2498" y="1967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61" name="Rectangle 477"/>
                <p:cNvSpPr>
                  <a:spLocks noChangeArrowheads="1"/>
                </p:cNvSpPr>
                <p:nvPr/>
              </p:nvSpPr>
              <p:spPr bwMode="auto">
                <a:xfrm>
                  <a:off x="2498" y="1968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62" name="Rectangle 478"/>
                <p:cNvSpPr>
                  <a:spLocks noChangeArrowheads="1"/>
                </p:cNvSpPr>
                <p:nvPr/>
              </p:nvSpPr>
              <p:spPr bwMode="auto">
                <a:xfrm>
                  <a:off x="2498" y="1968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63" name="Rectangle 479"/>
                <p:cNvSpPr>
                  <a:spLocks noChangeArrowheads="1"/>
                </p:cNvSpPr>
                <p:nvPr/>
              </p:nvSpPr>
              <p:spPr bwMode="auto">
                <a:xfrm>
                  <a:off x="2498" y="1969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64" name="Rectangle 480"/>
                <p:cNvSpPr>
                  <a:spLocks noChangeArrowheads="1"/>
                </p:cNvSpPr>
                <p:nvPr/>
              </p:nvSpPr>
              <p:spPr bwMode="auto">
                <a:xfrm>
                  <a:off x="2498" y="1970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65" name="Rectangle 481"/>
                <p:cNvSpPr>
                  <a:spLocks noChangeArrowheads="1"/>
                </p:cNvSpPr>
                <p:nvPr/>
              </p:nvSpPr>
              <p:spPr bwMode="auto">
                <a:xfrm>
                  <a:off x="2498" y="1970"/>
                  <a:ext cx="99" cy="14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66" name="Rectangle 482"/>
                <p:cNvSpPr>
                  <a:spLocks noChangeArrowheads="1"/>
                </p:cNvSpPr>
                <p:nvPr/>
              </p:nvSpPr>
              <p:spPr bwMode="auto">
                <a:xfrm>
                  <a:off x="2498" y="1971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67" name="Rectangle 483"/>
                <p:cNvSpPr>
                  <a:spLocks noChangeArrowheads="1"/>
                </p:cNvSpPr>
                <p:nvPr/>
              </p:nvSpPr>
              <p:spPr bwMode="auto">
                <a:xfrm>
                  <a:off x="2498" y="1972"/>
                  <a:ext cx="99" cy="12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68" name="Rectangle 484"/>
                <p:cNvSpPr>
                  <a:spLocks noChangeArrowheads="1"/>
                </p:cNvSpPr>
                <p:nvPr/>
              </p:nvSpPr>
              <p:spPr bwMode="auto">
                <a:xfrm>
                  <a:off x="2498" y="1972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69" name="Rectangle 485"/>
                <p:cNvSpPr>
                  <a:spLocks noChangeArrowheads="1"/>
                </p:cNvSpPr>
                <p:nvPr/>
              </p:nvSpPr>
              <p:spPr bwMode="auto">
                <a:xfrm>
                  <a:off x="2498" y="1972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70" name="Rectangle 486"/>
                <p:cNvSpPr>
                  <a:spLocks noChangeArrowheads="1"/>
                </p:cNvSpPr>
                <p:nvPr/>
              </p:nvSpPr>
              <p:spPr bwMode="auto">
                <a:xfrm>
                  <a:off x="2498" y="1973"/>
                  <a:ext cx="99" cy="12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71" name="Rectangle 487"/>
                <p:cNvSpPr>
                  <a:spLocks noChangeArrowheads="1"/>
                </p:cNvSpPr>
                <p:nvPr/>
              </p:nvSpPr>
              <p:spPr bwMode="auto">
                <a:xfrm>
                  <a:off x="2498" y="1974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72" name="Rectangle 488"/>
                <p:cNvSpPr>
                  <a:spLocks noChangeArrowheads="1"/>
                </p:cNvSpPr>
                <p:nvPr/>
              </p:nvSpPr>
              <p:spPr bwMode="auto">
                <a:xfrm>
                  <a:off x="2498" y="1974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73" name="Rectangle 489"/>
                <p:cNvSpPr>
                  <a:spLocks noChangeArrowheads="1"/>
                </p:cNvSpPr>
                <p:nvPr/>
              </p:nvSpPr>
              <p:spPr bwMode="auto">
                <a:xfrm>
                  <a:off x="2498" y="1975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74" name="Rectangle 490"/>
                <p:cNvSpPr>
                  <a:spLocks noChangeArrowheads="1"/>
                </p:cNvSpPr>
                <p:nvPr/>
              </p:nvSpPr>
              <p:spPr bwMode="auto">
                <a:xfrm>
                  <a:off x="2498" y="1975"/>
                  <a:ext cx="99" cy="14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75" name="Rectangle 491"/>
                <p:cNvSpPr>
                  <a:spLocks noChangeArrowheads="1"/>
                </p:cNvSpPr>
                <p:nvPr/>
              </p:nvSpPr>
              <p:spPr bwMode="auto">
                <a:xfrm>
                  <a:off x="2498" y="1976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76" name="Rectangle 492"/>
                <p:cNvSpPr>
                  <a:spLocks noChangeArrowheads="1"/>
                </p:cNvSpPr>
                <p:nvPr/>
              </p:nvSpPr>
              <p:spPr bwMode="auto">
                <a:xfrm>
                  <a:off x="2498" y="1976"/>
                  <a:ext cx="99" cy="14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77" name="Rectangle 493"/>
                <p:cNvSpPr>
                  <a:spLocks noChangeArrowheads="1"/>
                </p:cNvSpPr>
                <p:nvPr/>
              </p:nvSpPr>
              <p:spPr bwMode="auto">
                <a:xfrm>
                  <a:off x="2498" y="1977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78" name="Rectangle 494"/>
                <p:cNvSpPr>
                  <a:spLocks noChangeArrowheads="1"/>
                </p:cNvSpPr>
                <p:nvPr/>
              </p:nvSpPr>
              <p:spPr bwMode="auto">
                <a:xfrm>
                  <a:off x="2498" y="1978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79" name="Rectangle 495"/>
                <p:cNvSpPr>
                  <a:spLocks noChangeArrowheads="1"/>
                </p:cNvSpPr>
                <p:nvPr/>
              </p:nvSpPr>
              <p:spPr bwMode="auto">
                <a:xfrm>
                  <a:off x="2498" y="1978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80" name="Rectangle 496"/>
                <p:cNvSpPr>
                  <a:spLocks noChangeArrowheads="1"/>
                </p:cNvSpPr>
                <p:nvPr/>
              </p:nvSpPr>
              <p:spPr bwMode="auto">
                <a:xfrm>
                  <a:off x="2498" y="1979"/>
                  <a:ext cx="99" cy="12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81" name="Rectangle 497"/>
                <p:cNvSpPr>
                  <a:spLocks noChangeArrowheads="1"/>
                </p:cNvSpPr>
                <p:nvPr/>
              </p:nvSpPr>
              <p:spPr bwMode="auto">
                <a:xfrm>
                  <a:off x="2498" y="1979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82" name="Rectangle 498"/>
                <p:cNvSpPr>
                  <a:spLocks noChangeArrowheads="1"/>
                </p:cNvSpPr>
                <p:nvPr/>
              </p:nvSpPr>
              <p:spPr bwMode="auto">
                <a:xfrm>
                  <a:off x="2498" y="1980"/>
                  <a:ext cx="99" cy="12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83" name="Rectangle 499"/>
                <p:cNvSpPr>
                  <a:spLocks noChangeArrowheads="1"/>
                </p:cNvSpPr>
                <p:nvPr/>
              </p:nvSpPr>
              <p:spPr bwMode="auto">
                <a:xfrm>
                  <a:off x="2498" y="1981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84" name="Rectangle 500"/>
                <p:cNvSpPr>
                  <a:spLocks noChangeArrowheads="1"/>
                </p:cNvSpPr>
                <p:nvPr/>
              </p:nvSpPr>
              <p:spPr bwMode="auto">
                <a:xfrm>
                  <a:off x="2498" y="1981"/>
                  <a:ext cx="99" cy="13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85" name="Rectangle 501"/>
                <p:cNvSpPr>
                  <a:spLocks noChangeArrowheads="1"/>
                </p:cNvSpPr>
                <p:nvPr/>
              </p:nvSpPr>
              <p:spPr bwMode="auto">
                <a:xfrm>
                  <a:off x="2498" y="1981"/>
                  <a:ext cx="99" cy="13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86" name="Rectangle 502"/>
                <p:cNvSpPr>
                  <a:spLocks noChangeArrowheads="1"/>
                </p:cNvSpPr>
                <p:nvPr/>
              </p:nvSpPr>
              <p:spPr bwMode="auto">
                <a:xfrm>
                  <a:off x="2498" y="1982"/>
                  <a:ext cx="99" cy="13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87" name="Rectangle 503"/>
                <p:cNvSpPr>
                  <a:spLocks noChangeArrowheads="1"/>
                </p:cNvSpPr>
                <p:nvPr/>
              </p:nvSpPr>
              <p:spPr bwMode="auto">
                <a:xfrm>
                  <a:off x="2498" y="1983"/>
                  <a:ext cx="99" cy="13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88" name="Rectangle 504"/>
                <p:cNvSpPr>
                  <a:spLocks noChangeArrowheads="1"/>
                </p:cNvSpPr>
                <p:nvPr/>
              </p:nvSpPr>
              <p:spPr bwMode="auto">
                <a:xfrm>
                  <a:off x="2498" y="1984"/>
                  <a:ext cx="99" cy="13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89" name="Rectangle 505"/>
                <p:cNvSpPr>
                  <a:spLocks noChangeArrowheads="1"/>
                </p:cNvSpPr>
                <p:nvPr/>
              </p:nvSpPr>
              <p:spPr bwMode="auto">
                <a:xfrm>
                  <a:off x="2498" y="1984"/>
                  <a:ext cx="99" cy="13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90" name="Rectangle 506"/>
                <p:cNvSpPr>
                  <a:spLocks noChangeArrowheads="1"/>
                </p:cNvSpPr>
                <p:nvPr/>
              </p:nvSpPr>
              <p:spPr bwMode="auto">
                <a:xfrm>
                  <a:off x="2498" y="1985"/>
                  <a:ext cx="99" cy="13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91" name="Rectangle 507"/>
                <p:cNvSpPr>
                  <a:spLocks noChangeArrowheads="1"/>
                </p:cNvSpPr>
                <p:nvPr/>
              </p:nvSpPr>
              <p:spPr bwMode="auto">
                <a:xfrm>
                  <a:off x="2498" y="1985"/>
                  <a:ext cx="99" cy="13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92" name="Rectangle 508"/>
                <p:cNvSpPr>
                  <a:spLocks noChangeArrowheads="1"/>
                </p:cNvSpPr>
                <p:nvPr/>
              </p:nvSpPr>
              <p:spPr bwMode="auto">
                <a:xfrm>
                  <a:off x="2498" y="1987"/>
                  <a:ext cx="99" cy="11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93" name="Rectangle 509"/>
                <p:cNvSpPr>
                  <a:spLocks noChangeArrowheads="1"/>
                </p:cNvSpPr>
                <p:nvPr/>
              </p:nvSpPr>
              <p:spPr bwMode="auto">
                <a:xfrm>
                  <a:off x="2498" y="1987"/>
                  <a:ext cx="99" cy="12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94" name="Rectangle 510"/>
                <p:cNvSpPr>
                  <a:spLocks noChangeArrowheads="1"/>
                </p:cNvSpPr>
                <p:nvPr/>
              </p:nvSpPr>
              <p:spPr bwMode="auto">
                <a:xfrm>
                  <a:off x="2498" y="1987"/>
                  <a:ext cx="99" cy="12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95" name="Rectangle 511"/>
                <p:cNvSpPr>
                  <a:spLocks noChangeArrowheads="1"/>
                </p:cNvSpPr>
                <p:nvPr/>
              </p:nvSpPr>
              <p:spPr bwMode="auto">
                <a:xfrm>
                  <a:off x="2498" y="1988"/>
                  <a:ext cx="99" cy="13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96" name="Rectangle 512"/>
                <p:cNvSpPr>
                  <a:spLocks noChangeArrowheads="1"/>
                </p:cNvSpPr>
                <p:nvPr/>
              </p:nvSpPr>
              <p:spPr bwMode="auto">
                <a:xfrm>
                  <a:off x="2498" y="1989"/>
                  <a:ext cx="99" cy="12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97" name="Rectangle 513"/>
                <p:cNvSpPr>
                  <a:spLocks noChangeArrowheads="1"/>
                </p:cNvSpPr>
                <p:nvPr/>
              </p:nvSpPr>
              <p:spPr bwMode="auto">
                <a:xfrm>
                  <a:off x="2498" y="1990"/>
                  <a:ext cx="99" cy="11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98" name="Rectangle 514"/>
                <p:cNvSpPr>
                  <a:spLocks noChangeArrowheads="1"/>
                </p:cNvSpPr>
                <p:nvPr/>
              </p:nvSpPr>
              <p:spPr bwMode="auto">
                <a:xfrm>
                  <a:off x="2498" y="1990"/>
                  <a:ext cx="99" cy="12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099" name="Rectangle 515"/>
                <p:cNvSpPr>
                  <a:spLocks noChangeArrowheads="1"/>
                </p:cNvSpPr>
                <p:nvPr/>
              </p:nvSpPr>
              <p:spPr bwMode="auto">
                <a:xfrm>
                  <a:off x="2498" y="1991"/>
                  <a:ext cx="99" cy="11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00" name="Rectangle 516"/>
                <p:cNvSpPr>
                  <a:spLocks noChangeArrowheads="1"/>
                </p:cNvSpPr>
                <p:nvPr/>
              </p:nvSpPr>
              <p:spPr bwMode="auto">
                <a:xfrm>
                  <a:off x="2498" y="1991"/>
                  <a:ext cx="99" cy="11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01" name="Rectangle 517"/>
                <p:cNvSpPr>
                  <a:spLocks noChangeArrowheads="1"/>
                </p:cNvSpPr>
                <p:nvPr/>
              </p:nvSpPr>
              <p:spPr bwMode="auto">
                <a:xfrm>
                  <a:off x="2498" y="1991"/>
                  <a:ext cx="99" cy="12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02" name="Rectangle 518"/>
                <p:cNvSpPr>
                  <a:spLocks noChangeArrowheads="1"/>
                </p:cNvSpPr>
                <p:nvPr/>
              </p:nvSpPr>
              <p:spPr bwMode="auto">
                <a:xfrm>
                  <a:off x="2498" y="1992"/>
                  <a:ext cx="99" cy="12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03" name="Rectangle 519"/>
                <p:cNvSpPr>
                  <a:spLocks noChangeArrowheads="1"/>
                </p:cNvSpPr>
                <p:nvPr/>
              </p:nvSpPr>
              <p:spPr bwMode="auto">
                <a:xfrm>
                  <a:off x="2498" y="1992"/>
                  <a:ext cx="99" cy="13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04" name="Rectangle 520"/>
                <p:cNvSpPr>
                  <a:spLocks noChangeArrowheads="1"/>
                </p:cNvSpPr>
                <p:nvPr/>
              </p:nvSpPr>
              <p:spPr bwMode="auto">
                <a:xfrm>
                  <a:off x="2498" y="1994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05" name="Rectangle 521"/>
                <p:cNvSpPr>
                  <a:spLocks noChangeArrowheads="1"/>
                </p:cNvSpPr>
                <p:nvPr/>
              </p:nvSpPr>
              <p:spPr bwMode="auto">
                <a:xfrm>
                  <a:off x="2498" y="1994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06" name="Rectangle 522"/>
                <p:cNvSpPr>
                  <a:spLocks noChangeArrowheads="1"/>
                </p:cNvSpPr>
                <p:nvPr/>
              </p:nvSpPr>
              <p:spPr bwMode="auto">
                <a:xfrm>
                  <a:off x="2498" y="1995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07" name="Rectangle 523"/>
                <p:cNvSpPr>
                  <a:spLocks noChangeArrowheads="1"/>
                </p:cNvSpPr>
                <p:nvPr/>
              </p:nvSpPr>
              <p:spPr bwMode="auto">
                <a:xfrm>
                  <a:off x="2498" y="1996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08" name="Rectangle 524"/>
                <p:cNvSpPr>
                  <a:spLocks noChangeArrowheads="1"/>
                </p:cNvSpPr>
                <p:nvPr/>
              </p:nvSpPr>
              <p:spPr bwMode="auto">
                <a:xfrm>
                  <a:off x="2498" y="1997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09" name="Rectangle 525"/>
                <p:cNvSpPr>
                  <a:spLocks noChangeArrowheads="1"/>
                </p:cNvSpPr>
                <p:nvPr/>
              </p:nvSpPr>
              <p:spPr bwMode="auto">
                <a:xfrm>
                  <a:off x="2498" y="1997"/>
                  <a:ext cx="99" cy="12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10" name="Rectangle 526"/>
                <p:cNvSpPr>
                  <a:spLocks noChangeArrowheads="1"/>
                </p:cNvSpPr>
                <p:nvPr/>
              </p:nvSpPr>
              <p:spPr bwMode="auto">
                <a:xfrm>
                  <a:off x="2498" y="1998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11" name="Rectangle 527"/>
                <p:cNvSpPr>
                  <a:spLocks noChangeArrowheads="1"/>
                </p:cNvSpPr>
                <p:nvPr/>
              </p:nvSpPr>
              <p:spPr bwMode="auto">
                <a:xfrm>
                  <a:off x="2498" y="1998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12" name="Rectangle 528"/>
                <p:cNvSpPr>
                  <a:spLocks noChangeArrowheads="1"/>
                </p:cNvSpPr>
                <p:nvPr/>
              </p:nvSpPr>
              <p:spPr bwMode="auto">
                <a:xfrm>
                  <a:off x="2498" y="1998"/>
                  <a:ext cx="99" cy="12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13" name="Rectangle 529"/>
                <p:cNvSpPr>
                  <a:spLocks noChangeArrowheads="1"/>
                </p:cNvSpPr>
                <p:nvPr/>
              </p:nvSpPr>
              <p:spPr bwMode="auto">
                <a:xfrm>
                  <a:off x="2498" y="1999"/>
                  <a:ext cx="99" cy="12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14" name="Rectangle 530"/>
                <p:cNvSpPr>
                  <a:spLocks noChangeArrowheads="1"/>
                </p:cNvSpPr>
                <p:nvPr/>
              </p:nvSpPr>
              <p:spPr bwMode="auto">
                <a:xfrm>
                  <a:off x="2498" y="1999"/>
                  <a:ext cx="99" cy="12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15" name="Rectangle 531"/>
                <p:cNvSpPr>
                  <a:spLocks noChangeArrowheads="1"/>
                </p:cNvSpPr>
                <p:nvPr/>
              </p:nvSpPr>
              <p:spPr bwMode="auto">
                <a:xfrm>
                  <a:off x="2498" y="2001"/>
                  <a:ext cx="99" cy="1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16" name="Rectangle 532"/>
                <p:cNvSpPr>
                  <a:spLocks noChangeArrowheads="1"/>
                </p:cNvSpPr>
                <p:nvPr/>
              </p:nvSpPr>
              <p:spPr bwMode="auto">
                <a:xfrm>
                  <a:off x="2498" y="2001"/>
                  <a:ext cx="99" cy="1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17" name="Rectangle 533"/>
                <p:cNvSpPr>
                  <a:spLocks noChangeArrowheads="1"/>
                </p:cNvSpPr>
                <p:nvPr/>
              </p:nvSpPr>
              <p:spPr bwMode="auto">
                <a:xfrm>
                  <a:off x="2498" y="2002"/>
                  <a:ext cx="99" cy="1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18" name="Rectangle 534"/>
                <p:cNvSpPr>
                  <a:spLocks noChangeArrowheads="1"/>
                </p:cNvSpPr>
                <p:nvPr/>
              </p:nvSpPr>
              <p:spPr bwMode="auto">
                <a:xfrm>
                  <a:off x="2498" y="2002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19" name="Rectangle 535"/>
                <p:cNvSpPr>
                  <a:spLocks noChangeArrowheads="1"/>
                </p:cNvSpPr>
                <p:nvPr/>
              </p:nvSpPr>
              <p:spPr bwMode="auto">
                <a:xfrm>
                  <a:off x="2498" y="2002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20" name="Rectangle 536"/>
                <p:cNvSpPr>
                  <a:spLocks noChangeArrowheads="1"/>
                </p:cNvSpPr>
                <p:nvPr/>
              </p:nvSpPr>
              <p:spPr bwMode="auto">
                <a:xfrm>
                  <a:off x="2498" y="2003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</p:grpSp>
          <p:grpSp>
            <p:nvGrpSpPr>
              <p:cNvPr id="6" name="Group 537"/>
              <p:cNvGrpSpPr>
                <a:grpSpLocks/>
              </p:cNvGrpSpPr>
              <p:nvPr/>
            </p:nvGrpSpPr>
            <p:grpSpPr bwMode="auto">
              <a:xfrm>
                <a:off x="2498" y="2072"/>
                <a:ext cx="99" cy="212"/>
                <a:chOff x="2498" y="2004"/>
                <a:chExt cx="99" cy="212"/>
              </a:xfrm>
            </p:grpSpPr>
            <p:sp>
              <p:nvSpPr>
                <p:cNvPr id="580122" name="Rectangle 538"/>
                <p:cNvSpPr>
                  <a:spLocks noChangeArrowheads="1"/>
                </p:cNvSpPr>
                <p:nvPr/>
              </p:nvSpPr>
              <p:spPr bwMode="auto">
                <a:xfrm>
                  <a:off x="2498" y="2004"/>
                  <a:ext cx="99" cy="1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23" name="Rectangle 539"/>
                <p:cNvSpPr>
                  <a:spLocks noChangeArrowheads="1"/>
                </p:cNvSpPr>
                <p:nvPr/>
              </p:nvSpPr>
              <p:spPr bwMode="auto">
                <a:xfrm>
                  <a:off x="2498" y="2005"/>
                  <a:ext cx="99" cy="1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24" name="Rectangle 540"/>
                <p:cNvSpPr>
                  <a:spLocks noChangeArrowheads="1"/>
                </p:cNvSpPr>
                <p:nvPr/>
              </p:nvSpPr>
              <p:spPr bwMode="auto">
                <a:xfrm>
                  <a:off x="2498" y="2005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25" name="Rectangle 541"/>
                <p:cNvSpPr>
                  <a:spLocks noChangeArrowheads="1"/>
                </p:cNvSpPr>
                <p:nvPr/>
              </p:nvSpPr>
              <p:spPr bwMode="auto">
                <a:xfrm>
                  <a:off x="2498" y="2006"/>
                  <a:ext cx="99" cy="1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26" name="Rectangle 542"/>
                <p:cNvSpPr>
                  <a:spLocks noChangeArrowheads="1"/>
                </p:cNvSpPr>
                <p:nvPr/>
              </p:nvSpPr>
              <p:spPr bwMode="auto">
                <a:xfrm>
                  <a:off x="2498" y="2007"/>
                  <a:ext cx="99" cy="1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27" name="Rectangle 543"/>
                <p:cNvSpPr>
                  <a:spLocks noChangeArrowheads="1"/>
                </p:cNvSpPr>
                <p:nvPr/>
              </p:nvSpPr>
              <p:spPr bwMode="auto">
                <a:xfrm>
                  <a:off x="2498" y="2008"/>
                  <a:ext cx="99" cy="10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28" name="Rectangle 544"/>
                <p:cNvSpPr>
                  <a:spLocks noChangeArrowheads="1"/>
                </p:cNvSpPr>
                <p:nvPr/>
              </p:nvSpPr>
              <p:spPr bwMode="auto">
                <a:xfrm>
                  <a:off x="2498" y="2008"/>
                  <a:ext cx="99" cy="10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29" name="Rectangle 545"/>
                <p:cNvSpPr>
                  <a:spLocks noChangeArrowheads="1"/>
                </p:cNvSpPr>
                <p:nvPr/>
              </p:nvSpPr>
              <p:spPr bwMode="auto">
                <a:xfrm>
                  <a:off x="2498" y="2009"/>
                  <a:ext cx="99" cy="9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30" name="Rectangle 546"/>
                <p:cNvSpPr>
                  <a:spLocks noChangeArrowheads="1"/>
                </p:cNvSpPr>
                <p:nvPr/>
              </p:nvSpPr>
              <p:spPr bwMode="auto">
                <a:xfrm>
                  <a:off x="2498" y="2009"/>
                  <a:ext cx="99" cy="10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31" name="Rectangle 547"/>
                <p:cNvSpPr>
                  <a:spLocks noChangeArrowheads="1"/>
                </p:cNvSpPr>
                <p:nvPr/>
              </p:nvSpPr>
              <p:spPr bwMode="auto">
                <a:xfrm>
                  <a:off x="2498" y="2010"/>
                  <a:ext cx="99" cy="9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32" name="Rectangle 548"/>
                <p:cNvSpPr>
                  <a:spLocks noChangeArrowheads="1"/>
                </p:cNvSpPr>
                <p:nvPr/>
              </p:nvSpPr>
              <p:spPr bwMode="auto">
                <a:xfrm>
                  <a:off x="2498" y="2011"/>
                  <a:ext cx="99" cy="8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33" name="Rectangle 549"/>
                <p:cNvSpPr>
                  <a:spLocks noChangeArrowheads="1"/>
                </p:cNvSpPr>
                <p:nvPr/>
              </p:nvSpPr>
              <p:spPr bwMode="auto">
                <a:xfrm>
                  <a:off x="2498" y="2011"/>
                  <a:ext cx="99" cy="9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34" name="Rectangle 550"/>
                <p:cNvSpPr>
                  <a:spLocks noChangeArrowheads="1"/>
                </p:cNvSpPr>
                <p:nvPr/>
              </p:nvSpPr>
              <p:spPr bwMode="auto">
                <a:xfrm>
                  <a:off x="2498" y="2011"/>
                  <a:ext cx="99" cy="9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35" name="Rectangle 551"/>
                <p:cNvSpPr>
                  <a:spLocks noChangeArrowheads="1"/>
                </p:cNvSpPr>
                <p:nvPr/>
              </p:nvSpPr>
              <p:spPr bwMode="auto">
                <a:xfrm>
                  <a:off x="2498" y="2012"/>
                  <a:ext cx="99" cy="10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36" name="Rectangle 552"/>
                <p:cNvSpPr>
                  <a:spLocks noChangeArrowheads="1"/>
                </p:cNvSpPr>
                <p:nvPr/>
              </p:nvSpPr>
              <p:spPr bwMode="auto">
                <a:xfrm>
                  <a:off x="2498" y="2012"/>
                  <a:ext cx="99" cy="10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37" name="Rectangle 553"/>
                <p:cNvSpPr>
                  <a:spLocks noChangeArrowheads="1"/>
                </p:cNvSpPr>
                <p:nvPr/>
              </p:nvSpPr>
              <p:spPr bwMode="auto">
                <a:xfrm>
                  <a:off x="2498" y="2013"/>
                  <a:ext cx="99" cy="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38" name="Rectangle 554"/>
                <p:cNvSpPr>
                  <a:spLocks noChangeArrowheads="1"/>
                </p:cNvSpPr>
                <p:nvPr/>
              </p:nvSpPr>
              <p:spPr bwMode="auto">
                <a:xfrm>
                  <a:off x="2498" y="2195"/>
                  <a:ext cx="99" cy="21"/>
                </a:xfrm>
                <a:prstGeom prst="rect">
                  <a:avLst/>
                </a:prstGeom>
                <a:solidFill>
                  <a:srgbClr val="00AFA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39" name="Rectangle 555"/>
                <p:cNvSpPr>
                  <a:spLocks noChangeArrowheads="1"/>
                </p:cNvSpPr>
                <p:nvPr/>
              </p:nvSpPr>
              <p:spPr bwMode="auto">
                <a:xfrm>
                  <a:off x="2498" y="2195"/>
                  <a:ext cx="99" cy="20"/>
                </a:xfrm>
                <a:prstGeom prst="rect">
                  <a:avLst/>
                </a:prstGeom>
                <a:solidFill>
                  <a:srgbClr val="00AFA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40" name="Rectangle 556"/>
                <p:cNvSpPr>
                  <a:spLocks noChangeArrowheads="1"/>
                </p:cNvSpPr>
                <p:nvPr/>
              </p:nvSpPr>
              <p:spPr bwMode="auto">
                <a:xfrm>
                  <a:off x="2498" y="2194"/>
                  <a:ext cx="99" cy="21"/>
                </a:xfrm>
                <a:prstGeom prst="rect">
                  <a:avLst/>
                </a:prstGeom>
                <a:solidFill>
                  <a:srgbClr val="00AFA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41" name="Rectangle 557"/>
                <p:cNvSpPr>
                  <a:spLocks noChangeArrowheads="1"/>
                </p:cNvSpPr>
                <p:nvPr/>
              </p:nvSpPr>
              <p:spPr bwMode="auto">
                <a:xfrm>
                  <a:off x="2498" y="2194"/>
                  <a:ext cx="99" cy="20"/>
                </a:xfrm>
                <a:prstGeom prst="rect">
                  <a:avLst/>
                </a:prstGeom>
                <a:solidFill>
                  <a:srgbClr val="00AFA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42" name="Rectangle 558"/>
                <p:cNvSpPr>
                  <a:spLocks noChangeArrowheads="1"/>
                </p:cNvSpPr>
                <p:nvPr/>
              </p:nvSpPr>
              <p:spPr bwMode="auto">
                <a:xfrm>
                  <a:off x="2498" y="2193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43" name="Rectangle 559"/>
                <p:cNvSpPr>
                  <a:spLocks noChangeArrowheads="1"/>
                </p:cNvSpPr>
                <p:nvPr/>
              </p:nvSpPr>
              <p:spPr bwMode="auto">
                <a:xfrm>
                  <a:off x="2498" y="2193"/>
                  <a:ext cx="99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44" name="Rectangle 560"/>
                <p:cNvSpPr>
                  <a:spLocks noChangeArrowheads="1"/>
                </p:cNvSpPr>
                <p:nvPr/>
              </p:nvSpPr>
              <p:spPr bwMode="auto">
                <a:xfrm>
                  <a:off x="2498" y="2191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45" name="Rectangle 561"/>
                <p:cNvSpPr>
                  <a:spLocks noChangeArrowheads="1"/>
                </p:cNvSpPr>
                <p:nvPr/>
              </p:nvSpPr>
              <p:spPr bwMode="auto">
                <a:xfrm>
                  <a:off x="2498" y="2190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46" name="Rectangle 562"/>
                <p:cNvSpPr>
                  <a:spLocks noChangeArrowheads="1"/>
                </p:cNvSpPr>
                <p:nvPr/>
              </p:nvSpPr>
              <p:spPr bwMode="auto">
                <a:xfrm>
                  <a:off x="2498" y="2189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47" name="Rectangle 563"/>
                <p:cNvSpPr>
                  <a:spLocks noChangeArrowheads="1"/>
                </p:cNvSpPr>
                <p:nvPr/>
              </p:nvSpPr>
              <p:spPr bwMode="auto">
                <a:xfrm>
                  <a:off x="2498" y="2188"/>
                  <a:ext cx="99" cy="21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48" name="Rectangle 564"/>
                <p:cNvSpPr>
                  <a:spLocks noChangeArrowheads="1"/>
                </p:cNvSpPr>
                <p:nvPr/>
              </p:nvSpPr>
              <p:spPr bwMode="auto">
                <a:xfrm>
                  <a:off x="2498" y="2188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49" name="Rectangle 565"/>
                <p:cNvSpPr>
                  <a:spLocks noChangeArrowheads="1"/>
                </p:cNvSpPr>
                <p:nvPr/>
              </p:nvSpPr>
              <p:spPr bwMode="auto">
                <a:xfrm>
                  <a:off x="2498" y="2187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50" name="Rectangle 566"/>
                <p:cNvSpPr>
                  <a:spLocks noChangeArrowheads="1"/>
                </p:cNvSpPr>
                <p:nvPr/>
              </p:nvSpPr>
              <p:spPr bwMode="auto">
                <a:xfrm>
                  <a:off x="2498" y="2187"/>
                  <a:ext cx="99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51" name="Rectangle 567"/>
                <p:cNvSpPr>
                  <a:spLocks noChangeArrowheads="1"/>
                </p:cNvSpPr>
                <p:nvPr/>
              </p:nvSpPr>
              <p:spPr bwMode="auto">
                <a:xfrm>
                  <a:off x="2498" y="2185"/>
                  <a:ext cx="99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52" name="Rectangle 568"/>
                <p:cNvSpPr>
                  <a:spLocks noChangeArrowheads="1"/>
                </p:cNvSpPr>
                <p:nvPr/>
              </p:nvSpPr>
              <p:spPr bwMode="auto">
                <a:xfrm>
                  <a:off x="2498" y="2184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53" name="Rectangle 569"/>
                <p:cNvSpPr>
                  <a:spLocks noChangeArrowheads="1"/>
                </p:cNvSpPr>
                <p:nvPr/>
              </p:nvSpPr>
              <p:spPr bwMode="auto">
                <a:xfrm>
                  <a:off x="2498" y="2184"/>
                  <a:ext cx="99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54" name="Rectangle 570"/>
                <p:cNvSpPr>
                  <a:spLocks noChangeArrowheads="1"/>
                </p:cNvSpPr>
                <p:nvPr/>
              </p:nvSpPr>
              <p:spPr bwMode="auto">
                <a:xfrm>
                  <a:off x="2498" y="2183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55" name="Rectangle 571"/>
                <p:cNvSpPr>
                  <a:spLocks noChangeArrowheads="1"/>
                </p:cNvSpPr>
                <p:nvPr/>
              </p:nvSpPr>
              <p:spPr bwMode="auto">
                <a:xfrm>
                  <a:off x="2498" y="2182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56" name="Rectangle 572"/>
                <p:cNvSpPr>
                  <a:spLocks noChangeArrowheads="1"/>
                </p:cNvSpPr>
                <p:nvPr/>
              </p:nvSpPr>
              <p:spPr bwMode="auto">
                <a:xfrm>
                  <a:off x="2498" y="2181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57" name="Rectangle 573"/>
                <p:cNvSpPr>
                  <a:spLocks noChangeArrowheads="1"/>
                </p:cNvSpPr>
                <p:nvPr/>
              </p:nvSpPr>
              <p:spPr bwMode="auto">
                <a:xfrm>
                  <a:off x="2498" y="2181"/>
                  <a:ext cx="99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58" name="Rectangle 574"/>
                <p:cNvSpPr>
                  <a:spLocks noChangeArrowheads="1"/>
                </p:cNvSpPr>
                <p:nvPr/>
              </p:nvSpPr>
              <p:spPr bwMode="auto">
                <a:xfrm>
                  <a:off x="2498" y="2180"/>
                  <a:ext cx="99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59" name="Rectangle 575"/>
                <p:cNvSpPr>
                  <a:spLocks noChangeArrowheads="1"/>
                </p:cNvSpPr>
                <p:nvPr/>
              </p:nvSpPr>
              <p:spPr bwMode="auto">
                <a:xfrm>
                  <a:off x="2498" y="2179"/>
                  <a:ext cx="99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60" name="Rectangle 576"/>
                <p:cNvSpPr>
                  <a:spLocks noChangeArrowheads="1"/>
                </p:cNvSpPr>
                <p:nvPr/>
              </p:nvSpPr>
              <p:spPr bwMode="auto">
                <a:xfrm>
                  <a:off x="2498" y="2178"/>
                  <a:ext cx="99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61" name="Rectangle 577"/>
                <p:cNvSpPr>
                  <a:spLocks noChangeArrowheads="1"/>
                </p:cNvSpPr>
                <p:nvPr/>
              </p:nvSpPr>
              <p:spPr bwMode="auto">
                <a:xfrm>
                  <a:off x="2498" y="2177"/>
                  <a:ext cx="99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62" name="Rectangle 578"/>
                <p:cNvSpPr>
                  <a:spLocks noChangeArrowheads="1"/>
                </p:cNvSpPr>
                <p:nvPr/>
              </p:nvSpPr>
              <p:spPr bwMode="auto">
                <a:xfrm>
                  <a:off x="2498" y="2176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63" name="Rectangle 579"/>
                <p:cNvSpPr>
                  <a:spLocks noChangeArrowheads="1"/>
                </p:cNvSpPr>
                <p:nvPr/>
              </p:nvSpPr>
              <p:spPr bwMode="auto">
                <a:xfrm>
                  <a:off x="2498" y="2176"/>
                  <a:ext cx="99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64" name="Rectangle 580"/>
                <p:cNvSpPr>
                  <a:spLocks noChangeArrowheads="1"/>
                </p:cNvSpPr>
                <p:nvPr/>
              </p:nvSpPr>
              <p:spPr bwMode="auto">
                <a:xfrm>
                  <a:off x="2498" y="2175"/>
                  <a:ext cx="99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65" name="Rectangle 581"/>
                <p:cNvSpPr>
                  <a:spLocks noChangeArrowheads="1"/>
                </p:cNvSpPr>
                <p:nvPr/>
              </p:nvSpPr>
              <p:spPr bwMode="auto">
                <a:xfrm>
                  <a:off x="2498" y="2174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66" name="Rectangle 582"/>
                <p:cNvSpPr>
                  <a:spLocks noChangeArrowheads="1"/>
                </p:cNvSpPr>
                <p:nvPr/>
              </p:nvSpPr>
              <p:spPr bwMode="auto">
                <a:xfrm>
                  <a:off x="2498" y="2174"/>
                  <a:ext cx="99" cy="19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67" name="Rectangle 583"/>
                <p:cNvSpPr>
                  <a:spLocks noChangeArrowheads="1"/>
                </p:cNvSpPr>
                <p:nvPr/>
              </p:nvSpPr>
              <p:spPr bwMode="auto">
                <a:xfrm>
                  <a:off x="2498" y="2173"/>
                  <a:ext cx="99" cy="20"/>
                </a:xfrm>
                <a:prstGeom prst="rect">
                  <a:avLst/>
                </a:prstGeom>
                <a:solidFill>
                  <a:srgbClr val="19191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68" name="Rectangle 584"/>
                <p:cNvSpPr>
                  <a:spLocks noChangeArrowheads="1"/>
                </p:cNvSpPr>
                <p:nvPr/>
              </p:nvSpPr>
              <p:spPr bwMode="auto">
                <a:xfrm>
                  <a:off x="2498" y="2172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69" name="Rectangle 585"/>
                <p:cNvSpPr>
                  <a:spLocks noChangeArrowheads="1"/>
                </p:cNvSpPr>
                <p:nvPr/>
              </p:nvSpPr>
              <p:spPr bwMode="auto">
                <a:xfrm>
                  <a:off x="2498" y="2171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70" name="Rectangle 586"/>
                <p:cNvSpPr>
                  <a:spLocks noChangeArrowheads="1"/>
                </p:cNvSpPr>
                <p:nvPr/>
              </p:nvSpPr>
              <p:spPr bwMode="auto">
                <a:xfrm>
                  <a:off x="2498" y="2170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71" name="Rectangle 587"/>
                <p:cNvSpPr>
                  <a:spLocks noChangeArrowheads="1"/>
                </p:cNvSpPr>
                <p:nvPr/>
              </p:nvSpPr>
              <p:spPr bwMode="auto">
                <a:xfrm>
                  <a:off x="2498" y="2169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72" name="Rectangle 588"/>
                <p:cNvSpPr>
                  <a:spLocks noChangeArrowheads="1"/>
                </p:cNvSpPr>
                <p:nvPr/>
              </p:nvSpPr>
              <p:spPr bwMode="auto">
                <a:xfrm>
                  <a:off x="2498" y="2168"/>
                  <a:ext cx="99" cy="20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73" name="Rectangle 589"/>
                <p:cNvSpPr>
                  <a:spLocks noChangeArrowheads="1"/>
                </p:cNvSpPr>
                <p:nvPr/>
              </p:nvSpPr>
              <p:spPr bwMode="auto">
                <a:xfrm>
                  <a:off x="2498" y="2168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74" name="Rectangle 590"/>
                <p:cNvSpPr>
                  <a:spLocks noChangeArrowheads="1"/>
                </p:cNvSpPr>
                <p:nvPr/>
              </p:nvSpPr>
              <p:spPr bwMode="auto">
                <a:xfrm>
                  <a:off x="2498" y="2167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75" name="Rectangle 591"/>
                <p:cNvSpPr>
                  <a:spLocks noChangeArrowheads="1"/>
                </p:cNvSpPr>
                <p:nvPr/>
              </p:nvSpPr>
              <p:spPr bwMode="auto">
                <a:xfrm>
                  <a:off x="2498" y="2166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76" name="Rectangle 592"/>
                <p:cNvSpPr>
                  <a:spLocks noChangeArrowheads="1"/>
                </p:cNvSpPr>
                <p:nvPr/>
              </p:nvSpPr>
              <p:spPr bwMode="auto">
                <a:xfrm>
                  <a:off x="2498" y="2165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77" name="Rectangle 593"/>
                <p:cNvSpPr>
                  <a:spLocks noChangeArrowheads="1"/>
                </p:cNvSpPr>
                <p:nvPr/>
              </p:nvSpPr>
              <p:spPr bwMode="auto">
                <a:xfrm>
                  <a:off x="2498" y="2165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78" name="Rectangle 594"/>
                <p:cNvSpPr>
                  <a:spLocks noChangeArrowheads="1"/>
                </p:cNvSpPr>
                <p:nvPr/>
              </p:nvSpPr>
              <p:spPr bwMode="auto">
                <a:xfrm>
                  <a:off x="2498" y="2164"/>
                  <a:ext cx="99" cy="18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79" name="Rectangle 595"/>
                <p:cNvSpPr>
                  <a:spLocks noChangeArrowheads="1"/>
                </p:cNvSpPr>
                <p:nvPr/>
              </p:nvSpPr>
              <p:spPr bwMode="auto">
                <a:xfrm>
                  <a:off x="2498" y="2163"/>
                  <a:ext cx="99" cy="18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80" name="Rectangle 596"/>
                <p:cNvSpPr>
                  <a:spLocks noChangeArrowheads="1"/>
                </p:cNvSpPr>
                <p:nvPr/>
              </p:nvSpPr>
              <p:spPr bwMode="auto">
                <a:xfrm>
                  <a:off x="2498" y="2162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81" name="Rectangle 597"/>
                <p:cNvSpPr>
                  <a:spLocks noChangeArrowheads="1"/>
                </p:cNvSpPr>
                <p:nvPr/>
              </p:nvSpPr>
              <p:spPr bwMode="auto">
                <a:xfrm>
                  <a:off x="2498" y="2161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82" name="Rectangle 598"/>
                <p:cNvSpPr>
                  <a:spLocks noChangeArrowheads="1"/>
                </p:cNvSpPr>
                <p:nvPr/>
              </p:nvSpPr>
              <p:spPr bwMode="auto">
                <a:xfrm>
                  <a:off x="2498" y="2161"/>
                  <a:ext cx="99" cy="19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83" name="Rectangle 599"/>
                <p:cNvSpPr>
                  <a:spLocks noChangeArrowheads="1"/>
                </p:cNvSpPr>
                <p:nvPr/>
              </p:nvSpPr>
              <p:spPr bwMode="auto">
                <a:xfrm>
                  <a:off x="2498" y="2160"/>
                  <a:ext cx="99" cy="18"/>
                </a:xfrm>
                <a:prstGeom prst="rect">
                  <a:avLst/>
                </a:prstGeom>
                <a:solidFill>
                  <a:srgbClr val="24242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84" name="Rectangle 600"/>
                <p:cNvSpPr>
                  <a:spLocks noChangeArrowheads="1"/>
                </p:cNvSpPr>
                <p:nvPr/>
              </p:nvSpPr>
              <p:spPr bwMode="auto">
                <a:xfrm>
                  <a:off x="2498" y="2159"/>
                  <a:ext cx="99" cy="18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85" name="Rectangle 601"/>
                <p:cNvSpPr>
                  <a:spLocks noChangeArrowheads="1"/>
                </p:cNvSpPr>
                <p:nvPr/>
              </p:nvSpPr>
              <p:spPr bwMode="auto">
                <a:xfrm>
                  <a:off x="2498" y="2157"/>
                  <a:ext cx="99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86" name="Rectangle 602"/>
                <p:cNvSpPr>
                  <a:spLocks noChangeArrowheads="1"/>
                </p:cNvSpPr>
                <p:nvPr/>
              </p:nvSpPr>
              <p:spPr bwMode="auto">
                <a:xfrm>
                  <a:off x="2498" y="2157"/>
                  <a:ext cx="99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87" name="Rectangle 603"/>
                <p:cNvSpPr>
                  <a:spLocks noChangeArrowheads="1"/>
                </p:cNvSpPr>
                <p:nvPr/>
              </p:nvSpPr>
              <p:spPr bwMode="auto">
                <a:xfrm>
                  <a:off x="2498" y="2157"/>
                  <a:ext cx="99" cy="18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88" name="Rectangle 604"/>
                <p:cNvSpPr>
                  <a:spLocks noChangeArrowheads="1"/>
                </p:cNvSpPr>
                <p:nvPr/>
              </p:nvSpPr>
              <p:spPr bwMode="auto">
                <a:xfrm>
                  <a:off x="2498" y="2156"/>
                  <a:ext cx="99" cy="18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89" name="Rectangle 605"/>
                <p:cNvSpPr>
                  <a:spLocks noChangeArrowheads="1"/>
                </p:cNvSpPr>
                <p:nvPr/>
              </p:nvSpPr>
              <p:spPr bwMode="auto">
                <a:xfrm>
                  <a:off x="2498" y="2155"/>
                  <a:ext cx="99" cy="19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90" name="Rectangle 606"/>
                <p:cNvSpPr>
                  <a:spLocks noChangeArrowheads="1"/>
                </p:cNvSpPr>
                <p:nvPr/>
              </p:nvSpPr>
              <p:spPr bwMode="auto">
                <a:xfrm>
                  <a:off x="2498" y="2155"/>
                  <a:ext cx="99" cy="18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91" name="Rectangle 607"/>
                <p:cNvSpPr>
                  <a:spLocks noChangeArrowheads="1"/>
                </p:cNvSpPr>
                <p:nvPr/>
              </p:nvSpPr>
              <p:spPr bwMode="auto">
                <a:xfrm>
                  <a:off x="2498" y="2154"/>
                  <a:ext cx="99" cy="18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92" name="Rectangle 608"/>
                <p:cNvSpPr>
                  <a:spLocks noChangeArrowheads="1"/>
                </p:cNvSpPr>
                <p:nvPr/>
              </p:nvSpPr>
              <p:spPr bwMode="auto">
                <a:xfrm>
                  <a:off x="2498" y="2153"/>
                  <a:ext cx="99" cy="17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93" name="Rectangle 609"/>
                <p:cNvSpPr>
                  <a:spLocks noChangeArrowheads="1"/>
                </p:cNvSpPr>
                <p:nvPr/>
              </p:nvSpPr>
              <p:spPr bwMode="auto">
                <a:xfrm>
                  <a:off x="2498" y="2152"/>
                  <a:ext cx="99" cy="17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94" name="Rectangle 610"/>
                <p:cNvSpPr>
                  <a:spLocks noChangeArrowheads="1"/>
                </p:cNvSpPr>
                <p:nvPr/>
              </p:nvSpPr>
              <p:spPr bwMode="auto">
                <a:xfrm>
                  <a:off x="2498" y="2152"/>
                  <a:ext cx="99" cy="17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95" name="Rectangle 611"/>
                <p:cNvSpPr>
                  <a:spLocks noChangeArrowheads="1"/>
                </p:cNvSpPr>
                <p:nvPr/>
              </p:nvSpPr>
              <p:spPr bwMode="auto">
                <a:xfrm>
                  <a:off x="2498" y="2150"/>
                  <a:ext cx="99" cy="18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96" name="Rectangle 612"/>
                <p:cNvSpPr>
                  <a:spLocks noChangeArrowheads="1"/>
                </p:cNvSpPr>
                <p:nvPr/>
              </p:nvSpPr>
              <p:spPr bwMode="auto">
                <a:xfrm>
                  <a:off x="2498" y="2150"/>
                  <a:ext cx="99" cy="17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97" name="Rectangle 613"/>
                <p:cNvSpPr>
                  <a:spLocks noChangeArrowheads="1"/>
                </p:cNvSpPr>
                <p:nvPr/>
              </p:nvSpPr>
              <p:spPr bwMode="auto">
                <a:xfrm>
                  <a:off x="2498" y="2149"/>
                  <a:ext cx="99" cy="17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98" name="Rectangle 614"/>
                <p:cNvSpPr>
                  <a:spLocks noChangeArrowheads="1"/>
                </p:cNvSpPr>
                <p:nvPr/>
              </p:nvSpPr>
              <p:spPr bwMode="auto">
                <a:xfrm>
                  <a:off x="2498" y="2148"/>
                  <a:ext cx="99" cy="17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199" name="Rectangle 615"/>
                <p:cNvSpPr>
                  <a:spLocks noChangeArrowheads="1"/>
                </p:cNvSpPr>
                <p:nvPr/>
              </p:nvSpPr>
              <p:spPr bwMode="auto">
                <a:xfrm>
                  <a:off x="2498" y="2147"/>
                  <a:ext cx="99" cy="18"/>
                </a:xfrm>
                <a:prstGeom prst="rect">
                  <a:avLst/>
                </a:prstGeom>
                <a:solidFill>
                  <a:srgbClr val="32323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00" name="Rectangle 616"/>
                <p:cNvSpPr>
                  <a:spLocks noChangeArrowheads="1"/>
                </p:cNvSpPr>
                <p:nvPr/>
              </p:nvSpPr>
              <p:spPr bwMode="auto">
                <a:xfrm>
                  <a:off x="2498" y="2146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01" name="Rectangle 617"/>
                <p:cNvSpPr>
                  <a:spLocks noChangeArrowheads="1"/>
                </p:cNvSpPr>
                <p:nvPr/>
              </p:nvSpPr>
              <p:spPr bwMode="auto">
                <a:xfrm>
                  <a:off x="2498" y="2146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02" name="Rectangle 618"/>
                <p:cNvSpPr>
                  <a:spLocks noChangeArrowheads="1"/>
                </p:cNvSpPr>
                <p:nvPr/>
              </p:nvSpPr>
              <p:spPr bwMode="auto">
                <a:xfrm>
                  <a:off x="2498" y="2145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03" name="Rectangle 619"/>
                <p:cNvSpPr>
                  <a:spLocks noChangeArrowheads="1"/>
                </p:cNvSpPr>
                <p:nvPr/>
              </p:nvSpPr>
              <p:spPr bwMode="auto">
                <a:xfrm>
                  <a:off x="2498" y="2145"/>
                  <a:ext cx="99" cy="16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04" name="Rectangle 620"/>
                <p:cNvSpPr>
                  <a:spLocks noChangeArrowheads="1"/>
                </p:cNvSpPr>
                <p:nvPr/>
              </p:nvSpPr>
              <p:spPr bwMode="auto">
                <a:xfrm>
                  <a:off x="2498" y="2143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05" name="Rectangle 621"/>
                <p:cNvSpPr>
                  <a:spLocks noChangeArrowheads="1"/>
                </p:cNvSpPr>
                <p:nvPr/>
              </p:nvSpPr>
              <p:spPr bwMode="auto">
                <a:xfrm>
                  <a:off x="2498" y="2142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06" name="Rectangle 622"/>
                <p:cNvSpPr>
                  <a:spLocks noChangeArrowheads="1"/>
                </p:cNvSpPr>
                <p:nvPr/>
              </p:nvSpPr>
              <p:spPr bwMode="auto">
                <a:xfrm>
                  <a:off x="2498" y="2141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07" name="Rectangle 623"/>
                <p:cNvSpPr>
                  <a:spLocks noChangeArrowheads="1"/>
                </p:cNvSpPr>
                <p:nvPr/>
              </p:nvSpPr>
              <p:spPr bwMode="auto">
                <a:xfrm>
                  <a:off x="2498" y="2140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08" name="Rectangle 624"/>
                <p:cNvSpPr>
                  <a:spLocks noChangeArrowheads="1"/>
                </p:cNvSpPr>
                <p:nvPr/>
              </p:nvSpPr>
              <p:spPr bwMode="auto">
                <a:xfrm>
                  <a:off x="2498" y="2140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09" name="Rectangle 625"/>
                <p:cNvSpPr>
                  <a:spLocks noChangeArrowheads="1"/>
                </p:cNvSpPr>
                <p:nvPr/>
              </p:nvSpPr>
              <p:spPr bwMode="auto">
                <a:xfrm>
                  <a:off x="2498" y="2139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10" name="Rectangle 626"/>
                <p:cNvSpPr>
                  <a:spLocks noChangeArrowheads="1"/>
                </p:cNvSpPr>
                <p:nvPr/>
              </p:nvSpPr>
              <p:spPr bwMode="auto">
                <a:xfrm>
                  <a:off x="2498" y="2139"/>
                  <a:ext cx="99" cy="16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11" name="Rectangle 627"/>
                <p:cNvSpPr>
                  <a:spLocks noChangeArrowheads="1"/>
                </p:cNvSpPr>
                <p:nvPr/>
              </p:nvSpPr>
              <p:spPr bwMode="auto">
                <a:xfrm>
                  <a:off x="2498" y="2138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12" name="Rectangle 628"/>
                <p:cNvSpPr>
                  <a:spLocks noChangeArrowheads="1"/>
                </p:cNvSpPr>
                <p:nvPr/>
              </p:nvSpPr>
              <p:spPr bwMode="auto">
                <a:xfrm>
                  <a:off x="2498" y="2136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13" name="Rectangle 629"/>
                <p:cNvSpPr>
                  <a:spLocks noChangeArrowheads="1"/>
                </p:cNvSpPr>
                <p:nvPr/>
              </p:nvSpPr>
              <p:spPr bwMode="auto">
                <a:xfrm>
                  <a:off x="2498" y="2135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14" name="Rectangle 630"/>
                <p:cNvSpPr>
                  <a:spLocks noChangeArrowheads="1"/>
                </p:cNvSpPr>
                <p:nvPr/>
              </p:nvSpPr>
              <p:spPr bwMode="auto">
                <a:xfrm>
                  <a:off x="2498" y="2135"/>
                  <a:ext cx="99" cy="18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15" name="Rectangle 631"/>
                <p:cNvSpPr>
                  <a:spLocks noChangeArrowheads="1"/>
                </p:cNvSpPr>
                <p:nvPr/>
              </p:nvSpPr>
              <p:spPr bwMode="auto">
                <a:xfrm>
                  <a:off x="2498" y="2135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16" name="Rectangle 632"/>
                <p:cNvSpPr>
                  <a:spLocks noChangeArrowheads="1"/>
                </p:cNvSpPr>
                <p:nvPr/>
              </p:nvSpPr>
              <p:spPr bwMode="auto">
                <a:xfrm>
                  <a:off x="2498" y="2134"/>
                  <a:ext cx="99" cy="16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17" name="Rectangle 633"/>
                <p:cNvSpPr>
                  <a:spLocks noChangeArrowheads="1"/>
                </p:cNvSpPr>
                <p:nvPr/>
              </p:nvSpPr>
              <p:spPr bwMode="auto">
                <a:xfrm>
                  <a:off x="2498" y="2133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18" name="Rectangle 634"/>
                <p:cNvSpPr>
                  <a:spLocks noChangeArrowheads="1"/>
                </p:cNvSpPr>
                <p:nvPr/>
              </p:nvSpPr>
              <p:spPr bwMode="auto">
                <a:xfrm>
                  <a:off x="2498" y="2133"/>
                  <a:ext cx="99" cy="16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19" name="Rectangle 635"/>
                <p:cNvSpPr>
                  <a:spLocks noChangeArrowheads="1"/>
                </p:cNvSpPr>
                <p:nvPr/>
              </p:nvSpPr>
              <p:spPr bwMode="auto">
                <a:xfrm>
                  <a:off x="2498" y="2131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20" name="Rectangle 636"/>
                <p:cNvSpPr>
                  <a:spLocks noChangeArrowheads="1"/>
                </p:cNvSpPr>
                <p:nvPr/>
              </p:nvSpPr>
              <p:spPr bwMode="auto">
                <a:xfrm>
                  <a:off x="2498" y="2130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21" name="Rectangle 637"/>
                <p:cNvSpPr>
                  <a:spLocks noChangeArrowheads="1"/>
                </p:cNvSpPr>
                <p:nvPr/>
              </p:nvSpPr>
              <p:spPr bwMode="auto">
                <a:xfrm>
                  <a:off x="2498" y="2129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22" name="Rectangle 638"/>
                <p:cNvSpPr>
                  <a:spLocks noChangeArrowheads="1"/>
                </p:cNvSpPr>
                <p:nvPr/>
              </p:nvSpPr>
              <p:spPr bwMode="auto">
                <a:xfrm>
                  <a:off x="2498" y="2129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23" name="Rectangle 639"/>
                <p:cNvSpPr>
                  <a:spLocks noChangeArrowheads="1"/>
                </p:cNvSpPr>
                <p:nvPr/>
              </p:nvSpPr>
              <p:spPr bwMode="auto">
                <a:xfrm>
                  <a:off x="2498" y="2128"/>
                  <a:ext cx="99" cy="17"/>
                </a:xfrm>
                <a:prstGeom prst="rect">
                  <a:avLst/>
                </a:prstGeom>
                <a:solidFill>
                  <a:srgbClr val="44444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24" name="Rectangle 640"/>
                <p:cNvSpPr>
                  <a:spLocks noChangeArrowheads="1"/>
                </p:cNvSpPr>
                <p:nvPr/>
              </p:nvSpPr>
              <p:spPr bwMode="auto">
                <a:xfrm>
                  <a:off x="2498" y="2127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25" name="Rectangle 641"/>
                <p:cNvSpPr>
                  <a:spLocks noChangeArrowheads="1"/>
                </p:cNvSpPr>
                <p:nvPr/>
              </p:nvSpPr>
              <p:spPr bwMode="auto">
                <a:xfrm>
                  <a:off x="2498" y="2126"/>
                  <a:ext cx="99" cy="17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26" name="Rectangle 642"/>
                <p:cNvSpPr>
                  <a:spLocks noChangeArrowheads="1"/>
                </p:cNvSpPr>
                <p:nvPr/>
              </p:nvSpPr>
              <p:spPr bwMode="auto">
                <a:xfrm>
                  <a:off x="2498" y="2126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27" name="Rectangle 643"/>
                <p:cNvSpPr>
                  <a:spLocks noChangeArrowheads="1"/>
                </p:cNvSpPr>
                <p:nvPr/>
              </p:nvSpPr>
              <p:spPr bwMode="auto">
                <a:xfrm>
                  <a:off x="2498" y="2125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28" name="Rectangle 644"/>
                <p:cNvSpPr>
                  <a:spLocks noChangeArrowheads="1"/>
                </p:cNvSpPr>
                <p:nvPr/>
              </p:nvSpPr>
              <p:spPr bwMode="auto">
                <a:xfrm>
                  <a:off x="2498" y="2124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29" name="Rectangle 645"/>
                <p:cNvSpPr>
                  <a:spLocks noChangeArrowheads="1"/>
                </p:cNvSpPr>
                <p:nvPr/>
              </p:nvSpPr>
              <p:spPr bwMode="auto">
                <a:xfrm>
                  <a:off x="2498" y="2123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30" name="Rectangle 646"/>
                <p:cNvSpPr>
                  <a:spLocks noChangeArrowheads="1"/>
                </p:cNvSpPr>
                <p:nvPr/>
              </p:nvSpPr>
              <p:spPr bwMode="auto">
                <a:xfrm>
                  <a:off x="2498" y="2123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31" name="Rectangle 647"/>
                <p:cNvSpPr>
                  <a:spLocks noChangeArrowheads="1"/>
                </p:cNvSpPr>
                <p:nvPr/>
              </p:nvSpPr>
              <p:spPr bwMode="auto">
                <a:xfrm>
                  <a:off x="2498" y="2122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32" name="Rectangle 648"/>
                <p:cNvSpPr>
                  <a:spLocks noChangeArrowheads="1"/>
                </p:cNvSpPr>
                <p:nvPr/>
              </p:nvSpPr>
              <p:spPr bwMode="auto">
                <a:xfrm>
                  <a:off x="2498" y="2121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33" name="Rectangle 649"/>
                <p:cNvSpPr>
                  <a:spLocks noChangeArrowheads="1"/>
                </p:cNvSpPr>
                <p:nvPr/>
              </p:nvSpPr>
              <p:spPr bwMode="auto">
                <a:xfrm>
                  <a:off x="2498" y="2120"/>
                  <a:ext cx="99" cy="15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34" name="Rectangle 650"/>
                <p:cNvSpPr>
                  <a:spLocks noChangeArrowheads="1"/>
                </p:cNvSpPr>
                <p:nvPr/>
              </p:nvSpPr>
              <p:spPr bwMode="auto">
                <a:xfrm>
                  <a:off x="2498" y="2119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35" name="Rectangle 651"/>
                <p:cNvSpPr>
                  <a:spLocks noChangeArrowheads="1"/>
                </p:cNvSpPr>
                <p:nvPr/>
              </p:nvSpPr>
              <p:spPr bwMode="auto">
                <a:xfrm>
                  <a:off x="2498" y="2119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36" name="Rectangle 652"/>
                <p:cNvSpPr>
                  <a:spLocks noChangeArrowheads="1"/>
                </p:cNvSpPr>
                <p:nvPr/>
              </p:nvSpPr>
              <p:spPr bwMode="auto">
                <a:xfrm>
                  <a:off x="2498" y="2118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37" name="Rectangle 653"/>
                <p:cNvSpPr>
                  <a:spLocks noChangeArrowheads="1"/>
                </p:cNvSpPr>
                <p:nvPr/>
              </p:nvSpPr>
              <p:spPr bwMode="auto">
                <a:xfrm>
                  <a:off x="2498" y="2117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38" name="Rectangle 654"/>
                <p:cNvSpPr>
                  <a:spLocks noChangeArrowheads="1"/>
                </p:cNvSpPr>
                <p:nvPr/>
              </p:nvSpPr>
              <p:spPr bwMode="auto">
                <a:xfrm>
                  <a:off x="2498" y="2116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39" name="Rectangle 655"/>
                <p:cNvSpPr>
                  <a:spLocks noChangeArrowheads="1"/>
                </p:cNvSpPr>
                <p:nvPr/>
              </p:nvSpPr>
              <p:spPr bwMode="auto">
                <a:xfrm>
                  <a:off x="2498" y="2115"/>
                  <a:ext cx="99" cy="16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40" name="Rectangle 656"/>
                <p:cNvSpPr>
                  <a:spLocks noChangeArrowheads="1"/>
                </p:cNvSpPr>
                <p:nvPr/>
              </p:nvSpPr>
              <p:spPr bwMode="auto">
                <a:xfrm>
                  <a:off x="2498" y="2115"/>
                  <a:ext cx="99" cy="15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41" name="Rectangle 657"/>
                <p:cNvSpPr>
                  <a:spLocks noChangeArrowheads="1"/>
                </p:cNvSpPr>
                <p:nvPr/>
              </p:nvSpPr>
              <p:spPr bwMode="auto">
                <a:xfrm>
                  <a:off x="2498" y="2114"/>
                  <a:ext cx="99" cy="15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42" name="Rectangle 658"/>
                <p:cNvSpPr>
                  <a:spLocks noChangeArrowheads="1"/>
                </p:cNvSpPr>
                <p:nvPr/>
              </p:nvSpPr>
              <p:spPr bwMode="auto">
                <a:xfrm>
                  <a:off x="2498" y="2113"/>
                  <a:ext cx="99" cy="15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43" name="Rectangle 659"/>
                <p:cNvSpPr>
                  <a:spLocks noChangeArrowheads="1"/>
                </p:cNvSpPr>
                <p:nvPr/>
              </p:nvSpPr>
              <p:spPr bwMode="auto">
                <a:xfrm>
                  <a:off x="2498" y="2112"/>
                  <a:ext cx="99" cy="15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44" name="Rectangle 660"/>
                <p:cNvSpPr>
                  <a:spLocks noChangeArrowheads="1"/>
                </p:cNvSpPr>
                <p:nvPr/>
              </p:nvSpPr>
              <p:spPr bwMode="auto">
                <a:xfrm>
                  <a:off x="2498" y="2112"/>
                  <a:ext cx="99" cy="15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45" name="Rectangle 661"/>
                <p:cNvSpPr>
                  <a:spLocks noChangeArrowheads="1"/>
                </p:cNvSpPr>
                <p:nvPr/>
              </p:nvSpPr>
              <p:spPr bwMode="auto">
                <a:xfrm>
                  <a:off x="2498" y="2111"/>
                  <a:ext cx="99" cy="15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46" name="Rectangle 662"/>
                <p:cNvSpPr>
                  <a:spLocks noChangeArrowheads="1"/>
                </p:cNvSpPr>
                <p:nvPr/>
              </p:nvSpPr>
              <p:spPr bwMode="auto">
                <a:xfrm>
                  <a:off x="2498" y="2109"/>
                  <a:ext cx="99" cy="17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47" name="Rectangle 663"/>
                <p:cNvSpPr>
                  <a:spLocks noChangeArrowheads="1"/>
                </p:cNvSpPr>
                <p:nvPr/>
              </p:nvSpPr>
              <p:spPr bwMode="auto">
                <a:xfrm>
                  <a:off x="2498" y="2109"/>
                  <a:ext cx="99" cy="15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48" name="Rectangle 664"/>
                <p:cNvSpPr>
                  <a:spLocks noChangeArrowheads="1"/>
                </p:cNvSpPr>
                <p:nvPr/>
              </p:nvSpPr>
              <p:spPr bwMode="auto">
                <a:xfrm>
                  <a:off x="2498" y="2108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49" name="Rectangle 665"/>
                <p:cNvSpPr>
                  <a:spLocks noChangeArrowheads="1"/>
                </p:cNvSpPr>
                <p:nvPr/>
              </p:nvSpPr>
              <p:spPr bwMode="auto">
                <a:xfrm>
                  <a:off x="2498" y="2107"/>
                  <a:ext cx="99" cy="16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50" name="Rectangle 666"/>
                <p:cNvSpPr>
                  <a:spLocks noChangeArrowheads="1"/>
                </p:cNvSpPr>
                <p:nvPr/>
              </p:nvSpPr>
              <p:spPr bwMode="auto">
                <a:xfrm>
                  <a:off x="2498" y="2107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51" name="Rectangle 667"/>
                <p:cNvSpPr>
                  <a:spLocks noChangeArrowheads="1"/>
                </p:cNvSpPr>
                <p:nvPr/>
              </p:nvSpPr>
              <p:spPr bwMode="auto">
                <a:xfrm>
                  <a:off x="2498" y="2106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52" name="Rectangle 668"/>
                <p:cNvSpPr>
                  <a:spLocks noChangeArrowheads="1"/>
                </p:cNvSpPr>
                <p:nvPr/>
              </p:nvSpPr>
              <p:spPr bwMode="auto">
                <a:xfrm>
                  <a:off x="2498" y="2106"/>
                  <a:ext cx="99" cy="14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53" name="Rectangle 669"/>
                <p:cNvSpPr>
                  <a:spLocks noChangeArrowheads="1"/>
                </p:cNvSpPr>
                <p:nvPr/>
              </p:nvSpPr>
              <p:spPr bwMode="auto">
                <a:xfrm>
                  <a:off x="2498" y="2104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54" name="Rectangle 670"/>
                <p:cNvSpPr>
                  <a:spLocks noChangeArrowheads="1"/>
                </p:cNvSpPr>
                <p:nvPr/>
              </p:nvSpPr>
              <p:spPr bwMode="auto">
                <a:xfrm>
                  <a:off x="2498" y="2104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55" name="Rectangle 671"/>
                <p:cNvSpPr>
                  <a:spLocks noChangeArrowheads="1"/>
                </p:cNvSpPr>
                <p:nvPr/>
              </p:nvSpPr>
              <p:spPr bwMode="auto">
                <a:xfrm>
                  <a:off x="2498" y="2102"/>
                  <a:ext cx="99" cy="16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56" name="Rectangle 672"/>
                <p:cNvSpPr>
                  <a:spLocks noChangeArrowheads="1"/>
                </p:cNvSpPr>
                <p:nvPr/>
              </p:nvSpPr>
              <p:spPr bwMode="auto">
                <a:xfrm>
                  <a:off x="2498" y="2102"/>
                  <a:ext cx="99" cy="14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57" name="Rectangle 673"/>
                <p:cNvSpPr>
                  <a:spLocks noChangeArrowheads="1"/>
                </p:cNvSpPr>
                <p:nvPr/>
              </p:nvSpPr>
              <p:spPr bwMode="auto">
                <a:xfrm>
                  <a:off x="2498" y="2101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58" name="Rectangle 674"/>
                <p:cNvSpPr>
                  <a:spLocks noChangeArrowheads="1"/>
                </p:cNvSpPr>
                <p:nvPr/>
              </p:nvSpPr>
              <p:spPr bwMode="auto">
                <a:xfrm>
                  <a:off x="2498" y="2100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59" name="Rectangle 675"/>
                <p:cNvSpPr>
                  <a:spLocks noChangeArrowheads="1"/>
                </p:cNvSpPr>
                <p:nvPr/>
              </p:nvSpPr>
              <p:spPr bwMode="auto">
                <a:xfrm>
                  <a:off x="2498" y="2099"/>
                  <a:ext cx="99" cy="16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60" name="Rectangle 676"/>
                <p:cNvSpPr>
                  <a:spLocks noChangeArrowheads="1"/>
                </p:cNvSpPr>
                <p:nvPr/>
              </p:nvSpPr>
              <p:spPr bwMode="auto">
                <a:xfrm>
                  <a:off x="2498" y="2098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61" name="Rectangle 677"/>
                <p:cNvSpPr>
                  <a:spLocks noChangeArrowheads="1"/>
                </p:cNvSpPr>
                <p:nvPr/>
              </p:nvSpPr>
              <p:spPr bwMode="auto">
                <a:xfrm>
                  <a:off x="2498" y="2098"/>
                  <a:ext cx="99" cy="14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62" name="Rectangle 678"/>
                <p:cNvSpPr>
                  <a:spLocks noChangeArrowheads="1"/>
                </p:cNvSpPr>
                <p:nvPr/>
              </p:nvSpPr>
              <p:spPr bwMode="auto">
                <a:xfrm>
                  <a:off x="2498" y="2097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63" name="Rectangle 679"/>
                <p:cNvSpPr>
                  <a:spLocks noChangeArrowheads="1"/>
                </p:cNvSpPr>
                <p:nvPr/>
              </p:nvSpPr>
              <p:spPr bwMode="auto">
                <a:xfrm>
                  <a:off x="2498" y="2097"/>
                  <a:ext cx="99" cy="14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64" name="Rectangle 680"/>
                <p:cNvSpPr>
                  <a:spLocks noChangeArrowheads="1"/>
                </p:cNvSpPr>
                <p:nvPr/>
              </p:nvSpPr>
              <p:spPr bwMode="auto">
                <a:xfrm>
                  <a:off x="2498" y="2096"/>
                  <a:ext cx="99" cy="15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65" name="Rectangle 681"/>
                <p:cNvSpPr>
                  <a:spLocks noChangeArrowheads="1"/>
                </p:cNvSpPr>
                <p:nvPr/>
              </p:nvSpPr>
              <p:spPr bwMode="auto">
                <a:xfrm>
                  <a:off x="2498" y="2094"/>
                  <a:ext cx="99" cy="15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66" name="Rectangle 682"/>
                <p:cNvSpPr>
                  <a:spLocks noChangeArrowheads="1"/>
                </p:cNvSpPr>
                <p:nvPr/>
              </p:nvSpPr>
              <p:spPr bwMode="auto">
                <a:xfrm>
                  <a:off x="2498" y="2094"/>
                  <a:ext cx="99" cy="14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67" name="Rectangle 683"/>
                <p:cNvSpPr>
                  <a:spLocks noChangeArrowheads="1"/>
                </p:cNvSpPr>
                <p:nvPr/>
              </p:nvSpPr>
              <p:spPr bwMode="auto">
                <a:xfrm>
                  <a:off x="2498" y="2093"/>
                  <a:ext cx="99" cy="14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68" name="Rectangle 684"/>
                <p:cNvSpPr>
                  <a:spLocks noChangeArrowheads="1"/>
                </p:cNvSpPr>
                <p:nvPr/>
              </p:nvSpPr>
              <p:spPr bwMode="auto">
                <a:xfrm>
                  <a:off x="2498" y="2092"/>
                  <a:ext cx="99" cy="15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69" name="Rectangle 685"/>
                <p:cNvSpPr>
                  <a:spLocks noChangeArrowheads="1"/>
                </p:cNvSpPr>
                <p:nvPr/>
              </p:nvSpPr>
              <p:spPr bwMode="auto">
                <a:xfrm>
                  <a:off x="2498" y="2092"/>
                  <a:ext cx="99" cy="14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70" name="Rectangle 686"/>
                <p:cNvSpPr>
                  <a:spLocks noChangeArrowheads="1"/>
                </p:cNvSpPr>
                <p:nvPr/>
              </p:nvSpPr>
              <p:spPr bwMode="auto">
                <a:xfrm>
                  <a:off x="2498" y="2091"/>
                  <a:ext cx="99" cy="14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71" name="Rectangle 687"/>
                <p:cNvSpPr>
                  <a:spLocks noChangeArrowheads="1"/>
                </p:cNvSpPr>
                <p:nvPr/>
              </p:nvSpPr>
              <p:spPr bwMode="auto">
                <a:xfrm>
                  <a:off x="2498" y="2090"/>
                  <a:ext cx="99" cy="14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72" name="Rectangle 688"/>
                <p:cNvSpPr>
                  <a:spLocks noChangeArrowheads="1"/>
                </p:cNvSpPr>
                <p:nvPr/>
              </p:nvSpPr>
              <p:spPr bwMode="auto">
                <a:xfrm>
                  <a:off x="2498" y="2089"/>
                  <a:ext cx="99" cy="15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73" name="Rectangle 689"/>
                <p:cNvSpPr>
                  <a:spLocks noChangeArrowheads="1"/>
                </p:cNvSpPr>
                <p:nvPr/>
              </p:nvSpPr>
              <p:spPr bwMode="auto">
                <a:xfrm>
                  <a:off x="2498" y="2088"/>
                  <a:ext cx="99" cy="14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74" name="Rectangle 690"/>
                <p:cNvSpPr>
                  <a:spLocks noChangeArrowheads="1"/>
                </p:cNvSpPr>
                <p:nvPr/>
              </p:nvSpPr>
              <p:spPr bwMode="auto">
                <a:xfrm>
                  <a:off x="2498" y="2088"/>
                  <a:ext cx="99" cy="13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75" name="Rectangle 691"/>
                <p:cNvSpPr>
                  <a:spLocks noChangeArrowheads="1"/>
                </p:cNvSpPr>
                <p:nvPr/>
              </p:nvSpPr>
              <p:spPr bwMode="auto">
                <a:xfrm>
                  <a:off x="2498" y="2087"/>
                  <a:ext cx="99" cy="13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76" name="Rectangle 692"/>
                <p:cNvSpPr>
                  <a:spLocks noChangeArrowheads="1"/>
                </p:cNvSpPr>
                <p:nvPr/>
              </p:nvSpPr>
              <p:spPr bwMode="auto">
                <a:xfrm>
                  <a:off x="2498" y="2086"/>
                  <a:ext cx="99" cy="14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77" name="Rectangle 693"/>
                <p:cNvSpPr>
                  <a:spLocks noChangeArrowheads="1"/>
                </p:cNvSpPr>
                <p:nvPr/>
              </p:nvSpPr>
              <p:spPr bwMode="auto">
                <a:xfrm>
                  <a:off x="2498" y="2085"/>
                  <a:ext cx="99" cy="14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78" name="Rectangle 694"/>
                <p:cNvSpPr>
                  <a:spLocks noChangeArrowheads="1"/>
                </p:cNvSpPr>
                <p:nvPr/>
              </p:nvSpPr>
              <p:spPr bwMode="auto">
                <a:xfrm>
                  <a:off x="2498" y="2084"/>
                  <a:ext cx="99" cy="14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79" name="Rectangle 695"/>
                <p:cNvSpPr>
                  <a:spLocks noChangeArrowheads="1"/>
                </p:cNvSpPr>
                <p:nvPr/>
              </p:nvSpPr>
              <p:spPr bwMode="auto">
                <a:xfrm>
                  <a:off x="2498" y="2084"/>
                  <a:ext cx="99" cy="13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80" name="Rectangle 696"/>
                <p:cNvSpPr>
                  <a:spLocks noChangeArrowheads="1"/>
                </p:cNvSpPr>
                <p:nvPr/>
              </p:nvSpPr>
              <p:spPr bwMode="auto">
                <a:xfrm>
                  <a:off x="2498" y="2083"/>
                  <a:ext cx="99" cy="14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81" name="Rectangle 697"/>
                <p:cNvSpPr>
                  <a:spLocks noChangeArrowheads="1"/>
                </p:cNvSpPr>
                <p:nvPr/>
              </p:nvSpPr>
              <p:spPr bwMode="auto">
                <a:xfrm>
                  <a:off x="2498" y="2083"/>
                  <a:ext cx="99" cy="13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82" name="Rectangle 698"/>
                <p:cNvSpPr>
                  <a:spLocks noChangeArrowheads="1"/>
                </p:cNvSpPr>
                <p:nvPr/>
              </p:nvSpPr>
              <p:spPr bwMode="auto">
                <a:xfrm>
                  <a:off x="2498" y="2081"/>
                  <a:ext cx="99" cy="14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83" name="Rectangle 699"/>
                <p:cNvSpPr>
                  <a:spLocks noChangeArrowheads="1"/>
                </p:cNvSpPr>
                <p:nvPr/>
              </p:nvSpPr>
              <p:spPr bwMode="auto">
                <a:xfrm>
                  <a:off x="2498" y="2081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84" name="Rectangle 700"/>
                <p:cNvSpPr>
                  <a:spLocks noChangeArrowheads="1"/>
                </p:cNvSpPr>
                <p:nvPr/>
              </p:nvSpPr>
              <p:spPr bwMode="auto">
                <a:xfrm>
                  <a:off x="2498" y="2080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85" name="Rectangle 701"/>
                <p:cNvSpPr>
                  <a:spLocks noChangeArrowheads="1"/>
                </p:cNvSpPr>
                <p:nvPr/>
              </p:nvSpPr>
              <p:spPr bwMode="auto">
                <a:xfrm>
                  <a:off x="2498" y="2079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86" name="Rectangle 702"/>
                <p:cNvSpPr>
                  <a:spLocks noChangeArrowheads="1"/>
                </p:cNvSpPr>
                <p:nvPr/>
              </p:nvSpPr>
              <p:spPr bwMode="auto">
                <a:xfrm>
                  <a:off x="2498" y="2078"/>
                  <a:ext cx="99" cy="14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87" name="Rectangle 703"/>
                <p:cNvSpPr>
                  <a:spLocks noChangeArrowheads="1"/>
                </p:cNvSpPr>
                <p:nvPr/>
              </p:nvSpPr>
              <p:spPr bwMode="auto">
                <a:xfrm>
                  <a:off x="2498" y="2077"/>
                  <a:ext cx="99" cy="14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88" name="Rectangle 704"/>
                <p:cNvSpPr>
                  <a:spLocks noChangeArrowheads="1"/>
                </p:cNvSpPr>
                <p:nvPr/>
              </p:nvSpPr>
              <p:spPr bwMode="auto">
                <a:xfrm>
                  <a:off x="2498" y="2077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89" name="Rectangle 705"/>
                <p:cNvSpPr>
                  <a:spLocks noChangeArrowheads="1"/>
                </p:cNvSpPr>
                <p:nvPr/>
              </p:nvSpPr>
              <p:spPr bwMode="auto">
                <a:xfrm>
                  <a:off x="2498" y="2076"/>
                  <a:ext cx="99" cy="12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90" name="Rectangle 706"/>
                <p:cNvSpPr>
                  <a:spLocks noChangeArrowheads="1"/>
                </p:cNvSpPr>
                <p:nvPr/>
              </p:nvSpPr>
              <p:spPr bwMode="auto">
                <a:xfrm>
                  <a:off x="2498" y="2075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91" name="Rectangle 707"/>
                <p:cNvSpPr>
                  <a:spLocks noChangeArrowheads="1"/>
                </p:cNvSpPr>
                <p:nvPr/>
              </p:nvSpPr>
              <p:spPr bwMode="auto">
                <a:xfrm>
                  <a:off x="2498" y="2074"/>
                  <a:ext cx="99" cy="14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92" name="Rectangle 708"/>
                <p:cNvSpPr>
                  <a:spLocks noChangeArrowheads="1"/>
                </p:cNvSpPr>
                <p:nvPr/>
              </p:nvSpPr>
              <p:spPr bwMode="auto">
                <a:xfrm>
                  <a:off x="2498" y="2074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93" name="Rectangle 709"/>
                <p:cNvSpPr>
                  <a:spLocks noChangeArrowheads="1"/>
                </p:cNvSpPr>
                <p:nvPr/>
              </p:nvSpPr>
              <p:spPr bwMode="auto">
                <a:xfrm>
                  <a:off x="2498" y="2072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94" name="Rectangle 710"/>
                <p:cNvSpPr>
                  <a:spLocks noChangeArrowheads="1"/>
                </p:cNvSpPr>
                <p:nvPr/>
              </p:nvSpPr>
              <p:spPr bwMode="auto">
                <a:xfrm>
                  <a:off x="2498" y="2071"/>
                  <a:ext cx="99" cy="14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95" name="Rectangle 711"/>
                <p:cNvSpPr>
                  <a:spLocks noChangeArrowheads="1"/>
                </p:cNvSpPr>
                <p:nvPr/>
              </p:nvSpPr>
              <p:spPr bwMode="auto">
                <a:xfrm>
                  <a:off x="2498" y="2071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96" name="Rectangle 712"/>
                <p:cNvSpPr>
                  <a:spLocks noChangeArrowheads="1"/>
                </p:cNvSpPr>
                <p:nvPr/>
              </p:nvSpPr>
              <p:spPr bwMode="auto">
                <a:xfrm>
                  <a:off x="2498" y="2070"/>
                  <a:ext cx="99" cy="14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97" name="Rectangle 713"/>
                <p:cNvSpPr>
                  <a:spLocks noChangeArrowheads="1"/>
                </p:cNvSpPr>
                <p:nvPr/>
              </p:nvSpPr>
              <p:spPr bwMode="auto">
                <a:xfrm>
                  <a:off x="2498" y="2070"/>
                  <a:ext cx="99" cy="13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98" name="Rectangle 714"/>
                <p:cNvSpPr>
                  <a:spLocks noChangeArrowheads="1"/>
                </p:cNvSpPr>
                <p:nvPr/>
              </p:nvSpPr>
              <p:spPr bwMode="auto">
                <a:xfrm>
                  <a:off x="2498" y="2068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299" name="Rectangle 715"/>
                <p:cNvSpPr>
                  <a:spLocks noChangeArrowheads="1"/>
                </p:cNvSpPr>
                <p:nvPr/>
              </p:nvSpPr>
              <p:spPr bwMode="auto">
                <a:xfrm>
                  <a:off x="2498" y="2067"/>
                  <a:ext cx="99" cy="14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00" name="Rectangle 716"/>
                <p:cNvSpPr>
                  <a:spLocks noChangeArrowheads="1"/>
                </p:cNvSpPr>
                <p:nvPr/>
              </p:nvSpPr>
              <p:spPr bwMode="auto">
                <a:xfrm>
                  <a:off x="2498" y="2067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01" name="Rectangle 717"/>
                <p:cNvSpPr>
                  <a:spLocks noChangeArrowheads="1"/>
                </p:cNvSpPr>
                <p:nvPr/>
              </p:nvSpPr>
              <p:spPr bwMode="auto">
                <a:xfrm>
                  <a:off x="2498" y="2066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02" name="Rectangle 718"/>
                <p:cNvSpPr>
                  <a:spLocks noChangeArrowheads="1"/>
                </p:cNvSpPr>
                <p:nvPr/>
              </p:nvSpPr>
              <p:spPr bwMode="auto">
                <a:xfrm>
                  <a:off x="2498" y="2066"/>
                  <a:ext cx="99" cy="12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03" name="Rectangle 719"/>
                <p:cNvSpPr>
                  <a:spLocks noChangeArrowheads="1"/>
                </p:cNvSpPr>
                <p:nvPr/>
              </p:nvSpPr>
              <p:spPr bwMode="auto">
                <a:xfrm>
                  <a:off x="2498" y="2065"/>
                  <a:ext cx="99" cy="12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04" name="Rectangle 720"/>
                <p:cNvSpPr>
                  <a:spLocks noChangeArrowheads="1"/>
                </p:cNvSpPr>
                <p:nvPr/>
              </p:nvSpPr>
              <p:spPr bwMode="auto">
                <a:xfrm>
                  <a:off x="2498" y="2064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05" name="Rectangle 721"/>
                <p:cNvSpPr>
                  <a:spLocks noChangeArrowheads="1"/>
                </p:cNvSpPr>
                <p:nvPr/>
              </p:nvSpPr>
              <p:spPr bwMode="auto">
                <a:xfrm>
                  <a:off x="2498" y="2063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06" name="Rectangle 722"/>
                <p:cNvSpPr>
                  <a:spLocks noChangeArrowheads="1"/>
                </p:cNvSpPr>
                <p:nvPr/>
              </p:nvSpPr>
              <p:spPr bwMode="auto">
                <a:xfrm>
                  <a:off x="2498" y="2061"/>
                  <a:ext cx="99" cy="14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07" name="Rectangle 723"/>
                <p:cNvSpPr>
                  <a:spLocks noChangeArrowheads="1"/>
                </p:cNvSpPr>
                <p:nvPr/>
              </p:nvSpPr>
              <p:spPr bwMode="auto">
                <a:xfrm>
                  <a:off x="2498" y="2061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08" name="Rectangle 724"/>
                <p:cNvSpPr>
                  <a:spLocks noChangeArrowheads="1"/>
                </p:cNvSpPr>
                <p:nvPr/>
              </p:nvSpPr>
              <p:spPr bwMode="auto">
                <a:xfrm>
                  <a:off x="2498" y="2060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09" name="Rectangle 725"/>
                <p:cNvSpPr>
                  <a:spLocks noChangeArrowheads="1"/>
                </p:cNvSpPr>
                <p:nvPr/>
              </p:nvSpPr>
              <p:spPr bwMode="auto">
                <a:xfrm>
                  <a:off x="2498" y="2060"/>
                  <a:ext cx="99" cy="12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10" name="Rectangle 726"/>
                <p:cNvSpPr>
                  <a:spLocks noChangeArrowheads="1"/>
                </p:cNvSpPr>
                <p:nvPr/>
              </p:nvSpPr>
              <p:spPr bwMode="auto">
                <a:xfrm>
                  <a:off x="2498" y="2059"/>
                  <a:ext cx="99" cy="12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11" name="Rectangle 727"/>
                <p:cNvSpPr>
                  <a:spLocks noChangeArrowheads="1"/>
                </p:cNvSpPr>
                <p:nvPr/>
              </p:nvSpPr>
              <p:spPr bwMode="auto">
                <a:xfrm>
                  <a:off x="2498" y="2058"/>
                  <a:ext cx="99" cy="12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12" name="Rectangle 728"/>
                <p:cNvSpPr>
                  <a:spLocks noChangeArrowheads="1"/>
                </p:cNvSpPr>
                <p:nvPr/>
              </p:nvSpPr>
              <p:spPr bwMode="auto">
                <a:xfrm>
                  <a:off x="2498" y="2057"/>
                  <a:ext cx="99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13" name="Rectangle 729"/>
                <p:cNvSpPr>
                  <a:spLocks noChangeArrowheads="1"/>
                </p:cNvSpPr>
                <p:nvPr/>
              </p:nvSpPr>
              <p:spPr bwMode="auto">
                <a:xfrm>
                  <a:off x="2498" y="2057"/>
                  <a:ext cx="99" cy="11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14" name="Rectangle 730"/>
                <p:cNvSpPr>
                  <a:spLocks noChangeArrowheads="1"/>
                </p:cNvSpPr>
                <p:nvPr/>
              </p:nvSpPr>
              <p:spPr bwMode="auto">
                <a:xfrm>
                  <a:off x="2498" y="2056"/>
                  <a:ext cx="99" cy="12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15" name="Rectangle 731"/>
                <p:cNvSpPr>
                  <a:spLocks noChangeArrowheads="1"/>
                </p:cNvSpPr>
                <p:nvPr/>
              </p:nvSpPr>
              <p:spPr bwMode="auto">
                <a:xfrm>
                  <a:off x="2498" y="2055"/>
                  <a:ext cx="99" cy="12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16" name="Rectangle 732"/>
                <p:cNvSpPr>
                  <a:spLocks noChangeArrowheads="1"/>
                </p:cNvSpPr>
                <p:nvPr/>
              </p:nvSpPr>
              <p:spPr bwMode="auto">
                <a:xfrm>
                  <a:off x="2498" y="2054"/>
                  <a:ext cx="99" cy="12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17" name="Rectangle 733"/>
                <p:cNvSpPr>
                  <a:spLocks noChangeArrowheads="1"/>
                </p:cNvSpPr>
                <p:nvPr/>
              </p:nvSpPr>
              <p:spPr bwMode="auto">
                <a:xfrm>
                  <a:off x="2498" y="2054"/>
                  <a:ext cx="99" cy="12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18" name="Rectangle 734"/>
                <p:cNvSpPr>
                  <a:spLocks noChangeArrowheads="1"/>
                </p:cNvSpPr>
                <p:nvPr/>
              </p:nvSpPr>
              <p:spPr bwMode="auto">
                <a:xfrm>
                  <a:off x="2498" y="2053"/>
                  <a:ext cx="99" cy="12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19" name="Rectangle 735"/>
                <p:cNvSpPr>
                  <a:spLocks noChangeArrowheads="1"/>
                </p:cNvSpPr>
                <p:nvPr/>
              </p:nvSpPr>
              <p:spPr bwMode="auto">
                <a:xfrm>
                  <a:off x="2498" y="2051"/>
                  <a:ext cx="99" cy="13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20" name="Rectangle 736"/>
                <p:cNvSpPr>
                  <a:spLocks noChangeArrowheads="1"/>
                </p:cNvSpPr>
                <p:nvPr/>
              </p:nvSpPr>
              <p:spPr bwMode="auto">
                <a:xfrm>
                  <a:off x="2498" y="2051"/>
                  <a:ext cx="99" cy="12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21" name="Rectangle 737"/>
                <p:cNvSpPr>
                  <a:spLocks noChangeArrowheads="1"/>
                </p:cNvSpPr>
                <p:nvPr/>
              </p:nvSpPr>
              <p:spPr bwMode="auto">
                <a:xfrm>
                  <a:off x="2498" y="2050"/>
                  <a:ext cx="99" cy="11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</p:grpSp>
          <p:grpSp>
            <p:nvGrpSpPr>
              <p:cNvPr id="7" name="Group 738"/>
              <p:cNvGrpSpPr>
                <a:grpSpLocks/>
              </p:cNvGrpSpPr>
              <p:nvPr/>
            </p:nvGrpSpPr>
            <p:grpSpPr bwMode="auto">
              <a:xfrm>
                <a:off x="2498" y="1958"/>
                <a:ext cx="502" cy="171"/>
                <a:chOff x="2498" y="1890"/>
                <a:chExt cx="502" cy="171"/>
              </a:xfrm>
            </p:grpSpPr>
            <p:sp>
              <p:nvSpPr>
                <p:cNvPr id="580323" name="Rectangle 739"/>
                <p:cNvSpPr>
                  <a:spLocks noChangeArrowheads="1"/>
                </p:cNvSpPr>
                <p:nvPr/>
              </p:nvSpPr>
              <p:spPr bwMode="auto">
                <a:xfrm>
                  <a:off x="2498" y="2049"/>
                  <a:ext cx="99" cy="12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24" name="Rectangle 740"/>
                <p:cNvSpPr>
                  <a:spLocks noChangeArrowheads="1"/>
                </p:cNvSpPr>
                <p:nvPr/>
              </p:nvSpPr>
              <p:spPr bwMode="auto">
                <a:xfrm>
                  <a:off x="2498" y="2049"/>
                  <a:ext cx="99" cy="11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25" name="Rectangle 741"/>
                <p:cNvSpPr>
                  <a:spLocks noChangeArrowheads="1"/>
                </p:cNvSpPr>
                <p:nvPr/>
              </p:nvSpPr>
              <p:spPr bwMode="auto">
                <a:xfrm>
                  <a:off x="2498" y="2049"/>
                  <a:ext cx="99" cy="11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26" name="Rectangle 742"/>
                <p:cNvSpPr>
                  <a:spLocks noChangeArrowheads="1"/>
                </p:cNvSpPr>
                <p:nvPr/>
              </p:nvSpPr>
              <p:spPr bwMode="auto">
                <a:xfrm>
                  <a:off x="2498" y="2048"/>
                  <a:ext cx="99" cy="10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27" name="Rectangle 743"/>
                <p:cNvSpPr>
                  <a:spLocks noChangeArrowheads="1"/>
                </p:cNvSpPr>
                <p:nvPr/>
              </p:nvSpPr>
              <p:spPr bwMode="auto">
                <a:xfrm>
                  <a:off x="2498" y="2047"/>
                  <a:ext cx="99" cy="11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28" name="Rectangle 744"/>
                <p:cNvSpPr>
                  <a:spLocks noChangeArrowheads="1"/>
                </p:cNvSpPr>
                <p:nvPr/>
              </p:nvSpPr>
              <p:spPr bwMode="auto">
                <a:xfrm>
                  <a:off x="2498" y="2046"/>
                  <a:ext cx="99" cy="11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29" name="Rectangle 745"/>
                <p:cNvSpPr>
                  <a:spLocks noChangeArrowheads="1"/>
                </p:cNvSpPr>
                <p:nvPr/>
              </p:nvSpPr>
              <p:spPr bwMode="auto">
                <a:xfrm>
                  <a:off x="2498" y="2045"/>
                  <a:ext cx="99" cy="12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30" name="Rectangle 746"/>
                <p:cNvSpPr>
                  <a:spLocks noChangeArrowheads="1"/>
                </p:cNvSpPr>
                <p:nvPr/>
              </p:nvSpPr>
              <p:spPr bwMode="auto">
                <a:xfrm>
                  <a:off x="2498" y="2044"/>
                  <a:ext cx="99" cy="12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31" name="Rectangle 747"/>
                <p:cNvSpPr>
                  <a:spLocks noChangeArrowheads="1"/>
                </p:cNvSpPr>
                <p:nvPr/>
              </p:nvSpPr>
              <p:spPr bwMode="auto">
                <a:xfrm>
                  <a:off x="2498" y="2043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32" name="Rectangle 748"/>
                <p:cNvSpPr>
                  <a:spLocks noChangeArrowheads="1"/>
                </p:cNvSpPr>
                <p:nvPr/>
              </p:nvSpPr>
              <p:spPr bwMode="auto">
                <a:xfrm>
                  <a:off x="2498" y="2043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33" name="Rectangle 749"/>
                <p:cNvSpPr>
                  <a:spLocks noChangeArrowheads="1"/>
                </p:cNvSpPr>
                <p:nvPr/>
              </p:nvSpPr>
              <p:spPr bwMode="auto">
                <a:xfrm>
                  <a:off x="2498" y="2042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34" name="Rectangle 750"/>
                <p:cNvSpPr>
                  <a:spLocks noChangeArrowheads="1"/>
                </p:cNvSpPr>
                <p:nvPr/>
              </p:nvSpPr>
              <p:spPr bwMode="auto">
                <a:xfrm>
                  <a:off x="2498" y="2040"/>
                  <a:ext cx="99" cy="12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35" name="Rectangle 751"/>
                <p:cNvSpPr>
                  <a:spLocks noChangeArrowheads="1"/>
                </p:cNvSpPr>
                <p:nvPr/>
              </p:nvSpPr>
              <p:spPr bwMode="auto">
                <a:xfrm>
                  <a:off x="2498" y="2040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36" name="Rectangle 752"/>
                <p:cNvSpPr>
                  <a:spLocks noChangeArrowheads="1"/>
                </p:cNvSpPr>
                <p:nvPr/>
              </p:nvSpPr>
              <p:spPr bwMode="auto">
                <a:xfrm>
                  <a:off x="2498" y="2039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37" name="Rectangle 753"/>
                <p:cNvSpPr>
                  <a:spLocks noChangeArrowheads="1"/>
                </p:cNvSpPr>
                <p:nvPr/>
              </p:nvSpPr>
              <p:spPr bwMode="auto">
                <a:xfrm>
                  <a:off x="2498" y="2038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38" name="Rectangle 754"/>
                <p:cNvSpPr>
                  <a:spLocks noChangeArrowheads="1"/>
                </p:cNvSpPr>
                <p:nvPr/>
              </p:nvSpPr>
              <p:spPr bwMode="auto">
                <a:xfrm>
                  <a:off x="2498" y="2038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39" name="Rectangle 755"/>
                <p:cNvSpPr>
                  <a:spLocks noChangeArrowheads="1"/>
                </p:cNvSpPr>
                <p:nvPr/>
              </p:nvSpPr>
              <p:spPr bwMode="auto">
                <a:xfrm>
                  <a:off x="2498" y="2037"/>
                  <a:ext cx="99" cy="12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40" name="Rectangle 756"/>
                <p:cNvSpPr>
                  <a:spLocks noChangeArrowheads="1"/>
                </p:cNvSpPr>
                <p:nvPr/>
              </p:nvSpPr>
              <p:spPr bwMode="auto">
                <a:xfrm>
                  <a:off x="2498" y="2036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41" name="Rectangle 757"/>
                <p:cNvSpPr>
                  <a:spLocks noChangeArrowheads="1"/>
                </p:cNvSpPr>
                <p:nvPr/>
              </p:nvSpPr>
              <p:spPr bwMode="auto">
                <a:xfrm>
                  <a:off x="2498" y="2035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42" name="Rectangle 758"/>
                <p:cNvSpPr>
                  <a:spLocks noChangeArrowheads="1"/>
                </p:cNvSpPr>
                <p:nvPr/>
              </p:nvSpPr>
              <p:spPr bwMode="auto">
                <a:xfrm>
                  <a:off x="2498" y="2035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43" name="Rectangle 759"/>
                <p:cNvSpPr>
                  <a:spLocks noChangeArrowheads="1"/>
                </p:cNvSpPr>
                <p:nvPr/>
              </p:nvSpPr>
              <p:spPr bwMode="auto">
                <a:xfrm>
                  <a:off x="2498" y="2033"/>
                  <a:ext cx="99" cy="12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44" name="Rectangle 760"/>
                <p:cNvSpPr>
                  <a:spLocks noChangeArrowheads="1"/>
                </p:cNvSpPr>
                <p:nvPr/>
              </p:nvSpPr>
              <p:spPr bwMode="auto">
                <a:xfrm>
                  <a:off x="2498" y="2033"/>
                  <a:ext cx="99" cy="1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45" name="Rectangle 761"/>
                <p:cNvSpPr>
                  <a:spLocks noChangeArrowheads="1"/>
                </p:cNvSpPr>
                <p:nvPr/>
              </p:nvSpPr>
              <p:spPr bwMode="auto">
                <a:xfrm>
                  <a:off x="2498" y="2032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46" name="Rectangle 762"/>
                <p:cNvSpPr>
                  <a:spLocks noChangeArrowheads="1"/>
                </p:cNvSpPr>
                <p:nvPr/>
              </p:nvSpPr>
              <p:spPr bwMode="auto">
                <a:xfrm>
                  <a:off x="2498" y="2031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47" name="Rectangle 763"/>
                <p:cNvSpPr>
                  <a:spLocks noChangeArrowheads="1"/>
                </p:cNvSpPr>
                <p:nvPr/>
              </p:nvSpPr>
              <p:spPr bwMode="auto">
                <a:xfrm>
                  <a:off x="2498" y="2030"/>
                  <a:ext cx="99" cy="12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48" name="Rectangle 764"/>
                <p:cNvSpPr>
                  <a:spLocks noChangeArrowheads="1"/>
                </p:cNvSpPr>
                <p:nvPr/>
              </p:nvSpPr>
              <p:spPr bwMode="auto">
                <a:xfrm>
                  <a:off x="2498" y="2030"/>
                  <a:ext cx="99" cy="1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49" name="Rectangle 765"/>
                <p:cNvSpPr>
                  <a:spLocks noChangeArrowheads="1"/>
                </p:cNvSpPr>
                <p:nvPr/>
              </p:nvSpPr>
              <p:spPr bwMode="auto">
                <a:xfrm>
                  <a:off x="2498" y="2029"/>
                  <a:ext cx="99" cy="1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50" name="Rectangle 766"/>
                <p:cNvSpPr>
                  <a:spLocks noChangeArrowheads="1"/>
                </p:cNvSpPr>
                <p:nvPr/>
              </p:nvSpPr>
              <p:spPr bwMode="auto">
                <a:xfrm>
                  <a:off x="2498" y="2028"/>
                  <a:ext cx="99" cy="1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51" name="Rectangle 767"/>
                <p:cNvSpPr>
                  <a:spLocks noChangeArrowheads="1"/>
                </p:cNvSpPr>
                <p:nvPr/>
              </p:nvSpPr>
              <p:spPr bwMode="auto">
                <a:xfrm>
                  <a:off x="2498" y="2028"/>
                  <a:ext cx="99" cy="1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52" name="Rectangle 768"/>
                <p:cNvSpPr>
                  <a:spLocks noChangeArrowheads="1"/>
                </p:cNvSpPr>
                <p:nvPr/>
              </p:nvSpPr>
              <p:spPr bwMode="auto">
                <a:xfrm>
                  <a:off x="2498" y="2026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53" name="Rectangle 769"/>
                <p:cNvSpPr>
                  <a:spLocks noChangeArrowheads="1"/>
                </p:cNvSpPr>
                <p:nvPr/>
              </p:nvSpPr>
              <p:spPr bwMode="auto">
                <a:xfrm>
                  <a:off x="2498" y="2025"/>
                  <a:ext cx="99" cy="12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54" name="Rectangle 770"/>
                <p:cNvSpPr>
                  <a:spLocks noChangeArrowheads="1"/>
                </p:cNvSpPr>
                <p:nvPr/>
              </p:nvSpPr>
              <p:spPr bwMode="auto">
                <a:xfrm>
                  <a:off x="2498" y="2025"/>
                  <a:ext cx="99" cy="1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55" name="Rectangle 771"/>
                <p:cNvSpPr>
                  <a:spLocks noChangeArrowheads="1"/>
                </p:cNvSpPr>
                <p:nvPr/>
              </p:nvSpPr>
              <p:spPr bwMode="auto">
                <a:xfrm>
                  <a:off x="2498" y="2024"/>
                  <a:ext cx="99" cy="11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56" name="Rectangle 772"/>
                <p:cNvSpPr>
                  <a:spLocks noChangeArrowheads="1"/>
                </p:cNvSpPr>
                <p:nvPr/>
              </p:nvSpPr>
              <p:spPr bwMode="auto">
                <a:xfrm>
                  <a:off x="2498" y="2023"/>
                  <a:ext cx="99" cy="10"/>
                </a:xfrm>
                <a:prstGeom prst="rect">
                  <a:avLst/>
                </a:prstGeom>
                <a:solidFill>
                  <a:srgbClr val="D4D4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57" name="Rectangle 773"/>
                <p:cNvSpPr>
                  <a:spLocks noChangeArrowheads="1"/>
                </p:cNvSpPr>
                <p:nvPr/>
              </p:nvSpPr>
              <p:spPr bwMode="auto">
                <a:xfrm>
                  <a:off x="2498" y="2022"/>
                  <a:ext cx="99" cy="11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58" name="Rectangle 774"/>
                <p:cNvSpPr>
                  <a:spLocks noChangeArrowheads="1"/>
                </p:cNvSpPr>
                <p:nvPr/>
              </p:nvSpPr>
              <p:spPr bwMode="auto">
                <a:xfrm>
                  <a:off x="2498" y="2022"/>
                  <a:ext cx="99" cy="9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59" name="Rectangle 775"/>
                <p:cNvSpPr>
                  <a:spLocks noChangeArrowheads="1"/>
                </p:cNvSpPr>
                <p:nvPr/>
              </p:nvSpPr>
              <p:spPr bwMode="auto">
                <a:xfrm>
                  <a:off x="2498" y="2020"/>
                  <a:ext cx="99" cy="11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60" name="Rectangle 776"/>
                <p:cNvSpPr>
                  <a:spLocks noChangeArrowheads="1"/>
                </p:cNvSpPr>
                <p:nvPr/>
              </p:nvSpPr>
              <p:spPr bwMode="auto">
                <a:xfrm>
                  <a:off x="2498" y="2020"/>
                  <a:ext cx="99" cy="10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61" name="Rectangle 777"/>
                <p:cNvSpPr>
                  <a:spLocks noChangeArrowheads="1"/>
                </p:cNvSpPr>
                <p:nvPr/>
              </p:nvSpPr>
              <p:spPr bwMode="auto">
                <a:xfrm>
                  <a:off x="2498" y="2019"/>
                  <a:ext cx="99" cy="11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62" name="Rectangle 778"/>
                <p:cNvSpPr>
                  <a:spLocks noChangeArrowheads="1"/>
                </p:cNvSpPr>
                <p:nvPr/>
              </p:nvSpPr>
              <p:spPr bwMode="auto">
                <a:xfrm>
                  <a:off x="2498" y="2018"/>
                  <a:ext cx="99" cy="11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63" name="Rectangle 779"/>
                <p:cNvSpPr>
                  <a:spLocks noChangeArrowheads="1"/>
                </p:cNvSpPr>
                <p:nvPr/>
              </p:nvSpPr>
              <p:spPr bwMode="auto">
                <a:xfrm>
                  <a:off x="2498" y="2018"/>
                  <a:ext cx="99" cy="10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64" name="Rectangle 780"/>
                <p:cNvSpPr>
                  <a:spLocks noChangeArrowheads="1"/>
                </p:cNvSpPr>
                <p:nvPr/>
              </p:nvSpPr>
              <p:spPr bwMode="auto">
                <a:xfrm>
                  <a:off x="2498" y="2017"/>
                  <a:ext cx="99" cy="9"/>
                </a:xfrm>
                <a:prstGeom prst="rect">
                  <a:avLst/>
                </a:prstGeom>
                <a:solidFill>
                  <a:srgbClr val="EEEEE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65" name="Rectangle 781"/>
                <p:cNvSpPr>
                  <a:spLocks noChangeArrowheads="1"/>
                </p:cNvSpPr>
                <p:nvPr/>
              </p:nvSpPr>
              <p:spPr bwMode="auto">
                <a:xfrm>
                  <a:off x="2498" y="2016"/>
                  <a:ext cx="99" cy="10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66" name="Rectangle 782"/>
                <p:cNvSpPr>
                  <a:spLocks noChangeArrowheads="1"/>
                </p:cNvSpPr>
                <p:nvPr/>
              </p:nvSpPr>
              <p:spPr bwMode="auto">
                <a:xfrm>
                  <a:off x="2498" y="2016"/>
                  <a:ext cx="99" cy="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67" name="Rectangle 783"/>
                <p:cNvSpPr>
                  <a:spLocks noChangeArrowheads="1"/>
                </p:cNvSpPr>
                <p:nvPr/>
              </p:nvSpPr>
              <p:spPr bwMode="auto">
                <a:xfrm>
                  <a:off x="2498" y="2014"/>
                  <a:ext cx="99" cy="11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68" name="Rectangle 784"/>
                <p:cNvSpPr>
                  <a:spLocks noChangeArrowheads="1"/>
                </p:cNvSpPr>
                <p:nvPr/>
              </p:nvSpPr>
              <p:spPr bwMode="auto">
                <a:xfrm>
                  <a:off x="2498" y="2013"/>
                  <a:ext cx="99" cy="10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69" name="Freeform 785"/>
                <p:cNvSpPr>
                  <a:spLocks/>
                </p:cNvSpPr>
                <p:nvPr/>
              </p:nvSpPr>
              <p:spPr bwMode="auto">
                <a:xfrm>
                  <a:off x="2598" y="1890"/>
                  <a:ext cx="402" cy="55"/>
                </a:xfrm>
                <a:custGeom>
                  <a:avLst/>
                  <a:gdLst/>
                  <a:ahLst/>
                  <a:cxnLst>
                    <a:cxn ang="0">
                      <a:pos x="402" y="55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5"/>
                    </a:cxn>
                    <a:cxn ang="0">
                      <a:pos x="402" y="55"/>
                    </a:cxn>
                  </a:cxnLst>
                  <a:rect l="0" t="0" r="r" b="b"/>
                  <a:pathLst>
                    <a:path w="402" h="55">
                      <a:moveTo>
                        <a:pt x="402" y="55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5"/>
                      </a:lnTo>
                      <a:lnTo>
                        <a:pt x="402" y="55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70" name="Freeform 786"/>
                <p:cNvSpPr>
                  <a:spLocks/>
                </p:cNvSpPr>
                <p:nvPr/>
              </p:nvSpPr>
              <p:spPr bwMode="auto">
                <a:xfrm>
                  <a:off x="2598" y="1891"/>
                  <a:ext cx="402" cy="55"/>
                </a:xfrm>
                <a:custGeom>
                  <a:avLst/>
                  <a:gdLst/>
                  <a:ahLst/>
                  <a:cxnLst>
                    <a:cxn ang="0">
                      <a:pos x="402" y="55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5"/>
                    </a:cxn>
                  </a:cxnLst>
                  <a:rect l="0" t="0" r="r" b="b"/>
                  <a:pathLst>
                    <a:path w="402" h="55">
                      <a:moveTo>
                        <a:pt x="402" y="55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5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71" name="Freeform 787"/>
                <p:cNvSpPr>
                  <a:spLocks/>
                </p:cNvSpPr>
                <p:nvPr/>
              </p:nvSpPr>
              <p:spPr bwMode="auto">
                <a:xfrm>
                  <a:off x="2598" y="1892"/>
                  <a:ext cx="402" cy="54"/>
                </a:xfrm>
                <a:custGeom>
                  <a:avLst/>
                  <a:gdLst/>
                  <a:ahLst/>
                  <a:cxnLst>
                    <a:cxn ang="0">
                      <a:pos x="402" y="54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4"/>
                    </a:cxn>
                  </a:cxnLst>
                  <a:rect l="0" t="0" r="r" b="b"/>
                  <a:pathLst>
                    <a:path w="402" h="54">
                      <a:moveTo>
                        <a:pt x="402" y="54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72" name="Freeform 788"/>
                <p:cNvSpPr>
                  <a:spLocks/>
                </p:cNvSpPr>
                <p:nvPr/>
              </p:nvSpPr>
              <p:spPr bwMode="auto">
                <a:xfrm>
                  <a:off x="2598" y="1893"/>
                  <a:ext cx="402" cy="53"/>
                </a:xfrm>
                <a:custGeom>
                  <a:avLst/>
                  <a:gdLst/>
                  <a:ahLst/>
                  <a:cxnLst>
                    <a:cxn ang="0">
                      <a:pos x="402" y="53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3"/>
                    </a:cxn>
                  </a:cxnLst>
                  <a:rect l="0" t="0" r="r" b="b"/>
                  <a:pathLst>
                    <a:path w="402" h="53">
                      <a:moveTo>
                        <a:pt x="402" y="53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3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73" name="Freeform 789"/>
                <p:cNvSpPr>
                  <a:spLocks/>
                </p:cNvSpPr>
                <p:nvPr/>
              </p:nvSpPr>
              <p:spPr bwMode="auto">
                <a:xfrm>
                  <a:off x="2598" y="1893"/>
                  <a:ext cx="402" cy="54"/>
                </a:xfrm>
                <a:custGeom>
                  <a:avLst/>
                  <a:gdLst/>
                  <a:ahLst/>
                  <a:cxnLst>
                    <a:cxn ang="0">
                      <a:pos x="402" y="54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5"/>
                    </a:cxn>
                    <a:cxn ang="0">
                      <a:pos x="402" y="54"/>
                    </a:cxn>
                  </a:cxnLst>
                  <a:rect l="0" t="0" r="r" b="b"/>
                  <a:pathLst>
                    <a:path w="402" h="54">
                      <a:moveTo>
                        <a:pt x="402" y="54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5"/>
                      </a:lnTo>
                      <a:lnTo>
                        <a:pt x="402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74" name="Freeform 790"/>
                <p:cNvSpPr>
                  <a:spLocks/>
                </p:cNvSpPr>
                <p:nvPr/>
              </p:nvSpPr>
              <p:spPr bwMode="auto">
                <a:xfrm>
                  <a:off x="2598" y="1894"/>
                  <a:ext cx="402" cy="54"/>
                </a:xfrm>
                <a:custGeom>
                  <a:avLst/>
                  <a:gdLst/>
                  <a:ahLst/>
                  <a:cxnLst>
                    <a:cxn ang="0">
                      <a:pos x="402" y="54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4"/>
                    </a:cxn>
                  </a:cxnLst>
                  <a:rect l="0" t="0" r="r" b="b"/>
                  <a:pathLst>
                    <a:path w="402" h="54">
                      <a:moveTo>
                        <a:pt x="402" y="54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75" name="Freeform 791"/>
                <p:cNvSpPr>
                  <a:spLocks/>
                </p:cNvSpPr>
                <p:nvPr/>
              </p:nvSpPr>
              <p:spPr bwMode="auto">
                <a:xfrm>
                  <a:off x="2598" y="1894"/>
                  <a:ext cx="402" cy="54"/>
                </a:xfrm>
                <a:custGeom>
                  <a:avLst/>
                  <a:gdLst/>
                  <a:ahLst/>
                  <a:cxnLst>
                    <a:cxn ang="0">
                      <a:pos x="402" y="54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4"/>
                    </a:cxn>
                  </a:cxnLst>
                  <a:rect l="0" t="0" r="r" b="b"/>
                  <a:pathLst>
                    <a:path w="402" h="54">
                      <a:moveTo>
                        <a:pt x="402" y="54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76" name="Freeform 792"/>
                <p:cNvSpPr>
                  <a:spLocks/>
                </p:cNvSpPr>
                <p:nvPr/>
              </p:nvSpPr>
              <p:spPr bwMode="auto">
                <a:xfrm>
                  <a:off x="2598" y="1895"/>
                  <a:ext cx="402" cy="54"/>
                </a:xfrm>
                <a:custGeom>
                  <a:avLst/>
                  <a:gdLst/>
                  <a:ahLst/>
                  <a:cxnLst>
                    <a:cxn ang="0">
                      <a:pos x="402" y="54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4"/>
                    </a:cxn>
                  </a:cxnLst>
                  <a:rect l="0" t="0" r="r" b="b"/>
                  <a:pathLst>
                    <a:path w="402" h="54">
                      <a:moveTo>
                        <a:pt x="402" y="54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77" name="Freeform 793"/>
                <p:cNvSpPr>
                  <a:spLocks/>
                </p:cNvSpPr>
                <p:nvPr/>
              </p:nvSpPr>
              <p:spPr bwMode="auto">
                <a:xfrm>
                  <a:off x="2598" y="1895"/>
                  <a:ext cx="402" cy="54"/>
                </a:xfrm>
                <a:custGeom>
                  <a:avLst/>
                  <a:gdLst/>
                  <a:ahLst/>
                  <a:cxnLst>
                    <a:cxn ang="0">
                      <a:pos x="402" y="54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4"/>
                    </a:cxn>
                  </a:cxnLst>
                  <a:rect l="0" t="0" r="r" b="b"/>
                  <a:pathLst>
                    <a:path w="402" h="54">
                      <a:moveTo>
                        <a:pt x="402" y="54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78" name="Freeform 794"/>
                <p:cNvSpPr>
                  <a:spLocks/>
                </p:cNvSpPr>
                <p:nvPr/>
              </p:nvSpPr>
              <p:spPr bwMode="auto">
                <a:xfrm>
                  <a:off x="2598" y="1895"/>
                  <a:ext cx="402" cy="54"/>
                </a:xfrm>
                <a:custGeom>
                  <a:avLst/>
                  <a:gdLst/>
                  <a:ahLst/>
                  <a:cxnLst>
                    <a:cxn ang="0">
                      <a:pos x="402" y="54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5"/>
                    </a:cxn>
                    <a:cxn ang="0">
                      <a:pos x="402" y="54"/>
                    </a:cxn>
                  </a:cxnLst>
                  <a:rect l="0" t="0" r="r" b="b"/>
                  <a:pathLst>
                    <a:path w="402" h="54">
                      <a:moveTo>
                        <a:pt x="402" y="54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5"/>
                      </a:lnTo>
                      <a:lnTo>
                        <a:pt x="402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79" name="Freeform 795"/>
                <p:cNvSpPr>
                  <a:spLocks/>
                </p:cNvSpPr>
                <p:nvPr/>
              </p:nvSpPr>
              <p:spPr bwMode="auto">
                <a:xfrm>
                  <a:off x="2598" y="1896"/>
                  <a:ext cx="402" cy="54"/>
                </a:xfrm>
                <a:custGeom>
                  <a:avLst/>
                  <a:gdLst/>
                  <a:ahLst/>
                  <a:cxnLst>
                    <a:cxn ang="0">
                      <a:pos x="402" y="54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4"/>
                    </a:cxn>
                  </a:cxnLst>
                  <a:rect l="0" t="0" r="r" b="b"/>
                  <a:pathLst>
                    <a:path w="402" h="54">
                      <a:moveTo>
                        <a:pt x="402" y="54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80" name="Freeform 796"/>
                <p:cNvSpPr>
                  <a:spLocks/>
                </p:cNvSpPr>
                <p:nvPr/>
              </p:nvSpPr>
              <p:spPr bwMode="auto">
                <a:xfrm>
                  <a:off x="2598" y="1897"/>
                  <a:ext cx="402" cy="54"/>
                </a:xfrm>
                <a:custGeom>
                  <a:avLst/>
                  <a:gdLst/>
                  <a:ahLst/>
                  <a:cxnLst>
                    <a:cxn ang="0">
                      <a:pos x="402" y="54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4"/>
                    </a:cxn>
                  </a:cxnLst>
                  <a:rect l="0" t="0" r="r" b="b"/>
                  <a:pathLst>
                    <a:path w="402" h="54">
                      <a:moveTo>
                        <a:pt x="402" y="54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81" name="Freeform 797"/>
                <p:cNvSpPr>
                  <a:spLocks/>
                </p:cNvSpPr>
                <p:nvPr/>
              </p:nvSpPr>
              <p:spPr bwMode="auto">
                <a:xfrm>
                  <a:off x="2598" y="1898"/>
                  <a:ext cx="402" cy="53"/>
                </a:xfrm>
                <a:custGeom>
                  <a:avLst/>
                  <a:gdLst/>
                  <a:ahLst/>
                  <a:cxnLst>
                    <a:cxn ang="0">
                      <a:pos x="402" y="53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3"/>
                    </a:cxn>
                  </a:cxnLst>
                  <a:rect l="0" t="0" r="r" b="b"/>
                  <a:pathLst>
                    <a:path w="402" h="53">
                      <a:moveTo>
                        <a:pt x="402" y="53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3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82" name="Freeform 798"/>
                <p:cNvSpPr>
                  <a:spLocks/>
                </p:cNvSpPr>
                <p:nvPr/>
              </p:nvSpPr>
              <p:spPr bwMode="auto">
                <a:xfrm>
                  <a:off x="2598" y="1899"/>
                  <a:ext cx="402" cy="52"/>
                </a:xfrm>
                <a:custGeom>
                  <a:avLst/>
                  <a:gdLst/>
                  <a:ahLst/>
                  <a:cxnLst>
                    <a:cxn ang="0">
                      <a:pos x="402" y="52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402" y="33"/>
                    </a:cxn>
                    <a:cxn ang="0">
                      <a:pos x="402" y="52"/>
                    </a:cxn>
                  </a:cxnLst>
                  <a:rect l="0" t="0" r="r" b="b"/>
                  <a:pathLst>
                    <a:path w="402" h="52">
                      <a:moveTo>
                        <a:pt x="402" y="52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402" y="33"/>
                      </a:lnTo>
                      <a:lnTo>
                        <a:pt x="402" y="52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83" name="Freeform 799"/>
                <p:cNvSpPr>
                  <a:spLocks/>
                </p:cNvSpPr>
                <p:nvPr/>
              </p:nvSpPr>
              <p:spPr bwMode="auto">
                <a:xfrm>
                  <a:off x="2598" y="1899"/>
                  <a:ext cx="402" cy="53"/>
                </a:xfrm>
                <a:custGeom>
                  <a:avLst/>
                  <a:gdLst/>
                  <a:ahLst/>
                  <a:cxnLst>
                    <a:cxn ang="0">
                      <a:pos x="402" y="53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3"/>
                    </a:cxn>
                  </a:cxnLst>
                  <a:rect l="0" t="0" r="r" b="b"/>
                  <a:pathLst>
                    <a:path w="402" h="53">
                      <a:moveTo>
                        <a:pt x="402" y="53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3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84" name="Freeform 800"/>
                <p:cNvSpPr>
                  <a:spLocks/>
                </p:cNvSpPr>
                <p:nvPr/>
              </p:nvSpPr>
              <p:spPr bwMode="auto">
                <a:xfrm>
                  <a:off x="2598" y="1900"/>
                  <a:ext cx="402" cy="53"/>
                </a:xfrm>
                <a:custGeom>
                  <a:avLst/>
                  <a:gdLst/>
                  <a:ahLst/>
                  <a:cxnLst>
                    <a:cxn ang="0">
                      <a:pos x="402" y="53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3"/>
                    </a:cxn>
                  </a:cxnLst>
                  <a:rect l="0" t="0" r="r" b="b"/>
                  <a:pathLst>
                    <a:path w="402" h="53">
                      <a:moveTo>
                        <a:pt x="402" y="53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3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85" name="Freeform 801"/>
                <p:cNvSpPr>
                  <a:spLocks/>
                </p:cNvSpPr>
                <p:nvPr/>
              </p:nvSpPr>
              <p:spPr bwMode="auto">
                <a:xfrm>
                  <a:off x="2598" y="1900"/>
                  <a:ext cx="402" cy="53"/>
                </a:xfrm>
                <a:custGeom>
                  <a:avLst/>
                  <a:gdLst/>
                  <a:ahLst/>
                  <a:cxnLst>
                    <a:cxn ang="0">
                      <a:pos x="402" y="53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3"/>
                    </a:cxn>
                  </a:cxnLst>
                  <a:rect l="0" t="0" r="r" b="b"/>
                  <a:pathLst>
                    <a:path w="402" h="53">
                      <a:moveTo>
                        <a:pt x="402" y="53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3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86" name="Freeform 802"/>
                <p:cNvSpPr>
                  <a:spLocks/>
                </p:cNvSpPr>
                <p:nvPr/>
              </p:nvSpPr>
              <p:spPr bwMode="auto">
                <a:xfrm>
                  <a:off x="2598" y="1900"/>
                  <a:ext cx="402" cy="53"/>
                </a:xfrm>
                <a:custGeom>
                  <a:avLst/>
                  <a:gdLst/>
                  <a:ahLst/>
                  <a:cxnLst>
                    <a:cxn ang="0">
                      <a:pos x="402" y="53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3"/>
                    </a:cxn>
                  </a:cxnLst>
                  <a:rect l="0" t="0" r="r" b="b"/>
                  <a:pathLst>
                    <a:path w="402" h="53">
                      <a:moveTo>
                        <a:pt x="402" y="53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3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87" name="Freeform 803"/>
                <p:cNvSpPr>
                  <a:spLocks/>
                </p:cNvSpPr>
                <p:nvPr/>
              </p:nvSpPr>
              <p:spPr bwMode="auto">
                <a:xfrm>
                  <a:off x="2598" y="1900"/>
                  <a:ext cx="402" cy="53"/>
                </a:xfrm>
                <a:custGeom>
                  <a:avLst/>
                  <a:gdLst/>
                  <a:ahLst/>
                  <a:cxnLst>
                    <a:cxn ang="0">
                      <a:pos x="402" y="53"/>
                    </a:cxn>
                    <a:cxn ang="0">
                      <a:pos x="0" y="21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3"/>
                    </a:cxn>
                  </a:cxnLst>
                  <a:rect l="0" t="0" r="r" b="b"/>
                  <a:pathLst>
                    <a:path w="402" h="53">
                      <a:moveTo>
                        <a:pt x="402" y="53"/>
                      </a:moveTo>
                      <a:lnTo>
                        <a:pt x="0" y="21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3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88" name="Freeform 804"/>
                <p:cNvSpPr>
                  <a:spLocks/>
                </p:cNvSpPr>
                <p:nvPr/>
              </p:nvSpPr>
              <p:spPr bwMode="auto">
                <a:xfrm>
                  <a:off x="2598" y="1901"/>
                  <a:ext cx="402" cy="53"/>
                </a:xfrm>
                <a:custGeom>
                  <a:avLst/>
                  <a:gdLst/>
                  <a:ahLst/>
                  <a:cxnLst>
                    <a:cxn ang="0">
                      <a:pos x="402" y="53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3"/>
                    </a:cxn>
                  </a:cxnLst>
                  <a:rect l="0" t="0" r="r" b="b"/>
                  <a:pathLst>
                    <a:path w="402" h="53">
                      <a:moveTo>
                        <a:pt x="402" y="53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3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89" name="Freeform 805"/>
                <p:cNvSpPr>
                  <a:spLocks/>
                </p:cNvSpPr>
                <p:nvPr/>
              </p:nvSpPr>
              <p:spPr bwMode="auto">
                <a:xfrm>
                  <a:off x="2598" y="1902"/>
                  <a:ext cx="402" cy="53"/>
                </a:xfrm>
                <a:custGeom>
                  <a:avLst/>
                  <a:gdLst/>
                  <a:ahLst/>
                  <a:cxnLst>
                    <a:cxn ang="0">
                      <a:pos x="402" y="53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3"/>
                    </a:cxn>
                  </a:cxnLst>
                  <a:rect l="0" t="0" r="r" b="b"/>
                  <a:pathLst>
                    <a:path w="402" h="53">
                      <a:moveTo>
                        <a:pt x="402" y="53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3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90" name="Freeform 806"/>
                <p:cNvSpPr>
                  <a:spLocks/>
                </p:cNvSpPr>
                <p:nvPr/>
              </p:nvSpPr>
              <p:spPr bwMode="auto">
                <a:xfrm>
                  <a:off x="2598" y="1902"/>
                  <a:ext cx="402" cy="54"/>
                </a:xfrm>
                <a:custGeom>
                  <a:avLst/>
                  <a:gdLst/>
                  <a:ahLst/>
                  <a:cxnLst>
                    <a:cxn ang="0">
                      <a:pos x="402" y="54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4"/>
                    </a:cxn>
                  </a:cxnLst>
                  <a:rect l="0" t="0" r="r" b="b"/>
                  <a:pathLst>
                    <a:path w="402" h="54">
                      <a:moveTo>
                        <a:pt x="402" y="54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4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91" name="Freeform 807"/>
                <p:cNvSpPr>
                  <a:spLocks/>
                </p:cNvSpPr>
                <p:nvPr/>
              </p:nvSpPr>
              <p:spPr bwMode="auto">
                <a:xfrm>
                  <a:off x="2598" y="1903"/>
                  <a:ext cx="402" cy="53"/>
                </a:xfrm>
                <a:custGeom>
                  <a:avLst/>
                  <a:gdLst/>
                  <a:ahLst/>
                  <a:cxnLst>
                    <a:cxn ang="0">
                      <a:pos x="402" y="53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3"/>
                    </a:cxn>
                    <a:cxn ang="0">
                      <a:pos x="402" y="53"/>
                    </a:cxn>
                  </a:cxnLst>
                  <a:rect l="0" t="0" r="r" b="b"/>
                  <a:pathLst>
                    <a:path w="402" h="53">
                      <a:moveTo>
                        <a:pt x="402" y="53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3"/>
                      </a:lnTo>
                      <a:lnTo>
                        <a:pt x="402" y="53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92" name="Freeform 808"/>
                <p:cNvSpPr>
                  <a:spLocks/>
                </p:cNvSpPr>
                <p:nvPr/>
              </p:nvSpPr>
              <p:spPr bwMode="auto">
                <a:xfrm>
                  <a:off x="2598" y="1904"/>
                  <a:ext cx="402" cy="52"/>
                </a:xfrm>
                <a:custGeom>
                  <a:avLst/>
                  <a:gdLst/>
                  <a:ahLst/>
                  <a:cxnLst>
                    <a:cxn ang="0">
                      <a:pos x="402" y="52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3"/>
                    </a:cxn>
                    <a:cxn ang="0">
                      <a:pos x="402" y="52"/>
                    </a:cxn>
                  </a:cxnLst>
                  <a:rect l="0" t="0" r="r" b="b"/>
                  <a:pathLst>
                    <a:path w="402" h="52">
                      <a:moveTo>
                        <a:pt x="402" y="52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3"/>
                      </a:lnTo>
                      <a:lnTo>
                        <a:pt x="402" y="52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93" name="Freeform 809"/>
                <p:cNvSpPr>
                  <a:spLocks/>
                </p:cNvSpPr>
                <p:nvPr/>
              </p:nvSpPr>
              <p:spPr bwMode="auto">
                <a:xfrm>
                  <a:off x="2598" y="1904"/>
                  <a:ext cx="402" cy="53"/>
                </a:xfrm>
                <a:custGeom>
                  <a:avLst/>
                  <a:gdLst/>
                  <a:ahLst/>
                  <a:cxnLst>
                    <a:cxn ang="0">
                      <a:pos x="402" y="53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3"/>
                    </a:cxn>
                  </a:cxnLst>
                  <a:rect l="0" t="0" r="r" b="b"/>
                  <a:pathLst>
                    <a:path w="402" h="53">
                      <a:moveTo>
                        <a:pt x="402" y="53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3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94" name="Freeform 810"/>
                <p:cNvSpPr>
                  <a:spLocks/>
                </p:cNvSpPr>
                <p:nvPr/>
              </p:nvSpPr>
              <p:spPr bwMode="auto">
                <a:xfrm>
                  <a:off x="2598" y="1905"/>
                  <a:ext cx="402" cy="52"/>
                </a:xfrm>
                <a:custGeom>
                  <a:avLst/>
                  <a:gdLst/>
                  <a:ahLst/>
                  <a:cxnLst>
                    <a:cxn ang="0">
                      <a:pos x="402" y="52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2"/>
                    </a:cxn>
                  </a:cxnLst>
                  <a:rect l="0" t="0" r="r" b="b"/>
                  <a:pathLst>
                    <a:path w="402" h="52">
                      <a:moveTo>
                        <a:pt x="402" y="52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2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95" name="Freeform 811"/>
                <p:cNvSpPr>
                  <a:spLocks/>
                </p:cNvSpPr>
                <p:nvPr/>
              </p:nvSpPr>
              <p:spPr bwMode="auto">
                <a:xfrm>
                  <a:off x="2598" y="1905"/>
                  <a:ext cx="402" cy="52"/>
                </a:xfrm>
                <a:custGeom>
                  <a:avLst/>
                  <a:gdLst/>
                  <a:ahLst/>
                  <a:cxnLst>
                    <a:cxn ang="0">
                      <a:pos x="402" y="52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4"/>
                    </a:cxn>
                    <a:cxn ang="0">
                      <a:pos x="402" y="52"/>
                    </a:cxn>
                  </a:cxnLst>
                  <a:rect l="0" t="0" r="r" b="b"/>
                  <a:pathLst>
                    <a:path w="402" h="52">
                      <a:moveTo>
                        <a:pt x="402" y="52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4"/>
                      </a:lnTo>
                      <a:lnTo>
                        <a:pt x="402" y="52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96" name="Freeform 812"/>
                <p:cNvSpPr>
                  <a:spLocks/>
                </p:cNvSpPr>
                <p:nvPr/>
              </p:nvSpPr>
              <p:spPr bwMode="auto">
                <a:xfrm>
                  <a:off x="2598" y="1906"/>
                  <a:ext cx="402" cy="52"/>
                </a:xfrm>
                <a:custGeom>
                  <a:avLst/>
                  <a:gdLst/>
                  <a:ahLst/>
                  <a:cxnLst>
                    <a:cxn ang="0">
                      <a:pos x="402" y="52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3"/>
                    </a:cxn>
                    <a:cxn ang="0">
                      <a:pos x="402" y="52"/>
                    </a:cxn>
                  </a:cxnLst>
                  <a:rect l="0" t="0" r="r" b="b"/>
                  <a:pathLst>
                    <a:path w="402" h="52">
                      <a:moveTo>
                        <a:pt x="402" y="52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3"/>
                      </a:lnTo>
                      <a:lnTo>
                        <a:pt x="402" y="52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97" name="Freeform 813"/>
                <p:cNvSpPr>
                  <a:spLocks/>
                </p:cNvSpPr>
                <p:nvPr/>
              </p:nvSpPr>
              <p:spPr bwMode="auto">
                <a:xfrm>
                  <a:off x="2598" y="1907"/>
                  <a:ext cx="402" cy="51"/>
                </a:xfrm>
                <a:custGeom>
                  <a:avLst/>
                  <a:gdLst/>
                  <a:ahLst/>
                  <a:cxnLst>
                    <a:cxn ang="0">
                      <a:pos x="402" y="51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3"/>
                    </a:cxn>
                    <a:cxn ang="0">
                      <a:pos x="402" y="51"/>
                    </a:cxn>
                  </a:cxnLst>
                  <a:rect l="0" t="0" r="r" b="b"/>
                  <a:pathLst>
                    <a:path w="402" h="51">
                      <a:moveTo>
                        <a:pt x="402" y="51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3"/>
                      </a:lnTo>
                      <a:lnTo>
                        <a:pt x="402" y="51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98" name="Freeform 814"/>
                <p:cNvSpPr>
                  <a:spLocks/>
                </p:cNvSpPr>
                <p:nvPr/>
              </p:nvSpPr>
              <p:spPr bwMode="auto">
                <a:xfrm>
                  <a:off x="2598" y="1908"/>
                  <a:ext cx="402" cy="51"/>
                </a:xfrm>
                <a:custGeom>
                  <a:avLst/>
                  <a:gdLst/>
                  <a:ahLst/>
                  <a:cxnLst>
                    <a:cxn ang="0">
                      <a:pos x="402" y="51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2"/>
                    </a:cxn>
                    <a:cxn ang="0">
                      <a:pos x="402" y="51"/>
                    </a:cxn>
                  </a:cxnLst>
                  <a:rect l="0" t="0" r="r" b="b"/>
                  <a:pathLst>
                    <a:path w="402" h="51">
                      <a:moveTo>
                        <a:pt x="402" y="51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2"/>
                      </a:lnTo>
                      <a:lnTo>
                        <a:pt x="402" y="51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399" name="Freeform 815"/>
                <p:cNvSpPr>
                  <a:spLocks/>
                </p:cNvSpPr>
                <p:nvPr/>
              </p:nvSpPr>
              <p:spPr bwMode="auto">
                <a:xfrm>
                  <a:off x="2598" y="1908"/>
                  <a:ext cx="402" cy="52"/>
                </a:xfrm>
                <a:custGeom>
                  <a:avLst/>
                  <a:gdLst/>
                  <a:ahLst/>
                  <a:cxnLst>
                    <a:cxn ang="0">
                      <a:pos x="402" y="52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402" y="32"/>
                    </a:cxn>
                    <a:cxn ang="0">
                      <a:pos x="402" y="52"/>
                    </a:cxn>
                  </a:cxnLst>
                  <a:rect l="0" t="0" r="r" b="b"/>
                  <a:pathLst>
                    <a:path w="402" h="52">
                      <a:moveTo>
                        <a:pt x="402" y="52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02" y="32"/>
                      </a:lnTo>
                      <a:lnTo>
                        <a:pt x="402" y="52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00" name="Freeform 816"/>
                <p:cNvSpPr>
                  <a:spLocks/>
                </p:cNvSpPr>
                <p:nvPr/>
              </p:nvSpPr>
              <p:spPr bwMode="auto">
                <a:xfrm>
                  <a:off x="2598" y="1909"/>
                  <a:ext cx="402" cy="51"/>
                </a:xfrm>
                <a:custGeom>
                  <a:avLst/>
                  <a:gdLst/>
                  <a:ahLst/>
                  <a:cxnLst>
                    <a:cxn ang="0">
                      <a:pos x="402" y="51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1"/>
                    </a:cxn>
                    <a:cxn ang="0">
                      <a:pos x="402" y="51"/>
                    </a:cxn>
                  </a:cxnLst>
                  <a:rect l="0" t="0" r="r" b="b"/>
                  <a:pathLst>
                    <a:path w="402" h="51">
                      <a:moveTo>
                        <a:pt x="402" y="51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1"/>
                      </a:lnTo>
                      <a:lnTo>
                        <a:pt x="402" y="51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01" name="Freeform 817"/>
                <p:cNvSpPr>
                  <a:spLocks/>
                </p:cNvSpPr>
                <p:nvPr/>
              </p:nvSpPr>
              <p:spPr bwMode="auto">
                <a:xfrm>
                  <a:off x="2598" y="1910"/>
                  <a:ext cx="402" cy="50"/>
                </a:xfrm>
                <a:custGeom>
                  <a:avLst/>
                  <a:gdLst/>
                  <a:ahLst/>
                  <a:cxnLst>
                    <a:cxn ang="0">
                      <a:pos x="402" y="50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1"/>
                    </a:cxn>
                    <a:cxn ang="0">
                      <a:pos x="402" y="50"/>
                    </a:cxn>
                  </a:cxnLst>
                  <a:rect l="0" t="0" r="r" b="b"/>
                  <a:pathLst>
                    <a:path w="402" h="50">
                      <a:moveTo>
                        <a:pt x="402" y="50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1"/>
                      </a:lnTo>
                      <a:lnTo>
                        <a:pt x="402" y="5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02" name="Freeform 818"/>
                <p:cNvSpPr>
                  <a:spLocks/>
                </p:cNvSpPr>
                <p:nvPr/>
              </p:nvSpPr>
              <p:spPr bwMode="auto">
                <a:xfrm>
                  <a:off x="2598" y="1910"/>
                  <a:ext cx="402" cy="51"/>
                </a:xfrm>
                <a:custGeom>
                  <a:avLst/>
                  <a:gdLst/>
                  <a:ahLst/>
                  <a:cxnLst>
                    <a:cxn ang="0">
                      <a:pos x="402" y="51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2"/>
                    </a:cxn>
                    <a:cxn ang="0">
                      <a:pos x="402" y="51"/>
                    </a:cxn>
                  </a:cxnLst>
                  <a:rect l="0" t="0" r="r" b="b"/>
                  <a:pathLst>
                    <a:path w="402" h="51">
                      <a:moveTo>
                        <a:pt x="402" y="51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2"/>
                      </a:lnTo>
                      <a:lnTo>
                        <a:pt x="402" y="51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03" name="Freeform 819"/>
                <p:cNvSpPr>
                  <a:spLocks/>
                </p:cNvSpPr>
                <p:nvPr/>
              </p:nvSpPr>
              <p:spPr bwMode="auto">
                <a:xfrm>
                  <a:off x="2598" y="1910"/>
                  <a:ext cx="402" cy="52"/>
                </a:xfrm>
                <a:custGeom>
                  <a:avLst/>
                  <a:gdLst/>
                  <a:ahLst/>
                  <a:cxnLst>
                    <a:cxn ang="0">
                      <a:pos x="402" y="52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2"/>
                    </a:cxn>
                    <a:cxn ang="0">
                      <a:pos x="402" y="52"/>
                    </a:cxn>
                  </a:cxnLst>
                  <a:rect l="0" t="0" r="r" b="b"/>
                  <a:pathLst>
                    <a:path w="402" h="52">
                      <a:moveTo>
                        <a:pt x="402" y="52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2"/>
                      </a:lnTo>
                      <a:lnTo>
                        <a:pt x="402" y="52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04" name="Freeform 820"/>
                <p:cNvSpPr>
                  <a:spLocks/>
                </p:cNvSpPr>
                <p:nvPr/>
              </p:nvSpPr>
              <p:spPr bwMode="auto">
                <a:xfrm>
                  <a:off x="2598" y="1911"/>
                  <a:ext cx="402" cy="51"/>
                </a:xfrm>
                <a:custGeom>
                  <a:avLst/>
                  <a:gdLst/>
                  <a:ahLst/>
                  <a:cxnLst>
                    <a:cxn ang="0">
                      <a:pos x="402" y="51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2"/>
                    </a:cxn>
                    <a:cxn ang="0">
                      <a:pos x="402" y="51"/>
                    </a:cxn>
                  </a:cxnLst>
                  <a:rect l="0" t="0" r="r" b="b"/>
                  <a:pathLst>
                    <a:path w="402" h="51">
                      <a:moveTo>
                        <a:pt x="402" y="51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2"/>
                      </a:lnTo>
                      <a:lnTo>
                        <a:pt x="402" y="51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05" name="Freeform 821"/>
                <p:cNvSpPr>
                  <a:spLocks/>
                </p:cNvSpPr>
                <p:nvPr/>
              </p:nvSpPr>
              <p:spPr bwMode="auto">
                <a:xfrm>
                  <a:off x="2598" y="1912"/>
                  <a:ext cx="402" cy="50"/>
                </a:xfrm>
                <a:custGeom>
                  <a:avLst/>
                  <a:gdLst/>
                  <a:ahLst/>
                  <a:cxnLst>
                    <a:cxn ang="0">
                      <a:pos x="402" y="50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1"/>
                    </a:cxn>
                    <a:cxn ang="0">
                      <a:pos x="402" y="50"/>
                    </a:cxn>
                  </a:cxnLst>
                  <a:rect l="0" t="0" r="r" b="b"/>
                  <a:pathLst>
                    <a:path w="402" h="50">
                      <a:moveTo>
                        <a:pt x="402" y="50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1"/>
                      </a:lnTo>
                      <a:lnTo>
                        <a:pt x="402" y="5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06" name="Freeform 822"/>
                <p:cNvSpPr>
                  <a:spLocks/>
                </p:cNvSpPr>
                <p:nvPr/>
              </p:nvSpPr>
              <p:spPr bwMode="auto">
                <a:xfrm>
                  <a:off x="2598" y="1913"/>
                  <a:ext cx="402" cy="49"/>
                </a:xfrm>
                <a:custGeom>
                  <a:avLst/>
                  <a:gdLst/>
                  <a:ahLst/>
                  <a:cxnLst>
                    <a:cxn ang="0">
                      <a:pos x="402" y="49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1"/>
                    </a:cxn>
                    <a:cxn ang="0">
                      <a:pos x="402" y="49"/>
                    </a:cxn>
                  </a:cxnLst>
                  <a:rect l="0" t="0" r="r" b="b"/>
                  <a:pathLst>
                    <a:path w="402" h="49">
                      <a:moveTo>
                        <a:pt x="402" y="49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1"/>
                      </a:lnTo>
                      <a:lnTo>
                        <a:pt x="402" y="49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07" name="Freeform 823"/>
                <p:cNvSpPr>
                  <a:spLocks/>
                </p:cNvSpPr>
                <p:nvPr/>
              </p:nvSpPr>
              <p:spPr bwMode="auto">
                <a:xfrm>
                  <a:off x="2598" y="1914"/>
                  <a:ext cx="402" cy="49"/>
                </a:xfrm>
                <a:custGeom>
                  <a:avLst/>
                  <a:gdLst/>
                  <a:ahLst/>
                  <a:cxnLst>
                    <a:cxn ang="0">
                      <a:pos x="402" y="49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402" y="30"/>
                    </a:cxn>
                    <a:cxn ang="0">
                      <a:pos x="402" y="49"/>
                    </a:cxn>
                  </a:cxnLst>
                  <a:rect l="0" t="0" r="r" b="b"/>
                  <a:pathLst>
                    <a:path w="402" h="49">
                      <a:moveTo>
                        <a:pt x="402" y="49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402" y="30"/>
                      </a:lnTo>
                      <a:lnTo>
                        <a:pt x="402" y="49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08" name="Freeform 824"/>
                <p:cNvSpPr>
                  <a:spLocks/>
                </p:cNvSpPr>
                <p:nvPr/>
              </p:nvSpPr>
              <p:spPr bwMode="auto">
                <a:xfrm>
                  <a:off x="2598" y="1914"/>
                  <a:ext cx="402" cy="50"/>
                </a:xfrm>
                <a:custGeom>
                  <a:avLst/>
                  <a:gdLst/>
                  <a:ahLst/>
                  <a:cxnLst>
                    <a:cxn ang="0">
                      <a:pos x="402" y="50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1"/>
                    </a:cxn>
                    <a:cxn ang="0">
                      <a:pos x="402" y="50"/>
                    </a:cxn>
                  </a:cxnLst>
                  <a:rect l="0" t="0" r="r" b="b"/>
                  <a:pathLst>
                    <a:path w="402" h="50">
                      <a:moveTo>
                        <a:pt x="402" y="50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1"/>
                      </a:lnTo>
                      <a:lnTo>
                        <a:pt x="402" y="5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09" name="Freeform 825"/>
                <p:cNvSpPr>
                  <a:spLocks/>
                </p:cNvSpPr>
                <p:nvPr/>
              </p:nvSpPr>
              <p:spPr bwMode="auto">
                <a:xfrm>
                  <a:off x="2598" y="1915"/>
                  <a:ext cx="402" cy="49"/>
                </a:xfrm>
                <a:custGeom>
                  <a:avLst/>
                  <a:gdLst/>
                  <a:ahLst/>
                  <a:cxnLst>
                    <a:cxn ang="0">
                      <a:pos x="402" y="49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1"/>
                    </a:cxn>
                    <a:cxn ang="0">
                      <a:pos x="402" y="49"/>
                    </a:cxn>
                  </a:cxnLst>
                  <a:rect l="0" t="0" r="r" b="b"/>
                  <a:pathLst>
                    <a:path w="402" h="49">
                      <a:moveTo>
                        <a:pt x="402" y="49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1"/>
                      </a:lnTo>
                      <a:lnTo>
                        <a:pt x="402" y="49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10" name="Freeform 826"/>
                <p:cNvSpPr>
                  <a:spLocks/>
                </p:cNvSpPr>
                <p:nvPr/>
              </p:nvSpPr>
              <p:spPr bwMode="auto">
                <a:xfrm>
                  <a:off x="2598" y="1915"/>
                  <a:ext cx="402" cy="49"/>
                </a:xfrm>
                <a:custGeom>
                  <a:avLst/>
                  <a:gdLst/>
                  <a:ahLst/>
                  <a:cxnLst>
                    <a:cxn ang="0">
                      <a:pos x="402" y="49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1"/>
                    </a:cxn>
                    <a:cxn ang="0">
                      <a:pos x="402" y="49"/>
                    </a:cxn>
                  </a:cxnLst>
                  <a:rect l="0" t="0" r="r" b="b"/>
                  <a:pathLst>
                    <a:path w="402" h="49">
                      <a:moveTo>
                        <a:pt x="402" y="49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1"/>
                      </a:lnTo>
                      <a:lnTo>
                        <a:pt x="402" y="49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11" name="Freeform 827"/>
                <p:cNvSpPr>
                  <a:spLocks/>
                </p:cNvSpPr>
                <p:nvPr/>
              </p:nvSpPr>
              <p:spPr bwMode="auto">
                <a:xfrm>
                  <a:off x="2598" y="1915"/>
                  <a:ext cx="402" cy="50"/>
                </a:xfrm>
                <a:custGeom>
                  <a:avLst/>
                  <a:gdLst/>
                  <a:ahLst/>
                  <a:cxnLst>
                    <a:cxn ang="0">
                      <a:pos x="402" y="50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1"/>
                    </a:cxn>
                    <a:cxn ang="0">
                      <a:pos x="402" y="50"/>
                    </a:cxn>
                  </a:cxnLst>
                  <a:rect l="0" t="0" r="r" b="b"/>
                  <a:pathLst>
                    <a:path w="402" h="50">
                      <a:moveTo>
                        <a:pt x="402" y="50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1"/>
                      </a:lnTo>
                      <a:lnTo>
                        <a:pt x="402" y="5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12" name="Freeform 828"/>
                <p:cNvSpPr>
                  <a:spLocks/>
                </p:cNvSpPr>
                <p:nvPr/>
              </p:nvSpPr>
              <p:spPr bwMode="auto">
                <a:xfrm>
                  <a:off x="2598" y="1916"/>
                  <a:ext cx="402" cy="50"/>
                </a:xfrm>
                <a:custGeom>
                  <a:avLst/>
                  <a:gdLst/>
                  <a:ahLst/>
                  <a:cxnLst>
                    <a:cxn ang="0">
                      <a:pos x="402" y="50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1"/>
                    </a:cxn>
                    <a:cxn ang="0">
                      <a:pos x="402" y="50"/>
                    </a:cxn>
                  </a:cxnLst>
                  <a:rect l="0" t="0" r="r" b="b"/>
                  <a:pathLst>
                    <a:path w="402" h="50">
                      <a:moveTo>
                        <a:pt x="402" y="50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1"/>
                      </a:lnTo>
                      <a:lnTo>
                        <a:pt x="402" y="5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13" name="Freeform 829"/>
                <p:cNvSpPr>
                  <a:spLocks/>
                </p:cNvSpPr>
                <p:nvPr/>
              </p:nvSpPr>
              <p:spPr bwMode="auto">
                <a:xfrm>
                  <a:off x="2598" y="1916"/>
                  <a:ext cx="402" cy="50"/>
                </a:xfrm>
                <a:custGeom>
                  <a:avLst/>
                  <a:gdLst/>
                  <a:ahLst/>
                  <a:cxnLst>
                    <a:cxn ang="0">
                      <a:pos x="402" y="50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2"/>
                    </a:cxn>
                    <a:cxn ang="0">
                      <a:pos x="402" y="50"/>
                    </a:cxn>
                  </a:cxnLst>
                  <a:rect l="0" t="0" r="r" b="b"/>
                  <a:pathLst>
                    <a:path w="402" h="50">
                      <a:moveTo>
                        <a:pt x="402" y="50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2"/>
                      </a:lnTo>
                      <a:lnTo>
                        <a:pt x="402" y="5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14" name="Freeform 830"/>
                <p:cNvSpPr>
                  <a:spLocks/>
                </p:cNvSpPr>
                <p:nvPr/>
              </p:nvSpPr>
              <p:spPr bwMode="auto">
                <a:xfrm>
                  <a:off x="2598" y="1917"/>
                  <a:ext cx="402" cy="50"/>
                </a:xfrm>
                <a:custGeom>
                  <a:avLst/>
                  <a:gdLst/>
                  <a:ahLst/>
                  <a:cxnLst>
                    <a:cxn ang="0">
                      <a:pos x="402" y="50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402" y="32"/>
                    </a:cxn>
                    <a:cxn ang="0">
                      <a:pos x="402" y="50"/>
                    </a:cxn>
                  </a:cxnLst>
                  <a:rect l="0" t="0" r="r" b="b"/>
                  <a:pathLst>
                    <a:path w="402" h="50">
                      <a:moveTo>
                        <a:pt x="402" y="50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402" y="32"/>
                      </a:lnTo>
                      <a:lnTo>
                        <a:pt x="402" y="5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15" name="Freeform 831"/>
                <p:cNvSpPr>
                  <a:spLocks/>
                </p:cNvSpPr>
                <p:nvPr/>
              </p:nvSpPr>
              <p:spPr bwMode="auto">
                <a:xfrm>
                  <a:off x="2598" y="1918"/>
                  <a:ext cx="402" cy="50"/>
                </a:xfrm>
                <a:custGeom>
                  <a:avLst/>
                  <a:gdLst/>
                  <a:ahLst/>
                  <a:cxnLst>
                    <a:cxn ang="0">
                      <a:pos x="402" y="50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402" y="31"/>
                    </a:cxn>
                    <a:cxn ang="0">
                      <a:pos x="402" y="50"/>
                    </a:cxn>
                  </a:cxnLst>
                  <a:rect l="0" t="0" r="r" b="b"/>
                  <a:pathLst>
                    <a:path w="402" h="50">
                      <a:moveTo>
                        <a:pt x="402" y="50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402" y="31"/>
                      </a:lnTo>
                      <a:lnTo>
                        <a:pt x="402" y="5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16" name="Freeform 832"/>
                <p:cNvSpPr>
                  <a:spLocks/>
                </p:cNvSpPr>
                <p:nvPr/>
              </p:nvSpPr>
              <p:spPr bwMode="auto">
                <a:xfrm>
                  <a:off x="2598" y="1919"/>
                  <a:ext cx="402" cy="49"/>
                </a:xfrm>
                <a:custGeom>
                  <a:avLst/>
                  <a:gdLst/>
                  <a:ahLst/>
                  <a:cxnLst>
                    <a:cxn ang="0">
                      <a:pos x="402" y="49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402" y="30"/>
                    </a:cxn>
                    <a:cxn ang="0">
                      <a:pos x="402" y="49"/>
                    </a:cxn>
                  </a:cxnLst>
                  <a:rect l="0" t="0" r="r" b="b"/>
                  <a:pathLst>
                    <a:path w="402" h="49">
                      <a:moveTo>
                        <a:pt x="402" y="49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402" y="30"/>
                      </a:lnTo>
                      <a:lnTo>
                        <a:pt x="402" y="49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17" name="Freeform 833"/>
                <p:cNvSpPr>
                  <a:spLocks/>
                </p:cNvSpPr>
                <p:nvPr/>
              </p:nvSpPr>
              <p:spPr bwMode="auto">
                <a:xfrm>
                  <a:off x="2598" y="1920"/>
                  <a:ext cx="402" cy="48"/>
                </a:xfrm>
                <a:custGeom>
                  <a:avLst/>
                  <a:gdLst/>
                  <a:ahLst/>
                  <a:cxnLst>
                    <a:cxn ang="0">
                      <a:pos x="402" y="48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402" y="30"/>
                    </a:cxn>
                    <a:cxn ang="0">
                      <a:pos x="402" y="48"/>
                    </a:cxn>
                  </a:cxnLst>
                  <a:rect l="0" t="0" r="r" b="b"/>
                  <a:pathLst>
                    <a:path w="402" h="48">
                      <a:moveTo>
                        <a:pt x="402" y="48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402" y="30"/>
                      </a:lnTo>
                      <a:lnTo>
                        <a:pt x="402" y="48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18" name="Freeform 834"/>
                <p:cNvSpPr>
                  <a:spLocks/>
                </p:cNvSpPr>
                <p:nvPr/>
              </p:nvSpPr>
              <p:spPr bwMode="auto">
                <a:xfrm>
                  <a:off x="2598" y="1920"/>
                  <a:ext cx="402" cy="49"/>
                </a:xfrm>
                <a:custGeom>
                  <a:avLst/>
                  <a:gdLst/>
                  <a:ahLst/>
                  <a:cxnLst>
                    <a:cxn ang="0">
                      <a:pos x="402" y="49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402" y="31"/>
                    </a:cxn>
                    <a:cxn ang="0">
                      <a:pos x="402" y="49"/>
                    </a:cxn>
                  </a:cxnLst>
                  <a:rect l="0" t="0" r="r" b="b"/>
                  <a:pathLst>
                    <a:path w="402" h="49">
                      <a:moveTo>
                        <a:pt x="402" y="49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402" y="31"/>
                      </a:lnTo>
                      <a:lnTo>
                        <a:pt x="402" y="49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19" name="Freeform 835"/>
                <p:cNvSpPr>
                  <a:spLocks/>
                </p:cNvSpPr>
                <p:nvPr/>
              </p:nvSpPr>
              <p:spPr bwMode="auto">
                <a:xfrm>
                  <a:off x="2598" y="1921"/>
                  <a:ext cx="402" cy="48"/>
                </a:xfrm>
                <a:custGeom>
                  <a:avLst/>
                  <a:gdLst/>
                  <a:ahLst/>
                  <a:cxnLst>
                    <a:cxn ang="0">
                      <a:pos x="402" y="48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402" y="30"/>
                    </a:cxn>
                    <a:cxn ang="0">
                      <a:pos x="402" y="48"/>
                    </a:cxn>
                  </a:cxnLst>
                  <a:rect l="0" t="0" r="r" b="b"/>
                  <a:pathLst>
                    <a:path w="402" h="48">
                      <a:moveTo>
                        <a:pt x="402" y="48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402" y="30"/>
                      </a:lnTo>
                      <a:lnTo>
                        <a:pt x="402" y="48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20" name="Freeform 836"/>
                <p:cNvSpPr>
                  <a:spLocks/>
                </p:cNvSpPr>
                <p:nvPr/>
              </p:nvSpPr>
              <p:spPr bwMode="auto">
                <a:xfrm>
                  <a:off x="2598" y="1921"/>
                  <a:ext cx="402" cy="49"/>
                </a:xfrm>
                <a:custGeom>
                  <a:avLst/>
                  <a:gdLst/>
                  <a:ahLst/>
                  <a:cxnLst>
                    <a:cxn ang="0">
                      <a:pos x="402" y="49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402" y="30"/>
                    </a:cxn>
                    <a:cxn ang="0">
                      <a:pos x="402" y="49"/>
                    </a:cxn>
                  </a:cxnLst>
                  <a:rect l="0" t="0" r="r" b="b"/>
                  <a:pathLst>
                    <a:path w="402" h="49">
                      <a:moveTo>
                        <a:pt x="402" y="49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402" y="30"/>
                      </a:lnTo>
                      <a:lnTo>
                        <a:pt x="402" y="49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21" name="Freeform 837"/>
                <p:cNvSpPr>
                  <a:spLocks/>
                </p:cNvSpPr>
                <p:nvPr/>
              </p:nvSpPr>
              <p:spPr bwMode="auto">
                <a:xfrm>
                  <a:off x="2598" y="1922"/>
                  <a:ext cx="402" cy="48"/>
                </a:xfrm>
                <a:custGeom>
                  <a:avLst/>
                  <a:gdLst/>
                  <a:ahLst/>
                  <a:cxnLst>
                    <a:cxn ang="0">
                      <a:pos x="402" y="48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402" y="30"/>
                    </a:cxn>
                    <a:cxn ang="0">
                      <a:pos x="402" y="48"/>
                    </a:cxn>
                  </a:cxnLst>
                  <a:rect l="0" t="0" r="r" b="b"/>
                  <a:pathLst>
                    <a:path w="402" h="48">
                      <a:moveTo>
                        <a:pt x="402" y="48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402" y="30"/>
                      </a:lnTo>
                      <a:lnTo>
                        <a:pt x="402" y="48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22" name="Freeform 838"/>
                <p:cNvSpPr>
                  <a:spLocks/>
                </p:cNvSpPr>
                <p:nvPr/>
              </p:nvSpPr>
              <p:spPr bwMode="auto">
                <a:xfrm>
                  <a:off x="2598" y="1922"/>
                  <a:ext cx="402" cy="48"/>
                </a:xfrm>
                <a:custGeom>
                  <a:avLst/>
                  <a:gdLst/>
                  <a:ahLst/>
                  <a:cxnLst>
                    <a:cxn ang="0">
                      <a:pos x="402" y="48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402" y="31"/>
                    </a:cxn>
                    <a:cxn ang="0">
                      <a:pos x="402" y="48"/>
                    </a:cxn>
                  </a:cxnLst>
                  <a:rect l="0" t="0" r="r" b="b"/>
                  <a:pathLst>
                    <a:path w="402" h="48">
                      <a:moveTo>
                        <a:pt x="402" y="48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402" y="31"/>
                      </a:lnTo>
                      <a:lnTo>
                        <a:pt x="402" y="48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23" name="Freeform 839"/>
                <p:cNvSpPr>
                  <a:spLocks/>
                </p:cNvSpPr>
                <p:nvPr/>
              </p:nvSpPr>
              <p:spPr bwMode="auto">
                <a:xfrm>
                  <a:off x="2598" y="1923"/>
                  <a:ext cx="402" cy="48"/>
                </a:xfrm>
                <a:custGeom>
                  <a:avLst/>
                  <a:gdLst/>
                  <a:ahLst/>
                  <a:cxnLst>
                    <a:cxn ang="0">
                      <a:pos x="402" y="48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30"/>
                    </a:cxn>
                    <a:cxn ang="0">
                      <a:pos x="402" y="48"/>
                    </a:cxn>
                  </a:cxnLst>
                  <a:rect l="0" t="0" r="r" b="b"/>
                  <a:pathLst>
                    <a:path w="402" h="48">
                      <a:moveTo>
                        <a:pt x="402" y="48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30"/>
                      </a:lnTo>
                      <a:lnTo>
                        <a:pt x="402" y="48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24" name="Freeform 840"/>
                <p:cNvSpPr>
                  <a:spLocks/>
                </p:cNvSpPr>
                <p:nvPr/>
              </p:nvSpPr>
              <p:spPr bwMode="auto">
                <a:xfrm>
                  <a:off x="2598" y="1923"/>
                  <a:ext cx="402" cy="49"/>
                </a:xfrm>
                <a:custGeom>
                  <a:avLst/>
                  <a:gdLst/>
                  <a:ahLst/>
                  <a:cxnLst>
                    <a:cxn ang="0">
                      <a:pos x="402" y="49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30"/>
                    </a:cxn>
                    <a:cxn ang="0">
                      <a:pos x="402" y="49"/>
                    </a:cxn>
                  </a:cxnLst>
                  <a:rect l="0" t="0" r="r" b="b"/>
                  <a:pathLst>
                    <a:path w="402" h="49">
                      <a:moveTo>
                        <a:pt x="402" y="49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30"/>
                      </a:lnTo>
                      <a:lnTo>
                        <a:pt x="402" y="49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25" name="Freeform 841"/>
                <p:cNvSpPr>
                  <a:spLocks/>
                </p:cNvSpPr>
                <p:nvPr/>
              </p:nvSpPr>
              <p:spPr bwMode="auto">
                <a:xfrm>
                  <a:off x="2598" y="1924"/>
                  <a:ext cx="402" cy="48"/>
                </a:xfrm>
                <a:custGeom>
                  <a:avLst/>
                  <a:gdLst/>
                  <a:ahLst/>
                  <a:cxnLst>
                    <a:cxn ang="0">
                      <a:pos x="402" y="48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30"/>
                    </a:cxn>
                    <a:cxn ang="0">
                      <a:pos x="402" y="48"/>
                    </a:cxn>
                  </a:cxnLst>
                  <a:rect l="0" t="0" r="r" b="b"/>
                  <a:pathLst>
                    <a:path w="402" h="48">
                      <a:moveTo>
                        <a:pt x="402" y="48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30"/>
                      </a:lnTo>
                      <a:lnTo>
                        <a:pt x="402" y="48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26" name="Freeform 842"/>
                <p:cNvSpPr>
                  <a:spLocks/>
                </p:cNvSpPr>
                <p:nvPr/>
              </p:nvSpPr>
              <p:spPr bwMode="auto">
                <a:xfrm>
                  <a:off x="2598" y="1924"/>
                  <a:ext cx="402" cy="48"/>
                </a:xfrm>
                <a:custGeom>
                  <a:avLst/>
                  <a:gdLst/>
                  <a:ahLst/>
                  <a:cxnLst>
                    <a:cxn ang="0">
                      <a:pos x="402" y="48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402" y="31"/>
                    </a:cxn>
                    <a:cxn ang="0">
                      <a:pos x="402" y="48"/>
                    </a:cxn>
                  </a:cxnLst>
                  <a:rect l="0" t="0" r="r" b="b"/>
                  <a:pathLst>
                    <a:path w="402" h="48">
                      <a:moveTo>
                        <a:pt x="402" y="48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402" y="31"/>
                      </a:lnTo>
                      <a:lnTo>
                        <a:pt x="402" y="48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27" name="Freeform 843"/>
                <p:cNvSpPr>
                  <a:spLocks/>
                </p:cNvSpPr>
                <p:nvPr/>
              </p:nvSpPr>
              <p:spPr bwMode="auto">
                <a:xfrm>
                  <a:off x="2598" y="1926"/>
                  <a:ext cx="402" cy="47"/>
                </a:xfrm>
                <a:custGeom>
                  <a:avLst/>
                  <a:gdLst/>
                  <a:ahLst/>
                  <a:cxnLst>
                    <a:cxn ang="0">
                      <a:pos x="402" y="47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30"/>
                    </a:cxn>
                    <a:cxn ang="0">
                      <a:pos x="402" y="47"/>
                    </a:cxn>
                  </a:cxnLst>
                  <a:rect l="0" t="0" r="r" b="b"/>
                  <a:pathLst>
                    <a:path w="402" h="47">
                      <a:moveTo>
                        <a:pt x="402" y="47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30"/>
                      </a:lnTo>
                      <a:lnTo>
                        <a:pt x="402" y="47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28" name="Freeform 844"/>
                <p:cNvSpPr>
                  <a:spLocks/>
                </p:cNvSpPr>
                <p:nvPr/>
              </p:nvSpPr>
              <p:spPr bwMode="auto">
                <a:xfrm>
                  <a:off x="2598" y="1926"/>
                  <a:ext cx="402" cy="47"/>
                </a:xfrm>
                <a:custGeom>
                  <a:avLst/>
                  <a:gdLst/>
                  <a:ahLst/>
                  <a:cxnLst>
                    <a:cxn ang="0">
                      <a:pos x="402" y="47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30"/>
                    </a:cxn>
                    <a:cxn ang="0">
                      <a:pos x="402" y="47"/>
                    </a:cxn>
                  </a:cxnLst>
                  <a:rect l="0" t="0" r="r" b="b"/>
                  <a:pathLst>
                    <a:path w="402" h="47">
                      <a:moveTo>
                        <a:pt x="402" y="47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30"/>
                      </a:lnTo>
                      <a:lnTo>
                        <a:pt x="402" y="47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29" name="Freeform 845"/>
                <p:cNvSpPr>
                  <a:spLocks/>
                </p:cNvSpPr>
                <p:nvPr/>
              </p:nvSpPr>
              <p:spPr bwMode="auto">
                <a:xfrm>
                  <a:off x="2598" y="1927"/>
                  <a:ext cx="402" cy="47"/>
                </a:xfrm>
                <a:custGeom>
                  <a:avLst/>
                  <a:gdLst/>
                  <a:ahLst/>
                  <a:cxnLst>
                    <a:cxn ang="0">
                      <a:pos x="402" y="47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9"/>
                    </a:cxn>
                    <a:cxn ang="0">
                      <a:pos x="402" y="47"/>
                    </a:cxn>
                  </a:cxnLst>
                  <a:rect l="0" t="0" r="r" b="b"/>
                  <a:pathLst>
                    <a:path w="402" h="47">
                      <a:moveTo>
                        <a:pt x="402" y="47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9"/>
                      </a:lnTo>
                      <a:lnTo>
                        <a:pt x="402" y="47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30" name="Freeform 846"/>
                <p:cNvSpPr>
                  <a:spLocks/>
                </p:cNvSpPr>
                <p:nvPr/>
              </p:nvSpPr>
              <p:spPr bwMode="auto">
                <a:xfrm>
                  <a:off x="2598" y="1928"/>
                  <a:ext cx="402" cy="46"/>
                </a:xfrm>
                <a:custGeom>
                  <a:avLst/>
                  <a:gdLst/>
                  <a:ahLst/>
                  <a:cxnLst>
                    <a:cxn ang="0">
                      <a:pos x="402" y="46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9"/>
                    </a:cxn>
                    <a:cxn ang="0">
                      <a:pos x="402" y="46"/>
                    </a:cxn>
                  </a:cxnLst>
                  <a:rect l="0" t="0" r="r" b="b"/>
                  <a:pathLst>
                    <a:path w="402" h="46">
                      <a:moveTo>
                        <a:pt x="402" y="46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9"/>
                      </a:lnTo>
                      <a:lnTo>
                        <a:pt x="402" y="4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31" name="Freeform 847"/>
                <p:cNvSpPr>
                  <a:spLocks/>
                </p:cNvSpPr>
                <p:nvPr/>
              </p:nvSpPr>
              <p:spPr bwMode="auto">
                <a:xfrm>
                  <a:off x="2598" y="1928"/>
                  <a:ext cx="402" cy="47"/>
                </a:xfrm>
                <a:custGeom>
                  <a:avLst/>
                  <a:gdLst/>
                  <a:ahLst/>
                  <a:cxnLst>
                    <a:cxn ang="0">
                      <a:pos x="402" y="47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29"/>
                    </a:cxn>
                    <a:cxn ang="0">
                      <a:pos x="402" y="47"/>
                    </a:cxn>
                  </a:cxnLst>
                  <a:rect l="0" t="0" r="r" b="b"/>
                  <a:pathLst>
                    <a:path w="402" h="47">
                      <a:moveTo>
                        <a:pt x="402" y="47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29"/>
                      </a:lnTo>
                      <a:lnTo>
                        <a:pt x="402" y="47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32" name="Freeform 848"/>
                <p:cNvSpPr>
                  <a:spLocks/>
                </p:cNvSpPr>
                <p:nvPr/>
              </p:nvSpPr>
              <p:spPr bwMode="auto">
                <a:xfrm>
                  <a:off x="2598" y="1929"/>
                  <a:ext cx="402" cy="46"/>
                </a:xfrm>
                <a:custGeom>
                  <a:avLst/>
                  <a:gdLst/>
                  <a:ahLst/>
                  <a:cxnLst>
                    <a:cxn ang="0">
                      <a:pos x="402" y="46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6"/>
                    </a:cxn>
                  </a:cxnLst>
                  <a:rect l="0" t="0" r="r" b="b"/>
                  <a:pathLst>
                    <a:path w="402" h="46">
                      <a:moveTo>
                        <a:pt x="402" y="46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33" name="Freeform 849"/>
                <p:cNvSpPr>
                  <a:spLocks/>
                </p:cNvSpPr>
                <p:nvPr/>
              </p:nvSpPr>
              <p:spPr bwMode="auto">
                <a:xfrm>
                  <a:off x="2598" y="1929"/>
                  <a:ext cx="402" cy="46"/>
                </a:xfrm>
                <a:custGeom>
                  <a:avLst/>
                  <a:gdLst/>
                  <a:ahLst/>
                  <a:cxnLst>
                    <a:cxn ang="0">
                      <a:pos x="402" y="46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29"/>
                    </a:cxn>
                    <a:cxn ang="0">
                      <a:pos x="402" y="46"/>
                    </a:cxn>
                  </a:cxnLst>
                  <a:rect l="0" t="0" r="r" b="b"/>
                  <a:pathLst>
                    <a:path w="402" h="46">
                      <a:moveTo>
                        <a:pt x="402" y="46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29"/>
                      </a:lnTo>
                      <a:lnTo>
                        <a:pt x="402" y="4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34" name="Freeform 850"/>
                <p:cNvSpPr>
                  <a:spLocks/>
                </p:cNvSpPr>
                <p:nvPr/>
              </p:nvSpPr>
              <p:spPr bwMode="auto">
                <a:xfrm>
                  <a:off x="2598" y="1930"/>
                  <a:ext cx="402" cy="45"/>
                </a:xfrm>
                <a:custGeom>
                  <a:avLst/>
                  <a:gdLst/>
                  <a:ahLst/>
                  <a:cxnLst>
                    <a:cxn ang="0">
                      <a:pos x="402" y="45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9"/>
                    </a:cxn>
                    <a:cxn ang="0">
                      <a:pos x="402" y="45"/>
                    </a:cxn>
                  </a:cxnLst>
                  <a:rect l="0" t="0" r="r" b="b"/>
                  <a:pathLst>
                    <a:path w="402" h="45">
                      <a:moveTo>
                        <a:pt x="402" y="45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9"/>
                      </a:lnTo>
                      <a:lnTo>
                        <a:pt x="402" y="45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35" name="Freeform 851"/>
                <p:cNvSpPr>
                  <a:spLocks/>
                </p:cNvSpPr>
                <p:nvPr/>
              </p:nvSpPr>
              <p:spPr bwMode="auto">
                <a:xfrm>
                  <a:off x="2598" y="1931"/>
                  <a:ext cx="402" cy="45"/>
                </a:xfrm>
                <a:custGeom>
                  <a:avLst/>
                  <a:gdLst/>
                  <a:ahLst/>
                  <a:cxnLst>
                    <a:cxn ang="0">
                      <a:pos x="402" y="45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9"/>
                    </a:cxn>
                    <a:cxn ang="0">
                      <a:pos x="402" y="45"/>
                    </a:cxn>
                  </a:cxnLst>
                  <a:rect l="0" t="0" r="r" b="b"/>
                  <a:pathLst>
                    <a:path w="402" h="45">
                      <a:moveTo>
                        <a:pt x="402" y="45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9"/>
                      </a:lnTo>
                      <a:lnTo>
                        <a:pt x="402" y="45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36" name="Freeform 852"/>
                <p:cNvSpPr>
                  <a:spLocks/>
                </p:cNvSpPr>
                <p:nvPr/>
              </p:nvSpPr>
              <p:spPr bwMode="auto">
                <a:xfrm>
                  <a:off x="2598" y="1931"/>
                  <a:ext cx="402" cy="46"/>
                </a:xfrm>
                <a:custGeom>
                  <a:avLst/>
                  <a:gdLst/>
                  <a:ahLst/>
                  <a:cxnLst>
                    <a:cxn ang="0">
                      <a:pos x="402" y="46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29"/>
                    </a:cxn>
                    <a:cxn ang="0">
                      <a:pos x="402" y="46"/>
                    </a:cxn>
                  </a:cxnLst>
                  <a:rect l="0" t="0" r="r" b="b"/>
                  <a:pathLst>
                    <a:path w="402" h="46">
                      <a:moveTo>
                        <a:pt x="402" y="46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29"/>
                      </a:lnTo>
                      <a:lnTo>
                        <a:pt x="402" y="4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37" name="Freeform 853"/>
                <p:cNvSpPr>
                  <a:spLocks/>
                </p:cNvSpPr>
                <p:nvPr/>
              </p:nvSpPr>
              <p:spPr bwMode="auto">
                <a:xfrm>
                  <a:off x="2598" y="1932"/>
                  <a:ext cx="402" cy="46"/>
                </a:xfrm>
                <a:custGeom>
                  <a:avLst/>
                  <a:gdLst/>
                  <a:ahLst/>
                  <a:cxnLst>
                    <a:cxn ang="0">
                      <a:pos x="402" y="46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6"/>
                    </a:cxn>
                  </a:cxnLst>
                  <a:rect l="0" t="0" r="r" b="b"/>
                  <a:pathLst>
                    <a:path w="402" h="46">
                      <a:moveTo>
                        <a:pt x="402" y="46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38" name="Freeform 854"/>
                <p:cNvSpPr>
                  <a:spLocks/>
                </p:cNvSpPr>
                <p:nvPr/>
              </p:nvSpPr>
              <p:spPr bwMode="auto">
                <a:xfrm>
                  <a:off x="2598" y="1933"/>
                  <a:ext cx="402" cy="45"/>
                </a:xfrm>
                <a:custGeom>
                  <a:avLst/>
                  <a:gdLst/>
                  <a:ahLst/>
                  <a:cxnLst>
                    <a:cxn ang="0">
                      <a:pos x="402" y="45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5"/>
                    </a:cxn>
                  </a:cxnLst>
                  <a:rect l="0" t="0" r="r" b="b"/>
                  <a:pathLst>
                    <a:path w="402" h="45">
                      <a:moveTo>
                        <a:pt x="402" y="45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5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39" name="Freeform 855"/>
                <p:cNvSpPr>
                  <a:spLocks/>
                </p:cNvSpPr>
                <p:nvPr/>
              </p:nvSpPr>
              <p:spPr bwMode="auto">
                <a:xfrm>
                  <a:off x="2598" y="1934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40" name="Freeform 856"/>
                <p:cNvSpPr>
                  <a:spLocks/>
                </p:cNvSpPr>
                <p:nvPr/>
              </p:nvSpPr>
              <p:spPr bwMode="auto">
                <a:xfrm>
                  <a:off x="2598" y="1934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41" name="Freeform 857"/>
                <p:cNvSpPr>
                  <a:spLocks/>
                </p:cNvSpPr>
                <p:nvPr/>
              </p:nvSpPr>
              <p:spPr bwMode="auto">
                <a:xfrm>
                  <a:off x="2598" y="1934"/>
                  <a:ext cx="402" cy="45"/>
                </a:xfrm>
                <a:custGeom>
                  <a:avLst/>
                  <a:gdLst/>
                  <a:ahLst/>
                  <a:cxnLst>
                    <a:cxn ang="0">
                      <a:pos x="402" y="45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5"/>
                    </a:cxn>
                  </a:cxnLst>
                  <a:rect l="0" t="0" r="r" b="b"/>
                  <a:pathLst>
                    <a:path w="402" h="45">
                      <a:moveTo>
                        <a:pt x="402" y="45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5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42" name="Freeform 858"/>
                <p:cNvSpPr>
                  <a:spLocks/>
                </p:cNvSpPr>
                <p:nvPr/>
              </p:nvSpPr>
              <p:spPr bwMode="auto">
                <a:xfrm>
                  <a:off x="2598" y="1935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43" name="Freeform 859"/>
                <p:cNvSpPr>
                  <a:spLocks/>
                </p:cNvSpPr>
                <p:nvPr/>
              </p:nvSpPr>
              <p:spPr bwMode="auto">
                <a:xfrm>
                  <a:off x="2598" y="1936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44" name="Freeform 860"/>
                <p:cNvSpPr>
                  <a:spLocks/>
                </p:cNvSpPr>
                <p:nvPr/>
              </p:nvSpPr>
              <p:spPr bwMode="auto">
                <a:xfrm>
                  <a:off x="2598" y="1936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45" name="Freeform 861"/>
                <p:cNvSpPr>
                  <a:spLocks/>
                </p:cNvSpPr>
                <p:nvPr/>
              </p:nvSpPr>
              <p:spPr bwMode="auto">
                <a:xfrm>
                  <a:off x="2598" y="1936"/>
                  <a:ext cx="402" cy="45"/>
                </a:xfrm>
                <a:custGeom>
                  <a:avLst/>
                  <a:gdLst/>
                  <a:ahLst/>
                  <a:cxnLst>
                    <a:cxn ang="0">
                      <a:pos x="402" y="45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5"/>
                    </a:cxn>
                  </a:cxnLst>
                  <a:rect l="0" t="0" r="r" b="b"/>
                  <a:pathLst>
                    <a:path w="402" h="45">
                      <a:moveTo>
                        <a:pt x="402" y="45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5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46" name="Freeform 862"/>
                <p:cNvSpPr>
                  <a:spLocks/>
                </p:cNvSpPr>
                <p:nvPr/>
              </p:nvSpPr>
              <p:spPr bwMode="auto">
                <a:xfrm>
                  <a:off x="2598" y="1937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47" name="Freeform 863"/>
                <p:cNvSpPr>
                  <a:spLocks/>
                </p:cNvSpPr>
                <p:nvPr/>
              </p:nvSpPr>
              <p:spPr bwMode="auto">
                <a:xfrm>
                  <a:off x="2598" y="1938"/>
                  <a:ext cx="402" cy="43"/>
                </a:xfrm>
                <a:custGeom>
                  <a:avLst/>
                  <a:gdLst/>
                  <a:ahLst/>
                  <a:cxnLst>
                    <a:cxn ang="0">
                      <a:pos x="402" y="43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3"/>
                    </a:cxn>
                  </a:cxnLst>
                  <a:rect l="0" t="0" r="r" b="b"/>
                  <a:pathLst>
                    <a:path w="402" h="43">
                      <a:moveTo>
                        <a:pt x="402" y="43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3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48" name="Freeform 864"/>
                <p:cNvSpPr>
                  <a:spLocks/>
                </p:cNvSpPr>
                <p:nvPr/>
              </p:nvSpPr>
              <p:spPr bwMode="auto">
                <a:xfrm>
                  <a:off x="2598" y="1939"/>
                  <a:ext cx="402" cy="43"/>
                </a:xfrm>
                <a:custGeom>
                  <a:avLst/>
                  <a:gdLst/>
                  <a:ahLst/>
                  <a:cxnLst>
                    <a:cxn ang="0">
                      <a:pos x="402" y="43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7"/>
                    </a:cxn>
                    <a:cxn ang="0">
                      <a:pos x="402" y="43"/>
                    </a:cxn>
                  </a:cxnLst>
                  <a:rect l="0" t="0" r="r" b="b"/>
                  <a:pathLst>
                    <a:path w="402" h="43">
                      <a:moveTo>
                        <a:pt x="402" y="43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7"/>
                      </a:lnTo>
                      <a:lnTo>
                        <a:pt x="402" y="43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49" name="Freeform 865"/>
                <p:cNvSpPr>
                  <a:spLocks/>
                </p:cNvSpPr>
                <p:nvPr/>
              </p:nvSpPr>
              <p:spPr bwMode="auto">
                <a:xfrm>
                  <a:off x="2598" y="1939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50" name="Freeform 866"/>
                <p:cNvSpPr>
                  <a:spLocks/>
                </p:cNvSpPr>
                <p:nvPr/>
              </p:nvSpPr>
              <p:spPr bwMode="auto">
                <a:xfrm>
                  <a:off x="2598" y="1940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51" name="Freeform 867"/>
                <p:cNvSpPr>
                  <a:spLocks/>
                </p:cNvSpPr>
                <p:nvPr/>
              </p:nvSpPr>
              <p:spPr bwMode="auto">
                <a:xfrm>
                  <a:off x="2598" y="1940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52" name="Freeform 868"/>
                <p:cNvSpPr>
                  <a:spLocks/>
                </p:cNvSpPr>
                <p:nvPr/>
              </p:nvSpPr>
              <p:spPr bwMode="auto">
                <a:xfrm>
                  <a:off x="2598" y="1940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29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29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53" name="Freeform 869"/>
                <p:cNvSpPr>
                  <a:spLocks/>
                </p:cNvSpPr>
                <p:nvPr/>
              </p:nvSpPr>
              <p:spPr bwMode="auto">
                <a:xfrm>
                  <a:off x="2598" y="1940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29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29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54" name="Freeform 870"/>
                <p:cNvSpPr>
                  <a:spLocks/>
                </p:cNvSpPr>
                <p:nvPr/>
              </p:nvSpPr>
              <p:spPr bwMode="auto">
                <a:xfrm>
                  <a:off x="2598" y="1941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9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9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55" name="Freeform 871"/>
                <p:cNvSpPr>
                  <a:spLocks/>
                </p:cNvSpPr>
                <p:nvPr/>
              </p:nvSpPr>
              <p:spPr bwMode="auto">
                <a:xfrm>
                  <a:off x="2598" y="1942"/>
                  <a:ext cx="402" cy="43"/>
                </a:xfrm>
                <a:custGeom>
                  <a:avLst/>
                  <a:gdLst/>
                  <a:ahLst/>
                  <a:cxnLst>
                    <a:cxn ang="0">
                      <a:pos x="402" y="43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3"/>
                    </a:cxn>
                  </a:cxnLst>
                  <a:rect l="0" t="0" r="r" b="b"/>
                  <a:pathLst>
                    <a:path w="402" h="43">
                      <a:moveTo>
                        <a:pt x="402" y="43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3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56" name="Freeform 872"/>
                <p:cNvSpPr>
                  <a:spLocks/>
                </p:cNvSpPr>
                <p:nvPr/>
              </p:nvSpPr>
              <p:spPr bwMode="auto">
                <a:xfrm>
                  <a:off x="2598" y="1943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57" name="Freeform 873"/>
                <p:cNvSpPr>
                  <a:spLocks/>
                </p:cNvSpPr>
                <p:nvPr/>
              </p:nvSpPr>
              <p:spPr bwMode="auto">
                <a:xfrm>
                  <a:off x="2598" y="1943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58" name="Freeform 874"/>
                <p:cNvSpPr>
                  <a:spLocks/>
                </p:cNvSpPr>
                <p:nvPr/>
              </p:nvSpPr>
              <p:spPr bwMode="auto">
                <a:xfrm>
                  <a:off x="2598" y="1944"/>
                  <a:ext cx="402" cy="43"/>
                </a:xfrm>
                <a:custGeom>
                  <a:avLst/>
                  <a:gdLst/>
                  <a:ahLst/>
                  <a:cxnLst>
                    <a:cxn ang="0">
                      <a:pos x="402" y="43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3"/>
                    </a:cxn>
                  </a:cxnLst>
                  <a:rect l="0" t="0" r="r" b="b"/>
                  <a:pathLst>
                    <a:path w="402" h="43">
                      <a:moveTo>
                        <a:pt x="402" y="43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3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59" name="Freeform 875"/>
                <p:cNvSpPr>
                  <a:spLocks/>
                </p:cNvSpPr>
                <p:nvPr/>
              </p:nvSpPr>
              <p:spPr bwMode="auto">
                <a:xfrm>
                  <a:off x="2598" y="1945"/>
                  <a:ext cx="402" cy="42"/>
                </a:xfrm>
                <a:custGeom>
                  <a:avLst/>
                  <a:gdLst/>
                  <a:ahLst/>
                  <a:cxnLst>
                    <a:cxn ang="0">
                      <a:pos x="402" y="42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7"/>
                    </a:cxn>
                    <a:cxn ang="0">
                      <a:pos x="402" y="42"/>
                    </a:cxn>
                  </a:cxnLst>
                  <a:rect l="0" t="0" r="r" b="b"/>
                  <a:pathLst>
                    <a:path w="402" h="42">
                      <a:moveTo>
                        <a:pt x="402" y="42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7"/>
                      </a:lnTo>
                      <a:lnTo>
                        <a:pt x="402" y="42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60" name="Freeform 876"/>
                <p:cNvSpPr>
                  <a:spLocks/>
                </p:cNvSpPr>
                <p:nvPr/>
              </p:nvSpPr>
              <p:spPr bwMode="auto">
                <a:xfrm>
                  <a:off x="2598" y="1946"/>
                  <a:ext cx="402" cy="42"/>
                </a:xfrm>
                <a:custGeom>
                  <a:avLst/>
                  <a:gdLst/>
                  <a:ahLst/>
                  <a:cxnLst>
                    <a:cxn ang="0">
                      <a:pos x="402" y="42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7"/>
                    </a:cxn>
                    <a:cxn ang="0">
                      <a:pos x="402" y="42"/>
                    </a:cxn>
                  </a:cxnLst>
                  <a:rect l="0" t="0" r="r" b="b"/>
                  <a:pathLst>
                    <a:path w="402" h="42">
                      <a:moveTo>
                        <a:pt x="402" y="42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7"/>
                      </a:lnTo>
                      <a:lnTo>
                        <a:pt x="402" y="42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61" name="Freeform 877"/>
                <p:cNvSpPr>
                  <a:spLocks/>
                </p:cNvSpPr>
                <p:nvPr/>
              </p:nvSpPr>
              <p:spPr bwMode="auto">
                <a:xfrm>
                  <a:off x="2598" y="1946"/>
                  <a:ext cx="402" cy="43"/>
                </a:xfrm>
                <a:custGeom>
                  <a:avLst/>
                  <a:gdLst/>
                  <a:ahLst/>
                  <a:cxnLst>
                    <a:cxn ang="0">
                      <a:pos x="402" y="43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7"/>
                    </a:cxn>
                    <a:cxn ang="0">
                      <a:pos x="402" y="43"/>
                    </a:cxn>
                  </a:cxnLst>
                  <a:rect l="0" t="0" r="r" b="b"/>
                  <a:pathLst>
                    <a:path w="402" h="43">
                      <a:moveTo>
                        <a:pt x="402" y="43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7"/>
                      </a:lnTo>
                      <a:lnTo>
                        <a:pt x="402" y="43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62" name="Freeform 878"/>
                <p:cNvSpPr>
                  <a:spLocks/>
                </p:cNvSpPr>
                <p:nvPr/>
              </p:nvSpPr>
              <p:spPr bwMode="auto">
                <a:xfrm>
                  <a:off x="2598" y="1946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4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8"/>
                    </a:cxn>
                    <a:cxn ang="0">
                      <a:pos x="402" y="44"/>
                    </a:cxn>
                  </a:cxnLst>
                  <a:rect l="0" t="0" r="r" b="b"/>
                  <a:pathLst>
                    <a:path w="402" h="44">
                      <a:moveTo>
                        <a:pt x="402" y="4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8"/>
                      </a:lnTo>
                      <a:lnTo>
                        <a:pt x="402" y="44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63" name="Freeform 879"/>
                <p:cNvSpPr>
                  <a:spLocks/>
                </p:cNvSpPr>
                <p:nvPr/>
              </p:nvSpPr>
              <p:spPr bwMode="auto">
                <a:xfrm>
                  <a:off x="2598" y="1947"/>
                  <a:ext cx="402" cy="43"/>
                </a:xfrm>
                <a:custGeom>
                  <a:avLst/>
                  <a:gdLst/>
                  <a:ahLst/>
                  <a:cxnLst>
                    <a:cxn ang="0">
                      <a:pos x="402" y="43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7"/>
                    </a:cxn>
                    <a:cxn ang="0">
                      <a:pos x="402" y="43"/>
                    </a:cxn>
                  </a:cxnLst>
                  <a:rect l="0" t="0" r="r" b="b"/>
                  <a:pathLst>
                    <a:path w="402" h="43">
                      <a:moveTo>
                        <a:pt x="402" y="43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7"/>
                      </a:lnTo>
                      <a:lnTo>
                        <a:pt x="402" y="43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64" name="Freeform 880"/>
                <p:cNvSpPr>
                  <a:spLocks/>
                </p:cNvSpPr>
                <p:nvPr/>
              </p:nvSpPr>
              <p:spPr bwMode="auto">
                <a:xfrm>
                  <a:off x="2598" y="1948"/>
                  <a:ext cx="402" cy="42"/>
                </a:xfrm>
                <a:custGeom>
                  <a:avLst/>
                  <a:gdLst/>
                  <a:ahLst/>
                  <a:cxnLst>
                    <a:cxn ang="0">
                      <a:pos x="402" y="42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7"/>
                    </a:cxn>
                    <a:cxn ang="0">
                      <a:pos x="402" y="42"/>
                    </a:cxn>
                  </a:cxnLst>
                  <a:rect l="0" t="0" r="r" b="b"/>
                  <a:pathLst>
                    <a:path w="402" h="42">
                      <a:moveTo>
                        <a:pt x="402" y="42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7"/>
                      </a:lnTo>
                      <a:lnTo>
                        <a:pt x="402" y="42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65" name="Freeform 881"/>
                <p:cNvSpPr>
                  <a:spLocks/>
                </p:cNvSpPr>
                <p:nvPr/>
              </p:nvSpPr>
              <p:spPr bwMode="auto">
                <a:xfrm>
                  <a:off x="2598" y="1949"/>
                  <a:ext cx="402" cy="42"/>
                </a:xfrm>
                <a:custGeom>
                  <a:avLst/>
                  <a:gdLst/>
                  <a:ahLst/>
                  <a:cxnLst>
                    <a:cxn ang="0">
                      <a:pos x="402" y="42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6"/>
                    </a:cxn>
                    <a:cxn ang="0">
                      <a:pos x="402" y="42"/>
                    </a:cxn>
                  </a:cxnLst>
                  <a:rect l="0" t="0" r="r" b="b"/>
                  <a:pathLst>
                    <a:path w="402" h="42">
                      <a:moveTo>
                        <a:pt x="402" y="42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6"/>
                      </a:lnTo>
                      <a:lnTo>
                        <a:pt x="402" y="42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66" name="Freeform 882"/>
                <p:cNvSpPr>
                  <a:spLocks/>
                </p:cNvSpPr>
                <p:nvPr/>
              </p:nvSpPr>
              <p:spPr bwMode="auto">
                <a:xfrm>
                  <a:off x="2598" y="1949"/>
                  <a:ext cx="402" cy="42"/>
                </a:xfrm>
                <a:custGeom>
                  <a:avLst/>
                  <a:gdLst/>
                  <a:ahLst/>
                  <a:cxnLst>
                    <a:cxn ang="0">
                      <a:pos x="402" y="42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6"/>
                    </a:cxn>
                    <a:cxn ang="0">
                      <a:pos x="402" y="42"/>
                    </a:cxn>
                  </a:cxnLst>
                  <a:rect l="0" t="0" r="r" b="b"/>
                  <a:pathLst>
                    <a:path w="402" h="42">
                      <a:moveTo>
                        <a:pt x="402" y="42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6"/>
                      </a:lnTo>
                      <a:lnTo>
                        <a:pt x="402" y="42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67" name="Freeform 883"/>
                <p:cNvSpPr>
                  <a:spLocks/>
                </p:cNvSpPr>
                <p:nvPr/>
              </p:nvSpPr>
              <p:spPr bwMode="auto">
                <a:xfrm>
                  <a:off x="2598" y="1950"/>
                  <a:ext cx="402" cy="41"/>
                </a:xfrm>
                <a:custGeom>
                  <a:avLst/>
                  <a:gdLst/>
                  <a:ahLst/>
                  <a:cxnLst>
                    <a:cxn ang="0">
                      <a:pos x="402" y="41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6"/>
                    </a:cxn>
                    <a:cxn ang="0">
                      <a:pos x="402" y="41"/>
                    </a:cxn>
                  </a:cxnLst>
                  <a:rect l="0" t="0" r="r" b="b"/>
                  <a:pathLst>
                    <a:path w="402" h="41">
                      <a:moveTo>
                        <a:pt x="402" y="41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6"/>
                      </a:lnTo>
                      <a:lnTo>
                        <a:pt x="402" y="4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68" name="Freeform 884"/>
                <p:cNvSpPr>
                  <a:spLocks/>
                </p:cNvSpPr>
                <p:nvPr/>
              </p:nvSpPr>
              <p:spPr bwMode="auto">
                <a:xfrm>
                  <a:off x="2598" y="1951"/>
                  <a:ext cx="402" cy="41"/>
                </a:xfrm>
                <a:custGeom>
                  <a:avLst/>
                  <a:gdLst/>
                  <a:ahLst/>
                  <a:cxnLst>
                    <a:cxn ang="0">
                      <a:pos x="402" y="41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5"/>
                    </a:cxn>
                    <a:cxn ang="0">
                      <a:pos x="402" y="41"/>
                    </a:cxn>
                  </a:cxnLst>
                  <a:rect l="0" t="0" r="r" b="b"/>
                  <a:pathLst>
                    <a:path w="402" h="41">
                      <a:moveTo>
                        <a:pt x="402" y="41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5"/>
                      </a:lnTo>
                      <a:lnTo>
                        <a:pt x="402" y="4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69" name="Freeform 885"/>
                <p:cNvSpPr>
                  <a:spLocks/>
                </p:cNvSpPr>
                <p:nvPr/>
              </p:nvSpPr>
              <p:spPr bwMode="auto">
                <a:xfrm>
                  <a:off x="2598" y="1951"/>
                  <a:ext cx="402" cy="41"/>
                </a:xfrm>
                <a:custGeom>
                  <a:avLst/>
                  <a:gdLst/>
                  <a:ahLst/>
                  <a:cxnLst>
                    <a:cxn ang="0">
                      <a:pos x="402" y="41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6"/>
                    </a:cxn>
                    <a:cxn ang="0">
                      <a:pos x="402" y="41"/>
                    </a:cxn>
                  </a:cxnLst>
                  <a:rect l="0" t="0" r="r" b="b"/>
                  <a:pathLst>
                    <a:path w="402" h="41">
                      <a:moveTo>
                        <a:pt x="402" y="41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6"/>
                      </a:lnTo>
                      <a:lnTo>
                        <a:pt x="402" y="4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70" name="Freeform 886"/>
                <p:cNvSpPr>
                  <a:spLocks/>
                </p:cNvSpPr>
                <p:nvPr/>
              </p:nvSpPr>
              <p:spPr bwMode="auto">
                <a:xfrm>
                  <a:off x="2598" y="1951"/>
                  <a:ext cx="402" cy="41"/>
                </a:xfrm>
                <a:custGeom>
                  <a:avLst/>
                  <a:gdLst/>
                  <a:ahLst/>
                  <a:cxnLst>
                    <a:cxn ang="0">
                      <a:pos x="402" y="41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7"/>
                    </a:cxn>
                    <a:cxn ang="0">
                      <a:pos x="402" y="41"/>
                    </a:cxn>
                  </a:cxnLst>
                  <a:rect l="0" t="0" r="r" b="b"/>
                  <a:pathLst>
                    <a:path w="402" h="41">
                      <a:moveTo>
                        <a:pt x="402" y="41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7"/>
                      </a:lnTo>
                      <a:lnTo>
                        <a:pt x="402" y="4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71" name="Freeform 887"/>
                <p:cNvSpPr>
                  <a:spLocks/>
                </p:cNvSpPr>
                <p:nvPr/>
              </p:nvSpPr>
              <p:spPr bwMode="auto">
                <a:xfrm>
                  <a:off x="2598" y="1952"/>
                  <a:ext cx="402" cy="42"/>
                </a:xfrm>
                <a:custGeom>
                  <a:avLst/>
                  <a:gdLst/>
                  <a:ahLst/>
                  <a:cxnLst>
                    <a:cxn ang="0">
                      <a:pos x="402" y="42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6"/>
                    </a:cxn>
                    <a:cxn ang="0">
                      <a:pos x="402" y="42"/>
                    </a:cxn>
                  </a:cxnLst>
                  <a:rect l="0" t="0" r="r" b="b"/>
                  <a:pathLst>
                    <a:path w="402" h="42">
                      <a:moveTo>
                        <a:pt x="402" y="42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6"/>
                      </a:lnTo>
                      <a:lnTo>
                        <a:pt x="402" y="42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72" name="Freeform 888"/>
                <p:cNvSpPr>
                  <a:spLocks/>
                </p:cNvSpPr>
                <p:nvPr/>
              </p:nvSpPr>
              <p:spPr bwMode="auto">
                <a:xfrm>
                  <a:off x="2598" y="1953"/>
                  <a:ext cx="402" cy="41"/>
                </a:xfrm>
                <a:custGeom>
                  <a:avLst/>
                  <a:gdLst/>
                  <a:ahLst/>
                  <a:cxnLst>
                    <a:cxn ang="0">
                      <a:pos x="402" y="41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6"/>
                    </a:cxn>
                    <a:cxn ang="0">
                      <a:pos x="402" y="41"/>
                    </a:cxn>
                  </a:cxnLst>
                  <a:rect l="0" t="0" r="r" b="b"/>
                  <a:pathLst>
                    <a:path w="402" h="41">
                      <a:moveTo>
                        <a:pt x="402" y="41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6"/>
                      </a:lnTo>
                      <a:lnTo>
                        <a:pt x="402" y="4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73" name="Freeform 889"/>
                <p:cNvSpPr>
                  <a:spLocks/>
                </p:cNvSpPr>
                <p:nvPr/>
              </p:nvSpPr>
              <p:spPr bwMode="auto">
                <a:xfrm>
                  <a:off x="2598" y="1953"/>
                  <a:ext cx="402" cy="41"/>
                </a:xfrm>
                <a:custGeom>
                  <a:avLst/>
                  <a:gdLst/>
                  <a:ahLst/>
                  <a:cxnLst>
                    <a:cxn ang="0">
                      <a:pos x="402" y="41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402" y="26"/>
                    </a:cxn>
                    <a:cxn ang="0">
                      <a:pos x="402" y="41"/>
                    </a:cxn>
                  </a:cxnLst>
                  <a:rect l="0" t="0" r="r" b="b"/>
                  <a:pathLst>
                    <a:path w="402" h="41">
                      <a:moveTo>
                        <a:pt x="402" y="41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402" y="26"/>
                      </a:lnTo>
                      <a:lnTo>
                        <a:pt x="402" y="4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74" name="Freeform 890"/>
                <p:cNvSpPr>
                  <a:spLocks/>
                </p:cNvSpPr>
                <p:nvPr/>
              </p:nvSpPr>
              <p:spPr bwMode="auto">
                <a:xfrm>
                  <a:off x="2598" y="1954"/>
                  <a:ext cx="402" cy="41"/>
                </a:xfrm>
                <a:custGeom>
                  <a:avLst/>
                  <a:gdLst/>
                  <a:ahLst/>
                  <a:cxnLst>
                    <a:cxn ang="0">
                      <a:pos x="402" y="41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5"/>
                    </a:cxn>
                    <a:cxn ang="0">
                      <a:pos x="402" y="41"/>
                    </a:cxn>
                  </a:cxnLst>
                  <a:rect l="0" t="0" r="r" b="b"/>
                  <a:pathLst>
                    <a:path w="402" h="41">
                      <a:moveTo>
                        <a:pt x="402" y="41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5"/>
                      </a:lnTo>
                      <a:lnTo>
                        <a:pt x="402" y="4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75" name="Freeform 891"/>
                <p:cNvSpPr>
                  <a:spLocks/>
                </p:cNvSpPr>
                <p:nvPr/>
              </p:nvSpPr>
              <p:spPr bwMode="auto">
                <a:xfrm>
                  <a:off x="2598" y="1955"/>
                  <a:ext cx="402" cy="40"/>
                </a:xfrm>
                <a:custGeom>
                  <a:avLst/>
                  <a:gdLst/>
                  <a:ahLst/>
                  <a:cxnLst>
                    <a:cxn ang="0">
                      <a:pos x="402" y="40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5"/>
                    </a:cxn>
                    <a:cxn ang="0">
                      <a:pos x="402" y="40"/>
                    </a:cxn>
                  </a:cxnLst>
                  <a:rect l="0" t="0" r="r" b="b"/>
                  <a:pathLst>
                    <a:path w="402" h="40">
                      <a:moveTo>
                        <a:pt x="402" y="40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5"/>
                      </a:lnTo>
                      <a:lnTo>
                        <a:pt x="402" y="4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76" name="Freeform 892"/>
                <p:cNvSpPr>
                  <a:spLocks/>
                </p:cNvSpPr>
                <p:nvPr/>
              </p:nvSpPr>
              <p:spPr bwMode="auto">
                <a:xfrm>
                  <a:off x="2598" y="1956"/>
                  <a:ext cx="402" cy="40"/>
                </a:xfrm>
                <a:custGeom>
                  <a:avLst/>
                  <a:gdLst/>
                  <a:ahLst/>
                  <a:cxnLst>
                    <a:cxn ang="0">
                      <a:pos x="402" y="40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402" y="25"/>
                    </a:cxn>
                    <a:cxn ang="0">
                      <a:pos x="402" y="40"/>
                    </a:cxn>
                  </a:cxnLst>
                  <a:rect l="0" t="0" r="r" b="b"/>
                  <a:pathLst>
                    <a:path w="402" h="40">
                      <a:moveTo>
                        <a:pt x="402" y="40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02" y="25"/>
                      </a:lnTo>
                      <a:lnTo>
                        <a:pt x="402" y="4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77" name="Freeform 893"/>
                <p:cNvSpPr>
                  <a:spLocks/>
                </p:cNvSpPr>
                <p:nvPr/>
              </p:nvSpPr>
              <p:spPr bwMode="auto">
                <a:xfrm>
                  <a:off x="2598" y="1956"/>
                  <a:ext cx="402" cy="41"/>
                </a:xfrm>
                <a:custGeom>
                  <a:avLst/>
                  <a:gdLst/>
                  <a:ahLst/>
                  <a:cxnLst>
                    <a:cxn ang="0">
                      <a:pos x="402" y="41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5"/>
                    </a:cxn>
                    <a:cxn ang="0">
                      <a:pos x="402" y="41"/>
                    </a:cxn>
                  </a:cxnLst>
                  <a:rect l="0" t="0" r="r" b="b"/>
                  <a:pathLst>
                    <a:path w="402" h="41">
                      <a:moveTo>
                        <a:pt x="402" y="41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5"/>
                      </a:lnTo>
                      <a:lnTo>
                        <a:pt x="402" y="4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78" name="Freeform 894"/>
                <p:cNvSpPr>
                  <a:spLocks/>
                </p:cNvSpPr>
                <p:nvPr/>
              </p:nvSpPr>
              <p:spPr bwMode="auto">
                <a:xfrm>
                  <a:off x="2598" y="1957"/>
                  <a:ext cx="402" cy="40"/>
                </a:xfrm>
                <a:custGeom>
                  <a:avLst/>
                  <a:gdLst/>
                  <a:ahLst/>
                  <a:cxnLst>
                    <a:cxn ang="0">
                      <a:pos x="402" y="40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4"/>
                    </a:cxn>
                    <a:cxn ang="0">
                      <a:pos x="402" y="40"/>
                    </a:cxn>
                  </a:cxnLst>
                  <a:rect l="0" t="0" r="r" b="b"/>
                  <a:pathLst>
                    <a:path w="402" h="40">
                      <a:moveTo>
                        <a:pt x="402" y="40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4"/>
                      </a:lnTo>
                      <a:lnTo>
                        <a:pt x="402" y="4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79" name="Freeform 895"/>
                <p:cNvSpPr>
                  <a:spLocks/>
                </p:cNvSpPr>
                <p:nvPr/>
              </p:nvSpPr>
              <p:spPr bwMode="auto">
                <a:xfrm>
                  <a:off x="2598" y="1957"/>
                  <a:ext cx="402" cy="40"/>
                </a:xfrm>
                <a:custGeom>
                  <a:avLst/>
                  <a:gdLst/>
                  <a:ahLst/>
                  <a:cxnLst>
                    <a:cxn ang="0">
                      <a:pos x="402" y="40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5"/>
                    </a:cxn>
                    <a:cxn ang="0">
                      <a:pos x="402" y="40"/>
                    </a:cxn>
                  </a:cxnLst>
                  <a:rect l="0" t="0" r="r" b="b"/>
                  <a:pathLst>
                    <a:path w="402" h="40">
                      <a:moveTo>
                        <a:pt x="402" y="40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5"/>
                      </a:lnTo>
                      <a:lnTo>
                        <a:pt x="402" y="4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80" name="Freeform 896"/>
                <p:cNvSpPr>
                  <a:spLocks/>
                </p:cNvSpPr>
                <p:nvPr/>
              </p:nvSpPr>
              <p:spPr bwMode="auto">
                <a:xfrm>
                  <a:off x="2598" y="1957"/>
                  <a:ext cx="402" cy="41"/>
                </a:xfrm>
                <a:custGeom>
                  <a:avLst/>
                  <a:gdLst/>
                  <a:ahLst/>
                  <a:cxnLst>
                    <a:cxn ang="0">
                      <a:pos x="402" y="41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6"/>
                    </a:cxn>
                    <a:cxn ang="0">
                      <a:pos x="402" y="41"/>
                    </a:cxn>
                  </a:cxnLst>
                  <a:rect l="0" t="0" r="r" b="b"/>
                  <a:pathLst>
                    <a:path w="402" h="41">
                      <a:moveTo>
                        <a:pt x="402" y="41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6"/>
                      </a:lnTo>
                      <a:lnTo>
                        <a:pt x="402" y="4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81" name="Freeform 897"/>
                <p:cNvSpPr>
                  <a:spLocks/>
                </p:cNvSpPr>
                <p:nvPr/>
              </p:nvSpPr>
              <p:spPr bwMode="auto">
                <a:xfrm>
                  <a:off x="2598" y="1958"/>
                  <a:ext cx="402" cy="40"/>
                </a:xfrm>
                <a:custGeom>
                  <a:avLst/>
                  <a:gdLst/>
                  <a:ahLst/>
                  <a:cxnLst>
                    <a:cxn ang="0">
                      <a:pos x="402" y="40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6"/>
                    </a:cxn>
                    <a:cxn ang="0">
                      <a:pos x="402" y="40"/>
                    </a:cxn>
                  </a:cxnLst>
                  <a:rect l="0" t="0" r="r" b="b"/>
                  <a:pathLst>
                    <a:path w="402" h="40">
                      <a:moveTo>
                        <a:pt x="402" y="40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6"/>
                      </a:lnTo>
                      <a:lnTo>
                        <a:pt x="402" y="4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82" name="Freeform 898"/>
                <p:cNvSpPr>
                  <a:spLocks/>
                </p:cNvSpPr>
                <p:nvPr/>
              </p:nvSpPr>
              <p:spPr bwMode="auto">
                <a:xfrm>
                  <a:off x="2598" y="1959"/>
                  <a:ext cx="402" cy="39"/>
                </a:xfrm>
                <a:custGeom>
                  <a:avLst/>
                  <a:gdLst/>
                  <a:ahLst/>
                  <a:cxnLst>
                    <a:cxn ang="0">
                      <a:pos x="402" y="39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5"/>
                    </a:cxn>
                    <a:cxn ang="0">
                      <a:pos x="402" y="39"/>
                    </a:cxn>
                  </a:cxnLst>
                  <a:rect l="0" t="0" r="r" b="b"/>
                  <a:pathLst>
                    <a:path w="402" h="39">
                      <a:moveTo>
                        <a:pt x="402" y="39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5"/>
                      </a:lnTo>
                      <a:lnTo>
                        <a:pt x="402" y="39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83" name="Freeform 899"/>
                <p:cNvSpPr>
                  <a:spLocks/>
                </p:cNvSpPr>
                <p:nvPr/>
              </p:nvSpPr>
              <p:spPr bwMode="auto">
                <a:xfrm>
                  <a:off x="2598" y="1960"/>
                  <a:ext cx="402" cy="39"/>
                </a:xfrm>
                <a:custGeom>
                  <a:avLst/>
                  <a:gdLst/>
                  <a:ahLst/>
                  <a:cxnLst>
                    <a:cxn ang="0">
                      <a:pos x="402" y="39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402" y="24"/>
                    </a:cxn>
                    <a:cxn ang="0">
                      <a:pos x="402" y="39"/>
                    </a:cxn>
                  </a:cxnLst>
                  <a:rect l="0" t="0" r="r" b="b"/>
                  <a:pathLst>
                    <a:path w="402" h="39">
                      <a:moveTo>
                        <a:pt x="402" y="39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02" y="24"/>
                      </a:lnTo>
                      <a:lnTo>
                        <a:pt x="402" y="39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84" name="Freeform 900"/>
                <p:cNvSpPr>
                  <a:spLocks/>
                </p:cNvSpPr>
                <p:nvPr/>
              </p:nvSpPr>
              <p:spPr bwMode="auto">
                <a:xfrm>
                  <a:off x="2598" y="1960"/>
                  <a:ext cx="402" cy="39"/>
                </a:xfrm>
                <a:custGeom>
                  <a:avLst/>
                  <a:gdLst/>
                  <a:ahLst/>
                  <a:cxnLst>
                    <a:cxn ang="0">
                      <a:pos x="402" y="39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5"/>
                    </a:cxn>
                    <a:cxn ang="0">
                      <a:pos x="402" y="39"/>
                    </a:cxn>
                  </a:cxnLst>
                  <a:rect l="0" t="0" r="r" b="b"/>
                  <a:pathLst>
                    <a:path w="402" h="39">
                      <a:moveTo>
                        <a:pt x="402" y="39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5"/>
                      </a:lnTo>
                      <a:lnTo>
                        <a:pt x="402" y="39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85" name="Freeform 901"/>
                <p:cNvSpPr>
                  <a:spLocks/>
                </p:cNvSpPr>
                <p:nvPr/>
              </p:nvSpPr>
              <p:spPr bwMode="auto">
                <a:xfrm>
                  <a:off x="2598" y="1960"/>
                  <a:ext cx="402" cy="39"/>
                </a:xfrm>
                <a:custGeom>
                  <a:avLst/>
                  <a:gdLst/>
                  <a:ahLst/>
                  <a:cxnLst>
                    <a:cxn ang="0">
                      <a:pos x="402" y="39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5"/>
                    </a:cxn>
                    <a:cxn ang="0">
                      <a:pos x="402" y="39"/>
                    </a:cxn>
                  </a:cxnLst>
                  <a:rect l="0" t="0" r="r" b="b"/>
                  <a:pathLst>
                    <a:path w="402" h="39">
                      <a:moveTo>
                        <a:pt x="402" y="39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5"/>
                      </a:lnTo>
                      <a:lnTo>
                        <a:pt x="402" y="39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86" name="Freeform 902"/>
                <p:cNvSpPr>
                  <a:spLocks/>
                </p:cNvSpPr>
                <p:nvPr/>
              </p:nvSpPr>
              <p:spPr bwMode="auto">
                <a:xfrm>
                  <a:off x="2598" y="1962"/>
                  <a:ext cx="402" cy="39"/>
                </a:xfrm>
                <a:custGeom>
                  <a:avLst/>
                  <a:gdLst/>
                  <a:ahLst/>
                  <a:cxnLst>
                    <a:cxn ang="0">
                      <a:pos x="402" y="39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9"/>
                    </a:cxn>
                  </a:cxnLst>
                  <a:rect l="0" t="0" r="r" b="b"/>
                  <a:pathLst>
                    <a:path w="402" h="39">
                      <a:moveTo>
                        <a:pt x="402" y="39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9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87" name="Freeform 903"/>
                <p:cNvSpPr>
                  <a:spLocks/>
                </p:cNvSpPr>
                <p:nvPr/>
              </p:nvSpPr>
              <p:spPr bwMode="auto">
                <a:xfrm>
                  <a:off x="2598" y="1962"/>
                  <a:ext cx="402" cy="39"/>
                </a:xfrm>
                <a:custGeom>
                  <a:avLst/>
                  <a:gdLst/>
                  <a:ahLst/>
                  <a:cxnLst>
                    <a:cxn ang="0">
                      <a:pos x="402" y="39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402" y="25"/>
                    </a:cxn>
                    <a:cxn ang="0">
                      <a:pos x="402" y="39"/>
                    </a:cxn>
                  </a:cxnLst>
                  <a:rect l="0" t="0" r="r" b="b"/>
                  <a:pathLst>
                    <a:path w="402" h="39">
                      <a:moveTo>
                        <a:pt x="402" y="39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02" y="25"/>
                      </a:lnTo>
                      <a:lnTo>
                        <a:pt x="402" y="39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88" name="Freeform 904"/>
                <p:cNvSpPr>
                  <a:spLocks/>
                </p:cNvSpPr>
                <p:nvPr/>
              </p:nvSpPr>
              <p:spPr bwMode="auto">
                <a:xfrm>
                  <a:off x="2598" y="1962"/>
                  <a:ext cx="402" cy="39"/>
                </a:xfrm>
                <a:custGeom>
                  <a:avLst/>
                  <a:gdLst/>
                  <a:ahLst/>
                  <a:cxnLst>
                    <a:cxn ang="0">
                      <a:pos x="402" y="39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5"/>
                    </a:cxn>
                    <a:cxn ang="0">
                      <a:pos x="402" y="39"/>
                    </a:cxn>
                  </a:cxnLst>
                  <a:rect l="0" t="0" r="r" b="b"/>
                  <a:pathLst>
                    <a:path w="402" h="39">
                      <a:moveTo>
                        <a:pt x="402" y="39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5"/>
                      </a:lnTo>
                      <a:lnTo>
                        <a:pt x="402" y="39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89" name="Freeform 905"/>
                <p:cNvSpPr>
                  <a:spLocks/>
                </p:cNvSpPr>
                <p:nvPr/>
              </p:nvSpPr>
              <p:spPr bwMode="auto">
                <a:xfrm>
                  <a:off x="2598" y="1963"/>
                  <a:ext cx="402" cy="39"/>
                </a:xfrm>
                <a:custGeom>
                  <a:avLst/>
                  <a:gdLst/>
                  <a:ahLst/>
                  <a:cxnLst>
                    <a:cxn ang="0">
                      <a:pos x="402" y="39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402" y="24"/>
                    </a:cxn>
                    <a:cxn ang="0">
                      <a:pos x="402" y="39"/>
                    </a:cxn>
                  </a:cxnLst>
                  <a:rect l="0" t="0" r="r" b="b"/>
                  <a:pathLst>
                    <a:path w="402" h="39">
                      <a:moveTo>
                        <a:pt x="402" y="39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402" y="24"/>
                      </a:lnTo>
                      <a:lnTo>
                        <a:pt x="402" y="39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90" name="Freeform 906"/>
                <p:cNvSpPr>
                  <a:spLocks/>
                </p:cNvSpPr>
                <p:nvPr/>
              </p:nvSpPr>
              <p:spPr bwMode="auto">
                <a:xfrm>
                  <a:off x="2598" y="1964"/>
                  <a:ext cx="402" cy="38"/>
                </a:xfrm>
                <a:custGeom>
                  <a:avLst/>
                  <a:gdLst/>
                  <a:ahLst/>
                  <a:cxnLst>
                    <a:cxn ang="0">
                      <a:pos x="402" y="38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402" y="24"/>
                    </a:cxn>
                    <a:cxn ang="0">
                      <a:pos x="402" y="38"/>
                    </a:cxn>
                  </a:cxnLst>
                  <a:rect l="0" t="0" r="r" b="b"/>
                  <a:pathLst>
                    <a:path w="402" h="38">
                      <a:moveTo>
                        <a:pt x="402" y="38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02" y="24"/>
                      </a:lnTo>
                      <a:lnTo>
                        <a:pt x="402" y="38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91" name="Freeform 907"/>
                <p:cNvSpPr>
                  <a:spLocks/>
                </p:cNvSpPr>
                <p:nvPr/>
              </p:nvSpPr>
              <p:spPr bwMode="auto">
                <a:xfrm>
                  <a:off x="2598" y="1964"/>
                  <a:ext cx="402" cy="38"/>
                </a:xfrm>
                <a:custGeom>
                  <a:avLst/>
                  <a:gdLst/>
                  <a:ahLst/>
                  <a:cxnLst>
                    <a:cxn ang="0">
                      <a:pos x="402" y="38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402" y="25"/>
                    </a:cxn>
                    <a:cxn ang="0">
                      <a:pos x="402" y="38"/>
                    </a:cxn>
                  </a:cxnLst>
                  <a:rect l="0" t="0" r="r" b="b"/>
                  <a:pathLst>
                    <a:path w="402" h="38">
                      <a:moveTo>
                        <a:pt x="402" y="38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02" y="25"/>
                      </a:lnTo>
                      <a:lnTo>
                        <a:pt x="402" y="38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92" name="Freeform 908"/>
                <p:cNvSpPr>
                  <a:spLocks/>
                </p:cNvSpPr>
                <p:nvPr/>
              </p:nvSpPr>
              <p:spPr bwMode="auto">
                <a:xfrm>
                  <a:off x="2598" y="1965"/>
                  <a:ext cx="402" cy="38"/>
                </a:xfrm>
                <a:custGeom>
                  <a:avLst/>
                  <a:gdLst/>
                  <a:ahLst/>
                  <a:cxnLst>
                    <a:cxn ang="0">
                      <a:pos x="402" y="38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402" y="25"/>
                    </a:cxn>
                    <a:cxn ang="0">
                      <a:pos x="402" y="38"/>
                    </a:cxn>
                  </a:cxnLst>
                  <a:rect l="0" t="0" r="r" b="b"/>
                  <a:pathLst>
                    <a:path w="402" h="38">
                      <a:moveTo>
                        <a:pt x="402" y="38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02" y="25"/>
                      </a:lnTo>
                      <a:lnTo>
                        <a:pt x="402" y="38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93" name="Freeform 909"/>
                <p:cNvSpPr>
                  <a:spLocks/>
                </p:cNvSpPr>
                <p:nvPr/>
              </p:nvSpPr>
              <p:spPr bwMode="auto">
                <a:xfrm>
                  <a:off x="2598" y="1966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37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4"/>
                    </a:cxn>
                    <a:cxn ang="0">
                      <a:pos x="402" y="37"/>
                    </a:cxn>
                  </a:cxnLst>
                  <a:rect l="0" t="0" r="r" b="b"/>
                  <a:pathLst>
                    <a:path w="402" h="37">
                      <a:moveTo>
                        <a:pt x="402" y="37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4"/>
                      </a:lnTo>
                      <a:lnTo>
                        <a:pt x="402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94" name="Freeform 910"/>
                <p:cNvSpPr>
                  <a:spLocks/>
                </p:cNvSpPr>
                <p:nvPr/>
              </p:nvSpPr>
              <p:spPr bwMode="auto">
                <a:xfrm>
                  <a:off x="2598" y="1967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37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7"/>
                    </a:cxn>
                  </a:cxnLst>
                  <a:rect l="0" t="0" r="r" b="b"/>
                  <a:pathLst>
                    <a:path w="402" h="37">
                      <a:moveTo>
                        <a:pt x="402" y="37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95" name="Freeform 911"/>
                <p:cNvSpPr>
                  <a:spLocks/>
                </p:cNvSpPr>
                <p:nvPr/>
              </p:nvSpPr>
              <p:spPr bwMode="auto">
                <a:xfrm>
                  <a:off x="2598" y="1967"/>
                  <a:ext cx="402" cy="38"/>
                </a:xfrm>
                <a:custGeom>
                  <a:avLst/>
                  <a:gdLst/>
                  <a:ahLst/>
                  <a:cxnLst>
                    <a:cxn ang="0">
                      <a:pos x="402" y="38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4"/>
                    </a:cxn>
                    <a:cxn ang="0">
                      <a:pos x="402" y="38"/>
                    </a:cxn>
                  </a:cxnLst>
                  <a:rect l="0" t="0" r="r" b="b"/>
                  <a:pathLst>
                    <a:path w="402" h="38">
                      <a:moveTo>
                        <a:pt x="402" y="38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4"/>
                      </a:lnTo>
                      <a:lnTo>
                        <a:pt x="402" y="38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96" name="Freeform 912"/>
                <p:cNvSpPr>
                  <a:spLocks/>
                </p:cNvSpPr>
                <p:nvPr/>
              </p:nvSpPr>
              <p:spPr bwMode="auto">
                <a:xfrm>
                  <a:off x="2598" y="1968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37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7"/>
                    </a:cxn>
                  </a:cxnLst>
                  <a:rect l="0" t="0" r="r" b="b"/>
                  <a:pathLst>
                    <a:path w="402" h="37">
                      <a:moveTo>
                        <a:pt x="402" y="37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97" name="Freeform 913"/>
                <p:cNvSpPr>
                  <a:spLocks/>
                </p:cNvSpPr>
                <p:nvPr/>
              </p:nvSpPr>
              <p:spPr bwMode="auto">
                <a:xfrm>
                  <a:off x="2598" y="1968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37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7"/>
                    </a:cxn>
                  </a:cxnLst>
                  <a:rect l="0" t="0" r="r" b="b"/>
                  <a:pathLst>
                    <a:path w="402" h="37">
                      <a:moveTo>
                        <a:pt x="402" y="37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98" name="Freeform 914"/>
                <p:cNvSpPr>
                  <a:spLocks/>
                </p:cNvSpPr>
                <p:nvPr/>
              </p:nvSpPr>
              <p:spPr bwMode="auto">
                <a:xfrm>
                  <a:off x="2598" y="1969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37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7"/>
                    </a:cxn>
                  </a:cxnLst>
                  <a:rect l="0" t="0" r="r" b="b"/>
                  <a:pathLst>
                    <a:path w="402" h="37">
                      <a:moveTo>
                        <a:pt x="402" y="37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499" name="Freeform 915"/>
                <p:cNvSpPr>
                  <a:spLocks/>
                </p:cNvSpPr>
                <p:nvPr/>
              </p:nvSpPr>
              <p:spPr bwMode="auto">
                <a:xfrm>
                  <a:off x="2598" y="1970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37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2"/>
                    </a:cxn>
                    <a:cxn ang="0">
                      <a:pos x="402" y="37"/>
                    </a:cxn>
                  </a:cxnLst>
                  <a:rect l="0" t="0" r="r" b="b"/>
                  <a:pathLst>
                    <a:path w="402" h="37">
                      <a:moveTo>
                        <a:pt x="402" y="37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2"/>
                      </a:lnTo>
                      <a:lnTo>
                        <a:pt x="402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00" name="Freeform 916"/>
                <p:cNvSpPr>
                  <a:spLocks/>
                </p:cNvSpPr>
                <p:nvPr/>
              </p:nvSpPr>
              <p:spPr bwMode="auto">
                <a:xfrm>
                  <a:off x="2598" y="1970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37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402" y="24"/>
                    </a:cxn>
                    <a:cxn ang="0">
                      <a:pos x="402" y="37"/>
                    </a:cxn>
                  </a:cxnLst>
                  <a:rect l="0" t="0" r="r" b="b"/>
                  <a:pathLst>
                    <a:path w="402" h="37">
                      <a:moveTo>
                        <a:pt x="402" y="37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02" y="24"/>
                      </a:lnTo>
                      <a:lnTo>
                        <a:pt x="402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01" name="Freeform 917"/>
                <p:cNvSpPr>
                  <a:spLocks/>
                </p:cNvSpPr>
                <p:nvPr/>
              </p:nvSpPr>
              <p:spPr bwMode="auto">
                <a:xfrm>
                  <a:off x="2598" y="1971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37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7"/>
                    </a:cxn>
                  </a:cxnLst>
                  <a:rect l="0" t="0" r="r" b="b"/>
                  <a:pathLst>
                    <a:path w="402" h="37">
                      <a:moveTo>
                        <a:pt x="402" y="37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02" name="Freeform 918"/>
                <p:cNvSpPr>
                  <a:spLocks/>
                </p:cNvSpPr>
                <p:nvPr/>
              </p:nvSpPr>
              <p:spPr bwMode="auto">
                <a:xfrm>
                  <a:off x="2598" y="1972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37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22"/>
                    </a:cxn>
                    <a:cxn ang="0">
                      <a:pos x="402" y="37"/>
                    </a:cxn>
                  </a:cxnLst>
                  <a:rect l="0" t="0" r="r" b="b"/>
                  <a:pathLst>
                    <a:path w="402" h="37">
                      <a:moveTo>
                        <a:pt x="402" y="37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22"/>
                      </a:lnTo>
                      <a:lnTo>
                        <a:pt x="402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03" name="Freeform 919"/>
                <p:cNvSpPr>
                  <a:spLocks/>
                </p:cNvSpPr>
                <p:nvPr/>
              </p:nvSpPr>
              <p:spPr bwMode="auto">
                <a:xfrm>
                  <a:off x="2598" y="1972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37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7"/>
                    </a:cxn>
                  </a:cxnLst>
                  <a:rect l="0" t="0" r="r" b="b"/>
                  <a:pathLst>
                    <a:path w="402" h="37">
                      <a:moveTo>
                        <a:pt x="402" y="37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04" name="Freeform 920"/>
                <p:cNvSpPr>
                  <a:spLocks/>
                </p:cNvSpPr>
                <p:nvPr/>
              </p:nvSpPr>
              <p:spPr bwMode="auto">
                <a:xfrm>
                  <a:off x="2598" y="1972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37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4"/>
                    </a:cxn>
                    <a:cxn ang="0">
                      <a:pos x="402" y="37"/>
                    </a:cxn>
                  </a:cxnLst>
                  <a:rect l="0" t="0" r="r" b="b"/>
                  <a:pathLst>
                    <a:path w="402" h="37">
                      <a:moveTo>
                        <a:pt x="402" y="37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4"/>
                      </a:lnTo>
                      <a:lnTo>
                        <a:pt x="402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05" name="Freeform 921"/>
                <p:cNvSpPr>
                  <a:spLocks/>
                </p:cNvSpPr>
                <p:nvPr/>
              </p:nvSpPr>
              <p:spPr bwMode="auto">
                <a:xfrm>
                  <a:off x="2598" y="1973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37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24"/>
                    </a:cxn>
                    <a:cxn ang="0">
                      <a:pos x="402" y="37"/>
                    </a:cxn>
                  </a:cxnLst>
                  <a:rect l="0" t="0" r="r" b="b"/>
                  <a:pathLst>
                    <a:path w="402" h="37">
                      <a:moveTo>
                        <a:pt x="402" y="37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24"/>
                      </a:lnTo>
                      <a:lnTo>
                        <a:pt x="402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06" name="Freeform 922"/>
                <p:cNvSpPr>
                  <a:spLocks/>
                </p:cNvSpPr>
                <p:nvPr/>
              </p:nvSpPr>
              <p:spPr bwMode="auto">
                <a:xfrm>
                  <a:off x="2598" y="1974"/>
                  <a:ext cx="402" cy="36"/>
                </a:xfrm>
                <a:custGeom>
                  <a:avLst/>
                  <a:gdLst/>
                  <a:ahLst/>
                  <a:cxnLst>
                    <a:cxn ang="0">
                      <a:pos x="402" y="36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6"/>
                    </a:cxn>
                  </a:cxnLst>
                  <a:rect l="0" t="0" r="r" b="b"/>
                  <a:pathLst>
                    <a:path w="402" h="36">
                      <a:moveTo>
                        <a:pt x="402" y="36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07" name="Freeform 923"/>
                <p:cNvSpPr>
                  <a:spLocks/>
                </p:cNvSpPr>
                <p:nvPr/>
              </p:nvSpPr>
              <p:spPr bwMode="auto">
                <a:xfrm>
                  <a:off x="2598" y="1974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37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7"/>
                    </a:cxn>
                  </a:cxnLst>
                  <a:rect l="0" t="0" r="r" b="b"/>
                  <a:pathLst>
                    <a:path w="402" h="37">
                      <a:moveTo>
                        <a:pt x="402" y="37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08" name="Freeform 924"/>
                <p:cNvSpPr>
                  <a:spLocks/>
                </p:cNvSpPr>
                <p:nvPr/>
              </p:nvSpPr>
              <p:spPr bwMode="auto">
                <a:xfrm>
                  <a:off x="2598" y="1975"/>
                  <a:ext cx="402" cy="36"/>
                </a:xfrm>
                <a:custGeom>
                  <a:avLst/>
                  <a:gdLst/>
                  <a:ahLst/>
                  <a:cxnLst>
                    <a:cxn ang="0">
                      <a:pos x="402" y="36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6"/>
                    </a:cxn>
                  </a:cxnLst>
                  <a:rect l="0" t="0" r="r" b="b"/>
                  <a:pathLst>
                    <a:path w="402" h="36">
                      <a:moveTo>
                        <a:pt x="402" y="36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09" name="Freeform 925"/>
                <p:cNvSpPr>
                  <a:spLocks/>
                </p:cNvSpPr>
                <p:nvPr/>
              </p:nvSpPr>
              <p:spPr bwMode="auto">
                <a:xfrm>
                  <a:off x="2598" y="1975"/>
                  <a:ext cx="402" cy="36"/>
                </a:xfrm>
                <a:custGeom>
                  <a:avLst/>
                  <a:gdLst/>
                  <a:ahLst/>
                  <a:cxnLst>
                    <a:cxn ang="0">
                      <a:pos x="402" y="36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6"/>
                    </a:cxn>
                  </a:cxnLst>
                  <a:rect l="0" t="0" r="r" b="b"/>
                  <a:pathLst>
                    <a:path w="402" h="36">
                      <a:moveTo>
                        <a:pt x="402" y="36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10" name="Freeform 926"/>
                <p:cNvSpPr>
                  <a:spLocks/>
                </p:cNvSpPr>
                <p:nvPr/>
              </p:nvSpPr>
              <p:spPr bwMode="auto">
                <a:xfrm>
                  <a:off x="2598" y="1976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35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2"/>
                    </a:cxn>
                    <a:cxn ang="0">
                      <a:pos x="402" y="35"/>
                    </a:cxn>
                  </a:cxnLst>
                  <a:rect l="0" t="0" r="r" b="b"/>
                  <a:pathLst>
                    <a:path w="402" h="35">
                      <a:moveTo>
                        <a:pt x="402" y="35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2"/>
                      </a:lnTo>
                      <a:lnTo>
                        <a:pt x="402" y="35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11" name="Freeform 927"/>
                <p:cNvSpPr>
                  <a:spLocks/>
                </p:cNvSpPr>
                <p:nvPr/>
              </p:nvSpPr>
              <p:spPr bwMode="auto">
                <a:xfrm>
                  <a:off x="2598" y="1976"/>
                  <a:ext cx="402" cy="36"/>
                </a:xfrm>
                <a:custGeom>
                  <a:avLst/>
                  <a:gdLst/>
                  <a:ahLst/>
                  <a:cxnLst>
                    <a:cxn ang="0">
                      <a:pos x="402" y="36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6"/>
                    </a:cxn>
                  </a:cxnLst>
                  <a:rect l="0" t="0" r="r" b="b"/>
                  <a:pathLst>
                    <a:path w="402" h="36">
                      <a:moveTo>
                        <a:pt x="402" y="36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12" name="Freeform 928"/>
                <p:cNvSpPr>
                  <a:spLocks/>
                </p:cNvSpPr>
                <p:nvPr/>
              </p:nvSpPr>
              <p:spPr bwMode="auto">
                <a:xfrm>
                  <a:off x="2598" y="1977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35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2"/>
                    </a:cxn>
                    <a:cxn ang="0">
                      <a:pos x="402" y="35"/>
                    </a:cxn>
                  </a:cxnLst>
                  <a:rect l="0" t="0" r="r" b="b"/>
                  <a:pathLst>
                    <a:path w="402" h="35">
                      <a:moveTo>
                        <a:pt x="402" y="35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2"/>
                      </a:lnTo>
                      <a:lnTo>
                        <a:pt x="402" y="35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13" name="Freeform 929"/>
                <p:cNvSpPr>
                  <a:spLocks/>
                </p:cNvSpPr>
                <p:nvPr/>
              </p:nvSpPr>
              <p:spPr bwMode="auto">
                <a:xfrm>
                  <a:off x="2598" y="1978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35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5"/>
                    </a:cxn>
                  </a:cxnLst>
                  <a:rect l="0" t="0" r="r" b="b"/>
                  <a:pathLst>
                    <a:path w="402" h="35">
                      <a:moveTo>
                        <a:pt x="402" y="35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14" name="Freeform 930"/>
                <p:cNvSpPr>
                  <a:spLocks/>
                </p:cNvSpPr>
                <p:nvPr/>
              </p:nvSpPr>
              <p:spPr bwMode="auto">
                <a:xfrm>
                  <a:off x="2598" y="1978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35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5"/>
                    </a:cxn>
                  </a:cxnLst>
                  <a:rect l="0" t="0" r="r" b="b"/>
                  <a:pathLst>
                    <a:path w="402" h="35">
                      <a:moveTo>
                        <a:pt x="402" y="35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15" name="Freeform 931"/>
                <p:cNvSpPr>
                  <a:spLocks/>
                </p:cNvSpPr>
                <p:nvPr/>
              </p:nvSpPr>
              <p:spPr bwMode="auto">
                <a:xfrm>
                  <a:off x="2598" y="1979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35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22"/>
                    </a:cxn>
                    <a:cxn ang="0">
                      <a:pos x="402" y="35"/>
                    </a:cxn>
                  </a:cxnLst>
                  <a:rect l="0" t="0" r="r" b="b"/>
                  <a:pathLst>
                    <a:path w="402" h="35">
                      <a:moveTo>
                        <a:pt x="402" y="35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22"/>
                      </a:lnTo>
                      <a:lnTo>
                        <a:pt x="402" y="3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16" name="Freeform 932"/>
                <p:cNvSpPr>
                  <a:spLocks/>
                </p:cNvSpPr>
                <p:nvPr/>
              </p:nvSpPr>
              <p:spPr bwMode="auto">
                <a:xfrm>
                  <a:off x="2598" y="1979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35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5"/>
                    </a:cxn>
                  </a:cxnLst>
                  <a:rect l="0" t="0" r="r" b="b"/>
                  <a:pathLst>
                    <a:path w="402" h="35">
                      <a:moveTo>
                        <a:pt x="402" y="35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17" name="Freeform 933"/>
                <p:cNvSpPr>
                  <a:spLocks/>
                </p:cNvSpPr>
                <p:nvPr/>
              </p:nvSpPr>
              <p:spPr bwMode="auto">
                <a:xfrm>
                  <a:off x="2598" y="1980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35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22"/>
                    </a:cxn>
                    <a:cxn ang="0">
                      <a:pos x="402" y="35"/>
                    </a:cxn>
                  </a:cxnLst>
                  <a:rect l="0" t="0" r="r" b="b"/>
                  <a:pathLst>
                    <a:path w="402" h="35">
                      <a:moveTo>
                        <a:pt x="402" y="35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22"/>
                      </a:lnTo>
                      <a:lnTo>
                        <a:pt x="402" y="3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18" name="Freeform 934"/>
                <p:cNvSpPr>
                  <a:spLocks/>
                </p:cNvSpPr>
                <p:nvPr/>
              </p:nvSpPr>
              <p:spPr bwMode="auto">
                <a:xfrm>
                  <a:off x="2598" y="1981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35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1"/>
                    </a:cxn>
                    <a:cxn ang="0">
                      <a:pos x="402" y="35"/>
                    </a:cxn>
                  </a:cxnLst>
                  <a:rect l="0" t="0" r="r" b="b"/>
                  <a:pathLst>
                    <a:path w="402" h="35">
                      <a:moveTo>
                        <a:pt x="402" y="35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1"/>
                      </a:lnTo>
                      <a:lnTo>
                        <a:pt x="402" y="3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19" name="Freeform 935"/>
                <p:cNvSpPr>
                  <a:spLocks/>
                </p:cNvSpPr>
                <p:nvPr/>
              </p:nvSpPr>
              <p:spPr bwMode="auto">
                <a:xfrm>
                  <a:off x="2598" y="1981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35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2"/>
                    </a:cxn>
                    <a:cxn ang="0">
                      <a:pos x="402" y="35"/>
                    </a:cxn>
                  </a:cxnLst>
                  <a:rect l="0" t="0" r="r" b="b"/>
                  <a:pathLst>
                    <a:path w="402" h="35">
                      <a:moveTo>
                        <a:pt x="402" y="35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2"/>
                      </a:lnTo>
                      <a:lnTo>
                        <a:pt x="402" y="3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20" name="Freeform 936"/>
                <p:cNvSpPr>
                  <a:spLocks/>
                </p:cNvSpPr>
                <p:nvPr/>
              </p:nvSpPr>
              <p:spPr bwMode="auto">
                <a:xfrm>
                  <a:off x="2598" y="1981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35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5"/>
                    </a:cxn>
                  </a:cxnLst>
                  <a:rect l="0" t="0" r="r" b="b"/>
                  <a:pathLst>
                    <a:path w="402" h="35">
                      <a:moveTo>
                        <a:pt x="402" y="35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21" name="Freeform 937"/>
                <p:cNvSpPr>
                  <a:spLocks/>
                </p:cNvSpPr>
                <p:nvPr/>
              </p:nvSpPr>
              <p:spPr bwMode="auto">
                <a:xfrm>
                  <a:off x="2598" y="1982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35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3"/>
                    </a:cxn>
                    <a:cxn ang="0">
                      <a:pos x="402" y="35"/>
                    </a:cxn>
                  </a:cxnLst>
                  <a:rect l="0" t="0" r="r" b="b"/>
                  <a:pathLst>
                    <a:path w="402" h="35">
                      <a:moveTo>
                        <a:pt x="402" y="35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3"/>
                      </a:lnTo>
                      <a:lnTo>
                        <a:pt x="402" y="3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22" name="Freeform 938"/>
                <p:cNvSpPr>
                  <a:spLocks/>
                </p:cNvSpPr>
                <p:nvPr/>
              </p:nvSpPr>
              <p:spPr bwMode="auto">
                <a:xfrm>
                  <a:off x="2598" y="1983"/>
                  <a:ext cx="402" cy="34"/>
                </a:xfrm>
                <a:custGeom>
                  <a:avLst/>
                  <a:gdLst/>
                  <a:ahLst/>
                  <a:cxnLst>
                    <a:cxn ang="0">
                      <a:pos x="402" y="34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2"/>
                    </a:cxn>
                    <a:cxn ang="0">
                      <a:pos x="402" y="34"/>
                    </a:cxn>
                  </a:cxnLst>
                  <a:rect l="0" t="0" r="r" b="b"/>
                  <a:pathLst>
                    <a:path w="402" h="34">
                      <a:moveTo>
                        <a:pt x="402" y="34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2"/>
                      </a:lnTo>
                      <a:lnTo>
                        <a:pt x="402" y="34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</p:grpSp>
          <p:grpSp>
            <p:nvGrpSpPr>
              <p:cNvPr id="8" name="Group 939"/>
              <p:cNvGrpSpPr>
                <a:grpSpLocks/>
              </p:cNvGrpSpPr>
              <p:nvPr/>
            </p:nvGrpSpPr>
            <p:grpSpPr bwMode="auto">
              <a:xfrm>
                <a:off x="2598" y="2052"/>
                <a:ext cx="402" cy="232"/>
                <a:chOff x="2598" y="1984"/>
                <a:chExt cx="402" cy="232"/>
              </a:xfrm>
            </p:grpSpPr>
            <p:sp>
              <p:nvSpPr>
                <p:cNvPr id="580524" name="Freeform 940"/>
                <p:cNvSpPr>
                  <a:spLocks/>
                </p:cNvSpPr>
                <p:nvPr/>
              </p:nvSpPr>
              <p:spPr bwMode="auto">
                <a:xfrm>
                  <a:off x="2598" y="1984"/>
                  <a:ext cx="402" cy="34"/>
                </a:xfrm>
                <a:custGeom>
                  <a:avLst/>
                  <a:gdLst/>
                  <a:ahLst/>
                  <a:cxnLst>
                    <a:cxn ang="0">
                      <a:pos x="402" y="34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1"/>
                    </a:cxn>
                    <a:cxn ang="0">
                      <a:pos x="402" y="34"/>
                    </a:cxn>
                  </a:cxnLst>
                  <a:rect l="0" t="0" r="r" b="b"/>
                  <a:pathLst>
                    <a:path w="402" h="34">
                      <a:moveTo>
                        <a:pt x="402" y="34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1"/>
                      </a:lnTo>
                      <a:lnTo>
                        <a:pt x="402" y="34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25" name="Freeform 941"/>
                <p:cNvSpPr>
                  <a:spLocks/>
                </p:cNvSpPr>
                <p:nvPr/>
              </p:nvSpPr>
              <p:spPr bwMode="auto">
                <a:xfrm>
                  <a:off x="2598" y="1984"/>
                  <a:ext cx="402" cy="34"/>
                </a:xfrm>
                <a:custGeom>
                  <a:avLst/>
                  <a:gdLst/>
                  <a:ahLst/>
                  <a:cxnLst>
                    <a:cxn ang="0">
                      <a:pos x="402" y="34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2"/>
                    </a:cxn>
                    <a:cxn ang="0">
                      <a:pos x="402" y="34"/>
                    </a:cxn>
                  </a:cxnLst>
                  <a:rect l="0" t="0" r="r" b="b"/>
                  <a:pathLst>
                    <a:path w="402" h="34">
                      <a:moveTo>
                        <a:pt x="402" y="34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2"/>
                      </a:lnTo>
                      <a:lnTo>
                        <a:pt x="402" y="34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26" name="Freeform 942"/>
                <p:cNvSpPr>
                  <a:spLocks/>
                </p:cNvSpPr>
                <p:nvPr/>
              </p:nvSpPr>
              <p:spPr bwMode="auto">
                <a:xfrm>
                  <a:off x="2598" y="1985"/>
                  <a:ext cx="402" cy="33"/>
                </a:xfrm>
                <a:custGeom>
                  <a:avLst/>
                  <a:gdLst/>
                  <a:ahLst/>
                  <a:cxnLst>
                    <a:cxn ang="0">
                      <a:pos x="402" y="33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2"/>
                    </a:cxn>
                    <a:cxn ang="0">
                      <a:pos x="402" y="33"/>
                    </a:cxn>
                  </a:cxnLst>
                  <a:rect l="0" t="0" r="r" b="b"/>
                  <a:pathLst>
                    <a:path w="402" h="33">
                      <a:moveTo>
                        <a:pt x="402" y="33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2"/>
                      </a:lnTo>
                      <a:lnTo>
                        <a:pt x="402" y="33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27" name="Freeform 943"/>
                <p:cNvSpPr>
                  <a:spLocks/>
                </p:cNvSpPr>
                <p:nvPr/>
              </p:nvSpPr>
              <p:spPr bwMode="auto">
                <a:xfrm>
                  <a:off x="2598" y="1985"/>
                  <a:ext cx="402" cy="34"/>
                </a:xfrm>
                <a:custGeom>
                  <a:avLst/>
                  <a:gdLst/>
                  <a:ahLst/>
                  <a:cxnLst>
                    <a:cxn ang="0">
                      <a:pos x="402" y="34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2"/>
                    </a:cxn>
                    <a:cxn ang="0">
                      <a:pos x="402" y="34"/>
                    </a:cxn>
                  </a:cxnLst>
                  <a:rect l="0" t="0" r="r" b="b"/>
                  <a:pathLst>
                    <a:path w="402" h="34">
                      <a:moveTo>
                        <a:pt x="402" y="34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2"/>
                      </a:lnTo>
                      <a:lnTo>
                        <a:pt x="402" y="34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28" name="Freeform 944"/>
                <p:cNvSpPr>
                  <a:spLocks/>
                </p:cNvSpPr>
                <p:nvPr/>
              </p:nvSpPr>
              <p:spPr bwMode="auto">
                <a:xfrm>
                  <a:off x="2598" y="1987"/>
                  <a:ext cx="402" cy="32"/>
                </a:xfrm>
                <a:custGeom>
                  <a:avLst/>
                  <a:gdLst/>
                  <a:ahLst/>
                  <a:cxnLst>
                    <a:cxn ang="0">
                      <a:pos x="402" y="3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21"/>
                    </a:cxn>
                    <a:cxn ang="0">
                      <a:pos x="402" y="32"/>
                    </a:cxn>
                  </a:cxnLst>
                  <a:rect l="0" t="0" r="r" b="b"/>
                  <a:pathLst>
                    <a:path w="402" h="32">
                      <a:moveTo>
                        <a:pt x="402" y="32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21"/>
                      </a:lnTo>
                      <a:lnTo>
                        <a:pt x="402" y="3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29" name="Freeform 945"/>
                <p:cNvSpPr>
                  <a:spLocks/>
                </p:cNvSpPr>
                <p:nvPr/>
              </p:nvSpPr>
              <p:spPr bwMode="auto">
                <a:xfrm>
                  <a:off x="2598" y="1987"/>
                  <a:ext cx="402" cy="32"/>
                </a:xfrm>
                <a:custGeom>
                  <a:avLst/>
                  <a:gdLst/>
                  <a:ahLst/>
                  <a:cxnLst>
                    <a:cxn ang="0">
                      <a:pos x="402" y="32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22"/>
                    </a:cxn>
                    <a:cxn ang="0">
                      <a:pos x="402" y="32"/>
                    </a:cxn>
                  </a:cxnLst>
                  <a:rect l="0" t="0" r="r" b="b"/>
                  <a:pathLst>
                    <a:path w="402" h="32">
                      <a:moveTo>
                        <a:pt x="402" y="32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22"/>
                      </a:lnTo>
                      <a:lnTo>
                        <a:pt x="402" y="3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30" name="Freeform 946"/>
                <p:cNvSpPr>
                  <a:spLocks/>
                </p:cNvSpPr>
                <p:nvPr/>
              </p:nvSpPr>
              <p:spPr bwMode="auto">
                <a:xfrm>
                  <a:off x="2598" y="1987"/>
                  <a:ext cx="402" cy="33"/>
                </a:xfrm>
                <a:custGeom>
                  <a:avLst/>
                  <a:gdLst/>
                  <a:ahLst/>
                  <a:cxnLst>
                    <a:cxn ang="0">
                      <a:pos x="402" y="33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22"/>
                    </a:cxn>
                    <a:cxn ang="0">
                      <a:pos x="402" y="33"/>
                    </a:cxn>
                  </a:cxnLst>
                  <a:rect l="0" t="0" r="r" b="b"/>
                  <a:pathLst>
                    <a:path w="402" h="33">
                      <a:moveTo>
                        <a:pt x="402" y="33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22"/>
                      </a:lnTo>
                      <a:lnTo>
                        <a:pt x="402" y="33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31" name="Freeform 947"/>
                <p:cNvSpPr>
                  <a:spLocks/>
                </p:cNvSpPr>
                <p:nvPr/>
              </p:nvSpPr>
              <p:spPr bwMode="auto">
                <a:xfrm>
                  <a:off x="2598" y="1988"/>
                  <a:ext cx="402" cy="32"/>
                </a:xfrm>
                <a:custGeom>
                  <a:avLst/>
                  <a:gdLst/>
                  <a:ahLst/>
                  <a:cxnLst>
                    <a:cxn ang="0">
                      <a:pos x="402" y="32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2"/>
                    </a:cxn>
                    <a:cxn ang="0">
                      <a:pos x="402" y="32"/>
                    </a:cxn>
                  </a:cxnLst>
                  <a:rect l="0" t="0" r="r" b="b"/>
                  <a:pathLst>
                    <a:path w="402" h="32">
                      <a:moveTo>
                        <a:pt x="402" y="32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2"/>
                      </a:lnTo>
                      <a:lnTo>
                        <a:pt x="402" y="3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32" name="Freeform 948"/>
                <p:cNvSpPr>
                  <a:spLocks/>
                </p:cNvSpPr>
                <p:nvPr/>
              </p:nvSpPr>
              <p:spPr bwMode="auto">
                <a:xfrm>
                  <a:off x="2598" y="1989"/>
                  <a:ext cx="402" cy="31"/>
                </a:xfrm>
                <a:custGeom>
                  <a:avLst/>
                  <a:gdLst/>
                  <a:ahLst/>
                  <a:cxnLst>
                    <a:cxn ang="0">
                      <a:pos x="402" y="31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21"/>
                    </a:cxn>
                    <a:cxn ang="0">
                      <a:pos x="402" y="31"/>
                    </a:cxn>
                  </a:cxnLst>
                  <a:rect l="0" t="0" r="r" b="b"/>
                  <a:pathLst>
                    <a:path w="402" h="31">
                      <a:moveTo>
                        <a:pt x="402" y="31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21"/>
                      </a:lnTo>
                      <a:lnTo>
                        <a:pt x="402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33" name="Freeform 949"/>
                <p:cNvSpPr>
                  <a:spLocks/>
                </p:cNvSpPr>
                <p:nvPr/>
              </p:nvSpPr>
              <p:spPr bwMode="auto">
                <a:xfrm>
                  <a:off x="2598" y="1990"/>
                  <a:ext cx="402" cy="32"/>
                </a:xfrm>
                <a:custGeom>
                  <a:avLst/>
                  <a:gdLst/>
                  <a:ahLst/>
                  <a:cxnLst>
                    <a:cxn ang="0">
                      <a:pos x="402" y="3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21"/>
                    </a:cxn>
                    <a:cxn ang="0">
                      <a:pos x="402" y="32"/>
                    </a:cxn>
                  </a:cxnLst>
                  <a:rect l="0" t="0" r="r" b="b"/>
                  <a:pathLst>
                    <a:path w="402" h="32">
                      <a:moveTo>
                        <a:pt x="402" y="32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21"/>
                      </a:lnTo>
                      <a:lnTo>
                        <a:pt x="402" y="3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34" name="Freeform 950"/>
                <p:cNvSpPr>
                  <a:spLocks/>
                </p:cNvSpPr>
                <p:nvPr/>
              </p:nvSpPr>
              <p:spPr bwMode="auto">
                <a:xfrm>
                  <a:off x="2598" y="1990"/>
                  <a:ext cx="402" cy="32"/>
                </a:xfrm>
                <a:custGeom>
                  <a:avLst/>
                  <a:gdLst/>
                  <a:ahLst/>
                  <a:cxnLst>
                    <a:cxn ang="0">
                      <a:pos x="402" y="32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21"/>
                    </a:cxn>
                    <a:cxn ang="0">
                      <a:pos x="402" y="32"/>
                    </a:cxn>
                  </a:cxnLst>
                  <a:rect l="0" t="0" r="r" b="b"/>
                  <a:pathLst>
                    <a:path w="402" h="32">
                      <a:moveTo>
                        <a:pt x="402" y="32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21"/>
                      </a:lnTo>
                      <a:lnTo>
                        <a:pt x="402" y="3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35" name="Freeform 951"/>
                <p:cNvSpPr>
                  <a:spLocks/>
                </p:cNvSpPr>
                <p:nvPr/>
              </p:nvSpPr>
              <p:spPr bwMode="auto">
                <a:xfrm>
                  <a:off x="2598" y="1991"/>
                  <a:ext cx="402" cy="31"/>
                </a:xfrm>
                <a:custGeom>
                  <a:avLst/>
                  <a:gdLst/>
                  <a:ahLst/>
                  <a:cxnLst>
                    <a:cxn ang="0">
                      <a:pos x="402" y="31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20"/>
                    </a:cxn>
                    <a:cxn ang="0">
                      <a:pos x="402" y="31"/>
                    </a:cxn>
                  </a:cxnLst>
                  <a:rect l="0" t="0" r="r" b="b"/>
                  <a:pathLst>
                    <a:path w="402" h="31">
                      <a:moveTo>
                        <a:pt x="402" y="31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20"/>
                      </a:lnTo>
                      <a:lnTo>
                        <a:pt x="402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36" name="Freeform 952"/>
                <p:cNvSpPr>
                  <a:spLocks/>
                </p:cNvSpPr>
                <p:nvPr/>
              </p:nvSpPr>
              <p:spPr bwMode="auto">
                <a:xfrm>
                  <a:off x="2598" y="1991"/>
                  <a:ext cx="402" cy="32"/>
                </a:xfrm>
                <a:custGeom>
                  <a:avLst/>
                  <a:gdLst/>
                  <a:ahLst/>
                  <a:cxnLst>
                    <a:cxn ang="0">
                      <a:pos x="402" y="3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20"/>
                    </a:cxn>
                    <a:cxn ang="0">
                      <a:pos x="402" y="32"/>
                    </a:cxn>
                  </a:cxnLst>
                  <a:rect l="0" t="0" r="r" b="b"/>
                  <a:pathLst>
                    <a:path w="402" h="32">
                      <a:moveTo>
                        <a:pt x="402" y="32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20"/>
                      </a:lnTo>
                      <a:lnTo>
                        <a:pt x="402" y="3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37" name="Freeform 953"/>
                <p:cNvSpPr>
                  <a:spLocks/>
                </p:cNvSpPr>
                <p:nvPr/>
              </p:nvSpPr>
              <p:spPr bwMode="auto">
                <a:xfrm>
                  <a:off x="2598" y="1991"/>
                  <a:ext cx="402" cy="33"/>
                </a:xfrm>
                <a:custGeom>
                  <a:avLst/>
                  <a:gdLst/>
                  <a:ahLst/>
                  <a:cxnLst>
                    <a:cxn ang="0">
                      <a:pos x="402" y="33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21"/>
                    </a:cxn>
                    <a:cxn ang="0">
                      <a:pos x="402" y="33"/>
                    </a:cxn>
                  </a:cxnLst>
                  <a:rect l="0" t="0" r="r" b="b"/>
                  <a:pathLst>
                    <a:path w="402" h="33">
                      <a:moveTo>
                        <a:pt x="402" y="33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21"/>
                      </a:lnTo>
                      <a:lnTo>
                        <a:pt x="402" y="33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38" name="Freeform 954"/>
                <p:cNvSpPr>
                  <a:spLocks/>
                </p:cNvSpPr>
                <p:nvPr/>
              </p:nvSpPr>
              <p:spPr bwMode="auto">
                <a:xfrm>
                  <a:off x="2598" y="1992"/>
                  <a:ext cx="402" cy="33"/>
                </a:xfrm>
                <a:custGeom>
                  <a:avLst/>
                  <a:gdLst/>
                  <a:ahLst/>
                  <a:cxnLst>
                    <a:cxn ang="0">
                      <a:pos x="402" y="33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21"/>
                    </a:cxn>
                    <a:cxn ang="0">
                      <a:pos x="402" y="33"/>
                    </a:cxn>
                  </a:cxnLst>
                  <a:rect l="0" t="0" r="r" b="b"/>
                  <a:pathLst>
                    <a:path w="402" h="33">
                      <a:moveTo>
                        <a:pt x="402" y="33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21"/>
                      </a:lnTo>
                      <a:lnTo>
                        <a:pt x="402" y="33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39" name="Freeform 955"/>
                <p:cNvSpPr>
                  <a:spLocks/>
                </p:cNvSpPr>
                <p:nvPr/>
              </p:nvSpPr>
              <p:spPr bwMode="auto">
                <a:xfrm>
                  <a:off x="2598" y="1992"/>
                  <a:ext cx="402" cy="33"/>
                </a:xfrm>
                <a:custGeom>
                  <a:avLst/>
                  <a:gdLst/>
                  <a:ahLst/>
                  <a:cxnLst>
                    <a:cxn ang="0">
                      <a:pos x="402" y="33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1"/>
                    </a:cxn>
                    <a:cxn ang="0">
                      <a:pos x="402" y="33"/>
                    </a:cxn>
                  </a:cxnLst>
                  <a:rect l="0" t="0" r="r" b="b"/>
                  <a:pathLst>
                    <a:path w="402" h="33">
                      <a:moveTo>
                        <a:pt x="402" y="33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1"/>
                      </a:lnTo>
                      <a:lnTo>
                        <a:pt x="402" y="33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40" name="Freeform 956"/>
                <p:cNvSpPr>
                  <a:spLocks/>
                </p:cNvSpPr>
                <p:nvPr/>
              </p:nvSpPr>
              <p:spPr bwMode="auto">
                <a:xfrm>
                  <a:off x="2598" y="1994"/>
                  <a:ext cx="402" cy="31"/>
                </a:xfrm>
                <a:custGeom>
                  <a:avLst/>
                  <a:gdLst/>
                  <a:ahLst/>
                  <a:cxnLst>
                    <a:cxn ang="0">
                      <a:pos x="402" y="31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9"/>
                    </a:cxn>
                    <a:cxn ang="0">
                      <a:pos x="402" y="31"/>
                    </a:cxn>
                  </a:cxnLst>
                  <a:rect l="0" t="0" r="r" b="b"/>
                  <a:pathLst>
                    <a:path w="402" h="31">
                      <a:moveTo>
                        <a:pt x="402" y="31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9"/>
                      </a:lnTo>
                      <a:lnTo>
                        <a:pt x="402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41" name="Freeform 957"/>
                <p:cNvSpPr>
                  <a:spLocks/>
                </p:cNvSpPr>
                <p:nvPr/>
              </p:nvSpPr>
              <p:spPr bwMode="auto">
                <a:xfrm>
                  <a:off x="2598" y="1994"/>
                  <a:ext cx="402" cy="31"/>
                </a:xfrm>
                <a:custGeom>
                  <a:avLst/>
                  <a:gdLst/>
                  <a:ahLst/>
                  <a:cxnLst>
                    <a:cxn ang="0">
                      <a:pos x="402" y="31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20"/>
                    </a:cxn>
                    <a:cxn ang="0">
                      <a:pos x="402" y="31"/>
                    </a:cxn>
                  </a:cxnLst>
                  <a:rect l="0" t="0" r="r" b="b"/>
                  <a:pathLst>
                    <a:path w="402" h="31">
                      <a:moveTo>
                        <a:pt x="402" y="31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20"/>
                      </a:lnTo>
                      <a:lnTo>
                        <a:pt x="402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42" name="Freeform 958"/>
                <p:cNvSpPr>
                  <a:spLocks/>
                </p:cNvSpPr>
                <p:nvPr/>
              </p:nvSpPr>
              <p:spPr bwMode="auto">
                <a:xfrm>
                  <a:off x="2598" y="1995"/>
                  <a:ext cx="402" cy="31"/>
                </a:xfrm>
                <a:custGeom>
                  <a:avLst/>
                  <a:gdLst/>
                  <a:ahLst/>
                  <a:cxnLst>
                    <a:cxn ang="0">
                      <a:pos x="402" y="31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20"/>
                    </a:cxn>
                    <a:cxn ang="0">
                      <a:pos x="402" y="31"/>
                    </a:cxn>
                  </a:cxnLst>
                  <a:rect l="0" t="0" r="r" b="b"/>
                  <a:pathLst>
                    <a:path w="402" h="31">
                      <a:moveTo>
                        <a:pt x="402" y="31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20"/>
                      </a:lnTo>
                      <a:lnTo>
                        <a:pt x="402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43" name="Freeform 959"/>
                <p:cNvSpPr>
                  <a:spLocks/>
                </p:cNvSpPr>
                <p:nvPr/>
              </p:nvSpPr>
              <p:spPr bwMode="auto">
                <a:xfrm>
                  <a:off x="2598" y="1996"/>
                  <a:ext cx="402" cy="30"/>
                </a:xfrm>
                <a:custGeom>
                  <a:avLst/>
                  <a:gdLst/>
                  <a:ahLst/>
                  <a:cxnLst>
                    <a:cxn ang="0">
                      <a:pos x="402" y="30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20"/>
                    </a:cxn>
                    <a:cxn ang="0">
                      <a:pos x="402" y="30"/>
                    </a:cxn>
                  </a:cxnLst>
                  <a:rect l="0" t="0" r="r" b="b"/>
                  <a:pathLst>
                    <a:path w="402" h="30">
                      <a:moveTo>
                        <a:pt x="402" y="30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20"/>
                      </a:lnTo>
                      <a:lnTo>
                        <a:pt x="402" y="30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44" name="Freeform 960"/>
                <p:cNvSpPr>
                  <a:spLocks/>
                </p:cNvSpPr>
                <p:nvPr/>
              </p:nvSpPr>
              <p:spPr bwMode="auto">
                <a:xfrm>
                  <a:off x="2598" y="1997"/>
                  <a:ext cx="402" cy="31"/>
                </a:xfrm>
                <a:custGeom>
                  <a:avLst/>
                  <a:gdLst/>
                  <a:ahLst/>
                  <a:cxnLst>
                    <a:cxn ang="0">
                      <a:pos x="402" y="31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9"/>
                    </a:cxn>
                    <a:cxn ang="0">
                      <a:pos x="402" y="31"/>
                    </a:cxn>
                  </a:cxnLst>
                  <a:rect l="0" t="0" r="r" b="b"/>
                  <a:pathLst>
                    <a:path w="402" h="31">
                      <a:moveTo>
                        <a:pt x="402" y="31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9"/>
                      </a:lnTo>
                      <a:lnTo>
                        <a:pt x="402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45" name="Freeform 961"/>
                <p:cNvSpPr>
                  <a:spLocks/>
                </p:cNvSpPr>
                <p:nvPr/>
              </p:nvSpPr>
              <p:spPr bwMode="auto">
                <a:xfrm>
                  <a:off x="2598" y="1997"/>
                  <a:ext cx="402" cy="31"/>
                </a:xfrm>
                <a:custGeom>
                  <a:avLst/>
                  <a:gdLst/>
                  <a:ahLst/>
                  <a:cxnLst>
                    <a:cxn ang="0">
                      <a:pos x="402" y="31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19"/>
                    </a:cxn>
                    <a:cxn ang="0">
                      <a:pos x="402" y="31"/>
                    </a:cxn>
                  </a:cxnLst>
                  <a:rect l="0" t="0" r="r" b="b"/>
                  <a:pathLst>
                    <a:path w="402" h="31">
                      <a:moveTo>
                        <a:pt x="402" y="31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19"/>
                      </a:lnTo>
                      <a:lnTo>
                        <a:pt x="402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46" name="Freeform 962"/>
                <p:cNvSpPr>
                  <a:spLocks/>
                </p:cNvSpPr>
                <p:nvPr/>
              </p:nvSpPr>
              <p:spPr bwMode="auto">
                <a:xfrm>
                  <a:off x="2598" y="1998"/>
                  <a:ext cx="402" cy="30"/>
                </a:xfrm>
                <a:custGeom>
                  <a:avLst/>
                  <a:gdLst/>
                  <a:ahLst/>
                  <a:cxnLst>
                    <a:cxn ang="0">
                      <a:pos x="402" y="30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9"/>
                    </a:cxn>
                    <a:cxn ang="0">
                      <a:pos x="402" y="30"/>
                    </a:cxn>
                  </a:cxnLst>
                  <a:rect l="0" t="0" r="r" b="b"/>
                  <a:pathLst>
                    <a:path w="402" h="30">
                      <a:moveTo>
                        <a:pt x="402" y="30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9"/>
                      </a:lnTo>
                      <a:lnTo>
                        <a:pt x="402" y="30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47" name="Freeform 963"/>
                <p:cNvSpPr>
                  <a:spLocks/>
                </p:cNvSpPr>
                <p:nvPr/>
              </p:nvSpPr>
              <p:spPr bwMode="auto">
                <a:xfrm>
                  <a:off x="2598" y="1998"/>
                  <a:ext cx="402" cy="31"/>
                </a:xfrm>
                <a:custGeom>
                  <a:avLst/>
                  <a:gdLst/>
                  <a:ahLst/>
                  <a:cxnLst>
                    <a:cxn ang="0">
                      <a:pos x="402" y="31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20"/>
                    </a:cxn>
                    <a:cxn ang="0">
                      <a:pos x="402" y="31"/>
                    </a:cxn>
                  </a:cxnLst>
                  <a:rect l="0" t="0" r="r" b="b"/>
                  <a:pathLst>
                    <a:path w="402" h="31">
                      <a:moveTo>
                        <a:pt x="402" y="31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20"/>
                      </a:lnTo>
                      <a:lnTo>
                        <a:pt x="402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48" name="Freeform 964"/>
                <p:cNvSpPr>
                  <a:spLocks/>
                </p:cNvSpPr>
                <p:nvPr/>
              </p:nvSpPr>
              <p:spPr bwMode="auto">
                <a:xfrm>
                  <a:off x="2598" y="1998"/>
                  <a:ext cx="402" cy="31"/>
                </a:xfrm>
                <a:custGeom>
                  <a:avLst/>
                  <a:gdLst/>
                  <a:ahLst/>
                  <a:cxnLst>
                    <a:cxn ang="0">
                      <a:pos x="402" y="31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20"/>
                    </a:cxn>
                    <a:cxn ang="0">
                      <a:pos x="402" y="31"/>
                    </a:cxn>
                  </a:cxnLst>
                  <a:rect l="0" t="0" r="r" b="b"/>
                  <a:pathLst>
                    <a:path w="402" h="31">
                      <a:moveTo>
                        <a:pt x="402" y="31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20"/>
                      </a:lnTo>
                      <a:lnTo>
                        <a:pt x="402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49" name="Freeform 965"/>
                <p:cNvSpPr>
                  <a:spLocks/>
                </p:cNvSpPr>
                <p:nvPr/>
              </p:nvSpPr>
              <p:spPr bwMode="auto">
                <a:xfrm>
                  <a:off x="2598" y="1999"/>
                  <a:ext cx="402" cy="31"/>
                </a:xfrm>
                <a:custGeom>
                  <a:avLst/>
                  <a:gdLst/>
                  <a:ahLst/>
                  <a:cxnLst>
                    <a:cxn ang="0">
                      <a:pos x="402" y="31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19"/>
                    </a:cxn>
                    <a:cxn ang="0">
                      <a:pos x="402" y="31"/>
                    </a:cxn>
                  </a:cxnLst>
                  <a:rect l="0" t="0" r="r" b="b"/>
                  <a:pathLst>
                    <a:path w="402" h="31">
                      <a:moveTo>
                        <a:pt x="402" y="31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19"/>
                      </a:lnTo>
                      <a:lnTo>
                        <a:pt x="402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50" name="Freeform 966"/>
                <p:cNvSpPr>
                  <a:spLocks/>
                </p:cNvSpPr>
                <p:nvPr/>
              </p:nvSpPr>
              <p:spPr bwMode="auto">
                <a:xfrm>
                  <a:off x="2598" y="1999"/>
                  <a:ext cx="402" cy="31"/>
                </a:xfrm>
                <a:custGeom>
                  <a:avLst/>
                  <a:gdLst/>
                  <a:ahLst/>
                  <a:cxnLst>
                    <a:cxn ang="0">
                      <a:pos x="402" y="31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20"/>
                    </a:cxn>
                    <a:cxn ang="0">
                      <a:pos x="402" y="31"/>
                    </a:cxn>
                  </a:cxnLst>
                  <a:rect l="0" t="0" r="r" b="b"/>
                  <a:pathLst>
                    <a:path w="402" h="31">
                      <a:moveTo>
                        <a:pt x="402" y="31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20"/>
                      </a:lnTo>
                      <a:lnTo>
                        <a:pt x="402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51" name="Freeform 967"/>
                <p:cNvSpPr>
                  <a:spLocks/>
                </p:cNvSpPr>
                <p:nvPr/>
              </p:nvSpPr>
              <p:spPr bwMode="auto">
                <a:xfrm>
                  <a:off x="2598" y="2001"/>
                  <a:ext cx="402" cy="29"/>
                </a:xfrm>
                <a:custGeom>
                  <a:avLst/>
                  <a:gdLst/>
                  <a:ahLst/>
                  <a:cxnLst>
                    <a:cxn ang="0">
                      <a:pos x="402" y="29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8"/>
                    </a:cxn>
                    <a:cxn ang="0">
                      <a:pos x="402" y="29"/>
                    </a:cxn>
                  </a:cxnLst>
                  <a:rect l="0" t="0" r="r" b="b"/>
                  <a:pathLst>
                    <a:path w="402" h="29">
                      <a:moveTo>
                        <a:pt x="402" y="29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8"/>
                      </a:lnTo>
                      <a:lnTo>
                        <a:pt x="402" y="29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52" name="Freeform 968"/>
                <p:cNvSpPr>
                  <a:spLocks/>
                </p:cNvSpPr>
                <p:nvPr/>
              </p:nvSpPr>
              <p:spPr bwMode="auto">
                <a:xfrm>
                  <a:off x="2598" y="2001"/>
                  <a:ext cx="402" cy="30"/>
                </a:xfrm>
                <a:custGeom>
                  <a:avLst/>
                  <a:gdLst/>
                  <a:ahLst/>
                  <a:cxnLst>
                    <a:cxn ang="0">
                      <a:pos x="402" y="30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8"/>
                    </a:cxn>
                    <a:cxn ang="0">
                      <a:pos x="402" y="30"/>
                    </a:cxn>
                  </a:cxnLst>
                  <a:rect l="0" t="0" r="r" b="b"/>
                  <a:pathLst>
                    <a:path w="402" h="30">
                      <a:moveTo>
                        <a:pt x="402" y="30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8"/>
                      </a:lnTo>
                      <a:lnTo>
                        <a:pt x="402" y="30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53" name="Freeform 969"/>
                <p:cNvSpPr>
                  <a:spLocks/>
                </p:cNvSpPr>
                <p:nvPr/>
              </p:nvSpPr>
              <p:spPr bwMode="auto">
                <a:xfrm>
                  <a:off x="2598" y="2002"/>
                  <a:ext cx="402" cy="29"/>
                </a:xfrm>
                <a:custGeom>
                  <a:avLst/>
                  <a:gdLst/>
                  <a:ahLst/>
                  <a:cxnLst>
                    <a:cxn ang="0">
                      <a:pos x="402" y="29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8"/>
                    </a:cxn>
                    <a:cxn ang="0">
                      <a:pos x="402" y="29"/>
                    </a:cxn>
                  </a:cxnLst>
                  <a:rect l="0" t="0" r="r" b="b"/>
                  <a:pathLst>
                    <a:path w="402" h="29">
                      <a:moveTo>
                        <a:pt x="402" y="29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8"/>
                      </a:lnTo>
                      <a:lnTo>
                        <a:pt x="402" y="29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54" name="Freeform 970"/>
                <p:cNvSpPr>
                  <a:spLocks/>
                </p:cNvSpPr>
                <p:nvPr/>
              </p:nvSpPr>
              <p:spPr bwMode="auto">
                <a:xfrm>
                  <a:off x="2598" y="2002"/>
                  <a:ext cx="402" cy="29"/>
                </a:xfrm>
                <a:custGeom>
                  <a:avLst/>
                  <a:gdLst/>
                  <a:ahLst/>
                  <a:cxnLst>
                    <a:cxn ang="0">
                      <a:pos x="402" y="29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8"/>
                    </a:cxn>
                    <a:cxn ang="0">
                      <a:pos x="402" y="29"/>
                    </a:cxn>
                  </a:cxnLst>
                  <a:rect l="0" t="0" r="r" b="b"/>
                  <a:pathLst>
                    <a:path w="402" h="29">
                      <a:moveTo>
                        <a:pt x="402" y="29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8"/>
                      </a:lnTo>
                      <a:lnTo>
                        <a:pt x="402" y="29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55" name="Freeform 971"/>
                <p:cNvSpPr>
                  <a:spLocks/>
                </p:cNvSpPr>
                <p:nvPr/>
              </p:nvSpPr>
              <p:spPr bwMode="auto">
                <a:xfrm>
                  <a:off x="2598" y="2002"/>
                  <a:ext cx="402" cy="30"/>
                </a:xfrm>
                <a:custGeom>
                  <a:avLst/>
                  <a:gdLst/>
                  <a:ahLst/>
                  <a:cxnLst>
                    <a:cxn ang="0">
                      <a:pos x="402" y="30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20"/>
                    </a:cxn>
                    <a:cxn ang="0">
                      <a:pos x="402" y="30"/>
                    </a:cxn>
                  </a:cxnLst>
                  <a:rect l="0" t="0" r="r" b="b"/>
                  <a:pathLst>
                    <a:path w="402" h="30">
                      <a:moveTo>
                        <a:pt x="402" y="30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20"/>
                      </a:lnTo>
                      <a:lnTo>
                        <a:pt x="402" y="30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56" name="Freeform 972"/>
                <p:cNvSpPr>
                  <a:spLocks/>
                </p:cNvSpPr>
                <p:nvPr/>
              </p:nvSpPr>
              <p:spPr bwMode="auto">
                <a:xfrm>
                  <a:off x="2598" y="2003"/>
                  <a:ext cx="402" cy="30"/>
                </a:xfrm>
                <a:custGeom>
                  <a:avLst/>
                  <a:gdLst/>
                  <a:ahLst/>
                  <a:cxnLst>
                    <a:cxn ang="0">
                      <a:pos x="402" y="30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9"/>
                    </a:cxn>
                    <a:cxn ang="0">
                      <a:pos x="402" y="30"/>
                    </a:cxn>
                  </a:cxnLst>
                  <a:rect l="0" t="0" r="r" b="b"/>
                  <a:pathLst>
                    <a:path w="402" h="30">
                      <a:moveTo>
                        <a:pt x="402" y="30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9"/>
                      </a:lnTo>
                      <a:lnTo>
                        <a:pt x="402" y="30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57" name="Freeform 973"/>
                <p:cNvSpPr>
                  <a:spLocks/>
                </p:cNvSpPr>
                <p:nvPr/>
              </p:nvSpPr>
              <p:spPr bwMode="auto">
                <a:xfrm>
                  <a:off x="2598" y="2004"/>
                  <a:ext cx="402" cy="29"/>
                </a:xfrm>
                <a:custGeom>
                  <a:avLst/>
                  <a:gdLst/>
                  <a:ahLst/>
                  <a:cxnLst>
                    <a:cxn ang="0">
                      <a:pos x="402" y="29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8"/>
                    </a:cxn>
                    <a:cxn ang="0">
                      <a:pos x="402" y="29"/>
                    </a:cxn>
                  </a:cxnLst>
                  <a:rect l="0" t="0" r="r" b="b"/>
                  <a:pathLst>
                    <a:path w="402" h="29">
                      <a:moveTo>
                        <a:pt x="402" y="29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8"/>
                      </a:lnTo>
                      <a:lnTo>
                        <a:pt x="402" y="29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58" name="Freeform 974"/>
                <p:cNvSpPr>
                  <a:spLocks/>
                </p:cNvSpPr>
                <p:nvPr/>
              </p:nvSpPr>
              <p:spPr bwMode="auto">
                <a:xfrm>
                  <a:off x="2598" y="2005"/>
                  <a:ext cx="402" cy="28"/>
                </a:xfrm>
                <a:custGeom>
                  <a:avLst/>
                  <a:gdLst/>
                  <a:ahLst/>
                  <a:cxnLst>
                    <a:cxn ang="0">
                      <a:pos x="402" y="28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8"/>
                    </a:cxn>
                    <a:cxn ang="0">
                      <a:pos x="402" y="28"/>
                    </a:cxn>
                  </a:cxnLst>
                  <a:rect l="0" t="0" r="r" b="b"/>
                  <a:pathLst>
                    <a:path w="402" h="28">
                      <a:moveTo>
                        <a:pt x="402" y="28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8"/>
                      </a:lnTo>
                      <a:lnTo>
                        <a:pt x="402" y="28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59" name="Freeform 975"/>
                <p:cNvSpPr>
                  <a:spLocks/>
                </p:cNvSpPr>
                <p:nvPr/>
              </p:nvSpPr>
              <p:spPr bwMode="auto">
                <a:xfrm>
                  <a:off x="2598" y="2005"/>
                  <a:ext cx="402" cy="30"/>
                </a:xfrm>
                <a:custGeom>
                  <a:avLst/>
                  <a:gdLst/>
                  <a:ahLst/>
                  <a:cxnLst>
                    <a:cxn ang="0">
                      <a:pos x="402" y="30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9"/>
                    </a:cxn>
                    <a:cxn ang="0">
                      <a:pos x="402" y="30"/>
                    </a:cxn>
                  </a:cxnLst>
                  <a:rect l="0" t="0" r="r" b="b"/>
                  <a:pathLst>
                    <a:path w="402" h="30">
                      <a:moveTo>
                        <a:pt x="402" y="30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9"/>
                      </a:lnTo>
                      <a:lnTo>
                        <a:pt x="402" y="30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60" name="Freeform 976"/>
                <p:cNvSpPr>
                  <a:spLocks/>
                </p:cNvSpPr>
                <p:nvPr/>
              </p:nvSpPr>
              <p:spPr bwMode="auto">
                <a:xfrm>
                  <a:off x="2598" y="2006"/>
                  <a:ext cx="402" cy="29"/>
                </a:xfrm>
                <a:custGeom>
                  <a:avLst/>
                  <a:gdLst/>
                  <a:ahLst/>
                  <a:cxnLst>
                    <a:cxn ang="0">
                      <a:pos x="402" y="29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9"/>
                    </a:cxn>
                    <a:cxn ang="0">
                      <a:pos x="402" y="29"/>
                    </a:cxn>
                  </a:cxnLst>
                  <a:rect l="0" t="0" r="r" b="b"/>
                  <a:pathLst>
                    <a:path w="402" h="29">
                      <a:moveTo>
                        <a:pt x="402" y="29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9"/>
                      </a:lnTo>
                      <a:lnTo>
                        <a:pt x="402" y="29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61" name="Freeform 977"/>
                <p:cNvSpPr>
                  <a:spLocks/>
                </p:cNvSpPr>
                <p:nvPr/>
              </p:nvSpPr>
              <p:spPr bwMode="auto">
                <a:xfrm>
                  <a:off x="2598" y="2007"/>
                  <a:ext cx="402" cy="28"/>
                </a:xfrm>
                <a:custGeom>
                  <a:avLst/>
                  <a:gdLst/>
                  <a:ahLst/>
                  <a:cxnLst>
                    <a:cxn ang="0">
                      <a:pos x="402" y="28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8"/>
                    </a:cxn>
                    <a:cxn ang="0">
                      <a:pos x="402" y="28"/>
                    </a:cxn>
                  </a:cxnLst>
                  <a:rect l="0" t="0" r="r" b="b"/>
                  <a:pathLst>
                    <a:path w="402" h="28">
                      <a:moveTo>
                        <a:pt x="402" y="28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8"/>
                      </a:lnTo>
                      <a:lnTo>
                        <a:pt x="402" y="28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62" name="Freeform 978"/>
                <p:cNvSpPr>
                  <a:spLocks/>
                </p:cNvSpPr>
                <p:nvPr/>
              </p:nvSpPr>
              <p:spPr bwMode="auto">
                <a:xfrm>
                  <a:off x="2598" y="2008"/>
                  <a:ext cx="402" cy="28"/>
                </a:xfrm>
                <a:custGeom>
                  <a:avLst/>
                  <a:gdLst/>
                  <a:ahLst/>
                  <a:cxnLst>
                    <a:cxn ang="0">
                      <a:pos x="402" y="28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7"/>
                    </a:cxn>
                    <a:cxn ang="0">
                      <a:pos x="402" y="28"/>
                    </a:cxn>
                  </a:cxnLst>
                  <a:rect l="0" t="0" r="r" b="b"/>
                  <a:pathLst>
                    <a:path w="402" h="28">
                      <a:moveTo>
                        <a:pt x="402" y="28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7"/>
                      </a:lnTo>
                      <a:lnTo>
                        <a:pt x="402" y="28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63" name="Freeform 979"/>
                <p:cNvSpPr>
                  <a:spLocks/>
                </p:cNvSpPr>
                <p:nvPr/>
              </p:nvSpPr>
              <p:spPr bwMode="auto">
                <a:xfrm>
                  <a:off x="2598" y="2008"/>
                  <a:ext cx="402" cy="29"/>
                </a:xfrm>
                <a:custGeom>
                  <a:avLst/>
                  <a:gdLst/>
                  <a:ahLst/>
                  <a:cxnLst>
                    <a:cxn ang="0">
                      <a:pos x="402" y="29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8"/>
                    </a:cxn>
                    <a:cxn ang="0">
                      <a:pos x="402" y="29"/>
                    </a:cxn>
                  </a:cxnLst>
                  <a:rect l="0" t="0" r="r" b="b"/>
                  <a:pathLst>
                    <a:path w="402" h="29">
                      <a:moveTo>
                        <a:pt x="402" y="29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8"/>
                      </a:lnTo>
                      <a:lnTo>
                        <a:pt x="402" y="29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64" name="Freeform 980"/>
                <p:cNvSpPr>
                  <a:spLocks/>
                </p:cNvSpPr>
                <p:nvPr/>
              </p:nvSpPr>
              <p:spPr bwMode="auto">
                <a:xfrm>
                  <a:off x="2598" y="2009"/>
                  <a:ext cx="402" cy="28"/>
                </a:xfrm>
                <a:custGeom>
                  <a:avLst/>
                  <a:gdLst/>
                  <a:ahLst/>
                  <a:cxnLst>
                    <a:cxn ang="0">
                      <a:pos x="402" y="28"/>
                    </a:cxn>
                    <a:cxn ang="0">
                      <a:pos x="0" y="9"/>
                    </a:cxn>
                    <a:cxn ang="0">
                      <a:pos x="0" y="0"/>
                    </a:cxn>
                    <a:cxn ang="0">
                      <a:pos x="402" y="17"/>
                    </a:cxn>
                    <a:cxn ang="0">
                      <a:pos x="402" y="28"/>
                    </a:cxn>
                  </a:cxnLst>
                  <a:rect l="0" t="0" r="r" b="b"/>
                  <a:pathLst>
                    <a:path w="402" h="28">
                      <a:moveTo>
                        <a:pt x="402" y="28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402" y="17"/>
                      </a:lnTo>
                      <a:lnTo>
                        <a:pt x="402" y="28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65" name="Freeform 981"/>
                <p:cNvSpPr>
                  <a:spLocks/>
                </p:cNvSpPr>
                <p:nvPr/>
              </p:nvSpPr>
              <p:spPr bwMode="auto">
                <a:xfrm>
                  <a:off x="2598" y="2009"/>
                  <a:ext cx="402" cy="28"/>
                </a:xfrm>
                <a:custGeom>
                  <a:avLst/>
                  <a:gdLst/>
                  <a:ahLst/>
                  <a:cxnLst>
                    <a:cxn ang="0">
                      <a:pos x="402" y="28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7"/>
                    </a:cxn>
                    <a:cxn ang="0">
                      <a:pos x="402" y="28"/>
                    </a:cxn>
                  </a:cxnLst>
                  <a:rect l="0" t="0" r="r" b="b"/>
                  <a:pathLst>
                    <a:path w="402" h="28">
                      <a:moveTo>
                        <a:pt x="402" y="28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7"/>
                      </a:lnTo>
                      <a:lnTo>
                        <a:pt x="402" y="28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66" name="Freeform 982"/>
                <p:cNvSpPr>
                  <a:spLocks/>
                </p:cNvSpPr>
                <p:nvPr/>
              </p:nvSpPr>
              <p:spPr bwMode="auto">
                <a:xfrm>
                  <a:off x="2598" y="2010"/>
                  <a:ext cx="402" cy="28"/>
                </a:xfrm>
                <a:custGeom>
                  <a:avLst/>
                  <a:gdLst/>
                  <a:ahLst/>
                  <a:cxnLst>
                    <a:cxn ang="0">
                      <a:pos x="402" y="28"/>
                    </a:cxn>
                    <a:cxn ang="0">
                      <a:pos x="0" y="9"/>
                    </a:cxn>
                    <a:cxn ang="0">
                      <a:pos x="0" y="0"/>
                    </a:cxn>
                    <a:cxn ang="0">
                      <a:pos x="402" y="18"/>
                    </a:cxn>
                    <a:cxn ang="0">
                      <a:pos x="402" y="28"/>
                    </a:cxn>
                  </a:cxnLst>
                  <a:rect l="0" t="0" r="r" b="b"/>
                  <a:pathLst>
                    <a:path w="402" h="28">
                      <a:moveTo>
                        <a:pt x="402" y="28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402" y="18"/>
                      </a:lnTo>
                      <a:lnTo>
                        <a:pt x="402" y="28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67" name="Freeform 983"/>
                <p:cNvSpPr>
                  <a:spLocks/>
                </p:cNvSpPr>
                <p:nvPr/>
              </p:nvSpPr>
              <p:spPr bwMode="auto">
                <a:xfrm>
                  <a:off x="2598" y="2011"/>
                  <a:ext cx="402" cy="27"/>
                </a:xfrm>
                <a:custGeom>
                  <a:avLst/>
                  <a:gdLst/>
                  <a:ahLst/>
                  <a:cxnLst>
                    <a:cxn ang="0">
                      <a:pos x="402" y="27"/>
                    </a:cxn>
                    <a:cxn ang="0">
                      <a:pos x="0" y="8"/>
                    </a:cxn>
                    <a:cxn ang="0">
                      <a:pos x="0" y="0"/>
                    </a:cxn>
                    <a:cxn ang="0">
                      <a:pos x="402" y="17"/>
                    </a:cxn>
                    <a:cxn ang="0">
                      <a:pos x="402" y="27"/>
                    </a:cxn>
                  </a:cxnLst>
                  <a:rect l="0" t="0" r="r" b="b"/>
                  <a:pathLst>
                    <a:path w="402" h="27">
                      <a:moveTo>
                        <a:pt x="402" y="27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402" y="17"/>
                      </a:lnTo>
                      <a:lnTo>
                        <a:pt x="402" y="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68" name="Freeform 984"/>
                <p:cNvSpPr>
                  <a:spLocks/>
                </p:cNvSpPr>
                <p:nvPr/>
              </p:nvSpPr>
              <p:spPr bwMode="auto">
                <a:xfrm>
                  <a:off x="2598" y="2011"/>
                  <a:ext cx="402" cy="27"/>
                </a:xfrm>
                <a:custGeom>
                  <a:avLst/>
                  <a:gdLst/>
                  <a:ahLst/>
                  <a:cxnLst>
                    <a:cxn ang="0">
                      <a:pos x="402" y="27"/>
                    </a:cxn>
                    <a:cxn ang="0">
                      <a:pos x="0" y="9"/>
                    </a:cxn>
                    <a:cxn ang="0">
                      <a:pos x="0" y="0"/>
                    </a:cxn>
                    <a:cxn ang="0">
                      <a:pos x="402" y="18"/>
                    </a:cxn>
                    <a:cxn ang="0">
                      <a:pos x="402" y="27"/>
                    </a:cxn>
                  </a:cxnLst>
                  <a:rect l="0" t="0" r="r" b="b"/>
                  <a:pathLst>
                    <a:path w="402" h="27">
                      <a:moveTo>
                        <a:pt x="402" y="27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402" y="18"/>
                      </a:lnTo>
                      <a:lnTo>
                        <a:pt x="402" y="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69" name="Freeform 985"/>
                <p:cNvSpPr>
                  <a:spLocks/>
                </p:cNvSpPr>
                <p:nvPr/>
              </p:nvSpPr>
              <p:spPr bwMode="auto">
                <a:xfrm>
                  <a:off x="2598" y="2011"/>
                  <a:ext cx="402" cy="28"/>
                </a:xfrm>
                <a:custGeom>
                  <a:avLst/>
                  <a:gdLst/>
                  <a:ahLst/>
                  <a:cxnLst>
                    <a:cxn ang="0">
                      <a:pos x="402" y="28"/>
                    </a:cxn>
                    <a:cxn ang="0">
                      <a:pos x="0" y="9"/>
                    </a:cxn>
                    <a:cxn ang="0">
                      <a:pos x="0" y="0"/>
                    </a:cxn>
                    <a:cxn ang="0">
                      <a:pos x="402" y="18"/>
                    </a:cxn>
                    <a:cxn ang="0">
                      <a:pos x="402" y="28"/>
                    </a:cxn>
                  </a:cxnLst>
                  <a:rect l="0" t="0" r="r" b="b"/>
                  <a:pathLst>
                    <a:path w="402" h="28">
                      <a:moveTo>
                        <a:pt x="402" y="28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402" y="18"/>
                      </a:lnTo>
                      <a:lnTo>
                        <a:pt x="402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70" name="Freeform 986"/>
                <p:cNvSpPr>
                  <a:spLocks/>
                </p:cNvSpPr>
                <p:nvPr/>
              </p:nvSpPr>
              <p:spPr bwMode="auto">
                <a:xfrm>
                  <a:off x="2598" y="2012"/>
                  <a:ext cx="402" cy="27"/>
                </a:xfrm>
                <a:custGeom>
                  <a:avLst/>
                  <a:gdLst/>
                  <a:ahLst/>
                  <a:cxnLst>
                    <a:cxn ang="0">
                      <a:pos x="402" y="27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8"/>
                    </a:cxn>
                    <a:cxn ang="0">
                      <a:pos x="402" y="27"/>
                    </a:cxn>
                  </a:cxnLst>
                  <a:rect l="0" t="0" r="r" b="b"/>
                  <a:pathLst>
                    <a:path w="402" h="27">
                      <a:moveTo>
                        <a:pt x="402" y="27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8"/>
                      </a:lnTo>
                      <a:lnTo>
                        <a:pt x="402" y="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71" name="Freeform 987"/>
                <p:cNvSpPr>
                  <a:spLocks/>
                </p:cNvSpPr>
                <p:nvPr/>
              </p:nvSpPr>
              <p:spPr bwMode="auto">
                <a:xfrm>
                  <a:off x="2598" y="2012"/>
                  <a:ext cx="402" cy="28"/>
                </a:xfrm>
                <a:custGeom>
                  <a:avLst/>
                  <a:gdLst/>
                  <a:ahLst/>
                  <a:cxnLst>
                    <a:cxn ang="0">
                      <a:pos x="402" y="28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8"/>
                    </a:cxn>
                    <a:cxn ang="0">
                      <a:pos x="402" y="28"/>
                    </a:cxn>
                  </a:cxnLst>
                  <a:rect l="0" t="0" r="r" b="b"/>
                  <a:pathLst>
                    <a:path w="402" h="28">
                      <a:moveTo>
                        <a:pt x="402" y="28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8"/>
                      </a:lnTo>
                      <a:lnTo>
                        <a:pt x="402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72" name="Freeform 988"/>
                <p:cNvSpPr>
                  <a:spLocks/>
                </p:cNvSpPr>
                <p:nvPr/>
              </p:nvSpPr>
              <p:spPr bwMode="auto">
                <a:xfrm>
                  <a:off x="2598" y="2013"/>
                  <a:ext cx="402" cy="27"/>
                </a:xfrm>
                <a:custGeom>
                  <a:avLst/>
                  <a:gdLst/>
                  <a:ahLst/>
                  <a:cxnLst>
                    <a:cxn ang="0">
                      <a:pos x="402" y="27"/>
                    </a:cxn>
                    <a:cxn ang="0">
                      <a:pos x="0" y="9"/>
                    </a:cxn>
                    <a:cxn ang="0">
                      <a:pos x="0" y="0"/>
                    </a:cxn>
                    <a:cxn ang="0">
                      <a:pos x="402" y="17"/>
                    </a:cxn>
                    <a:cxn ang="0">
                      <a:pos x="402" y="27"/>
                    </a:cxn>
                  </a:cxnLst>
                  <a:rect l="0" t="0" r="r" b="b"/>
                  <a:pathLst>
                    <a:path w="402" h="27">
                      <a:moveTo>
                        <a:pt x="402" y="27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402" y="17"/>
                      </a:lnTo>
                      <a:lnTo>
                        <a:pt x="402" y="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73" name="Freeform 989"/>
                <p:cNvSpPr>
                  <a:spLocks/>
                </p:cNvSpPr>
                <p:nvPr/>
              </p:nvSpPr>
              <p:spPr bwMode="auto">
                <a:xfrm>
                  <a:off x="2598" y="2161"/>
                  <a:ext cx="402" cy="5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55"/>
                    </a:cxn>
                    <a:cxn ang="0">
                      <a:pos x="0" y="3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5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55"/>
                      </a:lnTo>
                      <a:lnTo>
                        <a:pt x="0" y="3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74" name="Freeform 990"/>
                <p:cNvSpPr>
                  <a:spLocks/>
                </p:cNvSpPr>
                <p:nvPr/>
              </p:nvSpPr>
              <p:spPr bwMode="auto">
                <a:xfrm>
                  <a:off x="2598" y="2160"/>
                  <a:ext cx="402" cy="5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1"/>
                    </a:cxn>
                    <a:cxn ang="0">
                      <a:pos x="0" y="55"/>
                    </a:cxn>
                    <a:cxn ang="0">
                      <a:pos x="0" y="3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5">
                      <a:moveTo>
                        <a:pt x="402" y="0"/>
                      </a:moveTo>
                      <a:lnTo>
                        <a:pt x="402" y="21"/>
                      </a:lnTo>
                      <a:lnTo>
                        <a:pt x="0" y="55"/>
                      </a:lnTo>
                      <a:lnTo>
                        <a:pt x="0" y="3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75" name="Freeform 991"/>
                <p:cNvSpPr>
                  <a:spLocks/>
                </p:cNvSpPr>
                <p:nvPr/>
              </p:nvSpPr>
              <p:spPr bwMode="auto">
                <a:xfrm>
                  <a:off x="2598" y="2160"/>
                  <a:ext cx="402" cy="5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55"/>
                    </a:cxn>
                    <a:cxn ang="0">
                      <a:pos x="0" y="3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5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55"/>
                      </a:lnTo>
                      <a:lnTo>
                        <a:pt x="0" y="3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76" name="Freeform 992"/>
                <p:cNvSpPr>
                  <a:spLocks/>
                </p:cNvSpPr>
                <p:nvPr/>
              </p:nvSpPr>
              <p:spPr bwMode="auto">
                <a:xfrm>
                  <a:off x="2598" y="2159"/>
                  <a:ext cx="402" cy="5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1"/>
                    </a:cxn>
                    <a:cxn ang="0">
                      <a:pos x="0" y="55"/>
                    </a:cxn>
                    <a:cxn ang="0">
                      <a:pos x="0" y="3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5">
                      <a:moveTo>
                        <a:pt x="402" y="0"/>
                      </a:moveTo>
                      <a:lnTo>
                        <a:pt x="402" y="21"/>
                      </a:lnTo>
                      <a:lnTo>
                        <a:pt x="0" y="55"/>
                      </a:lnTo>
                      <a:lnTo>
                        <a:pt x="0" y="3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77" name="Freeform 993"/>
                <p:cNvSpPr>
                  <a:spLocks/>
                </p:cNvSpPr>
                <p:nvPr/>
              </p:nvSpPr>
              <p:spPr bwMode="auto">
                <a:xfrm>
                  <a:off x="2598" y="2158"/>
                  <a:ext cx="402" cy="5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2"/>
                    </a:cxn>
                    <a:cxn ang="0">
                      <a:pos x="0" y="55"/>
                    </a:cxn>
                    <a:cxn ang="0">
                      <a:pos x="0" y="3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5">
                      <a:moveTo>
                        <a:pt x="402" y="0"/>
                      </a:moveTo>
                      <a:lnTo>
                        <a:pt x="402" y="22"/>
                      </a:lnTo>
                      <a:lnTo>
                        <a:pt x="0" y="55"/>
                      </a:lnTo>
                      <a:lnTo>
                        <a:pt x="0" y="3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78" name="Freeform 994"/>
                <p:cNvSpPr>
                  <a:spLocks/>
                </p:cNvSpPr>
                <p:nvPr/>
              </p:nvSpPr>
              <p:spPr bwMode="auto">
                <a:xfrm>
                  <a:off x="2598" y="2157"/>
                  <a:ext cx="402" cy="5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2"/>
                    </a:cxn>
                    <a:cxn ang="0">
                      <a:pos x="0" y="55"/>
                    </a:cxn>
                    <a:cxn ang="0">
                      <a:pos x="0" y="36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5">
                      <a:moveTo>
                        <a:pt x="402" y="0"/>
                      </a:moveTo>
                      <a:lnTo>
                        <a:pt x="402" y="22"/>
                      </a:lnTo>
                      <a:lnTo>
                        <a:pt x="0" y="55"/>
                      </a:lnTo>
                      <a:lnTo>
                        <a:pt x="0" y="36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79" name="Freeform 995"/>
                <p:cNvSpPr>
                  <a:spLocks/>
                </p:cNvSpPr>
                <p:nvPr/>
              </p:nvSpPr>
              <p:spPr bwMode="auto">
                <a:xfrm>
                  <a:off x="2598" y="2157"/>
                  <a:ext cx="402" cy="54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1"/>
                    </a:cxn>
                    <a:cxn ang="0">
                      <a:pos x="0" y="54"/>
                    </a:cxn>
                    <a:cxn ang="0">
                      <a:pos x="0" y="3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4">
                      <a:moveTo>
                        <a:pt x="402" y="0"/>
                      </a:moveTo>
                      <a:lnTo>
                        <a:pt x="402" y="21"/>
                      </a:lnTo>
                      <a:lnTo>
                        <a:pt x="0" y="54"/>
                      </a:lnTo>
                      <a:lnTo>
                        <a:pt x="0" y="3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80" name="Freeform 996"/>
                <p:cNvSpPr>
                  <a:spLocks/>
                </p:cNvSpPr>
                <p:nvPr/>
              </p:nvSpPr>
              <p:spPr bwMode="auto">
                <a:xfrm>
                  <a:off x="2598" y="2157"/>
                  <a:ext cx="402" cy="53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53"/>
                    </a:cxn>
                    <a:cxn ang="0">
                      <a:pos x="0" y="3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3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53"/>
                      </a:lnTo>
                      <a:lnTo>
                        <a:pt x="0" y="3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81" name="Freeform 997"/>
                <p:cNvSpPr>
                  <a:spLocks/>
                </p:cNvSpPr>
                <p:nvPr/>
              </p:nvSpPr>
              <p:spPr bwMode="auto">
                <a:xfrm>
                  <a:off x="2598" y="2157"/>
                  <a:ext cx="402" cy="52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52"/>
                    </a:cxn>
                    <a:cxn ang="0">
                      <a:pos x="0" y="3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2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52"/>
                      </a:lnTo>
                      <a:lnTo>
                        <a:pt x="0" y="3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82" name="Freeform 998"/>
                <p:cNvSpPr>
                  <a:spLocks/>
                </p:cNvSpPr>
                <p:nvPr/>
              </p:nvSpPr>
              <p:spPr bwMode="auto">
                <a:xfrm>
                  <a:off x="2598" y="2156"/>
                  <a:ext cx="402" cy="53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53"/>
                    </a:cxn>
                    <a:cxn ang="0">
                      <a:pos x="0" y="3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3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53"/>
                      </a:lnTo>
                      <a:lnTo>
                        <a:pt x="0" y="3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83" name="Freeform 999"/>
                <p:cNvSpPr>
                  <a:spLocks/>
                </p:cNvSpPr>
                <p:nvPr/>
              </p:nvSpPr>
              <p:spPr bwMode="auto">
                <a:xfrm>
                  <a:off x="2598" y="2155"/>
                  <a:ext cx="402" cy="53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53"/>
                    </a:cxn>
                    <a:cxn ang="0">
                      <a:pos x="0" y="3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3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53"/>
                      </a:lnTo>
                      <a:lnTo>
                        <a:pt x="0" y="3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84" name="Freeform 1000"/>
                <p:cNvSpPr>
                  <a:spLocks/>
                </p:cNvSpPr>
                <p:nvPr/>
              </p:nvSpPr>
              <p:spPr bwMode="auto">
                <a:xfrm>
                  <a:off x="2598" y="2155"/>
                  <a:ext cx="402" cy="52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52"/>
                    </a:cxn>
                    <a:cxn ang="0">
                      <a:pos x="0" y="3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2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52"/>
                      </a:lnTo>
                      <a:lnTo>
                        <a:pt x="0" y="3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85" name="Freeform 1001"/>
                <p:cNvSpPr>
                  <a:spLocks/>
                </p:cNvSpPr>
                <p:nvPr/>
              </p:nvSpPr>
              <p:spPr bwMode="auto">
                <a:xfrm>
                  <a:off x="2598" y="2154"/>
                  <a:ext cx="402" cy="52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52"/>
                    </a:cxn>
                    <a:cxn ang="0">
                      <a:pos x="0" y="3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2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52"/>
                      </a:lnTo>
                      <a:lnTo>
                        <a:pt x="0" y="3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86" name="Freeform 1002"/>
                <p:cNvSpPr>
                  <a:spLocks/>
                </p:cNvSpPr>
                <p:nvPr/>
              </p:nvSpPr>
              <p:spPr bwMode="auto">
                <a:xfrm>
                  <a:off x="2598" y="2154"/>
                  <a:ext cx="402" cy="50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50"/>
                    </a:cxn>
                    <a:cxn ang="0">
                      <a:pos x="0" y="3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0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50"/>
                      </a:lnTo>
                      <a:lnTo>
                        <a:pt x="0" y="3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87" name="Freeform 1003"/>
                <p:cNvSpPr>
                  <a:spLocks/>
                </p:cNvSpPr>
                <p:nvPr/>
              </p:nvSpPr>
              <p:spPr bwMode="auto">
                <a:xfrm>
                  <a:off x="2598" y="2153"/>
                  <a:ext cx="402" cy="51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1"/>
                    </a:cxn>
                    <a:cxn ang="0">
                      <a:pos x="0" y="51"/>
                    </a:cxn>
                    <a:cxn ang="0">
                      <a:pos x="0" y="3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1">
                      <a:moveTo>
                        <a:pt x="402" y="0"/>
                      </a:moveTo>
                      <a:lnTo>
                        <a:pt x="402" y="21"/>
                      </a:lnTo>
                      <a:lnTo>
                        <a:pt x="0" y="51"/>
                      </a:lnTo>
                      <a:lnTo>
                        <a:pt x="0" y="3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88" name="Freeform 1004"/>
                <p:cNvSpPr>
                  <a:spLocks/>
                </p:cNvSpPr>
                <p:nvPr/>
              </p:nvSpPr>
              <p:spPr bwMode="auto">
                <a:xfrm>
                  <a:off x="2598" y="2153"/>
                  <a:ext cx="402" cy="50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50"/>
                    </a:cxn>
                    <a:cxn ang="0">
                      <a:pos x="0" y="3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0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50"/>
                      </a:lnTo>
                      <a:lnTo>
                        <a:pt x="0" y="3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89" name="Freeform 1005"/>
                <p:cNvSpPr>
                  <a:spLocks/>
                </p:cNvSpPr>
                <p:nvPr/>
              </p:nvSpPr>
              <p:spPr bwMode="auto">
                <a:xfrm>
                  <a:off x="2598" y="2152"/>
                  <a:ext cx="402" cy="51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51"/>
                    </a:cxn>
                    <a:cxn ang="0">
                      <a:pos x="0" y="3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1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51"/>
                      </a:lnTo>
                      <a:lnTo>
                        <a:pt x="0" y="3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90" name="Freeform 1006"/>
                <p:cNvSpPr>
                  <a:spLocks/>
                </p:cNvSpPr>
                <p:nvPr/>
              </p:nvSpPr>
              <p:spPr bwMode="auto">
                <a:xfrm>
                  <a:off x="2598" y="2152"/>
                  <a:ext cx="402" cy="50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50"/>
                    </a:cxn>
                    <a:cxn ang="0">
                      <a:pos x="0" y="30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0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50"/>
                      </a:lnTo>
                      <a:lnTo>
                        <a:pt x="0" y="30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91" name="Freeform 1007"/>
                <p:cNvSpPr>
                  <a:spLocks/>
                </p:cNvSpPr>
                <p:nvPr/>
              </p:nvSpPr>
              <p:spPr bwMode="auto">
                <a:xfrm>
                  <a:off x="2598" y="2152"/>
                  <a:ext cx="402" cy="4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9"/>
                    </a:cxn>
                    <a:cxn ang="0">
                      <a:pos x="0" y="2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9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9"/>
                      </a:lnTo>
                      <a:lnTo>
                        <a:pt x="0" y="2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92" name="Freeform 1008"/>
                <p:cNvSpPr>
                  <a:spLocks/>
                </p:cNvSpPr>
                <p:nvPr/>
              </p:nvSpPr>
              <p:spPr bwMode="auto">
                <a:xfrm>
                  <a:off x="2598" y="2150"/>
                  <a:ext cx="402" cy="50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50"/>
                    </a:cxn>
                    <a:cxn ang="0">
                      <a:pos x="0" y="3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50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50"/>
                      </a:lnTo>
                      <a:lnTo>
                        <a:pt x="0" y="3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93" name="Freeform 1009"/>
                <p:cNvSpPr>
                  <a:spLocks/>
                </p:cNvSpPr>
                <p:nvPr/>
              </p:nvSpPr>
              <p:spPr bwMode="auto">
                <a:xfrm>
                  <a:off x="2598" y="2150"/>
                  <a:ext cx="402" cy="4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9"/>
                    </a:cxn>
                    <a:cxn ang="0">
                      <a:pos x="0" y="30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9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9"/>
                      </a:lnTo>
                      <a:lnTo>
                        <a:pt x="0" y="30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94" name="Freeform 1010"/>
                <p:cNvSpPr>
                  <a:spLocks/>
                </p:cNvSpPr>
                <p:nvPr/>
              </p:nvSpPr>
              <p:spPr bwMode="auto">
                <a:xfrm>
                  <a:off x="2598" y="2149"/>
                  <a:ext cx="402" cy="4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9"/>
                    </a:cxn>
                    <a:cxn ang="0">
                      <a:pos x="0" y="30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9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9"/>
                      </a:lnTo>
                      <a:lnTo>
                        <a:pt x="0" y="30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95" name="Freeform 1011"/>
                <p:cNvSpPr>
                  <a:spLocks/>
                </p:cNvSpPr>
                <p:nvPr/>
              </p:nvSpPr>
              <p:spPr bwMode="auto">
                <a:xfrm>
                  <a:off x="2598" y="2148"/>
                  <a:ext cx="402" cy="4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49"/>
                    </a:cxn>
                    <a:cxn ang="0">
                      <a:pos x="0" y="30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9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49"/>
                      </a:lnTo>
                      <a:lnTo>
                        <a:pt x="0" y="30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96" name="Freeform 1012"/>
                <p:cNvSpPr>
                  <a:spLocks/>
                </p:cNvSpPr>
                <p:nvPr/>
              </p:nvSpPr>
              <p:spPr bwMode="auto">
                <a:xfrm>
                  <a:off x="2598" y="2148"/>
                  <a:ext cx="402" cy="48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48"/>
                    </a:cxn>
                    <a:cxn ang="0">
                      <a:pos x="0" y="2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8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48"/>
                      </a:lnTo>
                      <a:lnTo>
                        <a:pt x="0" y="2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97" name="Freeform 1013"/>
                <p:cNvSpPr>
                  <a:spLocks/>
                </p:cNvSpPr>
                <p:nvPr/>
              </p:nvSpPr>
              <p:spPr bwMode="auto">
                <a:xfrm>
                  <a:off x="2598" y="2147"/>
                  <a:ext cx="402" cy="4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49"/>
                    </a:cxn>
                    <a:cxn ang="0">
                      <a:pos x="0" y="2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9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49"/>
                      </a:lnTo>
                      <a:lnTo>
                        <a:pt x="0" y="2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98" name="Freeform 1014"/>
                <p:cNvSpPr>
                  <a:spLocks/>
                </p:cNvSpPr>
                <p:nvPr/>
              </p:nvSpPr>
              <p:spPr bwMode="auto">
                <a:xfrm>
                  <a:off x="2598" y="2147"/>
                  <a:ext cx="402" cy="48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8"/>
                    </a:cxn>
                    <a:cxn ang="0">
                      <a:pos x="0" y="2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8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8"/>
                      </a:lnTo>
                      <a:lnTo>
                        <a:pt x="0" y="2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599" name="Freeform 1015"/>
                <p:cNvSpPr>
                  <a:spLocks/>
                </p:cNvSpPr>
                <p:nvPr/>
              </p:nvSpPr>
              <p:spPr bwMode="auto">
                <a:xfrm>
                  <a:off x="2598" y="2146"/>
                  <a:ext cx="402" cy="48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8"/>
                    </a:cxn>
                    <a:cxn ang="0">
                      <a:pos x="0" y="2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8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8"/>
                      </a:lnTo>
                      <a:lnTo>
                        <a:pt x="0" y="2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00" name="Freeform 1016"/>
                <p:cNvSpPr>
                  <a:spLocks/>
                </p:cNvSpPr>
                <p:nvPr/>
              </p:nvSpPr>
              <p:spPr bwMode="auto">
                <a:xfrm>
                  <a:off x="2598" y="2146"/>
                  <a:ext cx="402" cy="48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8"/>
                    </a:cxn>
                    <a:cxn ang="0">
                      <a:pos x="0" y="28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8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8"/>
                      </a:lnTo>
                      <a:lnTo>
                        <a:pt x="0" y="28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01" name="Freeform 1017"/>
                <p:cNvSpPr>
                  <a:spLocks/>
                </p:cNvSpPr>
                <p:nvPr/>
              </p:nvSpPr>
              <p:spPr bwMode="auto">
                <a:xfrm>
                  <a:off x="2598" y="2145"/>
                  <a:ext cx="402" cy="48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8"/>
                    </a:cxn>
                    <a:cxn ang="0">
                      <a:pos x="0" y="2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8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8"/>
                      </a:lnTo>
                      <a:lnTo>
                        <a:pt x="0" y="2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02" name="Freeform 1018"/>
                <p:cNvSpPr>
                  <a:spLocks/>
                </p:cNvSpPr>
                <p:nvPr/>
              </p:nvSpPr>
              <p:spPr bwMode="auto">
                <a:xfrm>
                  <a:off x="2598" y="2145"/>
                  <a:ext cx="402" cy="48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8"/>
                    </a:cxn>
                    <a:cxn ang="0">
                      <a:pos x="0" y="28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8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8"/>
                      </a:lnTo>
                      <a:lnTo>
                        <a:pt x="0" y="28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03" name="Freeform 1019"/>
                <p:cNvSpPr>
                  <a:spLocks/>
                </p:cNvSpPr>
                <p:nvPr/>
              </p:nvSpPr>
              <p:spPr bwMode="auto">
                <a:xfrm>
                  <a:off x="2598" y="2145"/>
                  <a:ext cx="402" cy="4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6"/>
                    </a:cxn>
                    <a:cxn ang="0">
                      <a:pos x="0" y="2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6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6"/>
                      </a:lnTo>
                      <a:lnTo>
                        <a:pt x="0" y="2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04" name="Freeform 1020"/>
                <p:cNvSpPr>
                  <a:spLocks/>
                </p:cNvSpPr>
                <p:nvPr/>
              </p:nvSpPr>
              <p:spPr bwMode="auto">
                <a:xfrm>
                  <a:off x="2598" y="2143"/>
                  <a:ext cx="402" cy="47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7"/>
                    </a:cxn>
                    <a:cxn ang="0">
                      <a:pos x="0" y="28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7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7"/>
                      </a:lnTo>
                      <a:lnTo>
                        <a:pt x="0" y="28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05" name="Freeform 1021"/>
                <p:cNvSpPr>
                  <a:spLocks/>
                </p:cNvSpPr>
                <p:nvPr/>
              </p:nvSpPr>
              <p:spPr bwMode="auto">
                <a:xfrm>
                  <a:off x="2598" y="2143"/>
                  <a:ext cx="402" cy="4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6"/>
                    </a:cxn>
                    <a:cxn ang="0">
                      <a:pos x="0" y="2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6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6"/>
                      </a:lnTo>
                      <a:lnTo>
                        <a:pt x="0" y="2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06" name="Freeform 1022"/>
                <p:cNvSpPr>
                  <a:spLocks/>
                </p:cNvSpPr>
                <p:nvPr/>
              </p:nvSpPr>
              <p:spPr bwMode="auto">
                <a:xfrm>
                  <a:off x="2598" y="2142"/>
                  <a:ext cx="402" cy="4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6"/>
                    </a:cxn>
                    <a:cxn ang="0">
                      <a:pos x="0" y="2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6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6"/>
                      </a:lnTo>
                      <a:lnTo>
                        <a:pt x="0" y="2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07" name="Freeform 1023"/>
                <p:cNvSpPr>
                  <a:spLocks/>
                </p:cNvSpPr>
                <p:nvPr/>
              </p:nvSpPr>
              <p:spPr bwMode="auto">
                <a:xfrm>
                  <a:off x="2598" y="2141"/>
                  <a:ext cx="402" cy="47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47"/>
                    </a:cxn>
                    <a:cxn ang="0">
                      <a:pos x="0" y="2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7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47"/>
                      </a:lnTo>
                      <a:lnTo>
                        <a:pt x="0" y="2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08" name="Freeform 0"/>
                <p:cNvSpPr>
                  <a:spLocks/>
                </p:cNvSpPr>
                <p:nvPr/>
              </p:nvSpPr>
              <p:spPr bwMode="auto">
                <a:xfrm>
                  <a:off x="2598" y="2141"/>
                  <a:ext cx="402" cy="4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6"/>
                    </a:cxn>
                    <a:cxn ang="0">
                      <a:pos x="0" y="2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6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6"/>
                      </a:lnTo>
                      <a:lnTo>
                        <a:pt x="0" y="2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09" name="Freeform 1"/>
                <p:cNvSpPr>
                  <a:spLocks/>
                </p:cNvSpPr>
                <p:nvPr/>
              </p:nvSpPr>
              <p:spPr bwMode="auto">
                <a:xfrm>
                  <a:off x="2598" y="2140"/>
                  <a:ext cx="402" cy="4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6"/>
                    </a:cxn>
                    <a:cxn ang="0">
                      <a:pos x="0" y="2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6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6"/>
                      </a:lnTo>
                      <a:lnTo>
                        <a:pt x="0" y="2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10" name="Freeform 2"/>
                <p:cNvSpPr>
                  <a:spLocks/>
                </p:cNvSpPr>
                <p:nvPr/>
              </p:nvSpPr>
              <p:spPr bwMode="auto">
                <a:xfrm>
                  <a:off x="2598" y="2140"/>
                  <a:ext cx="402" cy="4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5"/>
                    </a:cxn>
                    <a:cxn ang="0">
                      <a:pos x="0" y="26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5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5"/>
                      </a:lnTo>
                      <a:lnTo>
                        <a:pt x="0" y="26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11" name="Freeform 3"/>
                <p:cNvSpPr>
                  <a:spLocks/>
                </p:cNvSpPr>
                <p:nvPr/>
              </p:nvSpPr>
              <p:spPr bwMode="auto">
                <a:xfrm>
                  <a:off x="2598" y="2139"/>
                  <a:ext cx="402" cy="4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5"/>
                    </a:cxn>
                    <a:cxn ang="0">
                      <a:pos x="0" y="26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5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5"/>
                      </a:lnTo>
                      <a:lnTo>
                        <a:pt x="0" y="26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12" name="Freeform 4"/>
                <p:cNvSpPr>
                  <a:spLocks/>
                </p:cNvSpPr>
                <p:nvPr/>
              </p:nvSpPr>
              <p:spPr bwMode="auto">
                <a:xfrm>
                  <a:off x="2598" y="2139"/>
                  <a:ext cx="402" cy="4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5"/>
                    </a:cxn>
                    <a:cxn ang="0">
                      <a:pos x="0" y="26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5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5"/>
                      </a:lnTo>
                      <a:lnTo>
                        <a:pt x="0" y="26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13" name="Freeform 5"/>
                <p:cNvSpPr>
                  <a:spLocks/>
                </p:cNvSpPr>
                <p:nvPr/>
              </p:nvSpPr>
              <p:spPr bwMode="auto">
                <a:xfrm>
                  <a:off x="2598" y="2138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4"/>
                    </a:cxn>
                    <a:cxn ang="0">
                      <a:pos x="0" y="26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4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4"/>
                      </a:lnTo>
                      <a:lnTo>
                        <a:pt x="0" y="26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14" name="Freeform 6"/>
                <p:cNvSpPr>
                  <a:spLocks/>
                </p:cNvSpPr>
                <p:nvPr/>
              </p:nvSpPr>
              <p:spPr bwMode="auto">
                <a:xfrm>
                  <a:off x="2598" y="2138"/>
                  <a:ext cx="402" cy="43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3"/>
                    </a:cxn>
                    <a:cxn ang="0">
                      <a:pos x="0" y="2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3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3"/>
                      </a:lnTo>
                      <a:lnTo>
                        <a:pt x="0" y="2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15" name="Freeform 7"/>
                <p:cNvSpPr>
                  <a:spLocks/>
                </p:cNvSpPr>
                <p:nvPr/>
              </p:nvSpPr>
              <p:spPr bwMode="auto">
                <a:xfrm>
                  <a:off x="2598" y="2137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4"/>
                    </a:cxn>
                    <a:cxn ang="0">
                      <a:pos x="0" y="2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4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4"/>
                      </a:lnTo>
                      <a:lnTo>
                        <a:pt x="0" y="2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16" name="Freeform 8"/>
                <p:cNvSpPr>
                  <a:spLocks/>
                </p:cNvSpPr>
                <p:nvPr/>
              </p:nvSpPr>
              <p:spPr bwMode="auto">
                <a:xfrm>
                  <a:off x="2598" y="2136"/>
                  <a:ext cx="402" cy="44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4"/>
                    </a:cxn>
                    <a:cxn ang="0">
                      <a:pos x="0" y="2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4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4"/>
                      </a:lnTo>
                      <a:lnTo>
                        <a:pt x="0" y="2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17" name="Freeform 9"/>
                <p:cNvSpPr>
                  <a:spLocks/>
                </p:cNvSpPr>
                <p:nvPr/>
              </p:nvSpPr>
              <p:spPr bwMode="auto">
                <a:xfrm>
                  <a:off x="2598" y="2135"/>
                  <a:ext cx="402" cy="4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20"/>
                    </a:cxn>
                    <a:cxn ang="0">
                      <a:pos x="0" y="45"/>
                    </a:cxn>
                    <a:cxn ang="0">
                      <a:pos x="0" y="26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5">
                      <a:moveTo>
                        <a:pt x="402" y="0"/>
                      </a:moveTo>
                      <a:lnTo>
                        <a:pt x="402" y="20"/>
                      </a:lnTo>
                      <a:lnTo>
                        <a:pt x="0" y="45"/>
                      </a:lnTo>
                      <a:lnTo>
                        <a:pt x="0" y="26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18" name="Freeform 10"/>
                <p:cNvSpPr>
                  <a:spLocks/>
                </p:cNvSpPr>
                <p:nvPr/>
              </p:nvSpPr>
              <p:spPr bwMode="auto">
                <a:xfrm>
                  <a:off x="2598" y="2135"/>
                  <a:ext cx="402" cy="43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3"/>
                    </a:cxn>
                    <a:cxn ang="0">
                      <a:pos x="0" y="2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3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3"/>
                      </a:lnTo>
                      <a:lnTo>
                        <a:pt x="0" y="2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19" name="Freeform 11"/>
                <p:cNvSpPr>
                  <a:spLocks/>
                </p:cNvSpPr>
                <p:nvPr/>
              </p:nvSpPr>
              <p:spPr bwMode="auto">
                <a:xfrm>
                  <a:off x="2598" y="2135"/>
                  <a:ext cx="402" cy="42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2"/>
                    </a:cxn>
                    <a:cxn ang="0">
                      <a:pos x="0" y="2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2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2"/>
                      </a:lnTo>
                      <a:lnTo>
                        <a:pt x="0" y="2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20" name="Freeform 12"/>
                <p:cNvSpPr>
                  <a:spLocks/>
                </p:cNvSpPr>
                <p:nvPr/>
              </p:nvSpPr>
              <p:spPr bwMode="auto">
                <a:xfrm>
                  <a:off x="2598" y="2135"/>
                  <a:ext cx="402" cy="41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1"/>
                    </a:cxn>
                    <a:cxn ang="0">
                      <a:pos x="0" y="2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1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1"/>
                      </a:lnTo>
                      <a:lnTo>
                        <a:pt x="0" y="2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21" name="Freeform 13"/>
                <p:cNvSpPr>
                  <a:spLocks/>
                </p:cNvSpPr>
                <p:nvPr/>
              </p:nvSpPr>
              <p:spPr bwMode="auto">
                <a:xfrm>
                  <a:off x="2598" y="2134"/>
                  <a:ext cx="402" cy="42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2"/>
                    </a:cxn>
                    <a:cxn ang="0">
                      <a:pos x="0" y="2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2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2"/>
                      </a:lnTo>
                      <a:lnTo>
                        <a:pt x="0" y="2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22" name="Freeform 14"/>
                <p:cNvSpPr>
                  <a:spLocks/>
                </p:cNvSpPr>
                <p:nvPr/>
              </p:nvSpPr>
              <p:spPr bwMode="auto">
                <a:xfrm>
                  <a:off x="2598" y="2133"/>
                  <a:ext cx="402" cy="42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2"/>
                    </a:cxn>
                    <a:cxn ang="0">
                      <a:pos x="0" y="2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2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2"/>
                      </a:lnTo>
                      <a:lnTo>
                        <a:pt x="0" y="2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23" name="Freeform 15"/>
                <p:cNvSpPr>
                  <a:spLocks/>
                </p:cNvSpPr>
                <p:nvPr/>
              </p:nvSpPr>
              <p:spPr bwMode="auto">
                <a:xfrm>
                  <a:off x="2598" y="2133"/>
                  <a:ext cx="402" cy="41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41"/>
                    </a:cxn>
                    <a:cxn ang="0">
                      <a:pos x="0" y="2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1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41"/>
                      </a:lnTo>
                      <a:lnTo>
                        <a:pt x="0" y="2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24" name="Freeform 16"/>
                <p:cNvSpPr>
                  <a:spLocks/>
                </p:cNvSpPr>
                <p:nvPr/>
              </p:nvSpPr>
              <p:spPr bwMode="auto">
                <a:xfrm>
                  <a:off x="2598" y="2133"/>
                  <a:ext cx="402" cy="41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41"/>
                    </a:cxn>
                    <a:cxn ang="0">
                      <a:pos x="0" y="2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1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41"/>
                      </a:lnTo>
                      <a:lnTo>
                        <a:pt x="0" y="2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25" name="Freeform 17"/>
                <p:cNvSpPr>
                  <a:spLocks/>
                </p:cNvSpPr>
                <p:nvPr/>
              </p:nvSpPr>
              <p:spPr bwMode="auto">
                <a:xfrm>
                  <a:off x="2598" y="2132"/>
                  <a:ext cx="402" cy="41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1"/>
                    </a:cxn>
                    <a:cxn ang="0">
                      <a:pos x="0" y="2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1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1"/>
                      </a:lnTo>
                      <a:lnTo>
                        <a:pt x="0" y="2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26" name="Freeform 18"/>
                <p:cNvSpPr>
                  <a:spLocks/>
                </p:cNvSpPr>
                <p:nvPr/>
              </p:nvSpPr>
              <p:spPr bwMode="auto">
                <a:xfrm>
                  <a:off x="2598" y="2131"/>
                  <a:ext cx="402" cy="41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1"/>
                    </a:cxn>
                    <a:cxn ang="0">
                      <a:pos x="0" y="2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1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1"/>
                      </a:lnTo>
                      <a:lnTo>
                        <a:pt x="0" y="2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27" name="Freeform 19"/>
                <p:cNvSpPr>
                  <a:spLocks/>
                </p:cNvSpPr>
                <p:nvPr/>
              </p:nvSpPr>
              <p:spPr bwMode="auto">
                <a:xfrm>
                  <a:off x="2598" y="2130"/>
                  <a:ext cx="402" cy="40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0"/>
                    </a:cxn>
                    <a:cxn ang="0">
                      <a:pos x="0" y="2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0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0"/>
                      </a:lnTo>
                      <a:lnTo>
                        <a:pt x="0" y="2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28" name="Freeform 20"/>
                <p:cNvSpPr>
                  <a:spLocks/>
                </p:cNvSpPr>
                <p:nvPr/>
              </p:nvSpPr>
              <p:spPr bwMode="auto">
                <a:xfrm>
                  <a:off x="2598" y="2129"/>
                  <a:ext cx="402" cy="40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0"/>
                    </a:cxn>
                    <a:cxn ang="0">
                      <a:pos x="0" y="2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0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0"/>
                      </a:lnTo>
                      <a:lnTo>
                        <a:pt x="0" y="2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29" name="Freeform 21"/>
                <p:cNvSpPr>
                  <a:spLocks/>
                </p:cNvSpPr>
                <p:nvPr/>
              </p:nvSpPr>
              <p:spPr bwMode="auto">
                <a:xfrm>
                  <a:off x="2598" y="2129"/>
                  <a:ext cx="402" cy="40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40"/>
                    </a:cxn>
                    <a:cxn ang="0">
                      <a:pos x="0" y="2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40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40"/>
                      </a:lnTo>
                      <a:lnTo>
                        <a:pt x="0" y="2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30" name="Freeform 22"/>
                <p:cNvSpPr>
                  <a:spLocks/>
                </p:cNvSpPr>
                <p:nvPr/>
              </p:nvSpPr>
              <p:spPr bwMode="auto">
                <a:xfrm>
                  <a:off x="2598" y="2129"/>
                  <a:ext cx="402" cy="3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9"/>
                    </a:cxn>
                    <a:cxn ang="0">
                      <a:pos x="0" y="2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9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9"/>
                      </a:lnTo>
                      <a:lnTo>
                        <a:pt x="0" y="2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31" name="Freeform 23"/>
                <p:cNvSpPr>
                  <a:spLocks/>
                </p:cNvSpPr>
                <p:nvPr/>
              </p:nvSpPr>
              <p:spPr bwMode="auto">
                <a:xfrm>
                  <a:off x="2598" y="2128"/>
                  <a:ext cx="402" cy="3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39"/>
                    </a:cxn>
                    <a:cxn ang="0">
                      <a:pos x="0" y="2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9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39"/>
                      </a:lnTo>
                      <a:lnTo>
                        <a:pt x="0" y="2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32" name="Freeform 24"/>
                <p:cNvSpPr>
                  <a:spLocks/>
                </p:cNvSpPr>
                <p:nvPr/>
              </p:nvSpPr>
              <p:spPr bwMode="auto">
                <a:xfrm>
                  <a:off x="2598" y="2127"/>
                  <a:ext cx="402" cy="3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39"/>
                    </a:cxn>
                    <a:cxn ang="0">
                      <a:pos x="0" y="2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9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39"/>
                      </a:lnTo>
                      <a:lnTo>
                        <a:pt x="0" y="2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33" name="Freeform 25"/>
                <p:cNvSpPr>
                  <a:spLocks/>
                </p:cNvSpPr>
                <p:nvPr/>
              </p:nvSpPr>
              <p:spPr bwMode="auto">
                <a:xfrm>
                  <a:off x="2598" y="2127"/>
                  <a:ext cx="402" cy="38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38"/>
                    </a:cxn>
                    <a:cxn ang="0">
                      <a:pos x="0" y="2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8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38"/>
                      </a:lnTo>
                      <a:lnTo>
                        <a:pt x="0" y="2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34" name="Freeform 26"/>
                <p:cNvSpPr>
                  <a:spLocks/>
                </p:cNvSpPr>
                <p:nvPr/>
              </p:nvSpPr>
              <p:spPr bwMode="auto">
                <a:xfrm>
                  <a:off x="2598" y="2126"/>
                  <a:ext cx="402" cy="3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9"/>
                    </a:cxn>
                    <a:cxn ang="0">
                      <a:pos x="0" y="39"/>
                    </a:cxn>
                    <a:cxn ang="0">
                      <a:pos x="0" y="2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9">
                      <a:moveTo>
                        <a:pt x="402" y="0"/>
                      </a:moveTo>
                      <a:lnTo>
                        <a:pt x="402" y="19"/>
                      </a:lnTo>
                      <a:lnTo>
                        <a:pt x="0" y="39"/>
                      </a:lnTo>
                      <a:lnTo>
                        <a:pt x="0" y="2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35" name="Freeform 27"/>
                <p:cNvSpPr>
                  <a:spLocks/>
                </p:cNvSpPr>
                <p:nvPr/>
              </p:nvSpPr>
              <p:spPr bwMode="auto">
                <a:xfrm>
                  <a:off x="2598" y="2126"/>
                  <a:ext cx="402" cy="38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8"/>
                    </a:cxn>
                    <a:cxn ang="0">
                      <a:pos x="0" y="20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8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8"/>
                      </a:lnTo>
                      <a:lnTo>
                        <a:pt x="0" y="20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36" name="Freeform 28"/>
                <p:cNvSpPr>
                  <a:spLocks/>
                </p:cNvSpPr>
                <p:nvPr/>
              </p:nvSpPr>
              <p:spPr bwMode="auto">
                <a:xfrm>
                  <a:off x="2598" y="2126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7"/>
                    </a:cxn>
                    <a:cxn ang="0">
                      <a:pos x="0" y="20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7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7"/>
                      </a:lnTo>
                      <a:lnTo>
                        <a:pt x="0" y="20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37" name="Freeform 29"/>
                <p:cNvSpPr>
                  <a:spLocks/>
                </p:cNvSpPr>
                <p:nvPr/>
              </p:nvSpPr>
              <p:spPr bwMode="auto">
                <a:xfrm>
                  <a:off x="2598" y="2125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7"/>
                    </a:cxn>
                    <a:cxn ang="0">
                      <a:pos x="0" y="20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7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7"/>
                      </a:lnTo>
                      <a:lnTo>
                        <a:pt x="0" y="20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38" name="Freeform 30"/>
                <p:cNvSpPr>
                  <a:spLocks/>
                </p:cNvSpPr>
                <p:nvPr/>
              </p:nvSpPr>
              <p:spPr bwMode="auto">
                <a:xfrm>
                  <a:off x="2598" y="2124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7"/>
                    </a:cxn>
                    <a:cxn ang="0">
                      <a:pos x="0" y="2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7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7"/>
                      </a:lnTo>
                      <a:lnTo>
                        <a:pt x="0" y="2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39" name="Freeform 31"/>
                <p:cNvSpPr>
                  <a:spLocks/>
                </p:cNvSpPr>
                <p:nvPr/>
              </p:nvSpPr>
              <p:spPr bwMode="auto">
                <a:xfrm>
                  <a:off x="2598" y="2123"/>
                  <a:ext cx="402" cy="38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8"/>
                    </a:cxn>
                    <a:cxn ang="0">
                      <a:pos x="0" y="20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8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8"/>
                      </a:lnTo>
                      <a:lnTo>
                        <a:pt x="0" y="20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40" name="Freeform 32"/>
                <p:cNvSpPr>
                  <a:spLocks/>
                </p:cNvSpPr>
                <p:nvPr/>
              </p:nvSpPr>
              <p:spPr bwMode="auto">
                <a:xfrm>
                  <a:off x="2598" y="2123"/>
                  <a:ext cx="402" cy="37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7"/>
                    </a:cxn>
                    <a:cxn ang="0">
                      <a:pos x="0" y="1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7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7"/>
                      </a:lnTo>
                      <a:lnTo>
                        <a:pt x="0" y="1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41" name="Freeform 33"/>
                <p:cNvSpPr>
                  <a:spLocks/>
                </p:cNvSpPr>
                <p:nvPr/>
              </p:nvSpPr>
              <p:spPr bwMode="auto">
                <a:xfrm>
                  <a:off x="2598" y="2122"/>
                  <a:ext cx="402" cy="3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36"/>
                    </a:cxn>
                    <a:cxn ang="0">
                      <a:pos x="0" y="1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6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36"/>
                      </a:lnTo>
                      <a:lnTo>
                        <a:pt x="0" y="1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42" name="Freeform 34"/>
                <p:cNvSpPr>
                  <a:spLocks/>
                </p:cNvSpPr>
                <p:nvPr/>
              </p:nvSpPr>
              <p:spPr bwMode="auto">
                <a:xfrm>
                  <a:off x="2598" y="2122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5"/>
                    </a:cxn>
                    <a:cxn ang="0">
                      <a:pos x="0" y="18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5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5"/>
                      </a:lnTo>
                      <a:lnTo>
                        <a:pt x="0" y="18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43" name="Freeform 35"/>
                <p:cNvSpPr>
                  <a:spLocks/>
                </p:cNvSpPr>
                <p:nvPr/>
              </p:nvSpPr>
              <p:spPr bwMode="auto">
                <a:xfrm>
                  <a:off x="2598" y="2121"/>
                  <a:ext cx="402" cy="3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36"/>
                    </a:cxn>
                    <a:cxn ang="0">
                      <a:pos x="0" y="1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6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36"/>
                      </a:lnTo>
                      <a:lnTo>
                        <a:pt x="0" y="1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44" name="Freeform 36"/>
                <p:cNvSpPr>
                  <a:spLocks/>
                </p:cNvSpPr>
                <p:nvPr/>
              </p:nvSpPr>
              <p:spPr bwMode="auto">
                <a:xfrm>
                  <a:off x="2598" y="2121"/>
                  <a:ext cx="402" cy="3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6"/>
                    </a:cxn>
                    <a:cxn ang="0">
                      <a:pos x="0" y="18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6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6"/>
                      </a:lnTo>
                      <a:lnTo>
                        <a:pt x="0" y="18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45" name="Freeform 37"/>
                <p:cNvSpPr>
                  <a:spLocks/>
                </p:cNvSpPr>
                <p:nvPr/>
              </p:nvSpPr>
              <p:spPr bwMode="auto">
                <a:xfrm>
                  <a:off x="2598" y="2120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5"/>
                    </a:cxn>
                    <a:cxn ang="0">
                      <a:pos x="0" y="1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5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5"/>
                      </a:lnTo>
                      <a:lnTo>
                        <a:pt x="0" y="1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46" name="Freeform 38"/>
                <p:cNvSpPr>
                  <a:spLocks/>
                </p:cNvSpPr>
                <p:nvPr/>
              </p:nvSpPr>
              <p:spPr bwMode="auto">
                <a:xfrm>
                  <a:off x="2598" y="2119"/>
                  <a:ext cx="402" cy="3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6"/>
                    </a:cxn>
                    <a:cxn ang="0">
                      <a:pos x="0" y="1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6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6"/>
                      </a:lnTo>
                      <a:lnTo>
                        <a:pt x="0" y="1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47" name="Freeform 39"/>
                <p:cNvSpPr>
                  <a:spLocks/>
                </p:cNvSpPr>
                <p:nvPr/>
              </p:nvSpPr>
              <p:spPr bwMode="auto">
                <a:xfrm>
                  <a:off x="2598" y="2119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35"/>
                    </a:cxn>
                    <a:cxn ang="0">
                      <a:pos x="0" y="1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5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35"/>
                      </a:lnTo>
                      <a:lnTo>
                        <a:pt x="0" y="1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48" name="Freeform 40"/>
                <p:cNvSpPr>
                  <a:spLocks/>
                </p:cNvSpPr>
                <p:nvPr/>
              </p:nvSpPr>
              <p:spPr bwMode="auto">
                <a:xfrm>
                  <a:off x="2598" y="2119"/>
                  <a:ext cx="402" cy="34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34"/>
                    </a:cxn>
                    <a:cxn ang="0">
                      <a:pos x="0" y="16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4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34"/>
                      </a:lnTo>
                      <a:lnTo>
                        <a:pt x="0" y="16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49" name="Freeform 41"/>
                <p:cNvSpPr>
                  <a:spLocks/>
                </p:cNvSpPr>
                <p:nvPr/>
              </p:nvSpPr>
              <p:spPr bwMode="auto">
                <a:xfrm>
                  <a:off x="2598" y="2118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5"/>
                    </a:cxn>
                    <a:cxn ang="0">
                      <a:pos x="0" y="1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5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5"/>
                      </a:lnTo>
                      <a:lnTo>
                        <a:pt x="0" y="1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50" name="Freeform 42"/>
                <p:cNvSpPr>
                  <a:spLocks/>
                </p:cNvSpPr>
                <p:nvPr/>
              </p:nvSpPr>
              <p:spPr bwMode="auto">
                <a:xfrm>
                  <a:off x="2598" y="2117"/>
                  <a:ext cx="402" cy="3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35"/>
                    </a:cxn>
                    <a:cxn ang="0">
                      <a:pos x="0" y="18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5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35"/>
                      </a:lnTo>
                      <a:lnTo>
                        <a:pt x="0" y="18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51" name="Freeform 43"/>
                <p:cNvSpPr>
                  <a:spLocks/>
                </p:cNvSpPr>
                <p:nvPr/>
              </p:nvSpPr>
              <p:spPr bwMode="auto">
                <a:xfrm>
                  <a:off x="2598" y="2116"/>
                  <a:ext cx="402" cy="34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8"/>
                    </a:cxn>
                    <a:cxn ang="0">
                      <a:pos x="0" y="34"/>
                    </a:cxn>
                    <a:cxn ang="0">
                      <a:pos x="0" y="18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4">
                      <a:moveTo>
                        <a:pt x="402" y="0"/>
                      </a:moveTo>
                      <a:lnTo>
                        <a:pt x="402" y="18"/>
                      </a:lnTo>
                      <a:lnTo>
                        <a:pt x="0" y="34"/>
                      </a:lnTo>
                      <a:lnTo>
                        <a:pt x="0" y="18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52" name="Freeform 44"/>
                <p:cNvSpPr>
                  <a:spLocks/>
                </p:cNvSpPr>
                <p:nvPr/>
              </p:nvSpPr>
              <p:spPr bwMode="auto">
                <a:xfrm>
                  <a:off x="2598" y="2116"/>
                  <a:ext cx="402" cy="34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4"/>
                    </a:cxn>
                    <a:cxn ang="0">
                      <a:pos x="0" y="1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4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4"/>
                      </a:lnTo>
                      <a:lnTo>
                        <a:pt x="0" y="1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53" name="Freeform 45"/>
                <p:cNvSpPr>
                  <a:spLocks/>
                </p:cNvSpPr>
                <p:nvPr/>
              </p:nvSpPr>
              <p:spPr bwMode="auto">
                <a:xfrm>
                  <a:off x="2598" y="2116"/>
                  <a:ext cx="402" cy="33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3"/>
                    </a:cxn>
                    <a:cxn ang="0">
                      <a:pos x="0" y="1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3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3"/>
                      </a:lnTo>
                      <a:lnTo>
                        <a:pt x="0" y="1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54" name="Freeform 46"/>
                <p:cNvSpPr>
                  <a:spLocks/>
                </p:cNvSpPr>
                <p:nvPr/>
              </p:nvSpPr>
              <p:spPr bwMode="auto">
                <a:xfrm>
                  <a:off x="2598" y="2115"/>
                  <a:ext cx="402" cy="33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3"/>
                    </a:cxn>
                    <a:cxn ang="0">
                      <a:pos x="0" y="16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3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3"/>
                      </a:lnTo>
                      <a:lnTo>
                        <a:pt x="0" y="16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55" name="Freeform 47"/>
                <p:cNvSpPr>
                  <a:spLocks/>
                </p:cNvSpPr>
                <p:nvPr/>
              </p:nvSpPr>
              <p:spPr bwMode="auto">
                <a:xfrm>
                  <a:off x="2598" y="2115"/>
                  <a:ext cx="402" cy="32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32"/>
                    </a:cxn>
                    <a:cxn ang="0">
                      <a:pos x="0" y="1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2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32"/>
                      </a:lnTo>
                      <a:lnTo>
                        <a:pt x="0" y="1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56" name="Freeform 48"/>
                <p:cNvSpPr>
                  <a:spLocks/>
                </p:cNvSpPr>
                <p:nvPr/>
              </p:nvSpPr>
              <p:spPr bwMode="auto">
                <a:xfrm>
                  <a:off x="2598" y="2114"/>
                  <a:ext cx="402" cy="32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32"/>
                    </a:cxn>
                    <a:cxn ang="0">
                      <a:pos x="0" y="1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2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32"/>
                      </a:lnTo>
                      <a:lnTo>
                        <a:pt x="0" y="1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57" name="Freeform 49"/>
                <p:cNvSpPr>
                  <a:spLocks/>
                </p:cNvSpPr>
                <p:nvPr/>
              </p:nvSpPr>
              <p:spPr bwMode="auto">
                <a:xfrm>
                  <a:off x="2598" y="2113"/>
                  <a:ext cx="402" cy="33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33"/>
                    </a:cxn>
                    <a:cxn ang="0">
                      <a:pos x="0" y="16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3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33"/>
                      </a:lnTo>
                      <a:lnTo>
                        <a:pt x="0" y="16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58" name="Freeform 50"/>
                <p:cNvSpPr>
                  <a:spLocks/>
                </p:cNvSpPr>
                <p:nvPr/>
              </p:nvSpPr>
              <p:spPr bwMode="auto">
                <a:xfrm>
                  <a:off x="2598" y="2113"/>
                  <a:ext cx="402" cy="32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32"/>
                    </a:cxn>
                    <a:cxn ang="0">
                      <a:pos x="0" y="1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2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32"/>
                      </a:lnTo>
                      <a:lnTo>
                        <a:pt x="0" y="1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59" name="Freeform 51"/>
                <p:cNvSpPr>
                  <a:spLocks/>
                </p:cNvSpPr>
                <p:nvPr/>
              </p:nvSpPr>
              <p:spPr bwMode="auto">
                <a:xfrm>
                  <a:off x="2598" y="2112"/>
                  <a:ext cx="402" cy="31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1"/>
                    </a:cxn>
                    <a:cxn ang="0">
                      <a:pos x="0" y="1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1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1"/>
                      </a:lnTo>
                      <a:lnTo>
                        <a:pt x="0" y="1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60" name="Freeform 52"/>
                <p:cNvSpPr>
                  <a:spLocks/>
                </p:cNvSpPr>
                <p:nvPr/>
              </p:nvSpPr>
              <p:spPr bwMode="auto">
                <a:xfrm>
                  <a:off x="2598" y="2112"/>
                  <a:ext cx="402" cy="31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31"/>
                    </a:cxn>
                    <a:cxn ang="0">
                      <a:pos x="0" y="1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1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31"/>
                      </a:lnTo>
                      <a:lnTo>
                        <a:pt x="0" y="1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61" name="Freeform 53"/>
                <p:cNvSpPr>
                  <a:spLocks/>
                </p:cNvSpPr>
                <p:nvPr/>
              </p:nvSpPr>
              <p:spPr bwMode="auto">
                <a:xfrm>
                  <a:off x="2598" y="2111"/>
                  <a:ext cx="402" cy="31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31"/>
                    </a:cxn>
                    <a:cxn ang="0">
                      <a:pos x="0" y="1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1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31"/>
                      </a:lnTo>
                      <a:lnTo>
                        <a:pt x="0" y="1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62" name="Freeform 54"/>
                <p:cNvSpPr>
                  <a:spLocks/>
                </p:cNvSpPr>
                <p:nvPr/>
              </p:nvSpPr>
              <p:spPr bwMode="auto">
                <a:xfrm>
                  <a:off x="2598" y="2111"/>
                  <a:ext cx="402" cy="30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30"/>
                    </a:cxn>
                    <a:cxn ang="0">
                      <a:pos x="0" y="1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0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30"/>
                      </a:lnTo>
                      <a:lnTo>
                        <a:pt x="0" y="1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63" name="Freeform 55"/>
                <p:cNvSpPr>
                  <a:spLocks/>
                </p:cNvSpPr>
                <p:nvPr/>
              </p:nvSpPr>
              <p:spPr bwMode="auto">
                <a:xfrm>
                  <a:off x="2598" y="2111"/>
                  <a:ext cx="402" cy="2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9"/>
                    </a:cxn>
                    <a:cxn ang="0">
                      <a:pos x="0" y="1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9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9"/>
                      </a:lnTo>
                      <a:lnTo>
                        <a:pt x="0" y="1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64" name="Freeform 56"/>
                <p:cNvSpPr>
                  <a:spLocks/>
                </p:cNvSpPr>
                <p:nvPr/>
              </p:nvSpPr>
              <p:spPr bwMode="auto">
                <a:xfrm>
                  <a:off x="2598" y="2109"/>
                  <a:ext cx="402" cy="30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30"/>
                    </a:cxn>
                    <a:cxn ang="0">
                      <a:pos x="0" y="1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0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30"/>
                      </a:lnTo>
                      <a:lnTo>
                        <a:pt x="0" y="1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65" name="Freeform 57"/>
                <p:cNvSpPr>
                  <a:spLocks/>
                </p:cNvSpPr>
                <p:nvPr/>
              </p:nvSpPr>
              <p:spPr bwMode="auto">
                <a:xfrm>
                  <a:off x="2598" y="2109"/>
                  <a:ext cx="402" cy="30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30"/>
                    </a:cxn>
                    <a:cxn ang="0">
                      <a:pos x="0" y="1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0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30"/>
                      </a:lnTo>
                      <a:lnTo>
                        <a:pt x="0" y="1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66" name="Freeform 58"/>
                <p:cNvSpPr>
                  <a:spLocks/>
                </p:cNvSpPr>
                <p:nvPr/>
              </p:nvSpPr>
              <p:spPr bwMode="auto">
                <a:xfrm>
                  <a:off x="2598" y="2108"/>
                  <a:ext cx="402" cy="30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30"/>
                    </a:cxn>
                    <a:cxn ang="0">
                      <a:pos x="0" y="1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0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30"/>
                      </a:lnTo>
                      <a:lnTo>
                        <a:pt x="0" y="1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67" name="Freeform 59"/>
                <p:cNvSpPr>
                  <a:spLocks/>
                </p:cNvSpPr>
                <p:nvPr/>
              </p:nvSpPr>
              <p:spPr bwMode="auto">
                <a:xfrm>
                  <a:off x="2598" y="2107"/>
                  <a:ext cx="402" cy="30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30"/>
                    </a:cxn>
                    <a:cxn ang="0">
                      <a:pos x="0" y="1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30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30"/>
                      </a:lnTo>
                      <a:lnTo>
                        <a:pt x="0" y="1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68" name="Freeform 60"/>
                <p:cNvSpPr>
                  <a:spLocks/>
                </p:cNvSpPr>
                <p:nvPr/>
              </p:nvSpPr>
              <p:spPr bwMode="auto">
                <a:xfrm>
                  <a:off x="2598" y="2107"/>
                  <a:ext cx="402" cy="28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28"/>
                    </a:cxn>
                    <a:cxn ang="0">
                      <a:pos x="0" y="1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8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28"/>
                      </a:lnTo>
                      <a:lnTo>
                        <a:pt x="0" y="1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69" name="Freeform 61"/>
                <p:cNvSpPr>
                  <a:spLocks/>
                </p:cNvSpPr>
                <p:nvPr/>
              </p:nvSpPr>
              <p:spPr bwMode="auto">
                <a:xfrm>
                  <a:off x="2598" y="2106"/>
                  <a:ext cx="402" cy="2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7"/>
                    </a:cxn>
                    <a:cxn ang="0">
                      <a:pos x="0" y="29"/>
                    </a:cxn>
                    <a:cxn ang="0">
                      <a:pos x="0" y="1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9">
                      <a:moveTo>
                        <a:pt x="402" y="0"/>
                      </a:moveTo>
                      <a:lnTo>
                        <a:pt x="402" y="17"/>
                      </a:lnTo>
                      <a:lnTo>
                        <a:pt x="0" y="29"/>
                      </a:lnTo>
                      <a:lnTo>
                        <a:pt x="0" y="1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70" name="Freeform 62"/>
                <p:cNvSpPr>
                  <a:spLocks/>
                </p:cNvSpPr>
                <p:nvPr/>
              </p:nvSpPr>
              <p:spPr bwMode="auto">
                <a:xfrm>
                  <a:off x="2598" y="2106"/>
                  <a:ext cx="402" cy="2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29"/>
                    </a:cxn>
                    <a:cxn ang="0">
                      <a:pos x="0" y="1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9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29"/>
                      </a:lnTo>
                      <a:lnTo>
                        <a:pt x="0" y="1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71" name="Freeform 63"/>
                <p:cNvSpPr>
                  <a:spLocks/>
                </p:cNvSpPr>
                <p:nvPr/>
              </p:nvSpPr>
              <p:spPr bwMode="auto">
                <a:xfrm>
                  <a:off x="2598" y="2106"/>
                  <a:ext cx="402" cy="28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8"/>
                    </a:cxn>
                    <a:cxn ang="0">
                      <a:pos x="0" y="1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8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8"/>
                      </a:lnTo>
                      <a:lnTo>
                        <a:pt x="0" y="1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72" name="Freeform 64"/>
                <p:cNvSpPr>
                  <a:spLocks/>
                </p:cNvSpPr>
                <p:nvPr/>
              </p:nvSpPr>
              <p:spPr bwMode="auto">
                <a:xfrm>
                  <a:off x="2598" y="2105"/>
                  <a:ext cx="402" cy="28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28"/>
                    </a:cxn>
                    <a:cxn ang="0">
                      <a:pos x="0" y="1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8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28"/>
                      </a:lnTo>
                      <a:lnTo>
                        <a:pt x="0" y="1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73" name="Freeform 65"/>
                <p:cNvSpPr>
                  <a:spLocks/>
                </p:cNvSpPr>
                <p:nvPr/>
              </p:nvSpPr>
              <p:spPr bwMode="auto">
                <a:xfrm>
                  <a:off x="2598" y="2104"/>
                  <a:ext cx="402" cy="28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28"/>
                    </a:cxn>
                    <a:cxn ang="0">
                      <a:pos x="0" y="1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8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28"/>
                      </a:lnTo>
                      <a:lnTo>
                        <a:pt x="0" y="1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74" name="Freeform 66"/>
                <p:cNvSpPr>
                  <a:spLocks/>
                </p:cNvSpPr>
                <p:nvPr/>
              </p:nvSpPr>
              <p:spPr bwMode="auto">
                <a:xfrm>
                  <a:off x="2598" y="2104"/>
                  <a:ext cx="402" cy="27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7"/>
                    </a:cxn>
                    <a:cxn ang="0">
                      <a:pos x="0" y="1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7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7"/>
                      </a:lnTo>
                      <a:lnTo>
                        <a:pt x="0" y="1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75" name="Freeform 67"/>
                <p:cNvSpPr>
                  <a:spLocks/>
                </p:cNvSpPr>
                <p:nvPr/>
              </p:nvSpPr>
              <p:spPr bwMode="auto">
                <a:xfrm>
                  <a:off x="2598" y="2104"/>
                  <a:ext cx="402" cy="2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6"/>
                    </a:cxn>
                    <a:cxn ang="0">
                      <a:pos x="0" y="1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6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6"/>
                      </a:lnTo>
                      <a:lnTo>
                        <a:pt x="0" y="1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76" name="Freeform 68"/>
                <p:cNvSpPr>
                  <a:spLocks/>
                </p:cNvSpPr>
                <p:nvPr/>
              </p:nvSpPr>
              <p:spPr bwMode="auto">
                <a:xfrm>
                  <a:off x="2598" y="2102"/>
                  <a:ext cx="402" cy="27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27"/>
                    </a:cxn>
                    <a:cxn ang="0">
                      <a:pos x="0" y="1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7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27"/>
                      </a:lnTo>
                      <a:lnTo>
                        <a:pt x="0" y="1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77" name="Freeform 69"/>
                <p:cNvSpPr>
                  <a:spLocks/>
                </p:cNvSpPr>
                <p:nvPr/>
              </p:nvSpPr>
              <p:spPr bwMode="auto">
                <a:xfrm>
                  <a:off x="2598" y="2102"/>
                  <a:ext cx="402" cy="2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6"/>
                    </a:cxn>
                    <a:cxn ang="0">
                      <a:pos x="0" y="1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6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6"/>
                      </a:lnTo>
                      <a:lnTo>
                        <a:pt x="0" y="1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78" name="Freeform 70"/>
                <p:cNvSpPr>
                  <a:spLocks/>
                </p:cNvSpPr>
                <p:nvPr/>
              </p:nvSpPr>
              <p:spPr bwMode="auto">
                <a:xfrm>
                  <a:off x="2598" y="2101"/>
                  <a:ext cx="402" cy="2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26"/>
                    </a:cxn>
                    <a:cxn ang="0">
                      <a:pos x="0" y="1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6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26"/>
                      </a:lnTo>
                      <a:lnTo>
                        <a:pt x="0" y="1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79" name="Freeform 71"/>
                <p:cNvSpPr>
                  <a:spLocks/>
                </p:cNvSpPr>
                <p:nvPr/>
              </p:nvSpPr>
              <p:spPr bwMode="auto">
                <a:xfrm>
                  <a:off x="2598" y="2100"/>
                  <a:ext cx="402" cy="27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27"/>
                    </a:cxn>
                    <a:cxn ang="0">
                      <a:pos x="0" y="1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7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27"/>
                      </a:lnTo>
                      <a:lnTo>
                        <a:pt x="0" y="1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80" name="Freeform 72"/>
                <p:cNvSpPr>
                  <a:spLocks/>
                </p:cNvSpPr>
                <p:nvPr/>
              </p:nvSpPr>
              <p:spPr bwMode="auto">
                <a:xfrm>
                  <a:off x="2598" y="2100"/>
                  <a:ext cx="402" cy="2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26"/>
                    </a:cxn>
                    <a:cxn ang="0">
                      <a:pos x="0" y="1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6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26"/>
                      </a:lnTo>
                      <a:lnTo>
                        <a:pt x="0" y="1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81" name="Freeform 73"/>
                <p:cNvSpPr>
                  <a:spLocks/>
                </p:cNvSpPr>
                <p:nvPr/>
              </p:nvSpPr>
              <p:spPr bwMode="auto">
                <a:xfrm>
                  <a:off x="2598" y="2100"/>
                  <a:ext cx="402" cy="2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6"/>
                    </a:cxn>
                    <a:cxn ang="0">
                      <a:pos x="0" y="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6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6"/>
                      </a:lnTo>
                      <a:lnTo>
                        <a:pt x="0" y="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82" name="Freeform 74"/>
                <p:cNvSpPr>
                  <a:spLocks/>
                </p:cNvSpPr>
                <p:nvPr/>
              </p:nvSpPr>
              <p:spPr bwMode="auto">
                <a:xfrm>
                  <a:off x="2598" y="2099"/>
                  <a:ext cx="402" cy="2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25"/>
                    </a:cxn>
                    <a:cxn ang="0">
                      <a:pos x="0" y="10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5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25"/>
                      </a:lnTo>
                      <a:lnTo>
                        <a:pt x="0" y="10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83" name="Freeform 75"/>
                <p:cNvSpPr>
                  <a:spLocks/>
                </p:cNvSpPr>
                <p:nvPr/>
              </p:nvSpPr>
              <p:spPr bwMode="auto">
                <a:xfrm>
                  <a:off x="2598" y="2098"/>
                  <a:ext cx="402" cy="2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25"/>
                    </a:cxn>
                    <a:cxn ang="0">
                      <a:pos x="0" y="10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5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25"/>
                      </a:lnTo>
                      <a:lnTo>
                        <a:pt x="0" y="10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84" name="Freeform 76"/>
                <p:cNvSpPr>
                  <a:spLocks/>
                </p:cNvSpPr>
                <p:nvPr/>
              </p:nvSpPr>
              <p:spPr bwMode="auto">
                <a:xfrm>
                  <a:off x="2598" y="2098"/>
                  <a:ext cx="402" cy="2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5"/>
                    </a:cxn>
                    <a:cxn ang="0">
                      <a:pos x="0" y="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5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5"/>
                      </a:lnTo>
                      <a:lnTo>
                        <a:pt x="0" y="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85" name="Freeform 77"/>
                <p:cNvSpPr>
                  <a:spLocks/>
                </p:cNvSpPr>
                <p:nvPr/>
              </p:nvSpPr>
              <p:spPr bwMode="auto">
                <a:xfrm>
                  <a:off x="2598" y="2097"/>
                  <a:ext cx="402" cy="2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5"/>
                    </a:cxn>
                    <a:cxn ang="0">
                      <a:pos x="0" y="10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5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5"/>
                      </a:lnTo>
                      <a:lnTo>
                        <a:pt x="0" y="10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86" name="Freeform 78"/>
                <p:cNvSpPr>
                  <a:spLocks/>
                </p:cNvSpPr>
                <p:nvPr/>
              </p:nvSpPr>
              <p:spPr bwMode="auto">
                <a:xfrm>
                  <a:off x="2598" y="2097"/>
                  <a:ext cx="402" cy="24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4"/>
                    </a:cxn>
                    <a:cxn ang="0">
                      <a:pos x="0" y="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4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4"/>
                      </a:lnTo>
                      <a:lnTo>
                        <a:pt x="0" y="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87" name="Freeform 79"/>
                <p:cNvSpPr>
                  <a:spLocks/>
                </p:cNvSpPr>
                <p:nvPr/>
              </p:nvSpPr>
              <p:spPr bwMode="auto">
                <a:xfrm>
                  <a:off x="2598" y="2097"/>
                  <a:ext cx="402" cy="23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3"/>
                    </a:cxn>
                    <a:cxn ang="0">
                      <a:pos x="0" y="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3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3"/>
                      </a:lnTo>
                      <a:lnTo>
                        <a:pt x="0" y="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88" name="Freeform 80"/>
                <p:cNvSpPr>
                  <a:spLocks/>
                </p:cNvSpPr>
                <p:nvPr/>
              </p:nvSpPr>
              <p:spPr bwMode="auto">
                <a:xfrm>
                  <a:off x="2598" y="2096"/>
                  <a:ext cx="402" cy="23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3"/>
                    </a:cxn>
                    <a:cxn ang="0">
                      <a:pos x="0" y="8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3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3"/>
                      </a:lnTo>
                      <a:lnTo>
                        <a:pt x="0" y="8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89" name="Freeform 81"/>
                <p:cNvSpPr>
                  <a:spLocks/>
                </p:cNvSpPr>
                <p:nvPr/>
              </p:nvSpPr>
              <p:spPr bwMode="auto">
                <a:xfrm>
                  <a:off x="2598" y="2095"/>
                  <a:ext cx="402" cy="24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24"/>
                    </a:cxn>
                    <a:cxn ang="0">
                      <a:pos x="0" y="9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4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24"/>
                      </a:lnTo>
                      <a:lnTo>
                        <a:pt x="0" y="9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90" name="Freeform 82"/>
                <p:cNvSpPr>
                  <a:spLocks/>
                </p:cNvSpPr>
                <p:nvPr/>
              </p:nvSpPr>
              <p:spPr bwMode="auto">
                <a:xfrm>
                  <a:off x="2598" y="2094"/>
                  <a:ext cx="402" cy="24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4"/>
                    </a:cxn>
                    <a:cxn ang="0">
                      <a:pos x="0" y="8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4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4"/>
                      </a:lnTo>
                      <a:lnTo>
                        <a:pt x="0" y="8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91" name="Freeform 83"/>
                <p:cNvSpPr>
                  <a:spLocks/>
                </p:cNvSpPr>
                <p:nvPr/>
              </p:nvSpPr>
              <p:spPr bwMode="auto">
                <a:xfrm>
                  <a:off x="2598" y="2094"/>
                  <a:ext cx="402" cy="22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2"/>
                    </a:cxn>
                    <a:cxn ang="0">
                      <a:pos x="0" y="8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2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2"/>
                      </a:lnTo>
                      <a:lnTo>
                        <a:pt x="0" y="8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92" name="Freeform 84"/>
                <p:cNvSpPr>
                  <a:spLocks/>
                </p:cNvSpPr>
                <p:nvPr/>
              </p:nvSpPr>
              <p:spPr bwMode="auto">
                <a:xfrm>
                  <a:off x="2598" y="2094"/>
                  <a:ext cx="402" cy="22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22"/>
                    </a:cxn>
                    <a:cxn ang="0">
                      <a:pos x="0" y="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2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22"/>
                      </a:lnTo>
                      <a:lnTo>
                        <a:pt x="0" y="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93" name="Freeform 85"/>
                <p:cNvSpPr>
                  <a:spLocks/>
                </p:cNvSpPr>
                <p:nvPr/>
              </p:nvSpPr>
              <p:spPr bwMode="auto">
                <a:xfrm>
                  <a:off x="2598" y="2093"/>
                  <a:ext cx="402" cy="22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22"/>
                    </a:cxn>
                    <a:cxn ang="0">
                      <a:pos x="0" y="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2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22"/>
                      </a:lnTo>
                      <a:lnTo>
                        <a:pt x="0" y="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94" name="Freeform 86"/>
                <p:cNvSpPr>
                  <a:spLocks/>
                </p:cNvSpPr>
                <p:nvPr/>
              </p:nvSpPr>
              <p:spPr bwMode="auto">
                <a:xfrm>
                  <a:off x="2598" y="2092"/>
                  <a:ext cx="402" cy="23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3"/>
                    </a:cxn>
                    <a:cxn ang="0">
                      <a:pos x="0" y="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3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3"/>
                      </a:lnTo>
                      <a:lnTo>
                        <a:pt x="0" y="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95" name="Freeform 87"/>
                <p:cNvSpPr>
                  <a:spLocks/>
                </p:cNvSpPr>
                <p:nvPr/>
              </p:nvSpPr>
              <p:spPr bwMode="auto">
                <a:xfrm>
                  <a:off x="2598" y="2092"/>
                  <a:ext cx="402" cy="21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21"/>
                    </a:cxn>
                    <a:cxn ang="0">
                      <a:pos x="0" y="6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1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21"/>
                      </a:lnTo>
                      <a:lnTo>
                        <a:pt x="0" y="6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96" name="Freeform 88"/>
                <p:cNvSpPr>
                  <a:spLocks/>
                </p:cNvSpPr>
                <p:nvPr/>
              </p:nvSpPr>
              <p:spPr bwMode="auto">
                <a:xfrm>
                  <a:off x="2598" y="2091"/>
                  <a:ext cx="402" cy="21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1"/>
                    </a:cxn>
                    <a:cxn ang="0">
                      <a:pos x="0" y="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1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1"/>
                      </a:lnTo>
                      <a:lnTo>
                        <a:pt x="0" y="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97" name="Freeform 89"/>
                <p:cNvSpPr>
                  <a:spLocks/>
                </p:cNvSpPr>
                <p:nvPr/>
              </p:nvSpPr>
              <p:spPr bwMode="auto">
                <a:xfrm>
                  <a:off x="2598" y="2090"/>
                  <a:ext cx="402" cy="22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22"/>
                    </a:cxn>
                    <a:cxn ang="0">
                      <a:pos x="0" y="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2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22"/>
                      </a:lnTo>
                      <a:lnTo>
                        <a:pt x="0" y="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98" name="Freeform 90"/>
                <p:cNvSpPr>
                  <a:spLocks/>
                </p:cNvSpPr>
                <p:nvPr/>
              </p:nvSpPr>
              <p:spPr bwMode="auto">
                <a:xfrm>
                  <a:off x="2598" y="2090"/>
                  <a:ext cx="402" cy="21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1"/>
                    </a:cxn>
                    <a:cxn ang="0">
                      <a:pos x="0" y="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1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1"/>
                      </a:lnTo>
                      <a:lnTo>
                        <a:pt x="0" y="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699" name="Freeform 91"/>
                <p:cNvSpPr>
                  <a:spLocks/>
                </p:cNvSpPr>
                <p:nvPr/>
              </p:nvSpPr>
              <p:spPr bwMode="auto">
                <a:xfrm>
                  <a:off x="2598" y="2089"/>
                  <a:ext cx="402" cy="22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22"/>
                    </a:cxn>
                    <a:cxn ang="0">
                      <a:pos x="0" y="7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2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22"/>
                      </a:lnTo>
                      <a:lnTo>
                        <a:pt x="0" y="7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00" name="Freeform 92"/>
                <p:cNvSpPr>
                  <a:spLocks/>
                </p:cNvSpPr>
                <p:nvPr/>
              </p:nvSpPr>
              <p:spPr bwMode="auto">
                <a:xfrm>
                  <a:off x="2598" y="2088"/>
                  <a:ext cx="402" cy="21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6"/>
                    </a:cxn>
                    <a:cxn ang="0">
                      <a:pos x="0" y="21"/>
                    </a:cxn>
                    <a:cxn ang="0">
                      <a:pos x="0" y="6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1">
                      <a:moveTo>
                        <a:pt x="402" y="0"/>
                      </a:moveTo>
                      <a:lnTo>
                        <a:pt x="402" y="16"/>
                      </a:lnTo>
                      <a:lnTo>
                        <a:pt x="0" y="21"/>
                      </a:lnTo>
                      <a:lnTo>
                        <a:pt x="0" y="6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01" name="Freeform 93"/>
                <p:cNvSpPr>
                  <a:spLocks/>
                </p:cNvSpPr>
                <p:nvPr/>
              </p:nvSpPr>
              <p:spPr bwMode="auto">
                <a:xfrm>
                  <a:off x="2598" y="2088"/>
                  <a:ext cx="402" cy="20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20"/>
                    </a:cxn>
                    <a:cxn ang="0">
                      <a:pos x="0" y="6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20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20"/>
                      </a:lnTo>
                      <a:lnTo>
                        <a:pt x="0" y="6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02" name="Freeform 94"/>
                <p:cNvSpPr>
                  <a:spLocks/>
                </p:cNvSpPr>
                <p:nvPr/>
              </p:nvSpPr>
              <p:spPr bwMode="auto">
                <a:xfrm>
                  <a:off x="2598" y="2088"/>
                  <a:ext cx="402" cy="1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19"/>
                    </a:cxn>
                    <a:cxn ang="0">
                      <a:pos x="0" y="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9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19"/>
                      </a:lnTo>
                      <a:lnTo>
                        <a:pt x="0" y="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03" name="Freeform 95"/>
                <p:cNvSpPr>
                  <a:spLocks/>
                </p:cNvSpPr>
                <p:nvPr/>
              </p:nvSpPr>
              <p:spPr bwMode="auto">
                <a:xfrm>
                  <a:off x="2598" y="2088"/>
                  <a:ext cx="402" cy="1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3"/>
                    </a:cxn>
                    <a:cxn ang="0">
                      <a:pos x="0" y="19"/>
                    </a:cxn>
                    <a:cxn ang="0">
                      <a:pos x="0" y="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9">
                      <a:moveTo>
                        <a:pt x="402" y="0"/>
                      </a:moveTo>
                      <a:lnTo>
                        <a:pt x="402" y="13"/>
                      </a:lnTo>
                      <a:lnTo>
                        <a:pt x="0" y="19"/>
                      </a:lnTo>
                      <a:lnTo>
                        <a:pt x="0" y="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04" name="Freeform 96"/>
                <p:cNvSpPr>
                  <a:spLocks/>
                </p:cNvSpPr>
                <p:nvPr/>
              </p:nvSpPr>
              <p:spPr bwMode="auto">
                <a:xfrm>
                  <a:off x="2598" y="2087"/>
                  <a:ext cx="402" cy="1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19"/>
                    </a:cxn>
                    <a:cxn ang="0">
                      <a:pos x="0" y="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9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19"/>
                      </a:lnTo>
                      <a:lnTo>
                        <a:pt x="0" y="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05" name="Freeform 97"/>
                <p:cNvSpPr>
                  <a:spLocks/>
                </p:cNvSpPr>
                <p:nvPr/>
              </p:nvSpPr>
              <p:spPr bwMode="auto">
                <a:xfrm>
                  <a:off x="2598" y="2086"/>
                  <a:ext cx="402" cy="1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19"/>
                    </a:cxn>
                    <a:cxn ang="0">
                      <a:pos x="0" y="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9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19"/>
                      </a:lnTo>
                      <a:lnTo>
                        <a:pt x="0" y="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06" name="Freeform 98"/>
                <p:cNvSpPr>
                  <a:spLocks/>
                </p:cNvSpPr>
                <p:nvPr/>
              </p:nvSpPr>
              <p:spPr bwMode="auto">
                <a:xfrm>
                  <a:off x="2598" y="2085"/>
                  <a:ext cx="402" cy="1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5"/>
                    </a:cxn>
                    <a:cxn ang="0">
                      <a:pos x="0" y="19"/>
                    </a:cxn>
                    <a:cxn ang="0">
                      <a:pos x="0" y="5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9">
                      <a:moveTo>
                        <a:pt x="402" y="0"/>
                      </a:moveTo>
                      <a:lnTo>
                        <a:pt x="402" y="15"/>
                      </a:lnTo>
                      <a:lnTo>
                        <a:pt x="0" y="19"/>
                      </a:lnTo>
                      <a:lnTo>
                        <a:pt x="0" y="5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07" name="Freeform 99"/>
                <p:cNvSpPr>
                  <a:spLocks/>
                </p:cNvSpPr>
                <p:nvPr/>
              </p:nvSpPr>
              <p:spPr bwMode="auto">
                <a:xfrm>
                  <a:off x="2598" y="2085"/>
                  <a:ext cx="402" cy="19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19"/>
                    </a:cxn>
                    <a:cxn ang="0">
                      <a:pos x="0" y="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9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19"/>
                      </a:lnTo>
                      <a:lnTo>
                        <a:pt x="0" y="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08" name="Freeform 100"/>
                <p:cNvSpPr>
                  <a:spLocks/>
                </p:cNvSpPr>
                <p:nvPr/>
              </p:nvSpPr>
              <p:spPr bwMode="auto">
                <a:xfrm>
                  <a:off x="2598" y="2084"/>
                  <a:ext cx="402" cy="18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18"/>
                    </a:cxn>
                    <a:cxn ang="0">
                      <a:pos x="0" y="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8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18"/>
                      </a:lnTo>
                      <a:lnTo>
                        <a:pt x="0" y="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09" name="Freeform 101"/>
                <p:cNvSpPr>
                  <a:spLocks/>
                </p:cNvSpPr>
                <p:nvPr/>
              </p:nvSpPr>
              <p:spPr bwMode="auto">
                <a:xfrm>
                  <a:off x="2598" y="2084"/>
                  <a:ext cx="402" cy="17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17"/>
                    </a:cxn>
                    <a:cxn ang="0">
                      <a:pos x="0" y="4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7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17"/>
                      </a:lnTo>
                      <a:lnTo>
                        <a:pt x="0" y="4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10" name="Freeform 102"/>
                <p:cNvSpPr>
                  <a:spLocks/>
                </p:cNvSpPr>
                <p:nvPr/>
              </p:nvSpPr>
              <p:spPr bwMode="auto">
                <a:xfrm>
                  <a:off x="2598" y="2084"/>
                  <a:ext cx="402" cy="1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3"/>
                    </a:cxn>
                    <a:cxn ang="0">
                      <a:pos x="0" y="16"/>
                    </a:cxn>
                    <a:cxn ang="0">
                      <a:pos x="0" y="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6">
                      <a:moveTo>
                        <a:pt x="402" y="0"/>
                      </a:moveTo>
                      <a:lnTo>
                        <a:pt x="402" y="13"/>
                      </a:lnTo>
                      <a:lnTo>
                        <a:pt x="0" y="16"/>
                      </a:lnTo>
                      <a:lnTo>
                        <a:pt x="0" y="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11" name="Freeform 103"/>
                <p:cNvSpPr>
                  <a:spLocks/>
                </p:cNvSpPr>
                <p:nvPr/>
              </p:nvSpPr>
              <p:spPr bwMode="auto">
                <a:xfrm>
                  <a:off x="2598" y="2083"/>
                  <a:ext cx="402" cy="17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17"/>
                    </a:cxn>
                    <a:cxn ang="0">
                      <a:pos x="0" y="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7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17"/>
                      </a:lnTo>
                      <a:lnTo>
                        <a:pt x="0" y="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12" name="Freeform 104"/>
                <p:cNvSpPr>
                  <a:spLocks/>
                </p:cNvSpPr>
                <p:nvPr/>
              </p:nvSpPr>
              <p:spPr bwMode="auto">
                <a:xfrm>
                  <a:off x="2598" y="2083"/>
                  <a:ext cx="402" cy="1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3"/>
                    </a:cxn>
                    <a:cxn ang="0">
                      <a:pos x="0" y="16"/>
                    </a:cxn>
                    <a:cxn ang="0">
                      <a:pos x="0" y="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6">
                      <a:moveTo>
                        <a:pt x="402" y="0"/>
                      </a:moveTo>
                      <a:lnTo>
                        <a:pt x="402" y="13"/>
                      </a:lnTo>
                      <a:lnTo>
                        <a:pt x="0" y="16"/>
                      </a:lnTo>
                      <a:lnTo>
                        <a:pt x="0" y="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13" name="Freeform 105"/>
                <p:cNvSpPr>
                  <a:spLocks/>
                </p:cNvSpPr>
                <p:nvPr/>
              </p:nvSpPr>
              <p:spPr bwMode="auto">
                <a:xfrm>
                  <a:off x="2598" y="2081"/>
                  <a:ext cx="402" cy="17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17"/>
                    </a:cxn>
                    <a:cxn ang="0">
                      <a:pos x="0" y="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7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17"/>
                      </a:lnTo>
                      <a:lnTo>
                        <a:pt x="0" y="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14" name="Freeform 106"/>
                <p:cNvSpPr>
                  <a:spLocks/>
                </p:cNvSpPr>
                <p:nvPr/>
              </p:nvSpPr>
              <p:spPr bwMode="auto">
                <a:xfrm>
                  <a:off x="2598" y="2081"/>
                  <a:ext cx="402" cy="1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16"/>
                    </a:cxn>
                    <a:cxn ang="0">
                      <a:pos x="0" y="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6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16"/>
                      </a:lnTo>
                      <a:lnTo>
                        <a:pt x="0" y="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15" name="Freeform 107"/>
                <p:cNvSpPr>
                  <a:spLocks/>
                </p:cNvSpPr>
                <p:nvPr/>
              </p:nvSpPr>
              <p:spPr bwMode="auto">
                <a:xfrm>
                  <a:off x="2598" y="2081"/>
                  <a:ext cx="402" cy="1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3"/>
                    </a:cxn>
                    <a:cxn ang="0">
                      <a:pos x="0" y="16"/>
                    </a:cxn>
                    <a:cxn ang="0">
                      <a:pos x="0" y="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6">
                      <a:moveTo>
                        <a:pt x="402" y="0"/>
                      </a:moveTo>
                      <a:lnTo>
                        <a:pt x="402" y="13"/>
                      </a:lnTo>
                      <a:lnTo>
                        <a:pt x="0" y="16"/>
                      </a:lnTo>
                      <a:lnTo>
                        <a:pt x="0" y="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16" name="Freeform 108"/>
                <p:cNvSpPr>
                  <a:spLocks/>
                </p:cNvSpPr>
                <p:nvPr/>
              </p:nvSpPr>
              <p:spPr bwMode="auto">
                <a:xfrm>
                  <a:off x="2598" y="2080"/>
                  <a:ext cx="402" cy="1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16"/>
                    </a:cxn>
                    <a:cxn ang="0">
                      <a:pos x="0" y="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6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16"/>
                      </a:lnTo>
                      <a:lnTo>
                        <a:pt x="0" y="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17" name="Freeform 109"/>
                <p:cNvSpPr>
                  <a:spLocks/>
                </p:cNvSpPr>
                <p:nvPr/>
              </p:nvSpPr>
              <p:spPr bwMode="auto">
                <a:xfrm>
                  <a:off x="2598" y="2079"/>
                  <a:ext cx="402" cy="1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16"/>
                    </a:cxn>
                    <a:cxn ang="0">
                      <a:pos x="0" y="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6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16"/>
                      </a:lnTo>
                      <a:lnTo>
                        <a:pt x="0" y="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18" name="Freeform 110"/>
                <p:cNvSpPr>
                  <a:spLocks/>
                </p:cNvSpPr>
                <p:nvPr/>
              </p:nvSpPr>
              <p:spPr bwMode="auto">
                <a:xfrm>
                  <a:off x="2598" y="2078"/>
                  <a:ext cx="402" cy="16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16"/>
                    </a:cxn>
                    <a:cxn ang="0">
                      <a:pos x="0" y="3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6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16"/>
                      </a:lnTo>
                      <a:lnTo>
                        <a:pt x="0" y="3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19" name="Freeform 111"/>
                <p:cNvSpPr>
                  <a:spLocks/>
                </p:cNvSpPr>
                <p:nvPr/>
              </p:nvSpPr>
              <p:spPr bwMode="auto">
                <a:xfrm>
                  <a:off x="2598" y="2078"/>
                  <a:ext cx="402" cy="1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15"/>
                    </a:cxn>
                    <a:cxn ang="0">
                      <a:pos x="0" y="2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5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15"/>
                      </a:lnTo>
                      <a:lnTo>
                        <a:pt x="0" y="2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20" name="Freeform 112"/>
                <p:cNvSpPr>
                  <a:spLocks/>
                </p:cNvSpPr>
                <p:nvPr/>
              </p:nvSpPr>
              <p:spPr bwMode="auto">
                <a:xfrm>
                  <a:off x="2598" y="2078"/>
                  <a:ext cx="402" cy="14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3"/>
                    </a:cxn>
                    <a:cxn ang="0">
                      <a:pos x="0" y="14"/>
                    </a:cxn>
                    <a:cxn ang="0">
                      <a:pos x="0" y="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4">
                      <a:moveTo>
                        <a:pt x="402" y="0"/>
                      </a:moveTo>
                      <a:lnTo>
                        <a:pt x="402" y="13"/>
                      </a:lnTo>
                      <a:lnTo>
                        <a:pt x="0" y="14"/>
                      </a:lnTo>
                      <a:lnTo>
                        <a:pt x="0" y="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21" name="Freeform 113"/>
                <p:cNvSpPr>
                  <a:spLocks/>
                </p:cNvSpPr>
                <p:nvPr/>
              </p:nvSpPr>
              <p:spPr bwMode="auto">
                <a:xfrm>
                  <a:off x="2598" y="2077"/>
                  <a:ext cx="402" cy="15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3"/>
                    </a:cxn>
                    <a:cxn ang="0">
                      <a:pos x="0" y="15"/>
                    </a:cxn>
                    <a:cxn ang="0">
                      <a:pos x="0" y="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5">
                      <a:moveTo>
                        <a:pt x="402" y="0"/>
                      </a:moveTo>
                      <a:lnTo>
                        <a:pt x="402" y="13"/>
                      </a:lnTo>
                      <a:lnTo>
                        <a:pt x="0" y="15"/>
                      </a:lnTo>
                      <a:lnTo>
                        <a:pt x="0" y="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22" name="Freeform 114"/>
                <p:cNvSpPr>
                  <a:spLocks/>
                </p:cNvSpPr>
                <p:nvPr/>
              </p:nvSpPr>
              <p:spPr bwMode="auto">
                <a:xfrm>
                  <a:off x="2598" y="2077"/>
                  <a:ext cx="402" cy="14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3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4">
                      <a:moveTo>
                        <a:pt x="402" y="0"/>
                      </a:moveTo>
                      <a:lnTo>
                        <a:pt x="402" y="13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23" name="Freeform 115"/>
                <p:cNvSpPr>
                  <a:spLocks/>
                </p:cNvSpPr>
                <p:nvPr/>
              </p:nvSpPr>
              <p:spPr bwMode="auto">
                <a:xfrm>
                  <a:off x="2598" y="2076"/>
                  <a:ext cx="402" cy="14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3"/>
                    </a:cxn>
                    <a:cxn ang="0">
                      <a:pos x="0" y="14"/>
                    </a:cxn>
                    <a:cxn ang="0">
                      <a:pos x="0" y="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4">
                      <a:moveTo>
                        <a:pt x="402" y="0"/>
                      </a:moveTo>
                      <a:lnTo>
                        <a:pt x="402" y="13"/>
                      </a:lnTo>
                      <a:lnTo>
                        <a:pt x="0" y="14"/>
                      </a:lnTo>
                      <a:lnTo>
                        <a:pt x="0" y="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</p:grpSp>
          <p:grpSp>
            <p:nvGrpSpPr>
              <p:cNvPr id="9" name="Group 116"/>
              <p:cNvGrpSpPr>
                <a:grpSpLocks/>
              </p:cNvGrpSpPr>
              <p:nvPr/>
            </p:nvGrpSpPr>
            <p:grpSpPr bwMode="auto">
              <a:xfrm>
                <a:off x="2598" y="1993"/>
                <a:ext cx="533" cy="163"/>
                <a:chOff x="2598" y="1925"/>
                <a:chExt cx="533" cy="163"/>
              </a:xfrm>
            </p:grpSpPr>
            <p:sp>
              <p:nvSpPr>
                <p:cNvPr id="580725" name="Freeform 117"/>
                <p:cNvSpPr>
                  <a:spLocks/>
                </p:cNvSpPr>
                <p:nvPr/>
              </p:nvSpPr>
              <p:spPr bwMode="auto">
                <a:xfrm>
                  <a:off x="2598" y="2075"/>
                  <a:ext cx="402" cy="13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3"/>
                    </a:cxn>
                    <a:cxn ang="0">
                      <a:pos x="0" y="13"/>
                    </a:cxn>
                    <a:cxn ang="0">
                      <a:pos x="0" y="1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3">
                      <a:moveTo>
                        <a:pt x="402" y="0"/>
                      </a:moveTo>
                      <a:lnTo>
                        <a:pt x="402" y="13"/>
                      </a:lnTo>
                      <a:lnTo>
                        <a:pt x="0" y="13"/>
                      </a:lnTo>
                      <a:lnTo>
                        <a:pt x="0" y="1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26" name="Rectangle 118"/>
                <p:cNvSpPr>
                  <a:spLocks noChangeArrowheads="1"/>
                </p:cNvSpPr>
                <p:nvPr/>
              </p:nvSpPr>
              <p:spPr bwMode="auto">
                <a:xfrm>
                  <a:off x="2598" y="2075"/>
                  <a:ext cx="402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27" name="Rectangle 119"/>
                <p:cNvSpPr>
                  <a:spLocks noChangeArrowheads="1"/>
                </p:cNvSpPr>
                <p:nvPr/>
              </p:nvSpPr>
              <p:spPr bwMode="auto">
                <a:xfrm>
                  <a:off x="2598" y="2074"/>
                  <a:ext cx="402" cy="14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28" name="Rectangle 120"/>
                <p:cNvSpPr>
                  <a:spLocks noChangeArrowheads="1"/>
                </p:cNvSpPr>
                <p:nvPr/>
              </p:nvSpPr>
              <p:spPr bwMode="auto">
                <a:xfrm>
                  <a:off x="2598" y="2074"/>
                  <a:ext cx="402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29" name="Freeform 121"/>
                <p:cNvSpPr>
                  <a:spLocks/>
                </p:cNvSpPr>
                <p:nvPr/>
              </p:nvSpPr>
              <p:spPr bwMode="auto">
                <a:xfrm>
                  <a:off x="2598" y="2072"/>
                  <a:ext cx="402" cy="14"/>
                </a:xfrm>
                <a:custGeom>
                  <a:avLst/>
                  <a:gdLst/>
                  <a:ahLst/>
                  <a:cxnLst>
                    <a:cxn ang="0">
                      <a:pos x="402" y="1"/>
                    </a:cxn>
                    <a:cxn ang="0">
                      <a:pos x="402" y="14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1"/>
                    </a:cxn>
                  </a:cxnLst>
                  <a:rect l="0" t="0" r="r" b="b"/>
                  <a:pathLst>
                    <a:path w="402" h="14">
                      <a:moveTo>
                        <a:pt x="402" y="1"/>
                      </a:moveTo>
                      <a:lnTo>
                        <a:pt x="402" y="14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30" name="Freeform 122"/>
                <p:cNvSpPr>
                  <a:spLocks/>
                </p:cNvSpPr>
                <p:nvPr/>
              </p:nvSpPr>
              <p:spPr bwMode="auto">
                <a:xfrm>
                  <a:off x="2598" y="2071"/>
                  <a:ext cx="402" cy="14"/>
                </a:xfrm>
                <a:custGeom>
                  <a:avLst/>
                  <a:gdLst/>
                  <a:ahLst/>
                  <a:cxnLst>
                    <a:cxn ang="0">
                      <a:pos x="402" y="1"/>
                    </a:cxn>
                    <a:cxn ang="0">
                      <a:pos x="402" y="14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402" y="1"/>
                    </a:cxn>
                  </a:cxnLst>
                  <a:rect l="0" t="0" r="r" b="b"/>
                  <a:pathLst>
                    <a:path w="402" h="14">
                      <a:moveTo>
                        <a:pt x="402" y="1"/>
                      </a:moveTo>
                      <a:lnTo>
                        <a:pt x="40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02" y="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31" name="Freeform 123"/>
                <p:cNvSpPr>
                  <a:spLocks/>
                </p:cNvSpPr>
                <p:nvPr/>
              </p:nvSpPr>
              <p:spPr bwMode="auto">
                <a:xfrm>
                  <a:off x="2598" y="2071"/>
                  <a:ext cx="402" cy="14"/>
                </a:xfrm>
                <a:custGeom>
                  <a:avLst/>
                  <a:gdLst/>
                  <a:ahLst/>
                  <a:cxnLst>
                    <a:cxn ang="0">
                      <a:pos x="402" y="0"/>
                    </a:cxn>
                    <a:cxn ang="0">
                      <a:pos x="402" y="14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0"/>
                    </a:cxn>
                  </a:cxnLst>
                  <a:rect l="0" t="0" r="r" b="b"/>
                  <a:pathLst>
                    <a:path w="402" h="14">
                      <a:moveTo>
                        <a:pt x="402" y="0"/>
                      </a:moveTo>
                      <a:lnTo>
                        <a:pt x="402" y="14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32" name="Freeform 124"/>
                <p:cNvSpPr>
                  <a:spLocks/>
                </p:cNvSpPr>
                <p:nvPr/>
              </p:nvSpPr>
              <p:spPr bwMode="auto">
                <a:xfrm>
                  <a:off x="2598" y="2070"/>
                  <a:ext cx="402" cy="14"/>
                </a:xfrm>
                <a:custGeom>
                  <a:avLst/>
                  <a:gdLst/>
                  <a:ahLst/>
                  <a:cxnLst>
                    <a:cxn ang="0">
                      <a:pos x="402" y="1"/>
                    </a:cxn>
                    <a:cxn ang="0">
                      <a:pos x="402" y="14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402" y="1"/>
                    </a:cxn>
                  </a:cxnLst>
                  <a:rect l="0" t="0" r="r" b="b"/>
                  <a:pathLst>
                    <a:path w="402" h="14">
                      <a:moveTo>
                        <a:pt x="402" y="1"/>
                      </a:moveTo>
                      <a:lnTo>
                        <a:pt x="402" y="14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02" y="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33" name="Freeform 125"/>
                <p:cNvSpPr>
                  <a:spLocks/>
                </p:cNvSpPr>
                <p:nvPr/>
              </p:nvSpPr>
              <p:spPr bwMode="auto">
                <a:xfrm>
                  <a:off x="2598" y="2070"/>
                  <a:ext cx="402" cy="14"/>
                </a:xfrm>
                <a:custGeom>
                  <a:avLst/>
                  <a:gdLst/>
                  <a:ahLst/>
                  <a:cxnLst>
                    <a:cxn ang="0">
                      <a:pos x="402" y="1"/>
                    </a:cxn>
                    <a:cxn ang="0">
                      <a:pos x="402" y="14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1"/>
                    </a:cxn>
                  </a:cxnLst>
                  <a:rect l="0" t="0" r="r" b="b"/>
                  <a:pathLst>
                    <a:path w="402" h="14">
                      <a:moveTo>
                        <a:pt x="402" y="1"/>
                      </a:moveTo>
                      <a:lnTo>
                        <a:pt x="402" y="14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34" name="Freeform 126"/>
                <p:cNvSpPr>
                  <a:spLocks/>
                </p:cNvSpPr>
                <p:nvPr/>
              </p:nvSpPr>
              <p:spPr bwMode="auto">
                <a:xfrm>
                  <a:off x="2598" y="2068"/>
                  <a:ext cx="402" cy="16"/>
                </a:xfrm>
                <a:custGeom>
                  <a:avLst/>
                  <a:gdLst/>
                  <a:ahLst/>
                  <a:cxnLst>
                    <a:cxn ang="0">
                      <a:pos x="402" y="2"/>
                    </a:cxn>
                    <a:cxn ang="0">
                      <a:pos x="402" y="16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"/>
                    </a:cxn>
                  </a:cxnLst>
                  <a:rect l="0" t="0" r="r" b="b"/>
                  <a:pathLst>
                    <a:path w="402" h="16">
                      <a:moveTo>
                        <a:pt x="402" y="2"/>
                      </a:moveTo>
                      <a:lnTo>
                        <a:pt x="402" y="16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35" name="Freeform 127"/>
                <p:cNvSpPr>
                  <a:spLocks/>
                </p:cNvSpPr>
                <p:nvPr/>
              </p:nvSpPr>
              <p:spPr bwMode="auto">
                <a:xfrm>
                  <a:off x="2598" y="2067"/>
                  <a:ext cx="402" cy="16"/>
                </a:xfrm>
                <a:custGeom>
                  <a:avLst/>
                  <a:gdLst/>
                  <a:ahLst/>
                  <a:cxnLst>
                    <a:cxn ang="0">
                      <a:pos x="402" y="3"/>
                    </a:cxn>
                    <a:cxn ang="0">
                      <a:pos x="402" y="16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402" y="3"/>
                    </a:cxn>
                  </a:cxnLst>
                  <a:rect l="0" t="0" r="r" b="b"/>
                  <a:pathLst>
                    <a:path w="402" h="16">
                      <a:moveTo>
                        <a:pt x="402" y="3"/>
                      </a:moveTo>
                      <a:lnTo>
                        <a:pt x="402" y="16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02" y="3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36" name="Freeform 128"/>
                <p:cNvSpPr>
                  <a:spLocks/>
                </p:cNvSpPr>
                <p:nvPr/>
              </p:nvSpPr>
              <p:spPr bwMode="auto">
                <a:xfrm>
                  <a:off x="2598" y="2067"/>
                  <a:ext cx="402" cy="16"/>
                </a:xfrm>
                <a:custGeom>
                  <a:avLst/>
                  <a:gdLst/>
                  <a:ahLst/>
                  <a:cxnLst>
                    <a:cxn ang="0">
                      <a:pos x="402" y="1"/>
                    </a:cxn>
                    <a:cxn ang="0">
                      <a:pos x="402" y="16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1"/>
                    </a:cxn>
                  </a:cxnLst>
                  <a:rect l="0" t="0" r="r" b="b"/>
                  <a:pathLst>
                    <a:path w="402" h="16">
                      <a:moveTo>
                        <a:pt x="402" y="1"/>
                      </a:moveTo>
                      <a:lnTo>
                        <a:pt x="402" y="16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37" name="Freeform 129"/>
                <p:cNvSpPr>
                  <a:spLocks/>
                </p:cNvSpPr>
                <p:nvPr/>
              </p:nvSpPr>
              <p:spPr bwMode="auto">
                <a:xfrm>
                  <a:off x="2598" y="2066"/>
                  <a:ext cx="402" cy="15"/>
                </a:xfrm>
                <a:custGeom>
                  <a:avLst/>
                  <a:gdLst/>
                  <a:ahLst/>
                  <a:cxnLst>
                    <a:cxn ang="0">
                      <a:pos x="402" y="2"/>
                    </a:cxn>
                    <a:cxn ang="0">
                      <a:pos x="402" y="15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2"/>
                    </a:cxn>
                  </a:cxnLst>
                  <a:rect l="0" t="0" r="r" b="b"/>
                  <a:pathLst>
                    <a:path w="402" h="15">
                      <a:moveTo>
                        <a:pt x="402" y="2"/>
                      </a:moveTo>
                      <a:lnTo>
                        <a:pt x="402" y="15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2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38" name="Freeform 130"/>
                <p:cNvSpPr>
                  <a:spLocks/>
                </p:cNvSpPr>
                <p:nvPr/>
              </p:nvSpPr>
              <p:spPr bwMode="auto">
                <a:xfrm>
                  <a:off x="2598" y="2066"/>
                  <a:ext cx="402" cy="15"/>
                </a:xfrm>
                <a:custGeom>
                  <a:avLst/>
                  <a:gdLst/>
                  <a:ahLst/>
                  <a:cxnLst>
                    <a:cxn ang="0">
                      <a:pos x="402" y="2"/>
                    </a:cxn>
                    <a:cxn ang="0">
                      <a:pos x="402" y="15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2"/>
                    </a:cxn>
                  </a:cxnLst>
                  <a:rect l="0" t="0" r="r" b="b"/>
                  <a:pathLst>
                    <a:path w="402" h="15">
                      <a:moveTo>
                        <a:pt x="402" y="2"/>
                      </a:moveTo>
                      <a:lnTo>
                        <a:pt x="402" y="15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2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39" name="Freeform 131"/>
                <p:cNvSpPr>
                  <a:spLocks/>
                </p:cNvSpPr>
                <p:nvPr/>
              </p:nvSpPr>
              <p:spPr bwMode="auto">
                <a:xfrm>
                  <a:off x="2598" y="2065"/>
                  <a:ext cx="402" cy="15"/>
                </a:xfrm>
                <a:custGeom>
                  <a:avLst/>
                  <a:gdLst/>
                  <a:ahLst/>
                  <a:cxnLst>
                    <a:cxn ang="0">
                      <a:pos x="402" y="2"/>
                    </a:cxn>
                    <a:cxn ang="0">
                      <a:pos x="402" y="15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2"/>
                    </a:cxn>
                  </a:cxnLst>
                  <a:rect l="0" t="0" r="r" b="b"/>
                  <a:pathLst>
                    <a:path w="402" h="15">
                      <a:moveTo>
                        <a:pt x="402" y="2"/>
                      </a:moveTo>
                      <a:lnTo>
                        <a:pt x="402" y="15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2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40" name="Freeform 132"/>
                <p:cNvSpPr>
                  <a:spLocks/>
                </p:cNvSpPr>
                <p:nvPr/>
              </p:nvSpPr>
              <p:spPr bwMode="auto">
                <a:xfrm>
                  <a:off x="2598" y="2064"/>
                  <a:ext cx="402" cy="15"/>
                </a:xfrm>
                <a:custGeom>
                  <a:avLst/>
                  <a:gdLst/>
                  <a:ahLst/>
                  <a:cxnLst>
                    <a:cxn ang="0">
                      <a:pos x="402" y="3"/>
                    </a:cxn>
                    <a:cxn ang="0">
                      <a:pos x="402" y="15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3"/>
                    </a:cxn>
                  </a:cxnLst>
                  <a:rect l="0" t="0" r="r" b="b"/>
                  <a:pathLst>
                    <a:path w="402" h="15">
                      <a:moveTo>
                        <a:pt x="402" y="3"/>
                      </a:moveTo>
                      <a:lnTo>
                        <a:pt x="402" y="15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3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41" name="Freeform 133"/>
                <p:cNvSpPr>
                  <a:spLocks/>
                </p:cNvSpPr>
                <p:nvPr/>
              </p:nvSpPr>
              <p:spPr bwMode="auto">
                <a:xfrm>
                  <a:off x="2598" y="2063"/>
                  <a:ext cx="402" cy="15"/>
                </a:xfrm>
                <a:custGeom>
                  <a:avLst/>
                  <a:gdLst/>
                  <a:ahLst/>
                  <a:cxnLst>
                    <a:cxn ang="0">
                      <a:pos x="402" y="3"/>
                    </a:cxn>
                    <a:cxn ang="0">
                      <a:pos x="402" y="15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3"/>
                    </a:cxn>
                  </a:cxnLst>
                  <a:rect l="0" t="0" r="r" b="b"/>
                  <a:pathLst>
                    <a:path w="402" h="15">
                      <a:moveTo>
                        <a:pt x="402" y="3"/>
                      </a:moveTo>
                      <a:lnTo>
                        <a:pt x="402" y="15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3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42" name="Freeform 134"/>
                <p:cNvSpPr>
                  <a:spLocks/>
                </p:cNvSpPr>
                <p:nvPr/>
              </p:nvSpPr>
              <p:spPr bwMode="auto">
                <a:xfrm>
                  <a:off x="2598" y="2061"/>
                  <a:ext cx="402" cy="17"/>
                </a:xfrm>
                <a:custGeom>
                  <a:avLst/>
                  <a:gdLst/>
                  <a:ahLst/>
                  <a:cxnLst>
                    <a:cxn ang="0">
                      <a:pos x="402" y="5"/>
                    </a:cxn>
                    <a:cxn ang="0">
                      <a:pos x="402" y="17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402" y="5"/>
                    </a:cxn>
                  </a:cxnLst>
                  <a:rect l="0" t="0" r="r" b="b"/>
                  <a:pathLst>
                    <a:path w="402" h="17">
                      <a:moveTo>
                        <a:pt x="402" y="5"/>
                      </a:moveTo>
                      <a:lnTo>
                        <a:pt x="402" y="1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02" y="5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43" name="Freeform 135"/>
                <p:cNvSpPr>
                  <a:spLocks/>
                </p:cNvSpPr>
                <p:nvPr/>
              </p:nvSpPr>
              <p:spPr bwMode="auto">
                <a:xfrm>
                  <a:off x="2598" y="2061"/>
                  <a:ext cx="402" cy="17"/>
                </a:xfrm>
                <a:custGeom>
                  <a:avLst/>
                  <a:gdLst/>
                  <a:ahLst/>
                  <a:cxnLst>
                    <a:cxn ang="0">
                      <a:pos x="402" y="5"/>
                    </a:cxn>
                    <a:cxn ang="0">
                      <a:pos x="402" y="17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5"/>
                    </a:cxn>
                  </a:cxnLst>
                  <a:rect l="0" t="0" r="r" b="b"/>
                  <a:pathLst>
                    <a:path w="402" h="17">
                      <a:moveTo>
                        <a:pt x="402" y="5"/>
                      </a:moveTo>
                      <a:lnTo>
                        <a:pt x="402" y="17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5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44" name="Freeform 136"/>
                <p:cNvSpPr>
                  <a:spLocks/>
                </p:cNvSpPr>
                <p:nvPr/>
              </p:nvSpPr>
              <p:spPr bwMode="auto">
                <a:xfrm>
                  <a:off x="2598" y="2060"/>
                  <a:ext cx="402" cy="17"/>
                </a:xfrm>
                <a:custGeom>
                  <a:avLst/>
                  <a:gdLst/>
                  <a:ahLst/>
                  <a:cxnLst>
                    <a:cxn ang="0">
                      <a:pos x="402" y="5"/>
                    </a:cxn>
                    <a:cxn ang="0">
                      <a:pos x="402" y="17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5"/>
                    </a:cxn>
                  </a:cxnLst>
                  <a:rect l="0" t="0" r="r" b="b"/>
                  <a:pathLst>
                    <a:path w="402" h="17">
                      <a:moveTo>
                        <a:pt x="402" y="5"/>
                      </a:moveTo>
                      <a:lnTo>
                        <a:pt x="402" y="17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5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45" name="Freeform 137"/>
                <p:cNvSpPr>
                  <a:spLocks/>
                </p:cNvSpPr>
                <p:nvPr/>
              </p:nvSpPr>
              <p:spPr bwMode="auto">
                <a:xfrm>
                  <a:off x="2598" y="2060"/>
                  <a:ext cx="402" cy="17"/>
                </a:xfrm>
                <a:custGeom>
                  <a:avLst/>
                  <a:gdLst/>
                  <a:ahLst/>
                  <a:cxnLst>
                    <a:cxn ang="0">
                      <a:pos x="402" y="4"/>
                    </a:cxn>
                    <a:cxn ang="0">
                      <a:pos x="402" y="17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4"/>
                    </a:cxn>
                  </a:cxnLst>
                  <a:rect l="0" t="0" r="r" b="b"/>
                  <a:pathLst>
                    <a:path w="402" h="17">
                      <a:moveTo>
                        <a:pt x="402" y="4"/>
                      </a:moveTo>
                      <a:lnTo>
                        <a:pt x="402" y="17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4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46" name="Freeform 138"/>
                <p:cNvSpPr>
                  <a:spLocks/>
                </p:cNvSpPr>
                <p:nvPr/>
              </p:nvSpPr>
              <p:spPr bwMode="auto">
                <a:xfrm>
                  <a:off x="2598" y="2059"/>
                  <a:ext cx="402" cy="17"/>
                </a:xfrm>
                <a:custGeom>
                  <a:avLst/>
                  <a:gdLst/>
                  <a:ahLst/>
                  <a:cxnLst>
                    <a:cxn ang="0">
                      <a:pos x="402" y="4"/>
                    </a:cxn>
                    <a:cxn ang="0">
                      <a:pos x="402" y="17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4"/>
                    </a:cxn>
                  </a:cxnLst>
                  <a:rect l="0" t="0" r="r" b="b"/>
                  <a:pathLst>
                    <a:path w="402" h="17">
                      <a:moveTo>
                        <a:pt x="402" y="4"/>
                      </a:moveTo>
                      <a:lnTo>
                        <a:pt x="402" y="17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4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47" name="Freeform 139"/>
                <p:cNvSpPr>
                  <a:spLocks/>
                </p:cNvSpPr>
                <p:nvPr/>
              </p:nvSpPr>
              <p:spPr bwMode="auto">
                <a:xfrm>
                  <a:off x="2598" y="2058"/>
                  <a:ext cx="402" cy="17"/>
                </a:xfrm>
                <a:custGeom>
                  <a:avLst/>
                  <a:gdLst/>
                  <a:ahLst/>
                  <a:cxnLst>
                    <a:cxn ang="0">
                      <a:pos x="402" y="5"/>
                    </a:cxn>
                    <a:cxn ang="0">
                      <a:pos x="402" y="17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5"/>
                    </a:cxn>
                  </a:cxnLst>
                  <a:rect l="0" t="0" r="r" b="b"/>
                  <a:pathLst>
                    <a:path w="402" h="17">
                      <a:moveTo>
                        <a:pt x="402" y="5"/>
                      </a:moveTo>
                      <a:lnTo>
                        <a:pt x="402" y="17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5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48" name="Freeform 140"/>
                <p:cNvSpPr>
                  <a:spLocks/>
                </p:cNvSpPr>
                <p:nvPr/>
              </p:nvSpPr>
              <p:spPr bwMode="auto">
                <a:xfrm>
                  <a:off x="2598" y="2057"/>
                  <a:ext cx="402" cy="17"/>
                </a:xfrm>
                <a:custGeom>
                  <a:avLst/>
                  <a:gdLst/>
                  <a:ahLst/>
                  <a:cxnLst>
                    <a:cxn ang="0">
                      <a:pos x="402" y="6"/>
                    </a:cxn>
                    <a:cxn ang="0">
                      <a:pos x="402" y="17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6"/>
                    </a:cxn>
                  </a:cxnLst>
                  <a:rect l="0" t="0" r="r" b="b"/>
                  <a:pathLst>
                    <a:path w="402" h="17">
                      <a:moveTo>
                        <a:pt x="402" y="6"/>
                      </a:moveTo>
                      <a:lnTo>
                        <a:pt x="402" y="17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49" name="Freeform 141"/>
                <p:cNvSpPr>
                  <a:spLocks/>
                </p:cNvSpPr>
                <p:nvPr/>
              </p:nvSpPr>
              <p:spPr bwMode="auto">
                <a:xfrm>
                  <a:off x="2598" y="2057"/>
                  <a:ext cx="402" cy="17"/>
                </a:xfrm>
                <a:custGeom>
                  <a:avLst/>
                  <a:gdLst/>
                  <a:ahLst/>
                  <a:cxnLst>
                    <a:cxn ang="0">
                      <a:pos x="402" y="4"/>
                    </a:cxn>
                    <a:cxn ang="0">
                      <a:pos x="402" y="17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4"/>
                    </a:cxn>
                  </a:cxnLst>
                  <a:rect l="0" t="0" r="r" b="b"/>
                  <a:pathLst>
                    <a:path w="402" h="17">
                      <a:moveTo>
                        <a:pt x="402" y="4"/>
                      </a:moveTo>
                      <a:lnTo>
                        <a:pt x="402" y="17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4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50" name="Freeform 142"/>
                <p:cNvSpPr>
                  <a:spLocks/>
                </p:cNvSpPr>
                <p:nvPr/>
              </p:nvSpPr>
              <p:spPr bwMode="auto">
                <a:xfrm>
                  <a:off x="2598" y="2056"/>
                  <a:ext cx="402" cy="18"/>
                </a:xfrm>
                <a:custGeom>
                  <a:avLst/>
                  <a:gdLst/>
                  <a:ahLst/>
                  <a:cxnLst>
                    <a:cxn ang="0">
                      <a:pos x="402" y="5"/>
                    </a:cxn>
                    <a:cxn ang="0">
                      <a:pos x="402" y="18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5"/>
                    </a:cxn>
                  </a:cxnLst>
                  <a:rect l="0" t="0" r="r" b="b"/>
                  <a:pathLst>
                    <a:path w="402" h="18">
                      <a:moveTo>
                        <a:pt x="402" y="5"/>
                      </a:moveTo>
                      <a:lnTo>
                        <a:pt x="402" y="18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5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51" name="Freeform 143"/>
                <p:cNvSpPr>
                  <a:spLocks/>
                </p:cNvSpPr>
                <p:nvPr/>
              </p:nvSpPr>
              <p:spPr bwMode="auto">
                <a:xfrm>
                  <a:off x="2598" y="2055"/>
                  <a:ext cx="402" cy="18"/>
                </a:xfrm>
                <a:custGeom>
                  <a:avLst/>
                  <a:gdLst/>
                  <a:ahLst/>
                  <a:cxnLst>
                    <a:cxn ang="0">
                      <a:pos x="402" y="5"/>
                    </a:cxn>
                    <a:cxn ang="0">
                      <a:pos x="402" y="18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5"/>
                    </a:cxn>
                  </a:cxnLst>
                  <a:rect l="0" t="0" r="r" b="b"/>
                  <a:pathLst>
                    <a:path w="402" h="18">
                      <a:moveTo>
                        <a:pt x="402" y="5"/>
                      </a:moveTo>
                      <a:lnTo>
                        <a:pt x="402" y="18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5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52" name="Freeform 144"/>
                <p:cNvSpPr>
                  <a:spLocks/>
                </p:cNvSpPr>
                <p:nvPr/>
              </p:nvSpPr>
              <p:spPr bwMode="auto">
                <a:xfrm>
                  <a:off x="2598" y="2054"/>
                  <a:ext cx="402" cy="18"/>
                </a:xfrm>
                <a:custGeom>
                  <a:avLst/>
                  <a:gdLst/>
                  <a:ahLst/>
                  <a:cxnLst>
                    <a:cxn ang="0">
                      <a:pos x="402" y="6"/>
                    </a:cxn>
                    <a:cxn ang="0">
                      <a:pos x="402" y="18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6"/>
                    </a:cxn>
                  </a:cxnLst>
                  <a:rect l="0" t="0" r="r" b="b"/>
                  <a:pathLst>
                    <a:path w="402" h="18">
                      <a:moveTo>
                        <a:pt x="402" y="6"/>
                      </a:moveTo>
                      <a:lnTo>
                        <a:pt x="402" y="18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53" name="Freeform 145"/>
                <p:cNvSpPr>
                  <a:spLocks/>
                </p:cNvSpPr>
                <p:nvPr/>
              </p:nvSpPr>
              <p:spPr bwMode="auto">
                <a:xfrm>
                  <a:off x="2598" y="2054"/>
                  <a:ext cx="402" cy="17"/>
                </a:xfrm>
                <a:custGeom>
                  <a:avLst/>
                  <a:gdLst/>
                  <a:ahLst/>
                  <a:cxnLst>
                    <a:cxn ang="0">
                      <a:pos x="402" y="5"/>
                    </a:cxn>
                    <a:cxn ang="0">
                      <a:pos x="402" y="17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5"/>
                    </a:cxn>
                  </a:cxnLst>
                  <a:rect l="0" t="0" r="r" b="b"/>
                  <a:pathLst>
                    <a:path w="402" h="17">
                      <a:moveTo>
                        <a:pt x="402" y="5"/>
                      </a:moveTo>
                      <a:lnTo>
                        <a:pt x="402" y="17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5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54" name="Freeform 146"/>
                <p:cNvSpPr>
                  <a:spLocks/>
                </p:cNvSpPr>
                <p:nvPr/>
              </p:nvSpPr>
              <p:spPr bwMode="auto">
                <a:xfrm>
                  <a:off x="2598" y="2053"/>
                  <a:ext cx="402" cy="18"/>
                </a:xfrm>
                <a:custGeom>
                  <a:avLst/>
                  <a:gdLst/>
                  <a:ahLst/>
                  <a:cxnLst>
                    <a:cxn ang="0">
                      <a:pos x="402" y="6"/>
                    </a:cxn>
                    <a:cxn ang="0">
                      <a:pos x="402" y="18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6"/>
                    </a:cxn>
                  </a:cxnLst>
                  <a:rect l="0" t="0" r="r" b="b"/>
                  <a:pathLst>
                    <a:path w="402" h="18">
                      <a:moveTo>
                        <a:pt x="402" y="6"/>
                      </a:moveTo>
                      <a:lnTo>
                        <a:pt x="402" y="18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55" name="Freeform 147"/>
                <p:cNvSpPr>
                  <a:spLocks/>
                </p:cNvSpPr>
                <p:nvPr/>
              </p:nvSpPr>
              <p:spPr bwMode="auto">
                <a:xfrm>
                  <a:off x="2598" y="2051"/>
                  <a:ext cx="402" cy="19"/>
                </a:xfrm>
                <a:custGeom>
                  <a:avLst/>
                  <a:gdLst/>
                  <a:ahLst/>
                  <a:cxnLst>
                    <a:cxn ang="0">
                      <a:pos x="402" y="7"/>
                    </a:cxn>
                    <a:cxn ang="0">
                      <a:pos x="402" y="19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402" y="7"/>
                    </a:cxn>
                  </a:cxnLst>
                  <a:rect l="0" t="0" r="r" b="b"/>
                  <a:pathLst>
                    <a:path w="402" h="19">
                      <a:moveTo>
                        <a:pt x="402" y="7"/>
                      </a:moveTo>
                      <a:lnTo>
                        <a:pt x="402" y="19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402" y="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56" name="Freeform 148"/>
                <p:cNvSpPr>
                  <a:spLocks/>
                </p:cNvSpPr>
                <p:nvPr/>
              </p:nvSpPr>
              <p:spPr bwMode="auto">
                <a:xfrm>
                  <a:off x="2598" y="2051"/>
                  <a:ext cx="402" cy="19"/>
                </a:xfrm>
                <a:custGeom>
                  <a:avLst/>
                  <a:gdLst/>
                  <a:ahLst/>
                  <a:cxnLst>
                    <a:cxn ang="0">
                      <a:pos x="402" y="7"/>
                    </a:cxn>
                    <a:cxn ang="0">
                      <a:pos x="402" y="19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7"/>
                    </a:cxn>
                  </a:cxnLst>
                  <a:rect l="0" t="0" r="r" b="b"/>
                  <a:pathLst>
                    <a:path w="402" h="19">
                      <a:moveTo>
                        <a:pt x="402" y="7"/>
                      </a:moveTo>
                      <a:lnTo>
                        <a:pt x="402" y="19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57" name="Freeform 149"/>
                <p:cNvSpPr>
                  <a:spLocks/>
                </p:cNvSpPr>
                <p:nvPr/>
              </p:nvSpPr>
              <p:spPr bwMode="auto">
                <a:xfrm>
                  <a:off x="2598" y="2050"/>
                  <a:ext cx="402" cy="18"/>
                </a:xfrm>
                <a:custGeom>
                  <a:avLst/>
                  <a:gdLst/>
                  <a:ahLst/>
                  <a:cxnLst>
                    <a:cxn ang="0">
                      <a:pos x="402" y="7"/>
                    </a:cxn>
                    <a:cxn ang="0">
                      <a:pos x="402" y="18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7"/>
                    </a:cxn>
                  </a:cxnLst>
                  <a:rect l="0" t="0" r="r" b="b"/>
                  <a:pathLst>
                    <a:path w="402" h="18">
                      <a:moveTo>
                        <a:pt x="402" y="7"/>
                      </a:moveTo>
                      <a:lnTo>
                        <a:pt x="402" y="18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58" name="Freeform 150"/>
                <p:cNvSpPr>
                  <a:spLocks/>
                </p:cNvSpPr>
                <p:nvPr/>
              </p:nvSpPr>
              <p:spPr bwMode="auto">
                <a:xfrm>
                  <a:off x="2598" y="2049"/>
                  <a:ext cx="402" cy="19"/>
                </a:xfrm>
                <a:custGeom>
                  <a:avLst/>
                  <a:gdLst/>
                  <a:ahLst/>
                  <a:cxnLst>
                    <a:cxn ang="0">
                      <a:pos x="402" y="8"/>
                    </a:cxn>
                    <a:cxn ang="0">
                      <a:pos x="402" y="19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8"/>
                    </a:cxn>
                  </a:cxnLst>
                  <a:rect l="0" t="0" r="r" b="b"/>
                  <a:pathLst>
                    <a:path w="402" h="19">
                      <a:moveTo>
                        <a:pt x="402" y="8"/>
                      </a:moveTo>
                      <a:lnTo>
                        <a:pt x="402" y="19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8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59" name="Freeform 151"/>
                <p:cNvSpPr>
                  <a:spLocks/>
                </p:cNvSpPr>
                <p:nvPr/>
              </p:nvSpPr>
              <p:spPr bwMode="auto">
                <a:xfrm>
                  <a:off x="2598" y="2049"/>
                  <a:ext cx="402" cy="18"/>
                </a:xfrm>
                <a:custGeom>
                  <a:avLst/>
                  <a:gdLst/>
                  <a:ahLst/>
                  <a:cxnLst>
                    <a:cxn ang="0">
                      <a:pos x="402" y="7"/>
                    </a:cxn>
                    <a:cxn ang="0">
                      <a:pos x="402" y="18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7"/>
                    </a:cxn>
                  </a:cxnLst>
                  <a:rect l="0" t="0" r="r" b="b"/>
                  <a:pathLst>
                    <a:path w="402" h="18">
                      <a:moveTo>
                        <a:pt x="402" y="7"/>
                      </a:moveTo>
                      <a:lnTo>
                        <a:pt x="402" y="18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60" name="Freeform 152"/>
                <p:cNvSpPr>
                  <a:spLocks/>
                </p:cNvSpPr>
                <p:nvPr/>
              </p:nvSpPr>
              <p:spPr bwMode="auto">
                <a:xfrm>
                  <a:off x="2598" y="2049"/>
                  <a:ext cx="402" cy="18"/>
                </a:xfrm>
                <a:custGeom>
                  <a:avLst/>
                  <a:gdLst/>
                  <a:ahLst/>
                  <a:cxnLst>
                    <a:cxn ang="0">
                      <a:pos x="402" y="7"/>
                    </a:cxn>
                    <a:cxn ang="0">
                      <a:pos x="402" y="18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7"/>
                    </a:cxn>
                  </a:cxnLst>
                  <a:rect l="0" t="0" r="r" b="b"/>
                  <a:pathLst>
                    <a:path w="402" h="18">
                      <a:moveTo>
                        <a:pt x="402" y="7"/>
                      </a:moveTo>
                      <a:lnTo>
                        <a:pt x="402" y="18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61" name="Freeform 153"/>
                <p:cNvSpPr>
                  <a:spLocks/>
                </p:cNvSpPr>
                <p:nvPr/>
              </p:nvSpPr>
              <p:spPr bwMode="auto">
                <a:xfrm>
                  <a:off x="2598" y="2048"/>
                  <a:ext cx="402" cy="19"/>
                </a:xfrm>
                <a:custGeom>
                  <a:avLst/>
                  <a:gdLst/>
                  <a:ahLst/>
                  <a:cxnLst>
                    <a:cxn ang="0">
                      <a:pos x="402" y="7"/>
                    </a:cxn>
                    <a:cxn ang="0">
                      <a:pos x="402" y="19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7"/>
                    </a:cxn>
                  </a:cxnLst>
                  <a:rect l="0" t="0" r="r" b="b"/>
                  <a:pathLst>
                    <a:path w="402" h="19">
                      <a:moveTo>
                        <a:pt x="402" y="7"/>
                      </a:moveTo>
                      <a:lnTo>
                        <a:pt x="402" y="19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62" name="Freeform 154"/>
                <p:cNvSpPr>
                  <a:spLocks/>
                </p:cNvSpPr>
                <p:nvPr/>
              </p:nvSpPr>
              <p:spPr bwMode="auto">
                <a:xfrm>
                  <a:off x="2598" y="2047"/>
                  <a:ext cx="402" cy="19"/>
                </a:xfrm>
                <a:custGeom>
                  <a:avLst/>
                  <a:gdLst/>
                  <a:ahLst/>
                  <a:cxnLst>
                    <a:cxn ang="0">
                      <a:pos x="402" y="7"/>
                    </a:cxn>
                    <a:cxn ang="0">
                      <a:pos x="402" y="19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7"/>
                    </a:cxn>
                  </a:cxnLst>
                  <a:rect l="0" t="0" r="r" b="b"/>
                  <a:pathLst>
                    <a:path w="402" h="19">
                      <a:moveTo>
                        <a:pt x="402" y="7"/>
                      </a:moveTo>
                      <a:lnTo>
                        <a:pt x="402" y="19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7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63" name="Freeform 155"/>
                <p:cNvSpPr>
                  <a:spLocks/>
                </p:cNvSpPr>
                <p:nvPr/>
              </p:nvSpPr>
              <p:spPr bwMode="auto">
                <a:xfrm>
                  <a:off x="2598" y="2046"/>
                  <a:ext cx="402" cy="20"/>
                </a:xfrm>
                <a:custGeom>
                  <a:avLst/>
                  <a:gdLst/>
                  <a:ahLst/>
                  <a:cxnLst>
                    <a:cxn ang="0">
                      <a:pos x="402" y="8"/>
                    </a:cxn>
                    <a:cxn ang="0">
                      <a:pos x="402" y="20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8"/>
                    </a:cxn>
                  </a:cxnLst>
                  <a:rect l="0" t="0" r="r" b="b"/>
                  <a:pathLst>
                    <a:path w="402" h="20">
                      <a:moveTo>
                        <a:pt x="402" y="8"/>
                      </a:moveTo>
                      <a:lnTo>
                        <a:pt x="402" y="20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8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64" name="Freeform 156"/>
                <p:cNvSpPr>
                  <a:spLocks/>
                </p:cNvSpPr>
                <p:nvPr/>
              </p:nvSpPr>
              <p:spPr bwMode="auto">
                <a:xfrm>
                  <a:off x="2598" y="2045"/>
                  <a:ext cx="402" cy="20"/>
                </a:xfrm>
                <a:custGeom>
                  <a:avLst/>
                  <a:gdLst/>
                  <a:ahLst/>
                  <a:cxnLst>
                    <a:cxn ang="0">
                      <a:pos x="402" y="8"/>
                    </a:cxn>
                    <a:cxn ang="0">
                      <a:pos x="402" y="20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8"/>
                    </a:cxn>
                  </a:cxnLst>
                  <a:rect l="0" t="0" r="r" b="b"/>
                  <a:pathLst>
                    <a:path w="402" h="20">
                      <a:moveTo>
                        <a:pt x="402" y="8"/>
                      </a:moveTo>
                      <a:lnTo>
                        <a:pt x="402" y="20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8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65" name="Freeform 157"/>
                <p:cNvSpPr>
                  <a:spLocks/>
                </p:cNvSpPr>
                <p:nvPr/>
              </p:nvSpPr>
              <p:spPr bwMode="auto">
                <a:xfrm>
                  <a:off x="2598" y="2044"/>
                  <a:ext cx="402" cy="20"/>
                </a:xfrm>
                <a:custGeom>
                  <a:avLst/>
                  <a:gdLst/>
                  <a:ahLst/>
                  <a:cxnLst>
                    <a:cxn ang="0">
                      <a:pos x="402" y="8"/>
                    </a:cxn>
                    <a:cxn ang="0">
                      <a:pos x="402" y="20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8"/>
                    </a:cxn>
                  </a:cxnLst>
                  <a:rect l="0" t="0" r="r" b="b"/>
                  <a:pathLst>
                    <a:path w="402" h="20">
                      <a:moveTo>
                        <a:pt x="402" y="8"/>
                      </a:moveTo>
                      <a:lnTo>
                        <a:pt x="402" y="20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8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66" name="Freeform 158"/>
                <p:cNvSpPr>
                  <a:spLocks/>
                </p:cNvSpPr>
                <p:nvPr/>
              </p:nvSpPr>
              <p:spPr bwMode="auto">
                <a:xfrm>
                  <a:off x="2598" y="2043"/>
                  <a:ext cx="402" cy="20"/>
                </a:xfrm>
                <a:custGeom>
                  <a:avLst/>
                  <a:gdLst/>
                  <a:ahLst/>
                  <a:cxnLst>
                    <a:cxn ang="0">
                      <a:pos x="402" y="9"/>
                    </a:cxn>
                    <a:cxn ang="0">
                      <a:pos x="402" y="20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9"/>
                    </a:cxn>
                  </a:cxnLst>
                  <a:rect l="0" t="0" r="r" b="b"/>
                  <a:pathLst>
                    <a:path w="402" h="20">
                      <a:moveTo>
                        <a:pt x="402" y="9"/>
                      </a:moveTo>
                      <a:lnTo>
                        <a:pt x="402" y="20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9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67" name="Freeform 159"/>
                <p:cNvSpPr>
                  <a:spLocks/>
                </p:cNvSpPr>
                <p:nvPr/>
              </p:nvSpPr>
              <p:spPr bwMode="auto">
                <a:xfrm>
                  <a:off x="2598" y="2043"/>
                  <a:ext cx="402" cy="20"/>
                </a:xfrm>
                <a:custGeom>
                  <a:avLst/>
                  <a:gdLst/>
                  <a:ahLst/>
                  <a:cxnLst>
                    <a:cxn ang="0">
                      <a:pos x="402" y="8"/>
                    </a:cxn>
                    <a:cxn ang="0">
                      <a:pos x="402" y="20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8"/>
                    </a:cxn>
                  </a:cxnLst>
                  <a:rect l="0" t="0" r="r" b="b"/>
                  <a:pathLst>
                    <a:path w="402" h="20">
                      <a:moveTo>
                        <a:pt x="402" y="8"/>
                      </a:moveTo>
                      <a:lnTo>
                        <a:pt x="402" y="20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8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68" name="Freeform 160"/>
                <p:cNvSpPr>
                  <a:spLocks/>
                </p:cNvSpPr>
                <p:nvPr/>
              </p:nvSpPr>
              <p:spPr bwMode="auto">
                <a:xfrm>
                  <a:off x="2598" y="2042"/>
                  <a:ext cx="402" cy="21"/>
                </a:xfrm>
                <a:custGeom>
                  <a:avLst/>
                  <a:gdLst/>
                  <a:ahLst/>
                  <a:cxnLst>
                    <a:cxn ang="0">
                      <a:pos x="402" y="9"/>
                    </a:cxn>
                    <a:cxn ang="0">
                      <a:pos x="402" y="21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9"/>
                    </a:cxn>
                  </a:cxnLst>
                  <a:rect l="0" t="0" r="r" b="b"/>
                  <a:pathLst>
                    <a:path w="402" h="21">
                      <a:moveTo>
                        <a:pt x="402" y="9"/>
                      </a:moveTo>
                      <a:lnTo>
                        <a:pt x="402" y="21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9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69" name="Freeform 161"/>
                <p:cNvSpPr>
                  <a:spLocks/>
                </p:cNvSpPr>
                <p:nvPr/>
              </p:nvSpPr>
              <p:spPr bwMode="auto">
                <a:xfrm>
                  <a:off x="2598" y="2040"/>
                  <a:ext cx="402" cy="21"/>
                </a:xfrm>
                <a:custGeom>
                  <a:avLst/>
                  <a:gdLst/>
                  <a:ahLst/>
                  <a:cxnLst>
                    <a:cxn ang="0">
                      <a:pos x="402" y="10"/>
                    </a:cxn>
                    <a:cxn ang="0">
                      <a:pos x="402" y="21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10"/>
                    </a:cxn>
                  </a:cxnLst>
                  <a:rect l="0" t="0" r="r" b="b"/>
                  <a:pathLst>
                    <a:path w="402" h="21">
                      <a:moveTo>
                        <a:pt x="402" y="10"/>
                      </a:moveTo>
                      <a:lnTo>
                        <a:pt x="402" y="21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10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70" name="Freeform 162"/>
                <p:cNvSpPr>
                  <a:spLocks/>
                </p:cNvSpPr>
                <p:nvPr/>
              </p:nvSpPr>
              <p:spPr bwMode="auto">
                <a:xfrm>
                  <a:off x="2598" y="2040"/>
                  <a:ext cx="402" cy="21"/>
                </a:xfrm>
                <a:custGeom>
                  <a:avLst/>
                  <a:gdLst/>
                  <a:ahLst/>
                  <a:cxnLst>
                    <a:cxn ang="0">
                      <a:pos x="402" y="9"/>
                    </a:cxn>
                    <a:cxn ang="0">
                      <a:pos x="402" y="21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9"/>
                    </a:cxn>
                  </a:cxnLst>
                  <a:rect l="0" t="0" r="r" b="b"/>
                  <a:pathLst>
                    <a:path w="402" h="21">
                      <a:moveTo>
                        <a:pt x="402" y="9"/>
                      </a:moveTo>
                      <a:lnTo>
                        <a:pt x="402" y="21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9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71" name="Freeform 163"/>
                <p:cNvSpPr>
                  <a:spLocks/>
                </p:cNvSpPr>
                <p:nvPr/>
              </p:nvSpPr>
              <p:spPr bwMode="auto">
                <a:xfrm>
                  <a:off x="2598" y="2039"/>
                  <a:ext cx="402" cy="21"/>
                </a:xfrm>
                <a:custGeom>
                  <a:avLst/>
                  <a:gdLst/>
                  <a:ahLst/>
                  <a:cxnLst>
                    <a:cxn ang="0">
                      <a:pos x="402" y="10"/>
                    </a:cxn>
                    <a:cxn ang="0">
                      <a:pos x="402" y="21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0"/>
                    </a:cxn>
                  </a:cxnLst>
                  <a:rect l="0" t="0" r="r" b="b"/>
                  <a:pathLst>
                    <a:path w="402" h="21">
                      <a:moveTo>
                        <a:pt x="402" y="10"/>
                      </a:moveTo>
                      <a:lnTo>
                        <a:pt x="402" y="21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0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72" name="Freeform 164"/>
                <p:cNvSpPr>
                  <a:spLocks/>
                </p:cNvSpPr>
                <p:nvPr/>
              </p:nvSpPr>
              <p:spPr bwMode="auto">
                <a:xfrm>
                  <a:off x="2598" y="2038"/>
                  <a:ext cx="402" cy="22"/>
                </a:xfrm>
                <a:custGeom>
                  <a:avLst/>
                  <a:gdLst/>
                  <a:ahLst/>
                  <a:cxnLst>
                    <a:cxn ang="0">
                      <a:pos x="402" y="11"/>
                    </a:cxn>
                    <a:cxn ang="0">
                      <a:pos x="402" y="2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1"/>
                    </a:cxn>
                  </a:cxnLst>
                  <a:rect l="0" t="0" r="r" b="b"/>
                  <a:pathLst>
                    <a:path w="402" h="22">
                      <a:moveTo>
                        <a:pt x="402" y="11"/>
                      </a:moveTo>
                      <a:lnTo>
                        <a:pt x="402" y="22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73" name="Freeform 165"/>
                <p:cNvSpPr>
                  <a:spLocks/>
                </p:cNvSpPr>
                <p:nvPr/>
              </p:nvSpPr>
              <p:spPr bwMode="auto">
                <a:xfrm>
                  <a:off x="2598" y="2038"/>
                  <a:ext cx="402" cy="21"/>
                </a:xfrm>
                <a:custGeom>
                  <a:avLst/>
                  <a:gdLst/>
                  <a:ahLst/>
                  <a:cxnLst>
                    <a:cxn ang="0">
                      <a:pos x="402" y="11"/>
                    </a:cxn>
                    <a:cxn ang="0">
                      <a:pos x="402" y="21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1"/>
                    </a:cxn>
                  </a:cxnLst>
                  <a:rect l="0" t="0" r="r" b="b"/>
                  <a:pathLst>
                    <a:path w="402" h="21">
                      <a:moveTo>
                        <a:pt x="402" y="11"/>
                      </a:moveTo>
                      <a:lnTo>
                        <a:pt x="402" y="21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74" name="Freeform 166"/>
                <p:cNvSpPr>
                  <a:spLocks/>
                </p:cNvSpPr>
                <p:nvPr/>
              </p:nvSpPr>
              <p:spPr bwMode="auto">
                <a:xfrm>
                  <a:off x="2598" y="2037"/>
                  <a:ext cx="402" cy="21"/>
                </a:xfrm>
                <a:custGeom>
                  <a:avLst/>
                  <a:gdLst/>
                  <a:ahLst/>
                  <a:cxnLst>
                    <a:cxn ang="0">
                      <a:pos x="402" y="11"/>
                    </a:cxn>
                    <a:cxn ang="0">
                      <a:pos x="402" y="21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11"/>
                    </a:cxn>
                  </a:cxnLst>
                  <a:rect l="0" t="0" r="r" b="b"/>
                  <a:pathLst>
                    <a:path w="402" h="21">
                      <a:moveTo>
                        <a:pt x="402" y="11"/>
                      </a:moveTo>
                      <a:lnTo>
                        <a:pt x="402" y="21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1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75" name="Freeform 167"/>
                <p:cNvSpPr>
                  <a:spLocks/>
                </p:cNvSpPr>
                <p:nvPr/>
              </p:nvSpPr>
              <p:spPr bwMode="auto">
                <a:xfrm>
                  <a:off x="2598" y="2036"/>
                  <a:ext cx="402" cy="22"/>
                </a:xfrm>
                <a:custGeom>
                  <a:avLst/>
                  <a:gdLst/>
                  <a:ahLst/>
                  <a:cxnLst>
                    <a:cxn ang="0">
                      <a:pos x="402" y="11"/>
                    </a:cxn>
                    <a:cxn ang="0">
                      <a:pos x="402" y="2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1"/>
                    </a:cxn>
                  </a:cxnLst>
                  <a:rect l="0" t="0" r="r" b="b"/>
                  <a:pathLst>
                    <a:path w="402" h="22">
                      <a:moveTo>
                        <a:pt x="402" y="11"/>
                      </a:moveTo>
                      <a:lnTo>
                        <a:pt x="402" y="22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76" name="Freeform 168"/>
                <p:cNvSpPr>
                  <a:spLocks/>
                </p:cNvSpPr>
                <p:nvPr/>
              </p:nvSpPr>
              <p:spPr bwMode="auto">
                <a:xfrm>
                  <a:off x="2598" y="2035"/>
                  <a:ext cx="402" cy="22"/>
                </a:xfrm>
                <a:custGeom>
                  <a:avLst/>
                  <a:gdLst/>
                  <a:ahLst/>
                  <a:cxnLst>
                    <a:cxn ang="0">
                      <a:pos x="402" y="12"/>
                    </a:cxn>
                    <a:cxn ang="0">
                      <a:pos x="402" y="2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2"/>
                    </a:cxn>
                  </a:cxnLst>
                  <a:rect l="0" t="0" r="r" b="b"/>
                  <a:pathLst>
                    <a:path w="402" h="22">
                      <a:moveTo>
                        <a:pt x="402" y="12"/>
                      </a:moveTo>
                      <a:lnTo>
                        <a:pt x="402" y="22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77" name="Freeform 169"/>
                <p:cNvSpPr>
                  <a:spLocks/>
                </p:cNvSpPr>
                <p:nvPr/>
              </p:nvSpPr>
              <p:spPr bwMode="auto">
                <a:xfrm>
                  <a:off x="2598" y="2035"/>
                  <a:ext cx="402" cy="22"/>
                </a:xfrm>
                <a:custGeom>
                  <a:avLst/>
                  <a:gdLst/>
                  <a:ahLst/>
                  <a:cxnLst>
                    <a:cxn ang="0">
                      <a:pos x="402" y="11"/>
                    </a:cxn>
                    <a:cxn ang="0">
                      <a:pos x="402" y="2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1"/>
                    </a:cxn>
                  </a:cxnLst>
                  <a:rect l="0" t="0" r="r" b="b"/>
                  <a:pathLst>
                    <a:path w="402" h="22">
                      <a:moveTo>
                        <a:pt x="402" y="11"/>
                      </a:moveTo>
                      <a:lnTo>
                        <a:pt x="402" y="22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78" name="Freeform 170"/>
                <p:cNvSpPr>
                  <a:spLocks/>
                </p:cNvSpPr>
                <p:nvPr/>
              </p:nvSpPr>
              <p:spPr bwMode="auto">
                <a:xfrm>
                  <a:off x="2598" y="2033"/>
                  <a:ext cx="402" cy="24"/>
                </a:xfrm>
                <a:custGeom>
                  <a:avLst/>
                  <a:gdLst/>
                  <a:ahLst/>
                  <a:cxnLst>
                    <a:cxn ang="0">
                      <a:pos x="402" y="13"/>
                    </a:cxn>
                    <a:cxn ang="0">
                      <a:pos x="402" y="24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13"/>
                    </a:cxn>
                  </a:cxnLst>
                  <a:rect l="0" t="0" r="r" b="b"/>
                  <a:pathLst>
                    <a:path w="402" h="24">
                      <a:moveTo>
                        <a:pt x="402" y="13"/>
                      </a:moveTo>
                      <a:lnTo>
                        <a:pt x="402" y="24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13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79" name="Freeform 171"/>
                <p:cNvSpPr>
                  <a:spLocks/>
                </p:cNvSpPr>
                <p:nvPr/>
              </p:nvSpPr>
              <p:spPr bwMode="auto">
                <a:xfrm>
                  <a:off x="2598" y="2033"/>
                  <a:ext cx="402" cy="23"/>
                </a:xfrm>
                <a:custGeom>
                  <a:avLst/>
                  <a:gdLst/>
                  <a:ahLst/>
                  <a:cxnLst>
                    <a:cxn ang="0">
                      <a:pos x="402" y="12"/>
                    </a:cxn>
                    <a:cxn ang="0">
                      <a:pos x="402" y="23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2"/>
                    </a:cxn>
                  </a:cxnLst>
                  <a:rect l="0" t="0" r="r" b="b"/>
                  <a:pathLst>
                    <a:path w="402" h="23">
                      <a:moveTo>
                        <a:pt x="402" y="12"/>
                      </a:moveTo>
                      <a:lnTo>
                        <a:pt x="402" y="23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80" name="Freeform 172"/>
                <p:cNvSpPr>
                  <a:spLocks/>
                </p:cNvSpPr>
                <p:nvPr/>
              </p:nvSpPr>
              <p:spPr bwMode="auto">
                <a:xfrm>
                  <a:off x="2598" y="2032"/>
                  <a:ext cx="402" cy="23"/>
                </a:xfrm>
                <a:custGeom>
                  <a:avLst/>
                  <a:gdLst/>
                  <a:ahLst/>
                  <a:cxnLst>
                    <a:cxn ang="0">
                      <a:pos x="402" y="12"/>
                    </a:cxn>
                    <a:cxn ang="0">
                      <a:pos x="402" y="23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2"/>
                    </a:cxn>
                  </a:cxnLst>
                  <a:rect l="0" t="0" r="r" b="b"/>
                  <a:pathLst>
                    <a:path w="402" h="23">
                      <a:moveTo>
                        <a:pt x="402" y="12"/>
                      </a:moveTo>
                      <a:lnTo>
                        <a:pt x="402" y="23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81" name="Freeform 173"/>
                <p:cNvSpPr>
                  <a:spLocks/>
                </p:cNvSpPr>
                <p:nvPr/>
              </p:nvSpPr>
              <p:spPr bwMode="auto">
                <a:xfrm>
                  <a:off x="2598" y="2031"/>
                  <a:ext cx="402" cy="23"/>
                </a:xfrm>
                <a:custGeom>
                  <a:avLst/>
                  <a:gdLst/>
                  <a:ahLst/>
                  <a:cxnLst>
                    <a:cxn ang="0">
                      <a:pos x="402" y="12"/>
                    </a:cxn>
                    <a:cxn ang="0">
                      <a:pos x="402" y="23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2"/>
                    </a:cxn>
                  </a:cxnLst>
                  <a:rect l="0" t="0" r="r" b="b"/>
                  <a:pathLst>
                    <a:path w="402" h="23">
                      <a:moveTo>
                        <a:pt x="402" y="12"/>
                      </a:moveTo>
                      <a:lnTo>
                        <a:pt x="402" y="23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82" name="Freeform 174"/>
                <p:cNvSpPr>
                  <a:spLocks/>
                </p:cNvSpPr>
                <p:nvPr/>
              </p:nvSpPr>
              <p:spPr bwMode="auto">
                <a:xfrm>
                  <a:off x="2598" y="2030"/>
                  <a:ext cx="402" cy="24"/>
                </a:xfrm>
                <a:custGeom>
                  <a:avLst/>
                  <a:gdLst/>
                  <a:ahLst/>
                  <a:cxnLst>
                    <a:cxn ang="0">
                      <a:pos x="402" y="13"/>
                    </a:cxn>
                    <a:cxn ang="0">
                      <a:pos x="402" y="24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13"/>
                    </a:cxn>
                  </a:cxnLst>
                  <a:rect l="0" t="0" r="r" b="b"/>
                  <a:pathLst>
                    <a:path w="402" h="24">
                      <a:moveTo>
                        <a:pt x="402" y="13"/>
                      </a:moveTo>
                      <a:lnTo>
                        <a:pt x="402" y="24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13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83" name="Freeform 175"/>
                <p:cNvSpPr>
                  <a:spLocks/>
                </p:cNvSpPr>
                <p:nvPr/>
              </p:nvSpPr>
              <p:spPr bwMode="auto">
                <a:xfrm>
                  <a:off x="2598" y="2030"/>
                  <a:ext cx="402" cy="23"/>
                </a:xfrm>
                <a:custGeom>
                  <a:avLst/>
                  <a:gdLst/>
                  <a:ahLst/>
                  <a:cxnLst>
                    <a:cxn ang="0">
                      <a:pos x="402" y="13"/>
                    </a:cxn>
                    <a:cxn ang="0">
                      <a:pos x="402" y="23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3"/>
                    </a:cxn>
                  </a:cxnLst>
                  <a:rect l="0" t="0" r="r" b="b"/>
                  <a:pathLst>
                    <a:path w="402" h="23">
                      <a:moveTo>
                        <a:pt x="402" y="13"/>
                      </a:moveTo>
                      <a:lnTo>
                        <a:pt x="402" y="23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3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84" name="Freeform 176"/>
                <p:cNvSpPr>
                  <a:spLocks/>
                </p:cNvSpPr>
                <p:nvPr/>
              </p:nvSpPr>
              <p:spPr bwMode="auto">
                <a:xfrm>
                  <a:off x="2598" y="2029"/>
                  <a:ext cx="402" cy="23"/>
                </a:xfrm>
                <a:custGeom>
                  <a:avLst/>
                  <a:gdLst/>
                  <a:ahLst/>
                  <a:cxnLst>
                    <a:cxn ang="0">
                      <a:pos x="402" y="13"/>
                    </a:cxn>
                    <a:cxn ang="0">
                      <a:pos x="402" y="23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3"/>
                    </a:cxn>
                  </a:cxnLst>
                  <a:rect l="0" t="0" r="r" b="b"/>
                  <a:pathLst>
                    <a:path w="402" h="23">
                      <a:moveTo>
                        <a:pt x="402" y="13"/>
                      </a:moveTo>
                      <a:lnTo>
                        <a:pt x="402" y="23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3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85" name="Freeform 177"/>
                <p:cNvSpPr>
                  <a:spLocks/>
                </p:cNvSpPr>
                <p:nvPr/>
              </p:nvSpPr>
              <p:spPr bwMode="auto">
                <a:xfrm>
                  <a:off x="2598" y="2028"/>
                  <a:ext cx="402" cy="23"/>
                </a:xfrm>
                <a:custGeom>
                  <a:avLst/>
                  <a:gdLst/>
                  <a:ahLst/>
                  <a:cxnLst>
                    <a:cxn ang="0">
                      <a:pos x="402" y="14"/>
                    </a:cxn>
                    <a:cxn ang="0">
                      <a:pos x="402" y="23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4"/>
                    </a:cxn>
                  </a:cxnLst>
                  <a:rect l="0" t="0" r="r" b="b"/>
                  <a:pathLst>
                    <a:path w="402" h="23">
                      <a:moveTo>
                        <a:pt x="402" y="14"/>
                      </a:moveTo>
                      <a:lnTo>
                        <a:pt x="402" y="23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4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86" name="Freeform 178"/>
                <p:cNvSpPr>
                  <a:spLocks/>
                </p:cNvSpPr>
                <p:nvPr/>
              </p:nvSpPr>
              <p:spPr bwMode="auto">
                <a:xfrm>
                  <a:off x="2598" y="2028"/>
                  <a:ext cx="402" cy="23"/>
                </a:xfrm>
                <a:custGeom>
                  <a:avLst/>
                  <a:gdLst/>
                  <a:ahLst/>
                  <a:cxnLst>
                    <a:cxn ang="0">
                      <a:pos x="402" y="12"/>
                    </a:cxn>
                    <a:cxn ang="0">
                      <a:pos x="402" y="23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2"/>
                    </a:cxn>
                  </a:cxnLst>
                  <a:rect l="0" t="0" r="r" b="b"/>
                  <a:pathLst>
                    <a:path w="402" h="23">
                      <a:moveTo>
                        <a:pt x="402" y="12"/>
                      </a:moveTo>
                      <a:lnTo>
                        <a:pt x="402" y="23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87" name="Freeform 179"/>
                <p:cNvSpPr>
                  <a:spLocks/>
                </p:cNvSpPr>
                <p:nvPr/>
              </p:nvSpPr>
              <p:spPr bwMode="auto">
                <a:xfrm>
                  <a:off x="2598" y="2026"/>
                  <a:ext cx="402" cy="24"/>
                </a:xfrm>
                <a:custGeom>
                  <a:avLst/>
                  <a:gdLst/>
                  <a:ahLst/>
                  <a:cxnLst>
                    <a:cxn ang="0">
                      <a:pos x="402" y="14"/>
                    </a:cxn>
                    <a:cxn ang="0">
                      <a:pos x="402" y="24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4"/>
                    </a:cxn>
                  </a:cxnLst>
                  <a:rect l="0" t="0" r="r" b="b"/>
                  <a:pathLst>
                    <a:path w="402" h="24">
                      <a:moveTo>
                        <a:pt x="402" y="14"/>
                      </a:moveTo>
                      <a:lnTo>
                        <a:pt x="402" y="24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4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88" name="Freeform 180"/>
                <p:cNvSpPr>
                  <a:spLocks/>
                </p:cNvSpPr>
                <p:nvPr/>
              </p:nvSpPr>
              <p:spPr bwMode="auto">
                <a:xfrm>
                  <a:off x="2598" y="2025"/>
                  <a:ext cx="402" cy="25"/>
                </a:xfrm>
                <a:custGeom>
                  <a:avLst/>
                  <a:gdLst/>
                  <a:ahLst/>
                  <a:cxnLst>
                    <a:cxn ang="0">
                      <a:pos x="402" y="14"/>
                    </a:cxn>
                    <a:cxn ang="0">
                      <a:pos x="402" y="25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402" y="14"/>
                    </a:cxn>
                  </a:cxnLst>
                  <a:rect l="0" t="0" r="r" b="b"/>
                  <a:pathLst>
                    <a:path w="402" h="25">
                      <a:moveTo>
                        <a:pt x="402" y="14"/>
                      </a:moveTo>
                      <a:lnTo>
                        <a:pt x="402" y="25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402" y="14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89" name="Freeform 181"/>
                <p:cNvSpPr>
                  <a:spLocks/>
                </p:cNvSpPr>
                <p:nvPr/>
              </p:nvSpPr>
              <p:spPr bwMode="auto">
                <a:xfrm>
                  <a:off x="2598" y="2025"/>
                  <a:ext cx="402" cy="24"/>
                </a:xfrm>
                <a:custGeom>
                  <a:avLst/>
                  <a:gdLst/>
                  <a:ahLst/>
                  <a:cxnLst>
                    <a:cxn ang="0">
                      <a:pos x="402" y="14"/>
                    </a:cxn>
                    <a:cxn ang="0">
                      <a:pos x="402" y="24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4"/>
                    </a:cxn>
                  </a:cxnLst>
                  <a:rect l="0" t="0" r="r" b="b"/>
                  <a:pathLst>
                    <a:path w="402" h="24">
                      <a:moveTo>
                        <a:pt x="402" y="14"/>
                      </a:moveTo>
                      <a:lnTo>
                        <a:pt x="402" y="24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4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90" name="Freeform 182"/>
                <p:cNvSpPr>
                  <a:spLocks/>
                </p:cNvSpPr>
                <p:nvPr/>
              </p:nvSpPr>
              <p:spPr bwMode="auto">
                <a:xfrm>
                  <a:off x="2598" y="2024"/>
                  <a:ext cx="402" cy="25"/>
                </a:xfrm>
                <a:custGeom>
                  <a:avLst/>
                  <a:gdLst/>
                  <a:ahLst/>
                  <a:cxnLst>
                    <a:cxn ang="0">
                      <a:pos x="402" y="14"/>
                    </a:cxn>
                    <a:cxn ang="0">
                      <a:pos x="402" y="25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4"/>
                    </a:cxn>
                  </a:cxnLst>
                  <a:rect l="0" t="0" r="r" b="b"/>
                  <a:pathLst>
                    <a:path w="402" h="25">
                      <a:moveTo>
                        <a:pt x="402" y="14"/>
                      </a:moveTo>
                      <a:lnTo>
                        <a:pt x="402" y="25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4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91" name="Freeform 183"/>
                <p:cNvSpPr>
                  <a:spLocks/>
                </p:cNvSpPr>
                <p:nvPr/>
              </p:nvSpPr>
              <p:spPr bwMode="auto">
                <a:xfrm>
                  <a:off x="2598" y="2023"/>
                  <a:ext cx="402" cy="26"/>
                </a:xfrm>
                <a:custGeom>
                  <a:avLst/>
                  <a:gdLst/>
                  <a:ahLst/>
                  <a:cxnLst>
                    <a:cxn ang="0">
                      <a:pos x="402" y="15"/>
                    </a:cxn>
                    <a:cxn ang="0">
                      <a:pos x="402" y="26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5"/>
                    </a:cxn>
                  </a:cxnLst>
                  <a:rect l="0" t="0" r="r" b="b"/>
                  <a:pathLst>
                    <a:path w="402" h="26">
                      <a:moveTo>
                        <a:pt x="402" y="15"/>
                      </a:moveTo>
                      <a:lnTo>
                        <a:pt x="402" y="26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5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92" name="Freeform 184"/>
                <p:cNvSpPr>
                  <a:spLocks/>
                </p:cNvSpPr>
                <p:nvPr/>
              </p:nvSpPr>
              <p:spPr bwMode="auto">
                <a:xfrm>
                  <a:off x="2598" y="2022"/>
                  <a:ext cx="402" cy="26"/>
                </a:xfrm>
                <a:custGeom>
                  <a:avLst/>
                  <a:gdLst/>
                  <a:ahLst/>
                  <a:cxnLst>
                    <a:cxn ang="0">
                      <a:pos x="402" y="15"/>
                    </a:cxn>
                    <a:cxn ang="0">
                      <a:pos x="402" y="26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5"/>
                    </a:cxn>
                  </a:cxnLst>
                  <a:rect l="0" t="0" r="r" b="b"/>
                  <a:pathLst>
                    <a:path w="402" h="26">
                      <a:moveTo>
                        <a:pt x="402" y="15"/>
                      </a:moveTo>
                      <a:lnTo>
                        <a:pt x="402" y="2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5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93" name="Freeform 185"/>
                <p:cNvSpPr>
                  <a:spLocks/>
                </p:cNvSpPr>
                <p:nvPr/>
              </p:nvSpPr>
              <p:spPr bwMode="auto">
                <a:xfrm>
                  <a:off x="2598" y="2022"/>
                  <a:ext cx="402" cy="25"/>
                </a:xfrm>
                <a:custGeom>
                  <a:avLst/>
                  <a:gdLst/>
                  <a:ahLst/>
                  <a:cxnLst>
                    <a:cxn ang="0">
                      <a:pos x="402" y="15"/>
                    </a:cxn>
                    <a:cxn ang="0">
                      <a:pos x="402" y="25"/>
                    </a:cxn>
                    <a:cxn ang="0">
                      <a:pos x="0" y="9"/>
                    </a:cxn>
                    <a:cxn ang="0">
                      <a:pos x="0" y="0"/>
                    </a:cxn>
                    <a:cxn ang="0">
                      <a:pos x="402" y="15"/>
                    </a:cxn>
                  </a:cxnLst>
                  <a:rect l="0" t="0" r="r" b="b"/>
                  <a:pathLst>
                    <a:path w="402" h="25">
                      <a:moveTo>
                        <a:pt x="402" y="15"/>
                      </a:moveTo>
                      <a:lnTo>
                        <a:pt x="402" y="25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402" y="15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94" name="Freeform 186"/>
                <p:cNvSpPr>
                  <a:spLocks/>
                </p:cNvSpPr>
                <p:nvPr/>
              </p:nvSpPr>
              <p:spPr bwMode="auto">
                <a:xfrm>
                  <a:off x="2598" y="2020"/>
                  <a:ext cx="402" cy="26"/>
                </a:xfrm>
                <a:custGeom>
                  <a:avLst/>
                  <a:gdLst/>
                  <a:ahLst/>
                  <a:cxnLst>
                    <a:cxn ang="0">
                      <a:pos x="402" y="17"/>
                    </a:cxn>
                    <a:cxn ang="0">
                      <a:pos x="402" y="26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7"/>
                    </a:cxn>
                  </a:cxnLst>
                  <a:rect l="0" t="0" r="r" b="b"/>
                  <a:pathLst>
                    <a:path w="402" h="26">
                      <a:moveTo>
                        <a:pt x="402" y="17"/>
                      </a:moveTo>
                      <a:lnTo>
                        <a:pt x="402" y="2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7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95" name="Freeform 187"/>
                <p:cNvSpPr>
                  <a:spLocks/>
                </p:cNvSpPr>
                <p:nvPr/>
              </p:nvSpPr>
              <p:spPr bwMode="auto">
                <a:xfrm>
                  <a:off x="2598" y="2020"/>
                  <a:ext cx="402" cy="26"/>
                </a:xfrm>
                <a:custGeom>
                  <a:avLst/>
                  <a:gdLst/>
                  <a:ahLst/>
                  <a:cxnLst>
                    <a:cxn ang="0">
                      <a:pos x="402" y="16"/>
                    </a:cxn>
                    <a:cxn ang="0">
                      <a:pos x="402" y="26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6"/>
                    </a:cxn>
                  </a:cxnLst>
                  <a:rect l="0" t="0" r="r" b="b"/>
                  <a:pathLst>
                    <a:path w="402" h="26">
                      <a:moveTo>
                        <a:pt x="402" y="16"/>
                      </a:moveTo>
                      <a:lnTo>
                        <a:pt x="402" y="26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6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96" name="Freeform 188"/>
                <p:cNvSpPr>
                  <a:spLocks/>
                </p:cNvSpPr>
                <p:nvPr/>
              </p:nvSpPr>
              <p:spPr bwMode="auto">
                <a:xfrm>
                  <a:off x="2598" y="2019"/>
                  <a:ext cx="402" cy="27"/>
                </a:xfrm>
                <a:custGeom>
                  <a:avLst/>
                  <a:gdLst/>
                  <a:ahLst/>
                  <a:cxnLst>
                    <a:cxn ang="0">
                      <a:pos x="402" y="16"/>
                    </a:cxn>
                    <a:cxn ang="0">
                      <a:pos x="402" y="27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6"/>
                    </a:cxn>
                  </a:cxnLst>
                  <a:rect l="0" t="0" r="r" b="b"/>
                  <a:pathLst>
                    <a:path w="402" h="27">
                      <a:moveTo>
                        <a:pt x="402" y="16"/>
                      </a:moveTo>
                      <a:lnTo>
                        <a:pt x="402" y="27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6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97" name="Freeform 189"/>
                <p:cNvSpPr>
                  <a:spLocks/>
                </p:cNvSpPr>
                <p:nvPr/>
              </p:nvSpPr>
              <p:spPr bwMode="auto">
                <a:xfrm>
                  <a:off x="2598" y="2018"/>
                  <a:ext cx="402" cy="27"/>
                </a:xfrm>
                <a:custGeom>
                  <a:avLst/>
                  <a:gdLst/>
                  <a:ahLst/>
                  <a:cxnLst>
                    <a:cxn ang="0">
                      <a:pos x="402" y="17"/>
                    </a:cxn>
                    <a:cxn ang="0">
                      <a:pos x="402" y="27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7"/>
                    </a:cxn>
                  </a:cxnLst>
                  <a:rect l="0" t="0" r="r" b="b"/>
                  <a:pathLst>
                    <a:path w="402" h="27">
                      <a:moveTo>
                        <a:pt x="402" y="17"/>
                      </a:moveTo>
                      <a:lnTo>
                        <a:pt x="402" y="27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7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98" name="Freeform 190"/>
                <p:cNvSpPr>
                  <a:spLocks/>
                </p:cNvSpPr>
                <p:nvPr/>
              </p:nvSpPr>
              <p:spPr bwMode="auto">
                <a:xfrm>
                  <a:off x="2598" y="2018"/>
                  <a:ext cx="402" cy="26"/>
                </a:xfrm>
                <a:custGeom>
                  <a:avLst/>
                  <a:gdLst/>
                  <a:ahLst/>
                  <a:cxnLst>
                    <a:cxn ang="0">
                      <a:pos x="402" y="15"/>
                    </a:cxn>
                    <a:cxn ang="0">
                      <a:pos x="402" y="26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5"/>
                    </a:cxn>
                  </a:cxnLst>
                  <a:rect l="0" t="0" r="r" b="b"/>
                  <a:pathLst>
                    <a:path w="402" h="26">
                      <a:moveTo>
                        <a:pt x="402" y="15"/>
                      </a:moveTo>
                      <a:lnTo>
                        <a:pt x="402" y="26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5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799" name="Freeform 191"/>
                <p:cNvSpPr>
                  <a:spLocks/>
                </p:cNvSpPr>
                <p:nvPr/>
              </p:nvSpPr>
              <p:spPr bwMode="auto">
                <a:xfrm>
                  <a:off x="2598" y="2017"/>
                  <a:ext cx="402" cy="26"/>
                </a:xfrm>
                <a:custGeom>
                  <a:avLst/>
                  <a:gdLst/>
                  <a:ahLst/>
                  <a:cxnLst>
                    <a:cxn ang="0">
                      <a:pos x="402" y="16"/>
                    </a:cxn>
                    <a:cxn ang="0">
                      <a:pos x="402" y="26"/>
                    </a:cxn>
                    <a:cxn ang="0">
                      <a:pos x="0" y="9"/>
                    </a:cxn>
                    <a:cxn ang="0">
                      <a:pos x="0" y="0"/>
                    </a:cxn>
                    <a:cxn ang="0">
                      <a:pos x="402" y="16"/>
                    </a:cxn>
                  </a:cxnLst>
                  <a:rect l="0" t="0" r="r" b="b"/>
                  <a:pathLst>
                    <a:path w="402" h="26">
                      <a:moveTo>
                        <a:pt x="402" y="16"/>
                      </a:moveTo>
                      <a:lnTo>
                        <a:pt x="402" y="26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402" y="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00" name="Freeform 192"/>
                <p:cNvSpPr>
                  <a:spLocks/>
                </p:cNvSpPr>
                <p:nvPr/>
              </p:nvSpPr>
              <p:spPr bwMode="auto">
                <a:xfrm>
                  <a:off x="2598" y="2016"/>
                  <a:ext cx="402" cy="27"/>
                </a:xfrm>
                <a:custGeom>
                  <a:avLst/>
                  <a:gdLst/>
                  <a:ahLst/>
                  <a:cxnLst>
                    <a:cxn ang="0">
                      <a:pos x="402" y="17"/>
                    </a:cxn>
                    <a:cxn ang="0">
                      <a:pos x="402" y="27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402" y="17"/>
                    </a:cxn>
                  </a:cxnLst>
                  <a:rect l="0" t="0" r="r" b="b"/>
                  <a:pathLst>
                    <a:path w="402" h="27">
                      <a:moveTo>
                        <a:pt x="402" y="17"/>
                      </a:moveTo>
                      <a:lnTo>
                        <a:pt x="402" y="27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02" y="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01" name="Freeform 193"/>
                <p:cNvSpPr>
                  <a:spLocks/>
                </p:cNvSpPr>
                <p:nvPr/>
              </p:nvSpPr>
              <p:spPr bwMode="auto">
                <a:xfrm>
                  <a:off x="2598" y="2016"/>
                  <a:ext cx="402" cy="26"/>
                </a:xfrm>
                <a:custGeom>
                  <a:avLst/>
                  <a:gdLst/>
                  <a:ahLst/>
                  <a:cxnLst>
                    <a:cxn ang="0">
                      <a:pos x="402" y="16"/>
                    </a:cxn>
                    <a:cxn ang="0">
                      <a:pos x="402" y="26"/>
                    </a:cxn>
                    <a:cxn ang="0">
                      <a:pos x="0" y="9"/>
                    </a:cxn>
                    <a:cxn ang="0">
                      <a:pos x="0" y="0"/>
                    </a:cxn>
                    <a:cxn ang="0">
                      <a:pos x="402" y="16"/>
                    </a:cxn>
                  </a:cxnLst>
                  <a:rect l="0" t="0" r="r" b="b"/>
                  <a:pathLst>
                    <a:path w="402" h="26">
                      <a:moveTo>
                        <a:pt x="402" y="16"/>
                      </a:moveTo>
                      <a:lnTo>
                        <a:pt x="402" y="26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402" y="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02" name="Freeform 194"/>
                <p:cNvSpPr>
                  <a:spLocks/>
                </p:cNvSpPr>
                <p:nvPr/>
              </p:nvSpPr>
              <p:spPr bwMode="auto">
                <a:xfrm>
                  <a:off x="2598" y="2014"/>
                  <a:ext cx="402" cy="28"/>
                </a:xfrm>
                <a:custGeom>
                  <a:avLst/>
                  <a:gdLst/>
                  <a:ahLst/>
                  <a:cxnLst>
                    <a:cxn ang="0">
                      <a:pos x="402" y="17"/>
                    </a:cxn>
                    <a:cxn ang="0">
                      <a:pos x="402" y="28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402" y="17"/>
                    </a:cxn>
                  </a:cxnLst>
                  <a:rect l="0" t="0" r="r" b="b"/>
                  <a:pathLst>
                    <a:path w="402" h="28">
                      <a:moveTo>
                        <a:pt x="402" y="17"/>
                      </a:moveTo>
                      <a:lnTo>
                        <a:pt x="402" y="28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402" y="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03" name="Freeform 195"/>
                <p:cNvSpPr>
                  <a:spLocks/>
                </p:cNvSpPr>
                <p:nvPr/>
              </p:nvSpPr>
              <p:spPr bwMode="auto">
                <a:xfrm>
                  <a:off x="2598" y="2013"/>
                  <a:ext cx="402" cy="27"/>
                </a:xfrm>
                <a:custGeom>
                  <a:avLst/>
                  <a:gdLst/>
                  <a:ahLst/>
                  <a:cxnLst>
                    <a:cxn ang="0">
                      <a:pos x="402" y="27"/>
                    </a:cxn>
                    <a:cxn ang="0">
                      <a:pos x="402" y="18"/>
                    </a:cxn>
                    <a:cxn ang="0">
                      <a:pos x="0" y="0"/>
                    </a:cxn>
                    <a:cxn ang="0">
                      <a:pos x="0" y="10"/>
                    </a:cxn>
                    <a:cxn ang="0">
                      <a:pos x="402" y="27"/>
                    </a:cxn>
                  </a:cxnLst>
                  <a:rect l="0" t="0" r="r" b="b"/>
                  <a:pathLst>
                    <a:path w="402" h="27">
                      <a:moveTo>
                        <a:pt x="402" y="27"/>
                      </a:moveTo>
                      <a:lnTo>
                        <a:pt x="402" y="18"/>
                      </a:lnTo>
                      <a:lnTo>
                        <a:pt x="0" y="0"/>
                      </a:lnTo>
                      <a:lnTo>
                        <a:pt x="0" y="10"/>
                      </a:lnTo>
                      <a:lnTo>
                        <a:pt x="402" y="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04" name="Freeform 196"/>
                <p:cNvSpPr>
                  <a:spLocks/>
                </p:cNvSpPr>
                <p:nvPr/>
              </p:nvSpPr>
              <p:spPr bwMode="auto">
                <a:xfrm>
                  <a:off x="3000" y="1925"/>
                  <a:ext cx="131" cy="69"/>
                </a:xfrm>
                <a:custGeom>
                  <a:avLst/>
                  <a:gdLst/>
                  <a:ahLst/>
                  <a:cxnLst>
                    <a:cxn ang="0">
                      <a:pos x="131" y="69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131" y="49"/>
                    </a:cxn>
                    <a:cxn ang="0">
                      <a:pos x="131" y="69"/>
                    </a:cxn>
                  </a:cxnLst>
                  <a:rect l="0" t="0" r="r" b="b"/>
                  <a:pathLst>
                    <a:path w="131" h="69">
                      <a:moveTo>
                        <a:pt x="131" y="69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131" y="49"/>
                      </a:lnTo>
                      <a:lnTo>
                        <a:pt x="131" y="69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05" name="Freeform 197"/>
                <p:cNvSpPr>
                  <a:spLocks/>
                </p:cNvSpPr>
                <p:nvPr/>
              </p:nvSpPr>
              <p:spPr bwMode="auto">
                <a:xfrm>
                  <a:off x="3000" y="1925"/>
                  <a:ext cx="131" cy="69"/>
                </a:xfrm>
                <a:custGeom>
                  <a:avLst/>
                  <a:gdLst/>
                  <a:ahLst/>
                  <a:cxnLst>
                    <a:cxn ang="0">
                      <a:pos x="131" y="69"/>
                    </a:cxn>
                    <a:cxn ang="0">
                      <a:pos x="0" y="21"/>
                    </a:cxn>
                    <a:cxn ang="0">
                      <a:pos x="0" y="0"/>
                    </a:cxn>
                    <a:cxn ang="0">
                      <a:pos x="131" y="49"/>
                    </a:cxn>
                    <a:cxn ang="0">
                      <a:pos x="131" y="69"/>
                    </a:cxn>
                  </a:cxnLst>
                  <a:rect l="0" t="0" r="r" b="b"/>
                  <a:pathLst>
                    <a:path w="131" h="69">
                      <a:moveTo>
                        <a:pt x="131" y="69"/>
                      </a:moveTo>
                      <a:lnTo>
                        <a:pt x="0" y="21"/>
                      </a:lnTo>
                      <a:lnTo>
                        <a:pt x="0" y="0"/>
                      </a:lnTo>
                      <a:lnTo>
                        <a:pt x="131" y="49"/>
                      </a:lnTo>
                      <a:lnTo>
                        <a:pt x="131" y="69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06" name="Freeform 198"/>
                <p:cNvSpPr>
                  <a:spLocks/>
                </p:cNvSpPr>
                <p:nvPr/>
              </p:nvSpPr>
              <p:spPr bwMode="auto">
                <a:xfrm>
                  <a:off x="3000" y="1926"/>
                  <a:ext cx="131" cy="69"/>
                </a:xfrm>
                <a:custGeom>
                  <a:avLst/>
                  <a:gdLst/>
                  <a:ahLst/>
                  <a:cxnLst>
                    <a:cxn ang="0">
                      <a:pos x="131" y="69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131" y="49"/>
                    </a:cxn>
                    <a:cxn ang="0">
                      <a:pos x="131" y="69"/>
                    </a:cxn>
                  </a:cxnLst>
                  <a:rect l="0" t="0" r="r" b="b"/>
                  <a:pathLst>
                    <a:path w="131" h="69">
                      <a:moveTo>
                        <a:pt x="131" y="69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131" y="49"/>
                      </a:lnTo>
                      <a:lnTo>
                        <a:pt x="131" y="69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07" name="Freeform 199"/>
                <p:cNvSpPr>
                  <a:spLocks/>
                </p:cNvSpPr>
                <p:nvPr/>
              </p:nvSpPr>
              <p:spPr bwMode="auto">
                <a:xfrm>
                  <a:off x="3000" y="1927"/>
                  <a:ext cx="131" cy="68"/>
                </a:xfrm>
                <a:custGeom>
                  <a:avLst/>
                  <a:gdLst/>
                  <a:ahLst/>
                  <a:cxnLst>
                    <a:cxn ang="0">
                      <a:pos x="131" y="68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8"/>
                    </a:cxn>
                    <a:cxn ang="0">
                      <a:pos x="131" y="68"/>
                    </a:cxn>
                  </a:cxnLst>
                  <a:rect l="0" t="0" r="r" b="b"/>
                  <a:pathLst>
                    <a:path w="131" h="68">
                      <a:moveTo>
                        <a:pt x="131" y="68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8"/>
                      </a:lnTo>
                      <a:lnTo>
                        <a:pt x="131" y="68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08" name="Freeform 200"/>
                <p:cNvSpPr>
                  <a:spLocks/>
                </p:cNvSpPr>
                <p:nvPr/>
              </p:nvSpPr>
              <p:spPr bwMode="auto">
                <a:xfrm>
                  <a:off x="3000" y="1928"/>
                  <a:ext cx="131" cy="68"/>
                </a:xfrm>
                <a:custGeom>
                  <a:avLst/>
                  <a:gdLst/>
                  <a:ahLst/>
                  <a:cxnLst>
                    <a:cxn ang="0">
                      <a:pos x="131" y="68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7"/>
                    </a:cxn>
                    <a:cxn ang="0">
                      <a:pos x="131" y="68"/>
                    </a:cxn>
                  </a:cxnLst>
                  <a:rect l="0" t="0" r="r" b="b"/>
                  <a:pathLst>
                    <a:path w="131" h="68">
                      <a:moveTo>
                        <a:pt x="131" y="68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7"/>
                      </a:lnTo>
                      <a:lnTo>
                        <a:pt x="131" y="68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09" name="Freeform 201"/>
                <p:cNvSpPr>
                  <a:spLocks/>
                </p:cNvSpPr>
                <p:nvPr/>
              </p:nvSpPr>
              <p:spPr bwMode="auto">
                <a:xfrm>
                  <a:off x="3000" y="1928"/>
                  <a:ext cx="131" cy="68"/>
                </a:xfrm>
                <a:custGeom>
                  <a:avLst/>
                  <a:gdLst/>
                  <a:ahLst/>
                  <a:cxnLst>
                    <a:cxn ang="0">
                      <a:pos x="131" y="68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131" y="47"/>
                    </a:cxn>
                    <a:cxn ang="0">
                      <a:pos x="131" y="68"/>
                    </a:cxn>
                  </a:cxnLst>
                  <a:rect l="0" t="0" r="r" b="b"/>
                  <a:pathLst>
                    <a:path w="131" h="68">
                      <a:moveTo>
                        <a:pt x="131" y="68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131" y="47"/>
                      </a:lnTo>
                      <a:lnTo>
                        <a:pt x="131" y="68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10" name="Freeform 202"/>
                <p:cNvSpPr>
                  <a:spLocks/>
                </p:cNvSpPr>
                <p:nvPr/>
              </p:nvSpPr>
              <p:spPr bwMode="auto">
                <a:xfrm>
                  <a:off x="3000" y="1928"/>
                  <a:ext cx="131" cy="69"/>
                </a:xfrm>
                <a:custGeom>
                  <a:avLst/>
                  <a:gdLst/>
                  <a:ahLst/>
                  <a:cxnLst>
                    <a:cxn ang="0">
                      <a:pos x="131" y="69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131" y="47"/>
                    </a:cxn>
                    <a:cxn ang="0">
                      <a:pos x="131" y="69"/>
                    </a:cxn>
                  </a:cxnLst>
                  <a:rect l="0" t="0" r="r" b="b"/>
                  <a:pathLst>
                    <a:path w="131" h="69">
                      <a:moveTo>
                        <a:pt x="131" y="69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131" y="47"/>
                      </a:lnTo>
                      <a:lnTo>
                        <a:pt x="131" y="69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11" name="Freeform 203"/>
                <p:cNvSpPr>
                  <a:spLocks/>
                </p:cNvSpPr>
                <p:nvPr/>
              </p:nvSpPr>
              <p:spPr bwMode="auto">
                <a:xfrm>
                  <a:off x="3000" y="1929"/>
                  <a:ext cx="131" cy="68"/>
                </a:xfrm>
                <a:custGeom>
                  <a:avLst/>
                  <a:gdLst/>
                  <a:ahLst/>
                  <a:cxnLst>
                    <a:cxn ang="0">
                      <a:pos x="131" y="68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131" y="47"/>
                    </a:cxn>
                    <a:cxn ang="0">
                      <a:pos x="131" y="68"/>
                    </a:cxn>
                  </a:cxnLst>
                  <a:rect l="0" t="0" r="r" b="b"/>
                  <a:pathLst>
                    <a:path w="131" h="68">
                      <a:moveTo>
                        <a:pt x="131" y="68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131" y="47"/>
                      </a:lnTo>
                      <a:lnTo>
                        <a:pt x="131" y="68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12" name="Freeform 204"/>
                <p:cNvSpPr>
                  <a:spLocks/>
                </p:cNvSpPr>
                <p:nvPr/>
              </p:nvSpPr>
              <p:spPr bwMode="auto">
                <a:xfrm>
                  <a:off x="3000" y="1929"/>
                  <a:ext cx="131" cy="68"/>
                </a:xfrm>
                <a:custGeom>
                  <a:avLst/>
                  <a:gdLst/>
                  <a:ahLst/>
                  <a:cxnLst>
                    <a:cxn ang="0">
                      <a:pos x="131" y="68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131" y="47"/>
                    </a:cxn>
                    <a:cxn ang="0">
                      <a:pos x="131" y="68"/>
                    </a:cxn>
                  </a:cxnLst>
                  <a:rect l="0" t="0" r="r" b="b"/>
                  <a:pathLst>
                    <a:path w="131" h="68">
                      <a:moveTo>
                        <a:pt x="131" y="68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131" y="47"/>
                      </a:lnTo>
                      <a:lnTo>
                        <a:pt x="131" y="68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13" name="Freeform 205"/>
                <p:cNvSpPr>
                  <a:spLocks/>
                </p:cNvSpPr>
                <p:nvPr/>
              </p:nvSpPr>
              <p:spPr bwMode="auto">
                <a:xfrm>
                  <a:off x="3000" y="1930"/>
                  <a:ext cx="131" cy="67"/>
                </a:xfrm>
                <a:custGeom>
                  <a:avLst/>
                  <a:gdLst/>
                  <a:ahLst/>
                  <a:cxnLst>
                    <a:cxn ang="0">
                      <a:pos x="131" y="67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7"/>
                    </a:cxn>
                    <a:cxn ang="0">
                      <a:pos x="131" y="67"/>
                    </a:cxn>
                  </a:cxnLst>
                  <a:rect l="0" t="0" r="r" b="b"/>
                  <a:pathLst>
                    <a:path w="131" h="67">
                      <a:moveTo>
                        <a:pt x="131" y="67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7"/>
                      </a:lnTo>
                      <a:lnTo>
                        <a:pt x="131" y="67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14" name="Freeform 206"/>
                <p:cNvSpPr>
                  <a:spLocks/>
                </p:cNvSpPr>
                <p:nvPr/>
              </p:nvSpPr>
              <p:spPr bwMode="auto">
                <a:xfrm>
                  <a:off x="3000" y="1930"/>
                  <a:ext cx="131" cy="68"/>
                </a:xfrm>
                <a:custGeom>
                  <a:avLst/>
                  <a:gdLst/>
                  <a:ahLst/>
                  <a:cxnLst>
                    <a:cxn ang="0">
                      <a:pos x="131" y="68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131" y="48"/>
                    </a:cxn>
                    <a:cxn ang="0">
                      <a:pos x="131" y="68"/>
                    </a:cxn>
                  </a:cxnLst>
                  <a:rect l="0" t="0" r="r" b="b"/>
                  <a:pathLst>
                    <a:path w="131" h="68">
                      <a:moveTo>
                        <a:pt x="131" y="68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131" y="48"/>
                      </a:lnTo>
                      <a:lnTo>
                        <a:pt x="131" y="68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15" name="Freeform 207"/>
                <p:cNvSpPr>
                  <a:spLocks/>
                </p:cNvSpPr>
                <p:nvPr/>
              </p:nvSpPr>
              <p:spPr bwMode="auto">
                <a:xfrm>
                  <a:off x="3000" y="1931"/>
                  <a:ext cx="131" cy="67"/>
                </a:xfrm>
                <a:custGeom>
                  <a:avLst/>
                  <a:gdLst/>
                  <a:ahLst/>
                  <a:cxnLst>
                    <a:cxn ang="0">
                      <a:pos x="131" y="67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131" y="47"/>
                    </a:cxn>
                    <a:cxn ang="0">
                      <a:pos x="131" y="67"/>
                    </a:cxn>
                  </a:cxnLst>
                  <a:rect l="0" t="0" r="r" b="b"/>
                  <a:pathLst>
                    <a:path w="131" h="67">
                      <a:moveTo>
                        <a:pt x="131" y="67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131" y="47"/>
                      </a:lnTo>
                      <a:lnTo>
                        <a:pt x="131" y="67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16" name="Freeform 208"/>
                <p:cNvSpPr>
                  <a:spLocks/>
                </p:cNvSpPr>
                <p:nvPr/>
              </p:nvSpPr>
              <p:spPr bwMode="auto">
                <a:xfrm>
                  <a:off x="3000" y="1932"/>
                  <a:ext cx="131" cy="66"/>
                </a:xfrm>
                <a:custGeom>
                  <a:avLst/>
                  <a:gdLst/>
                  <a:ahLst/>
                  <a:cxnLst>
                    <a:cxn ang="0">
                      <a:pos x="131" y="66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6"/>
                    </a:cxn>
                    <a:cxn ang="0">
                      <a:pos x="131" y="66"/>
                    </a:cxn>
                  </a:cxnLst>
                  <a:rect l="0" t="0" r="r" b="b"/>
                  <a:pathLst>
                    <a:path w="131" h="66">
                      <a:moveTo>
                        <a:pt x="131" y="66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6"/>
                      </a:lnTo>
                      <a:lnTo>
                        <a:pt x="131" y="66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17" name="Freeform 209"/>
                <p:cNvSpPr>
                  <a:spLocks/>
                </p:cNvSpPr>
                <p:nvPr/>
              </p:nvSpPr>
              <p:spPr bwMode="auto">
                <a:xfrm>
                  <a:off x="3000" y="1932"/>
                  <a:ext cx="131" cy="66"/>
                </a:xfrm>
                <a:custGeom>
                  <a:avLst/>
                  <a:gdLst/>
                  <a:ahLst/>
                  <a:cxnLst>
                    <a:cxn ang="0">
                      <a:pos x="131" y="66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6"/>
                    </a:cxn>
                    <a:cxn ang="0">
                      <a:pos x="131" y="66"/>
                    </a:cxn>
                  </a:cxnLst>
                  <a:rect l="0" t="0" r="r" b="b"/>
                  <a:pathLst>
                    <a:path w="131" h="66">
                      <a:moveTo>
                        <a:pt x="131" y="66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6"/>
                      </a:lnTo>
                      <a:lnTo>
                        <a:pt x="131" y="66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18" name="Freeform 210"/>
                <p:cNvSpPr>
                  <a:spLocks/>
                </p:cNvSpPr>
                <p:nvPr/>
              </p:nvSpPr>
              <p:spPr bwMode="auto">
                <a:xfrm>
                  <a:off x="3000" y="1933"/>
                  <a:ext cx="131" cy="65"/>
                </a:xfrm>
                <a:custGeom>
                  <a:avLst/>
                  <a:gdLst/>
                  <a:ahLst/>
                  <a:cxnLst>
                    <a:cxn ang="0">
                      <a:pos x="131" y="65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6"/>
                    </a:cxn>
                    <a:cxn ang="0">
                      <a:pos x="131" y="65"/>
                    </a:cxn>
                  </a:cxnLst>
                  <a:rect l="0" t="0" r="r" b="b"/>
                  <a:pathLst>
                    <a:path w="131" h="65">
                      <a:moveTo>
                        <a:pt x="131" y="65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6"/>
                      </a:lnTo>
                      <a:lnTo>
                        <a:pt x="131" y="65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19" name="Freeform 211"/>
                <p:cNvSpPr>
                  <a:spLocks/>
                </p:cNvSpPr>
                <p:nvPr/>
              </p:nvSpPr>
              <p:spPr bwMode="auto">
                <a:xfrm>
                  <a:off x="3000" y="1934"/>
                  <a:ext cx="131" cy="65"/>
                </a:xfrm>
                <a:custGeom>
                  <a:avLst/>
                  <a:gdLst/>
                  <a:ahLst/>
                  <a:cxnLst>
                    <a:cxn ang="0">
                      <a:pos x="131" y="65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5"/>
                    </a:cxn>
                    <a:cxn ang="0">
                      <a:pos x="131" y="65"/>
                    </a:cxn>
                  </a:cxnLst>
                  <a:rect l="0" t="0" r="r" b="b"/>
                  <a:pathLst>
                    <a:path w="131" h="65">
                      <a:moveTo>
                        <a:pt x="131" y="65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5"/>
                      </a:lnTo>
                      <a:lnTo>
                        <a:pt x="131" y="65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20" name="Freeform 212"/>
                <p:cNvSpPr>
                  <a:spLocks/>
                </p:cNvSpPr>
                <p:nvPr/>
              </p:nvSpPr>
              <p:spPr bwMode="auto">
                <a:xfrm>
                  <a:off x="3000" y="1934"/>
                  <a:ext cx="131" cy="65"/>
                </a:xfrm>
                <a:custGeom>
                  <a:avLst/>
                  <a:gdLst/>
                  <a:ahLst/>
                  <a:cxnLst>
                    <a:cxn ang="0">
                      <a:pos x="131" y="65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5"/>
                    </a:cxn>
                    <a:cxn ang="0">
                      <a:pos x="131" y="65"/>
                    </a:cxn>
                  </a:cxnLst>
                  <a:rect l="0" t="0" r="r" b="b"/>
                  <a:pathLst>
                    <a:path w="131" h="65">
                      <a:moveTo>
                        <a:pt x="131" y="65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5"/>
                      </a:lnTo>
                      <a:lnTo>
                        <a:pt x="131" y="65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21" name="Freeform 213"/>
                <p:cNvSpPr>
                  <a:spLocks/>
                </p:cNvSpPr>
                <p:nvPr/>
              </p:nvSpPr>
              <p:spPr bwMode="auto">
                <a:xfrm>
                  <a:off x="3000" y="1934"/>
                  <a:ext cx="131" cy="65"/>
                </a:xfrm>
                <a:custGeom>
                  <a:avLst/>
                  <a:gdLst/>
                  <a:ahLst/>
                  <a:cxnLst>
                    <a:cxn ang="0">
                      <a:pos x="131" y="65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5"/>
                    </a:cxn>
                    <a:cxn ang="0">
                      <a:pos x="131" y="65"/>
                    </a:cxn>
                  </a:cxnLst>
                  <a:rect l="0" t="0" r="r" b="b"/>
                  <a:pathLst>
                    <a:path w="131" h="65">
                      <a:moveTo>
                        <a:pt x="131" y="65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5"/>
                      </a:lnTo>
                      <a:lnTo>
                        <a:pt x="131" y="65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22" name="Freeform 214"/>
                <p:cNvSpPr>
                  <a:spLocks/>
                </p:cNvSpPr>
                <p:nvPr/>
              </p:nvSpPr>
              <p:spPr bwMode="auto">
                <a:xfrm>
                  <a:off x="3000" y="1934"/>
                  <a:ext cx="131" cy="65"/>
                </a:xfrm>
                <a:custGeom>
                  <a:avLst/>
                  <a:gdLst/>
                  <a:ahLst/>
                  <a:cxnLst>
                    <a:cxn ang="0">
                      <a:pos x="131" y="65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6"/>
                    </a:cxn>
                    <a:cxn ang="0">
                      <a:pos x="131" y="65"/>
                    </a:cxn>
                  </a:cxnLst>
                  <a:rect l="0" t="0" r="r" b="b"/>
                  <a:pathLst>
                    <a:path w="131" h="65">
                      <a:moveTo>
                        <a:pt x="131" y="65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6"/>
                      </a:lnTo>
                      <a:lnTo>
                        <a:pt x="131" y="65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23" name="Freeform 215"/>
                <p:cNvSpPr>
                  <a:spLocks/>
                </p:cNvSpPr>
                <p:nvPr/>
              </p:nvSpPr>
              <p:spPr bwMode="auto">
                <a:xfrm>
                  <a:off x="3000" y="1935"/>
                  <a:ext cx="131" cy="66"/>
                </a:xfrm>
                <a:custGeom>
                  <a:avLst/>
                  <a:gdLst/>
                  <a:ahLst/>
                  <a:cxnLst>
                    <a:cxn ang="0">
                      <a:pos x="131" y="66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5"/>
                    </a:cxn>
                    <a:cxn ang="0">
                      <a:pos x="131" y="66"/>
                    </a:cxn>
                  </a:cxnLst>
                  <a:rect l="0" t="0" r="r" b="b"/>
                  <a:pathLst>
                    <a:path w="131" h="66">
                      <a:moveTo>
                        <a:pt x="131" y="66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5"/>
                      </a:lnTo>
                      <a:lnTo>
                        <a:pt x="131" y="66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24" name="Freeform 216"/>
                <p:cNvSpPr>
                  <a:spLocks/>
                </p:cNvSpPr>
                <p:nvPr/>
              </p:nvSpPr>
              <p:spPr bwMode="auto">
                <a:xfrm>
                  <a:off x="3000" y="1936"/>
                  <a:ext cx="131" cy="65"/>
                </a:xfrm>
                <a:custGeom>
                  <a:avLst/>
                  <a:gdLst/>
                  <a:ahLst/>
                  <a:cxnLst>
                    <a:cxn ang="0">
                      <a:pos x="131" y="65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5"/>
                    </a:cxn>
                    <a:cxn ang="0">
                      <a:pos x="131" y="65"/>
                    </a:cxn>
                  </a:cxnLst>
                  <a:rect l="0" t="0" r="r" b="b"/>
                  <a:pathLst>
                    <a:path w="131" h="65">
                      <a:moveTo>
                        <a:pt x="131" y="65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5"/>
                      </a:lnTo>
                      <a:lnTo>
                        <a:pt x="131" y="65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25" name="Freeform 217"/>
                <p:cNvSpPr>
                  <a:spLocks/>
                </p:cNvSpPr>
                <p:nvPr/>
              </p:nvSpPr>
              <p:spPr bwMode="auto">
                <a:xfrm>
                  <a:off x="3000" y="1936"/>
                  <a:ext cx="131" cy="65"/>
                </a:xfrm>
                <a:custGeom>
                  <a:avLst/>
                  <a:gdLst/>
                  <a:ahLst/>
                  <a:cxnLst>
                    <a:cxn ang="0">
                      <a:pos x="131" y="65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131" y="45"/>
                    </a:cxn>
                    <a:cxn ang="0">
                      <a:pos x="131" y="65"/>
                    </a:cxn>
                  </a:cxnLst>
                  <a:rect l="0" t="0" r="r" b="b"/>
                  <a:pathLst>
                    <a:path w="131" h="65">
                      <a:moveTo>
                        <a:pt x="131" y="65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131" y="45"/>
                      </a:lnTo>
                      <a:lnTo>
                        <a:pt x="131" y="65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26" name="Freeform 218"/>
                <p:cNvSpPr>
                  <a:spLocks/>
                </p:cNvSpPr>
                <p:nvPr/>
              </p:nvSpPr>
              <p:spPr bwMode="auto">
                <a:xfrm>
                  <a:off x="3000" y="1936"/>
                  <a:ext cx="131" cy="65"/>
                </a:xfrm>
                <a:custGeom>
                  <a:avLst/>
                  <a:gdLst/>
                  <a:ahLst/>
                  <a:cxnLst>
                    <a:cxn ang="0">
                      <a:pos x="131" y="65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131" y="45"/>
                    </a:cxn>
                    <a:cxn ang="0">
                      <a:pos x="131" y="65"/>
                    </a:cxn>
                  </a:cxnLst>
                  <a:rect l="0" t="0" r="r" b="b"/>
                  <a:pathLst>
                    <a:path w="131" h="65">
                      <a:moveTo>
                        <a:pt x="131" y="65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131" y="45"/>
                      </a:lnTo>
                      <a:lnTo>
                        <a:pt x="131" y="65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27" name="Freeform 219"/>
                <p:cNvSpPr>
                  <a:spLocks/>
                </p:cNvSpPr>
                <p:nvPr/>
              </p:nvSpPr>
              <p:spPr bwMode="auto">
                <a:xfrm>
                  <a:off x="3000" y="1937"/>
                  <a:ext cx="131" cy="65"/>
                </a:xfrm>
                <a:custGeom>
                  <a:avLst/>
                  <a:gdLst/>
                  <a:ahLst/>
                  <a:cxnLst>
                    <a:cxn ang="0">
                      <a:pos x="131" y="65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5"/>
                    </a:cxn>
                    <a:cxn ang="0">
                      <a:pos x="131" y="65"/>
                    </a:cxn>
                  </a:cxnLst>
                  <a:rect l="0" t="0" r="r" b="b"/>
                  <a:pathLst>
                    <a:path w="131" h="65">
                      <a:moveTo>
                        <a:pt x="131" y="65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5"/>
                      </a:lnTo>
                      <a:lnTo>
                        <a:pt x="131" y="65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28" name="Freeform 220"/>
                <p:cNvSpPr>
                  <a:spLocks/>
                </p:cNvSpPr>
                <p:nvPr/>
              </p:nvSpPr>
              <p:spPr bwMode="auto">
                <a:xfrm>
                  <a:off x="3000" y="1938"/>
                  <a:ext cx="131" cy="64"/>
                </a:xfrm>
                <a:custGeom>
                  <a:avLst/>
                  <a:gdLst/>
                  <a:ahLst/>
                  <a:cxnLst>
                    <a:cxn ang="0">
                      <a:pos x="131" y="64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4"/>
                    </a:cxn>
                    <a:cxn ang="0">
                      <a:pos x="131" y="64"/>
                    </a:cxn>
                  </a:cxnLst>
                  <a:rect l="0" t="0" r="r" b="b"/>
                  <a:pathLst>
                    <a:path w="131" h="64">
                      <a:moveTo>
                        <a:pt x="131" y="64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4"/>
                      </a:lnTo>
                      <a:lnTo>
                        <a:pt x="131" y="64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29" name="Freeform 221"/>
                <p:cNvSpPr>
                  <a:spLocks/>
                </p:cNvSpPr>
                <p:nvPr/>
              </p:nvSpPr>
              <p:spPr bwMode="auto">
                <a:xfrm>
                  <a:off x="3000" y="1939"/>
                  <a:ext cx="131" cy="63"/>
                </a:xfrm>
                <a:custGeom>
                  <a:avLst/>
                  <a:gdLst/>
                  <a:ahLst/>
                  <a:cxnLst>
                    <a:cxn ang="0">
                      <a:pos x="131" y="63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4"/>
                    </a:cxn>
                    <a:cxn ang="0">
                      <a:pos x="131" y="63"/>
                    </a:cxn>
                  </a:cxnLst>
                  <a:rect l="0" t="0" r="r" b="b"/>
                  <a:pathLst>
                    <a:path w="131" h="63">
                      <a:moveTo>
                        <a:pt x="131" y="63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4"/>
                      </a:lnTo>
                      <a:lnTo>
                        <a:pt x="131" y="63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30" name="Freeform 222"/>
                <p:cNvSpPr>
                  <a:spLocks/>
                </p:cNvSpPr>
                <p:nvPr/>
              </p:nvSpPr>
              <p:spPr bwMode="auto">
                <a:xfrm>
                  <a:off x="3000" y="1939"/>
                  <a:ext cx="131" cy="63"/>
                </a:xfrm>
                <a:custGeom>
                  <a:avLst/>
                  <a:gdLst/>
                  <a:ahLst/>
                  <a:cxnLst>
                    <a:cxn ang="0">
                      <a:pos x="131" y="63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4"/>
                    </a:cxn>
                    <a:cxn ang="0">
                      <a:pos x="131" y="63"/>
                    </a:cxn>
                  </a:cxnLst>
                  <a:rect l="0" t="0" r="r" b="b"/>
                  <a:pathLst>
                    <a:path w="131" h="63">
                      <a:moveTo>
                        <a:pt x="131" y="63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4"/>
                      </a:lnTo>
                      <a:lnTo>
                        <a:pt x="131" y="63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31" name="Freeform 223"/>
                <p:cNvSpPr>
                  <a:spLocks/>
                </p:cNvSpPr>
                <p:nvPr/>
              </p:nvSpPr>
              <p:spPr bwMode="auto">
                <a:xfrm>
                  <a:off x="3000" y="1939"/>
                  <a:ext cx="131" cy="63"/>
                </a:xfrm>
                <a:custGeom>
                  <a:avLst/>
                  <a:gdLst/>
                  <a:ahLst/>
                  <a:cxnLst>
                    <a:cxn ang="0">
                      <a:pos x="131" y="63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5"/>
                    </a:cxn>
                    <a:cxn ang="0">
                      <a:pos x="131" y="63"/>
                    </a:cxn>
                  </a:cxnLst>
                  <a:rect l="0" t="0" r="r" b="b"/>
                  <a:pathLst>
                    <a:path w="131" h="63">
                      <a:moveTo>
                        <a:pt x="131" y="63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5"/>
                      </a:lnTo>
                      <a:lnTo>
                        <a:pt x="131" y="63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32" name="Freeform 224"/>
                <p:cNvSpPr>
                  <a:spLocks/>
                </p:cNvSpPr>
                <p:nvPr/>
              </p:nvSpPr>
              <p:spPr bwMode="auto">
                <a:xfrm>
                  <a:off x="3000" y="1940"/>
                  <a:ext cx="131" cy="63"/>
                </a:xfrm>
                <a:custGeom>
                  <a:avLst/>
                  <a:gdLst/>
                  <a:ahLst/>
                  <a:cxnLst>
                    <a:cxn ang="0">
                      <a:pos x="131" y="63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4"/>
                    </a:cxn>
                    <a:cxn ang="0">
                      <a:pos x="131" y="63"/>
                    </a:cxn>
                  </a:cxnLst>
                  <a:rect l="0" t="0" r="r" b="b"/>
                  <a:pathLst>
                    <a:path w="131" h="63">
                      <a:moveTo>
                        <a:pt x="131" y="63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4"/>
                      </a:lnTo>
                      <a:lnTo>
                        <a:pt x="131" y="63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33" name="Freeform 225"/>
                <p:cNvSpPr>
                  <a:spLocks/>
                </p:cNvSpPr>
                <p:nvPr/>
              </p:nvSpPr>
              <p:spPr bwMode="auto">
                <a:xfrm>
                  <a:off x="3000" y="1940"/>
                  <a:ext cx="131" cy="63"/>
                </a:xfrm>
                <a:custGeom>
                  <a:avLst/>
                  <a:gdLst/>
                  <a:ahLst/>
                  <a:cxnLst>
                    <a:cxn ang="0">
                      <a:pos x="131" y="63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4"/>
                    </a:cxn>
                    <a:cxn ang="0">
                      <a:pos x="131" y="63"/>
                    </a:cxn>
                  </a:cxnLst>
                  <a:rect l="0" t="0" r="r" b="b"/>
                  <a:pathLst>
                    <a:path w="131" h="63">
                      <a:moveTo>
                        <a:pt x="131" y="63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4"/>
                      </a:lnTo>
                      <a:lnTo>
                        <a:pt x="131" y="63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34" name="Freeform 226"/>
                <p:cNvSpPr>
                  <a:spLocks/>
                </p:cNvSpPr>
                <p:nvPr/>
              </p:nvSpPr>
              <p:spPr bwMode="auto">
                <a:xfrm>
                  <a:off x="3000" y="1940"/>
                  <a:ext cx="131" cy="64"/>
                </a:xfrm>
                <a:custGeom>
                  <a:avLst/>
                  <a:gdLst/>
                  <a:ahLst/>
                  <a:cxnLst>
                    <a:cxn ang="0">
                      <a:pos x="131" y="64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131" y="44"/>
                    </a:cxn>
                    <a:cxn ang="0">
                      <a:pos x="131" y="64"/>
                    </a:cxn>
                  </a:cxnLst>
                  <a:rect l="0" t="0" r="r" b="b"/>
                  <a:pathLst>
                    <a:path w="131" h="64">
                      <a:moveTo>
                        <a:pt x="131" y="64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131" y="44"/>
                      </a:lnTo>
                      <a:lnTo>
                        <a:pt x="131" y="64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35" name="Freeform 227"/>
                <p:cNvSpPr>
                  <a:spLocks/>
                </p:cNvSpPr>
                <p:nvPr/>
              </p:nvSpPr>
              <p:spPr bwMode="auto">
                <a:xfrm>
                  <a:off x="3000" y="1940"/>
                  <a:ext cx="131" cy="64"/>
                </a:xfrm>
                <a:custGeom>
                  <a:avLst/>
                  <a:gdLst/>
                  <a:ahLst/>
                  <a:cxnLst>
                    <a:cxn ang="0">
                      <a:pos x="131" y="64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131" y="45"/>
                    </a:cxn>
                    <a:cxn ang="0">
                      <a:pos x="131" y="64"/>
                    </a:cxn>
                  </a:cxnLst>
                  <a:rect l="0" t="0" r="r" b="b"/>
                  <a:pathLst>
                    <a:path w="131" h="64">
                      <a:moveTo>
                        <a:pt x="131" y="64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131" y="45"/>
                      </a:lnTo>
                      <a:lnTo>
                        <a:pt x="131" y="64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36" name="Freeform 228"/>
                <p:cNvSpPr>
                  <a:spLocks/>
                </p:cNvSpPr>
                <p:nvPr/>
              </p:nvSpPr>
              <p:spPr bwMode="auto">
                <a:xfrm>
                  <a:off x="3000" y="1941"/>
                  <a:ext cx="131" cy="64"/>
                </a:xfrm>
                <a:custGeom>
                  <a:avLst/>
                  <a:gdLst/>
                  <a:ahLst/>
                  <a:cxnLst>
                    <a:cxn ang="0">
                      <a:pos x="131" y="64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4"/>
                    </a:cxn>
                    <a:cxn ang="0">
                      <a:pos x="131" y="64"/>
                    </a:cxn>
                  </a:cxnLst>
                  <a:rect l="0" t="0" r="r" b="b"/>
                  <a:pathLst>
                    <a:path w="131" h="64">
                      <a:moveTo>
                        <a:pt x="131" y="64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4"/>
                      </a:lnTo>
                      <a:lnTo>
                        <a:pt x="131" y="64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37" name="Freeform 229"/>
                <p:cNvSpPr>
                  <a:spLocks/>
                </p:cNvSpPr>
                <p:nvPr/>
              </p:nvSpPr>
              <p:spPr bwMode="auto">
                <a:xfrm>
                  <a:off x="3000" y="1942"/>
                  <a:ext cx="131" cy="63"/>
                </a:xfrm>
                <a:custGeom>
                  <a:avLst/>
                  <a:gdLst/>
                  <a:ahLst/>
                  <a:cxnLst>
                    <a:cxn ang="0">
                      <a:pos x="131" y="63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3"/>
                    </a:cxn>
                    <a:cxn ang="0">
                      <a:pos x="131" y="63"/>
                    </a:cxn>
                  </a:cxnLst>
                  <a:rect l="0" t="0" r="r" b="b"/>
                  <a:pathLst>
                    <a:path w="131" h="63">
                      <a:moveTo>
                        <a:pt x="131" y="63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3"/>
                      </a:lnTo>
                      <a:lnTo>
                        <a:pt x="131" y="63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38" name="Freeform 230"/>
                <p:cNvSpPr>
                  <a:spLocks/>
                </p:cNvSpPr>
                <p:nvPr/>
              </p:nvSpPr>
              <p:spPr bwMode="auto">
                <a:xfrm>
                  <a:off x="3000" y="1942"/>
                  <a:ext cx="131" cy="63"/>
                </a:xfrm>
                <a:custGeom>
                  <a:avLst/>
                  <a:gdLst/>
                  <a:ahLst/>
                  <a:cxnLst>
                    <a:cxn ang="0">
                      <a:pos x="131" y="63"/>
                    </a:cxn>
                    <a:cxn ang="0">
                      <a:pos x="0" y="20"/>
                    </a:cxn>
                    <a:cxn ang="0">
                      <a:pos x="0" y="0"/>
                    </a:cxn>
                    <a:cxn ang="0">
                      <a:pos x="131" y="45"/>
                    </a:cxn>
                    <a:cxn ang="0">
                      <a:pos x="131" y="63"/>
                    </a:cxn>
                  </a:cxnLst>
                  <a:rect l="0" t="0" r="r" b="b"/>
                  <a:pathLst>
                    <a:path w="131" h="63">
                      <a:moveTo>
                        <a:pt x="131" y="63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131" y="45"/>
                      </a:lnTo>
                      <a:lnTo>
                        <a:pt x="131" y="63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39" name="Freeform 231"/>
                <p:cNvSpPr>
                  <a:spLocks/>
                </p:cNvSpPr>
                <p:nvPr/>
              </p:nvSpPr>
              <p:spPr bwMode="auto">
                <a:xfrm>
                  <a:off x="3000" y="1943"/>
                  <a:ext cx="131" cy="62"/>
                </a:xfrm>
                <a:custGeom>
                  <a:avLst/>
                  <a:gdLst/>
                  <a:ahLst/>
                  <a:cxnLst>
                    <a:cxn ang="0">
                      <a:pos x="131" y="62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4"/>
                    </a:cxn>
                    <a:cxn ang="0">
                      <a:pos x="131" y="62"/>
                    </a:cxn>
                  </a:cxnLst>
                  <a:rect l="0" t="0" r="r" b="b"/>
                  <a:pathLst>
                    <a:path w="131" h="62">
                      <a:moveTo>
                        <a:pt x="131" y="62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4"/>
                      </a:lnTo>
                      <a:lnTo>
                        <a:pt x="131" y="62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40" name="Freeform 232"/>
                <p:cNvSpPr>
                  <a:spLocks/>
                </p:cNvSpPr>
                <p:nvPr/>
              </p:nvSpPr>
              <p:spPr bwMode="auto">
                <a:xfrm>
                  <a:off x="3000" y="1943"/>
                  <a:ext cx="131" cy="62"/>
                </a:xfrm>
                <a:custGeom>
                  <a:avLst/>
                  <a:gdLst/>
                  <a:ahLst/>
                  <a:cxnLst>
                    <a:cxn ang="0">
                      <a:pos x="131" y="62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4"/>
                    </a:cxn>
                    <a:cxn ang="0">
                      <a:pos x="131" y="62"/>
                    </a:cxn>
                  </a:cxnLst>
                  <a:rect l="0" t="0" r="r" b="b"/>
                  <a:pathLst>
                    <a:path w="131" h="62">
                      <a:moveTo>
                        <a:pt x="131" y="62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4"/>
                      </a:lnTo>
                      <a:lnTo>
                        <a:pt x="131" y="62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41" name="Freeform 233"/>
                <p:cNvSpPr>
                  <a:spLocks/>
                </p:cNvSpPr>
                <p:nvPr/>
              </p:nvSpPr>
              <p:spPr bwMode="auto">
                <a:xfrm>
                  <a:off x="3000" y="1944"/>
                  <a:ext cx="131" cy="62"/>
                </a:xfrm>
                <a:custGeom>
                  <a:avLst/>
                  <a:gdLst/>
                  <a:ahLst/>
                  <a:cxnLst>
                    <a:cxn ang="0">
                      <a:pos x="131" y="62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3"/>
                    </a:cxn>
                    <a:cxn ang="0">
                      <a:pos x="131" y="62"/>
                    </a:cxn>
                  </a:cxnLst>
                  <a:rect l="0" t="0" r="r" b="b"/>
                  <a:pathLst>
                    <a:path w="131" h="62">
                      <a:moveTo>
                        <a:pt x="131" y="62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3"/>
                      </a:lnTo>
                      <a:lnTo>
                        <a:pt x="131" y="62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42" name="Freeform 234"/>
                <p:cNvSpPr>
                  <a:spLocks/>
                </p:cNvSpPr>
                <p:nvPr/>
              </p:nvSpPr>
              <p:spPr bwMode="auto">
                <a:xfrm>
                  <a:off x="3000" y="1944"/>
                  <a:ext cx="131" cy="62"/>
                </a:xfrm>
                <a:custGeom>
                  <a:avLst/>
                  <a:gdLst/>
                  <a:ahLst/>
                  <a:cxnLst>
                    <a:cxn ang="0">
                      <a:pos x="131" y="62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3"/>
                    </a:cxn>
                    <a:cxn ang="0">
                      <a:pos x="131" y="62"/>
                    </a:cxn>
                  </a:cxnLst>
                  <a:rect l="0" t="0" r="r" b="b"/>
                  <a:pathLst>
                    <a:path w="131" h="62">
                      <a:moveTo>
                        <a:pt x="131" y="62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3"/>
                      </a:lnTo>
                      <a:lnTo>
                        <a:pt x="131" y="62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43" name="Freeform 235"/>
                <p:cNvSpPr>
                  <a:spLocks/>
                </p:cNvSpPr>
                <p:nvPr/>
              </p:nvSpPr>
              <p:spPr bwMode="auto">
                <a:xfrm>
                  <a:off x="3000" y="1945"/>
                  <a:ext cx="131" cy="62"/>
                </a:xfrm>
                <a:custGeom>
                  <a:avLst/>
                  <a:gdLst/>
                  <a:ahLst/>
                  <a:cxnLst>
                    <a:cxn ang="0">
                      <a:pos x="131" y="62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3"/>
                    </a:cxn>
                    <a:cxn ang="0">
                      <a:pos x="131" y="62"/>
                    </a:cxn>
                  </a:cxnLst>
                  <a:rect l="0" t="0" r="r" b="b"/>
                  <a:pathLst>
                    <a:path w="131" h="62">
                      <a:moveTo>
                        <a:pt x="131" y="62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3"/>
                      </a:lnTo>
                      <a:lnTo>
                        <a:pt x="131" y="62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44" name="Freeform 236"/>
                <p:cNvSpPr>
                  <a:spLocks/>
                </p:cNvSpPr>
                <p:nvPr/>
              </p:nvSpPr>
              <p:spPr bwMode="auto">
                <a:xfrm>
                  <a:off x="3000" y="1946"/>
                  <a:ext cx="131" cy="61"/>
                </a:xfrm>
                <a:custGeom>
                  <a:avLst/>
                  <a:gdLst/>
                  <a:ahLst/>
                  <a:cxnLst>
                    <a:cxn ang="0">
                      <a:pos x="131" y="61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3"/>
                    </a:cxn>
                    <a:cxn ang="0">
                      <a:pos x="131" y="61"/>
                    </a:cxn>
                  </a:cxnLst>
                  <a:rect l="0" t="0" r="r" b="b"/>
                  <a:pathLst>
                    <a:path w="131" h="61">
                      <a:moveTo>
                        <a:pt x="131" y="61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3"/>
                      </a:lnTo>
                      <a:lnTo>
                        <a:pt x="131" y="61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45" name="Freeform 237"/>
                <p:cNvSpPr>
                  <a:spLocks/>
                </p:cNvSpPr>
                <p:nvPr/>
              </p:nvSpPr>
              <p:spPr bwMode="auto">
                <a:xfrm>
                  <a:off x="3000" y="1946"/>
                  <a:ext cx="131" cy="62"/>
                </a:xfrm>
                <a:custGeom>
                  <a:avLst/>
                  <a:gdLst/>
                  <a:ahLst/>
                  <a:cxnLst>
                    <a:cxn ang="0">
                      <a:pos x="131" y="62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3"/>
                    </a:cxn>
                    <a:cxn ang="0">
                      <a:pos x="131" y="62"/>
                    </a:cxn>
                  </a:cxnLst>
                  <a:rect l="0" t="0" r="r" b="b"/>
                  <a:pathLst>
                    <a:path w="131" h="62">
                      <a:moveTo>
                        <a:pt x="131" y="62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3"/>
                      </a:lnTo>
                      <a:lnTo>
                        <a:pt x="131" y="62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46" name="Freeform 238"/>
                <p:cNvSpPr>
                  <a:spLocks/>
                </p:cNvSpPr>
                <p:nvPr/>
              </p:nvSpPr>
              <p:spPr bwMode="auto">
                <a:xfrm>
                  <a:off x="3000" y="1946"/>
                  <a:ext cx="131" cy="62"/>
                </a:xfrm>
                <a:custGeom>
                  <a:avLst/>
                  <a:gdLst/>
                  <a:ahLst/>
                  <a:cxnLst>
                    <a:cxn ang="0">
                      <a:pos x="131" y="62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4"/>
                    </a:cxn>
                    <a:cxn ang="0">
                      <a:pos x="131" y="62"/>
                    </a:cxn>
                  </a:cxnLst>
                  <a:rect l="0" t="0" r="r" b="b"/>
                  <a:pathLst>
                    <a:path w="131" h="62">
                      <a:moveTo>
                        <a:pt x="131" y="62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4"/>
                      </a:lnTo>
                      <a:lnTo>
                        <a:pt x="131" y="62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47" name="Freeform 239"/>
                <p:cNvSpPr>
                  <a:spLocks/>
                </p:cNvSpPr>
                <p:nvPr/>
              </p:nvSpPr>
              <p:spPr bwMode="auto">
                <a:xfrm>
                  <a:off x="3000" y="1947"/>
                  <a:ext cx="131" cy="62"/>
                </a:xfrm>
                <a:custGeom>
                  <a:avLst/>
                  <a:gdLst/>
                  <a:ahLst/>
                  <a:cxnLst>
                    <a:cxn ang="0">
                      <a:pos x="131" y="62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3"/>
                    </a:cxn>
                    <a:cxn ang="0">
                      <a:pos x="131" y="62"/>
                    </a:cxn>
                  </a:cxnLst>
                  <a:rect l="0" t="0" r="r" b="b"/>
                  <a:pathLst>
                    <a:path w="131" h="62">
                      <a:moveTo>
                        <a:pt x="131" y="62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3"/>
                      </a:lnTo>
                      <a:lnTo>
                        <a:pt x="131" y="62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48" name="Freeform 240"/>
                <p:cNvSpPr>
                  <a:spLocks/>
                </p:cNvSpPr>
                <p:nvPr/>
              </p:nvSpPr>
              <p:spPr bwMode="auto">
                <a:xfrm>
                  <a:off x="3000" y="1948"/>
                  <a:ext cx="131" cy="61"/>
                </a:xfrm>
                <a:custGeom>
                  <a:avLst/>
                  <a:gdLst/>
                  <a:ahLst/>
                  <a:cxnLst>
                    <a:cxn ang="0">
                      <a:pos x="131" y="61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2"/>
                    </a:cxn>
                    <a:cxn ang="0">
                      <a:pos x="131" y="61"/>
                    </a:cxn>
                  </a:cxnLst>
                  <a:rect l="0" t="0" r="r" b="b"/>
                  <a:pathLst>
                    <a:path w="131" h="61">
                      <a:moveTo>
                        <a:pt x="131" y="61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2"/>
                      </a:lnTo>
                      <a:lnTo>
                        <a:pt x="131" y="61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49" name="Freeform 241"/>
                <p:cNvSpPr>
                  <a:spLocks/>
                </p:cNvSpPr>
                <p:nvPr/>
              </p:nvSpPr>
              <p:spPr bwMode="auto">
                <a:xfrm>
                  <a:off x="3000" y="1949"/>
                  <a:ext cx="131" cy="60"/>
                </a:xfrm>
                <a:custGeom>
                  <a:avLst/>
                  <a:gdLst/>
                  <a:ahLst/>
                  <a:cxnLst>
                    <a:cxn ang="0">
                      <a:pos x="131" y="60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1"/>
                    </a:cxn>
                    <a:cxn ang="0">
                      <a:pos x="131" y="60"/>
                    </a:cxn>
                  </a:cxnLst>
                  <a:rect l="0" t="0" r="r" b="b"/>
                  <a:pathLst>
                    <a:path w="131" h="60">
                      <a:moveTo>
                        <a:pt x="131" y="60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1"/>
                      </a:lnTo>
                      <a:lnTo>
                        <a:pt x="131" y="6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50" name="Freeform 242"/>
                <p:cNvSpPr>
                  <a:spLocks/>
                </p:cNvSpPr>
                <p:nvPr/>
              </p:nvSpPr>
              <p:spPr bwMode="auto">
                <a:xfrm>
                  <a:off x="3000" y="1949"/>
                  <a:ext cx="131" cy="60"/>
                </a:xfrm>
                <a:custGeom>
                  <a:avLst/>
                  <a:gdLst/>
                  <a:ahLst/>
                  <a:cxnLst>
                    <a:cxn ang="0">
                      <a:pos x="131" y="60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2"/>
                    </a:cxn>
                    <a:cxn ang="0">
                      <a:pos x="131" y="60"/>
                    </a:cxn>
                  </a:cxnLst>
                  <a:rect l="0" t="0" r="r" b="b"/>
                  <a:pathLst>
                    <a:path w="131" h="60">
                      <a:moveTo>
                        <a:pt x="131" y="60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2"/>
                      </a:lnTo>
                      <a:lnTo>
                        <a:pt x="131" y="6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51" name="Freeform 243"/>
                <p:cNvSpPr>
                  <a:spLocks/>
                </p:cNvSpPr>
                <p:nvPr/>
              </p:nvSpPr>
              <p:spPr bwMode="auto">
                <a:xfrm>
                  <a:off x="3000" y="1949"/>
                  <a:ext cx="131" cy="60"/>
                </a:xfrm>
                <a:custGeom>
                  <a:avLst/>
                  <a:gdLst/>
                  <a:ahLst/>
                  <a:cxnLst>
                    <a:cxn ang="0">
                      <a:pos x="131" y="60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2"/>
                    </a:cxn>
                    <a:cxn ang="0">
                      <a:pos x="131" y="60"/>
                    </a:cxn>
                  </a:cxnLst>
                  <a:rect l="0" t="0" r="r" b="b"/>
                  <a:pathLst>
                    <a:path w="131" h="60">
                      <a:moveTo>
                        <a:pt x="131" y="60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2"/>
                      </a:lnTo>
                      <a:lnTo>
                        <a:pt x="131" y="6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52" name="Freeform 244"/>
                <p:cNvSpPr>
                  <a:spLocks/>
                </p:cNvSpPr>
                <p:nvPr/>
              </p:nvSpPr>
              <p:spPr bwMode="auto">
                <a:xfrm>
                  <a:off x="3000" y="1950"/>
                  <a:ext cx="131" cy="60"/>
                </a:xfrm>
                <a:custGeom>
                  <a:avLst/>
                  <a:gdLst/>
                  <a:ahLst/>
                  <a:cxnLst>
                    <a:cxn ang="0">
                      <a:pos x="131" y="60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1"/>
                    </a:cxn>
                    <a:cxn ang="0">
                      <a:pos x="131" y="60"/>
                    </a:cxn>
                  </a:cxnLst>
                  <a:rect l="0" t="0" r="r" b="b"/>
                  <a:pathLst>
                    <a:path w="131" h="60">
                      <a:moveTo>
                        <a:pt x="131" y="60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1"/>
                      </a:lnTo>
                      <a:lnTo>
                        <a:pt x="131" y="6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53" name="Freeform 245"/>
                <p:cNvSpPr>
                  <a:spLocks/>
                </p:cNvSpPr>
                <p:nvPr/>
              </p:nvSpPr>
              <p:spPr bwMode="auto">
                <a:xfrm>
                  <a:off x="3000" y="1951"/>
                  <a:ext cx="131" cy="59"/>
                </a:xfrm>
                <a:custGeom>
                  <a:avLst/>
                  <a:gdLst/>
                  <a:ahLst/>
                  <a:cxnLst>
                    <a:cxn ang="0">
                      <a:pos x="131" y="59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0"/>
                    </a:cxn>
                    <a:cxn ang="0">
                      <a:pos x="131" y="59"/>
                    </a:cxn>
                  </a:cxnLst>
                  <a:rect l="0" t="0" r="r" b="b"/>
                  <a:pathLst>
                    <a:path w="131" h="59">
                      <a:moveTo>
                        <a:pt x="131" y="59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0"/>
                      </a:lnTo>
                      <a:lnTo>
                        <a:pt x="131" y="59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54" name="Freeform 246"/>
                <p:cNvSpPr>
                  <a:spLocks/>
                </p:cNvSpPr>
                <p:nvPr/>
              </p:nvSpPr>
              <p:spPr bwMode="auto">
                <a:xfrm>
                  <a:off x="3000" y="1951"/>
                  <a:ext cx="131" cy="60"/>
                </a:xfrm>
                <a:custGeom>
                  <a:avLst/>
                  <a:gdLst/>
                  <a:ahLst/>
                  <a:cxnLst>
                    <a:cxn ang="0">
                      <a:pos x="131" y="60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1"/>
                    </a:cxn>
                    <a:cxn ang="0">
                      <a:pos x="131" y="60"/>
                    </a:cxn>
                  </a:cxnLst>
                  <a:rect l="0" t="0" r="r" b="b"/>
                  <a:pathLst>
                    <a:path w="131" h="60">
                      <a:moveTo>
                        <a:pt x="131" y="60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1"/>
                      </a:lnTo>
                      <a:lnTo>
                        <a:pt x="131" y="6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55" name="Freeform 247"/>
                <p:cNvSpPr>
                  <a:spLocks/>
                </p:cNvSpPr>
                <p:nvPr/>
              </p:nvSpPr>
              <p:spPr bwMode="auto">
                <a:xfrm>
                  <a:off x="3000" y="1951"/>
                  <a:ext cx="131" cy="60"/>
                </a:xfrm>
                <a:custGeom>
                  <a:avLst/>
                  <a:gdLst/>
                  <a:ahLst/>
                  <a:cxnLst>
                    <a:cxn ang="0">
                      <a:pos x="131" y="60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1"/>
                    </a:cxn>
                    <a:cxn ang="0">
                      <a:pos x="131" y="60"/>
                    </a:cxn>
                  </a:cxnLst>
                  <a:rect l="0" t="0" r="r" b="b"/>
                  <a:pathLst>
                    <a:path w="131" h="60">
                      <a:moveTo>
                        <a:pt x="131" y="60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1"/>
                      </a:lnTo>
                      <a:lnTo>
                        <a:pt x="131" y="6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56" name="Freeform 248"/>
                <p:cNvSpPr>
                  <a:spLocks/>
                </p:cNvSpPr>
                <p:nvPr/>
              </p:nvSpPr>
              <p:spPr bwMode="auto">
                <a:xfrm>
                  <a:off x="3000" y="1952"/>
                  <a:ext cx="131" cy="59"/>
                </a:xfrm>
                <a:custGeom>
                  <a:avLst/>
                  <a:gdLst/>
                  <a:ahLst/>
                  <a:cxnLst>
                    <a:cxn ang="0">
                      <a:pos x="131" y="59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0"/>
                    </a:cxn>
                    <a:cxn ang="0">
                      <a:pos x="131" y="59"/>
                    </a:cxn>
                  </a:cxnLst>
                  <a:rect l="0" t="0" r="r" b="b"/>
                  <a:pathLst>
                    <a:path w="131" h="59">
                      <a:moveTo>
                        <a:pt x="131" y="59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0"/>
                      </a:lnTo>
                      <a:lnTo>
                        <a:pt x="131" y="59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57" name="Freeform 249"/>
                <p:cNvSpPr>
                  <a:spLocks/>
                </p:cNvSpPr>
                <p:nvPr/>
              </p:nvSpPr>
              <p:spPr bwMode="auto">
                <a:xfrm>
                  <a:off x="3000" y="1953"/>
                  <a:ext cx="131" cy="58"/>
                </a:xfrm>
                <a:custGeom>
                  <a:avLst/>
                  <a:gdLst/>
                  <a:ahLst/>
                  <a:cxnLst>
                    <a:cxn ang="0">
                      <a:pos x="131" y="58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131" y="41"/>
                    </a:cxn>
                    <a:cxn ang="0">
                      <a:pos x="131" y="58"/>
                    </a:cxn>
                  </a:cxnLst>
                  <a:rect l="0" t="0" r="r" b="b"/>
                  <a:pathLst>
                    <a:path w="131" h="58">
                      <a:moveTo>
                        <a:pt x="131" y="58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131" y="41"/>
                      </a:lnTo>
                      <a:lnTo>
                        <a:pt x="131" y="58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58" name="Freeform 250"/>
                <p:cNvSpPr>
                  <a:spLocks/>
                </p:cNvSpPr>
                <p:nvPr/>
              </p:nvSpPr>
              <p:spPr bwMode="auto">
                <a:xfrm>
                  <a:off x="3000" y="1953"/>
                  <a:ext cx="131" cy="58"/>
                </a:xfrm>
                <a:custGeom>
                  <a:avLst/>
                  <a:gdLst/>
                  <a:ahLst/>
                  <a:cxnLst>
                    <a:cxn ang="0">
                      <a:pos x="131" y="58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1"/>
                    </a:cxn>
                    <a:cxn ang="0">
                      <a:pos x="131" y="58"/>
                    </a:cxn>
                  </a:cxnLst>
                  <a:rect l="0" t="0" r="r" b="b"/>
                  <a:pathLst>
                    <a:path w="131" h="58">
                      <a:moveTo>
                        <a:pt x="131" y="58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1"/>
                      </a:lnTo>
                      <a:lnTo>
                        <a:pt x="131" y="58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59" name="Freeform 251"/>
                <p:cNvSpPr>
                  <a:spLocks/>
                </p:cNvSpPr>
                <p:nvPr/>
              </p:nvSpPr>
              <p:spPr bwMode="auto">
                <a:xfrm>
                  <a:off x="3000" y="1953"/>
                  <a:ext cx="131" cy="58"/>
                </a:xfrm>
                <a:custGeom>
                  <a:avLst/>
                  <a:gdLst/>
                  <a:ahLst/>
                  <a:cxnLst>
                    <a:cxn ang="0">
                      <a:pos x="131" y="58"/>
                    </a:cxn>
                    <a:cxn ang="0">
                      <a:pos x="0" y="19"/>
                    </a:cxn>
                    <a:cxn ang="0">
                      <a:pos x="0" y="0"/>
                    </a:cxn>
                    <a:cxn ang="0">
                      <a:pos x="131" y="41"/>
                    </a:cxn>
                    <a:cxn ang="0">
                      <a:pos x="131" y="58"/>
                    </a:cxn>
                  </a:cxnLst>
                  <a:rect l="0" t="0" r="r" b="b"/>
                  <a:pathLst>
                    <a:path w="131" h="58">
                      <a:moveTo>
                        <a:pt x="131" y="58"/>
                      </a:moveTo>
                      <a:lnTo>
                        <a:pt x="0" y="19"/>
                      </a:lnTo>
                      <a:lnTo>
                        <a:pt x="0" y="0"/>
                      </a:lnTo>
                      <a:lnTo>
                        <a:pt x="131" y="41"/>
                      </a:lnTo>
                      <a:lnTo>
                        <a:pt x="131" y="58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60" name="Freeform 252"/>
                <p:cNvSpPr>
                  <a:spLocks/>
                </p:cNvSpPr>
                <p:nvPr/>
              </p:nvSpPr>
              <p:spPr bwMode="auto">
                <a:xfrm>
                  <a:off x="3000" y="1954"/>
                  <a:ext cx="131" cy="57"/>
                </a:xfrm>
                <a:custGeom>
                  <a:avLst/>
                  <a:gdLst/>
                  <a:ahLst/>
                  <a:cxnLst>
                    <a:cxn ang="0">
                      <a:pos x="131" y="57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0"/>
                    </a:cxn>
                    <a:cxn ang="0">
                      <a:pos x="131" y="57"/>
                    </a:cxn>
                  </a:cxnLst>
                  <a:rect l="0" t="0" r="r" b="b"/>
                  <a:pathLst>
                    <a:path w="131" h="57">
                      <a:moveTo>
                        <a:pt x="131" y="57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0"/>
                      </a:lnTo>
                      <a:lnTo>
                        <a:pt x="131" y="57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61" name="Freeform 253"/>
                <p:cNvSpPr>
                  <a:spLocks/>
                </p:cNvSpPr>
                <p:nvPr/>
              </p:nvSpPr>
              <p:spPr bwMode="auto">
                <a:xfrm>
                  <a:off x="3000" y="1955"/>
                  <a:ext cx="131" cy="57"/>
                </a:xfrm>
                <a:custGeom>
                  <a:avLst/>
                  <a:gdLst/>
                  <a:ahLst/>
                  <a:cxnLst>
                    <a:cxn ang="0">
                      <a:pos x="131" y="57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131" y="40"/>
                    </a:cxn>
                    <a:cxn ang="0">
                      <a:pos x="131" y="57"/>
                    </a:cxn>
                  </a:cxnLst>
                  <a:rect l="0" t="0" r="r" b="b"/>
                  <a:pathLst>
                    <a:path w="131" h="57">
                      <a:moveTo>
                        <a:pt x="131" y="57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131" y="40"/>
                      </a:lnTo>
                      <a:lnTo>
                        <a:pt x="131" y="57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62" name="Freeform 254"/>
                <p:cNvSpPr>
                  <a:spLocks/>
                </p:cNvSpPr>
                <p:nvPr/>
              </p:nvSpPr>
              <p:spPr bwMode="auto">
                <a:xfrm>
                  <a:off x="3000" y="1956"/>
                  <a:ext cx="131" cy="56"/>
                </a:xfrm>
                <a:custGeom>
                  <a:avLst/>
                  <a:gdLst/>
                  <a:ahLst/>
                  <a:cxnLst>
                    <a:cxn ang="0">
                      <a:pos x="131" y="56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131" y="39"/>
                    </a:cxn>
                    <a:cxn ang="0">
                      <a:pos x="131" y="56"/>
                    </a:cxn>
                  </a:cxnLst>
                  <a:rect l="0" t="0" r="r" b="b"/>
                  <a:pathLst>
                    <a:path w="131" h="56">
                      <a:moveTo>
                        <a:pt x="131" y="56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131" y="39"/>
                      </a:lnTo>
                      <a:lnTo>
                        <a:pt x="131" y="56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63" name="Freeform 255"/>
                <p:cNvSpPr>
                  <a:spLocks/>
                </p:cNvSpPr>
                <p:nvPr/>
              </p:nvSpPr>
              <p:spPr bwMode="auto">
                <a:xfrm>
                  <a:off x="3000" y="1956"/>
                  <a:ext cx="131" cy="57"/>
                </a:xfrm>
                <a:custGeom>
                  <a:avLst/>
                  <a:gdLst/>
                  <a:ahLst/>
                  <a:cxnLst>
                    <a:cxn ang="0">
                      <a:pos x="131" y="57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131" y="40"/>
                    </a:cxn>
                    <a:cxn ang="0">
                      <a:pos x="131" y="57"/>
                    </a:cxn>
                  </a:cxnLst>
                  <a:rect l="0" t="0" r="r" b="b"/>
                  <a:pathLst>
                    <a:path w="131" h="57">
                      <a:moveTo>
                        <a:pt x="131" y="57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131" y="40"/>
                      </a:lnTo>
                      <a:lnTo>
                        <a:pt x="131" y="57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64" name="Freeform 256"/>
                <p:cNvSpPr>
                  <a:spLocks/>
                </p:cNvSpPr>
                <p:nvPr/>
              </p:nvSpPr>
              <p:spPr bwMode="auto">
                <a:xfrm>
                  <a:off x="3000" y="1956"/>
                  <a:ext cx="131" cy="57"/>
                </a:xfrm>
                <a:custGeom>
                  <a:avLst/>
                  <a:gdLst/>
                  <a:ahLst/>
                  <a:cxnLst>
                    <a:cxn ang="0">
                      <a:pos x="131" y="57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0"/>
                    </a:cxn>
                    <a:cxn ang="0">
                      <a:pos x="131" y="57"/>
                    </a:cxn>
                  </a:cxnLst>
                  <a:rect l="0" t="0" r="r" b="b"/>
                  <a:pathLst>
                    <a:path w="131" h="57">
                      <a:moveTo>
                        <a:pt x="131" y="57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0"/>
                      </a:lnTo>
                      <a:lnTo>
                        <a:pt x="131" y="57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65" name="Freeform 257"/>
                <p:cNvSpPr>
                  <a:spLocks/>
                </p:cNvSpPr>
                <p:nvPr/>
              </p:nvSpPr>
              <p:spPr bwMode="auto">
                <a:xfrm>
                  <a:off x="3000" y="1957"/>
                  <a:ext cx="131" cy="56"/>
                </a:xfrm>
                <a:custGeom>
                  <a:avLst/>
                  <a:gdLst/>
                  <a:ahLst/>
                  <a:cxnLst>
                    <a:cxn ang="0">
                      <a:pos x="131" y="56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131" y="40"/>
                    </a:cxn>
                    <a:cxn ang="0">
                      <a:pos x="131" y="56"/>
                    </a:cxn>
                  </a:cxnLst>
                  <a:rect l="0" t="0" r="r" b="b"/>
                  <a:pathLst>
                    <a:path w="131" h="56">
                      <a:moveTo>
                        <a:pt x="131" y="56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131" y="40"/>
                      </a:lnTo>
                      <a:lnTo>
                        <a:pt x="131" y="56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66" name="Freeform 258"/>
                <p:cNvSpPr>
                  <a:spLocks/>
                </p:cNvSpPr>
                <p:nvPr/>
              </p:nvSpPr>
              <p:spPr bwMode="auto">
                <a:xfrm>
                  <a:off x="3000" y="1957"/>
                  <a:ext cx="131" cy="56"/>
                </a:xfrm>
                <a:custGeom>
                  <a:avLst/>
                  <a:gdLst/>
                  <a:ahLst/>
                  <a:cxnLst>
                    <a:cxn ang="0">
                      <a:pos x="131" y="56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0"/>
                    </a:cxn>
                    <a:cxn ang="0">
                      <a:pos x="131" y="56"/>
                    </a:cxn>
                  </a:cxnLst>
                  <a:rect l="0" t="0" r="r" b="b"/>
                  <a:pathLst>
                    <a:path w="131" h="56">
                      <a:moveTo>
                        <a:pt x="131" y="56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0"/>
                      </a:lnTo>
                      <a:lnTo>
                        <a:pt x="131" y="56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67" name="Freeform 259"/>
                <p:cNvSpPr>
                  <a:spLocks/>
                </p:cNvSpPr>
                <p:nvPr/>
              </p:nvSpPr>
              <p:spPr bwMode="auto">
                <a:xfrm>
                  <a:off x="3000" y="1957"/>
                  <a:ext cx="131" cy="57"/>
                </a:xfrm>
                <a:custGeom>
                  <a:avLst/>
                  <a:gdLst/>
                  <a:ahLst/>
                  <a:cxnLst>
                    <a:cxn ang="0">
                      <a:pos x="131" y="57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40"/>
                    </a:cxn>
                    <a:cxn ang="0">
                      <a:pos x="131" y="57"/>
                    </a:cxn>
                  </a:cxnLst>
                  <a:rect l="0" t="0" r="r" b="b"/>
                  <a:pathLst>
                    <a:path w="131" h="57">
                      <a:moveTo>
                        <a:pt x="131" y="57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40"/>
                      </a:lnTo>
                      <a:lnTo>
                        <a:pt x="131" y="57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68" name="Freeform 260"/>
                <p:cNvSpPr>
                  <a:spLocks/>
                </p:cNvSpPr>
                <p:nvPr/>
              </p:nvSpPr>
              <p:spPr bwMode="auto">
                <a:xfrm>
                  <a:off x="3000" y="1958"/>
                  <a:ext cx="131" cy="56"/>
                </a:xfrm>
                <a:custGeom>
                  <a:avLst/>
                  <a:gdLst/>
                  <a:ahLst/>
                  <a:cxnLst>
                    <a:cxn ang="0">
                      <a:pos x="131" y="56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131" y="40"/>
                    </a:cxn>
                    <a:cxn ang="0">
                      <a:pos x="131" y="56"/>
                    </a:cxn>
                  </a:cxnLst>
                  <a:rect l="0" t="0" r="r" b="b"/>
                  <a:pathLst>
                    <a:path w="131" h="56">
                      <a:moveTo>
                        <a:pt x="131" y="56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131" y="40"/>
                      </a:lnTo>
                      <a:lnTo>
                        <a:pt x="131" y="56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69" name="Freeform 261"/>
                <p:cNvSpPr>
                  <a:spLocks/>
                </p:cNvSpPr>
                <p:nvPr/>
              </p:nvSpPr>
              <p:spPr bwMode="auto">
                <a:xfrm>
                  <a:off x="3000" y="1959"/>
                  <a:ext cx="131" cy="56"/>
                </a:xfrm>
                <a:custGeom>
                  <a:avLst/>
                  <a:gdLst/>
                  <a:ahLst/>
                  <a:cxnLst>
                    <a:cxn ang="0">
                      <a:pos x="131" y="56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9"/>
                    </a:cxn>
                    <a:cxn ang="0">
                      <a:pos x="131" y="56"/>
                    </a:cxn>
                  </a:cxnLst>
                  <a:rect l="0" t="0" r="r" b="b"/>
                  <a:pathLst>
                    <a:path w="131" h="56">
                      <a:moveTo>
                        <a:pt x="131" y="56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9"/>
                      </a:lnTo>
                      <a:lnTo>
                        <a:pt x="131" y="56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70" name="Freeform 262"/>
                <p:cNvSpPr>
                  <a:spLocks/>
                </p:cNvSpPr>
                <p:nvPr/>
              </p:nvSpPr>
              <p:spPr bwMode="auto">
                <a:xfrm>
                  <a:off x="3000" y="1960"/>
                  <a:ext cx="131" cy="55"/>
                </a:xfrm>
                <a:custGeom>
                  <a:avLst/>
                  <a:gdLst/>
                  <a:ahLst/>
                  <a:cxnLst>
                    <a:cxn ang="0">
                      <a:pos x="131" y="55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8"/>
                    </a:cxn>
                    <a:cxn ang="0">
                      <a:pos x="131" y="55"/>
                    </a:cxn>
                  </a:cxnLst>
                  <a:rect l="0" t="0" r="r" b="b"/>
                  <a:pathLst>
                    <a:path w="131" h="55">
                      <a:moveTo>
                        <a:pt x="131" y="55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8"/>
                      </a:lnTo>
                      <a:lnTo>
                        <a:pt x="131" y="55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71" name="Freeform 263"/>
                <p:cNvSpPr>
                  <a:spLocks/>
                </p:cNvSpPr>
                <p:nvPr/>
              </p:nvSpPr>
              <p:spPr bwMode="auto">
                <a:xfrm>
                  <a:off x="3000" y="1960"/>
                  <a:ext cx="131" cy="56"/>
                </a:xfrm>
                <a:custGeom>
                  <a:avLst/>
                  <a:gdLst/>
                  <a:ahLst/>
                  <a:cxnLst>
                    <a:cxn ang="0">
                      <a:pos x="131" y="56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131" y="38"/>
                    </a:cxn>
                    <a:cxn ang="0">
                      <a:pos x="131" y="56"/>
                    </a:cxn>
                  </a:cxnLst>
                  <a:rect l="0" t="0" r="r" b="b"/>
                  <a:pathLst>
                    <a:path w="131" h="56">
                      <a:moveTo>
                        <a:pt x="131" y="56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131" y="38"/>
                      </a:lnTo>
                      <a:lnTo>
                        <a:pt x="131" y="56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72" name="Freeform 264"/>
                <p:cNvSpPr>
                  <a:spLocks/>
                </p:cNvSpPr>
                <p:nvPr/>
              </p:nvSpPr>
              <p:spPr bwMode="auto">
                <a:xfrm>
                  <a:off x="3000" y="1960"/>
                  <a:ext cx="131" cy="56"/>
                </a:xfrm>
                <a:custGeom>
                  <a:avLst/>
                  <a:gdLst/>
                  <a:ahLst/>
                  <a:cxnLst>
                    <a:cxn ang="0">
                      <a:pos x="131" y="56"/>
                    </a:cxn>
                    <a:cxn ang="0">
                      <a:pos x="0" y="18"/>
                    </a:cxn>
                    <a:cxn ang="0">
                      <a:pos x="0" y="0"/>
                    </a:cxn>
                    <a:cxn ang="0">
                      <a:pos x="131" y="38"/>
                    </a:cxn>
                    <a:cxn ang="0">
                      <a:pos x="131" y="56"/>
                    </a:cxn>
                  </a:cxnLst>
                  <a:rect l="0" t="0" r="r" b="b"/>
                  <a:pathLst>
                    <a:path w="131" h="56">
                      <a:moveTo>
                        <a:pt x="131" y="56"/>
                      </a:move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131" y="38"/>
                      </a:lnTo>
                      <a:lnTo>
                        <a:pt x="131" y="56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73" name="Freeform 265"/>
                <p:cNvSpPr>
                  <a:spLocks/>
                </p:cNvSpPr>
                <p:nvPr/>
              </p:nvSpPr>
              <p:spPr bwMode="auto">
                <a:xfrm>
                  <a:off x="3000" y="1961"/>
                  <a:ext cx="131" cy="55"/>
                </a:xfrm>
                <a:custGeom>
                  <a:avLst/>
                  <a:gdLst/>
                  <a:ahLst/>
                  <a:cxnLst>
                    <a:cxn ang="0">
                      <a:pos x="131" y="55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131" y="38"/>
                    </a:cxn>
                    <a:cxn ang="0">
                      <a:pos x="131" y="55"/>
                    </a:cxn>
                  </a:cxnLst>
                  <a:rect l="0" t="0" r="r" b="b"/>
                  <a:pathLst>
                    <a:path w="131" h="55">
                      <a:moveTo>
                        <a:pt x="131" y="55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131" y="38"/>
                      </a:lnTo>
                      <a:lnTo>
                        <a:pt x="131" y="55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74" name="Freeform 266"/>
                <p:cNvSpPr>
                  <a:spLocks/>
                </p:cNvSpPr>
                <p:nvPr/>
              </p:nvSpPr>
              <p:spPr bwMode="auto">
                <a:xfrm>
                  <a:off x="3000" y="1962"/>
                  <a:ext cx="131" cy="54"/>
                </a:xfrm>
                <a:custGeom>
                  <a:avLst/>
                  <a:gdLst/>
                  <a:ahLst/>
                  <a:cxnLst>
                    <a:cxn ang="0">
                      <a:pos x="131" y="5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7"/>
                    </a:cxn>
                    <a:cxn ang="0">
                      <a:pos x="131" y="54"/>
                    </a:cxn>
                  </a:cxnLst>
                  <a:rect l="0" t="0" r="r" b="b"/>
                  <a:pathLst>
                    <a:path w="131" h="54">
                      <a:moveTo>
                        <a:pt x="131" y="5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7"/>
                      </a:lnTo>
                      <a:lnTo>
                        <a:pt x="131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75" name="Freeform 267"/>
                <p:cNvSpPr>
                  <a:spLocks/>
                </p:cNvSpPr>
                <p:nvPr/>
              </p:nvSpPr>
              <p:spPr bwMode="auto">
                <a:xfrm>
                  <a:off x="3000" y="1962"/>
                  <a:ext cx="131" cy="54"/>
                </a:xfrm>
                <a:custGeom>
                  <a:avLst/>
                  <a:gdLst/>
                  <a:ahLst/>
                  <a:cxnLst>
                    <a:cxn ang="0">
                      <a:pos x="131" y="5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7"/>
                    </a:cxn>
                    <a:cxn ang="0">
                      <a:pos x="131" y="54"/>
                    </a:cxn>
                  </a:cxnLst>
                  <a:rect l="0" t="0" r="r" b="b"/>
                  <a:pathLst>
                    <a:path w="131" h="54">
                      <a:moveTo>
                        <a:pt x="131" y="5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7"/>
                      </a:lnTo>
                      <a:lnTo>
                        <a:pt x="131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76" name="Freeform 268"/>
                <p:cNvSpPr>
                  <a:spLocks/>
                </p:cNvSpPr>
                <p:nvPr/>
              </p:nvSpPr>
              <p:spPr bwMode="auto">
                <a:xfrm>
                  <a:off x="3000" y="1962"/>
                  <a:ext cx="131" cy="55"/>
                </a:xfrm>
                <a:custGeom>
                  <a:avLst/>
                  <a:gdLst/>
                  <a:ahLst/>
                  <a:cxnLst>
                    <a:cxn ang="0">
                      <a:pos x="131" y="55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131" y="39"/>
                    </a:cxn>
                    <a:cxn ang="0">
                      <a:pos x="131" y="55"/>
                    </a:cxn>
                  </a:cxnLst>
                  <a:rect l="0" t="0" r="r" b="b"/>
                  <a:pathLst>
                    <a:path w="131" h="55">
                      <a:moveTo>
                        <a:pt x="131" y="55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131" y="39"/>
                      </a:lnTo>
                      <a:lnTo>
                        <a:pt x="131" y="55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77" name="Freeform 269"/>
                <p:cNvSpPr>
                  <a:spLocks/>
                </p:cNvSpPr>
                <p:nvPr/>
              </p:nvSpPr>
              <p:spPr bwMode="auto">
                <a:xfrm>
                  <a:off x="3000" y="1963"/>
                  <a:ext cx="131" cy="54"/>
                </a:xfrm>
                <a:custGeom>
                  <a:avLst/>
                  <a:gdLst/>
                  <a:ahLst/>
                  <a:cxnLst>
                    <a:cxn ang="0">
                      <a:pos x="131" y="5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8"/>
                    </a:cxn>
                    <a:cxn ang="0">
                      <a:pos x="131" y="54"/>
                    </a:cxn>
                  </a:cxnLst>
                  <a:rect l="0" t="0" r="r" b="b"/>
                  <a:pathLst>
                    <a:path w="131" h="54">
                      <a:moveTo>
                        <a:pt x="131" y="5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8"/>
                      </a:lnTo>
                      <a:lnTo>
                        <a:pt x="131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78" name="Freeform 270"/>
                <p:cNvSpPr>
                  <a:spLocks/>
                </p:cNvSpPr>
                <p:nvPr/>
              </p:nvSpPr>
              <p:spPr bwMode="auto">
                <a:xfrm>
                  <a:off x="3000" y="1964"/>
                  <a:ext cx="131" cy="54"/>
                </a:xfrm>
                <a:custGeom>
                  <a:avLst/>
                  <a:gdLst/>
                  <a:ahLst/>
                  <a:cxnLst>
                    <a:cxn ang="0">
                      <a:pos x="131" y="5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7"/>
                    </a:cxn>
                    <a:cxn ang="0">
                      <a:pos x="131" y="54"/>
                    </a:cxn>
                  </a:cxnLst>
                  <a:rect l="0" t="0" r="r" b="b"/>
                  <a:pathLst>
                    <a:path w="131" h="54">
                      <a:moveTo>
                        <a:pt x="131" y="5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7"/>
                      </a:lnTo>
                      <a:lnTo>
                        <a:pt x="131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79" name="Freeform 271"/>
                <p:cNvSpPr>
                  <a:spLocks/>
                </p:cNvSpPr>
                <p:nvPr/>
              </p:nvSpPr>
              <p:spPr bwMode="auto">
                <a:xfrm>
                  <a:off x="3000" y="1964"/>
                  <a:ext cx="131" cy="54"/>
                </a:xfrm>
                <a:custGeom>
                  <a:avLst/>
                  <a:gdLst/>
                  <a:ahLst/>
                  <a:cxnLst>
                    <a:cxn ang="0">
                      <a:pos x="131" y="54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7"/>
                    </a:cxn>
                    <a:cxn ang="0">
                      <a:pos x="131" y="54"/>
                    </a:cxn>
                  </a:cxnLst>
                  <a:rect l="0" t="0" r="r" b="b"/>
                  <a:pathLst>
                    <a:path w="131" h="54">
                      <a:moveTo>
                        <a:pt x="131" y="54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7"/>
                      </a:lnTo>
                      <a:lnTo>
                        <a:pt x="131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80" name="Freeform 272"/>
                <p:cNvSpPr>
                  <a:spLocks/>
                </p:cNvSpPr>
                <p:nvPr/>
              </p:nvSpPr>
              <p:spPr bwMode="auto">
                <a:xfrm>
                  <a:off x="3000" y="1964"/>
                  <a:ext cx="131" cy="54"/>
                </a:xfrm>
                <a:custGeom>
                  <a:avLst/>
                  <a:gdLst/>
                  <a:ahLst/>
                  <a:cxnLst>
                    <a:cxn ang="0">
                      <a:pos x="131" y="54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131" y="38"/>
                    </a:cxn>
                    <a:cxn ang="0">
                      <a:pos x="131" y="54"/>
                    </a:cxn>
                  </a:cxnLst>
                  <a:rect l="0" t="0" r="r" b="b"/>
                  <a:pathLst>
                    <a:path w="131" h="54">
                      <a:moveTo>
                        <a:pt x="131" y="54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131" y="38"/>
                      </a:lnTo>
                      <a:lnTo>
                        <a:pt x="131" y="54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81" name="Freeform 273"/>
                <p:cNvSpPr>
                  <a:spLocks/>
                </p:cNvSpPr>
                <p:nvPr/>
              </p:nvSpPr>
              <p:spPr bwMode="auto">
                <a:xfrm>
                  <a:off x="3000" y="1965"/>
                  <a:ext cx="131" cy="53"/>
                </a:xfrm>
                <a:custGeom>
                  <a:avLst/>
                  <a:gdLst/>
                  <a:ahLst/>
                  <a:cxnLst>
                    <a:cxn ang="0">
                      <a:pos x="131" y="53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7"/>
                    </a:cxn>
                    <a:cxn ang="0">
                      <a:pos x="131" y="53"/>
                    </a:cxn>
                  </a:cxnLst>
                  <a:rect l="0" t="0" r="r" b="b"/>
                  <a:pathLst>
                    <a:path w="131" h="53">
                      <a:moveTo>
                        <a:pt x="131" y="53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7"/>
                      </a:lnTo>
                      <a:lnTo>
                        <a:pt x="131" y="53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82" name="Freeform 274"/>
                <p:cNvSpPr>
                  <a:spLocks/>
                </p:cNvSpPr>
                <p:nvPr/>
              </p:nvSpPr>
              <p:spPr bwMode="auto">
                <a:xfrm>
                  <a:off x="3000" y="1966"/>
                  <a:ext cx="131" cy="52"/>
                </a:xfrm>
                <a:custGeom>
                  <a:avLst/>
                  <a:gdLst/>
                  <a:ahLst/>
                  <a:cxnLst>
                    <a:cxn ang="0">
                      <a:pos x="131" y="52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6"/>
                    </a:cxn>
                    <a:cxn ang="0">
                      <a:pos x="131" y="52"/>
                    </a:cxn>
                  </a:cxnLst>
                  <a:rect l="0" t="0" r="r" b="b"/>
                  <a:pathLst>
                    <a:path w="131" h="52">
                      <a:moveTo>
                        <a:pt x="131" y="52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6"/>
                      </a:lnTo>
                      <a:lnTo>
                        <a:pt x="131" y="52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83" name="Freeform 275"/>
                <p:cNvSpPr>
                  <a:spLocks/>
                </p:cNvSpPr>
                <p:nvPr/>
              </p:nvSpPr>
              <p:spPr bwMode="auto">
                <a:xfrm>
                  <a:off x="3000" y="1966"/>
                  <a:ext cx="131" cy="53"/>
                </a:xfrm>
                <a:custGeom>
                  <a:avLst/>
                  <a:gdLst/>
                  <a:ahLst/>
                  <a:cxnLst>
                    <a:cxn ang="0">
                      <a:pos x="131" y="53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6"/>
                    </a:cxn>
                    <a:cxn ang="0">
                      <a:pos x="131" y="53"/>
                    </a:cxn>
                  </a:cxnLst>
                  <a:rect l="0" t="0" r="r" b="b"/>
                  <a:pathLst>
                    <a:path w="131" h="53">
                      <a:moveTo>
                        <a:pt x="131" y="53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6"/>
                      </a:lnTo>
                      <a:lnTo>
                        <a:pt x="131" y="53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84" name="Freeform 276"/>
                <p:cNvSpPr>
                  <a:spLocks/>
                </p:cNvSpPr>
                <p:nvPr/>
              </p:nvSpPr>
              <p:spPr bwMode="auto">
                <a:xfrm>
                  <a:off x="3000" y="1967"/>
                  <a:ext cx="131" cy="52"/>
                </a:xfrm>
                <a:custGeom>
                  <a:avLst/>
                  <a:gdLst/>
                  <a:ahLst/>
                  <a:cxnLst>
                    <a:cxn ang="0">
                      <a:pos x="131" y="52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6"/>
                    </a:cxn>
                    <a:cxn ang="0">
                      <a:pos x="131" y="52"/>
                    </a:cxn>
                  </a:cxnLst>
                  <a:rect l="0" t="0" r="r" b="b"/>
                  <a:pathLst>
                    <a:path w="131" h="52">
                      <a:moveTo>
                        <a:pt x="131" y="52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6"/>
                      </a:lnTo>
                      <a:lnTo>
                        <a:pt x="131" y="52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85" name="Freeform 277"/>
                <p:cNvSpPr>
                  <a:spLocks/>
                </p:cNvSpPr>
                <p:nvPr/>
              </p:nvSpPr>
              <p:spPr bwMode="auto">
                <a:xfrm>
                  <a:off x="3000" y="1968"/>
                  <a:ext cx="131" cy="51"/>
                </a:xfrm>
                <a:custGeom>
                  <a:avLst/>
                  <a:gdLst/>
                  <a:ahLst/>
                  <a:cxnLst>
                    <a:cxn ang="0">
                      <a:pos x="131" y="51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5"/>
                    </a:cxn>
                    <a:cxn ang="0">
                      <a:pos x="131" y="51"/>
                    </a:cxn>
                  </a:cxnLst>
                  <a:rect l="0" t="0" r="r" b="b"/>
                  <a:pathLst>
                    <a:path w="131" h="51">
                      <a:moveTo>
                        <a:pt x="131" y="51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5"/>
                      </a:lnTo>
                      <a:lnTo>
                        <a:pt x="131" y="51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86" name="Freeform 278"/>
                <p:cNvSpPr>
                  <a:spLocks/>
                </p:cNvSpPr>
                <p:nvPr/>
              </p:nvSpPr>
              <p:spPr bwMode="auto">
                <a:xfrm>
                  <a:off x="3000" y="1968"/>
                  <a:ext cx="131" cy="51"/>
                </a:xfrm>
                <a:custGeom>
                  <a:avLst/>
                  <a:gdLst/>
                  <a:ahLst/>
                  <a:cxnLst>
                    <a:cxn ang="0">
                      <a:pos x="131" y="51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6"/>
                    </a:cxn>
                    <a:cxn ang="0">
                      <a:pos x="131" y="51"/>
                    </a:cxn>
                  </a:cxnLst>
                  <a:rect l="0" t="0" r="r" b="b"/>
                  <a:pathLst>
                    <a:path w="131" h="51">
                      <a:moveTo>
                        <a:pt x="131" y="51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6"/>
                      </a:lnTo>
                      <a:lnTo>
                        <a:pt x="131" y="51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87" name="Freeform 279"/>
                <p:cNvSpPr>
                  <a:spLocks/>
                </p:cNvSpPr>
                <p:nvPr/>
              </p:nvSpPr>
              <p:spPr bwMode="auto">
                <a:xfrm>
                  <a:off x="3000" y="1969"/>
                  <a:ext cx="131" cy="51"/>
                </a:xfrm>
                <a:custGeom>
                  <a:avLst/>
                  <a:gdLst/>
                  <a:ahLst/>
                  <a:cxnLst>
                    <a:cxn ang="0">
                      <a:pos x="131" y="51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6"/>
                    </a:cxn>
                    <a:cxn ang="0">
                      <a:pos x="131" y="51"/>
                    </a:cxn>
                  </a:cxnLst>
                  <a:rect l="0" t="0" r="r" b="b"/>
                  <a:pathLst>
                    <a:path w="131" h="51">
                      <a:moveTo>
                        <a:pt x="131" y="51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6"/>
                      </a:lnTo>
                      <a:lnTo>
                        <a:pt x="131" y="51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88" name="Freeform 280"/>
                <p:cNvSpPr>
                  <a:spLocks/>
                </p:cNvSpPr>
                <p:nvPr/>
              </p:nvSpPr>
              <p:spPr bwMode="auto">
                <a:xfrm>
                  <a:off x="3000" y="1969"/>
                  <a:ext cx="131" cy="51"/>
                </a:xfrm>
                <a:custGeom>
                  <a:avLst/>
                  <a:gdLst/>
                  <a:ahLst/>
                  <a:cxnLst>
                    <a:cxn ang="0">
                      <a:pos x="131" y="51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6"/>
                    </a:cxn>
                    <a:cxn ang="0">
                      <a:pos x="131" y="51"/>
                    </a:cxn>
                  </a:cxnLst>
                  <a:rect l="0" t="0" r="r" b="b"/>
                  <a:pathLst>
                    <a:path w="131" h="51">
                      <a:moveTo>
                        <a:pt x="131" y="51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6"/>
                      </a:lnTo>
                      <a:lnTo>
                        <a:pt x="131" y="51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89" name="Freeform 281"/>
                <p:cNvSpPr>
                  <a:spLocks/>
                </p:cNvSpPr>
                <p:nvPr/>
              </p:nvSpPr>
              <p:spPr bwMode="auto">
                <a:xfrm>
                  <a:off x="3000" y="1970"/>
                  <a:ext cx="131" cy="50"/>
                </a:xfrm>
                <a:custGeom>
                  <a:avLst/>
                  <a:gdLst/>
                  <a:ahLst/>
                  <a:cxnLst>
                    <a:cxn ang="0">
                      <a:pos x="131" y="50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5"/>
                    </a:cxn>
                    <a:cxn ang="0">
                      <a:pos x="131" y="50"/>
                    </a:cxn>
                  </a:cxnLst>
                  <a:rect l="0" t="0" r="r" b="b"/>
                  <a:pathLst>
                    <a:path w="131" h="50">
                      <a:moveTo>
                        <a:pt x="131" y="50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5"/>
                      </a:lnTo>
                      <a:lnTo>
                        <a:pt x="131" y="5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90" name="Freeform 282"/>
                <p:cNvSpPr>
                  <a:spLocks/>
                </p:cNvSpPr>
                <p:nvPr/>
              </p:nvSpPr>
              <p:spPr bwMode="auto">
                <a:xfrm>
                  <a:off x="3000" y="1970"/>
                  <a:ext cx="131" cy="50"/>
                </a:xfrm>
                <a:custGeom>
                  <a:avLst/>
                  <a:gdLst/>
                  <a:ahLst/>
                  <a:cxnLst>
                    <a:cxn ang="0">
                      <a:pos x="131" y="50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5"/>
                    </a:cxn>
                    <a:cxn ang="0">
                      <a:pos x="131" y="50"/>
                    </a:cxn>
                  </a:cxnLst>
                  <a:rect l="0" t="0" r="r" b="b"/>
                  <a:pathLst>
                    <a:path w="131" h="50">
                      <a:moveTo>
                        <a:pt x="131" y="50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5"/>
                      </a:lnTo>
                      <a:lnTo>
                        <a:pt x="131" y="5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91" name="Freeform 283"/>
                <p:cNvSpPr>
                  <a:spLocks/>
                </p:cNvSpPr>
                <p:nvPr/>
              </p:nvSpPr>
              <p:spPr bwMode="auto">
                <a:xfrm>
                  <a:off x="3000" y="1971"/>
                  <a:ext cx="131" cy="51"/>
                </a:xfrm>
                <a:custGeom>
                  <a:avLst/>
                  <a:gdLst/>
                  <a:ahLst/>
                  <a:cxnLst>
                    <a:cxn ang="0">
                      <a:pos x="131" y="51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5"/>
                    </a:cxn>
                    <a:cxn ang="0">
                      <a:pos x="131" y="51"/>
                    </a:cxn>
                  </a:cxnLst>
                  <a:rect l="0" t="0" r="r" b="b"/>
                  <a:pathLst>
                    <a:path w="131" h="51">
                      <a:moveTo>
                        <a:pt x="131" y="51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5"/>
                      </a:lnTo>
                      <a:lnTo>
                        <a:pt x="131" y="51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92" name="Freeform 284"/>
                <p:cNvSpPr>
                  <a:spLocks/>
                </p:cNvSpPr>
                <p:nvPr/>
              </p:nvSpPr>
              <p:spPr bwMode="auto">
                <a:xfrm>
                  <a:off x="3000" y="1971"/>
                  <a:ext cx="131" cy="51"/>
                </a:xfrm>
                <a:custGeom>
                  <a:avLst/>
                  <a:gdLst/>
                  <a:ahLst/>
                  <a:cxnLst>
                    <a:cxn ang="0">
                      <a:pos x="131" y="51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5"/>
                    </a:cxn>
                    <a:cxn ang="0">
                      <a:pos x="131" y="51"/>
                    </a:cxn>
                  </a:cxnLst>
                  <a:rect l="0" t="0" r="r" b="b"/>
                  <a:pathLst>
                    <a:path w="131" h="51">
                      <a:moveTo>
                        <a:pt x="131" y="51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5"/>
                      </a:lnTo>
                      <a:lnTo>
                        <a:pt x="131" y="51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93" name="Freeform 285"/>
                <p:cNvSpPr>
                  <a:spLocks/>
                </p:cNvSpPr>
                <p:nvPr/>
              </p:nvSpPr>
              <p:spPr bwMode="auto">
                <a:xfrm>
                  <a:off x="3000" y="1972"/>
                  <a:ext cx="131" cy="50"/>
                </a:xfrm>
                <a:custGeom>
                  <a:avLst/>
                  <a:gdLst/>
                  <a:ahLst/>
                  <a:cxnLst>
                    <a:cxn ang="0">
                      <a:pos x="131" y="50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5"/>
                    </a:cxn>
                    <a:cxn ang="0">
                      <a:pos x="131" y="50"/>
                    </a:cxn>
                  </a:cxnLst>
                  <a:rect l="0" t="0" r="r" b="b"/>
                  <a:pathLst>
                    <a:path w="131" h="50">
                      <a:moveTo>
                        <a:pt x="131" y="50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5"/>
                      </a:lnTo>
                      <a:lnTo>
                        <a:pt x="131" y="5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94" name="Freeform 286"/>
                <p:cNvSpPr>
                  <a:spLocks/>
                </p:cNvSpPr>
                <p:nvPr/>
              </p:nvSpPr>
              <p:spPr bwMode="auto">
                <a:xfrm>
                  <a:off x="3000" y="1972"/>
                  <a:ext cx="131" cy="50"/>
                </a:xfrm>
                <a:custGeom>
                  <a:avLst/>
                  <a:gdLst/>
                  <a:ahLst/>
                  <a:cxnLst>
                    <a:cxn ang="0">
                      <a:pos x="131" y="50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5"/>
                    </a:cxn>
                    <a:cxn ang="0">
                      <a:pos x="131" y="50"/>
                    </a:cxn>
                  </a:cxnLst>
                  <a:rect l="0" t="0" r="r" b="b"/>
                  <a:pathLst>
                    <a:path w="131" h="50">
                      <a:moveTo>
                        <a:pt x="131" y="50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5"/>
                      </a:lnTo>
                      <a:lnTo>
                        <a:pt x="131" y="5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95" name="Freeform 287"/>
                <p:cNvSpPr>
                  <a:spLocks/>
                </p:cNvSpPr>
                <p:nvPr/>
              </p:nvSpPr>
              <p:spPr bwMode="auto">
                <a:xfrm>
                  <a:off x="3000" y="1973"/>
                  <a:ext cx="131" cy="49"/>
                </a:xfrm>
                <a:custGeom>
                  <a:avLst/>
                  <a:gdLst/>
                  <a:ahLst/>
                  <a:cxnLst>
                    <a:cxn ang="0">
                      <a:pos x="131" y="49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5"/>
                    </a:cxn>
                    <a:cxn ang="0">
                      <a:pos x="131" y="49"/>
                    </a:cxn>
                  </a:cxnLst>
                  <a:rect l="0" t="0" r="r" b="b"/>
                  <a:pathLst>
                    <a:path w="131" h="49">
                      <a:moveTo>
                        <a:pt x="131" y="49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5"/>
                      </a:lnTo>
                      <a:lnTo>
                        <a:pt x="131" y="49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96" name="Freeform 288"/>
                <p:cNvSpPr>
                  <a:spLocks/>
                </p:cNvSpPr>
                <p:nvPr/>
              </p:nvSpPr>
              <p:spPr bwMode="auto">
                <a:xfrm>
                  <a:off x="3000" y="1973"/>
                  <a:ext cx="131" cy="50"/>
                </a:xfrm>
                <a:custGeom>
                  <a:avLst/>
                  <a:gdLst/>
                  <a:ahLst/>
                  <a:cxnLst>
                    <a:cxn ang="0">
                      <a:pos x="131" y="50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5"/>
                    </a:cxn>
                    <a:cxn ang="0">
                      <a:pos x="131" y="50"/>
                    </a:cxn>
                  </a:cxnLst>
                  <a:rect l="0" t="0" r="r" b="b"/>
                  <a:pathLst>
                    <a:path w="131" h="50">
                      <a:moveTo>
                        <a:pt x="131" y="50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5"/>
                      </a:lnTo>
                      <a:lnTo>
                        <a:pt x="131" y="5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97" name="Freeform 289"/>
                <p:cNvSpPr>
                  <a:spLocks/>
                </p:cNvSpPr>
                <p:nvPr/>
              </p:nvSpPr>
              <p:spPr bwMode="auto">
                <a:xfrm>
                  <a:off x="3000" y="1974"/>
                  <a:ext cx="131" cy="49"/>
                </a:xfrm>
                <a:custGeom>
                  <a:avLst/>
                  <a:gdLst/>
                  <a:ahLst/>
                  <a:cxnLst>
                    <a:cxn ang="0">
                      <a:pos x="131" y="49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5"/>
                    </a:cxn>
                    <a:cxn ang="0">
                      <a:pos x="131" y="49"/>
                    </a:cxn>
                  </a:cxnLst>
                  <a:rect l="0" t="0" r="r" b="b"/>
                  <a:pathLst>
                    <a:path w="131" h="49">
                      <a:moveTo>
                        <a:pt x="131" y="49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5"/>
                      </a:lnTo>
                      <a:lnTo>
                        <a:pt x="131" y="49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98" name="Freeform 290"/>
                <p:cNvSpPr>
                  <a:spLocks/>
                </p:cNvSpPr>
                <p:nvPr/>
              </p:nvSpPr>
              <p:spPr bwMode="auto">
                <a:xfrm>
                  <a:off x="3000" y="1974"/>
                  <a:ext cx="131" cy="50"/>
                </a:xfrm>
                <a:custGeom>
                  <a:avLst/>
                  <a:gdLst/>
                  <a:ahLst/>
                  <a:cxnLst>
                    <a:cxn ang="0">
                      <a:pos x="131" y="50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5"/>
                    </a:cxn>
                    <a:cxn ang="0">
                      <a:pos x="131" y="50"/>
                    </a:cxn>
                  </a:cxnLst>
                  <a:rect l="0" t="0" r="r" b="b"/>
                  <a:pathLst>
                    <a:path w="131" h="50">
                      <a:moveTo>
                        <a:pt x="131" y="50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5"/>
                      </a:lnTo>
                      <a:lnTo>
                        <a:pt x="131" y="5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899" name="Freeform 291"/>
                <p:cNvSpPr>
                  <a:spLocks/>
                </p:cNvSpPr>
                <p:nvPr/>
              </p:nvSpPr>
              <p:spPr bwMode="auto">
                <a:xfrm>
                  <a:off x="3000" y="1975"/>
                  <a:ext cx="131" cy="49"/>
                </a:xfrm>
                <a:custGeom>
                  <a:avLst/>
                  <a:gdLst/>
                  <a:ahLst/>
                  <a:cxnLst>
                    <a:cxn ang="0">
                      <a:pos x="131" y="49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4"/>
                    </a:cxn>
                    <a:cxn ang="0">
                      <a:pos x="131" y="49"/>
                    </a:cxn>
                  </a:cxnLst>
                  <a:rect l="0" t="0" r="r" b="b"/>
                  <a:pathLst>
                    <a:path w="131" h="49">
                      <a:moveTo>
                        <a:pt x="131" y="49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4"/>
                      </a:lnTo>
                      <a:lnTo>
                        <a:pt x="131" y="49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00" name="Freeform 292"/>
                <p:cNvSpPr>
                  <a:spLocks/>
                </p:cNvSpPr>
                <p:nvPr/>
              </p:nvSpPr>
              <p:spPr bwMode="auto">
                <a:xfrm>
                  <a:off x="3000" y="1975"/>
                  <a:ext cx="131" cy="50"/>
                </a:xfrm>
                <a:custGeom>
                  <a:avLst/>
                  <a:gdLst/>
                  <a:ahLst/>
                  <a:cxnLst>
                    <a:cxn ang="0">
                      <a:pos x="131" y="50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5"/>
                    </a:cxn>
                    <a:cxn ang="0">
                      <a:pos x="131" y="50"/>
                    </a:cxn>
                  </a:cxnLst>
                  <a:rect l="0" t="0" r="r" b="b"/>
                  <a:pathLst>
                    <a:path w="131" h="50">
                      <a:moveTo>
                        <a:pt x="131" y="50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5"/>
                      </a:lnTo>
                      <a:lnTo>
                        <a:pt x="131" y="5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01" name="Freeform 293"/>
                <p:cNvSpPr>
                  <a:spLocks/>
                </p:cNvSpPr>
                <p:nvPr/>
              </p:nvSpPr>
              <p:spPr bwMode="auto">
                <a:xfrm>
                  <a:off x="3000" y="1975"/>
                  <a:ext cx="131" cy="50"/>
                </a:xfrm>
                <a:custGeom>
                  <a:avLst/>
                  <a:gdLst/>
                  <a:ahLst/>
                  <a:cxnLst>
                    <a:cxn ang="0">
                      <a:pos x="131" y="50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5"/>
                    </a:cxn>
                    <a:cxn ang="0">
                      <a:pos x="131" y="50"/>
                    </a:cxn>
                  </a:cxnLst>
                  <a:rect l="0" t="0" r="r" b="b"/>
                  <a:pathLst>
                    <a:path w="131" h="50">
                      <a:moveTo>
                        <a:pt x="131" y="50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5"/>
                      </a:lnTo>
                      <a:lnTo>
                        <a:pt x="131" y="5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02" name="Freeform 294"/>
                <p:cNvSpPr>
                  <a:spLocks/>
                </p:cNvSpPr>
                <p:nvPr/>
              </p:nvSpPr>
              <p:spPr bwMode="auto">
                <a:xfrm>
                  <a:off x="3000" y="1976"/>
                  <a:ext cx="131" cy="49"/>
                </a:xfrm>
                <a:custGeom>
                  <a:avLst/>
                  <a:gdLst/>
                  <a:ahLst/>
                  <a:cxnLst>
                    <a:cxn ang="0">
                      <a:pos x="131" y="49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4"/>
                    </a:cxn>
                    <a:cxn ang="0">
                      <a:pos x="131" y="49"/>
                    </a:cxn>
                  </a:cxnLst>
                  <a:rect l="0" t="0" r="r" b="b"/>
                  <a:pathLst>
                    <a:path w="131" h="49">
                      <a:moveTo>
                        <a:pt x="131" y="49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4"/>
                      </a:lnTo>
                      <a:lnTo>
                        <a:pt x="131" y="49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03" name="Freeform 295"/>
                <p:cNvSpPr>
                  <a:spLocks/>
                </p:cNvSpPr>
                <p:nvPr/>
              </p:nvSpPr>
              <p:spPr bwMode="auto">
                <a:xfrm>
                  <a:off x="3000" y="1976"/>
                  <a:ext cx="131" cy="49"/>
                </a:xfrm>
                <a:custGeom>
                  <a:avLst/>
                  <a:gdLst/>
                  <a:ahLst/>
                  <a:cxnLst>
                    <a:cxn ang="0">
                      <a:pos x="131" y="49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5"/>
                    </a:cxn>
                    <a:cxn ang="0">
                      <a:pos x="131" y="49"/>
                    </a:cxn>
                  </a:cxnLst>
                  <a:rect l="0" t="0" r="r" b="b"/>
                  <a:pathLst>
                    <a:path w="131" h="49">
                      <a:moveTo>
                        <a:pt x="131" y="49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5"/>
                      </a:lnTo>
                      <a:lnTo>
                        <a:pt x="131" y="49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04" name="Freeform 296"/>
                <p:cNvSpPr>
                  <a:spLocks/>
                </p:cNvSpPr>
                <p:nvPr/>
              </p:nvSpPr>
              <p:spPr bwMode="auto">
                <a:xfrm>
                  <a:off x="3000" y="1977"/>
                  <a:ext cx="131" cy="48"/>
                </a:xfrm>
                <a:custGeom>
                  <a:avLst/>
                  <a:gdLst/>
                  <a:ahLst/>
                  <a:cxnLst>
                    <a:cxn ang="0">
                      <a:pos x="131" y="48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4"/>
                    </a:cxn>
                    <a:cxn ang="0">
                      <a:pos x="131" y="48"/>
                    </a:cxn>
                  </a:cxnLst>
                  <a:rect l="0" t="0" r="r" b="b"/>
                  <a:pathLst>
                    <a:path w="131" h="48">
                      <a:moveTo>
                        <a:pt x="131" y="48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4"/>
                      </a:lnTo>
                      <a:lnTo>
                        <a:pt x="131" y="48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05" name="Freeform 297"/>
                <p:cNvSpPr>
                  <a:spLocks/>
                </p:cNvSpPr>
                <p:nvPr/>
              </p:nvSpPr>
              <p:spPr bwMode="auto">
                <a:xfrm>
                  <a:off x="3000" y="1978"/>
                  <a:ext cx="131" cy="48"/>
                </a:xfrm>
                <a:custGeom>
                  <a:avLst/>
                  <a:gdLst/>
                  <a:ahLst/>
                  <a:cxnLst>
                    <a:cxn ang="0">
                      <a:pos x="131" y="48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33"/>
                    </a:cxn>
                    <a:cxn ang="0">
                      <a:pos x="131" y="48"/>
                    </a:cxn>
                  </a:cxnLst>
                  <a:rect l="0" t="0" r="r" b="b"/>
                  <a:pathLst>
                    <a:path w="131" h="48">
                      <a:moveTo>
                        <a:pt x="131" y="48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33"/>
                      </a:lnTo>
                      <a:lnTo>
                        <a:pt x="131" y="48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06" name="Freeform 298"/>
                <p:cNvSpPr>
                  <a:spLocks/>
                </p:cNvSpPr>
                <p:nvPr/>
              </p:nvSpPr>
              <p:spPr bwMode="auto">
                <a:xfrm>
                  <a:off x="3000" y="1978"/>
                  <a:ext cx="131" cy="48"/>
                </a:xfrm>
                <a:custGeom>
                  <a:avLst/>
                  <a:gdLst/>
                  <a:ahLst/>
                  <a:cxnLst>
                    <a:cxn ang="0">
                      <a:pos x="131" y="48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3"/>
                    </a:cxn>
                    <a:cxn ang="0">
                      <a:pos x="131" y="48"/>
                    </a:cxn>
                  </a:cxnLst>
                  <a:rect l="0" t="0" r="r" b="b"/>
                  <a:pathLst>
                    <a:path w="131" h="48">
                      <a:moveTo>
                        <a:pt x="131" y="48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3"/>
                      </a:lnTo>
                      <a:lnTo>
                        <a:pt x="131" y="48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07" name="Freeform 299"/>
                <p:cNvSpPr>
                  <a:spLocks/>
                </p:cNvSpPr>
                <p:nvPr/>
              </p:nvSpPr>
              <p:spPr bwMode="auto">
                <a:xfrm>
                  <a:off x="3000" y="1979"/>
                  <a:ext cx="131" cy="47"/>
                </a:xfrm>
                <a:custGeom>
                  <a:avLst/>
                  <a:gdLst/>
                  <a:ahLst/>
                  <a:cxnLst>
                    <a:cxn ang="0">
                      <a:pos x="131" y="47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2"/>
                    </a:cxn>
                    <a:cxn ang="0">
                      <a:pos x="131" y="47"/>
                    </a:cxn>
                  </a:cxnLst>
                  <a:rect l="0" t="0" r="r" b="b"/>
                  <a:pathLst>
                    <a:path w="131" h="47">
                      <a:moveTo>
                        <a:pt x="131" y="47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2"/>
                      </a:lnTo>
                      <a:lnTo>
                        <a:pt x="131" y="47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08" name="Freeform 300"/>
                <p:cNvSpPr>
                  <a:spLocks/>
                </p:cNvSpPr>
                <p:nvPr/>
              </p:nvSpPr>
              <p:spPr bwMode="auto">
                <a:xfrm>
                  <a:off x="3000" y="1979"/>
                  <a:ext cx="131" cy="47"/>
                </a:xfrm>
                <a:custGeom>
                  <a:avLst/>
                  <a:gdLst/>
                  <a:ahLst/>
                  <a:cxnLst>
                    <a:cxn ang="0">
                      <a:pos x="131" y="47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3"/>
                    </a:cxn>
                    <a:cxn ang="0">
                      <a:pos x="131" y="47"/>
                    </a:cxn>
                  </a:cxnLst>
                  <a:rect l="0" t="0" r="r" b="b"/>
                  <a:pathLst>
                    <a:path w="131" h="47">
                      <a:moveTo>
                        <a:pt x="131" y="47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3"/>
                      </a:lnTo>
                      <a:lnTo>
                        <a:pt x="131" y="47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09" name="Freeform 301"/>
                <p:cNvSpPr>
                  <a:spLocks/>
                </p:cNvSpPr>
                <p:nvPr/>
              </p:nvSpPr>
              <p:spPr bwMode="auto">
                <a:xfrm>
                  <a:off x="3000" y="1979"/>
                  <a:ext cx="131" cy="49"/>
                </a:xfrm>
                <a:custGeom>
                  <a:avLst/>
                  <a:gdLst/>
                  <a:ahLst/>
                  <a:cxnLst>
                    <a:cxn ang="0">
                      <a:pos x="131" y="49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3"/>
                    </a:cxn>
                    <a:cxn ang="0">
                      <a:pos x="131" y="49"/>
                    </a:cxn>
                  </a:cxnLst>
                  <a:rect l="0" t="0" r="r" b="b"/>
                  <a:pathLst>
                    <a:path w="131" h="49">
                      <a:moveTo>
                        <a:pt x="131" y="49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3"/>
                      </a:lnTo>
                      <a:lnTo>
                        <a:pt x="131" y="49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10" name="Freeform 302"/>
                <p:cNvSpPr>
                  <a:spLocks/>
                </p:cNvSpPr>
                <p:nvPr/>
              </p:nvSpPr>
              <p:spPr bwMode="auto">
                <a:xfrm>
                  <a:off x="3000" y="1980"/>
                  <a:ext cx="131" cy="48"/>
                </a:xfrm>
                <a:custGeom>
                  <a:avLst/>
                  <a:gdLst/>
                  <a:ahLst/>
                  <a:cxnLst>
                    <a:cxn ang="0">
                      <a:pos x="131" y="48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3"/>
                    </a:cxn>
                    <a:cxn ang="0">
                      <a:pos x="131" y="48"/>
                    </a:cxn>
                  </a:cxnLst>
                  <a:rect l="0" t="0" r="r" b="b"/>
                  <a:pathLst>
                    <a:path w="131" h="48">
                      <a:moveTo>
                        <a:pt x="131" y="48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3"/>
                      </a:lnTo>
                      <a:lnTo>
                        <a:pt x="131" y="48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11" name="Freeform 303"/>
                <p:cNvSpPr>
                  <a:spLocks/>
                </p:cNvSpPr>
                <p:nvPr/>
              </p:nvSpPr>
              <p:spPr bwMode="auto">
                <a:xfrm>
                  <a:off x="3000" y="1981"/>
                  <a:ext cx="131" cy="47"/>
                </a:xfrm>
                <a:custGeom>
                  <a:avLst/>
                  <a:gdLst/>
                  <a:ahLst/>
                  <a:cxnLst>
                    <a:cxn ang="0">
                      <a:pos x="131" y="47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2"/>
                    </a:cxn>
                    <a:cxn ang="0">
                      <a:pos x="131" y="47"/>
                    </a:cxn>
                  </a:cxnLst>
                  <a:rect l="0" t="0" r="r" b="b"/>
                  <a:pathLst>
                    <a:path w="131" h="47">
                      <a:moveTo>
                        <a:pt x="131" y="47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2"/>
                      </a:lnTo>
                      <a:lnTo>
                        <a:pt x="131" y="47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12" name="Freeform 304"/>
                <p:cNvSpPr>
                  <a:spLocks/>
                </p:cNvSpPr>
                <p:nvPr/>
              </p:nvSpPr>
              <p:spPr bwMode="auto">
                <a:xfrm>
                  <a:off x="3000" y="1981"/>
                  <a:ext cx="131" cy="47"/>
                </a:xfrm>
                <a:custGeom>
                  <a:avLst/>
                  <a:gdLst/>
                  <a:ahLst/>
                  <a:cxnLst>
                    <a:cxn ang="0">
                      <a:pos x="131" y="47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2"/>
                    </a:cxn>
                    <a:cxn ang="0">
                      <a:pos x="131" y="47"/>
                    </a:cxn>
                  </a:cxnLst>
                  <a:rect l="0" t="0" r="r" b="b"/>
                  <a:pathLst>
                    <a:path w="131" h="47">
                      <a:moveTo>
                        <a:pt x="131" y="47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2"/>
                      </a:lnTo>
                      <a:lnTo>
                        <a:pt x="131" y="47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13" name="Freeform 305"/>
                <p:cNvSpPr>
                  <a:spLocks/>
                </p:cNvSpPr>
                <p:nvPr/>
              </p:nvSpPr>
              <p:spPr bwMode="auto">
                <a:xfrm>
                  <a:off x="3000" y="1981"/>
                  <a:ext cx="131" cy="48"/>
                </a:xfrm>
                <a:custGeom>
                  <a:avLst/>
                  <a:gdLst/>
                  <a:ahLst/>
                  <a:cxnLst>
                    <a:cxn ang="0">
                      <a:pos x="131" y="48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2"/>
                    </a:cxn>
                    <a:cxn ang="0">
                      <a:pos x="131" y="48"/>
                    </a:cxn>
                  </a:cxnLst>
                  <a:rect l="0" t="0" r="r" b="b"/>
                  <a:pathLst>
                    <a:path w="131" h="48">
                      <a:moveTo>
                        <a:pt x="131" y="48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2"/>
                      </a:lnTo>
                      <a:lnTo>
                        <a:pt x="131" y="48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14" name="Freeform 306"/>
                <p:cNvSpPr>
                  <a:spLocks/>
                </p:cNvSpPr>
                <p:nvPr/>
              </p:nvSpPr>
              <p:spPr bwMode="auto">
                <a:xfrm>
                  <a:off x="3000" y="1982"/>
                  <a:ext cx="131" cy="47"/>
                </a:xfrm>
                <a:custGeom>
                  <a:avLst/>
                  <a:gdLst/>
                  <a:ahLst/>
                  <a:cxnLst>
                    <a:cxn ang="0">
                      <a:pos x="131" y="47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2"/>
                    </a:cxn>
                    <a:cxn ang="0">
                      <a:pos x="131" y="47"/>
                    </a:cxn>
                  </a:cxnLst>
                  <a:rect l="0" t="0" r="r" b="b"/>
                  <a:pathLst>
                    <a:path w="131" h="47">
                      <a:moveTo>
                        <a:pt x="131" y="47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2"/>
                      </a:lnTo>
                      <a:lnTo>
                        <a:pt x="131" y="47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15" name="Freeform 307"/>
                <p:cNvSpPr>
                  <a:spLocks/>
                </p:cNvSpPr>
                <p:nvPr/>
              </p:nvSpPr>
              <p:spPr bwMode="auto">
                <a:xfrm>
                  <a:off x="3000" y="1983"/>
                  <a:ext cx="131" cy="47"/>
                </a:xfrm>
                <a:custGeom>
                  <a:avLst/>
                  <a:gdLst/>
                  <a:ahLst/>
                  <a:cxnLst>
                    <a:cxn ang="0">
                      <a:pos x="131" y="47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1"/>
                    </a:cxn>
                    <a:cxn ang="0">
                      <a:pos x="131" y="47"/>
                    </a:cxn>
                  </a:cxnLst>
                  <a:rect l="0" t="0" r="r" b="b"/>
                  <a:pathLst>
                    <a:path w="131" h="47">
                      <a:moveTo>
                        <a:pt x="131" y="47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1"/>
                      </a:lnTo>
                      <a:lnTo>
                        <a:pt x="131" y="47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16" name="Freeform 308"/>
                <p:cNvSpPr>
                  <a:spLocks/>
                </p:cNvSpPr>
                <p:nvPr/>
              </p:nvSpPr>
              <p:spPr bwMode="auto">
                <a:xfrm>
                  <a:off x="3000" y="1984"/>
                  <a:ext cx="131" cy="46"/>
                </a:xfrm>
                <a:custGeom>
                  <a:avLst/>
                  <a:gdLst/>
                  <a:ahLst/>
                  <a:cxnLst>
                    <a:cxn ang="0">
                      <a:pos x="131" y="46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31"/>
                    </a:cxn>
                    <a:cxn ang="0">
                      <a:pos x="131" y="46"/>
                    </a:cxn>
                  </a:cxnLst>
                  <a:rect l="0" t="0" r="r" b="b"/>
                  <a:pathLst>
                    <a:path w="131" h="46">
                      <a:moveTo>
                        <a:pt x="131" y="46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31"/>
                      </a:lnTo>
                      <a:lnTo>
                        <a:pt x="131" y="4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17" name="Freeform 309"/>
                <p:cNvSpPr>
                  <a:spLocks/>
                </p:cNvSpPr>
                <p:nvPr/>
              </p:nvSpPr>
              <p:spPr bwMode="auto">
                <a:xfrm>
                  <a:off x="3000" y="1984"/>
                  <a:ext cx="131" cy="46"/>
                </a:xfrm>
                <a:custGeom>
                  <a:avLst/>
                  <a:gdLst/>
                  <a:ahLst/>
                  <a:cxnLst>
                    <a:cxn ang="0">
                      <a:pos x="131" y="46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32"/>
                    </a:cxn>
                    <a:cxn ang="0">
                      <a:pos x="131" y="46"/>
                    </a:cxn>
                  </a:cxnLst>
                  <a:rect l="0" t="0" r="r" b="b"/>
                  <a:pathLst>
                    <a:path w="131" h="46">
                      <a:moveTo>
                        <a:pt x="131" y="46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32"/>
                      </a:lnTo>
                      <a:lnTo>
                        <a:pt x="131" y="4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18" name="Freeform 310"/>
                <p:cNvSpPr>
                  <a:spLocks/>
                </p:cNvSpPr>
                <p:nvPr/>
              </p:nvSpPr>
              <p:spPr bwMode="auto">
                <a:xfrm>
                  <a:off x="3000" y="1984"/>
                  <a:ext cx="131" cy="46"/>
                </a:xfrm>
                <a:custGeom>
                  <a:avLst/>
                  <a:gdLst/>
                  <a:ahLst/>
                  <a:cxnLst>
                    <a:cxn ang="0">
                      <a:pos x="131" y="46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2"/>
                    </a:cxn>
                    <a:cxn ang="0">
                      <a:pos x="131" y="46"/>
                    </a:cxn>
                  </a:cxnLst>
                  <a:rect l="0" t="0" r="r" b="b"/>
                  <a:pathLst>
                    <a:path w="131" h="46">
                      <a:moveTo>
                        <a:pt x="131" y="46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2"/>
                      </a:lnTo>
                      <a:lnTo>
                        <a:pt x="131" y="4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19" name="Freeform 311"/>
                <p:cNvSpPr>
                  <a:spLocks/>
                </p:cNvSpPr>
                <p:nvPr/>
              </p:nvSpPr>
              <p:spPr bwMode="auto">
                <a:xfrm>
                  <a:off x="3000" y="1985"/>
                  <a:ext cx="131" cy="45"/>
                </a:xfrm>
                <a:custGeom>
                  <a:avLst/>
                  <a:gdLst/>
                  <a:ahLst/>
                  <a:cxnLst>
                    <a:cxn ang="0">
                      <a:pos x="131" y="45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31"/>
                    </a:cxn>
                    <a:cxn ang="0">
                      <a:pos x="131" y="45"/>
                    </a:cxn>
                  </a:cxnLst>
                  <a:rect l="0" t="0" r="r" b="b"/>
                  <a:pathLst>
                    <a:path w="131" h="45">
                      <a:moveTo>
                        <a:pt x="131" y="45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31"/>
                      </a:lnTo>
                      <a:lnTo>
                        <a:pt x="131" y="45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20" name="Freeform 312"/>
                <p:cNvSpPr>
                  <a:spLocks/>
                </p:cNvSpPr>
                <p:nvPr/>
              </p:nvSpPr>
              <p:spPr bwMode="auto">
                <a:xfrm>
                  <a:off x="3000" y="1985"/>
                  <a:ext cx="131" cy="46"/>
                </a:xfrm>
                <a:custGeom>
                  <a:avLst/>
                  <a:gdLst/>
                  <a:ahLst/>
                  <a:cxnLst>
                    <a:cxn ang="0">
                      <a:pos x="131" y="46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31"/>
                    </a:cxn>
                    <a:cxn ang="0">
                      <a:pos x="131" y="46"/>
                    </a:cxn>
                  </a:cxnLst>
                  <a:rect l="0" t="0" r="r" b="b"/>
                  <a:pathLst>
                    <a:path w="131" h="46">
                      <a:moveTo>
                        <a:pt x="131" y="46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31"/>
                      </a:lnTo>
                      <a:lnTo>
                        <a:pt x="131" y="4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21" name="Freeform 313"/>
                <p:cNvSpPr>
                  <a:spLocks/>
                </p:cNvSpPr>
                <p:nvPr/>
              </p:nvSpPr>
              <p:spPr bwMode="auto">
                <a:xfrm>
                  <a:off x="3000" y="1985"/>
                  <a:ext cx="131" cy="46"/>
                </a:xfrm>
                <a:custGeom>
                  <a:avLst/>
                  <a:gdLst/>
                  <a:ahLst/>
                  <a:cxnLst>
                    <a:cxn ang="0">
                      <a:pos x="131" y="46"/>
                    </a:cxn>
                    <a:cxn ang="0">
                      <a:pos x="0" y="16"/>
                    </a:cxn>
                    <a:cxn ang="0">
                      <a:pos x="0" y="0"/>
                    </a:cxn>
                    <a:cxn ang="0">
                      <a:pos x="131" y="32"/>
                    </a:cxn>
                    <a:cxn ang="0">
                      <a:pos x="131" y="46"/>
                    </a:cxn>
                  </a:cxnLst>
                  <a:rect l="0" t="0" r="r" b="b"/>
                  <a:pathLst>
                    <a:path w="131" h="46">
                      <a:moveTo>
                        <a:pt x="131" y="46"/>
                      </a:move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31" y="32"/>
                      </a:lnTo>
                      <a:lnTo>
                        <a:pt x="131" y="46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22" name="Freeform 314"/>
                <p:cNvSpPr>
                  <a:spLocks/>
                </p:cNvSpPr>
                <p:nvPr/>
              </p:nvSpPr>
              <p:spPr bwMode="auto">
                <a:xfrm>
                  <a:off x="3000" y="1987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44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30"/>
                    </a:cxn>
                    <a:cxn ang="0">
                      <a:pos x="131" y="44"/>
                    </a:cxn>
                  </a:cxnLst>
                  <a:rect l="0" t="0" r="r" b="b"/>
                  <a:pathLst>
                    <a:path w="131" h="44">
                      <a:moveTo>
                        <a:pt x="131" y="4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30"/>
                      </a:lnTo>
                      <a:lnTo>
                        <a:pt x="131" y="44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23" name="Freeform 315"/>
                <p:cNvSpPr>
                  <a:spLocks/>
                </p:cNvSpPr>
                <p:nvPr/>
              </p:nvSpPr>
              <p:spPr bwMode="auto">
                <a:xfrm>
                  <a:off x="3000" y="1987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44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31"/>
                    </a:cxn>
                    <a:cxn ang="0">
                      <a:pos x="131" y="44"/>
                    </a:cxn>
                  </a:cxnLst>
                  <a:rect l="0" t="0" r="r" b="b"/>
                  <a:pathLst>
                    <a:path w="131" h="44">
                      <a:moveTo>
                        <a:pt x="131" y="4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31"/>
                      </a:lnTo>
                      <a:lnTo>
                        <a:pt x="131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24" name="Freeform 316"/>
                <p:cNvSpPr>
                  <a:spLocks/>
                </p:cNvSpPr>
                <p:nvPr/>
              </p:nvSpPr>
              <p:spPr bwMode="auto">
                <a:xfrm>
                  <a:off x="3000" y="1987"/>
                  <a:ext cx="131" cy="45"/>
                </a:xfrm>
                <a:custGeom>
                  <a:avLst/>
                  <a:gdLst/>
                  <a:ahLst/>
                  <a:cxnLst>
                    <a:cxn ang="0">
                      <a:pos x="131" y="45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31"/>
                    </a:cxn>
                    <a:cxn ang="0">
                      <a:pos x="131" y="45"/>
                    </a:cxn>
                  </a:cxnLst>
                  <a:rect l="0" t="0" r="r" b="b"/>
                  <a:pathLst>
                    <a:path w="131" h="45">
                      <a:moveTo>
                        <a:pt x="131" y="45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31"/>
                      </a:lnTo>
                      <a:lnTo>
                        <a:pt x="131" y="45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</p:grpSp>
          <p:grpSp>
            <p:nvGrpSpPr>
              <p:cNvPr id="10" name="Group 317"/>
              <p:cNvGrpSpPr>
                <a:grpSpLocks/>
              </p:cNvGrpSpPr>
              <p:nvPr/>
            </p:nvGrpSpPr>
            <p:grpSpPr bwMode="auto">
              <a:xfrm>
                <a:off x="3000" y="2056"/>
                <a:ext cx="131" cy="193"/>
                <a:chOff x="3000" y="1988"/>
                <a:chExt cx="131" cy="193"/>
              </a:xfrm>
            </p:grpSpPr>
            <p:sp>
              <p:nvSpPr>
                <p:cNvPr id="580926" name="Freeform 318"/>
                <p:cNvSpPr>
                  <a:spLocks/>
                </p:cNvSpPr>
                <p:nvPr/>
              </p:nvSpPr>
              <p:spPr bwMode="auto">
                <a:xfrm>
                  <a:off x="3000" y="1988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44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30"/>
                    </a:cxn>
                    <a:cxn ang="0">
                      <a:pos x="131" y="44"/>
                    </a:cxn>
                  </a:cxnLst>
                  <a:rect l="0" t="0" r="r" b="b"/>
                  <a:pathLst>
                    <a:path w="131" h="44">
                      <a:moveTo>
                        <a:pt x="131" y="4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30"/>
                      </a:lnTo>
                      <a:lnTo>
                        <a:pt x="131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27" name="Freeform 319"/>
                <p:cNvSpPr>
                  <a:spLocks/>
                </p:cNvSpPr>
                <p:nvPr/>
              </p:nvSpPr>
              <p:spPr bwMode="auto">
                <a:xfrm>
                  <a:off x="3000" y="1989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44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9"/>
                    </a:cxn>
                    <a:cxn ang="0">
                      <a:pos x="131" y="44"/>
                    </a:cxn>
                  </a:cxnLst>
                  <a:rect l="0" t="0" r="r" b="b"/>
                  <a:pathLst>
                    <a:path w="131" h="44">
                      <a:moveTo>
                        <a:pt x="131" y="44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9"/>
                      </a:lnTo>
                      <a:lnTo>
                        <a:pt x="131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28" name="Freeform 320"/>
                <p:cNvSpPr>
                  <a:spLocks/>
                </p:cNvSpPr>
                <p:nvPr/>
              </p:nvSpPr>
              <p:spPr bwMode="auto">
                <a:xfrm>
                  <a:off x="3000" y="1990"/>
                  <a:ext cx="131" cy="43"/>
                </a:xfrm>
                <a:custGeom>
                  <a:avLst/>
                  <a:gdLst/>
                  <a:ahLst/>
                  <a:cxnLst>
                    <a:cxn ang="0">
                      <a:pos x="131" y="43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9"/>
                    </a:cxn>
                    <a:cxn ang="0">
                      <a:pos x="131" y="43"/>
                    </a:cxn>
                  </a:cxnLst>
                  <a:rect l="0" t="0" r="r" b="b"/>
                  <a:pathLst>
                    <a:path w="131" h="43">
                      <a:moveTo>
                        <a:pt x="131" y="43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9"/>
                      </a:lnTo>
                      <a:lnTo>
                        <a:pt x="131" y="43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29" name="Freeform 321"/>
                <p:cNvSpPr>
                  <a:spLocks/>
                </p:cNvSpPr>
                <p:nvPr/>
              </p:nvSpPr>
              <p:spPr bwMode="auto">
                <a:xfrm>
                  <a:off x="3000" y="1990"/>
                  <a:ext cx="131" cy="43"/>
                </a:xfrm>
                <a:custGeom>
                  <a:avLst/>
                  <a:gdLst/>
                  <a:ahLst/>
                  <a:cxnLst>
                    <a:cxn ang="0">
                      <a:pos x="131" y="43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9"/>
                    </a:cxn>
                    <a:cxn ang="0">
                      <a:pos x="131" y="43"/>
                    </a:cxn>
                  </a:cxnLst>
                  <a:rect l="0" t="0" r="r" b="b"/>
                  <a:pathLst>
                    <a:path w="131" h="43">
                      <a:moveTo>
                        <a:pt x="131" y="43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9"/>
                      </a:lnTo>
                      <a:lnTo>
                        <a:pt x="131" y="43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30" name="Freeform 322"/>
                <p:cNvSpPr>
                  <a:spLocks/>
                </p:cNvSpPr>
                <p:nvPr/>
              </p:nvSpPr>
              <p:spPr bwMode="auto">
                <a:xfrm>
                  <a:off x="3000" y="1990"/>
                  <a:ext cx="131" cy="43"/>
                </a:xfrm>
                <a:custGeom>
                  <a:avLst/>
                  <a:gdLst/>
                  <a:ahLst/>
                  <a:cxnLst>
                    <a:cxn ang="0">
                      <a:pos x="131" y="43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29"/>
                    </a:cxn>
                    <a:cxn ang="0">
                      <a:pos x="131" y="43"/>
                    </a:cxn>
                  </a:cxnLst>
                  <a:rect l="0" t="0" r="r" b="b"/>
                  <a:pathLst>
                    <a:path w="131" h="43">
                      <a:moveTo>
                        <a:pt x="131" y="43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29"/>
                      </a:lnTo>
                      <a:lnTo>
                        <a:pt x="131" y="43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31" name="Freeform 323"/>
                <p:cNvSpPr>
                  <a:spLocks/>
                </p:cNvSpPr>
                <p:nvPr/>
              </p:nvSpPr>
              <p:spPr bwMode="auto">
                <a:xfrm>
                  <a:off x="3000" y="1991"/>
                  <a:ext cx="131" cy="42"/>
                </a:xfrm>
                <a:custGeom>
                  <a:avLst/>
                  <a:gdLst/>
                  <a:ahLst/>
                  <a:cxnLst>
                    <a:cxn ang="0">
                      <a:pos x="131" y="42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29"/>
                    </a:cxn>
                    <a:cxn ang="0">
                      <a:pos x="131" y="42"/>
                    </a:cxn>
                  </a:cxnLst>
                  <a:rect l="0" t="0" r="r" b="b"/>
                  <a:pathLst>
                    <a:path w="131" h="42">
                      <a:moveTo>
                        <a:pt x="131" y="42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29"/>
                      </a:lnTo>
                      <a:lnTo>
                        <a:pt x="131" y="42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32" name="Freeform 324"/>
                <p:cNvSpPr>
                  <a:spLocks/>
                </p:cNvSpPr>
                <p:nvPr/>
              </p:nvSpPr>
              <p:spPr bwMode="auto">
                <a:xfrm>
                  <a:off x="3000" y="1991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44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29"/>
                    </a:cxn>
                    <a:cxn ang="0">
                      <a:pos x="131" y="44"/>
                    </a:cxn>
                  </a:cxnLst>
                  <a:rect l="0" t="0" r="r" b="b"/>
                  <a:pathLst>
                    <a:path w="131" h="44">
                      <a:moveTo>
                        <a:pt x="131" y="4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29"/>
                      </a:lnTo>
                      <a:lnTo>
                        <a:pt x="131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33" name="Freeform 325"/>
                <p:cNvSpPr>
                  <a:spLocks/>
                </p:cNvSpPr>
                <p:nvPr/>
              </p:nvSpPr>
              <p:spPr bwMode="auto">
                <a:xfrm>
                  <a:off x="3000" y="1991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44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29"/>
                    </a:cxn>
                    <a:cxn ang="0">
                      <a:pos x="131" y="44"/>
                    </a:cxn>
                  </a:cxnLst>
                  <a:rect l="0" t="0" r="r" b="b"/>
                  <a:pathLst>
                    <a:path w="131" h="44">
                      <a:moveTo>
                        <a:pt x="131" y="44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29"/>
                      </a:lnTo>
                      <a:lnTo>
                        <a:pt x="131" y="44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34" name="Freeform 326"/>
                <p:cNvSpPr>
                  <a:spLocks/>
                </p:cNvSpPr>
                <p:nvPr/>
              </p:nvSpPr>
              <p:spPr bwMode="auto">
                <a:xfrm>
                  <a:off x="3000" y="1992"/>
                  <a:ext cx="131" cy="43"/>
                </a:xfrm>
                <a:custGeom>
                  <a:avLst/>
                  <a:gdLst/>
                  <a:ahLst/>
                  <a:cxnLst>
                    <a:cxn ang="0">
                      <a:pos x="131" y="43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28"/>
                    </a:cxn>
                    <a:cxn ang="0">
                      <a:pos x="131" y="43"/>
                    </a:cxn>
                  </a:cxnLst>
                  <a:rect l="0" t="0" r="r" b="b"/>
                  <a:pathLst>
                    <a:path w="131" h="43">
                      <a:moveTo>
                        <a:pt x="131" y="43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28"/>
                      </a:lnTo>
                      <a:lnTo>
                        <a:pt x="131" y="43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35" name="Freeform 327"/>
                <p:cNvSpPr>
                  <a:spLocks/>
                </p:cNvSpPr>
                <p:nvPr/>
              </p:nvSpPr>
              <p:spPr bwMode="auto">
                <a:xfrm>
                  <a:off x="3000" y="1992"/>
                  <a:ext cx="131" cy="43"/>
                </a:xfrm>
                <a:custGeom>
                  <a:avLst/>
                  <a:gdLst/>
                  <a:ahLst/>
                  <a:cxnLst>
                    <a:cxn ang="0">
                      <a:pos x="131" y="43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28"/>
                    </a:cxn>
                    <a:cxn ang="0">
                      <a:pos x="131" y="43"/>
                    </a:cxn>
                  </a:cxnLst>
                  <a:rect l="0" t="0" r="r" b="b"/>
                  <a:pathLst>
                    <a:path w="131" h="43">
                      <a:moveTo>
                        <a:pt x="131" y="43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28"/>
                      </a:lnTo>
                      <a:lnTo>
                        <a:pt x="131" y="43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36" name="Freeform 328"/>
                <p:cNvSpPr>
                  <a:spLocks/>
                </p:cNvSpPr>
                <p:nvPr/>
              </p:nvSpPr>
              <p:spPr bwMode="auto">
                <a:xfrm>
                  <a:off x="3000" y="1994"/>
                  <a:ext cx="131" cy="42"/>
                </a:xfrm>
                <a:custGeom>
                  <a:avLst/>
                  <a:gdLst/>
                  <a:ahLst/>
                  <a:cxnLst>
                    <a:cxn ang="0">
                      <a:pos x="131" y="42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8"/>
                    </a:cxn>
                    <a:cxn ang="0">
                      <a:pos x="131" y="42"/>
                    </a:cxn>
                  </a:cxnLst>
                  <a:rect l="0" t="0" r="r" b="b"/>
                  <a:pathLst>
                    <a:path w="131" h="42">
                      <a:moveTo>
                        <a:pt x="131" y="42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8"/>
                      </a:lnTo>
                      <a:lnTo>
                        <a:pt x="131" y="42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37" name="Freeform 329"/>
                <p:cNvSpPr>
                  <a:spLocks/>
                </p:cNvSpPr>
                <p:nvPr/>
              </p:nvSpPr>
              <p:spPr bwMode="auto">
                <a:xfrm>
                  <a:off x="3000" y="1994"/>
                  <a:ext cx="131" cy="42"/>
                </a:xfrm>
                <a:custGeom>
                  <a:avLst/>
                  <a:gdLst/>
                  <a:ahLst/>
                  <a:cxnLst>
                    <a:cxn ang="0">
                      <a:pos x="131" y="42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28"/>
                    </a:cxn>
                    <a:cxn ang="0">
                      <a:pos x="131" y="42"/>
                    </a:cxn>
                  </a:cxnLst>
                  <a:rect l="0" t="0" r="r" b="b"/>
                  <a:pathLst>
                    <a:path w="131" h="42">
                      <a:moveTo>
                        <a:pt x="131" y="42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28"/>
                      </a:lnTo>
                      <a:lnTo>
                        <a:pt x="131" y="42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38" name="Freeform 330"/>
                <p:cNvSpPr>
                  <a:spLocks/>
                </p:cNvSpPr>
                <p:nvPr/>
              </p:nvSpPr>
              <p:spPr bwMode="auto">
                <a:xfrm>
                  <a:off x="3000" y="1994"/>
                  <a:ext cx="131" cy="43"/>
                </a:xfrm>
                <a:custGeom>
                  <a:avLst/>
                  <a:gdLst/>
                  <a:ahLst/>
                  <a:cxnLst>
                    <a:cxn ang="0">
                      <a:pos x="131" y="43"/>
                    </a:cxn>
                    <a:cxn ang="0">
                      <a:pos x="0" y="15"/>
                    </a:cxn>
                    <a:cxn ang="0">
                      <a:pos x="0" y="0"/>
                    </a:cxn>
                    <a:cxn ang="0">
                      <a:pos x="131" y="28"/>
                    </a:cxn>
                    <a:cxn ang="0">
                      <a:pos x="131" y="43"/>
                    </a:cxn>
                  </a:cxnLst>
                  <a:rect l="0" t="0" r="r" b="b"/>
                  <a:pathLst>
                    <a:path w="131" h="43">
                      <a:moveTo>
                        <a:pt x="131" y="43"/>
                      </a:move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131" y="28"/>
                      </a:lnTo>
                      <a:lnTo>
                        <a:pt x="131" y="43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39" name="Freeform 331"/>
                <p:cNvSpPr>
                  <a:spLocks/>
                </p:cNvSpPr>
                <p:nvPr/>
              </p:nvSpPr>
              <p:spPr bwMode="auto">
                <a:xfrm>
                  <a:off x="3000" y="1995"/>
                  <a:ext cx="131" cy="42"/>
                </a:xfrm>
                <a:custGeom>
                  <a:avLst/>
                  <a:gdLst/>
                  <a:ahLst/>
                  <a:cxnLst>
                    <a:cxn ang="0">
                      <a:pos x="131" y="42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28"/>
                    </a:cxn>
                    <a:cxn ang="0">
                      <a:pos x="131" y="42"/>
                    </a:cxn>
                  </a:cxnLst>
                  <a:rect l="0" t="0" r="r" b="b"/>
                  <a:pathLst>
                    <a:path w="131" h="42">
                      <a:moveTo>
                        <a:pt x="131" y="42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28"/>
                      </a:lnTo>
                      <a:lnTo>
                        <a:pt x="131" y="42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40" name="Freeform 332"/>
                <p:cNvSpPr>
                  <a:spLocks/>
                </p:cNvSpPr>
                <p:nvPr/>
              </p:nvSpPr>
              <p:spPr bwMode="auto">
                <a:xfrm>
                  <a:off x="3000" y="1996"/>
                  <a:ext cx="131" cy="41"/>
                </a:xfrm>
                <a:custGeom>
                  <a:avLst/>
                  <a:gdLst/>
                  <a:ahLst/>
                  <a:cxnLst>
                    <a:cxn ang="0">
                      <a:pos x="131" y="41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7"/>
                    </a:cxn>
                    <a:cxn ang="0">
                      <a:pos x="131" y="41"/>
                    </a:cxn>
                  </a:cxnLst>
                  <a:rect l="0" t="0" r="r" b="b"/>
                  <a:pathLst>
                    <a:path w="131" h="41">
                      <a:moveTo>
                        <a:pt x="131" y="41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7"/>
                      </a:lnTo>
                      <a:lnTo>
                        <a:pt x="131" y="4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41" name="Freeform 333"/>
                <p:cNvSpPr>
                  <a:spLocks/>
                </p:cNvSpPr>
                <p:nvPr/>
              </p:nvSpPr>
              <p:spPr bwMode="auto">
                <a:xfrm>
                  <a:off x="3000" y="1997"/>
                  <a:ext cx="131" cy="40"/>
                </a:xfrm>
                <a:custGeom>
                  <a:avLst/>
                  <a:gdLst/>
                  <a:ahLst/>
                  <a:cxnLst>
                    <a:cxn ang="0">
                      <a:pos x="131" y="40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7"/>
                    </a:cxn>
                    <a:cxn ang="0">
                      <a:pos x="131" y="40"/>
                    </a:cxn>
                  </a:cxnLst>
                  <a:rect l="0" t="0" r="r" b="b"/>
                  <a:pathLst>
                    <a:path w="131" h="40">
                      <a:moveTo>
                        <a:pt x="131" y="40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7"/>
                      </a:lnTo>
                      <a:lnTo>
                        <a:pt x="131" y="4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42" name="Freeform 334"/>
                <p:cNvSpPr>
                  <a:spLocks/>
                </p:cNvSpPr>
                <p:nvPr/>
              </p:nvSpPr>
              <p:spPr bwMode="auto">
                <a:xfrm>
                  <a:off x="3000" y="1997"/>
                  <a:ext cx="131" cy="41"/>
                </a:xfrm>
                <a:custGeom>
                  <a:avLst/>
                  <a:gdLst/>
                  <a:ahLst/>
                  <a:cxnLst>
                    <a:cxn ang="0">
                      <a:pos x="131" y="41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7"/>
                    </a:cxn>
                    <a:cxn ang="0">
                      <a:pos x="131" y="41"/>
                    </a:cxn>
                  </a:cxnLst>
                  <a:rect l="0" t="0" r="r" b="b"/>
                  <a:pathLst>
                    <a:path w="131" h="41">
                      <a:moveTo>
                        <a:pt x="131" y="41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7"/>
                      </a:lnTo>
                      <a:lnTo>
                        <a:pt x="131" y="4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43" name="Freeform 335"/>
                <p:cNvSpPr>
                  <a:spLocks/>
                </p:cNvSpPr>
                <p:nvPr/>
              </p:nvSpPr>
              <p:spPr bwMode="auto">
                <a:xfrm>
                  <a:off x="3000" y="1997"/>
                  <a:ext cx="131" cy="41"/>
                </a:xfrm>
                <a:custGeom>
                  <a:avLst/>
                  <a:gdLst/>
                  <a:ahLst/>
                  <a:cxnLst>
                    <a:cxn ang="0">
                      <a:pos x="131" y="41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28"/>
                    </a:cxn>
                    <a:cxn ang="0">
                      <a:pos x="131" y="41"/>
                    </a:cxn>
                  </a:cxnLst>
                  <a:rect l="0" t="0" r="r" b="b"/>
                  <a:pathLst>
                    <a:path w="131" h="41">
                      <a:moveTo>
                        <a:pt x="131" y="41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28"/>
                      </a:lnTo>
                      <a:lnTo>
                        <a:pt x="131" y="4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44" name="Freeform 336"/>
                <p:cNvSpPr>
                  <a:spLocks/>
                </p:cNvSpPr>
                <p:nvPr/>
              </p:nvSpPr>
              <p:spPr bwMode="auto">
                <a:xfrm>
                  <a:off x="3000" y="1998"/>
                  <a:ext cx="131" cy="40"/>
                </a:xfrm>
                <a:custGeom>
                  <a:avLst/>
                  <a:gdLst/>
                  <a:ahLst/>
                  <a:cxnLst>
                    <a:cxn ang="0">
                      <a:pos x="131" y="40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7"/>
                    </a:cxn>
                    <a:cxn ang="0">
                      <a:pos x="131" y="40"/>
                    </a:cxn>
                  </a:cxnLst>
                  <a:rect l="0" t="0" r="r" b="b"/>
                  <a:pathLst>
                    <a:path w="131" h="40">
                      <a:moveTo>
                        <a:pt x="131" y="40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7"/>
                      </a:lnTo>
                      <a:lnTo>
                        <a:pt x="131" y="4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45" name="Freeform 337"/>
                <p:cNvSpPr>
                  <a:spLocks/>
                </p:cNvSpPr>
                <p:nvPr/>
              </p:nvSpPr>
              <p:spPr bwMode="auto">
                <a:xfrm>
                  <a:off x="3000" y="1998"/>
                  <a:ext cx="131" cy="40"/>
                </a:xfrm>
                <a:custGeom>
                  <a:avLst/>
                  <a:gdLst/>
                  <a:ahLst/>
                  <a:cxnLst>
                    <a:cxn ang="0">
                      <a:pos x="131" y="40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7"/>
                    </a:cxn>
                    <a:cxn ang="0">
                      <a:pos x="131" y="40"/>
                    </a:cxn>
                  </a:cxnLst>
                  <a:rect l="0" t="0" r="r" b="b"/>
                  <a:pathLst>
                    <a:path w="131" h="40">
                      <a:moveTo>
                        <a:pt x="131" y="40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7"/>
                      </a:lnTo>
                      <a:lnTo>
                        <a:pt x="131" y="4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46" name="Freeform 338"/>
                <p:cNvSpPr>
                  <a:spLocks/>
                </p:cNvSpPr>
                <p:nvPr/>
              </p:nvSpPr>
              <p:spPr bwMode="auto">
                <a:xfrm>
                  <a:off x="3000" y="1998"/>
                  <a:ext cx="131" cy="40"/>
                </a:xfrm>
                <a:custGeom>
                  <a:avLst/>
                  <a:gdLst/>
                  <a:ahLst/>
                  <a:cxnLst>
                    <a:cxn ang="0">
                      <a:pos x="131" y="40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7"/>
                    </a:cxn>
                    <a:cxn ang="0">
                      <a:pos x="131" y="40"/>
                    </a:cxn>
                  </a:cxnLst>
                  <a:rect l="0" t="0" r="r" b="b"/>
                  <a:pathLst>
                    <a:path w="131" h="40">
                      <a:moveTo>
                        <a:pt x="131" y="40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7"/>
                      </a:lnTo>
                      <a:lnTo>
                        <a:pt x="131" y="4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47" name="Freeform 339"/>
                <p:cNvSpPr>
                  <a:spLocks/>
                </p:cNvSpPr>
                <p:nvPr/>
              </p:nvSpPr>
              <p:spPr bwMode="auto">
                <a:xfrm>
                  <a:off x="3000" y="1999"/>
                  <a:ext cx="131" cy="40"/>
                </a:xfrm>
                <a:custGeom>
                  <a:avLst/>
                  <a:gdLst/>
                  <a:ahLst/>
                  <a:cxnLst>
                    <a:cxn ang="0">
                      <a:pos x="131" y="40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7"/>
                    </a:cxn>
                    <a:cxn ang="0">
                      <a:pos x="131" y="40"/>
                    </a:cxn>
                  </a:cxnLst>
                  <a:rect l="0" t="0" r="r" b="b"/>
                  <a:pathLst>
                    <a:path w="131" h="40">
                      <a:moveTo>
                        <a:pt x="131" y="40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7"/>
                      </a:lnTo>
                      <a:lnTo>
                        <a:pt x="131" y="4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48" name="Freeform 340"/>
                <p:cNvSpPr>
                  <a:spLocks/>
                </p:cNvSpPr>
                <p:nvPr/>
              </p:nvSpPr>
              <p:spPr bwMode="auto">
                <a:xfrm>
                  <a:off x="3000" y="1999"/>
                  <a:ext cx="131" cy="40"/>
                </a:xfrm>
                <a:custGeom>
                  <a:avLst/>
                  <a:gdLst/>
                  <a:ahLst/>
                  <a:cxnLst>
                    <a:cxn ang="0">
                      <a:pos x="131" y="40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7"/>
                    </a:cxn>
                    <a:cxn ang="0">
                      <a:pos x="131" y="40"/>
                    </a:cxn>
                  </a:cxnLst>
                  <a:rect l="0" t="0" r="r" b="b"/>
                  <a:pathLst>
                    <a:path w="131" h="40">
                      <a:moveTo>
                        <a:pt x="131" y="40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7"/>
                      </a:lnTo>
                      <a:lnTo>
                        <a:pt x="131" y="4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49" name="Freeform 341"/>
                <p:cNvSpPr>
                  <a:spLocks/>
                </p:cNvSpPr>
                <p:nvPr/>
              </p:nvSpPr>
              <p:spPr bwMode="auto">
                <a:xfrm>
                  <a:off x="3000" y="2001"/>
                  <a:ext cx="131" cy="39"/>
                </a:xfrm>
                <a:custGeom>
                  <a:avLst/>
                  <a:gdLst/>
                  <a:ahLst/>
                  <a:cxnLst>
                    <a:cxn ang="0">
                      <a:pos x="131" y="39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5"/>
                    </a:cxn>
                    <a:cxn ang="0">
                      <a:pos x="131" y="39"/>
                    </a:cxn>
                  </a:cxnLst>
                  <a:rect l="0" t="0" r="r" b="b"/>
                  <a:pathLst>
                    <a:path w="131" h="39">
                      <a:moveTo>
                        <a:pt x="131" y="39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5"/>
                      </a:lnTo>
                      <a:lnTo>
                        <a:pt x="131" y="39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50" name="Freeform 342"/>
                <p:cNvSpPr>
                  <a:spLocks/>
                </p:cNvSpPr>
                <p:nvPr/>
              </p:nvSpPr>
              <p:spPr bwMode="auto">
                <a:xfrm>
                  <a:off x="3000" y="2001"/>
                  <a:ext cx="131" cy="39"/>
                </a:xfrm>
                <a:custGeom>
                  <a:avLst/>
                  <a:gdLst/>
                  <a:ahLst/>
                  <a:cxnLst>
                    <a:cxn ang="0">
                      <a:pos x="131" y="39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7"/>
                    </a:cxn>
                    <a:cxn ang="0">
                      <a:pos x="131" y="39"/>
                    </a:cxn>
                  </a:cxnLst>
                  <a:rect l="0" t="0" r="r" b="b"/>
                  <a:pathLst>
                    <a:path w="131" h="39">
                      <a:moveTo>
                        <a:pt x="131" y="39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7"/>
                      </a:lnTo>
                      <a:lnTo>
                        <a:pt x="131" y="39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51" name="Freeform 343"/>
                <p:cNvSpPr>
                  <a:spLocks/>
                </p:cNvSpPr>
                <p:nvPr/>
              </p:nvSpPr>
              <p:spPr bwMode="auto">
                <a:xfrm>
                  <a:off x="3000" y="2001"/>
                  <a:ext cx="131" cy="39"/>
                </a:xfrm>
                <a:custGeom>
                  <a:avLst/>
                  <a:gdLst/>
                  <a:ahLst/>
                  <a:cxnLst>
                    <a:cxn ang="0">
                      <a:pos x="131" y="39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7"/>
                    </a:cxn>
                    <a:cxn ang="0">
                      <a:pos x="131" y="39"/>
                    </a:cxn>
                  </a:cxnLst>
                  <a:rect l="0" t="0" r="r" b="b"/>
                  <a:pathLst>
                    <a:path w="131" h="39">
                      <a:moveTo>
                        <a:pt x="131" y="39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7"/>
                      </a:lnTo>
                      <a:lnTo>
                        <a:pt x="131" y="39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52" name="Freeform 344"/>
                <p:cNvSpPr>
                  <a:spLocks/>
                </p:cNvSpPr>
                <p:nvPr/>
              </p:nvSpPr>
              <p:spPr bwMode="auto">
                <a:xfrm>
                  <a:off x="3000" y="2002"/>
                  <a:ext cx="131" cy="38"/>
                </a:xfrm>
                <a:custGeom>
                  <a:avLst/>
                  <a:gdLst/>
                  <a:ahLst/>
                  <a:cxnLst>
                    <a:cxn ang="0">
                      <a:pos x="131" y="38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6"/>
                    </a:cxn>
                    <a:cxn ang="0">
                      <a:pos x="131" y="38"/>
                    </a:cxn>
                  </a:cxnLst>
                  <a:rect l="0" t="0" r="r" b="b"/>
                  <a:pathLst>
                    <a:path w="131" h="38">
                      <a:moveTo>
                        <a:pt x="131" y="38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6"/>
                      </a:lnTo>
                      <a:lnTo>
                        <a:pt x="131" y="38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53" name="Freeform 345"/>
                <p:cNvSpPr>
                  <a:spLocks/>
                </p:cNvSpPr>
                <p:nvPr/>
              </p:nvSpPr>
              <p:spPr bwMode="auto">
                <a:xfrm>
                  <a:off x="3000" y="2002"/>
                  <a:ext cx="131" cy="38"/>
                </a:xfrm>
                <a:custGeom>
                  <a:avLst/>
                  <a:gdLst/>
                  <a:ahLst/>
                  <a:cxnLst>
                    <a:cxn ang="0">
                      <a:pos x="131" y="38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6"/>
                    </a:cxn>
                    <a:cxn ang="0">
                      <a:pos x="131" y="38"/>
                    </a:cxn>
                  </a:cxnLst>
                  <a:rect l="0" t="0" r="r" b="b"/>
                  <a:pathLst>
                    <a:path w="131" h="38">
                      <a:moveTo>
                        <a:pt x="131" y="38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6"/>
                      </a:lnTo>
                      <a:lnTo>
                        <a:pt x="131" y="38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54" name="Freeform 346"/>
                <p:cNvSpPr>
                  <a:spLocks/>
                </p:cNvSpPr>
                <p:nvPr/>
              </p:nvSpPr>
              <p:spPr bwMode="auto">
                <a:xfrm>
                  <a:off x="3000" y="2002"/>
                  <a:ext cx="131" cy="40"/>
                </a:xfrm>
                <a:custGeom>
                  <a:avLst/>
                  <a:gdLst/>
                  <a:ahLst/>
                  <a:cxnLst>
                    <a:cxn ang="0">
                      <a:pos x="131" y="40"/>
                    </a:cxn>
                    <a:cxn ang="0">
                      <a:pos x="0" y="14"/>
                    </a:cxn>
                    <a:cxn ang="0">
                      <a:pos x="0" y="0"/>
                    </a:cxn>
                    <a:cxn ang="0">
                      <a:pos x="131" y="27"/>
                    </a:cxn>
                    <a:cxn ang="0">
                      <a:pos x="131" y="40"/>
                    </a:cxn>
                  </a:cxnLst>
                  <a:rect l="0" t="0" r="r" b="b"/>
                  <a:pathLst>
                    <a:path w="131" h="40">
                      <a:moveTo>
                        <a:pt x="131" y="40"/>
                      </a:move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31" y="27"/>
                      </a:lnTo>
                      <a:lnTo>
                        <a:pt x="131" y="4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55" name="Freeform 347"/>
                <p:cNvSpPr>
                  <a:spLocks/>
                </p:cNvSpPr>
                <p:nvPr/>
              </p:nvSpPr>
              <p:spPr bwMode="auto">
                <a:xfrm>
                  <a:off x="3000" y="2003"/>
                  <a:ext cx="131" cy="39"/>
                </a:xfrm>
                <a:custGeom>
                  <a:avLst/>
                  <a:gdLst/>
                  <a:ahLst/>
                  <a:cxnLst>
                    <a:cxn ang="0">
                      <a:pos x="131" y="39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6"/>
                    </a:cxn>
                    <a:cxn ang="0">
                      <a:pos x="131" y="39"/>
                    </a:cxn>
                  </a:cxnLst>
                  <a:rect l="0" t="0" r="r" b="b"/>
                  <a:pathLst>
                    <a:path w="131" h="39">
                      <a:moveTo>
                        <a:pt x="131" y="39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6"/>
                      </a:lnTo>
                      <a:lnTo>
                        <a:pt x="131" y="39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56" name="Freeform 348"/>
                <p:cNvSpPr>
                  <a:spLocks/>
                </p:cNvSpPr>
                <p:nvPr/>
              </p:nvSpPr>
              <p:spPr bwMode="auto">
                <a:xfrm>
                  <a:off x="3000" y="2004"/>
                  <a:ext cx="131" cy="38"/>
                </a:xfrm>
                <a:custGeom>
                  <a:avLst/>
                  <a:gdLst/>
                  <a:ahLst/>
                  <a:cxnLst>
                    <a:cxn ang="0">
                      <a:pos x="131" y="38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6"/>
                    </a:cxn>
                    <a:cxn ang="0">
                      <a:pos x="131" y="38"/>
                    </a:cxn>
                  </a:cxnLst>
                  <a:rect l="0" t="0" r="r" b="b"/>
                  <a:pathLst>
                    <a:path w="131" h="38">
                      <a:moveTo>
                        <a:pt x="131" y="38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6"/>
                      </a:lnTo>
                      <a:lnTo>
                        <a:pt x="131" y="38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57" name="Freeform 349"/>
                <p:cNvSpPr>
                  <a:spLocks/>
                </p:cNvSpPr>
                <p:nvPr/>
              </p:nvSpPr>
              <p:spPr bwMode="auto">
                <a:xfrm>
                  <a:off x="3000" y="2005"/>
                  <a:ext cx="131" cy="37"/>
                </a:xfrm>
                <a:custGeom>
                  <a:avLst/>
                  <a:gdLst/>
                  <a:ahLst/>
                  <a:cxnLst>
                    <a:cxn ang="0">
                      <a:pos x="131" y="37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5"/>
                    </a:cxn>
                    <a:cxn ang="0">
                      <a:pos x="131" y="37"/>
                    </a:cxn>
                  </a:cxnLst>
                  <a:rect l="0" t="0" r="r" b="b"/>
                  <a:pathLst>
                    <a:path w="131" h="37">
                      <a:moveTo>
                        <a:pt x="131" y="37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5"/>
                      </a:lnTo>
                      <a:lnTo>
                        <a:pt x="131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58" name="Freeform 350"/>
                <p:cNvSpPr>
                  <a:spLocks/>
                </p:cNvSpPr>
                <p:nvPr/>
              </p:nvSpPr>
              <p:spPr bwMode="auto">
                <a:xfrm>
                  <a:off x="3000" y="2005"/>
                  <a:ext cx="131" cy="38"/>
                </a:xfrm>
                <a:custGeom>
                  <a:avLst/>
                  <a:gdLst/>
                  <a:ahLst/>
                  <a:cxnLst>
                    <a:cxn ang="0">
                      <a:pos x="131" y="38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5"/>
                    </a:cxn>
                    <a:cxn ang="0">
                      <a:pos x="131" y="38"/>
                    </a:cxn>
                  </a:cxnLst>
                  <a:rect l="0" t="0" r="r" b="b"/>
                  <a:pathLst>
                    <a:path w="131" h="38">
                      <a:moveTo>
                        <a:pt x="131" y="38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5"/>
                      </a:lnTo>
                      <a:lnTo>
                        <a:pt x="131" y="38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59" name="Freeform 351"/>
                <p:cNvSpPr>
                  <a:spLocks/>
                </p:cNvSpPr>
                <p:nvPr/>
              </p:nvSpPr>
              <p:spPr bwMode="auto">
                <a:xfrm>
                  <a:off x="3000" y="2005"/>
                  <a:ext cx="131" cy="38"/>
                </a:xfrm>
                <a:custGeom>
                  <a:avLst/>
                  <a:gdLst/>
                  <a:ahLst/>
                  <a:cxnLst>
                    <a:cxn ang="0">
                      <a:pos x="131" y="38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5"/>
                    </a:cxn>
                    <a:cxn ang="0">
                      <a:pos x="131" y="38"/>
                    </a:cxn>
                  </a:cxnLst>
                  <a:rect l="0" t="0" r="r" b="b"/>
                  <a:pathLst>
                    <a:path w="131" h="38">
                      <a:moveTo>
                        <a:pt x="131" y="38"/>
                      </a:move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5"/>
                      </a:lnTo>
                      <a:lnTo>
                        <a:pt x="131" y="38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60" name="Freeform 352"/>
                <p:cNvSpPr>
                  <a:spLocks/>
                </p:cNvSpPr>
                <p:nvPr/>
              </p:nvSpPr>
              <p:spPr bwMode="auto">
                <a:xfrm>
                  <a:off x="3000" y="2006"/>
                  <a:ext cx="131" cy="37"/>
                </a:xfrm>
                <a:custGeom>
                  <a:avLst/>
                  <a:gdLst/>
                  <a:ahLst/>
                  <a:cxnLst>
                    <a:cxn ang="0">
                      <a:pos x="131" y="37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5"/>
                    </a:cxn>
                    <a:cxn ang="0">
                      <a:pos x="131" y="37"/>
                    </a:cxn>
                  </a:cxnLst>
                  <a:rect l="0" t="0" r="r" b="b"/>
                  <a:pathLst>
                    <a:path w="131" h="37">
                      <a:moveTo>
                        <a:pt x="131" y="37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5"/>
                      </a:lnTo>
                      <a:lnTo>
                        <a:pt x="131" y="3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61" name="Freeform 353"/>
                <p:cNvSpPr>
                  <a:spLocks/>
                </p:cNvSpPr>
                <p:nvPr/>
              </p:nvSpPr>
              <p:spPr bwMode="auto">
                <a:xfrm>
                  <a:off x="3000" y="2007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36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4"/>
                    </a:cxn>
                    <a:cxn ang="0">
                      <a:pos x="131" y="36"/>
                    </a:cxn>
                  </a:cxnLst>
                  <a:rect l="0" t="0" r="r" b="b"/>
                  <a:pathLst>
                    <a:path w="131" h="36">
                      <a:moveTo>
                        <a:pt x="131" y="36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4"/>
                      </a:lnTo>
                      <a:lnTo>
                        <a:pt x="131" y="3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62" name="Freeform 354"/>
                <p:cNvSpPr>
                  <a:spLocks/>
                </p:cNvSpPr>
                <p:nvPr/>
              </p:nvSpPr>
              <p:spPr bwMode="auto">
                <a:xfrm>
                  <a:off x="3000" y="2007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36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4"/>
                    </a:cxn>
                    <a:cxn ang="0">
                      <a:pos x="131" y="36"/>
                    </a:cxn>
                  </a:cxnLst>
                  <a:rect l="0" t="0" r="r" b="b"/>
                  <a:pathLst>
                    <a:path w="131" h="36">
                      <a:moveTo>
                        <a:pt x="131" y="36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4"/>
                      </a:lnTo>
                      <a:lnTo>
                        <a:pt x="131" y="3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63" name="Freeform 355"/>
                <p:cNvSpPr>
                  <a:spLocks/>
                </p:cNvSpPr>
                <p:nvPr/>
              </p:nvSpPr>
              <p:spPr bwMode="auto">
                <a:xfrm>
                  <a:off x="3000" y="2008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36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4"/>
                    </a:cxn>
                    <a:cxn ang="0">
                      <a:pos x="131" y="36"/>
                    </a:cxn>
                  </a:cxnLst>
                  <a:rect l="0" t="0" r="r" b="b"/>
                  <a:pathLst>
                    <a:path w="131" h="36">
                      <a:moveTo>
                        <a:pt x="131" y="36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4"/>
                      </a:lnTo>
                      <a:lnTo>
                        <a:pt x="131" y="3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64" name="Freeform 356"/>
                <p:cNvSpPr>
                  <a:spLocks/>
                </p:cNvSpPr>
                <p:nvPr/>
              </p:nvSpPr>
              <p:spPr bwMode="auto">
                <a:xfrm>
                  <a:off x="3000" y="2009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36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23"/>
                    </a:cxn>
                    <a:cxn ang="0">
                      <a:pos x="131" y="36"/>
                    </a:cxn>
                  </a:cxnLst>
                  <a:rect l="0" t="0" r="r" b="b"/>
                  <a:pathLst>
                    <a:path w="131" h="36">
                      <a:moveTo>
                        <a:pt x="131" y="36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23"/>
                      </a:lnTo>
                      <a:lnTo>
                        <a:pt x="131" y="3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65" name="Freeform 357"/>
                <p:cNvSpPr>
                  <a:spLocks/>
                </p:cNvSpPr>
                <p:nvPr/>
              </p:nvSpPr>
              <p:spPr bwMode="auto">
                <a:xfrm>
                  <a:off x="3000" y="2009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36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3"/>
                    </a:cxn>
                    <a:cxn ang="0">
                      <a:pos x="131" y="36"/>
                    </a:cxn>
                  </a:cxnLst>
                  <a:rect l="0" t="0" r="r" b="b"/>
                  <a:pathLst>
                    <a:path w="131" h="36">
                      <a:moveTo>
                        <a:pt x="131" y="36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3"/>
                      </a:lnTo>
                      <a:lnTo>
                        <a:pt x="131" y="3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66" name="Freeform 358"/>
                <p:cNvSpPr>
                  <a:spLocks/>
                </p:cNvSpPr>
                <p:nvPr/>
              </p:nvSpPr>
              <p:spPr bwMode="auto">
                <a:xfrm>
                  <a:off x="3000" y="2010"/>
                  <a:ext cx="131" cy="35"/>
                </a:xfrm>
                <a:custGeom>
                  <a:avLst/>
                  <a:gdLst/>
                  <a:ahLst/>
                  <a:cxnLst>
                    <a:cxn ang="0">
                      <a:pos x="131" y="35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23"/>
                    </a:cxn>
                    <a:cxn ang="0">
                      <a:pos x="131" y="35"/>
                    </a:cxn>
                  </a:cxnLst>
                  <a:rect l="0" t="0" r="r" b="b"/>
                  <a:pathLst>
                    <a:path w="131" h="35">
                      <a:moveTo>
                        <a:pt x="131" y="3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23"/>
                      </a:lnTo>
                      <a:lnTo>
                        <a:pt x="131" y="35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67" name="Freeform 359"/>
                <p:cNvSpPr>
                  <a:spLocks/>
                </p:cNvSpPr>
                <p:nvPr/>
              </p:nvSpPr>
              <p:spPr bwMode="auto">
                <a:xfrm>
                  <a:off x="3000" y="2010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36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23"/>
                    </a:cxn>
                    <a:cxn ang="0">
                      <a:pos x="131" y="36"/>
                    </a:cxn>
                  </a:cxnLst>
                  <a:rect l="0" t="0" r="r" b="b"/>
                  <a:pathLst>
                    <a:path w="131" h="36">
                      <a:moveTo>
                        <a:pt x="131" y="36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23"/>
                      </a:lnTo>
                      <a:lnTo>
                        <a:pt x="131" y="3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68" name="Freeform 360"/>
                <p:cNvSpPr>
                  <a:spLocks/>
                </p:cNvSpPr>
                <p:nvPr/>
              </p:nvSpPr>
              <p:spPr bwMode="auto">
                <a:xfrm>
                  <a:off x="3000" y="2011"/>
                  <a:ext cx="131" cy="35"/>
                </a:xfrm>
                <a:custGeom>
                  <a:avLst/>
                  <a:gdLst/>
                  <a:ahLst/>
                  <a:cxnLst>
                    <a:cxn ang="0">
                      <a:pos x="131" y="35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2"/>
                    </a:cxn>
                    <a:cxn ang="0">
                      <a:pos x="131" y="35"/>
                    </a:cxn>
                  </a:cxnLst>
                  <a:rect l="0" t="0" r="r" b="b"/>
                  <a:pathLst>
                    <a:path w="131" h="35">
                      <a:moveTo>
                        <a:pt x="131" y="3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2"/>
                      </a:lnTo>
                      <a:lnTo>
                        <a:pt x="131" y="35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69" name="Freeform 361"/>
                <p:cNvSpPr>
                  <a:spLocks/>
                </p:cNvSpPr>
                <p:nvPr/>
              </p:nvSpPr>
              <p:spPr bwMode="auto">
                <a:xfrm>
                  <a:off x="3000" y="2011"/>
                  <a:ext cx="131" cy="35"/>
                </a:xfrm>
                <a:custGeom>
                  <a:avLst/>
                  <a:gdLst/>
                  <a:ahLst/>
                  <a:cxnLst>
                    <a:cxn ang="0">
                      <a:pos x="131" y="35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4"/>
                    </a:cxn>
                    <a:cxn ang="0">
                      <a:pos x="131" y="35"/>
                    </a:cxn>
                  </a:cxnLst>
                  <a:rect l="0" t="0" r="r" b="b"/>
                  <a:pathLst>
                    <a:path w="131" h="35">
                      <a:moveTo>
                        <a:pt x="131" y="3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4"/>
                      </a:lnTo>
                      <a:lnTo>
                        <a:pt x="131" y="35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70" name="Freeform 362"/>
                <p:cNvSpPr>
                  <a:spLocks/>
                </p:cNvSpPr>
                <p:nvPr/>
              </p:nvSpPr>
              <p:spPr bwMode="auto">
                <a:xfrm>
                  <a:off x="3000" y="2011"/>
                  <a:ext cx="131" cy="35"/>
                </a:xfrm>
                <a:custGeom>
                  <a:avLst/>
                  <a:gdLst/>
                  <a:ahLst/>
                  <a:cxnLst>
                    <a:cxn ang="0">
                      <a:pos x="131" y="35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4"/>
                    </a:cxn>
                    <a:cxn ang="0">
                      <a:pos x="131" y="35"/>
                    </a:cxn>
                  </a:cxnLst>
                  <a:rect l="0" t="0" r="r" b="b"/>
                  <a:pathLst>
                    <a:path w="131" h="35">
                      <a:moveTo>
                        <a:pt x="131" y="3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4"/>
                      </a:lnTo>
                      <a:lnTo>
                        <a:pt x="131" y="35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71" name="Freeform 363"/>
                <p:cNvSpPr>
                  <a:spLocks/>
                </p:cNvSpPr>
                <p:nvPr/>
              </p:nvSpPr>
              <p:spPr bwMode="auto">
                <a:xfrm>
                  <a:off x="3000" y="2011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36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4"/>
                    </a:cxn>
                    <a:cxn ang="0">
                      <a:pos x="131" y="36"/>
                    </a:cxn>
                  </a:cxnLst>
                  <a:rect l="0" t="0" r="r" b="b"/>
                  <a:pathLst>
                    <a:path w="131" h="36">
                      <a:moveTo>
                        <a:pt x="131" y="36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4"/>
                      </a:lnTo>
                      <a:lnTo>
                        <a:pt x="131" y="3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72" name="Freeform 364"/>
                <p:cNvSpPr>
                  <a:spLocks/>
                </p:cNvSpPr>
                <p:nvPr/>
              </p:nvSpPr>
              <p:spPr bwMode="auto">
                <a:xfrm>
                  <a:off x="3000" y="2012"/>
                  <a:ext cx="131" cy="35"/>
                </a:xfrm>
                <a:custGeom>
                  <a:avLst/>
                  <a:gdLst/>
                  <a:ahLst/>
                  <a:cxnLst>
                    <a:cxn ang="0">
                      <a:pos x="131" y="35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3"/>
                    </a:cxn>
                    <a:cxn ang="0">
                      <a:pos x="131" y="35"/>
                    </a:cxn>
                  </a:cxnLst>
                  <a:rect l="0" t="0" r="r" b="b"/>
                  <a:pathLst>
                    <a:path w="131" h="35">
                      <a:moveTo>
                        <a:pt x="131" y="35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3"/>
                      </a:lnTo>
                      <a:lnTo>
                        <a:pt x="131" y="3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73" name="Freeform 365"/>
                <p:cNvSpPr>
                  <a:spLocks/>
                </p:cNvSpPr>
                <p:nvPr/>
              </p:nvSpPr>
              <p:spPr bwMode="auto">
                <a:xfrm>
                  <a:off x="3000" y="2013"/>
                  <a:ext cx="131" cy="35"/>
                </a:xfrm>
                <a:custGeom>
                  <a:avLst/>
                  <a:gdLst/>
                  <a:ahLst/>
                  <a:cxnLst>
                    <a:cxn ang="0">
                      <a:pos x="131" y="35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3"/>
                    </a:cxn>
                    <a:cxn ang="0">
                      <a:pos x="131" y="35"/>
                    </a:cxn>
                  </a:cxnLst>
                  <a:rect l="0" t="0" r="r" b="b"/>
                  <a:pathLst>
                    <a:path w="131" h="35">
                      <a:moveTo>
                        <a:pt x="131" y="35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3"/>
                      </a:lnTo>
                      <a:lnTo>
                        <a:pt x="131" y="3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74" name="Freeform 366"/>
                <p:cNvSpPr>
                  <a:spLocks/>
                </p:cNvSpPr>
                <p:nvPr/>
              </p:nvSpPr>
              <p:spPr bwMode="auto">
                <a:xfrm>
                  <a:off x="3000" y="2013"/>
                  <a:ext cx="131" cy="35"/>
                </a:xfrm>
                <a:custGeom>
                  <a:avLst/>
                  <a:gdLst/>
                  <a:ahLst/>
                  <a:cxnLst>
                    <a:cxn ang="0">
                      <a:pos x="131" y="35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3"/>
                    </a:cxn>
                    <a:cxn ang="0">
                      <a:pos x="131" y="35"/>
                    </a:cxn>
                  </a:cxnLst>
                  <a:rect l="0" t="0" r="r" b="b"/>
                  <a:pathLst>
                    <a:path w="131" h="35">
                      <a:moveTo>
                        <a:pt x="131" y="35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3"/>
                      </a:lnTo>
                      <a:lnTo>
                        <a:pt x="131" y="3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75" name="Freeform 367"/>
                <p:cNvSpPr>
                  <a:spLocks/>
                </p:cNvSpPr>
                <p:nvPr/>
              </p:nvSpPr>
              <p:spPr bwMode="auto">
                <a:xfrm>
                  <a:off x="3000" y="2013"/>
                  <a:ext cx="131" cy="35"/>
                </a:xfrm>
                <a:custGeom>
                  <a:avLst/>
                  <a:gdLst/>
                  <a:ahLst/>
                  <a:cxnLst>
                    <a:cxn ang="0">
                      <a:pos x="131" y="35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4"/>
                    </a:cxn>
                    <a:cxn ang="0">
                      <a:pos x="131" y="35"/>
                    </a:cxn>
                  </a:cxnLst>
                  <a:rect l="0" t="0" r="r" b="b"/>
                  <a:pathLst>
                    <a:path w="131" h="35">
                      <a:moveTo>
                        <a:pt x="131" y="35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4"/>
                      </a:lnTo>
                      <a:lnTo>
                        <a:pt x="131" y="3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76" name="Freeform 368"/>
                <p:cNvSpPr>
                  <a:spLocks/>
                </p:cNvSpPr>
                <p:nvPr/>
              </p:nvSpPr>
              <p:spPr bwMode="auto">
                <a:xfrm>
                  <a:off x="3000" y="2014"/>
                  <a:ext cx="131" cy="35"/>
                </a:xfrm>
                <a:custGeom>
                  <a:avLst/>
                  <a:gdLst/>
                  <a:ahLst/>
                  <a:cxnLst>
                    <a:cxn ang="0">
                      <a:pos x="131" y="35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3"/>
                    </a:cxn>
                    <a:cxn ang="0">
                      <a:pos x="131" y="35"/>
                    </a:cxn>
                  </a:cxnLst>
                  <a:rect l="0" t="0" r="r" b="b"/>
                  <a:pathLst>
                    <a:path w="131" h="35">
                      <a:moveTo>
                        <a:pt x="131" y="3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3"/>
                      </a:lnTo>
                      <a:lnTo>
                        <a:pt x="131" y="3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77" name="Freeform 369"/>
                <p:cNvSpPr>
                  <a:spLocks/>
                </p:cNvSpPr>
                <p:nvPr/>
              </p:nvSpPr>
              <p:spPr bwMode="auto">
                <a:xfrm>
                  <a:off x="3000" y="2015"/>
                  <a:ext cx="131" cy="34"/>
                </a:xfrm>
                <a:custGeom>
                  <a:avLst/>
                  <a:gdLst/>
                  <a:ahLst/>
                  <a:cxnLst>
                    <a:cxn ang="0">
                      <a:pos x="131" y="34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2"/>
                    </a:cxn>
                    <a:cxn ang="0">
                      <a:pos x="131" y="34"/>
                    </a:cxn>
                  </a:cxnLst>
                  <a:rect l="0" t="0" r="r" b="b"/>
                  <a:pathLst>
                    <a:path w="131" h="34">
                      <a:moveTo>
                        <a:pt x="131" y="3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2"/>
                      </a:lnTo>
                      <a:lnTo>
                        <a:pt x="131" y="34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78" name="Freeform 370"/>
                <p:cNvSpPr>
                  <a:spLocks/>
                </p:cNvSpPr>
                <p:nvPr/>
              </p:nvSpPr>
              <p:spPr bwMode="auto">
                <a:xfrm>
                  <a:off x="3000" y="2016"/>
                  <a:ext cx="131" cy="33"/>
                </a:xfrm>
                <a:custGeom>
                  <a:avLst/>
                  <a:gdLst/>
                  <a:ahLst/>
                  <a:cxnLst>
                    <a:cxn ang="0">
                      <a:pos x="131" y="33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22"/>
                    </a:cxn>
                    <a:cxn ang="0">
                      <a:pos x="131" y="33"/>
                    </a:cxn>
                  </a:cxnLst>
                  <a:rect l="0" t="0" r="r" b="b"/>
                  <a:pathLst>
                    <a:path w="131" h="33">
                      <a:moveTo>
                        <a:pt x="131" y="33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22"/>
                      </a:lnTo>
                      <a:lnTo>
                        <a:pt x="131" y="33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79" name="Freeform 371"/>
                <p:cNvSpPr>
                  <a:spLocks/>
                </p:cNvSpPr>
                <p:nvPr/>
              </p:nvSpPr>
              <p:spPr bwMode="auto">
                <a:xfrm>
                  <a:off x="3000" y="2016"/>
                  <a:ext cx="131" cy="33"/>
                </a:xfrm>
                <a:custGeom>
                  <a:avLst/>
                  <a:gdLst/>
                  <a:ahLst/>
                  <a:cxnLst>
                    <a:cxn ang="0">
                      <a:pos x="131" y="33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2"/>
                    </a:cxn>
                    <a:cxn ang="0">
                      <a:pos x="131" y="33"/>
                    </a:cxn>
                  </a:cxnLst>
                  <a:rect l="0" t="0" r="r" b="b"/>
                  <a:pathLst>
                    <a:path w="131" h="33">
                      <a:moveTo>
                        <a:pt x="131" y="33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2"/>
                      </a:lnTo>
                      <a:lnTo>
                        <a:pt x="131" y="33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80" name="Freeform 372"/>
                <p:cNvSpPr>
                  <a:spLocks/>
                </p:cNvSpPr>
                <p:nvPr/>
              </p:nvSpPr>
              <p:spPr bwMode="auto">
                <a:xfrm>
                  <a:off x="3000" y="2016"/>
                  <a:ext cx="131" cy="33"/>
                </a:xfrm>
                <a:custGeom>
                  <a:avLst/>
                  <a:gdLst/>
                  <a:ahLst/>
                  <a:cxnLst>
                    <a:cxn ang="0">
                      <a:pos x="131" y="33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2"/>
                    </a:cxn>
                    <a:cxn ang="0">
                      <a:pos x="131" y="33"/>
                    </a:cxn>
                  </a:cxnLst>
                  <a:rect l="0" t="0" r="r" b="b"/>
                  <a:pathLst>
                    <a:path w="131" h="33">
                      <a:moveTo>
                        <a:pt x="131" y="33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2"/>
                      </a:lnTo>
                      <a:lnTo>
                        <a:pt x="131" y="33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81" name="Freeform 373"/>
                <p:cNvSpPr>
                  <a:spLocks/>
                </p:cNvSpPr>
                <p:nvPr/>
              </p:nvSpPr>
              <p:spPr bwMode="auto">
                <a:xfrm>
                  <a:off x="3000" y="2017"/>
                  <a:ext cx="131" cy="32"/>
                </a:xfrm>
                <a:custGeom>
                  <a:avLst/>
                  <a:gdLst/>
                  <a:ahLst/>
                  <a:cxnLst>
                    <a:cxn ang="0">
                      <a:pos x="131" y="3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1"/>
                    </a:cxn>
                    <a:cxn ang="0">
                      <a:pos x="131" y="32"/>
                    </a:cxn>
                  </a:cxnLst>
                  <a:rect l="0" t="0" r="r" b="b"/>
                  <a:pathLst>
                    <a:path w="131" h="32">
                      <a:moveTo>
                        <a:pt x="131" y="32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1"/>
                      </a:lnTo>
                      <a:lnTo>
                        <a:pt x="131" y="3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82" name="Freeform 374"/>
                <p:cNvSpPr>
                  <a:spLocks/>
                </p:cNvSpPr>
                <p:nvPr/>
              </p:nvSpPr>
              <p:spPr bwMode="auto">
                <a:xfrm>
                  <a:off x="3000" y="2018"/>
                  <a:ext cx="131" cy="32"/>
                </a:xfrm>
                <a:custGeom>
                  <a:avLst/>
                  <a:gdLst/>
                  <a:ahLst/>
                  <a:cxnLst>
                    <a:cxn ang="0">
                      <a:pos x="131" y="3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1"/>
                    </a:cxn>
                    <a:cxn ang="0">
                      <a:pos x="131" y="32"/>
                    </a:cxn>
                  </a:cxnLst>
                  <a:rect l="0" t="0" r="r" b="b"/>
                  <a:pathLst>
                    <a:path w="131" h="32">
                      <a:moveTo>
                        <a:pt x="131" y="32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1"/>
                      </a:lnTo>
                      <a:lnTo>
                        <a:pt x="131" y="3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83" name="Freeform 375"/>
                <p:cNvSpPr>
                  <a:spLocks/>
                </p:cNvSpPr>
                <p:nvPr/>
              </p:nvSpPr>
              <p:spPr bwMode="auto">
                <a:xfrm>
                  <a:off x="3000" y="2018"/>
                  <a:ext cx="131" cy="32"/>
                </a:xfrm>
                <a:custGeom>
                  <a:avLst/>
                  <a:gdLst/>
                  <a:ahLst/>
                  <a:cxnLst>
                    <a:cxn ang="0">
                      <a:pos x="131" y="3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1"/>
                    </a:cxn>
                    <a:cxn ang="0">
                      <a:pos x="131" y="32"/>
                    </a:cxn>
                  </a:cxnLst>
                  <a:rect l="0" t="0" r="r" b="b"/>
                  <a:pathLst>
                    <a:path w="131" h="32">
                      <a:moveTo>
                        <a:pt x="131" y="32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1"/>
                      </a:lnTo>
                      <a:lnTo>
                        <a:pt x="131" y="3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84" name="Freeform 376"/>
                <p:cNvSpPr>
                  <a:spLocks/>
                </p:cNvSpPr>
                <p:nvPr/>
              </p:nvSpPr>
              <p:spPr bwMode="auto">
                <a:xfrm>
                  <a:off x="3000" y="2018"/>
                  <a:ext cx="131" cy="32"/>
                </a:xfrm>
                <a:custGeom>
                  <a:avLst/>
                  <a:gdLst/>
                  <a:ahLst/>
                  <a:cxnLst>
                    <a:cxn ang="0">
                      <a:pos x="131" y="32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2"/>
                    </a:cxn>
                    <a:cxn ang="0">
                      <a:pos x="131" y="32"/>
                    </a:cxn>
                  </a:cxnLst>
                  <a:rect l="0" t="0" r="r" b="b"/>
                  <a:pathLst>
                    <a:path w="131" h="32">
                      <a:moveTo>
                        <a:pt x="131" y="32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2"/>
                      </a:lnTo>
                      <a:lnTo>
                        <a:pt x="131" y="3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85" name="Freeform 377"/>
                <p:cNvSpPr>
                  <a:spLocks/>
                </p:cNvSpPr>
                <p:nvPr/>
              </p:nvSpPr>
              <p:spPr bwMode="auto">
                <a:xfrm>
                  <a:off x="3000" y="2019"/>
                  <a:ext cx="131" cy="32"/>
                </a:xfrm>
                <a:custGeom>
                  <a:avLst/>
                  <a:gdLst/>
                  <a:ahLst/>
                  <a:cxnLst>
                    <a:cxn ang="0">
                      <a:pos x="131" y="3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1"/>
                    </a:cxn>
                    <a:cxn ang="0">
                      <a:pos x="131" y="32"/>
                    </a:cxn>
                  </a:cxnLst>
                  <a:rect l="0" t="0" r="r" b="b"/>
                  <a:pathLst>
                    <a:path w="131" h="32">
                      <a:moveTo>
                        <a:pt x="131" y="32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1"/>
                      </a:lnTo>
                      <a:lnTo>
                        <a:pt x="131" y="3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86" name="Freeform 378"/>
                <p:cNvSpPr>
                  <a:spLocks/>
                </p:cNvSpPr>
                <p:nvPr/>
              </p:nvSpPr>
              <p:spPr bwMode="auto">
                <a:xfrm>
                  <a:off x="3000" y="2019"/>
                  <a:ext cx="131" cy="32"/>
                </a:xfrm>
                <a:custGeom>
                  <a:avLst/>
                  <a:gdLst/>
                  <a:ahLst/>
                  <a:cxnLst>
                    <a:cxn ang="0">
                      <a:pos x="131" y="3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1"/>
                    </a:cxn>
                    <a:cxn ang="0">
                      <a:pos x="131" y="32"/>
                    </a:cxn>
                  </a:cxnLst>
                  <a:rect l="0" t="0" r="r" b="b"/>
                  <a:pathLst>
                    <a:path w="131" h="32">
                      <a:moveTo>
                        <a:pt x="131" y="32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1"/>
                      </a:lnTo>
                      <a:lnTo>
                        <a:pt x="131" y="3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87" name="Freeform 379"/>
                <p:cNvSpPr>
                  <a:spLocks/>
                </p:cNvSpPr>
                <p:nvPr/>
              </p:nvSpPr>
              <p:spPr bwMode="auto">
                <a:xfrm>
                  <a:off x="3000" y="2019"/>
                  <a:ext cx="131" cy="32"/>
                </a:xfrm>
                <a:custGeom>
                  <a:avLst/>
                  <a:gdLst/>
                  <a:ahLst/>
                  <a:cxnLst>
                    <a:cxn ang="0">
                      <a:pos x="131" y="32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1"/>
                    </a:cxn>
                    <a:cxn ang="0">
                      <a:pos x="131" y="32"/>
                    </a:cxn>
                  </a:cxnLst>
                  <a:rect l="0" t="0" r="r" b="b"/>
                  <a:pathLst>
                    <a:path w="131" h="32">
                      <a:moveTo>
                        <a:pt x="131" y="32"/>
                      </a:move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1"/>
                      </a:lnTo>
                      <a:lnTo>
                        <a:pt x="131" y="3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88" name="Freeform 380"/>
                <p:cNvSpPr>
                  <a:spLocks/>
                </p:cNvSpPr>
                <p:nvPr/>
              </p:nvSpPr>
              <p:spPr bwMode="auto">
                <a:xfrm>
                  <a:off x="3000" y="2020"/>
                  <a:ext cx="131" cy="31"/>
                </a:xfrm>
                <a:custGeom>
                  <a:avLst/>
                  <a:gdLst/>
                  <a:ahLst/>
                  <a:cxnLst>
                    <a:cxn ang="0">
                      <a:pos x="131" y="31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2"/>
                    </a:cxn>
                    <a:cxn ang="0">
                      <a:pos x="131" y="31"/>
                    </a:cxn>
                  </a:cxnLst>
                  <a:rect l="0" t="0" r="r" b="b"/>
                  <a:pathLst>
                    <a:path w="131" h="31">
                      <a:moveTo>
                        <a:pt x="131" y="31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2"/>
                      </a:lnTo>
                      <a:lnTo>
                        <a:pt x="131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89" name="Freeform 381"/>
                <p:cNvSpPr>
                  <a:spLocks/>
                </p:cNvSpPr>
                <p:nvPr/>
              </p:nvSpPr>
              <p:spPr bwMode="auto">
                <a:xfrm>
                  <a:off x="3000" y="2020"/>
                  <a:ext cx="131" cy="32"/>
                </a:xfrm>
                <a:custGeom>
                  <a:avLst/>
                  <a:gdLst/>
                  <a:ahLst/>
                  <a:cxnLst>
                    <a:cxn ang="0">
                      <a:pos x="131" y="3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2"/>
                    </a:cxn>
                    <a:cxn ang="0">
                      <a:pos x="131" y="32"/>
                    </a:cxn>
                  </a:cxnLst>
                  <a:rect l="0" t="0" r="r" b="b"/>
                  <a:pathLst>
                    <a:path w="131" h="32">
                      <a:moveTo>
                        <a:pt x="131" y="32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2"/>
                      </a:lnTo>
                      <a:lnTo>
                        <a:pt x="131" y="3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90" name="Freeform 382"/>
                <p:cNvSpPr>
                  <a:spLocks/>
                </p:cNvSpPr>
                <p:nvPr/>
              </p:nvSpPr>
              <p:spPr bwMode="auto">
                <a:xfrm>
                  <a:off x="3000" y="2022"/>
                  <a:ext cx="131" cy="30"/>
                </a:xfrm>
                <a:custGeom>
                  <a:avLst/>
                  <a:gdLst/>
                  <a:ahLst/>
                  <a:cxnLst>
                    <a:cxn ang="0">
                      <a:pos x="131" y="30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20"/>
                    </a:cxn>
                    <a:cxn ang="0">
                      <a:pos x="131" y="30"/>
                    </a:cxn>
                  </a:cxnLst>
                  <a:rect l="0" t="0" r="r" b="b"/>
                  <a:pathLst>
                    <a:path w="131" h="30">
                      <a:moveTo>
                        <a:pt x="131" y="30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20"/>
                      </a:lnTo>
                      <a:lnTo>
                        <a:pt x="131" y="30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91" name="Freeform 383"/>
                <p:cNvSpPr>
                  <a:spLocks/>
                </p:cNvSpPr>
                <p:nvPr/>
              </p:nvSpPr>
              <p:spPr bwMode="auto">
                <a:xfrm>
                  <a:off x="3000" y="2022"/>
                  <a:ext cx="131" cy="31"/>
                </a:xfrm>
                <a:custGeom>
                  <a:avLst/>
                  <a:gdLst/>
                  <a:ahLst/>
                  <a:cxnLst>
                    <a:cxn ang="0">
                      <a:pos x="131" y="31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1"/>
                    </a:cxn>
                    <a:cxn ang="0">
                      <a:pos x="131" y="31"/>
                    </a:cxn>
                  </a:cxnLst>
                  <a:rect l="0" t="0" r="r" b="b"/>
                  <a:pathLst>
                    <a:path w="131" h="31">
                      <a:moveTo>
                        <a:pt x="131" y="31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1"/>
                      </a:lnTo>
                      <a:lnTo>
                        <a:pt x="131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92" name="Freeform 384"/>
                <p:cNvSpPr>
                  <a:spLocks/>
                </p:cNvSpPr>
                <p:nvPr/>
              </p:nvSpPr>
              <p:spPr bwMode="auto">
                <a:xfrm>
                  <a:off x="3000" y="2022"/>
                  <a:ext cx="131" cy="31"/>
                </a:xfrm>
                <a:custGeom>
                  <a:avLst/>
                  <a:gdLst/>
                  <a:ahLst/>
                  <a:cxnLst>
                    <a:cxn ang="0">
                      <a:pos x="131" y="31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1"/>
                    </a:cxn>
                    <a:cxn ang="0">
                      <a:pos x="131" y="31"/>
                    </a:cxn>
                  </a:cxnLst>
                  <a:rect l="0" t="0" r="r" b="b"/>
                  <a:pathLst>
                    <a:path w="131" h="31">
                      <a:moveTo>
                        <a:pt x="131" y="31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1"/>
                      </a:lnTo>
                      <a:lnTo>
                        <a:pt x="131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93" name="Freeform 385"/>
                <p:cNvSpPr>
                  <a:spLocks/>
                </p:cNvSpPr>
                <p:nvPr/>
              </p:nvSpPr>
              <p:spPr bwMode="auto">
                <a:xfrm>
                  <a:off x="3000" y="2023"/>
                  <a:ext cx="131" cy="31"/>
                </a:xfrm>
                <a:custGeom>
                  <a:avLst/>
                  <a:gdLst/>
                  <a:ahLst/>
                  <a:cxnLst>
                    <a:cxn ang="0">
                      <a:pos x="131" y="31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20"/>
                    </a:cxn>
                    <a:cxn ang="0">
                      <a:pos x="131" y="31"/>
                    </a:cxn>
                  </a:cxnLst>
                  <a:rect l="0" t="0" r="r" b="b"/>
                  <a:pathLst>
                    <a:path w="131" h="31">
                      <a:moveTo>
                        <a:pt x="131" y="31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20"/>
                      </a:lnTo>
                      <a:lnTo>
                        <a:pt x="131" y="3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94" name="Freeform 386"/>
                <p:cNvSpPr>
                  <a:spLocks/>
                </p:cNvSpPr>
                <p:nvPr/>
              </p:nvSpPr>
              <p:spPr bwMode="auto">
                <a:xfrm>
                  <a:off x="3000" y="2024"/>
                  <a:ext cx="131" cy="30"/>
                </a:xfrm>
                <a:custGeom>
                  <a:avLst/>
                  <a:gdLst/>
                  <a:ahLst/>
                  <a:cxnLst>
                    <a:cxn ang="0">
                      <a:pos x="131" y="30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19"/>
                    </a:cxn>
                    <a:cxn ang="0">
                      <a:pos x="131" y="30"/>
                    </a:cxn>
                  </a:cxnLst>
                  <a:rect l="0" t="0" r="r" b="b"/>
                  <a:pathLst>
                    <a:path w="131" h="30">
                      <a:moveTo>
                        <a:pt x="131" y="30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19"/>
                      </a:lnTo>
                      <a:lnTo>
                        <a:pt x="131" y="30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95" name="Freeform 387"/>
                <p:cNvSpPr>
                  <a:spLocks/>
                </p:cNvSpPr>
                <p:nvPr/>
              </p:nvSpPr>
              <p:spPr bwMode="auto">
                <a:xfrm>
                  <a:off x="3000" y="2025"/>
                  <a:ext cx="131" cy="29"/>
                </a:xfrm>
                <a:custGeom>
                  <a:avLst/>
                  <a:gdLst/>
                  <a:ahLst/>
                  <a:cxnLst>
                    <a:cxn ang="0">
                      <a:pos x="131" y="29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9"/>
                    </a:cxn>
                    <a:cxn ang="0">
                      <a:pos x="131" y="29"/>
                    </a:cxn>
                  </a:cxnLst>
                  <a:rect l="0" t="0" r="r" b="b"/>
                  <a:pathLst>
                    <a:path w="131" h="29">
                      <a:moveTo>
                        <a:pt x="131" y="29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9"/>
                      </a:lnTo>
                      <a:lnTo>
                        <a:pt x="131" y="29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96" name="Freeform 388"/>
                <p:cNvSpPr>
                  <a:spLocks/>
                </p:cNvSpPr>
                <p:nvPr/>
              </p:nvSpPr>
              <p:spPr bwMode="auto">
                <a:xfrm>
                  <a:off x="3000" y="2025"/>
                  <a:ext cx="131" cy="29"/>
                </a:xfrm>
                <a:custGeom>
                  <a:avLst/>
                  <a:gdLst/>
                  <a:ahLst/>
                  <a:cxnLst>
                    <a:cxn ang="0">
                      <a:pos x="131" y="29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9"/>
                    </a:cxn>
                    <a:cxn ang="0">
                      <a:pos x="131" y="29"/>
                    </a:cxn>
                  </a:cxnLst>
                  <a:rect l="0" t="0" r="r" b="b"/>
                  <a:pathLst>
                    <a:path w="131" h="29">
                      <a:moveTo>
                        <a:pt x="131" y="29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9"/>
                      </a:lnTo>
                      <a:lnTo>
                        <a:pt x="131" y="29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97" name="Freeform 389"/>
                <p:cNvSpPr>
                  <a:spLocks/>
                </p:cNvSpPr>
                <p:nvPr/>
              </p:nvSpPr>
              <p:spPr bwMode="auto">
                <a:xfrm>
                  <a:off x="3000" y="2025"/>
                  <a:ext cx="131" cy="29"/>
                </a:xfrm>
                <a:custGeom>
                  <a:avLst/>
                  <a:gdLst/>
                  <a:ahLst/>
                  <a:cxnLst>
                    <a:cxn ang="0">
                      <a:pos x="131" y="29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0"/>
                    </a:cxn>
                    <a:cxn ang="0">
                      <a:pos x="131" y="29"/>
                    </a:cxn>
                  </a:cxnLst>
                  <a:rect l="0" t="0" r="r" b="b"/>
                  <a:pathLst>
                    <a:path w="131" h="29">
                      <a:moveTo>
                        <a:pt x="131" y="29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0"/>
                      </a:lnTo>
                      <a:lnTo>
                        <a:pt x="131" y="29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98" name="Freeform 390"/>
                <p:cNvSpPr>
                  <a:spLocks/>
                </p:cNvSpPr>
                <p:nvPr/>
              </p:nvSpPr>
              <p:spPr bwMode="auto">
                <a:xfrm>
                  <a:off x="3000" y="2026"/>
                  <a:ext cx="131" cy="29"/>
                </a:xfrm>
                <a:custGeom>
                  <a:avLst/>
                  <a:gdLst/>
                  <a:ahLst/>
                  <a:cxnLst>
                    <a:cxn ang="0">
                      <a:pos x="131" y="29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19"/>
                    </a:cxn>
                    <a:cxn ang="0">
                      <a:pos x="131" y="29"/>
                    </a:cxn>
                  </a:cxnLst>
                  <a:rect l="0" t="0" r="r" b="b"/>
                  <a:pathLst>
                    <a:path w="131" h="29">
                      <a:moveTo>
                        <a:pt x="131" y="29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19"/>
                      </a:lnTo>
                      <a:lnTo>
                        <a:pt x="131" y="29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0999" name="Freeform 391"/>
                <p:cNvSpPr>
                  <a:spLocks/>
                </p:cNvSpPr>
                <p:nvPr/>
              </p:nvSpPr>
              <p:spPr bwMode="auto">
                <a:xfrm>
                  <a:off x="3000" y="2026"/>
                  <a:ext cx="131" cy="30"/>
                </a:xfrm>
                <a:custGeom>
                  <a:avLst/>
                  <a:gdLst/>
                  <a:ahLst/>
                  <a:cxnLst>
                    <a:cxn ang="0">
                      <a:pos x="131" y="30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0"/>
                    </a:cxn>
                    <a:cxn ang="0">
                      <a:pos x="131" y="30"/>
                    </a:cxn>
                  </a:cxnLst>
                  <a:rect l="0" t="0" r="r" b="b"/>
                  <a:pathLst>
                    <a:path w="131" h="30">
                      <a:moveTo>
                        <a:pt x="131" y="30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0"/>
                      </a:lnTo>
                      <a:lnTo>
                        <a:pt x="131" y="30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00" name="Freeform 392"/>
                <p:cNvSpPr>
                  <a:spLocks/>
                </p:cNvSpPr>
                <p:nvPr/>
              </p:nvSpPr>
              <p:spPr bwMode="auto">
                <a:xfrm>
                  <a:off x="3000" y="2026"/>
                  <a:ext cx="131" cy="30"/>
                </a:xfrm>
                <a:custGeom>
                  <a:avLst/>
                  <a:gdLst/>
                  <a:ahLst/>
                  <a:cxnLst>
                    <a:cxn ang="0">
                      <a:pos x="131" y="30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0"/>
                    </a:cxn>
                    <a:cxn ang="0">
                      <a:pos x="131" y="30"/>
                    </a:cxn>
                  </a:cxnLst>
                  <a:rect l="0" t="0" r="r" b="b"/>
                  <a:pathLst>
                    <a:path w="131" h="30">
                      <a:moveTo>
                        <a:pt x="131" y="30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0"/>
                      </a:lnTo>
                      <a:lnTo>
                        <a:pt x="131" y="30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01" name="Freeform 393"/>
                <p:cNvSpPr>
                  <a:spLocks/>
                </p:cNvSpPr>
                <p:nvPr/>
              </p:nvSpPr>
              <p:spPr bwMode="auto">
                <a:xfrm>
                  <a:off x="3000" y="2028"/>
                  <a:ext cx="131" cy="28"/>
                </a:xfrm>
                <a:custGeom>
                  <a:avLst/>
                  <a:gdLst/>
                  <a:ahLst/>
                  <a:cxnLst>
                    <a:cxn ang="0">
                      <a:pos x="131" y="28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8"/>
                    </a:cxn>
                    <a:cxn ang="0">
                      <a:pos x="131" y="28"/>
                    </a:cxn>
                  </a:cxnLst>
                  <a:rect l="0" t="0" r="r" b="b"/>
                  <a:pathLst>
                    <a:path w="131" h="28">
                      <a:moveTo>
                        <a:pt x="131" y="28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8"/>
                      </a:lnTo>
                      <a:lnTo>
                        <a:pt x="131" y="28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02" name="Freeform 394"/>
                <p:cNvSpPr>
                  <a:spLocks/>
                </p:cNvSpPr>
                <p:nvPr/>
              </p:nvSpPr>
              <p:spPr bwMode="auto">
                <a:xfrm>
                  <a:off x="3000" y="2028"/>
                  <a:ext cx="131" cy="29"/>
                </a:xfrm>
                <a:custGeom>
                  <a:avLst/>
                  <a:gdLst/>
                  <a:ahLst/>
                  <a:cxnLst>
                    <a:cxn ang="0">
                      <a:pos x="131" y="29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8"/>
                    </a:cxn>
                    <a:cxn ang="0">
                      <a:pos x="131" y="29"/>
                    </a:cxn>
                  </a:cxnLst>
                  <a:rect l="0" t="0" r="r" b="b"/>
                  <a:pathLst>
                    <a:path w="131" h="29">
                      <a:moveTo>
                        <a:pt x="131" y="29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8"/>
                      </a:lnTo>
                      <a:lnTo>
                        <a:pt x="131" y="29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03" name="Freeform 395"/>
                <p:cNvSpPr>
                  <a:spLocks/>
                </p:cNvSpPr>
                <p:nvPr/>
              </p:nvSpPr>
              <p:spPr bwMode="auto">
                <a:xfrm>
                  <a:off x="3000" y="2029"/>
                  <a:ext cx="131" cy="28"/>
                </a:xfrm>
                <a:custGeom>
                  <a:avLst/>
                  <a:gdLst/>
                  <a:ahLst/>
                  <a:cxnLst>
                    <a:cxn ang="0">
                      <a:pos x="131" y="28"/>
                    </a:cxn>
                    <a:cxn ang="0">
                      <a:pos x="0" y="9"/>
                    </a:cxn>
                    <a:cxn ang="0">
                      <a:pos x="0" y="0"/>
                    </a:cxn>
                    <a:cxn ang="0">
                      <a:pos x="131" y="18"/>
                    </a:cxn>
                    <a:cxn ang="0">
                      <a:pos x="131" y="28"/>
                    </a:cxn>
                  </a:cxnLst>
                  <a:rect l="0" t="0" r="r" b="b"/>
                  <a:pathLst>
                    <a:path w="131" h="28">
                      <a:moveTo>
                        <a:pt x="131" y="28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131" y="18"/>
                      </a:lnTo>
                      <a:lnTo>
                        <a:pt x="131" y="28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04" name="Freeform 396"/>
                <p:cNvSpPr>
                  <a:spLocks/>
                </p:cNvSpPr>
                <p:nvPr/>
              </p:nvSpPr>
              <p:spPr bwMode="auto">
                <a:xfrm>
                  <a:off x="3000" y="2029"/>
                  <a:ext cx="131" cy="28"/>
                </a:xfrm>
                <a:custGeom>
                  <a:avLst/>
                  <a:gdLst/>
                  <a:ahLst/>
                  <a:cxnLst>
                    <a:cxn ang="0">
                      <a:pos x="131" y="28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8"/>
                    </a:cxn>
                    <a:cxn ang="0">
                      <a:pos x="131" y="28"/>
                    </a:cxn>
                  </a:cxnLst>
                  <a:rect l="0" t="0" r="r" b="b"/>
                  <a:pathLst>
                    <a:path w="131" h="28">
                      <a:moveTo>
                        <a:pt x="131" y="28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8"/>
                      </a:lnTo>
                      <a:lnTo>
                        <a:pt x="131" y="28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05" name="Freeform 397"/>
                <p:cNvSpPr>
                  <a:spLocks/>
                </p:cNvSpPr>
                <p:nvPr/>
              </p:nvSpPr>
              <p:spPr bwMode="auto">
                <a:xfrm>
                  <a:off x="3000" y="2030"/>
                  <a:ext cx="131" cy="27"/>
                </a:xfrm>
                <a:custGeom>
                  <a:avLst/>
                  <a:gdLst/>
                  <a:ahLst/>
                  <a:cxnLst>
                    <a:cxn ang="0">
                      <a:pos x="131" y="27"/>
                    </a:cxn>
                    <a:cxn ang="0">
                      <a:pos x="0" y="9"/>
                    </a:cxn>
                    <a:cxn ang="0">
                      <a:pos x="0" y="0"/>
                    </a:cxn>
                    <a:cxn ang="0">
                      <a:pos x="131" y="18"/>
                    </a:cxn>
                    <a:cxn ang="0">
                      <a:pos x="131" y="27"/>
                    </a:cxn>
                  </a:cxnLst>
                  <a:rect l="0" t="0" r="r" b="b"/>
                  <a:pathLst>
                    <a:path w="131" h="27">
                      <a:moveTo>
                        <a:pt x="131" y="27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131" y="18"/>
                      </a:lnTo>
                      <a:lnTo>
                        <a:pt x="131" y="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06" name="Freeform 398"/>
                <p:cNvSpPr>
                  <a:spLocks/>
                </p:cNvSpPr>
                <p:nvPr/>
              </p:nvSpPr>
              <p:spPr bwMode="auto">
                <a:xfrm>
                  <a:off x="3000" y="2030"/>
                  <a:ext cx="131" cy="27"/>
                </a:xfrm>
                <a:custGeom>
                  <a:avLst/>
                  <a:gdLst/>
                  <a:ahLst/>
                  <a:cxnLst>
                    <a:cxn ang="0">
                      <a:pos x="131" y="27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8"/>
                    </a:cxn>
                    <a:cxn ang="0">
                      <a:pos x="131" y="27"/>
                    </a:cxn>
                  </a:cxnLst>
                  <a:rect l="0" t="0" r="r" b="b"/>
                  <a:pathLst>
                    <a:path w="131" h="27">
                      <a:moveTo>
                        <a:pt x="131" y="27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8"/>
                      </a:lnTo>
                      <a:lnTo>
                        <a:pt x="131" y="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07" name="Freeform 399"/>
                <p:cNvSpPr>
                  <a:spLocks/>
                </p:cNvSpPr>
                <p:nvPr/>
              </p:nvSpPr>
              <p:spPr bwMode="auto">
                <a:xfrm>
                  <a:off x="3000" y="2030"/>
                  <a:ext cx="131" cy="28"/>
                </a:xfrm>
                <a:custGeom>
                  <a:avLst/>
                  <a:gdLst/>
                  <a:ahLst/>
                  <a:cxnLst>
                    <a:cxn ang="0">
                      <a:pos x="131" y="28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9"/>
                    </a:cxn>
                    <a:cxn ang="0">
                      <a:pos x="131" y="28"/>
                    </a:cxn>
                  </a:cxnLst>
                  <a:rect l="0" t="0" r="r" b="b"/>
                  <a:pathLst>
                    <a:path w="131" h="28">
                      <a:moveTo>
                        <a:pt x="131" y="28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9"/>
                      </a:lnTo>
                      <a:lnTo>
                        <a:pt x="131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08" name="Freeform 400"/>
                <p:cNvSpPr>
                  <a:spLocks/>
                </p:cNvSpPr>
                <p:nvPr/>
              </p:nvSpPr>
              <p:spPr bwMode="auto">
                <a:xfrm>
                  <a:off x="3000" y="2112"/>
                  <a:ext cx="131" cy="6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1"/>
                    </a:cxn>
                    <a:cxn ang="0">
                      <a:pos x="0" y="69"/>
                    </a:cxn>
                    <a:cxn ang="0">
                      <a:pos x="0" y="4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9">
                      <a:moveTo>
                        <a:pt x="131" y="0"/>
                      </a:moveTo>
                      <a:lnTo>
                        <a:pt x="131" y="21"/>
                      </a:lnTo>
                      <a:lnTo>
                        <a:pt x="0" y="69"/>
                      </a:lnTo>
                      <a:lnTo>
                        <a:pt x="0" y="4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00AFA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09" name="Freeform 401"/>
                <p:cNvSpPr>
                  <a:spLocks/>
                </p:cNvSpPr>
                <p:nvPr/>
              </p:nvSpPr>
              <p:spPr bwMode="auto">
                <a:xfrm>
                  <a:off x="3000" y="2112"/>
                  <a:ext cx="131" cy="6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1"/>
                    </a:cxn>
                    <a:cxn ang="0">
                      <a:pos x="0" y="69"/>
                    </a:cxn>
                    <a:cxn ang="0">
                      <a:pos x="0" y="4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9">
                      <a:moveTo>
                        <a:pt x="131" y="0"/>
                      </a:moveTo>
                      <a:lnTo>
                        <a:pt x="131" y="21"/>
                      </a:lnTo>
                      <a:lnTo>
                        <a:pt x="0" y="69"/>
                      </a:lnTo>
                      <a:lnTo>
                        <a:pt x="0" y="4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00AFA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10" name="Freeform 402"/>
                <p:cNvSpPr>
                  <a:spLocks/>
                </p:cNvSpPr>
                <p:nvPr/>
              </p:nvSpPr>
              <p:spPr bwMode="auto">
                <a:xfrm>
                  <a:off x="3000" y="2112"/>
                  <a:ext cx="131" cy="6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1"/>
                    </a:cxn>
                    <a:cxn ang="0">
                      <a:pos x="0" y="68"/>
                    </a:cxn>
                    <a:cxn ang="0">
                      <a:pos x="0" y="4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8">
                      <a:moveTo>
                        <a:pt x="131" y="0"/>
                      </a:moveTo>
                      <a:lnTo>
                        <a:pt x="131" y="21"/>
                      </a:lnTo>
                      <a:lnTo>
                        <a:pt x="0" y="68"/>
                      </a:lnTo>
                      <a:lnTo>
                        <a:pt x="0" y="4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00AFA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11" name="Freeform 403"/>
                <p:cNvSpPr>
                  <a:spLocks/>
                </p:cNvSpPr>
                <p:nvPr/>
              </p:nvSpPr>
              <p:spPr bwMode="auto">
                <a:xfrm>
                  <a:off x="3000" y="2112"/>
                  <a:ext cx="131" cy="6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8"/>
                    </a:cxn>
                    <a:cxn ang="0">
                      <a:pos x="0" y="4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8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8"/>
                      </a:lnTo>
                      <a:lnTo>
                        <a:pt x="0" y="4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00AFA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12" name="Freeform 404"/>
                <p:cNvSpPr>
                  <a:spLocks/>
                </p:cNvSpPr>
                <p:nvPr/>
              </p:nvSpPr>
              <p:spPr bwMode="auto">
                <a:xfrm>
                  <a:off x="3000" y="2111"/>
                  <a:ext cx="131" cy="6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1"/>
                    </a:cxn>
                    <a:cxn ang="0">
                      <a:pos x="0" y="69"/>
                    </a:cxn>
                    <a:cxn ang="0">
                      <a:pos x="0" y="4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9">
                      <a:moveTo>
                        <a:pt x="131" y="0"/>
                      </a:moveTo>
                      <a:lnTo>
                        <a:pt x="131" y="21"/>
                      </a:lnTo>
                      <a:lnTo>
                        <a:pt x="0" y="69"/>
                      </a:lnTo>
                      <a:lnTo>
                        <a:pt x="0" y="4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13" name="Freeform 405"/>
                <p:cNvSpPr>
                  <a:spLocks/>
                </p:cNvSpPr>
                <p:nvPr/>
              </p:nvSpPr>
              <p:spPr bwMode="auto">
                <a:xfrm>
                  <a:off x="3000" y="2111"/>
                  <a:ext cx="131" cy="6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8"/>
                    </a:cxn>
                    <a:cxn ang="0">
                      <a:pos x="0" y="4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8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8"/>
                      </a:lnTo>
                      <a:lnTo>
                        <a:pt x="0" y="4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14" name="Freeform 406"/>
                <p:cNvSpPr>
                  <a:spLocks/>
                </p:cNvSpPr>
                <p:nvPr/>
              </p:nvSpPr>
              <p:spPr bwMode="auto">
                <a:xfrm>
                  <a:off x="3000" y="2111"/>
                  <a:ext cx="131" cy="6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7"/>
                    </a:cxn>
                    <a:cxn ang="0">
                      <a:pos x="0" y="4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7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7"/>
                      </a:lnTo>
                      <a:lnTo>
                        <a:pt x="0" y="4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15" name="Freeform 407"/>
                <p:cNvSpPr>
                  <a:spLocks/>
                </p:cNvSpPr>
                <p:nvPr/>
              </p:nvSpPr>
              <p:spPr bwMode="auto">
                <a:xfrm>
                  <a:off x="3000" y="2111"/>
                  <a:ext cx="131" cy="6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66"/>
                    </a:cxn>
                    <a:cxn ang="0">
                      <a:pos x="0" y="4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6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66"/>
                      </a:lnTo>
                      <a:lnTo>
                        <a:pt x="0" y="4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16" name="Freeform 408"/>
                <p:cNvSpPr>
                  <a:spLocks/>
                </p:cNvSpPr>
                <p:nvPr/>
              </p:nvSpPr>
              <p:spPr bwMode="auto">
                <a:xfrm>
                  <a:off x="3000" y="2111"/>
                  <a:ext cx="131" cy="6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65"/>
                    </a:cxn>
                    <a:cxn ang="0">
                      <a:pos x="0" y="4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5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65"/>
                      </a:lnTo>
                      <a:lnTo>
                        <a:pt x="0" y="4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17" name="Freeform 409"/>
                <p:cNvSpPr>
                  <a:spLocks/>
                </p:cNvSpPr>
                <p:nvPr/>
              </p:nvSpPr>
              <p:spPr bwMode="auto">
                <a:xfrm>
                  <a:off x="3000" y="2109"/>
                  <a:ext cx="131" cy="6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7"/>
                    </a:cxn>
                    <a:cxn ang="0">
                      <a:pos x="0" y="4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7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7"/>
                      </a:lnTo>
                      <a:lnTo>
                        <a:pt x="0" y="4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18" name="Freeform 410"/>
                <p:cNvSpPr>
                  <a:spLocks/>
                </p:cNvSpPr>
                <p:nvPr/>
              </p:nvSpPr>
              <p:spPr bwMode="auto">
                <a:xfrm>
                  <a:off x="3000" y="2109"/>
                  <a:ext cx="131" cy="6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6"/>
                    </a:cxn>
                    <a:cxn ang="0">
                      <a:pos x="0" y="4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6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6"/>
                      </a:lnTo>
                      <a:lnTo>
                        <a:pt x="0" y="4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19" name="Freeform 411"/>
                <p:cNvSpPr>
                  <a:spLocks/>
                </p:cNvSpPr>
                <p:nvPr/>
              </p:nvSpPr>
              <p:spPr bwMode="auto">
                <a:xfrm>
                  <a:off x="3000" y="2109"/>
                  <a:ext cx="131" cy="6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6"/>
                    </a:cxn>
                    <a:cxn ang="0">
                      <a:pos x="0" y="4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6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6"/>
                      </a:lnTo>
                      <a:lnTo>
                        <a:pt x="0" y="4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20" name="Freeform 412"/>
                <p:cNvSpPr>
                  <a:spLocks/>
                </p:cNvSpPr>
                <p:nvPr/>
              </p:nvSpPr>
              <p:spPr bwMode="auto">
                <a:xfrm>
                  <a:off x="3000" y="2109"/>
                  <a:ext cx="131" cy="6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5"/>
                    </a:cxn>
                    <a:cxn ang="0">
                      <a:pos x="0" y="4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5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5"/>
                      </a:lnTo>
                      <a:lnTo>
                        <a:pt x="0" y="4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21" name="Freeform 413"/>
                <p:cNvSpPr>
                  <a:spLocks/>
                </p:cNvSpPr>
                <p:nvPr/>
              </p:nvSpPr>
              <p:spPr bwMode="auto">
                <a:xfrm>
                  <a:off x="3000" y="2109"/>
                  <a:ext cx="131" cy="6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65"/>
                    </a:cxn>
                    <a:cxn ang="0">
                      <a:pos x="0" y="4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5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65"/>
                      </a:lnTo>
                      <a:lnTo>
                        <a:pt x="0" y="4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22" name="Freeform 414"/>
                <p:cNvSpPr>
                  <a:spLocks/>
                </p:cNvSpPr>
                <p:nvPr/>
              </p:nvSpPr>
              <p:spPr bwMode="auto">
                <a:xfrm>
                  <a:off x="3000" y="2108"/>
                  <a:ext cx="131" cy="6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6"/>
                    </a:cxn>
                    <a:cxn ang="0">
                      <a:pos x="0" y="4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6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6"/>
                      </a:lnTo>
                      <a:lnTo>
                        <a:pt x="0" y="4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23" name="Freeform 415"/>
                <p:cNvSpPr>
                  <a:spLocks/>
                </p:cNvSpPr>
                <p:nvPr/>
              </p:nvSpPr>
              <p:spPr bwMode="auto">
                <a:xfrm>
                  <a:off x="3000" y="2108"/>
                  <a:ext cx="131" cy="6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5"/>
                    </a:cxn>
                    <a:cxn ang="0">
                      <a:pos x="0" y="4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5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5"/>
                      </a:lnTo>
                      <a:lnTo>
                        <a:pt x="0" y="4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24" name="Freeform 416"/>
                <p:cNvSpPr>
                  <a:spLocks/>
                </p:cNvSpPr>
                <p:nvPr/>
              </p:nvSpPr>
              <p:spPr bwMode="auto">
                <a:xfrm>
                  <a:off x="3000" y="2107"/>
                  <a:ext cx="131" cy="6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5"/>
                    </a:cxn>
                    <a:cxn ang="0">
                      <a:pos x="0" y="4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5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5"/>
                      </a:lnTo>
                      <a:lnTo>
                        <a:pt x="0" y="4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25" name="Freeform 417"/>
                <p:cNvSpPr>
                  <a:spLocks/>
                </p:cNvSpPr>
                <p:nvPr/>
              </p:nvSpPr>
              <p:spPr bwMode="auto">
                <a:xfrm>
                  <a:off x="3000" y="2107"/>
                  <a:ext cx="131" cy="6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4"/>
                    </a:cxn>
                    <a:cxn ang="0">
                      <a:pos x="0" y="4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4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4"/>
                      </a:lnTo>
                      <a:lnTo>
                        <a:pt x="0" y="4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26" name="Freeform 418"/>
                <p:cNvSpPr>
                  <a:spLocks/>
                </p:cNvSpPr>
                <p:nvPr/>
              </p:nvSpPr>
              <p:spPr bwMode="auto">
                <a:xfrm>
                  <a:off x="3000" y="2107"/>
                  <a:ext cx="131" cy="6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3"/>
                    </a:cxn>
                    <a:cxn ang="0">
                      <a:pos x="0" y="4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3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3"/>
                      </a:lnTo>
                      <a:lnTo>
                        <a:pt x="0" y="4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27" name="Freeform 419"/>
                <p:cNvSpPr>
                  <a:spLocks/>
                </p:cNvSpPr>
                <p:nvPr/>
              </p:nvSpPr>
              <p:spPr bwMode="auto">
                <a:xfrm>
                  <a:off x="3000" y="2107"/>
                  <a:ext cx="131" cy="6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2"/>
                    </a:cxn>
                    <a:cxn ang="0">
                      <a:pos x="0" y="4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2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2"/>
                      </a:lnTo>
                      <a:lnTo>
                        <a:pt x="0" y="4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28" name="Freeform 420"/>
                <p:cNvSpPr>
                  <a:spLocks/>
                </p:cNvSpPr>
                <p:nvPr/>
              </p:nvSpPr>
              <p:spPr bwMode="auto">
                <a:xfrm>
                  <a:off x="3000" y="2107"/>
                  <a:ext cx="131" cy="6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62"/>
                    </a:cxn>
                    <a:cxn ang="0">
                      <a:pos x="0" y="4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2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62"/>
                      </a:lnTo>
                      <a:lnTo>
                        <a:pt x="0" y="4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29" name="Freeform 421"/>
                <p:cNvSpPr>
                  <a:spLocks/>
                </p:cNvSpPr>
                <p:nvPr/>
              </p:nvSpPr>
              <p:spPr bwMode="auto">
                <a:xfrm>
                  <a:off x="3000" y="2106"/>
                  <a:ext cx="131" cy="6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2"/>
                    </a:cxn>
                    <a:cxn ang="0">
                      <a:pos x="0" y="4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2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2"/>
                      </a:lnTo>
                      <a:lnTo>
                        <a:pt x="0" y="4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30" name="Freeform 422"/>
                <p:cNvSpPr>
                  <a:spLocks/>
                </p:cNvSpPr>
                <p:nvPr/>
              </p:nvSpPr>
              <p:spPr bwMode="auto">
                <a:xfrm>
                  <a:off x="3000" y="2106"/>
                  <a:ext cx="131" cy="6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2"/>
                    </a:cxn>
                    <a:cxn ang="0">
                      <a:pos x="0" y="4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2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2"/>
                      </a:lnTo>
                      <a:lnTo>
                        <a:pt x="0" y="4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31" name="Freeform 423"/>
                <p:cNvSpPr>
                  <a:spLocks/>
                </p:cNvSpPr>
                <p:nvPr/>
              </p:nvSpPr>
              <p:spPr bwMode="auto">
                <a:xfrm>
                  <a:off x="3000" y="2106"/>
                  <a:ext cx="131" cy="6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62"/>
                    </a:cxn>
                    <a:cxn ang="0">
                      <a:pos x="0" y="4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2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62"/>
                      </a:lnTo>
                      <a:lnTo>
                        <a:pt x="0" y="4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32" name="Freeform 424"/>
                <p:cNvSpPr>
                  <a:spLocks/>
                </p:cNvSpPr>
                <p:nvPr/>
              </p:nvSpPr>
              <p:spPr bwMode="auto">
                <a:xfrm>
                  <a:off x="3000" y="2106"/>
                  <a:ext cx="131" cy="6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61"/>
                    </a:cxn>
                    <a:cxn ang="0">
                      <a:pos x="0" y="4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1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61"/>
                      </a:lnTo>
                      <a:lnTo>
                        <a:pt x="0" y="4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33" name="Freeform 425"/>
                <p:cNvSpPr>
                  <a:spLocks/>
                </p:cNvSpPr>
                <p:nvPr/>
              </p:nvSpPr>
              <p:spPr bwMode="auto">
                <a:xfrm>
                  <a:off x="3000" y="2106"/>
                  <a:ext cx="131" cy="6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60"/>
                    </a:cxn>
                    <a:cxn ang="0">
                      <a:pos x="0" y="4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0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60"/>
                      </a:lnTo>
                      <a:lnTo>
                        <a:pt x="0" y="4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34" name="Freeform 426"/>
                <p:cNvSpPr>
                  <a:spLocks/>
                </p:cNvSpPr>
                <p:nvPr/>
              </p:nvSpPr>
              <p:spPr bwMode="auto">
                <a:xfrm>
                  <a:off x="3000" y="2105"/>
                  <a:ext cx="131" cy="6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60"/>
                    </a:cxn>
                    <a:cxn ang="0">
                      <a:pos x="0" y="4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0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60"/>
                      </a:lnTo>
                      <a:lnTo>
                        <a:pt x="0" y="4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35" name="Freeform 427"/>
                <p:cNvSpPr>
                  <a:spLocks/>
                </p:cNvSpPr>
                <p:nvPr/>
              </p:nvSpPr>
              <p:spPr bwMode="auto">
                <a:xfrm>
                  <a:off x="3000" y="2105"/>
                  <a:ext cx="131" cy="6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60"/>
                    </a:cxn>
                    <a:cxn ang="0">
                      <a:pos x="0" y="4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0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60"/>
                      </a:lnTo>
                      <a:lnTo>
                        <a:pt x="0" y="4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36" name="Freeform 428"/>
                <p:cNvSpPr>
                  <a:spLocks/>
                </p:cNvSpPr>
                <p:nvPr/>
              </p:nvSpPr>
              <p:spPr bwMode="auto">
                <a:xfrm>
                  <a:off x="3000" y="2104"/>
                  <a:ext cx="131" cy="6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60"/>
                    </a:cxn>
                    <a:cxn ang="0">
                      <a:pos x="0" y="4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60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60"/>
                      </a:lnTo>
                      <a:lnTo>
                        <a:pt x="0" y="4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37" name="Freeform 429"/>
                <p:cNvSpPr>
                  <a:spLocks/>
                </p:cNvSpPr>
                <p:nvPr/>
              </p:nvSpPr>
              <p:spPr bwMode="auto">
                <a:xfrm>
                  <a:off x="3000" y="2104"/>
                  <a:ext cx="131" cy="5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59"/>
                    </a:cxn>
                    <a:cxn ang="0">
                      <a:pos x="0" y="4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9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59"/>
                      </a:lnTo>
                      <a:lnTo>
                        <a:pt x="0" y="4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1919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38" name="Freeform 430"/>
                <p:cNvSpPr>
                  <a:spLocks/>
                </p:cNvSpPr>
                <p:nvPr/>
              </p:nvSpPr>
              <p:spPr bwMode="auto">
                <a:xfrm>
                  <a:off x="3000" y="2104"/>
                  <a:ext cx="131" cy="5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59"/>
                    </a:cxn>
                    <a:cxn ang="0">
                      <a:pos x="0" y="4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9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59"/>
                      </a:lnTo>
                      <a:lnTo>
                        <a:pt x="0" y="4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39" name="Freeform 431"/>
                <p:cNvSpPr>
                  <a:spLocks/>
                </p:cNvSpPr>
                <p:nvPr/>
              </p:nvSpPr>
              <p:spPr bwMode="auto">
                <a:xfrm>
                  <a:off x="3000" y="2104"/>
                  <a:ext cx="131" cy="5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58"/>
                    </a:cxn>
                    <a:cxn ang="0">
                      <a:pos x="0" y="3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8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58"/>
                      </a:lnTo>
                      <a:lnTo>
                        <a:pt x="0" y="3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40" name="Freeform 432"/>
                <p:cNvSpPr>
                  <a:spLocks/>
                </p:cNvSpPr>
                <p:nvPr/>
              </p:nvSpPr>
              <p:spPr bwMode="auto">
                <a:xfrm>
                  <a:off x="3000" y="2104"/>
                  <a:ext cx="131" cy="5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58"/>
                    </a:cxn>
                    <a:cxn ang="0">
                      <a:pos x="0" y="3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8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58"/>
                      </a:lnTo>
                      <a:lnTo>
                        <a:pt x="0" y="3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41" name="Freeform 433"/>
                <p:cNvSpPr>
                  <a:spLocks/>
                </p:cNvSpPr>
                <p:nvPr/>
              </p:nvSpPr>
              <p:spPr bwMode="auto">
                <a:xfrm>
                  <a:off x="3000" y="2104"/>
                  <a:ext cx="131" cy="5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57"/>
                    </a:cxn>
                    <a:cxn ang="0">
                      <a:pos x="0" y="3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7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57"/>
                      </a:lnTo>
                      <a:lnTo>
                        <a:pt x="0" y="3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42" name="Freeform 434"/>
                <p:cNvSpPr>
                  <a:spLocks/>
                </p:cNvSpPr>
                <p:nvPr/>
              </p:nvSpPr>
              <p:spPr bwMode="auto">
                <a:xfrm>
                  <a:off x="3000" y="2102"/>
                  <a:ext cx="131" cy="5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20"/>
                    </a:cxn>
                    <a:cxn ang="0">
                      <a:pos x="0" y="59"/>
                    </a:cxn>
                    <a:cxn ang="0">
                      <a:pos x="0" y="3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9">
                      <a:moveTo>
                        <a:pt x="131" y="0"/>
                      </a:moveTo>
                      <a:lnTo>
                        <a:pt x="131" y="20"/>
                      </a:lnTo>
                      <a:lnTo>
                        <a:pt x="0" y="59"/>
                      </a:lnTo>
                      <a:lnTo>
                        <a:pt x="0" y="3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43" name="Freeform 435"/>
                <p:cNvSpPr>
                  <a:spLocks/>
                </p:cNvSpPr>
                <p:nvPr/>
              </p:nvSpPr>
              <p:spPr bwMode="auto">
                <a:xfrm>
                  <a:off x="3000" y="2102"/>
                  <a:ext cx="131" cy="5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58"/>
                    </a:cxn>
                    <a:cxn ang="0">
                      <a:pos x="0" y="3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8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58"/>
                      </a:lnTo>
                      <a:lnTo>
                        <a:pt x="0" y="3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44" name="Freeform 436"/>
                <p:cNvSpPr>
                  <a:spLocks/>
                </p:cNvSpPr>
                <p:nvPr/>
              </p:nvSpPr>
              <p:spPr bwMode="auto">
                <a:xfrm>
                  <a:off x="3000" y="2102"/>
                  <a:ext cx="131" cy="5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57"/>
                    </a:cxn>
                    <a:cxn ang="0">
                      <a:pos x="0" y="3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7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57"/>
                      </a:lnTo>
                      <a:lnTo>
                        <a:pt x="0" y="3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45" name="Freeform 437"/>
                <p:cNvSpPr>
                  <a:spLocks/>
                </p:cNvSpPr>
                <p:nvPr/>
              </p:nvSpPr>
              <p:spPr bwMode="auto">
                <a:xfrm>
                  <a:off x="3000" y="2102"/>
                  <a:ext cx="131" cy="5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56"/>
                    </a:cxn>
                    <a:cxn ang="0">
                      <a:pos x="0" y="3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6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56"/>
                      </a:lnTo>
                      <a:lnTo>
                        <a:pt x="0" y="3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46" name="Freeform 438"/>
                <p:cNvSpPr>
                  <a:spLocks/>
                </p:cNvSpPr>
                <p:nvPr/>
              </p:nvSpPr>
              <p:spPr bwMode="auto">
                <a:xfrm>
                  <a:off x="3000" y="2102"/>
                  <a:ext cx="131" cy="5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55"/>
                    </a:cxn>
                    <a:cxn ang="0">
                      <a:pos x="0" y="3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5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55"/>
                      </a:lnTo>
                      <a:lnTo>
                        <a:pt x="0" y="3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47" name="Freeform 439"/>
                <p:cNvSpPr>
                  <a:spLocks/>
                </p:cNvSpPr>
                <p:nvPr/>
              </p:nvSpPr>
              <p:spPr bwMode="auto">
                <a:xfrm>
                  <a:off x="3000" y="2101"/>
                  <a:ext cx="131" cy="5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56"/>
                    </a:cxn>
                    <a:cxn ang="0">
                      <a:pos x="0" y="3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6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56"/>
                      </a:lnTo>
                      <a:lnTo>
                        <a:pt x="0" y="3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48" name="Freeform 440"/>
                <p:cNvSpPr>
                  <a:spLocks/>
                </p:cNvSpPr>
                <p:nvPr/>
              </p:nvSpPr>
              <p:spPr bwMode="auto">
                <a:xfrm>
                  <a:off x="3000" y="2101"/>
                  <a:ext cx="131" cy="5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56"/>
                    </a:cxn>
                    <a:cxn ang="0">
                      <a:pos x="0" y="3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6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56"/>
                      </a:lnTo>
                      <a:lnTo>
                        <a:pt x="0" y="3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49" name="Freeform 441"/>
                <p:cNvSpPr>
                  <a:spLocks/>
                </p:cNvSpPr>
                <p:nvPr/>
              </p:nvSpPr>
              <p:spPr bwMode="auto">
                <a:xfrm>
                  <a:off x="3000" y="2100"/>
                  <a:ext cx="131" cy="5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56"/>
                    </a:cxn>
                    <a:cxn ang="0">
                      <a:pos x="0" y="3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6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56"/>
                      </a:lnTo>
                      <a:lnTo>
                        <a:pt x="0" y="3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50" name="Freeform 442"/>
                <p:cNvSpPr>
                  <a:spLocks/>
                </p:cNvSpPr>
                <p:nvPr/>
              </p:nvSpPr>
              <p:spPr bwMode="auto">
                <a:xfrm>
                  <a:off x="3000" y="2100"/>
                  <a:ext cx="131" cy="5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56"/>
                    </a:cxn>
                    <a:cxn ang="0">
                      <a:pos x="0" y="3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6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56"/>
                      </a:lnTo>
                      <a:lnTo>
                        <a:pt x="0" y="3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51" name="Freeform 443"/>
                <p:cNvSpPr>
                  <a:spLocks/>
                </p:cNvSpPr>
                <p:nvPr/>
              </p:nvSpPr>
              <p:spPr bwMode="auto">
                <a:xfrm>
                  <a:off x="3000" y="2100"/>
                  <a:ext cx="131" cy="5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55"/>
                    </a:cxn>
                    <a:cxn ang="0">
                      <a:pos x="0" y="3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5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55"/>
                      </a:lnTo>
                      <a:lnTo>
                        <a:pt x="0" y="3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52" name="Freeform 444"/>
                <p:cNvSpPr>
                  <a:spLocks/>
                </p:cNvSpPr>
                <p:nvPr/>
              </p:nvSpPr>
              <p:spPr bwMode="auto">
                <a:xfrm>
                  <a:off x="3000" y="2100"/>
                  <a:ext cx="131" cy="5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55"/>
                    </a:cxn>
                    <a:cxn ang="0">
                      <a:pos x="0" y="3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5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55"/>
                      </a:lnTo>
                      <a:lnTo>
                        <a:pt x="0" y="3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53" name="Freeform 445"/>
                <p:cNvSpPr>
                  <a:spLocks/>
                </p:cNvSpPr>
                <p:nvPr/>
              </p:nvSpPr>
              <p:spPr bwMode="auto">
                <a:xfrm>
                  <a:off x="3000" y="2100"/>
                  <a:ext cx="131" cy="5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54"/>
                    </a:cxn>
                    <a:cxn ang="0">
                      <a:pos x="0" y="3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4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54"/>
                      </a:lnTo>
                      <a:lnTo>
                        <a:pt x="0" y="3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24242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54" name="Freeform 446"/>
                <p:cNvSpPr>
                  <a:spLocks/>
                </p:cNvSpPr>
                <p:nvPr/>
              </p:nvSpPr>
              <p:spPr bwMode="auto">
                <a:xfrm>
                  <a:off x="3000" y="2099"/>
                  <a:ext cx="131" cy="5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9"/>
                    </a:cxn>
                    <a:cxn ang="0">
                      <a:pos x="0" y="54"/>
                    </a:cxn>
                    <a:cxn ang="0">
                      <a:pos x="0" y="3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4">
                      <a:moveTo>
                        <a:pt x="131" y="0"/>
                      </a:moveTo>
                      <a:lnTo>
                        <a:pt x="131" y="19"/>
                      </a:lnTo>
                      <a:lnTo>
                        <a:pt x="0" y="54"/>
                      </a:lnTo>
                      <a:lnTo>
                        <a:pt x="0" y="3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55" name="Freeform 447"/>
                <p:cNvSpPr>
                  <a:spLocks/>
                </p:cNvSpPr>
                <p:nvPr/>
              </p:nvSpPr>
              <p:spPr bwMode="auto">
                <a:xfrm>
                  <a:off x="3000" y="2099"/>
                  <a:ext cx="131" cy="5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54"/>
                    </a:cxn>
                    <a:cxn ang="0">
                      <a:pos x="0" y="3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4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54"/>
                      </a:lnTo>
                      <a:lnTo>
                        <a:pt x="0" y="3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56" name="Freeform 448"/>
                <p:cNvSpPr>
                  <a:spLocks/>
                </p:cNvSpPr>
                <p:nvPr/>
              </p:nvSpPr>
              <p:spPr bwMode="auto">
                <a:xfrm>
                  <a:off x="3000" y="2099"/>
                  <a:ext cx="131" cy="5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53"/>
                    </a:cxn>
                    <a:cxn ang="0">
                      <a:pos x="0" y="3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3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53"/>
                      </a:lnTo>
                      <a:lnTo>
                        <a:pt x="0" y="3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57" name="Freeform 449"/>
                <p:cNvSpPr>
                  <a:spLocks/>
                </p:cNvSpPr>
                <p:nvPr/>
              </p:nvSpPr>
              <p:spPr bwMode="auto">
                <a:xfrm>
                  <a:off x="3000" y="2098"/>
                  <a:ext cx="131" cy="5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54"/>
                    </a:cxn>
                    <a:cxn ang="0">
                      <a:pos x="0" y="3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4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54"/>
                      </a:lnTo>
                      <a:lnTo>
                        <a:pt x="0" y="3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58" name="Freeform 450"/>
                <p:cNvSpPr>
                  <a:spLocks/>
                </p:cNvSpPr>
                <p:nvPr/>
              </p:nvSpPr>
              <p:spPr bwMode="auto">
                <a:xfrm>
                  <a:off x="3000" y="2098"/>
                  <a:ext cx="131" cy="5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54"/>
                    </a:cxn>
                    <a:cxn ang="0">
                      <a:pos x="0" y="3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4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54"/>
                      </a:lnTo>
                      <a:lnTo>
                        <a:pt x="0" y="3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59" name="Freeform 451"/>
                <p:cNvSpPr>
                  <a:spLocks/>
                </p:cNvSpPr>
                <p:nvPr/>
              </p:nvSpPr>
              <p:spPr bwMode="auto">
                <a:xfrm>
                  <a:off x="3000" y="2098"/>
                  <a:ext cx="131" cy="5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52"/>
                    </a:cxn>
                    <a:cxn ang="0">
                      <a:pos x="0" y="3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2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52"/>
                      </a:lnTo>
                      <a:lnTo>
                        <a:pt x="0" y="3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60" name="Freeform 452"/>
                <p:cNvSpPr>
                  <a:spLocks/>
                </p:cNvSpPr>
                <p:nvPr/>
              </p:nvSpPr>
              <p:spPr bwMode="auto">
                <a:xfrm>
                  <a:off x="3000" y="2098"/>
                  <a:ext cx="131" cy="5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52"/>
                    </a:cxn>
                    <a:cxn ang="0">
                      <a:pos x="0" y="34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2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52"/>
                      </a:lnTo>
                      <a:lnTo>
                        <a:pt x="0" y="34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61" name="Freeform 453"/>
                <p:cNvSpPr>
                  <a:spLocks/>
                </p:cNvSpPr>
                <p:nvPr/>
              </p:nvSpPr>
              <p:spPr bwMode="auto">
                <a:xfrm>
                  <a:off x="3000" y="2097"/>
                  <a:ext cx="131" cy="5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52"/>
                    </a:cxn>
                    <a:cxn ang="0">
                      <a:pos x="0" y="34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2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52"/>
                      </a:lnTo>
                      <a:lnTo>
                        <a:pt x="0" y="34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62" name="Freeform 454"/>
                <p:cNvSpPr>
                  <a:spLocks/>
                </p:cNvSpPr>
                <p:nvPr/>
              </p:nvSpPr>
              <p:spPr bwMode="auto">
                <a:xfrm>
                  <a:off x="3000" y="2097"/>
                  <a:ext cx="131" cy="5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51"/>
                    </a:cxn>
                    <a:cxn ang="0">
                      <a:pos x="0" y="3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1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51"/>
                      </a:lnTo>
                      <a:lnTo>
                        <a:pt x="0" y="3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63" name="Freeform 455"/>
                <p:cNvSpPr>
                  <a:spLocks/>
                </p:cNvSpPr>
                <p:nvPr/>
              </p:nvSpPr>
              <p:spPr bwMode="auto">
                <a:xfrm>
                  <a:off x="3000" y="2097"/>
                  <a:ext cx="131" cy="5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50"/>
                    </a:cxn>
                    <a:cxn ang="0">
                      <a:pos x="0" y="3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0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50"/>
                      </a:lnTo>
                      <a:lnTo>
                        <a:pt x="0" y="3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64" name="Freeform 456"/>
                <p:cNvSpPr>
                  <a:spLocks/>
                </p:cNvSpPr>
                <p:nvPr/>
              </p:nvSpPr>
              <p:spPr bwMode="auto">
                <a:xfrm>
                  <a:off x="3000" y="2097"/>
                  <a:ext cx="131" cy="5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50"/>
                    </a:cxn>
                    <a:cxn ang="0">
                      <a:pos x="0" y="3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0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50"/>
                      </a:lnTo>
                      <a:lnTo>
                        <a:pt x="0" y="3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65" name="Freeform 457"/>
                <p:cNvSpPr>
                  <a:spLocks/>
                </p:cNvSpPr>
                <p:nvPr/>
              </p:nvSpPr>
              <p:spPr bwMode="auto">
                <a:xfrm>
                  <a:off x="3000" y="2097"/>
                  <a:ext cx="131" cy="4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49"/>
                    </a:cxn>
                    <a:cxn ang="0">
                      <a:pos x="0" y="3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9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49"/>
                      </a:lnTo>
                      <a:lnTo>
                        <a:pt x="0" y="3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66" name="Freeform 458"/>
                <p:cNvSpPr>
                  <a:spLocks/>
                </p:cNvSpPr>
                <p:nvPr/>
              </p:nvSpPr>
              <p:spPr bwMode="auto">
                <a:xfrm>
                  <a:off x="3000" y="2097"/>
                  <a:ext cx="131" cy="4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9"/>
                    </a:cxn>
                    <a:cxn ang="0">
                      <a:pos x="0" y="3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9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9"/>
                      </a:lnTo>
                      <a:lnTo>
                        <a:pt x="0" y="3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67" name="Freeform 459"/>
                <p:cNvSpPr>
                  <a:spLocks/>
                </p:cNvSpPr>
                <p:nvPr/>
              </p:nvSpPr>
              <p:spPr bwMode="auto">
                <a:xfrm>
                  <a:off x="3000" y="2096"/>
                  <a:ext cx="131" cy="4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49"/>
                    </a:cxn>
                    <a:cxn ang="0">
                      <a:pos x="0" y="3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9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49"/>
                      </a:lnTo>
                      <a:lnTo>
                        <a:pt x="0" y="3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68" name="Freeform 460"/>
                <p:cNvSpPr>
                  <a:spLocks/>
                </p:cNvSpPr>
                <p:nvPr/>
              </p:nvSpPr>
              <p:spPr bwMode="auto">
                <a:xfrm>
                  <a:off x="3000" y="2096"/>
                  <a:ext cx="131" cy="4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9"/>
                    </a:cxn>
                    <a:cxn ang="0">
                      <a:pos x="0" y="3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9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9"/>
                      </a:lnTo>
                      <a:lnTo>
                        <a:pt x="0" y="3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69" name="Freeform 461"/>
                <p:cNvSpPr>
                  <a:spLocks/>
                </p:cNvSpPr>
                <p:nvPr/>
              </p:nvSpPr>
              <p:spPr bwMode="auto">
                <a:xfrm>
                  <a:off x="3000" y="2095"/>
                  <a:ext cx="131" cy="5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50"/>
                    </a:cxn>
                    <a:cxn ang="0">
                      <a:pos x="0" y="3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50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50"/>
                      </a:lnTo>
                      <a:lnTo>
                        <a:pt x="0" y="3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32323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70" name="Freeform 462"/>
                <p:cNvSpPr>
                  <a:spLocks/>
                </p:cNvSpPr>
                <p:nvPr/>
              </p:nvSpPr>
              <p:spPr bwMode="auto">
                <a:xfrm>
                  <a:off x="3000" y="2095"/>
                  <a:ext cx="131" cy="4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8"/>
                    </a:cxn>
                    <a:cxn ang="0">
                      <a:pos x="0" y="3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8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8"/>
                      </a:lnTo>
                      <a:lnTo>
                        <a:pt x="0" y="3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71" name="Freeform 463"/>
                <p:cNvSpPr>
                  <a:spLocks/>
                </p:cNvSpPr>
                <p:nvPr/>
              </p:nvSpPr>
              <p:spPr bwMode="auto">
                <a:xfrm>
                  <a:off x="3000" y="2094"/>
                  <a:ext cx="131" cy="4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49"/>
                    </a:cxn>
                    <a:cxn ang="0">
                      <a:pos x="0" y="3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9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49"/>
                      </a:lnTo>
                      <a:lnTo>
                        <a:pt x="0" y="3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72" name="Freeform 464"/>
                <p:cNvSpPr>
                  <a:spLocks/>
                </p:cNvSpPr>
                <p:nvPr/>
              </p:nvSpPr>
              <p:spPr bwMode="auto">
                <a:xfrm>
                  <a:off x="3000" y="2094"/>
                  <a:ext cx="131" cy="4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48"/>
                    </a:cxn>
                    <a:cxn ang="0">
                      <a:pos x="0" y="3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8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48"/>
                      </a:lnTo>
                      <a:lnTo>
                        <a:pt x="0" y="3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73" name="Freeform 465"/>
                <p:cNvSpPr>
                  <a:spLocks/>
                </p:cNvSpPr>
                <p:nvPr/>
              </p:nvSpPr>
              <p:spPr bwMode="auto">
                <a:xfrm>
                  <a:off x="3000" y="2094"/>
                  <a:ext cx="131" cy="4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47"/>
                    </a:cxn>
                    <a:cxn ang="0">
                      <a:pos x="0" y="30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7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47"/>
                      </a:lnTo>
                      <a:lnTo>
                        <a:pt x="0" y="30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74" name="Freeform 466"/>
                <p:cNvSpPr>
                  <a:spLocks/>
                </p:cNvSpPr>
                <p:nvPr/>
              </p:nvSpPr>
              <p:spPr bwMode="auto">
                <a:xfrm>
                  <a:off x="3000" y="2094"/>
                  <a:ext cx="131" cy="4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6"/>
                    </a:cxn>
                    <a:cxn ang="0">
                      <a:pos x="0" y="2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6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6"/>
                      </a:lnTo>
                      <a:lnTo>
                        <a:pt x="0" y="2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75" name="Freeform 467"/>
                <p:cNvSpPr>
                  <a:spLocks/>
                </p:cNvSpPr>
                <p:nvPr/>
              </p:nvSpPr>
              <p:spPr bwMode="auto">
                <a:xfrm>
                  <a:off x="3000" y="2094"/>
                  <a:ext cx="131" cy="4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6"/>
                    </a:cxn>
                    <a:cxn ang="0">
                      <a:pos x="0" y="2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6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6"/>
                      </a:lnTo>
                      <a:lnTo>
                        <a:pt x="0" y="2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76" name="Freeform 468"/>
                <p:cNvSpPr>
                  <a:spLocks/>
                </p:cNvSpPr>
                <p:nvPr/>
              </p:nvSpPr>
              <p:spPr bwMode="auto">
                <a:xfrm>
                  <a:off x="3000" y="2093"/>
                  <a:ext cx="131" cy="4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47"/>
                    </a:cxn>
                    <a:cxn ang="0">
                      <a:pos x="0" y="2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7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47"/>
                      </a:lnTo>
                      <a:lnTo>
                        <a:pt x="0" y="2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77" name="Freeform 469"/>
                <p:cNvSpPr>
                  <a:spLocks/>
                </p:cNvSpPr>
                <p:nvPr/>
              </p:nvSpPr>
              <p:spPr bwMode="auto">
                <a:xfrm>
                  <a:off x="3000" y="2093"/>
                  <a:ext cx="131" cy="4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46"/>
                    </a:cxn>
                    <a:cxn ang="0">
                      <a:pos x="0" y="2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6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46"/>
                      </a:lnTo>
                      <a:lnTo>
                        <a:pt x="0" y="2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78" name="Freeform 470"/>
                <p:cNvSpPr>
                  <a:spLocks/>
                </p:cNvSpPr>
                <p:nvPr/>
              </p:nvSpPr>
              <p:spPr bwMode="auto">
                <a:xfrm>
                  <a:off x="3000" y="2093"/>
                  <a:ext cx="131" cy="4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46"/>
                    </a:cxn>
                    <a:cxn ang="0">
                      <a:pos x="0" y="2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6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46"/>
                      </a:lnTo>
                      <a:lnTo>
                        <a:pt x="0" y="2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79" name="Freeform 471"/>
                <p:cNvSpPr>
                  <a:spLocks/>
                </p:cNvSpPr>
                <p:nvPr/>
              </p:nvSpPr>
              <p:spPr bwMode="auto">
                <a:xfrm>
                  <a:off x="3000" y="2092"/>
                  <a:ext cx="131" cy="4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6"/>
                    </a:cxn>
                    <a:cxn ang="0">
                      <a:pos x="0" y="2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6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6"/>
                      </a:lnTo>
                      <a:lnTo>
                        <a:pt x="0" y="2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80" name="Freeform 472"/>
                <p:cNvSpPr>
                  <a:spLocks/>
                </p:cNvSpPr>
                <p:nvPr/>
              </p:nvSpPr>
              <p:spPr bwMode="auto">
                <a:xfrm>
                  <a:off x="3000" y="2092"/>
                  <a:ext cx="131" cy="4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5"/>
                    </a:cxn>
                    <a:cxn ang="0">
                      <a:pos x="0" y="2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5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5"/>
                      </a:lnTo>
                      <a:lnTo>
                        <a:pt x="0" y="2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81" name="Freeform 473"/>
                <p:cNvSpPr>
                  <a:spLocks/>
                </p:cNvSpPr>
                <p:nvPr/>
              </p:nvSpPr>
              <p:spPr bwMode="auto">
                <a:xfrm>
                  <a:off x="3000" y="2092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4"/>
                    </a:cxn>
                    <a:cxn ang="0">
                      <a:pos x="0" y="2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4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4"/>
                      </a:lnTo>
                      <a:lnTo>
                        <a:pt x="0" y="2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82" name="Freeform 474"/>
                <p:cNvSpPr>
                  <a:spLocks/>
                </p:cNvSpPr>
                <p:nvPr/>
              </p:nvSpPr>
              <p:spPr bwMode="auto">
                <a:xfrm>
                  <a:off x="3000" y="2092"/>
                  <a:ext cx="131" cy="4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3"/>
                    </a:cxn>
                    <a:cxn ang="0">
                      <a:pos x="0" y="2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3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3"/>
                      </a:lnTo>
                      <a:lnTo>
                        <a:pt x="0" y="2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83" name="Freeform 475"/>
                <p:cNvSpPr>
                  <a:spLocks/>
                </p:cNvSpPr>
                <p:nvPr/>
              </p:nvSpPr>
              <p:spPr bwMode="auto">
                <a:xfrm>
                  <a:off x="3000" y="2091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4"/>
                    </a:cxn>
                    <a:cxn ang="0">
                      <a:pos x="0" y="2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4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4"/>
                      </a:lnTo>
                      <a:lnTo>
                        <a:pt x="0" y="2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84" name="Freeform 476"/>
                <p:cNvSpPr>
                  <a:spLocks/>
                </p:cNvSpPr>
                <p:nvPr/>
              </p:nvSpPr>
              <p:spPr bwMode="auto">
                <a:xfrm>
                  <a:off x="3000" y="2091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4"/>
                    </a:cxn>
                    <a:cxn ang="0">
                      <a:pos x="0" y="2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4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4"/>
                      </a:lnTo>
                      <a:lnTo>
                        <a:pt x="0" y="2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85" name="Freeform 477"/>
                <p:cNvSpPr>
                  <a:spLocks/>
                </p:cNvSpPr>
                <p:nvPr/>
              </p:nvSpPr>
              <p:spPr bwMode="auto">
                <a:xfrm>
                  <a:off x="3000" y="2091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44"/>
                    </a:cxn>
                    <a:cxn ang="0">
                      <a:pos x="0" y="2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4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44"/>
                      </a:lnTo>
                      <a:lnTo>
                        <a:pt x="0" y="2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86" name="Freeform 478"/>
                <p:cNvSpPr>
                  <a:spLocks/>
                </p:cNvSpPr>
                <p:nvPr/>
              </p:nvSpPr>
              <p:spPr bwMode="auto">
                <a:xfrm>
                  <a:off x="3000" y="2090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4"/>
                    </a:cxn>
                    <a:cxn ang="0">
                      <a:pos x="0" y="2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4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4"/>
                      </a:lnTo>
                      <a:lnTo>
                        <a:pt x="0" y="2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87" name="Freeform 479"/>
                <p:cNvSpPr>
                  <a:spLocks/>
                </p:cNvSpPr>
                <p:nvPr/>
              </p:nvSpPr>
              <p:spPr bwMode="auto">
                <a:xfrm>
                  <a:off x="3000" y="2090"/>
                  <a:ext cx="131" cy="4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3"/>
                    </a:cxn>
                    <a:cxn ang="0">
                      <a:pos x="0" y="2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3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3"/>
                      </a:lnTo>
                      <a:lnTo>
                        <a:pt x="0" y="2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88" name="Freeform 480"/>
                <p:cNvSpPr>
                  <a:spLocks/>
                </p:cNvSpPr>
                <p:nvPr/>
              </p:nvSpPr>
              <p:spPr bwMode="auto">
                <a:xfrm>
                  <a:off x="3000" y="2090"/>
                  <a:ext cx="131" cy="4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3"/>
                    </a:cxn>
                    <a:cxn ang="0">
                      <a:pos x="0" y="2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3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3"/>
                      </a:lnTo>
                      <a:lnTo>
                        <a:pt x="0" y="2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89" name="Freeform 481"/>
                <p:cNvSpPr>
                  <a:spLocks/>
                </p:cNvSpPr>
                <p:nvPr/>
              </p:nvSpPr>
              <p:spPr bwMode="auto">
                <a:xfrm>
                  <a:off x="3000" y="2089"/>
                  <a:ext cx="131" cy="4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3"/>
                    </a:cxn>
                    <a:cxn ang="0">
                      <a:pos x="0" y="2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3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3"/>
                      </a:lnTo>
                      <a:lnTo>
                        <a:pt x="0" y="2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90" name="Freeform 482"/>
                <p:cNvSpPr>
                  <a:spLocks/>
                </p:cNvSpPr>
                <p:nvPr/>
              </p:nvSpPr>
              <p:spPr bwMode="auto">
                <a:xfrm>
                  <a:off x="3000" y="2089"/>
                  <a:ext cx="131" cy="4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2"/>
                    </a:cxn>
                    <a:cxn ang="0">
                      <a:pos x="0" y="2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2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2"/>
                      </a:lnTo>
                      <a:lnTo>
                        <a:pt x="0" y="2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91" name="Freeform 483"/>
                <p:cNvSpPr>
                  <a:spLocks/>
                </p:cNvSpPr>
                <p:nvPr/>
              </p:nvSpPr>
              <p:spPr bwMode="auto">
                <a:xfrm>
                  <a:off x="3000" y="2089"/>
                  <a:ext cx="131" cy="4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1"/>
                    </a:cxn>
                    <a:cxn ang="0">
                      <a:pos x="0" y="2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1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1"/>
                      </a:lnTo>
                      <a:lnTo>
                        <a:pt x="0" y="2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92" name="Freeform 484"/>
                <p:cNvSpPr>
                  <a:spLocks/>
                </p:cNvSpPr>
                <p:nvPr/>
              </p:nvSpPr>
              <p:spPr bwMode="auto">
                <a:xfrm>
                  <a:off x="3000" y="2088"/>
                  <a:ext cx="131" cy="4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41"/>
                    </a:cxn>
                    <a:cxn ang="0">
                      <a:pos x="0" y="2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1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41"/>
                      </a:lnTo>
                      <a:lnTo>
                        <a:pt x="0" y="2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93" name="Freeform 485"/>
                <p:cNvSpPr>
                  <a:spLocks/>
                </p:cNvSpPr>
                <p:nvPr/>
              </p:nvSpPr>
              <p:spPr bwMode="auto">
                <a:xfrm>
                  <a:off x="3000" y="2088"/>
                  <a:ext cx="131" cy="4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8"/>
                    </a:cxn>
                    <a:cxn ang="0">
                      <a:pos x="0" y="41"/>
                    </a:cxn>
                    <a:cxn ang="0">
                      <a:pos x="0" y="2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1">
                      <a:moveTo>
                        <a:pt x="131" y="0"/>
                      </a:moveTo>
                      <a:lnTo>
                        <a:pt x="131" y="18"/>
                      </a:lnTo>
                      <a:lnTo>
                        <a:pt x="0" y="41"/>
                      </a:lnTo>
                      <a:lnTo>
                        <a:pt x="0" y="2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94" name="Freeform 486"/>
                <p:cNvSpPr>
                  <a:spLocks/>
                </p:cNvSpPr>
                <p:nvPr/>
              </p:nvSpPr>
              <p:spPr bwMode="auto">
                <a:xfrm>
                  <a:off x="3000" y="2088"/>
                  <a:ext cx="131" cy="4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1"/>
                    </a:cxn>
                    <a:cxn ang="0">
                      <a:pos x="0" y="24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1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1"/>
                      </a:lnTo>
                      <a:lnTo>
                        <a:pt x="0" y="24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95" name="Freeform 487"/>
                <p:cNvSpPr>
                  <a:spLocks/>
                </p:cNvSpPr>
                <p:nvPr/>
              </p:nvSpPr>
              <p:spPr bwMode="auto">
                <a:xfrm>
                  <a:off x="3000" y="2088"/>
                  <a:ext cx="131" cy="4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40"/>
                    </a:cxn>
                    <a:cxn ang="0">
                      <a:pos x="0" y="24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0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40"/>
                      </a:lnTo>
                      <a:lnTo>
                        <a:pt x="0" y="24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96" name="Freeform 488"/>
                <p:cNvSpPr>
                  <a:spLocks/>
                </p:cNvSpPr>
                <p:nvPr/>
              </p:nvSpPr>
              <p:spPr bwMode="auto">
                <a:xfrm>
                  <a:off x="3000" y="2088"/>
                  <a:ext cx="131" cy="3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9"/>
                    </a:cxn>
                    <a:cxn ang="0">
                      <a:pos x="0" y="2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9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9"/>
                      </a:lnTo>
                      <a:lnTo>
                        <a:pt x="0" y="2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97" name="Freeform 489"/>
                <p:cNvSpPr>
                  <a:spLocks/>
                </p:cNvSpPr>
                <p:nvPr/>
              </p:nvSpPr>
              <p:spPr bwMode="auto">
                <a:xfrm>
                  <a:off x="3000" y="2088"/>
                  <a:ext cx="131" cy="3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9"/>
                    </a:cxn>
                    <a:cxn ang="0">
                      <a:pos x="0" y="2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9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9"/>
                      </a:lnTo>
                      <a:lnTo>
                        <a:pt x="0" y="2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98" name="Freeform 490"/>
                <p:cNvSpPr>
                  <a:spLocks/>
                </p:cNvSpPr>
                <p:nvPr/>
              </p:nvSpPr>
              <p:spPr bwMode="auto">
                <a:xfrm>
                  <a:off x="3000" y="2088"/>
                  <a:ext cx="131" cy="3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8"/>
                    </a:cxn>
                    <a:cxn ang="0">
                      <a:pos x="0" y="2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8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8"/>
                      </a:lnTo>
                      <a:lnTo>
                        <a:pt x="0" y="2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099" name="Freeform 491"/>
                <p:cNvSpPr>
                  <a:spLocks/>
                </p:cNvSpPr>
                <p:nvPr/>
              </p:nvSpPr>
              <p:spPr bwMode="auto">
                <a:xfrm>
                  <a:off x="3000" y="2087"/>
                  <a:ext cx="131" cy="3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39"/>
                    </a:cxn>
                    <a:cxn ang="0">
                      <a:pos x="0" y="2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9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39"/>
                      </a:lnTo>
                      <a:lnTo>
                        <a:pt x="0" y="2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00" name="Freeform 492"/>
                <p:cNvSpPr>
                  <a:spLocks/>
                </p:cNvSpPr>
                <p:nvPr/>
              </p:nvSpPr>
              <p:spPr bwMode="auto">
                <a:xfrm>
                  <a:off x="3000" y="2087"/>
                  <a:ext cx="131" cy="3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8"/>
                    </a:cxn>
                    <a:cxn ang="0">
                      <a:pos x="0" y="2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8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8"/>
                      </a:lnTo>
                      <a:lnTo>
                        <a:pt x="0" y="2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01" name="Freeform 493"/>
                <p:cNvSpPr>
                  <a:spLocks/>
                </p:cNvSpPr>
                <p:nvPr/>
              </p:nvSpPr>
              <p:spPr bwMode="auto">
                <a:xfrm>
                  <a:off x="3000" y="2086"/>
                  <a:ext cx="131" cy="3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8"/>
                    </a:cxn>
                    <a:cxn ang="0">
                      <a:pos x="0" y="2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8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8"/>
                      </a:lnTo>
                      <a:lnTo>
                        <a:pt x="0" y="2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02" name="Freeform 494"/>
                <p:cNvSpPr>
                  <a:spLocks/>
                </p:cNvSpPr>
                <p:nvPr/>
              </p:nvSpPr>
              <p:spPr bwMode="auto">
                <a:xfrm>
                  <a:off x="3000" y="2086"/>
                  <a:ext cx="131" cy="3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7"/>
                    </a:cxn>
                    <a:cxn ang="0">
                      <a:pos x="0" y="2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7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7"/>
                      </a:lnTo>
                      <a:lnTo>
                        <a:pt x="0" y="2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03" name="Freeform 495"/>
                <p:cNvSpPr>
                  <a:spLocks/>
                </p:cNvSpPr>
                <p:nvPr/>
              </p:nvSpPr>
              <p:spPr bwMode="auto">
                <a:xfrm>
                  <a:off x="3000" y="2086"/>
                  <a:ext cx="131" cy="3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7"/>
                    </a:cxn>
                    <a:cxn ang="0">
                      <a:pos x="0" y="2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7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7"/>
                      </a:lnTo>
                      <a:lnTo>
                        <a:pt x="0" y="2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04" name="Freeform 496"/>
                <p:cNvSpPr>
                  <a:spLocks/>
                </p:cNvSpPr>
                <p:nvPr/>
              </p:nvSpPr>
              <p:spPr bwMode="auto">
                <a:xfrm>
                  <a:off x="3000" y="2085"/>
                  <a:ext cx="131" cy="3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8"/>
                    </a:cxn>
                    <a:cxn ang="0">
                      <a:pos x="0" y="2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8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8"/>
                      </a:lnTo>
                      <a:lnTo>
                        <a:pt x="0" y="2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05" name="Freeform 497"/>
                <p:cNvSpPr>
                  <a:spLocks/>
                </p:cNvSpPr>
                <p:nvPr/>
              </p:nvSpPr>
              <p:spPr bwMode="auto">
                <a:xfrm>
                  <a:off x="3000" y="2085"/>
                  <a:ext cx="131" cy="3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7"/>
                    </a:cxn>
                    <a:cxn ang="0">
                      <a:pos x="0" y="2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7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7"/>
                      </a:lnTo>
                      <a:lnTo>
                        <a:pt x="0" y="2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06" name="Freeform 498"/>
                <p:cNvSpPr>
                  <a:spLocks/>
                </p:cNvSpPr>
                <p:nvPr/>
              </p:nvSpPr>
              <p:spPr bwMode="auto">
                <a:xfrm>
                  <a:off x="3000" y="2085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6"/>
                    </a:cxn>
                    <a:cxn ang="0">
                      <a:pos x="0" y="2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6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6"/>
                      </a:lnTo>
                      <a:lnTo>
                        <a:pt x="0" y="2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07" name="Freeform 499"/>
                <p:cNvSpPr>
                  <a:spLocks/>
                </p:cNvSpPr>
                <p:nvPr/>
              </p:nvSpPr>
              <p:spPr bwMode="auto">
                <a:xfrm>
                  <a:off x="3000" y="2085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6"/>
                    </a:cxn>
                    <a:cxn ang="0">
                      <a:pos x="0" y="20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6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6"/>
                      </a:lnTo>
                      <a:lnTo>
                        <a:pt x="0" y="20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08" name="Freeform 500"/>
                <p:cNvSpPr>
                  <a:spLocks/>
                </p:cNvSpPr>
                <p:nvPr/>
              </p:nvSpPr>
              <p:spPr bwMode="auto">
                <a:xfrm>
                  <a:off x="3000" y="2084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6"/>
                    </a:cxn>
                    <a:cxn ang="0">
                      <a:pos x="0" y="20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6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6"/>
                      </a:lnTo>
                      <a:lnTo>
                        <a:pt x="0" y="20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09" name="Freeform 501"/>
                <p:cNvSpPr>
                  <a:spLocks/>
                </p:cNvSpPr>
                <p:nvPr/>
              </p:nvSpPr>
              <p:spPr bwMode="auto">
                <a:xfrm>
                  <a:off x="3000" y="2084"/>
                  <a:ext cx="131" cy="3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5"/>
                    </a:cxn>
                    <a:cxn ang="0">
                      <a:pos x="0" y="20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5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5"/>
                      </a:lnTo>
                      <a:lnTo>
                        <a:pt x="0" y="20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10" name="Freeform 502"/>
                <p:cNvSpPr>
                  <a:spLocks/>
                </p:cNvSpPr>
                <p:nvPr/>
              </p:nvSpPr>
              <p:spPr bwMode="auto">
                <a:xfrm>
                  <a:off x="3000" y="2084"/>
                  <a:ext cx="131" cy="3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5"/>
                    </a:cxn>
                    <a:cxn ang="0">
                      <a:pos x="0" y="20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5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5"/>
                      </a:lnTo>
                      <a:lnTo>
                        <a:pt x="0" y="20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11" name="Freeform 503"/>
                <p:cNvSpPr>
                  <a:spLocks/>
                </p:cNvSpPr>
                <p:nvPr/>
              </p:nvSpPr>
              <p:spPr bwMode="auto">
                <a:xfrm>
                  <a:off x="3000" y="2084"/>
                  <a:ext cx="131" cy="3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4"/>
                    </a:cxn>
                    <a:cxn ang="0">
                      <a:pos x="0" y="1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4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4"/>
                      </a:lnTo>
                      <a:lnTo>
                        <a:pt x="0" y="1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12" name="Freeform 504"/>
                <p:cNvSpPr>
                  <a:spLocks/>
                </p:cNvSpPr>
                <p:nvPr/>
              </p:nvSpPr>
              <p:spPr bwMode="auto">
                <a:xfrm>
                  <a:off x="3000" y="2084"/>
                  <a:ext cx="131" cy="3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3"/>
                    </a:cxn>
                    <a:cxn ang="0">
                      <a:pos x="0" y="1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3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3"/>
                      </a:lnTo>
                      <a:lnTo>
                        <a:pt x="0" y="1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13" name="Freeform 505"/>
                <p:cNvSpPr>
                  <a:spLocks/>
                </p:cNvSpPr>
                <p:nvPr/>
              </p:nvSpPr>
              <p:spPr bwMode="auto">
                <a:xfrm>
                  <a:off x="3000" y="2084"/>
                  <a:ext cx="131" cy="3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33"/>
                    </a:cxn>
                    <a:cxn ang="0">
                      <a:pos x="0" y="1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3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33"/>
                      </a:lnTo>
                      <a:lnTo>
                        <a:pt x="0" y="1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14" name="Freeform 506"/>
                <p:cNvSpPr>
                  <a:spLocks/>
                </p:cNvSpPr>
                <p:nvPr/>
              </p:nvSpPr>
              <p:spPr bwMode="auto">
                <a:xfrm>
                  <a:off x="3000" y="2083"/>
                  <a:ext cx="131" cy="3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3"/>
                    </a:cxn>
                    <a:cxn ang="0">
                      <a:pos x="0" y="1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3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3"/>
                      </a:lnTo>
                      <a:lnTo>
                        <a:pt x="0" y="1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15" name="Freeform 507"/>
                <p:cNvSpPr>
                  <a:spLocks/>
                </p:cNvSpPr>
                <p:nvPr/>
              </p:nvSpPr>
              <p:spPr bwMode="auto">
                <a:xfrm>
                  <a:off x="3000" y="2083"/>
                  <a:ext cx="131" cy="3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3"/>
                    </a:cxn>
                    <a:cxn ang="0">
                      <a:pos x="0" y="1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3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3"/>
                      </a:lnTo>
                      <a:lnTo>
                        <a:pt x="0" y="1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16" name="Freeform 508"/>
                <p:cNvSpPr>
                  <a:spLocks/>
                </p:cNvSpPr>
                <p:nvPr/>
              </p:nvSpPr>
              <p:spPr bwMode="auto">
                <a:xfrm>
                  <a:off x="3000" y="2083"/>
                  <a:ext cx="131" cy="3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2"/>
                    </a:cxn>
                    <a:cxn ang="0">
                      <a:pos x="0" y="1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2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2"/>
                      </a:lnTo>
                      <a:lnTo>
                        <a:pt x="0" y="1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17" name="Freeform 509"/>
                <p:cNvSpPr>
                  <a:spLocks/>
                </p:cNvSpPr>
                <p:nvPr/>
              </p:nvSpPr>
              <p:spPr bwMode="auto">
                <a:xfrm>
                  <a:off x="3000" y="2083"/>
                  <a:ext cx="131" cy="3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32"/>
                    </a:cxn>
                    <a:cxn ang="0">
                      <a:pos x="0" y="1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2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32"/>
                      </a:lnTo>
                      <a:lnTo>
                        <a:pt x="0" y="1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18" name="Freeform 510"/>
                <p:cNvSpPr>
                  <a:spLocks/>
                </p:cNvSpPr>
                <p:nvPr/>
              </p:nvSpPr>
              <p:spPr bwMode="auto">
                <a:xfrm>
                  <a:off x="3000" y="2081"/>
                  <a:ext cx="131" cy="3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3"/>
                    </a:cxn>
                    <a:cxn ang="0">
                      <a:pos x="0" y="1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3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3"/>
                      </a:lnTo>
                      <a:lnTo>
                        <a:pt x="0" y="1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19" name="Freeform 511"/>
                <p:cNvSpPr>
                  <a:spLocks/>
                </p:cNvSpPr>
                <p:nvPr/>
              </p:nvSpPr>
              <p:spPr bwMode="auto">
                <a:xfrm>
                  <a:off x="3000" y="2081"/>
                  <a:ext cx="131" cy="3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2"/>
                    </a:cxn>
                    <a:cxn ang="0">
                      <a:pos x="0" y="1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2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2"/>
                      </a:lnTo>
                      <a:lnTo>
                        <a:pt x="0" y="1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20" name="Freeform 512"/>
                <p:cNvSpPr>
                  <a:spLocks/>
                </p:cNvSpPr>
                <p:nvPr/>
              </p:nvSpPr>
              <p:spPr bwMode="auto">
                <a:xfrm>
                  <a:off x="3000" y="2081"/>
                  <a:ext cx="131" cy="3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1"/>
                    </a:cxn>
                    <a:cxn ang="0">
                      <a:pos x="0" y="1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1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1"/>
                      </a:lnTo>
                      <a:lnTo>
                        <a:pt x="0" y="1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21" name="Freeform 513"/>
                <p:cNvSpPr>
                  <a:spLocks/>
                </p:cNvSpPr>
                <p:nvPr/>
              </p:nvSpPr>
              <p:spPr bwMode="auto">
                <a:xfrm>
                  <a:off x="3000" y="2081"/>
                  <a:ext cx="131" cy="3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1"/>
                    </a:cxn>
                    <a:cxn ang="0">
                      <a:pos x="0" y="1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1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1"/>
                      </a:lnTo>
                      <a:lnTo>
                        <a:pt x="0" y="1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22" name="Freeform 514"/>
                <p:cNvSpPr>
                  <a:spLocks/>
                </p:cNvSpPr>
                <p:nvPr/>
              </p:nvSpPr>
              <p:spPr bwMode="auto">
                <a:xfrm>
                  <a:off x="3000" y="2081"/>
                  <a:ext cx="131" cy="3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1"/>
                    </a:cxn>
                    <a:cxn ang="0">
                      <a:pos x="0" y="1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1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1"/>
                      </a:lnTo>
                      <a:lnTo>
                        <a:pt x="0" y="1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23" name="Freeform 515"/>
                <p:cNvSpPr>
                  <a:spLocks/>
                </p:cNvSpPr>
                <p:nvPr/>
              </p:nvSpPr>
              <p:spPr bwMode="auto">
                <a:xfrm>
                  <a:off x="3000" y="2081"/>
                  <a:ext cx="131" cy="3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30"/>
                    </a:cxn>
                    <a:cxn ang="0">
                      <a:pos x="0" y="1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0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30"/>
                      </a:lnTo>
                      <a:lnTo>
                        <a:pt x="0" y="1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24" name="Freeform 516"/>
                <p:cNvSpPr>
                  <a:spLocks/>
                </p:cNvSpPr>
                <p:nvPr/>
              </p:nvSpPr>
              <p:spPr bwMode="auto">
                <a:xfrm>
                  <a:off x="3000" y="2080"/>
                  <a:ext cx="131" cy="3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1"/>
                    </a:cxn>
                    <a:cxn ang="0">
                      <a:pos x="0" y="1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1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1"/>
                      </a:lnTo>
                      <a:lnTo>
                        <a:pt x="0" y="1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125" name="Freeform 517"/>
                <p:cNvSpPr>
                  <a:spLocks/>
                </p:cNvSpPr>
                <p:nvPr/>
              </p:nvSpPr>
              <p:spPr bwMode="auto">
                <a:xfrm>
                  <a:off x="3000" y="2080"/>
                  <a:ext cx="131" cy="2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29"/>
                    </a:cxn>
                    <a:cxn ang="0">
                      <a:pos x="0" y="14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9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29"/>
                      </a:lnTo>
                      <a:lnTo>
                        <a:pt x="0" y="14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</p:grpSp>
          <p:sp>
            <p:nvSpPr>
              <p:cNvPr id="581126" name="Freeform 518"/>
              <p:cNvSpPr>
                <a:spLocks/>
              </p:cNvSpPr>
              <p:nvPr/>
            </p:nvSpPr>
            <p:spPr bwMode="auto">
              <a:xfrm>
                <a:off x="3000" y="2147"/>
                <a:ext cx="131" cy="30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5"/>
                  </a:cxn>
                  <a:cxn ang="0">
                    <a:pos x="0" y="30"/>
                  </a:cxn>
                  <a:cxn ang="0">
                    <a:pos x="0" y="15"/>
                  </a:cxn>
                  <a:cxn ang="0">
                    <a:pos x="131" y="0"/>
                  </a:cxn>
                </a:cxnLst>
                <a:rect l="0" t="0" r="r" b="b"/>
                <a:pathLst>
                  <a:path w="131" h="30">
                    <a:moveTo>
                      <a:pt x="131" y="0"/>
                    </a:moveTo>
                    <a:lnTo>
                      <a:pt x="131" y="15"/>
                    </a:lnTo>
                    <a:lnTo>
                      <a:pt x="0" y="30"/>
                    </a:lnTo>
                    <a:lnTo>
                      <a:pt x="0" y="15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79797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27" name="Freeform 519"/>
              <p:cNvSpPr>
                <a:spLocks/>
              </p:cNvSpPr>
              <p:nvPr/>
            </p:nvSpPr>
            <p:spPr bwMode="auto">
              <a:xfrm>
                <a:off x="3000" y="2147"/>
                <a:ext cx="131" cy="29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5"/>
                  </a:cxn>
                  <a:cxn ang="0">
                    <a:pos x="0" y="29"/>
                  </a:cxn>
                  <a:cxn ang="0">
                    <a:pos x="0" y="15"/>
                  </a:cxn>
                  <a:cxn ang="0">
                    <a:pos x="131" y="0"/>
                  </a:cxn>
                </a:cxnLst>
                <a:rect l="0" t="0" r="r" b="b"/>
                <a:pathLst>
                  <a:path w="131" h="29">
                    <a:moveTo>
                      <a:pt x="131" y="0"/>
                    </a:moveTo>
                    <a:lnTo>
                      <a:pt x="131" y="15"/>
                    </a:lnTo>
                    <a:lnTo>
                      <a:pt x="0" y="29"/>
                    </a:lnTo>
                    <a:lnTo>
                      <a:pt x="0" y="15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79797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28" name="Freeform 520"/>
              <p:cNvSpPr>
                <a:spLocks/>
              </p:cNvSpPr>
              <p:nvPr/>
            </p:nvSpPr>
            <p:spPr bwMode="auto">
              <a:xfrm>
                <a:off x="3000" y="2146"/>
                <a:ext cx="131" cy="29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6"/>
                  </a:cxn>
                  <a:cxn ang="0">
                    <a:pos x="0" y="29"/>
                  </a:cxn>
                  <a:cxn ang="0">
                    <a:pos x="0" y="15"/>
                  </a:cxn>
                  <a:cxn ang="0">
                    <a:pos x="131" y="0"/>
                  </a:cxn>
                </a:cxnLst>
                <a:rect l="0" t="0" r="r" b="b"/>
                <a:pathLst>
                  <a:path w="131" h="29">
                    <a:moveTo>
                      <a:pt x="131" y="0"/>
                    </a:moveTo>
                    <a:lnTo>
                      <a:pt x="131" y="16"/>
                    </a:lnTo>
                    <a:lnTo>
                      <a:pt x="0" y="29"/>
                    </a:lnTo>
                    <a:lnTo>
                      <a:pt x="0" y="15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79797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29" name="Freeform 521"/>
              <p:cNvSpPr>
                <a:spLocks/>
              </p:cNvSpPr>
              <p:nvPr/>
            </p:nvSpPr>
            <p:spPr bwMode="auto">
              <a:xfrm>
                <a:off x="3000" y="2146"/>
                <a:ext cx="131" cy="29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5"/>
                  </a:cxn>
                  <a:cxn ang="0">
                    <a:pos x="0" y="29"/>
                  </a:cxn>
                  <a:cxn ang="0">
                    <a:pos x="0" y="14"/>
                  </a:cxn>
                  <a:cxn ang="0">
                    <a:pos x="131" y="0"/>
                  </a:cxn>
                </a:cxnLst>
                <a:rect l="0" t="0" r="r" b="b"/>
                <a:pathLst>
                  <a:path w="131" h="29">
                    <a:moveTo>
                      <a:pt x="131" y="0"/>
                    </a:moveTo>
                    <a:lnTo>
                      <a:pt x="131" y="15"/>
                    </a:lnTo>
                    <a:lnTo>
                      <a:pt x="0" y="29"/>
                    </a:lnTo>
                    <a:lnTo>
                      <a:pt x="0" y="14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79797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30" name="Freeform 522"/>
              <p:cNvSpPr>
                <a:spLocks/>
              </p:cNvSpPr>
              <p:nvPr/>
            </p:nvSpPr>
            <p:spPr bwMode="auto">
              <a:xfrm>
                <a:off x="3000" y="2146"/>
                <a:ext cx="131" cy="28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5"/>
                  </a:cxn>
                  <a:cxn ang="0">
                    <a:pos x="0" y="28"/>
                  </a:cxn>
                  <a:cxn ang="0">
                    <a:pos x="0" y="14"/>
                  </a:cxn>
                  <a:cxn ang="0">
                    <a:pos x="131" y="0"/>
                  </a:cxn>
                </a:cxnLst>
                <a:rect l="0" t="0" r="r" b="b"/>
                <a:pathLst>
                  <a:path w="131" h="28">
                    <a:moveTo>
                      <a:pt x="131" y="0"/>
                    </a:moveTo>
                    <a:lnTo>
                      <a:pt x="131" y="15"/>
                    </a:lnTo>
                    <a:lnTo>
                      <a:pt x="0" y="28"/>
                    </a:lnTo>
                    <a:lnTo>
                      <a:pt x="0" y="14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79797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31" name="Freeform 523"/>
              <p:cNvSpPr>
                <a:spLocks/>
              </p:cNvSpPr>
              <p:nvPr/>
            </p:nvSpPr>
            <p:spPr bwMode="auto">
              <a:xfrm>
                <a:off x="3000" y="2146"/>
                <a:ext cx="131" cy="28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5"/>
                  </a:cxn>
                  <a:cxn ang="0">
                    <a:pos x="0" y="28"/>
                  </a:cxn>
                  <a:cxn ang="0">
                    <a:pos x="0" y="13"/>
                  </a:cxn>
                  <a:cxn ang="0">
                    <a:pos x="131" y="0"/>
                  </a:cxn>
                </a:cxnLst>
                <a:rect l="0" t="0" r="r" b="b"/>
                <a:pathLst>
                  <a:path w="131" h="28">
                    <a:moveTo>
                      <a:pt x="131" y="0"/>
                    </a:moveTo>
                    <a:lnTo>
                      <a:pt x="131" y="15"/>
                    </a:lnTo>
                    <a:lnTo>
                      <a:pt x="0" y="28"/>
                    </a:lnTo>
                    <a:lnTo>
                      <a:pt x="0" y="13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79797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32" name="Freeform 524"/>
              <p:cNvSpPr>
                <a:spLocks/>
              </p:cNvSpPr>
              <p:nvPr/>
            </p:nvSpPr>
            <p:spPr bwMode="auto">
              <a:xfrm>
                <a:off x="3000" y="2146"/>
                <a:ext cx="131" cy="28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8"/>
                  </a:cxn>
                  <a:cxn ang="0">
                    <a:pos x="0" y="12"/>
                  </a:cxn>
                  <a:cxn ang="0">
                    <a:pos x="131" y="0"/>
                  </a:cxn>
                </a:cxnLst>
                <a:rect l="0" t="0" r="r" b="b"/>
                <a:pathLst>
                  <a:path w="131" h="28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8"/>
                    </a:lnTo>
                    <a:lnTo>
                      <a:pt x="0" y="12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79797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33" name="Freeform 525"/>
              <p:cNvSpPr>
                <a:spLocks/>
              </p:cNvSpPr>
              <p:nvPr/>
            </p:nvSpPr>
            <p:spPr bwMode="auto">
              <a:xfrm>
                <a:off x="3000" y="2145"/>
                <a:ext cx="131" cy="28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5"/>
                  </a:cxn>
                  <a:cxn ang="0">
                    <a:pos x="0" y="28"/>
                  </a:cxn>
                  <a:cxn ang="0">
                    <a:pos x="0" y="13"/>
                  </a:cxn>
                  <a:cxn ang="0">
                    <a:pos x="131" y="0"/>
                  </a:cxn>
                </a:cxnLst>
                <a:rect l="0" t="0" r="r" b="b"/>
                <a:pathLst>
                  <a:path w="131" h="28">
                    <a:moveTo>
                      <a:pt x="131" y="0"/>
                    </a:moveTo>
                    <a:lnTo>
                      <a:pt x="131" y="15"/>
                    </a:lnTo>
                    <a:lnTo>
                      <a:pt x="0" y="28"/>
                    </a:lnTo>
                    <a:lnTo>
                      <a:pt x="0" y="13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79797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34" name="Freeform 526"/>
              <p:cNvSpPr>
                <a:spLocks/>
              </p:cNvSpPr>
              <p:nvPr/>
            </p:nvSpPr>
            <p:spPr bwMode="auto">
              <a:xfrm>
                <a:off x="3000" y="2145"/>
                <a:ext cx="131" cy="27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5"/>
                  </a:cxn>
                  <a:cxn ang="0">
                    <a:pos x="0" y="27"/>
                  </a:cxn>
                  <a:cxn ang="0">
                    <a:pos x="0" y="12"/>
                  </a:cxn>
                  <a:cxn ang="0">
                    <a:pos x="131" y="0"/>
                  </a:cxn>
                </a:cxnLst>
                <a:rect l="0" t="0" r="r" b="b"/>
                <a:pathLst>
                  <a:path w="131" h="27">
                    <a:moveTo>
                      <a:pt x="131" y="0"/>
                    </a:moveTo>
                    <a:lnTo>
                      <a:pt x="131" y="15"/>
                    </a:lnTo>
                    <a:lnTo>
                      <a:pt x="0" y="27"/>
                    </a:lnTo>
                    <a:lnTo>
                      <a:pt x="0" y="12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79797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35" name="Freeform 527"/>
              <p:cNvSpPr>
                <a:spLocks/>
              </p:cNvSpPr>
              <p:nvPr/>
            </p:nvSpPr>
            <p:spPr bwMode="auto">
              <a:xfrm>
                <a:off x="3000" y="2145"/>
                <a:ext cx="131" cy="27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5"/>
                  </a:cxn>
                  <a:cxn ang="0">
                    <a:pos x="0" y="27"/>
                  </a:cxn>
                  <a:cxn ang="0">
                    <a:pos x="0" y="11"/>
                  </a:cxn>
                  <a:cxn ang="0">
                    <a:pos x="131" y="0"/>
                  </a:cxn>
                </a:cxnLst>
                <a:rect l="0" t="0" r="r" b="b"/>
                <a:pathLst>
                  <a:path w="131" h="27">
                    <a:moveTo>
                      <a:pt x="131" y="0"/>
                    </a:moveTo>
                    <a:lnTo>
                      <a:pt x="131" y="15"/>
                    </a:lnTo>
                    <a:lnTo>
                      <a:pt x="0" y="27"/>
                    </a:lnTo>
                    <a:lnTo>
                      <a:pt x="0" y="11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36" name="Freeform 528"/>
              <p:cNvSpPr>
                <a:spLocks/>
              </p:cNvSpPr>
              <p:nvPr/>
            </p:nvSpPr>
            <p:spPr bwMode="auto">
              <a:xfrm>
                <a:off x="3000" y="2145"/>
                <a:ext cx="131" cy="25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5"/>
                  </a:cxn>
                  <a:cxn ang="0">
                    <a:pos x="0" y="11"/>
                  </a:cxn>
                  <a:cxn ang="0">
                    <a:pos x="131" y="0"/>
                  </a:cxn>
                </a:cxnLst>
                <a:rect l="0" t="0" r="r" b="b"/>
                <a:pathLst>
                  <a:path w="131" h="25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5"/>
                    </a:lnTo>
                    <a:lnTo>
                      <a:pt x="0" y="11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37" name="Freeform 529"/>
              <p:cNvSpPr>
                <a:spLocks/>
              </p:cNvSpPr>
              <p:nvPr/>
            </p:nvSpPr>
            <p:spPr bwMode="auto">
              <a:xfrm>
                <a:off x="3000" y="2145"/>
                <a:ext cx="131" cy="25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5"/>
                  </a:cxn>
                  <a:cxn ang="0">
                    <a:pos x="0" y="11"/>
                  </a:cxn>
                  <a:cxn ang="0">
                    <a:pos x="131" y="0"/>
                  </a:cxn>
                </a:cxnLst>
                <a:rect l="0" t="0" r="r" b="b"/>
                <a:pathLst>
                  <a:path w="131" h="25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5"/>
                    </a:lnTo>
                    <a:lnTo>
                      <a:pt x="0" y="11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38" name="Freeform 530"/>
              <p:cNvSpPr>
                <a:spLocks/>
              </p:cNvSpPr>
              <p:nvPr/>
            </p:nvSpPr>
            <p:spPr bwMode="auto">
              <a:xfrm>
                <a:off x="3000" y="2145"/>
                <a:ext cx="131" cy="24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3"/>
                  </a:cxn>
                  <a:cxn ang="0">
                    <a:pos x="0" y="24"/>
                  </a:cxn>
                  <a:cxn ang="0">
                    <a:pos x="0" y="11"/>
                  </a:cxn>
                  <a:cxn ang="0">
                    <a:pos x="131" y="0"/>
                  </a:cxn>
                </a:cxnLst>
                <a:rect l="0" t="0" r="r" b="b"/>
                <a:pathLst>
                  <a:path w="131" h="24">
                    <a:moveTo>
                      <a:pt x="131" y="0"/>
                    </a:moveTo>
                    <a:lnTo>
                      <a:pt x="131" y="13"/>
                    </a:lnTo>
                    <a:lnTo>
                      <a:pt x="0" y="24"/>
                    </a:lnTo>
                    <a:lnTo>
                      <a:pt x="0" y="11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39" name="Freeform 531"/>
              <p:cNvSpPr>
                <a:spLocks/>
              </p:cNvSpPr>
              <p:nvPr/>
            </p:nvSpPr>
            <p:spPr bwMode="auto">
              <a:xfrm>
                <a:off x="3000" y="2144"/>
                <a:ext cx="131" cy="25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5"/>
                  </a:cxn>
                  <a:cxn ang="0">
                    <a:pos x="0" y="11"/>
                  </a:cxn>
                  <a:cxn ang="0">
                    <a:pos x="131" y="0"/>
                  </a:cxn>
                </a:cxnLst>
                <a:rect l="0" t="0" r="r" b="b"/>
                <a:pathLst>
                  <a:path w="131" h="25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5"/>
                    </a:lnTo>
                    <a:lnTo>
                      <a:pt x="0" y="11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40" name="Freeform 532"/>
              <p:cNvSpPr>
                <a:spLocks/>
              </p:cNvSpPr>
              <p:nvPr/>
            </p:nvSpPr>
            <p:spPr bwMode="auto">
              <a:xfrm>
                <a:off x="3000" y="2144"/>
                <a:ext cx="131" cy="24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3"/>
                  </a:cxn>
                  <a:cxn ang="0">
                    <a:pos x="0" y="24"/>
                  </a:cxn>
                  <a:cxn ang="0">
                    <a:pos x="0" y="10"/>
                  </a:cxn>
                  <a:cxn ang="0">
                    <a:pos x="131" y="0"/>
                  </a:cxn>
                </a:cxnLst>
                <a:rect l="0" t="0" r="r" b="b"/>
                <a:pathLst>
                  <a:path w="131" h="24">
                    <a:moveTo>
                      <a:pt x="131" y="0"/>
                    </a:moveTo>
                    <a:lnTo>
                      <a:pt x="131" y="13"/>
                    </a:lnTo>
                    <a:lnTo>
                      <a:pt x="0" y="24"/>
                    </a:lnTo>
                    <a:lnTo>
                      <a:pt x="0" y="10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41" name="Freeform 533"/>
              <p:cNvSpPr>
                <a:spLocks/>
              </p:cNvSpPr>
              <p:nvPr/>
            </p:nvSpPr>
            <p:spPr bwMode="auto">
              <a:xfrm>
                <a:off x="3000" y="2143"/>
                <a:ext cx="131" cy="25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5"/>
                  </a:cxn>
                  <a:cxn ang="0">
                    <a:pos x="0" y="10"/>
                  </a:cxn>
                  <a:cxn ang="0">
                    <a:pos x="131" y="0"/>
                  </a:cxn>
                </a:cxnLst>
                <a:rect l="0" t="0" r="r" b="b"/>
                <a:pathLst>
                  <a:path w="131" h="25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5"/>
                    </a:lnTo>
                    <a:lnTo>
                      <a:pt x="0" y="10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42" name="Freeform 534"/>
              <p:cNvSpPr>
                <a:spLocks/>
              </p:cNvSpPr>
              <p:nvPr/>
            </p:nvSpPr>
            <p:spPr bwMode="auto">
              <a:xfrm>
                <a:off x="3000" y="2143"/>
                <a:ext cx="131" cy="24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3"/>
                  </a:cxn>
                  <a:cxn ang="0">
                    <a:pos x="0" y="24"/>
                  </a:cxn>
                  <a:cxn ang="0">
                    <a:pos x="0" y="10"/>
                  </a:cxn>
                  <a:cxn ang="0">
                    <a:pos x="131" y="0"/>
                  </a:cxn>
                </a:cxnLst>
                <a:rect l="0" t="0" r="r" b="b"/>
                <a:pathLst>
                  <a:path w="131" h="24">
                    <a:moveTo>
                      <a:pt x="131" y="0"/>
                    </a:moveTo>
                    <a:lnTo>
                      <a:pt x="131" y="13"/>
                    </a:lnTo>
                    <a:lnTo>
                      <a:pt x="0" y="24"/>
                    </a:lnTo>
                    <a:lnTo>
                      <a:pt x="0" y="10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43" name="Freeform 535"/>
              <p:cNvSpPr>
                <a:spLocks/>
              </p:cNvSpPr>
              <p:nvPr/>
            </p:nvSpPr>
            <p:spPr bwMode="auto">
              <a:xfrm>
                <a:off x="3000" y="2142"/>
                <a:ext cx="131" cy="24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4"/>
                  </a:cxn>
                  <a:cxn ang="0">
                    <a:pos x="0" y="10"/>
                  </a:cxn>
                  <a:cxn ang="0">
                    <a:pos x="131" y="0"/>
                  </a:cxn>
                </a:cxnLst>
                <a:rect l="0" t="0" r="r" b="b"/>
                <a:pathLst>
                  <a:path w="131" h="24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4"/>
                    </a:lnTo>
                    <a:lnTo>
                      <a:pt x="0" y="10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44" name="Freeform 536"/>
              <p:cNvSpPr>
                <a:spLocks/>
              </p:cNvSpPr>
              <p:nvPr/>
            </p:nvSpPr>
            <p:spPr bwMode="auto">
              <a:xfrm>
                <a:off x="3000" y="2142"/>
                <a:ext cx="131" cy="24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4"/>
                  </a:cxn>
                  <a:cxn ang="0">
                    <a:pos x="0" y="10"/>
                  </a:cxn>
                  <a:cxn ang="0">
                    <a:pos x="131" y="0"/>
                  </a:cxn>
                </a:cxnLst>
                <a:rect l="0" t="0" r="r" b="b"/>
                <a:pathLst>
                  <a:path w="131" h="24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4"/>
                    </a:lnTo>
                    <a:lnTo>
                      <a:pt x="0" y="10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45" name="Freeform 537"/>
              <p:cNvSpPr>
                <a:spLocks/>
              </p:cNvSpPr>
              <p:nvPr/>
            </p:nvSpPr>
            <p:spPr bwMode="auto">
              <a:xfrm>
                <a:off x="3000" y="2142"/>
                <a:ext cx="131" cy="23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3"/>
                  </a:cxn>
                  <a:cxn ang="0">
                    <a:pos x="0" y="10"/>
                  </a:cxn>
                  <a:cxn ang="0">
                    <a:pos x="131" y="0"/>
                  </a:cxn>
                </a:cxnLst>
                <a:rect l="0" t="0" r="r" b="b"/>
                <a:pathLst>
                  <a:path w="131" h="23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3"/>
                    </a:lnTo>
                    <a:lnTo>
                      <a:pt x="0" y="10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46" name="Freeform 538"/>
              <p:cNvSpPr>
                <a:spLocks/>
              </p:cNvSpPr>
              <p:nvPr/>
            </p:nvSpPr>
            <p:spPr bwMode="auto">
              <a:xfrm>
                <a:off x="3000" y="2142"/>
                <a:ext cx="131" cy="23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3"/>
                  </a:cxn>
                  <a:cxn ang="0">
                    <a:pos x="0" y="9"/>
                  </a:cxn>
                  <a:cxn ang="0">
                    <a:pos x="131" y="0"/>
                  </a:cxn>
                </a:cxnLst>
                <a:rect l="0" t="0" r="r" b="b"/>
                <a:pathLst>
                  <a:path w="131" h="23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3"/>
                    </a:lnTo>
                    <a:lnTo>
                      <a:pt x="0" y="9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47" name="Freeform 539"/>
              <p:cNvSpPr>
                <a:spLocks/>
              </p:cNvSpPr>
              <p:nvPr/>
            </p:nvSpPr>
            <p:spPr bwMode="auto">
              <a:xfrm>
                <a:off x="3000" y="2142"/>
                <a:ext cx="131" cy="22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2"/>
                  </a:cxn>
                  <a:cxn ang="0">
                    <a:pos x="0" y="9"/>
                  </a:cxn>
                  <a:cxn ang="0">
                    <a:pos x="131" y="0"/>
                  </a:cxn>
                </a:cxnLst>
                <a:rect l="0" t="0" r="r" b="b"/>
                <a:pathLst>
                  <a:path w="131" h="22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2"/>
                    </a:lnTo>
                    <a:lnTo>
                      <a:pt x="0" y="9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48" name="Freeform 540"/>
              <p:cNvSpPr>
                <a:spLocks/>
              </p:cNvSpPr>
              <p:nvPr/>
            </p:nvSpPr>
            <p:spPr bwMode="auto">
              <a:xfrm>
                <a:off x="3000" y="2142"/>
                <a:ext cx="131" cy="21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1"/>
                  </a:cxn>
                  <a:cxn ang="0">
                    <a:pos x="0" y="7"/>
                  </a:cxn>
                  <a:cxn ang="0">
                    <a:pos x="131" y="0"/>
                  </a:cxn>
                </a:cxnLst>
                <a:rect l="0" t="0" r="r" b="b"/>
                <a:pathLst>
                  <a:path w="131" h="21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1"/>
                    </a:lnTo>
                    <a:lnTo>
                      <a:pt x="0" y="7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49" name="Freeform 541"/>
              <p:cNvSpPr>
                <a:spLocks/>
              </p:cNvSpPr>
              <p:nvPr/>
            </p:nvSpPr>
            <p:spPr bwMode="auto">
              <a:xfrm>
                <a:off x="3000" y="2141"/>
                <a:ext cx="131" cy="22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2"/>
                  </a:cxn>
                  <a:cxn ang="0">
                    <a:pos x="0" y="8"/>
                  </a:cxn>
                  <a:cxn ang="0">
                    <a:pos x="131" y="0"/>
                  </a:cxn>
                </a:cxnLst>
                <a:rect l="0" t="0" r="r" b="b"/>
                <a:pathLst>
                  <a:path w="131" h="22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2"/>
                    </a:lnTo>
                    <a:lnTo>
                      <a:pt x="0" y="8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50" name="Freeform 542"/>
              <p:cNvSpPr>
                <a:spLocks/>
              </p:cNvSpPr>
              <p:nvPr/>
            </p:nvSpPr>
            <p:spPr bwMode="auto">
              <a:xfrm>
                <a:off x="3000" y="2141"/>
                <a:ext cx="131" cy="21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3"/>
                  </a:cxn>
                  <a:cxn ang="0">
                    <a:pos x="0" y="21"/>
                  </a:cxn>
                  <a:cxn ang="0">
                    <a:pos x="0" y="8"/>
                  </a:cxn>
                  <a:cxn ang="0">
                    <a:pos x="131" y="0"/>
                  </a:cxn>
                </a:cxnLst>
                <a:rect l="0" t="0" r="r" b="b"/>
                <a:pathLst>
                  <a:path w="131" h="21">
                    <a:moveTo>
                      <a:pt x="131" y="0"/>
                    </a:moveTo>
                    <a:lnTo>
                      <a:pt x="131" y="13"/>
                    </a:lnTo>
                    <a:lnTo>
                      <a:pt x="0" y="21"/>
                    </a:lnTo>
                    <a:lnTo>
                      <a:pt x="0" y="8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51" name="Freeform 543"/>
              <p:cNvSpPr>
                <a:spLocks/>
              </p:cNvSpPr>
              <p:nvPr/>
            </p:nvSpPr>
            <p:spPr bwMode="auto">
              <a:xfrm>
                <a:off x="3000" y="2140"/>
                <a:ext cx="131" cy="22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2"/>
                  </a:cxn>
                  <a:cxn ang="0">
                    <a:pos x="0" y="8"/>
                  </a:cxn>
                  <a:cxn ang="0">
                    <a:pos x="131" y="0"/>
                  </a:cxn>
                </a:cxnLst>
                <a:rect l="0" t="0" r="r" b="b"/>
                <a:pathLst>
                  <a:path w="131" h="22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2"/>
                    </a:lnTo>
                    <a:lnTo>
                      <a:pt x="0" y="8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52" name="Freeform 544"/>
              <p:cNvSpPr>
                <a:spLocks/>
              </p:cNvSpPr>
              <p:nvPr/>
            </p:nvSpPr>
            <p:spPr bwMode="auto">
              <a:xfrm>
                <a:off x="3000" y="2140"/>
                <a:ext cx="131" cy="21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1"/>
                  </a:cxn>
                  <a:cxn ang="0">
                    <a:pos x="0" y="7"/>
                  </a:cxn>
                  <a:cxn ang="0">
                    <a:pos x="131" y="0"/>
                  </a:cxn>
                </a:cxnLst>
                <a:rect l="0" t="0" r="r" b="b"/>
                <a:pathLst>
                  <a:path w="131" h="21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1"/>
                    </a:lnTo>
                    <a:lnTo>
                      <a:pt x="0" y="7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8C8C8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53" name="Freeform 545"/>
              <p:cNvSpPr>
                <a:spLocks/>
              </p:cNvSpPr>
              <p:nvPr/>
            </p:nvSpPr>
            <p:spPr bwMode="auto">
              <a:xfrm>
                <a:off x="3000" y="2139"/>
                <a:ext cx="131" cy="21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1"/>
                  </a:cxn>
                  <a:cxn ang="0">
                    <a:pos x="0" y="7"/>
                  </a:cxn>
                  <a:cxn ang="0">
                    <a:pos x="131" y="0"/>
                  </a:cxn>
                </a:cxnLst>
                <a:rect l="0" t="0" r="r" b="b"/>
                <a:pathLst>
                  <a:path w="131" h="21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1"/>
                    </a:lnTo>
                    <a:lnTo>
                      <a:pt x="0" y="7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54" name="Freeform 546"/>
              <p:cNvSpPr>
                <a:spLocks/>
              </p:cNvSpPr>
              <p:nvPr/>
            </p:nvSpPr>
            <p:spPr bwMode="auto">
              <a:xfrm>
                <a:off x="3000" y="2139"/>
                <a:ext cx="131" cy="21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1"/>
                  </a:cxn>
                  <a:cxn ang="0">
                    <a:pos x="0" y="7"/>
                  </a:cxn>
                  <a:cxn ang="0">
                    <a:pos x="131" y="0"/>
                  </a:cxn>
                </a:cxnLst>
                <a:rect l="0" t="0" r="r" b="b"/>
                <a:pathLst>
                  <a:path w="131" h="21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1"/>
                    </a:lnTo>
                    <a:lnTo>
                      <a:pt x="0" y="7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55" name="Freeform 547"/>
              <p:cNvSpPr>
                <a:spLocks/>
              </p:cNvSpPr>
              <p:nvPr/>
            </p:nvSpPr>
            <p:spPr bwMode="auto">
              <a:xfrm>
                <a:off x="3000" y="2139"/>
                <a:ext cx="131" cy="20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20"/>
                  </a:cxn>
                  <a:cxn ang="0">
                    <a:pos x="0" y="7"/>
                  </a:cxn>
                  <a:cxn ang="0">
                    <a:pos x="131" y="0"/>
                  </a:cxn>
                </a:cxnLst>
                <a:rect l="0" t="0" r="r" b="b"/>
                <a:pathLst>
                  <a:path w="131" h="20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20"/>
                    </a:lnTo>
                    <a:lnTo>
                      <a:pt x="0" y="7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56" name="Freeform 548"/>
              <p:cNvSpPr>
                <a:spLocks/>
              </p:cNvSpPr>
              <p:nvPr/>
            </p:nvSpPr>
            <p:spPr bwMode="auto">
              <a:xfrm>
                <a:off x="3000" y="2139"/>
                <a:ext cx="131" cy="19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19"/>
                  </a:cxn>
                  <a:cxn ang="0">
                    <a:pos x="0" y="6"/>
                  </a:cxn>
                  <a:cxn ang="0">
                    <a:pos x="131" y="0"/>
                  </a:cxn>
                </a:cxnLst>
                <a:rect l="0" t="0" r="r" b="b"/>
                <a:pathLst>
                  <a:path w="131" h="19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19"/>
                    </a:lnTo>
                    <a:lnTo>
                      <a:pt x="0" y="6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57" name="Freeform 549"/>
              <p:cNvSpPr>
                <a:spLocks/>
              </p:cNvSpPr>
              <p:nvPr/>
            </p:nvSpPr>
            <p:spPr bwMode="auto">
              <a:xfrm>
                <a:off x="3000" y="2139"/>
                <a:ext cx="131" cy="19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3"/>
                  </a:cxn>
                  <a:cxn ang="0">
                    <a:pos x="0" y="19"/>
                  </a:cxn>
                  <a:cxn ang="0">
                    <a:pos x="0" y="6"/>
                  </a:cxn>
                  <a:cxn ang="0">
                    <a:pos x="131" y="0"/>
                  </a:cxn>
                </a:cxnLst>
                <a:rect l="0" t="0" r="r" b="b"/>
                <a:pathLst>
                  <a:path w="131" h="19">
                    <a:moveTo>
                      <a:pt x="131" y="0"/>
                    </a:moveTo>
                    <a:lnTo>
                      <a:pt x="131" y="13"/>
                    </a:lnTo>
                    <a:lnTo>
                      <a:pt x="0" y="19"/>
                    </a:lnTo>
                    <a:lnTo>
                      <a:pt x="0" y="6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58" name="Freeform 550"/>
              <p:cNvSpPr>
                <a:spLocks/>
              </p:cNvSpPr>
              <p:nvPr/>
            </p:nvSpPr>
            <p:spPr bwMode="auto">
              <a:xfrm>
                <a:off x="3000" y="2138"/>
                <a:ext cx="131" cy="19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19"/>
                  </a:cxn>
                  <a:cxn ang="0">
                    <a:pos x="0" y="6"/>
                  </a:cxn>
                  <a:cxn ang="0">
                    <a:pos x="131" y="0"/>
                  </a:cxn>
                </a:cxnLst>
                <a:rect l="0" t="0" r="r" b="b"/>
                <a:pathLst>
                  <a:path w="131" h="19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19"/>
                    </a:lnTo>
                    <a:lnTo>
                      <a:pt x="0" y="6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59" name="Freeform 551"/>
              <p:cNvSpPr>
                <a:spLocks/>
              </p:cNvSpPr>
              <p:nvPr/>
            </p:nvSpPr>
            <p:spPr bwMode="auto">
              <a:xfrm>
                <a:off x="3000" y="2138"/>
                <a:ext cx="131" cy="18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18"/>
                  </a:cxn>
                  <a:cxn ang="0">
                    <a:pos x="0" y="5"/>
                  </a:cxn>
                  <a:cxn ang="0">
                    <a:pos x="131" y="0"/>
                  </a:cxn>
                </a:cxnLst>
                <a:rect l="0" t="0" r="r" b="b"/>
                <a:pathLst>
                  <a:path w="131" h="18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18"/>
                    </a:lnTo>
                    <a:lnTo>
                      <a:pt x="0" y="5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60" name="Freeform 552"/>
              <p:cNvSpPr>
                <a:spLocks/>
              </p:cNvSpPr>
              <p:nvPr/>
            </p:nvSpPr>
            <p:spPr bwMode="auto">
              <a:xfrm>
                <a:off x="3000" y="2138"/>
                <a:ext cx="131" cy="18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18"/>
                  </a:cxn>
                  <a:cxn ang="0">
                    <a:pos x="0" y="5"/>
                  </a:cxn>
                  <a:cxn ang="0">
                    <a:pos x="131" y="0"/>
                  </a:cxn>
                </a:cxnLst>
                <a:rect l="0" t="0" r="r" b="b"/>
                <a:pathLst>
                  <a:path w="131" h="18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18"/>
                    </a:lnTo>
                    <a:lnTo>
                      <a:pt x="0" y="5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61" name="Freeform 553"/>
              <p:cNvSpPr>
                <a:spLocks/>
              </p:cNvSpPr>
              <p:nvPr/>
            </p:nvSpPr>
            <p:spPr bwMode="auto">
              <a:xfrm>
                <a:off x="3000" y="2138"/>
                <a:ext cx="131" cy="18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3"/>
                  </a:cxn>
                  <a:cxn ang="0">
                    <a:pos x="0" y="18"/>
                  </a:cxn>
                  <a:cxn ang="0">
                    <a:pos x="0" y="4"/>
                  </a:cxn>
                  <a:cxn ang="0">
                    <a:pos x="131" y="0"/>
                  </a:cxn>
                </a:cxnLst>
                <a:rect l="0" t="0" r="r" b="b"/>
                <a:pathLst>
                  <a:path w="131" h="18">
                    <a:moveTo>
                      <a:pt x="131" y="0"/>
                    </a:moveTo>
                    <a:lnTo>
                      <a:pt x="131" y="13"/>
                    </a:lnTo>
                    <a:lnTo>
                      <a:pt x="0" y="18"/>
                    </a:lnTo>
                    <a:lnTo>
                      <a:pt x="0" y="4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62" name="Freeform 554"/>
              <p:cNvSpPr>
                <a:spLocks/>
              </p:cNvSpPr>
              <p:nvPr/>
            </p:nvSpPr>
            <p:spPr bwMode="auto">
              <a:xfrm>
                <a:off x="3000" y="2138"/>
                <a:ext cx="131" cy="17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3"/>
                  </a:cxn>
                  <a:cxn ang="0">
                    <a:pos x="0" y="17"/>
                  </a:cxn>
                  <a:cxn ang="0">
                    <a:pos x="0" y="4"/>
                  </a:cxn>
                  <a:cxn ang="0">
                    <a:pos x="131" y="0"/>
                  </a:cxn>
                </a:cxnLst>
                <a:rect l="0" t="0" r="r" b="b"/>
                <a:pathLst>
                  <a:path w="131" h="17">
                    <a:moveTo>
                      <a:pt x="131" y="0"/>
                    </a:moveTo>
                    <a:lnTo>
                      <a:pt x="131" y="13"/>
                    </a:lnTo>
                    <a:lnTo>
                      <a:pt x="0" y="17"/>
                    </a:lnTo>
                    <a:lnTo>
                      <a:pt x="0" y="4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63" name="Freeform 555"/>
              <p:cNvSpPr>
                <a:spLocks/>
              </p:cNvSpPr>
              <p:nvPr/>
            </p:nvSpPr>
            <p:spPr bwMode="auto">
              <a:xfrm>
                <a:off x="3000" y="2136"/>
                <a:ext cx="131" cy="18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5"/>
                  </a:cxn>
                  <a:cxn ang="0">
                    <a:pos x="0" y="18"/>
                  </a:cxn>
                  <a:cxn ang="0">
                    <a:pos x="0" y="5"/>
                  </a:cxn>
                  <a:cxn ang="0">
                    <a:pos x="131" y="0"/>
                  </a:cxn>
                </a:cxnLst>
                <a:rect l="0" t="0" r="r" b="b"/>
                <a:pathLst>
                  <a:path w="131" h="18">
                    <a:moveTo>
                      <a:pt x="131" y="0"/>
                    </a:moveTo>
                    <a:lnTo>
                      <a:pt x="131" y="15"/>
                    </a:lnTo>
                    <a:lnTo>
                      <a:pt x="0" y="18"/>
                    </a:lnTo>
                    <a:lnTo>
                      <a:pt x="0" y="5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64" name="Freeform 556"/>
              <p:cNvSpPr>
                <a:spLocks/>
              </p:cNvSpPr>
              <p:nvPr/>
            </p:nvSpPr>
            <p:spPr bwMode="auto">
              <a:xfrm>
                <a:off x="3000" y="2136"/>
                <a:ext cx="131" cy="17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5"/>
                  </a:cxn>
                  <a:cxn ang="0">
                    <a:pos x="0" y="17"/>
                  </a:cxn>
                  <a:cxn ang="0">
                    <a:pos x="0" y="4"/>
                  </a:cxn>
                  <a:cxn ang="0">
                    <a:pos x="131" y="0"/>
                  </a:cxn>
                </a:cxnLst>
                <a:rect l="0" t="0" r="r" b="b"/>
                <a:pathLst>
                  <a:path w="131" h="17">
                    <a:moveTo>
                      <a:pt x="131" y="0"/>
                    </a:moveTo>
                    <a:lnTo>
                      <a:pt x="131" y="15"/>
                    </a:lnTo>
                    <a:lnTo>
                      <a:pt x="0" y="17"/>
                    </a:lnTo>
                    <a:lnTo>
                      <a:pt x="0" y="4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65" name="Freeform 557"/>
              <p:cNvSpPr>
                <a:spLocks/>
              </p:cNvSpPr>
              <p:nvPr/>
            </p:nvSpPr>
            <p:spPr bwMode="auto">
              <a:xfrm>
                <a:off x="3000" y="2136"/>
                <a:ext cx="131" cy="17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3"/>
                  </a:cxn>
                  <a:cxn ang="0">
                    <a:pos x="0" y="17"/>
                  </a:cxn>
                  <a:cxn ang="0">
                    <a:pos x="0" y="3"/>
                  </a:cxn>
                  <a:cxn ang="0">
                    <a:pos x="131" y="0"/>
                  </a:cxn>
                </a:cxnLst>
                <a:rect l="0" t="0" r="r" b="b"/>
                <a:pathLst>
                  <a:path w="131" h="17">
                    <a:moveTo>
                      <a:pt x="131" y="0"/>
                    </a:moveTo>
                    <a:lnTo>
                      <a:pt x="131" y="13"/>
                    </a:lnTo>
                    <a:lnTo>
                      <a:pt x="0" y="17"/>
                    </a:lnTo>
                    <a:lnTo>
                      <a:pt x="0" y="3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66" name="Freeform 558"/>
              <p:cNvSpPr>
                <a:spLocks/>
              </p:cNvSpPr>
              <p:nvPr/>
            </p:nvSpPr>
            <p:spPr bwMode="auto">
              <a:xfrm>
                <a:off x="3000" y="2136"/>
                <a:ext cx="131" cy="16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3"/>
                  </a:cxn>
                  <a:cxn ang="0">
                    <a:pos x="0" y="16"/>
                  </a:cxn>
                  <a:cxn ang="0">
                    <a:pos x="0" y="3"/>
                  </a:cxn>
                  <a:cxn ang="0">
                    <a:pos x="131" y="0"/>
                  </a:cxn>
                </a:cxnLst>
                <a:rect l="0" t="0" r="r" b="b"/>
                <a:pathLst>
                  <a:path w="131" h="16">
                    <a:moveTo>
                      <a:pt x="131" y="0"/>
                    </a:moveTo>
                    <a:lnTo>
                      <a:pt x="131" y="13"/>
                    </a:lnTo>
                    <a:lnTo>
                      <a:pt x="0" y="16"/>
                    </a:lnTo>
                    <a:lnTo>
                      <a:pt x="0" y="3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67" name="Freeform 559"/>
              <p:cNvSpPr>
                <a:spLocks/>
              </p:cNvSpPr>
              <p:nvPr/>
            </p:nvSpPr>
            <p:spPr bwMode="auto">
              <a:xfrm>
                <a:off x="3000" y="2136"/>
                <a:ext cx="131" cy="16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3"/>
                  </a:cxn>
                  <a:cxn ang="0">
                    <a:pos x="0" y="16"/>
                  </a:cxn>
                  <a:cxn ang="0">
                    <a:pos x="0" y="3"/>
                  </a:cxn>
                  <a:cxn ang="0">
                    <a:pos x="131" y="0"/>
                  </a:cxn>
                </a:cxnLst>
                <a:rect l="0" t="0" r="r" b="b"/>
                <a:pathLst>
                  <a:path w="131" h="16">
                    <a:moveTo>
                      <a:pt x="131" y="0"/>
                    </a:moveTo>
                    <a:lnTo>
                      <a:pt x="131" y="13"/>
                    </a:lnTo>
                    <a:lnTo>
                      <a:pt x="0" y="16"/>
                    </a:lnTo>
                    <a:lnTo>
                      <a:pt x="0" y="3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A4A4A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68" name="Freeform 560"/>
              <p:cNvSpPr>
                <a:spLocks/>
              </p:cNvSpPr>
              <p:nvPr/>
            </p:nvSpPr>
            <p:spPr bwMode="auto">
              <a:xfrm>
                <a:off x="3000" y="2135"/>
                <a:ext cx="131" cy="17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17"/>
                  </a:cxn>
                  <a:cxn ang="0">
                    <a:pos x="0" y="3"/>
                  </a:cxn>
                  <a:cxn ang="0">
                    <a:pos x="131" y="0"/>
                  </a:cxn>
                </a:cxnLst>
                <a:rect l="0" t="0" r="r" b="b"/>
                <a:pathLst>
                  <a:path w="131" h="17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17"/>
                    </a:lnTo>
                    <a:lnTo>
                      <a:pt x="0" y="3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B4B4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69" name="Freeform 561"/>
              <p:cNvSpPr>
                <a:spLocks/>
              </p:cNvSpPr>
              <p:nvPr/>
            </p:nvSpPr>
            <p:spPr bwMode="auto">
              <a:xfrm>
                <a:off x="3000" y="2135"/>
                <a:ext cx="131" cy="16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4"/>
                  </a:cxn>
                  <a:cxn ang="0">
                    <a:pos x="0" y="16"/>
                  </a:cxn>
                  <a:cxn ang="0">
                    <a:pos x="0" y="3"/>
                  </a:cxn>
                  <a:cxn ang="0">
                    <a:pos x="131" y="0"/>
                  </a:cxn>
                </a:cxnLst>
                <a:rect l="0" t="0" r="r" b="b"/>
                <a:pathLst>
                  <a:path w="131" h="16">
                    <a:moveTo>
                      <a:pt x="131" y="0"/>
                    </a:moveTo>
                    <a:lnTo>
                      <a:pt x="131" y="14"/>
                    </a:lnTo>
                    <a:lnTo>
                      <a:pt x="0" y="16"/>
                    </a:lnTo>
                    <a:lnTo>
                      <a:pt x="0" y="3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B4B4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70" name="Freeform 562"/>
              <p:cNvSpPr>
                <a:spLocks/>
              </p:cNvSpPr>
              <p:nvPr/>
            </p:nvSpPr>
            <p:spPr bwMode="auto">
              <a:xfrm>
                <a:off x="3000" y="2135"/>
                <a:ext cx="131" cy="16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3"/>
                  </a:cxn>
                  <a:cxn ang="0">
                    <a:pos x="0" y="16"/>
                  </a:cxn>
                  <a:cxn ang="0">
                    <a:pos x="0" y="1"/>
                  </a:cxn>
                  <a:cxn ang="0">
                    <a:pos x="131" y="0"/>
                  </a:cxn>
                </a:cxnLst>
                <a:rect l="0" t="0" r="r" b="b"/>
                <a:pathLst>
                  <a:path w="131" h="16">
                    <a:moveTo>
                      <a:pt x="131" y="0"/>
                    </a:moveTo>
                    <a:lnTo>
                      <a:pt x="131" y="13"/>
                    </a:lnTo>
                    <a:lnTo>
                      <a:pt x="0" y="16"/>
                    </a:lnTo>
                    <a:lnTo>
                      <a:pt x="0" y="1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B4B4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71" name="Freeform 563"/>
              <p:cNvSpPr>
                <a:spLocks/>
              </p:cNvSpPr>
              <p:nvPr/>
            </p:nvSpPr>
            <p:spPr bwMode="auto">
              <a:xfrm>
                <a:off x="3000" y="2135"/>
                <a:ext cx="131" cy="14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3"/>
                  </a:cxn>
                  <a:cxn ang="0">
                    <a:pos x="0" y="14"/>
                  </a:cxn>
                  <a:cxn ang="0">
                    <a:pos x="0" y="1"/>
                  </a:cxn>
                  <a:cxn ang="0">
                    <a:pos x="131" y="0"/>
                  </a:cxn>
                </a:cxnLst>
                <a:rect l="0" t="0" r="r" b="b"/>
                <a:pathLst>
                  <a:path w="131" h="14">
                    <a:moveTo>
                      <a:pt x="131" y="0"/>
                    </a:moveTo>
                    <a:lnTo>
                      <a:pt x="131" y="13"/>
                    </a:lnTo>
                    <a:lnTo>
                      <a:pt x="0" y="14"/>
                    </a:lnTo>
                    <a:lnTo>
                      <a:pt x="0" y="1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B4B4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72" name="Freeform 564"/>
              <p:cNvSpPr>
                <a:spLocks/>
              </p:cNvSpPr>
              <p:nvPr/>
            </p:nvSpPr>
            <p:spPr bwMode="auto">
              <a:xfrm>
                <a:off x="3000" y="2135"/>
                <a:ext cx="131" cy="14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2"/>
                  </a:cxn>
                  <a:cxn ang="0">
                    <a:pos x="0" y="14"/>
                  </a:cxn>
                  <a:cxn ang="0">
                    <a:pos x="0" y="1"/>
                  </a:cxn>
                  <a:cxn ang="0">
                    <a:pos x="131" y="0"/>
                  </a:cxn>
                </a:cxnLst>
                <a:rect l="0" t="0" r="r" b="b"/>
                <a:pathLst>
                  <a:path w="131" h="14">
                    <a:moveTo>
                      <a:pt x="131" y="0"/>
                    </a:moveTo>
                    <a:lnTo>
                      <a:pt x="131" y="12"/>
                    </a:lnTo>
                    <a:lnTo>
                      <a:pt x="0" y="14"/>
                    </a:lnTo>
                    <a:lnTo>
                      <a:pt x="0" y="1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B4B4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73" name="Freeform 565"/>
              <p:cNvSpPr>
                <a:spLocks/>
              </p:cNvSpPr>
              <p:nvPr/>
            </p:nvSpPr>
            <p:spPr bwMode="auto">
              <a:xfrm>
                <a:off x="3000" y="2134"/>
                <a:ext cx="131" cy="14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3"/>
                  </a:cxn>
                  <a:cxn ang="0">
                    <a:pos x="0" y="14"/>
                  </a:cxn>
                  <a:cxn ang="0">
                    <a:pos x="0" y="1"/>
                  </a:cxn>
                  <a:cxn ang="0">
                    <a:pos x="131" y="0"/>
                  </a:cxn>
                </a:cxnLst>
                <a:rect l="0" t="0" r="r" b="b"/>
                <a:pathLst>
                  <a:path w="131" h="14">
                    <a:moveTo>
                      <a:pt x="131" y="0"/>
                    </a:moveTo>
                    <a:lnTo>
                      <a:pt x="131" y="13"/>
                    </a:lnTo>
                    <a:lnTo>
                      <a:pt x="0" y="14"/>
                    </a:lnTo>
                    <a:lnTo>
                      <a:pt x="0" y="1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B4B4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74" name="Freeform 566"/>
              <p:cNvSpPr>
                <a:spLocks/>
              </p:cNvSpPr>
              <p:nvPr/>
            </p:nvSpPr>
            <p:spPr bwMode="auto">
              <a:xfrm>
                <a:off x="3000" y="2134"/>
                <a:ext cx="131" cy="13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1" y="12"/>
                  </a:cxn>
                  <a:cxn ang="0">
                    <a:pos x="0" y="13"/>
                  </a:cxn>
                  <a:cxn ang="0">
                    <a:pos x="0" y="1"/>
                  </a:cxn>
                  <a:cxn ang="0">
                    <a:pos x="131" y="0"/>
                  </a:cxn>
                </a:cxnLst>
                <a:rect l="0" t="0" r="r" b="b"/>
                <a:pathLst>
                  <a:path w="131" h="13">
                    <a:moveTo>
                      <a:pt x="131" y="0"/>
                    </a:moveTo>
                    <a:lnTo>
                      <a:pt x="131" y="12"/>
                    </a:lnTo>
                    <a:lnTo>
                      <a:pt x="0" y="13"/>
                    </a:lnTo>
                    <a:lnTo>
                      <a:pt x="0" y="1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B4B4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75" name="Rectangle 567"/>
              <p:cNvSpPr>
                <a:spLocks noChangeArrowheads="1"/>
              </p:cNvSpPr>
              <p:nvPr/>
            </p:nvSpPr>
            <p:spPr bwMode="auto">
              <a:xfrm>
                <a:off x="3000" y="2134"/>
                <a:ext cx="131" cy="12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76" name="Rectangle 568"/>
              <p:cNvSpPr>
                <a:spLocks noChangeArrowheads="1"/>
              </p:cNvSpPr>
              <p:nvPr/>
            </p:nvSpPr>
            <p:spPr bwMode="auto">
              <a:xfrm>
                <a:off x="3000" y="2134"/>
                <a:ext cx="131" cy="12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77" name="Rectangle 569"/>
              <p:cNvSpPr>
                <a:spLocks noChangeArrowheads="1"/>
              </p:cNvSpPr>
              <p:nvPr/>
            </p:nvSpPr>
            <p:spPr bwMode="auto">
              <a:xfrm>
                <a:off x="3000" y="2134"/>
                <a:ext cx="131" cy="12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78" name="Rectangle 570"/>
              <p:cNvSpPr>
                <a:spLocks noChangeArrowheads="1"/>
              </p:cNvSpPr>
              <p:nvPr/>
            </p:nvSpPr>
            <p:spPr bwMode="auto">
              <a:xfrm>
                <a:off x="3000" y="2133"/>
                <a:ext cx="131" cy="12"/>
              </a:xfrm>
              <a:prstGeom prst="rect">
                <a:avLst/>
              </a:prstGeom>
              <a:solidFill>
                <a:srgbClr val="B4B4B4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79" name="Freeform 571"/>
              <p:cNvSpPr>
                <a:spLocks/>
              </p:cNvSpPr>
              <p:nvPr/>
            </p:nvSpPr>
            <p:spPr bwMode="auto">
              <a:xfrm>
                <a:off x="3000" y="2132"/>
                <a:ext cx="131" cy="13"/>
              </a:xfrm>
              <a:custGeom>
                <a:avLst/>
                <a:gdLst/>
                <a:ahLst/>
                <a:cxnLst>
                  <a:cxn ang="0">
                    <a:pos x="131" y="1"/>
                  </a:cxn>
                  <a:cxn ang="0">
                    <a:pos x="131" y="13"/>
                  </a:cxn>
                  <a:cxn ang="0">
                    <a:pos x="0" y="13"/>
                  </a:cxn>
                  <a:cxn ang="0">
                    <a:pos x="0" y="0"/>
                  </a:cxn>
                  <a:cxn ang="0">
                    <a:pos x="131" y="1"/>
                  </a:cxn>
                </a:cxnLst>
                <a:rect l="0" t="0" r="r" b="b"/>
                <a:pathLst>
                  <a:path w="131" h="13">
                    <a:moveTo>
                      <a:pt x="131" y="1"/>
                    </a:moveTo>
                    <a:lnTo>
                      <a:pt x="131" y="13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131" y="1"/>
                    </a:lnTo>
                    <a:close/>
                  </a:path>
                </a:pathLst>
              </a:custGeom>
              <a:solidFill>
                <a:srgbClr val="B4B4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80" name="Freeform 572"/>
              <p:cNvSpPr>
                <a:spLocks/>
              </p:cNvSpPr>
              <p:nvPr/>
            </p:nvSpPr>
            <p:spPr bwMode="auto">
              <a:xfrm>
                <a:off x="3000" y="2131"/>
                <a:ext cx="131" cy="14"/>
              </a:xfrm>
              <a:custGeom>
                <a:avLst/>
                <a:gdLst/>
                <a:ahLst/>
                <a:cxnLst>
                  <a:cxn ang="0">
                    <a:pos x="131" y="2"/>
                  </a:cxn>
                  <a:cxn ang="0">
                    <a:pos x="131" y="14"/>
                  </a:cxn>
                  <a:cxn ang="0">
                    <a:pos x="0" y="13"/>
                  </a:cxn>
                  <a:cxn ang="0">
                    <a:pos x="0" y="0"/>
                  </a:cxn>
                  <a:cxn ang="0">
                    <a:pos x="131" y="2"/>
                  </a:cxn>
                </a:cxnLst>
                <a:rect l="0" t="0" r="r" b="b"/>
                <a:pathLst>
                  <a:path w="131" h="14">
                    <a:moveTo>
                      <a:pt x="131" y="2"/>
                    </a:moveTo>
                    <a:lnTo>
                      <a:pt x="131" y="14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131" y="2"/>
                    </a:lnTo>
                    <a:close/>
                  </a:path>
                </a:pathLst>
              </a:custGeom>
              <a:solidFill>
                <a:srgbClr val="B4B4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81" name="Freeform 573"/>
              <p:cNvSpPr>
                <a:spLocks/>
              </p:cNvSpPr>
              <p:nvPr/>
            </p:nvSpPr>
            <p:spPr bwMode="auto">
              <a:xfrm>
                <a:off x="3000" y="2131"/>
                <a:ext cx="131" cy="14"/>
              </a:xfrm>
              <a:custGeom>
                <a:avLst/>
                <a:gdLst/>
                <a:ahLst/>
                <a:cxnLst>
                  <a:cxn ang="0">
                    <a:pos x="131" y="1"/>
                  </a:cxn>
                  <a:cxn ang="0">
                    <a:pos x="131" y="14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31" y="1"/>
                  </a:cxn>
                </a:cxnLst>
                <a:rect l="0" t="0" r="r" b="b"/>
                <a:pathLst>
                  <a:path w="131" h="14">
                    <a:moveTo>
                      <a:pt x="131" y="1"/>
                    </a:moveTo>
                    <a:lnTo>
                      <a:pt x="131" y="14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31" y="1"/>
                    </a:lnTo>
                    <a:close/>
                  </a:path>
                </a:pathLst>
              </a:custGeom>
              <a:solidFill>
                <a:srgbClr val="B4B4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82" name="Freeform 574"/>
              <p:cNvSpPr>
                <a:spLocks/>
              </p:cNvSpPr>
              <p:nvPr/>
            </p:nvSpPr>
            <p:spPr bwMode="auto">
              <a:xfrm>
                <a:off x="3000" y="2131"/>
                <a:ext cx="131" cy="14"/>
              </a:xfrm>
              <a:custGeom>
                <a:avLst/>
                <a:gdLst/>
                <a:ahLst/>
                <a:cxnLst>
                  <a:cxn ang="0">
                    <a:pos x="131" y="1"/>
                  </a:cxn>
                  <a:cxn ang="0">
                    <a:pos x="131" y="14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"/>
                  </a:cxn>
                </a:cxnLst>
                <a:rect l="0" t="0" r="r" b="b"/>
                <a:pathLst>
                  <a:path w="131" h="14">
                    <a:moveTo>
                      <a:pt x="131" y="1"/>
                    </a:moveTo>
                    <a:lnTo>
                      <a:pt x="131" y="14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"/>
                    </a:lnTo>
                    <a:close/>
                  </a:path>
                </a:pathLst>
              </a:custGeom>
              <a:solidFill>
                <a:srgbClr val="B4B4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83" name="Freeform 575"/>
              <p:cNvSpPr>
                <a:spLocks/>
              </p:cNvSpPr>
              <p:nvPr/>
            </p:nvSpPr>
            <p:spPr bwMode="auto">
              <a:xfrm>
                <a:off x="3000" y="2129"/>
                <a:ext cx="131" cy="15"/>
              </a:xfrm>
              <a:custGeom>
                <a:avLst/>
                <a:gdLst/>
                <a:ahLst/>
                <a:cxnLst>
                  <a:cxn ang="0">
                    <a:pos x="131" y="2"/>
                  </a:cxn>
                  <a:cxn ang="0">
                    <a:pos x="131" y="15"/>
                  </a:cxn>
                  <a:cxn ang="0">
                    <a:pos x="0" y="13"/>
                  </a:cxn>
                  <a:cxn ang="0">
                    <a:pos x="0" y="0"/>
                  </a:cxn>
                  <a:cxn ang="0">
                    <a:pos x="131" y="2"/>
                  </a:cxn>
                </a:cxnLst>
                <a:rect l="0" t="0" r="r" b="b"/>
                <a:pathLst>
                  <a:path w="131" h="15">
                    <a:moveTo>
                      <a:pt x="131" y="2"/>
                    </a:moveTo>
                    <a:lnTo>
                      <a:pt x="131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131" y="2"/>
                    </a:lnTo>
                    <a:close/>
                  </a:path>
                </a:pathLst>
              </a:custGeom>
              <a:solidFill>
                <a:srgbClr val="B4B4B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84" name="Freeform 576"/>
              <p:cNvSpPr>
                <a:spLocks/>
              </p:cNvSpPr>
              <p:nvPr/>
            </p:nvSpPr>
            <p:spPr bwMode="auto">
              <a:xfrm>
                <a:off x="3000" y="2129"/>
                <a:ext cx="131" cy="14"/>
              </a:xfrm>
              <a:custGeom>
                <a:avLst/>
                <a:gdLst/>
                <a:ahLst/>
                <a:cxnLst>
                  <a:cxn ang="0">
                    <a:pos x="131" y="2"/>
                  </a:cxn>
                  <a:cxn ang="0">
                    <a:pos x="131" y="14"/>
                  </a:cxn>
                  <a:cxn ang="0">
                    <a:pos x="0" y="13"/>
                  </a:cxn>
                  <a:cxn ang="0">
                    <a:pos x="0" y="0"/>
                  </a:cxn>
                  <a:cxn ang="0">
                    <a:pos x="131" y="2"/>
                  </a:cxn>
                </a:cxnLst>
                <a:rect l="0" t="0" r="r" b="b"/>
                <a:pathLst>
                  <a:path w="131" h="14">
                    <a:moveTo>
                      <a:pt x="131" y="2"/>
                    </a:moveTo>
                    <a:lnTo>
                      <a:pt x="131" y="14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131" y="2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85" name="Freeform 577"/>
              <p:cNvSpPr>
                <a:spLocks/>
              </p:cNvSpPr>
              <p:nvPr/>
            </p:nvSpPr>
            <p:spPr bwMode="auto">
              <a:xfrm>
                <a:off x="3000" y="2128"/>
                <a:ext cx="131" cy="15"/>
              </a:xfrm>
              <a:custGeom>
                <a:avLst/>
                <a:gdLst/>
                <a:ahLst/>
                <a:cxnLst>
                  <a:cxn ang="0">
                    <a:pos x="131" y="3"/>
                  </a:cxn>
                  <a:cxn ang="0">
                    <a:pos x="131" y="15"/>
                  </a:cxn>
                  <a:cxn ang="0">
                    <a:pos x="0" y="13"/>
                  </a:cxn>
                  <a:cxn ang="0">
                    <a:pos x="0" y="0"/>
                  </a:cxn>
                  <a:cxn ang="0">
                    <a:pos x="131" y="3"/>
                  </a:cxn>
                </a:cxnLst>
                <a:rect l="0" t="0" r="r" b="b"/>
                <a:pathLst>
                  <a:path w="131" h="15">
                    <a:moveTo>
                      <a:pt x="131" y="3"/>
                    </a:moveTo>
                    <a:lnTo>
                      <a:pt x="131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131" y="3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86" name="Freeform 578"/>
              <p:cNvSpPr>
                <a:spLocks/>
              </p:cNvSpPr>
              <p:nvPr/>
            </p:nvSpPr>
            <p:spPr bwMode="auto">
              <a:xfrm>
                <a:off x="3000" y="2128"/>
                <a:ext cx="131" cy="15"/>
              </a:xfrm>
              <a:custGeom>
                <a:avLst/>
                <a:gdLst/>
                <a:ahLst/>
                <a:cxnLst>
                  <a:cxn ang="0">
                    <a:pos x="131" y="3"/>
                  </a:cxn>
                  <a:cxn ang="0">
                    <a:pos x="131" y="15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31" y="3"/>
                  </a:cxn>
                </a:cxnLst>
                <a:rect l="0" t="0" r="r" b="b"/>
                <a:pathLst>
                  <a:path w="131" h="15">
                    <a:moveTo>
                      <a:pt x="131" y="3"/>
                    </a:moveTo>
                    <a:lnTo>
                      <a:pt x="131" y="15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31" y="3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87" name="Freeform 579"/>
              <p:cNvSpPr>
                <a:spLocks/>
              </p:cNvSpPr>
              <p:nvPr/>
            </p:nvSpPr>
            <p:spPr bwMode="auto">
              <a:xfrm>
                <a:off x="3000" y="2127"/>
                <a:ext cx="131" cy="15"/>
              </a:xfrm>
              <a:custGeom>
                <a:avLst/>
                <a:gdLst/>
                <a:ahLst/>
                <a:cxnLst>
                  <a:cxn ang="0">
                    <a:pos x="131" y="4"/>
                  </a:cxn>
                  <a:cxn ang="0">
                    <a:pos x="131" y="15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31" y="4"/>
                  </a:cxn>
                </a:cxnLst>
                <a:rect l="0" t="0" r="r" b="b"/>
                <a:pathLst>
                  <a:path w="131" h="15">
                    <a:moveTo>
                      <a:pt x="131" y="4"/>
                    </a:moveTo>
                    <a:lnTo>
                      <a:pt x="131" y="15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31" y="4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88" name="Freeform 580"/>
              <p:cNvSpPr>
                <a:spLocks/>
              </p:cNvSpPr>
              <p:nvPr/>
            </p:nvSpPr>
            <p:spPr bwMode="auto">
              <a:xfrm>
                <a:off x="3000" y="2127"/>
                <a:ext cx="131" cy="15"/>
              </a:xfrm>
              <a:custGeom>
                <a:avLst/>
                <a:gdLst/>
                <a:ahLst/>
                <a:cxnLst>
                  <a:cxn ang="0">
                    <a:pos x="131" y="2"/>
                  </a:cxn>
                  <a:cxn ang="0">
                    <a:pos x="131" y="15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31" y="2"/>
                  </a:cxn>
                </a:cxnLst>
                <a:rect l="0" t="0" r="r" b="b"/>
                <a:pathLst>
                  <a:path w="131" h="15">
                    <a:moveTo>
                      <a:pt x="131" y="2"/>
                    </a:moveTo>
                    <a:lnTo>
                      <a:pt x="131" y="15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31" y="2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89" name="Freeform 581"/>
              <p:cNvSpPr>
                <a:spLocks/>
              </p:cNvSpPr>
              <p:nvPr/>
            </p:nvSpPr>
            <p:spPr bwMode="auto">
              <a:xfrm>
                <a:off x="3000" y="2126"/>
                <a:ext cx="131" cy="16"/>
              </a:xfrm>
              <a:custGeom>
                <a:avLst/>
                <a:gdLst/>
                <a:ahLst/>
                <a:cxnLst>
                  <a:cxn ang="0">
                    <a:pos x="131" y="3"/>
                  </a:cxn>
                  <a:cxn ang="0">
                    <a:pos x="131" y="16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31" y="3"/>
                  </a:cxn>
                </a:cxnLst>
                <a:rect l="0" t="0" r="r" b="b"/>
                <a:pathLst>
                  <a:path w="131" h="16">
                    <a:moveTo>
                      <a:pt x="131" y="3"/>
                    </a:moveTo>
                    <a:lnTo>
                      <a:pt x="131" y="16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31" y="3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90" name="Freeform 582"/>
              <p:cNvSpPr>
                <a:spLocks/>
              </p:cNvSpPr>
              <p:nvPr/>
            </p:nvSpPr>
            <p:spPr bwMode="auto">
              <a:xfrm>
                <a:off x="3000" y="2126"/>
                <a:ext cx="131" cy="16"/>
              </a:xfrm>
              <a:custGeom>
                <a:avLst/>
                <a:gdLst/>
                <a:ahLst/>
                <a:cxnLst>
                  <a:cxn ang="0">
                    <a:pos x="131" y="3"/>
                  </a:cxn>
                  <a:cxn ang="0">
                    <a:pos x="131" y="16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31" y="3"/>
                  </a:cxn>
                </a:cxnLst>
                <a:rect l="0" t="0" r="r" b="b"/>
                <a:pathLst>
                  <a:path w="131" h="16">
                    <a:moveTo>
                      <a:pt x="131" y="3"/>
                    </a:moveTo>
                    <a:lnTo>
                      <a:pt x="131" y="16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31" y="3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91" name="Freeform 583"/>
              <p:cNvSpPr>
                <a:spLocks/>
              </p:cNvSpPr>
              <p:nvPr/>
            </p:nvSpPr>
            <p:spPr bwMode="auto">
              <a:xfrm>
                <a:off x="3000" y="2125"/>
                <a:ext cx="131" cy="16"/>
              </a:xfrm>
              <a:custGeom>
                <a:avLst/>
                <a:gdLst/>
                <a:ahLst/>
                <a:cxnLst>
                  <a:cxn ang="0">
                    <a:pos x="131" y="4"/>
                  </a:cxn>
                  <a:cxn ang="0">
                    <a:pos x="131" y="16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4"/>
                  </a:cxn>
                </a:cxnLst>
                <a:rect l="0" t="0" r="r" b="b"/>
                <a:pathLst>
                  <a:path w="131" h="16">
                    <a:moveTo>
                      <a:pt x="131" y="4"/>
                    </a:moveTo>
                    <a:lnTo>
                      <a:pt x="131" y="16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4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92" name="Freeform 584"/>
              <p:cNvSpPr>
                <a:spLocks/>
              </p:cNvSpPr>
              <p:nvPr/>
            </p:nvSpPr>
            <p:spPr bwMode="auto">
              <a:xfrm>
                <a:off x="3000" y="2125"/>
                <a:ext cx="131" cy="16"/>
              </a:xfrm>
              <a:custGeom>
                <a:avLst/>
                <a:gdLst/>
                <a:ahLst/>
                <a:cxnLst>
                  <a:cxn ang="0">
                    <a:pos x="131" y="4"/>
                  </a:cxn>
                  <a:cxn ang="0">
                    <a:pos x="131" y="16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4"/>
                  </a:cxn>
                </a:cxnLst>
                <a:rect l="0" t="0" r="r" b="b"/>
                <a:pathLst>
                  <a:path w="131" h="16">
                    <a:moveTo>
                      <a:pt x="131" y="4"/>
                    </a:moveTo>
                    <a:lnTo>
                      <a:pt x="131" y="16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4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93" name="Freeform 585"/>
              <p:cNvSpPr>
                <a:spLocks/>
              </p:cNvSpPr>
              <p:nvPr/>
            </p:nvSpPr>
            <p:spPr bwMode="auto">
              <a:xfrm>
                <a:off x="3000" y="2124"/>
                <a:ext cx="131" cy="16"/>
              </a:xfrm>
              <a:custGeom>
                <a:avLst/>
                <a:gdLst/>
                <a:ahLst/>
                <a:cxnLst>
                  <a:cxn ang="0">
                    <a:pos x="131" y="4"/>
                  </a:cxn>
                  <a:cxn ang="0">
                    <a:pos x="131" y="16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4"/>
                  </a:cxn>
                </a:cxnLst>
                <a:rect l="0" t="0" r="r" b="b"/>
                <a:pathLst>
                  <a:path w="131" h="16">
                    <a:moveTo>
                      <a:pt x="131" y="4"/>
                    </a:moveTo>
                    <a:lnTo>
                      <a:pt x="131" y="16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4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94" name="Freeform 586"/>
              <p:cNvSpPr>
                <a:spLocks/>
              </p:cNvSpPr>
              <p:nvPr/>
            </p:nvSpPr>
            <p:spPr bwMode="auto">
              <a:xfrm>
                <a:off x="3000" y="2124"/>
                <a:ext cx="131" cy="16"/>
              </a:xfrm>
              <a:custGeom>
                <a:avLst/>
                <a:gdLst/>
                <a:ahLst/>
                <a:cxnLst>
                  <a:cxn ang="0">
                    <a:pos x="131" y="4"/>
                  </a:cxn>
                  <a:cxn ang="0">
                    <a:pos x="131" y="16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4"/>
                  </a:cxn>
                </a:cxnLst>
                <a:rect l="0" t="0" r="r" b="b"/>
                <a:pathLst>
                  <a:path w="131" h="16">
                    <a:moveTo>
                      <a:pt x="131" y="4"/>
                    </a:moveTo>
                    <a:lnTo>
                      <a:pt x="131" y="16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4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95" name="Freeform 587"/>
              <p:cNvSpPr>
                <a:spLocks/>
              </p:cNvSpPr>
              <p:nvPr/>
            </p:nvSpPr>
            <p:spPr bwMode="auto">
              <a:xfrm>
                <a:off x="3000" y="2123"/>
                <a:ext cx="131" cy="16"/>
              </a:xfrm>
              <a:custGeom>
                <a:avLst/>
                <a:gdLst/>
                <a:ahLst/>
                <a:cxnLst>
                  <a:cxn ang="0">
                    <a:pos x="131" y="5"/>
                  </a:cxn>
                  <a:cxn ang="0">
                    <a:pos x="131" y="16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31" y="5"/>
                  </a:cxn>
                </a:cxnLst>
                <a:rect l="0" t="0" r="r" b="b"/>
                <a:pathLst>
                  <a:path w="131" h="16">
                    <a:moveTo>
                      <a:pt x="131" y="5"/>
                    </a:moveTo>
                    <a:lnTo>
                      <a:pt x="131" y="16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31" y="5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96" name="Freeform 588"/>
              <p:cNvSpPr>
                <a:spLocks/>
              </p:cNvSpPr>
              <p:nvPr/>
            </p:nvSpPr>
            <p:spPr bwMode="auto">
              <a:xfrm>
                <a:off x="3000" y="2122"/>
                <a:ext cx="131" cy="17"/>
              </a:xfrm>
              <a:custGeom>
                <a:avLst/>
                <a:gdLst/>
                <a:ahLst/>
                <a:cxnLst>
                  <a:cxn ang="0">
                    <a:pos x="131" y="6"/>
                  </a:cxn>
                  <a:cxn ang="0">
                    <a:pos x="131" y="17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31" y="6"/>
                  </a:cxn>
                </a:cxnLst>
                <a:rect l="0" t="0" r="r" b="b"/>
                <a:pathLst>
                  <a:path w="131" h="17">
                    <a:moveTo>
                      <a:pt x="131" y="6"/>
                    </a:moveTo>
                    <a:lnTo>
                      <a:pt x="131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31" y="6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97" name="Freeform 589"/>
              <p:cNvSpPr>
                <a:spLocks/>
              </p:cNvSpPr>
              <p:nvPr/>
            </p:nvSpPr>
            <p:spPr bwMode="auto">
              <a:xfrm>
                <a:off x="3000" y="2122"/>
                <a:ext cx="131" cy="17"/>
              </a:xfrm>
              <a:custGeom>
                <a:avLst/>
                <a:gdLst/>
                <a:ahLst/>
                <a:cxnLst>
                  <a:cxn ang="0">
                    <a:pos x="131" y="6"/>
                  </a:cxn>
                  <a:cxn ang="0">
                    <a:pos x="131" y="17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31" y="6"/>
                  </a:cxn>
                </a:cxnLst>
                <a:rect l="0" t="0" r="r" b="b"/>
                <a:pathLst>
                  <a:path w="131" h="17">
                    <a:moveTo>
                      <a:pt x="131" y="6"/>
                    </a:moveTo>
                    <a:lnTo>
                      <a:pt x="131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31" y="6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98" name="Freeform 590"/>
              <p:cNvSpPr>
                <a:spLocks/>
              </p:cNvSpPr>
              <p:nvPr/>
            </p:nvSpPr>
            <p:spPr bwMode="auto">
              <a:xfrm>
                <a:off x="3000" y="2121"/>
                <a:ext cx="131" cy="18"/>
              </a:xfrm>
              <a:custGeom>
                <a:avLst/>
                <a:gdLst/>
                <a:ahLst/>
                <a:cxnLst>
                  <a:cxn ang="0">
                    <a:pos x="131" y="6"/>
                  </a:cxn>
                  <a:cxn ang="0">
                    <a:pos x="131" y="18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31" y="6"/>
                  </a:cxn>
                </a:cxnLst>
                <a:rect l="0" t="0" r="r" b="b"/>
                <a:pathLst>
                  <a:path w="131" h="18">
                    <a:moveTo>
                      <a:pt x="131" y="6"/>
                    </a:moveTo>
                    <a:lnTo>
                      <a:pt x="131" y="18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31" y="6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199" name="Freeform 591"/>
              <p:cNvSpPr>
                <a:spLocks/>
              </p:cNvSpPr>
              <p:nvPr/>
            </p:nvSpPr>
            <p:spPr bwMode="auto">
              <a:xfrm>
                <a:off x="3000" y="2120"/>
                <a:ext cx="131" cy="18"/>
              </a:xfrm>
              <a:custGeom>
                <a:avLst/>
                <a:gdLst/>
                <a:ahLst/>
                <a:cxnLst>
                  <a:cxn ang="0">
                    <a:pos x="131" y="7"/>
                  </a:cxn>
                  <a:cxn ang="0">
                    <a:pos x="131" y="18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31" y="7"/>
                  </a:cxn>
                </a:cxnLst>
                <a:rect l="0" t="0" r="r" b="b"/>
                <a:pathLst>
                  <a:path w="131" h="18">
                    <a:moveTo>
                      <a:pt x="131" y="7"/>
                    </a:moveTo>
                    <a:lnTo>
                      <a:pt x="131" y="18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31" y="7"/>
                    </a:lnTo>
                    <a:close/>
                  </a:path>
                </a:pathLst>
              </a:custGeom>
              <a:solidFill>
                <a:srgbClr val="C3C3C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00" name="Freeform 592"/>
              <p:cNvSpPr>
                <a:spLocks/>
              </p:cNvSpPr>
              <p:nvPr/>
            </p:nvSpPr>
            <p:spPr bwMode="auto">
              <a:xfrm>
                <a:off x="3000" y="2120"/>
                <a:ext cx="131" cy="18"/>
              </a:xfrm>
              <a:custGeom>
                <a:avLst/>
                <a:gdLst/>
                <a:ahLst/>
                <a:cxnLst>
                  <a:cxn ang="0">
                    <a:pos x="131" y="6"/>
                  </a:cxn>
                  <a:cxn ang="0">
                    <a:pos x="131" y="18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6"/>
                  </a:cxn>
                </a:cxnLst>
                <a:rect l="0" t="0" r="r" b="b"/>
                <a:pathLst>
                  <a:path w="131" h="18">
                    <a:moveTo>
                      <a:pt x="131" y="6"/>
                    </a:moveTo>
                    <a:lnTo>
                      <a:pt x="131" y="18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6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01" name="Freeform 593"/>
              <p:cNvSpPr>
                <a:spLocks/>
              </p:cNvSpPr>
              <p:nvPr/>
            </p:nvSpPr>
            <p:spPr bwMode="auto">
              <a:xfrm>
                <a:off x="3000" y="2119"/>
                <a:ext cx="131" cy="19"/>
              </a:xfrm>
              <a:custGeom>
                <a:avLst/>
                <a:gdLst/>
                <a:ahLst/>
                <a:cxnLst>
                  <a:cxn ang="0">
                    <a:pos x="131" y="7"/>
                  </a:cxn>
                  <a:cxn ang="0">
                    <a:pos x="131" y="19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31" y="7"/>
                  </a:cxn>
                </a:cxnLst>
                <a:rect l="0" t="0" r="r" b="b"/>
                <a:pathLst>
                  <a:path w="131" h="19">
                    <a:moveTo>
                      <a:pt x="131" y="7"/>
                    </a:moveTo>
                    <a:lnTo>
                      <a:pt x="131" y="19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31" y="7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02" name="Freeform 594"/>
              <p:cNvSpPr>
                <a:spLocks/>
              </p:cNvSpPr>
              <p:nvPr/>
            </p:nvSpPr>
            <p:spPr bwMode="auto">
              <a:xfrm>
                <a:off x="3000" y="2119"/>
                <a:ext cx="131" cy="19"/>
              </a:xfrm>
              <a:custGeom>
                <a:avLst/>
                <a:gdLst/>
                <a:ahLst/>
                <a:cxnLst>
                  <a:cxn ang="0">
                    <a:pos x="131" y="7"/>
                  </a:cxn>
                  <a:cxn ang="0">
                    <a:pos x="131" y="19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31" y="7"/>
                  </a:cxn>
                </a:cxnLst>
                <a:rect l="0" t="0" r="r" b="b"/>
                <a:pathLst>
                  <a:path w="131" h="19">
                    <a:moveTo>
                      <a:pt x="131" y="7"/>
                    </a:moveTo>
                    <a:lnTo>
                      <a:pt x="131" y="19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31" y="7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03" name="Freeform 595"/>
              <p:cNvSpPr>
                <a:spLocks/>
              </p:cNvSpPr>
              <p:nvPr/>
            </p:nvSpPr>
            <p:spPr bwMode="auto">
              <a:xfrm>
                <a:off x="3000" y="2118"/>
                <a:ext cx="131" cy="20"/>
              </a:xfrm>
              <a:custGeom>
                <a:avLst/>
                <a:gdLst/>
                <a:ahLst/>
                <a:cxnLst>
                  <a:cxn ang="0">
                    <a:pos x="131" y="8"/>
                  </a:cxn>
                  <a:cxn ang="0">
                    <a:pos x="131" y="20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8"/>
                  </a:cxn>
                </a:cxnLst>
                <a:rect l="0" t="0" r="r" b="b"/>
                <a:pathLst>
                  <a:path w="131" h="20">
                    <a:moveTo>
                      <a:pt x="131" y="8"/>
                    </a:moveTo>
                    <a:lnTo>
                      <a:pt x="131" y="20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8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04" name="Freeform 596"/>
              <p:cNvSpPr>
                <a:spLocks/>
              </p:cNvSpPr>
              <p:nvPr/>
            </p:nvSpPr>
            <p:spPr bwMode="auto">
              <a:xfrm>
                <a:off x="3000" y="2117"/>
                <a:ext cx="131" cy="19"/>
              </a:xfrm>
              <a:custGeom>
                <a:avLst/>
                <a:gdLst/>
                <a:ahLst/>
                <a:cxnLst>
                  <a:cxn ang="0">
                    <a:pos x="131" y="9"/>
                  </a:cxn>
                  <a:cxn ang="0">
                    <a:pos x="131" y="19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31" y="9"/>
                  </a:cxn>
                </a:cxnLst>
                <a:rect l="0" t="0" r="r" b="b"/>
                <a:pathLst>
                  <a:path w="131" h="19">
                    <a:moveTo>
                      <a:pt x="131" y="9"/>
                    </a:moveTo>
                    <a:lnTo>
                      <a:pt x="131" y="19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31" y="9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05" name="Freeform 597"/>
              <p:cNvSpPr>
                <a:spLocks/>
              </p:cNvSpPr>
              <p:nvPr/>
            </p:nvSpPr>
            <p:spPr bwMode="auto">
              <a:xfrm>
                <a:off x="3000" y="2117"/>
                <a:ext cx="131" cy="19"/>
              </a:xfrm>
              <a:custGeom>
                <a:avLst/>
                <a:gdLst/>
                <a:ahLst/>
                <a:cxnLst>
                  <a:cxn ang="0">
                    <a:pos x="131" y="8"/>
                  </a:cxn>
                  <a:cxn ang="0">
                    <a:pos x="131" y="19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8"/>
                  </a:cxn>
                </a:cxnLst>
                <a:rect l="0" t="0" r="r" b="b"/>
                <a:pathLst>
                  <a:path w="131" h="19">
                    <a:moveTo>
                      <a:pt x="131" y="8"/>
                    </a:moveTo>
                    <a:lnTo>
                      <a:pt x="131" y="19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8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06" name="Freeform 598"/>
              <p:cNvSpPr>
                <a:spLocks/>
              </p:cNvSpPr>
              <p:nvPr/>
            </p:nvSpPr>
            <p:spPr bwMode="auto">
              <a:xfrm>
                <a:off x="3000" y="2117"/>
                <a:ext cx="131" cy="19"/>
              </a:xfrm>
              <a:custGeom>
                <a:avLst/>
                <a:gdLst/>
                <a:ahLst/>
                <a:cxnLst>
                  <a:cxn ang="0">
                    <a:pos x="131" y="8"/>
                  </a:cxn>
                  <a:cxn ang="0">
                    <a:pos x="131" y="19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8"/>
                  </a:cxn>
                </a:cxnLst>
                <a:rect l="0" t="0" r="r" b="b"/>
                <a:pathLst>
                  <a:path w="131" h="19">
                    <a:moveTo>
                      <a:pt x="131" y="8"/>
                    </a:moveTo>
                    <a:lnTo>
                      <a:pt x="131" y="19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8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07" name="Freeform 599"/>
              <p:cNvSpPr>
                <a:spLocks/>
              </p:cNvSpPr>
              <p:nvPr/>
            </p:nvSpPr>
            <p:spPr bwMode="auto">
              <a:xfrm>
                <a:off x="3000" y="2117"/>
                <a:ext cx="131" cy="19"/>
              </a:xfrm>
              <a:custGeom>
                <a:avLst/>
                <a:gdLst/>
                <a:ahLst/>
                <a:cxnLst>
                  <a:cxn ang="0">
                    <a:pos x="131" y="8"/>
                  </a:cxn>
                  <a:cxn ang="0">
                    <a:pos x="131" y="19"/>
                  </a:cxn>
                  <a:cxn ang="0">
                    <a:pos x="0" y="10"/>
                  </a:cxn>
                  <a:cxn ang="0">
                    <a:pos x="0" y="0"/>
                  </a:cxn>
                  <a:cxn ang="0">
                    <a:pos x="131" y="8"/>
                  </a:cxn>
                </a:cxnLst>
                <a:rect l="0" t="0" r="r" b="b"/>
                <a:pathLst>
                  <a:path w="131" h="19">
                    <a:moveTo>
                      <a:pt x="131" y="8"/>
                    </a:moveTo>
                    <a:lnTo>
                      <a:pt x="131" y="19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131" y="8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08" name="Freeform 600"/>
              <p:cNvSpPr>
                <a:spLocks/>
              </p:cNvSpPr>
              <p:nvPr/>
            </p:nvSpPr>
            <p:spPr bwMode="auto">
              <a:xfrm>
                <a:off x="3000" y="2116"/>
                <a:ext cx="131" cy="19"/>
              </a:xfrm>
              <a:custGeom>
                <a:avLst/>
                <a:gdLst/>
                <a:ahLst/>
                <a:cxnLst>
                  <a:cxn ang="0">
                    <a:pos x="131" y="9"/>
                  </a:cxn>
                  <a:cxn ang="0">
                    <a:pos x="131" y="19"/>
                  </a:cxn>
                  <a:cxn ang="0">
                    <a:pos x="0" y="10"/>
                  </a:cxn>
                  <a:cxn ang="0">
                    <a:pos x="0" y="0"/>
                  </a:cxn>
                  <a:cxn ang="0">
                    <a:pos x="131" y="9"/>
                  </a:cxn>
                </a:cxnLst>
                <a:rect l="0" t="0" r="r" b="b"/>
                <a:pathLst>
                  <a:path w="131" h="19">
                    <a:moveTo>
                      <a:pt x="131" y="9"/>
                    </a:moveTo>
                    <a:lnTo>
                      <a:pt x="131" y="19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131" y="9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09" name="Freeform 601"/>
              <p:cNvSpPr>
                <a:spLocks/>
              </p:cNvSpPr>
              <p:nvPr/>
            </p:nvSpPr>
            <p:spPr bwMode="auto">
              <a:xfrm>
                <a:off x="3000" y="2115"/>
                <a:ext cx="131" cy="20"/>
              </a:xfrm>
              <a:custGeom>
                <a:avLst/>
                <a:gdLst/>
                <a:ahLst/>
                <a:cxnLst>
                  <a:cxn ang="0">
                    <a:pos x="131" y="10"/>
                  </a:cxn>
                  <a:cxn ang="0">
                    <a:pos x="131" y="20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0"/>
                  </a:cxn>
                </a:cxnLst>
                <a:rect l="0" t="0" r="r" b="b"/>
                <a:pathLst>
                  <a:path w="131" h="20">
                    <a:moveTo>
                      <a:pt x="131" y="10"/>
                    </a:moveTo>
                    <a:lnTo>
                      <a:pt x="131" y="20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0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10" name="Freeform 602"/>
              <p:cNvSpPr>
                <a:spLocks/>
              </p:cNvSpPr>
              <p:nvPr/>
            </p:nvSpPr>
            <p:spPr bwMode="auto">
              <a:xfrm>
                <a:off x="3000" y="2115"/>
                <a:ext cx="131" cy="20"/>
              </a:xfrm>
              <a:custGeom>
                <a:avLst/>
                <a:gdLst/>
                <a:ahLst/>
                <a:cxnLst>
                  <a:cxn ang="0">
                    <a:pos x="131" y="9"/>
                  </a:cxn>
                  <a:cxn ang="0">
                    <a:pos x="131" y="20"/>
                  </a:cxn>
                  <a:cxn ang="0">
                    <a:pos x="0" y="10"/>
                  </a:cxn>
                  <a:cxn ang="0">
                    <a:pos x="0" y="0"/>
                  </a:cxn>
                  <a:cxn ang="0">
                    <a:pos x="131" y="9"/>
                  </a:cxn>
                </a:cxnLst>
                <a:rect l="0" t="0" r="r" b="b"/>
                <a:pathLst>
                  <a:path w="131" h="20">
                    <a:moveTo>
                      <a:pt x="131" y="9"/>
                    </a:moveTo>
                    <a:lnTo>
                      <a:pt x="131" y="20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131" y="9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11" name="Freeform 603"/>
              <p:cNvSpPr>
                <a:spLocks/>
              </p:cNvSpPr>
              <p:nvPr/>
            </p:nvSpPr>
            <p:spPr bwMode="auto">
              <a:xfrm>
                <a:off x="3000" y="2114"/>
                <a:ext cx="131" cy="21"/>
              </a:xfrm>
              <a:custGeom>
                <a:avLst/>
                <a:gdLst/>
                <a:ahLst/>
                <a:cxnLst>
                  <a:cxn ang="0">
                    <a:pos x="131" y="10"/>
                  </a:cxn>
                  <a:cxn ang="0">
                    <a:pos x="131" y="21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0"/>
                  </a:cxn>
                </a:cxnLst>
                <a:rect l="0" t="0" r="r" b="b"/>
                <a:pathLst>
                  <a:path w="131" h="21">
                    <a:moveTo>
                      <a:pt x="131" y="10"/>
                    </a:moveTo>
                    <a:lnTo>
                      <a:pt x="131" y="21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0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12" name="Freeform 604"/>
              <p:cNvSpPr>
                <a:spLocks/>
              </p:cNvSpPr>
              <p:nvPr/>
            </p:nvSpPr>
            <p:spPr bwMode="auto">
              <a:xfrm>
                <a:off x="3000" y="2114"/>
                <a:ext cx="131" cy="20"/>
              </a:xfrm>
              <a:custGeom>
                <a:avLst/>
                <a:gdLst/>
                <a:ahLst/>
                <a:cxnLst>
                  <a:cxn ang="0">
                    <a:pos x="131" y="10"/>
                  </a:cxn>
                  <a:cxn ang="0">
                    <a:pos x="131" y="20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0"/>
                  </a:cxn>
                </a:cxnLst>
                <a:rect l="0" t="0" r="r" b="b"/>
                <a:pathLst>
                  <a:path w="131" h="20">
                    <a:moveTo>
                      <a:pt x="131" y="10"/>
                    </a:moveTo>
                    <a:lnTo>
                      <a:pt x="131" y="20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0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13" name="Freeform 605"/>
              <p:cNvSpPr>
                <a:spLocks/>
              </p:cNvSpPr>
              <p:nvPr/>
            </p:nvSpPr>
            <p:spPr bwMode="auto">
              <a:xfrm>
                <a:off x="3000" y="2113"/>
                <a:ext cx="131" cy="21"/>
              </a:xfrm>
              <a:custGeom>
                <a:avLst/>
                <a:gdLst/>
                <a:ahLst/>
                <a:cxnLst>
                  <a:cxn ang="0">
                    <a:pos x="131" y="10"/>
                  </a:cxn>
                  <a:cxn ang="0">
                    <a:pos x="131" y="21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0"/>
                  </a:cxn>
                </a:cxnLst>
                <a:rect l="0" t="0" r="r" b="b"/>
                <a:pathLst>
                  <a:path w="131" h="21">
                    <a:moveTo>
                      <a:pt x="131" y="10"/>
                    </a:moveTo>
                    <a:lnTo>
                      <a:pt x="131" y="21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0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14" name="Freeform 606"/>
              <p:cNvSpPr>
                <a:spLocks/>
              </p:cNvSpPr>
              <p:nvPr/>
            </p:nvSpPr>
            <p:spPr bwMode="auto">
              <a:xfrm>
                <a:off x="3000" y="2112"/>
                <a:ext cx="131" cy="22"/>
              </a:xfrm>
              <a:custGeom>
                <a:avLst/>
                <a:gdLst/>
                <a:ahLst/>
                <a:cxnLst>
                  <a:cxn ang="0">
                    <a:pos x="131" y="11"/>
                  </a:cxn>
                  <a:cxn ang="0">
                    <a:pos x="131" y="22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1"/>
                  </a:cxn>
                </a:cxnLst>
                <a:rect l="0" t="0" r="r" b="b"/>
                <a:pathLst>
                  <a:path w="131" h="22">
                    <a:moveTo>
                      <a:pt x="131" y="11"/>
                    </a:moveTo>
                    <a:lnTo>
                      <a:pt x="131" y="22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1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15" name="Freeform 607"/>
              <p:cNvSpPr>
                <a:spLocks/>
              </p:cNvSpPr>
              <p:nvPr/>
            </p:nvSpPr>
            <p:spPr bwMode="auto">
              <a:xfrm>
                <a:off x="3000" y="2111"/>
                <a:ext cx="131" cy="23"/>
              </a:xfrm>
              <a:custGeom>
                <a:avLst/>
                <a:gdLst/>
                <a:ahLst/>
                <a:cxnLst>
                  <a:cxn ang="0">
                    <a:pos x="131" y="11"/>
                  </a:cxn>
                  <a:cxn ang="0">
                    <a:pos x="131" y="23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1"/>
                  </a:cxn>
                </a:cxnLst>
                <a:rect l="0" t="0" r="r" b="b"/>
                <a:pathLst>
                  <a:path w="131" h="23">
                    <a:moveTo>
                      <a:pt x="131" y="11"/>
                    </a:moveTo>
                    <a:lnTo>
                      <a:pt x="131" y="23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1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16" name="Freeform 608"/>
              <p:cNvSpPr>
                <a:spLocks/>
              </p:cNvSpPr>
              <p:nvPr/>
            </p:nvSpPr>
            <p:spPr bwMode="auto">
              <a:xfrm>
                <a:off x="3000" y="2111"/>
                <a:ext cx="131" cy="22"/>
              </a:xfrm>
              <a:custGeom>
                <a:avLst/>
                <a:gdLst/>
                <a:ahLst/>
                <a:cxnLst>
                  <a:cxn ang="0">
                    <a:pos x="131" y="11"/>
                  </a:cxn>
                  <a:cxn ang="0">
                    <a:pos x="131" y="22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1"/>
                  </a:cxn>
                </a:cxnLst>
                <a:rect l="0" t="0" r="r" b="b"/>
                <a:pathLst>
                  <a:path w="131" h="22">
                    <a:moveTo>
                      <a:pt x="131" y="11"/>
                    </a:moveTo>
                    <a:lnTo>
                      <a:pt x="131" y="22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1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17" name="Freeform 609"/>
              <p:cNvSpPr>
                <a:spLocks/>
              </p:cNvSpPr>
              <p:nvPr/>
            </p:nvSpPr>
            <p:spPr bwMode="auto">
              <a:xfrm>
                <a:off x="3000" y="2111"/>
                <a:ext cx="131" cy="22"/>
              </a:xfrm>
              <a:custGeom>
                <a:avLst/>
                <a:gdLst/>
                <a:ahLst/>
                <a:cxnLst>
                  <a:cxn ang="0">
                    <a:pos x="131" y="11"/>
                  </a:cxn>
                  <a:cxn ang="0">
                    <a:pos x="131" y="22"/>
                  </a:cxn>
                  <a:cxn ang="0">
                    <a:pos x="0" y="10"/>
                  </a:cxn>
                  <a:cxn ang="0">
                    <a:pos x="0" y="0"/>
                  </a:cxn>
                  <a:cxn ang="0">
                    <a:pos x="131" y="11"/>
                  </a:cxn>
                </a:cxnLst>
                <a:rect l="0" t="0" r="r" b="b"/>
                <a:pathLst>
                  <a:path w="131" h="22">
                    <a:moveTo>
                      <a:pt x="131" y="11"/>
                    </a:moveTo>
                    <a:lnTo>
                      <a:pt x="131" y="22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131" y="11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18" name="Freeform 610"/>
              <p:cNvSpPr>
                <a:spLocks/>
              </p:cNvSpPr>
              <p:nvPr/>
            </p:nvSpPr>
            <p:spPr bwMode="auto">
              <a:xfrm>
                <a:off x="3000" y="2110"/>
                <a:ext cx="131" cy="23"/>
              </a:xfrm>
              <a:custGeom>
                <a:avLst/>
                <a:gdLst/>
                <a:ahLst/>
                <a:cxnLst>
                  <a:cxn ang="0">
                    <a:pos x="131" y="12"/>
                  </a:cxn>
                  <a:cxn ang="0">
                    <a:pos x="131" y="23"/>
                  </a:cxn>
                  <a:cxn ang="0">
                    <a:pos x="0" y="10"/>
                  </a:cxn>
                  <a:cxn ang="0">
                    <a:pos x="0" y="0"/>
                  </a:cxn>
                  <a:cxn ang="0">
                    <a:pos x="131" y="12"/>
                  </a:cxn>
                </a:cxnLst>
                <a:rect l="0" t="0" r="r" b="b"/>
                <a:pathLst>
                  <a:path w="131" h="23">
                    <a:moveTo>
                      <a:pt x="131" y="12"/>
                    </a:moveTo>
                    <a:lnTo>
                      <a:pt x="131" y="23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131" y="12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19" name="Freeform 611"/>
              <p:cNvSpPr>
                <a:spLocks/>
              </p:cNvSpPr>
              <p:nvPr/>
            </p:nvSpPr>
            <p:spPr bwMode="auto">
              <a:xfrm>
                <a:off x="3000" y="2110"/>
                <a:ext cx="131" cy="22"/>
              </a:xfrm>
              <a:custGeom>
                <a:avLst/>
                <a:gdLst/>
                <a:ahLst/>
                <a:cxnLst>
                  <a:cxn ang="0">
                    <a:pos x="131" y="12"/>
                  </a:cxn>
                  <a:cxn ang="0">
                    <a:pos x="131" y="22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131" y="12"/>
                  </a:cxn>
                </a:cxnLst>
                <a:rect l="0" t="0" r="r" b="b"/>
                <a:pathLst>
                  <a:path w="131" h="22">
                    <a:moveTo>
                      <a:pt x="131" y="12"/>
                    </a:moveTo>
                    <a:lnTo>
                      <a:pt x="131" y="22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131" y="12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20" name="Freeform 612"/>
              <p:cNvSpPr>
                <a:spLocks/>
              </p:cNvSpPr>
              <p:nvPr/>
            </p:nvSpPr>
            <p:spPr bwMode="auto">
              <a:xfrm>
                <a:off x="3000" y="2108"/>
                <a:ext cx="131" cy="23"/>
              </a:xfrm>
              <a:custGeom>
                <a:avLst/>
                <a:gdLst/>
                <a:ahLst/>
                <a:cxnLst>
                  <a:cxn ang="0">
                    <a:pos x="131" y="13"/>
                  </a:cxn>
                  <a:cxn ang="0">
                    <a:pos x="131" y="23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3"/>
                  </a:cxn>
                </a:cxnLst>
                <a:rect l="0" t="0" r="r" b="b"/>
                <a:pathLst>
                  <a:path w="131" h="23">
                    <a:moveTo>
                      <a:pt x="131" y="13"/>
                    </a:moveTo>
                    <a:lnTo>
                      <a:pt x="131" y="23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3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21" name="Freeform 613"/>
              <p:cNvSpPr>
                <a:spLocks/>
              </p:cNvSpPr>
              <p:nvPr/>
            </p:nvSpPr>
            <p:spPr bwMode="auto">
              <a:xfrm>
                <a:off x="3000" y="2108"/>
                <a:ext cx="131" cy="23"/>
              </a:xfrm>
              <a:custGeom>
                <a:avLst/>
                <a:gdLst/>
                <a:ahLst/>
                <a:cxnLst>
                  <a:cxn ang="0">
                    <a:pos x="131" y="13"/>
                  </a:cxn>
                  <a:cxn ang="0">
                    <a:pos x="131" y="23"/>
                  </a:cxn>
                  <a:cxn ang="0">
                    <a:pos x="0" y="10"/>
                  </a:cxn>
                  <a:cxn ang="0">
                    <a:pos x="0" y="0"/>
                  </a:cxn>
                  <a:cxn ang="0">
                    <a:pos x="131" y="13"/>
                  </a:cxn>
                </a:cxnLst>
                <a:rect l="0" t="0" r="r" b="b"/>
                <a:pathLst>
                  <a:path w="131" h="23">
                    <a:moveTo>
                      <a:pt x="131" y="13"/>
                    </a:moveTo>
                    <a:lnTo>
                      <a:pt x="131" y="23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131" y="13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22" name="Freeform 614"/>
              <p:cNvSpPr>
                <a:spLocks/>
              </p:cNvSpPr>
              <p:nvPr/>
            </p:nvSpPr>
            <p:spPr bwMode="auto">
              <a:xfrm>
                <a:off x="3000" y="2107"/>
                <a:ext cx="131" cy="24"/>
              </a:xfrm>
              <a:custGeom>
                <a:avLst/>
                <a:gdLst/>
                <a:ahLst/>
                <a:cxnLst>
                  <a:cxn ang="0">
                    <a:pos x="131" y="13"/>
                  </a:cxn>
                  <a:cxn ang="0">
                    <a:pos x="131" y="24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3"/>
                  </a:cxn>
                </a:cxnLst>
                <a:rect l="0" t="0" r="r" b="b"/>
                <a:pathLst>
                  <a:path w="131" h="24">
                    <a:moveTo>
                      <a:pt x="131" y="13"/>
                    </a:moveTo>
                    <a:lnTo>
                      <a:pt x="131" y="24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3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23" name="Freeform 615"/>
              <p:cNvSpPr>
                <a:spLocks/>
              </p:cNvSpPr>
              <p:nvPr/>
            </p:nvSpPr>
            <p:spPr bwMode="auto">
              <a:xfrm>
                <a:off x="3000" y="2107"/>
                <a:ext cx="131" cy="24"/>
              </a:xfrm>
              <a:custGeom>
                <a:avLst/>
                <a:gdLst/>
                <a:ahLst/>
                <a:cxnLst>
                  <a:cxn ang="0">
                    <a:pos x="131" y="13"/>
                  </a:cxn>
                  <a:cxn ang="0">
                    <a:pos x="131" y="24"/>
                  </a:cxn>
                  <a:cxn ang="0">
                    <a:pos x="0" y="10"/>
                  </a:cxn>
                  <a:cxn ang="0">
                    <a:pos x="0" y="0"/>
                  </a:cxn>
                  <a:cxn ang="0">
                    <a:pos x="131" y="13"/>
                  </a:cxn>
                </a:cxnLst>
                <a:rect l="0" t="0" r="r" b="b"/>
                <a:pathLst>
                  <a:path w="131" h="24">
                    <a:moveTo>
                      <a:pt x="131" y="13"/>
                    </a:moveTo>
                    <a:lnTo>
                      <a:pt x="131" y="24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131" y="13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24" name="Freeform 616"/>
              <p:cNvSpPr>
                <a:spLocks/>
              </p:cNvSpPr>
              <p:nvPr/>
            </p:nvSpPr>
            <p:spPr bwMode="auto">
              <a:xfrm>
                <a:off x="3000" y="2106"/>
                <a:ext cx="131" cy="25"/>
              </a:xfrm>
              <a:custGeom>
                <a:avLst/>
                <a:gdLst/>
                <a:ahLst/>
                <a:cxnLst>
                  <a:cxn ang="0">
                    <a:pos x="131" y="14"/>
                  </a:cxn>
                  <a:cxn ang="0">
                    <a:pos x="131" y="25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4"/>
                  </a:cxn>
                </a:cxnLst>
                <a:rect l="0" t="0" r="r" b="b"/>
                <a:pathLst>
                  <a:path w="131" h="25">
                    <a:moveTo>
                      <a:pt x="131" y="14"/>
                    </a:moveTo>
                    <a:lnTo>
                      <a:pt x="131" y="25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4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25" name="Freeform 617"/>
              <p:cNvSpPr>
                <a:spLocks/>
              </p:cNvSpPr>
              <p:nvPr/>
            </p:nvSpPr>
            <p:spPr bwMode="auto">
              <a:xfrm>
                <a:off x="3000" y="2106"/>
                <a:ext cx="131" cy="23"/>
              </a:xfrm>
              <a:custGeom>
                <a:avLst/>
                <a:gdLst/>
                <a:ahLst/>
                <a:cxnLst>
                  <a:cxn ang="0">
                    <a:pos x="131" y="13"/>
                  </a:cxn>
                  <a:cxn ang="0">
                    <a:pos x="131" y="23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3"/>
                  </a:cxn>
                </a:cxnLst>
                <a:rect l="0" t="0" r="r" b="b"/>
                <a:pathLst>
                  <a:path w="131" h="23">
                    <a:moveTo>
                      <a:pt x="131" y="13"/>
                    </a:moveTo>
                    <a:lnTo>
                      <a:pt x="131" y="23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3"/>
                    </a:lnTo>
                    <a:close/>
                  </a:path>
                </a:pathLst>
              </a:custGeom>
              <a:solidFill>
                <a:srgbClr val="D4D4D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26" name="Freeform 618"/>
              <p:cNvSpPr>
                <a:spLocks/>
              </p:cNvSpPr>
              <p:nvPr/>
            </p:nvSpPr>
            <p:spPr bwMode="auto">
              <a:xfrm>
                <a:off x="3000" y="2105"/>
                <a:ext cx="131" cy="24"/>
              </a:xfrm>
              <a:custGeom>
                <a:avLst/>
                <a:gdLst/>
                <a:ahLst/>
                <a:cxnLst>
                  <a:cxn ang="0">
                    <a:pos x="131" y="14"/>
                  </a:cxn>
                  <a:cxn ang="0">
                    <a:pos x="131" y="24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4"/>
                  </a:cxn>
                </a:cxnLst>
                <a:rect l="0" t="0" r="r" b="b"/>
                <a:pathLst>
                  <a:path w="131" h="24">
                    <a:moveTo>
                      <a:pt x="131" y="14"/>
                    </a:moveTo>
                    <a:lnTo>
                      <a:pt x="131" y="24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4"/>
                    </a:lnTo>
                    <a:close/>
                  </a:path>
                </a:pathLst>
              </a:custGeom>
              <a:solidFill>
                <a:srgbClr val="EEEE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27" name="Freeform 619"/>
              <p:cNvSpPr>
                <a:spLocks/>
              </p:cNvSpPr>
              <p:nvPr/>
            </p:nvSpPr>
            <p:spPr bwMode="auto">
              <a:xfrm>
                <a:off x="3000" y="2105"/>
                <a:ext cx="131" cy="24"/>
              </a:xfrm>
              <a:custGeom>
                <a:avLst/>
                <a:gdLst/>
                <a:ahLst/>
                <a:cxnLst>
                  <a:cxn ang="0">
                    <a:pos x="131" y="14"/>
                  </a:cxn>
                  <a:cxn ang="0">
                    <a:pos x="131" y="24"/>
                  </a:cxn>
                  <a:cxn ang="0">
                    <a:pos x="0" y="10"/>
                  </a:cxn>
                  <a:cxn ang="0">
                    <a:pos x="0" y="0"/>
                  </a:cxn>
                  <a:cxn ang="0">
                    <a:pos x="131" y="14"/>
                  </a:cxn>
                </a:cxnLst>
                <a:rect l="0" t="0" r="r" b="b"/>
                <a:pathLst>
                  <a:path w="131" h="24">
                    <a:moveTo>
                      <a:pt x="131" y="14"/>
                    </a:moveTo>
                    <a:lnTo>
                      <a:pt x="131" y="24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131" y="14"/>
                    </a:lnTo>
                    <a:close/>
                  </a:path>
                </a:pathLst>
              </a:custGeom>
              <a:solidFill>
                <a:srgbClr val="EEEE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28" name="Freeform 620"/>
              <p:cNvSpPr>
                <a:spLocks/>
              </p:cNvSpPr>
              <p:nvPr/>
            </p:nvSpPr>
            <p:spPr bwMode="auto">
              <a:xfrm>
                <a:off x="3000" y="2105"/>
                <a:ext cx="131" cy="24"/>
              </a:xfrm>
              <a:custGeom>
                <a:avLst/>
                <a:gdLst/>
                <a:ahLst/>
                <a:cxnLst>
                  <a:cxn ang="0">
                    <a:pos x="131" y="14"/>
                  </a:cxn>
                  <a:cxn ang="0">
                    <a:pos x="131" y="24"/>
                  </a:cxn>
                  <a:cxn ang="0">
                    <a:pos x="0" y="9"/>
                  </a:cxn>
                  <a:cxn ang="0">
                    <a:pos x="0" y="0"/>
                  </a:cxn>
                  <a:cxn ang="0">
                    <a:pos x="131" y="14"/>
                  </a:cxn>
                </a:cxnLst>
                <a:rect l="0" t="0" r="r" b="b"/>
                <a:pathLst>
                  <a:path w="131" h="24">
                    <a:moveTo>
                      <a:pt x="131" y="14"/>
                    </a:moveTo>
                    <a:lnTo>
                      <a:pt x="131" y="24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131" y="14"/>
                    </a:lnTo>
                    <a:close/>
                  </a:path>
                </a:pathLst>
              </a:custGeom>
              <a:solidFill>
                <a:srgbClr val="EEEE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29" name="Freeform 621"/>
              <p:cNvSpPr>
                <a:spLocks/>
              </p:cNvSpPr>
              <p:nvPr/>
            </p:nvSpPr>
            <p:spPr bwMode="auto">
              <a:xfrm>
                <a:off x="3000" y="2104"/>
                <a:ext cx="131" cy="24"/>
              </a:xfrm>
              <a:custGeom>
                <a:avLst/>
                <a:gdLst/>
                <a:ahLst/>
                <a:cxnLst>
                  <a:cxn ang="0">
                    <a:pos x="131" y="15"/>
                  </a:cxn>
                  <a:cxn ang="0">
                    <a:pos x="131" y="24"/>
                  </a:cxn>
                  <a:cxn ang="0">
                    <a:pos x="0" y="10"/>
                  </a:cxn>
                  <a:cxn ang="0">
                    <a:pos x="0" y="0"/>
                  </a:cxn>
                  <a:cxn ang="0">
                    <a:pos x="131" y="15"/>
                  </a:cxn>
                </a:cxnLst>
                <a:rect l="0" t="0" r="r" b="b"/>
                <a:pathLst>
                  <a:path w="131" h="24">
                    <a:moveTo>
                      <a:pt x="131" y="15"/>
                    </a:moveTo>
                    <a:lnTo>
                      <a:pt x="131" y="24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131" y="15"/>
                    </a:lnTo>
                    <a:close/>
                  </a:path>
                </a:pathLst>
              </a:custGeom>
              <a:solidFill>
                <a:srgbClr val="EEEE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30" name="Freeform 622"/>
              <p:cNvSpPr>
                <a:spLocks/>
              </p:cNvSpPr>
              <p:nvPr/>
            </p:nvSpPr>
            <p:spPr bwMode="auto">
              <a:xfrm>
                <a:off x="3000" y="2103"/>
                <a:ext cx="131" cy="25"/>
              </a:xfrm>
              <a:custGeom>
                <a:avLst/>
                <a:gdLst/>
                <a:ahLst/>
                <a:cxnLst>
                  <a:cxn ang="0">
                    <a:pos x="131" y="15"/>
                  </a:cxn>
                  <a:cxn ang="0">
                    <a:pos x="131" y="25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5"/>
                  </a:cxn>
                </a:cxnLst>
                <a:rect l="0" t="0" r="r" b="b"/>
                <a:pathLst>
                  <a:path w="131" h="25">
                    <a:moveTo>
                      <a:pt x="131" y="15"/>
                    </a:moveTo>
                    <a:lnTo>
                      <a:pt x="131" y="25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5"/>
                    </a:lnTo>
                    <a:close/>
                  </a:path>
                </a:pathLst>
              </a:custGeom>
              <a:solidFill>
                <a:srgbClr val="EEEE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31" name="Freeform 623"/>
              <p:cNvSpPr>
                <a:spLocks/>
              </p:cNvSpPr>
              <p:nvPr/>
            </p:nvSpPr>
            <p:spPr bwMode="auto">
              <a:xfrm>
                <a:off x="3000" y="2103"/>
                <a:ext cx="131" cy="25"/>
              </a:xfrm>
              <a:custGeom>
                <a:avLst/>
                <a:gdLst/>
                <a:ahLst/>
                <a:cxnLst>
                  <a:cxn ang="0">
                    <a:pos x="131" y="15"/>
                  </a:cxn>
                  <a:cxn ang="0">
                    <a:pos x="131" y="25"/>
                  </a:cxn>
                  <a:cxn ang="0">
                    <a:pos x="0" y="10"/>
                  </a:cxn>
                  <a:cxn ang="0">
                    <a:pos x="0" y="0"/>
                  </a:cxn>
                  <a:cxn ang="0">
                    <a:pos x="131" y="15"/>
                  </a:cxn>
                </a:cxnLst>
                <a:rect l="0" t="0" r="r" b="b"/>
                <a:pathLst>
                  <a:path w="131" h="25">
                    <a:moveTo>
                      <a:pt x="131" y="15"/>
                    </a:moveTo>
                    <a:lnTo>
                      <a:pt x="131" y="25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131" y="15"/>
                    </a:lnTo>
                    <a:close/>
                  </a:path>
                </a:pathLst>
              </a:custGeom>
              <a:solidFill>
                <a:srgbClr val="EEEE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32" name="Freeform 624"/>
              <p:cNvSpPr>
                <a:spLocks/>
              </p:cNvSpPr>
              <p:nvPr/>
            </p:nvSpPr>
            <p:spPr bwMode="auto">
              <a:xfrm>
                <a:off x="3000" y="2101"/>
                <a:ext cx="131" cy="27"/>
              </a:xfrm>
              <a:custGeom>
                <a:avLst/>
                <a:gdLst/>
                <a:ahLst/>
                <a:cxnLst>
                  <a:cxn ang="0">
                    <a:pos x="131" y="17"/>
                  </a:cxn>
                  <a:cxn ang="0">
                    <a:pos x="131" y="27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7"/>
                  </a:cxn>
                </a:cxnLst>
                <a:rect l="0" t="0" r="r" b="b"/>
                <a:pathLst>
                  <a:path w="131" h="27">
                    <a:moveTo>
                      <a:pt x="131" y="17"/>
                    </a:moveTo>
                    <a:lnTo>
                      <a:pt x="131" y="27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7"/>
                    </a:lnTo>
                    <a:close/>
                  </a:path>
                </a:pathLst>
              </a:custGeom>
              <a:solidFill>
                <a:srgbClr val="EEEE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33" name="Freeform 625"/>
              <p:cNvSpPr>
                <a:spLocks/>
              </p:cNvSpPr>
              <p:nvPr/>
            </p:nvSpPr>
            <p:spPr bwMode="auto">
              <a:xfrm>
                <a:off x="3000" y="2101"/>
                <a:ext cx="131" cy="26"/>
              </a:xfrm>
              <a:custGeom>
                <a:avLst/>
                <a:gdLst/>
                <a:ahLst/>
                <a:cxnLst>
                  <a:cxn ang="0">
                    <a:pos x="131" y="16"/>
                  </a:cxn>
                  <a:cxn ang="0">
                    <a:pos x="131" y="26"/>
                  </a:cxn>
                  <a:cxn ang="0">
                    <a:pos x="0" y="10"/>
                  </a:cxn>
                  <a:cxn ang="0">
                    <a:pos x="0" y="0"/>
                  </a:cxn>
                  <a:cxn ang="0">
                    <a:pos x="131" y="16"/>
                  </a:cxn>
                </a:cxnLst>
                <a:rect l="0" t="0" r="r" b="b"/>
                <a:pathLst>
                  <a:path w="131" h="26">
                    <a:moveTo>
                      <a:pt x="131" y="16"/>
                    </a:moveTo>
                    <a:lnTo>
                      <a:pt x="131" y="26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131" y="16"/>
                    </a:lnTo>
                    <a:close/>
                  </a:path>
                </a:pathLst>
              </a:custGeom>
              <a:solidFill>
                <a:srgbClr val="EEEEE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34" name="Freeform 626"/>
              <p:cNvSpPr>
                <a:spLocks/>
              </p:cNvSpPr>
              <p:nvPr/>
            </p:nvSpPr>
            <p:spPr bwMode="auto">
              <a:xfrm>
                <a:off x="3000" y="2101"/>
                <a:ext cx="131" cy="26"/>
              </a:xfrm>
              <a:custGeom>
                <a:avLst/>
                <a:gdLst/>
                <a:ahLst/>
                <a:cxnLst>
                  <a:cxn ang="0">
                    <a:pos x="131" y="16"/>
                  </a:cxn>
                  <a:cxn ang="0">
                    <a:pos x="131" y="26"/>
                  </a:cxn>
                  <a:cxn ang="0">
                    <a:pos x="0" y="10"/>
                  </a:cxn>
                  <a:cxn ang="0">
                    <a:pos x="0" y="0"/>
                  </a:cxn>
                  <a:cxn ang="0">
                    <a:pos x="131" y="16"/>
                  </a:cxn>
                </a:cxnLst>
                <a:rect l="0" t="0" r="r" b="b"/>
                <a:pathLst>
                  <a:path w="131" h="26">
                    <a:moveTo>
                      <a:pt x="131" y="16"/>
                    </a:moveTo>
                    <a:lnTo>
                      <a:pt x="131" y="26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131" y="1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35" name="Freeform 627"/>
              <p:cNvSpPr>
                <a:spLocks/>
              </p:cNvSpPr>
              <p:nvPr/>
            </p:nvSpPr>
            <p:spPr bwMode="auto">
              <a:xfrm>
                <a:off x="3000" y="2100"/>
                <a:ext cx="131" cy="26"/>
              </a:xfrm>
              <a:custGeom>
                <a:avLst/>
                <a:gdLst/>
                <a:ahLst/>
                <a:cxnLst>
                  <a:cxn ang="0">
                    <a:pos x="131" y="17"/>
                  </a:cxn>
                  <a:cxn ang="0">
                    <a:pos x="131" y="26"/>
                  </a:cxn>
                  <a:cxn ang="0">
                    <a:pos x="0" y="10"/>
                  </a:cxn>
                  <a:cxn ang="0">
                    <a:pos x="0" y="0"/>
                  </a:cxn>
                  <a:cxn ang="0">
                    <a:pos x="131" y="17"/>
                  </a:cxn>
                </a:cxnLst>
                <a:rect l="0" t="0" r="r" b="b"/>
                <a:pathLst>
                  <a:path w="131" h="26">
                    <a:moveTo>
                      <a:pt x="131" y="17"/>
                    </a:moveTo>
                    <a:lnTo>
                      <a:pt x="131" y="26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131" y="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36" name="Freeform 628"/>
              <p:cNvSpPr>
                <a:spLocks/>
              </p:cNvSpPr>
              <p:nvPr/>
            </p:nvSpPr>
            <p:spPr bwMode="auto">
              <a:xfrm>
                <a:off x="3000" y="2099"/>
                <a:ext cx="131" cy="27"/>
              </a:xfrm>
              <a:custGeom>
                <a:avLst/>
                <a:gdLst/>
                <a:ahLst/>
                <a:cxnLst>
                  <a:cxn ang="0">
                    <a:pos x="131" y="18"/>
                  </a:cxn>
                  <a:cxn ang="0">
                    <a:pos x="131" y="27"/>
                  </a:cxn>
                  <a:cxn ang="0">
                    <a:pos x="0" y="11"/>
                  </a:cxn>
                  <a:cxn ang="0">
                    <a:pos x="0" y="0"/>
                  </a:cxn>
                  <a:cxn ang="0">
                    <a:pos x="131" y="18"/>
                  </a:cxn>
                </a:cxnLst>
                <a:rect l="0" t="0" r="r" b="b"/>
                <a:pathLst>
                  <a:path w="131" h="27">
                    <a:moveTo>
                      <a:pt x="131" y="18"/>
                    </a:moveTo>
                    <a:lnTo>
                      <a:pt x="131" y="27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31" y="1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1237" name="Freeform 629"/>
              <p:cNvSpPr>
                <a:spLocks/>
              </p:cNvSpPr>
              <p:nvPr/>
            </p:nvSpPr>
            <p:spPr bwMode="auto">
              <a:xfrm>
                <a:off x="3000" y="2099"/>
                <a:ext cx="131" cy="27"/>
              </a:xfrm>
              <a:custGeom>
                <a:avLst/>
                <a:gdLst/>
                <a:ahLst/>
                <a:cxnLst>
                  <a:cxn ang="0">
                    <a:pos x="0" y="9"/>
                  </a:cxn>
                  <a:cxn ang="0">
                    <a:pos x="0" y="0"/>
                  </a:cxn>
                  <a:cxn ang="0">
                    <a:pos x="131" y="18"/>
                  </a:cxn>
                  <a:cxn ang="0">
                    <a:pos x="131" y="27"/>
                  </a:cxn>
                  <a:cxn ang="0">
                    <a:pos x="0" y="9"/>
                  </a:cxn>
                </a:cxnLst>
                <a:rect l="0" t="0" r="r" b="b"/>
                <a:pathLst>
                  <a:path w="131" h="27">
                    <a:moveTo>
                      <a:pt x="0" y="9"/>
                    </a:moveTo>
                    <a:lnTo>
                      <a:pt x="0" y="0"/>
                    </a:lnTo>
                    <a:lnTo>
                      <a:pt x="131" y="18"/>
                    </a:lnTo>
                    <a:lnTo>
                      <a:pt x="131" y="27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grpSp>
            <p:nvGrpSpPr>
              <p:cNvPr id="11" name="Group 630"/>
              <p:cNvGrpSpPr>
                <a:grpSpLocks/>
              </p:cNvGrpSpPr>
              <p:nvPr/>
            </p:nvGrpSpPr>
            <p:grpSpPr bwMode="auto">
              <a:xfrm>
                <a:off x="1974" y="2727"/>
                <a:ext cx="1589" cy="461"/>
                <a:chOff x="1974" y="2659"/>
                <a:chExt cx="1589" cy="461"/>
              </a:xfrm>
            </p:grpSpPr>
            <p:sp>
              <p:nvSpPr>
                <p:cNvPr id="581239" name="Line 631"/>
                <p:cNvSpPr>
                  <a:spLocks noChangeShapeType="1"/>
                </p:cNvSpPr>
                <p:nvPr/>
              </p:nvSpPr>
              <p:spPr bwMode="auto">
                <a:xfrm flipV="1">
                  <a:off x="3127" y="2659"/>
                  <a:ext cx="1" cy="17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40" name="Line 632"/>
                <p:cNvSpPr>
                  <a:spLocks noChangeShapeType="1"/>
                </p:cNvSpPr>
                <p:nvPr/>
              </p:nvSpPr>
              <p:spPr bwMode="auto">
                <a:xfrm flipV="1">
                  <a:off x="3562" y="2659"/>
                  <a:ext cx="1" cy="173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41" name="Rectangle 633"/>
                <p:cNvSpPr>
                  <a:spLocks noChangeArrowheads="1"/>
                </p:cNvSpPr>
                <p:nvPr/>
              </p:nvSpPr>
              <p:spPr bwMode="auto">
                <a:xfrm>
                  <a:off x="1974" y="2904"/>
                  <a:ext cx="1589" cy="19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42" name="Rectangle 634"/>
                <p:cNvSpPr>
                  <a:spLocks noChangeArrowheads="1"/>
                </p:cNvSpPr>
                <p:nvPr/>
              </p:nvSpPr>
              <p:spPr bwMode="auto">
                <a:xfrm>
                  <a:off x="1974" y="2904"/>
                  <a:ext cx="1589" cy="19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43" name="Rectangle 635"/>
                <p:cNvSpPr>
                  <a:spLocks noChangeArrowheads="1"/>
                </p:cNvSpPr>
                <p:nvPr/>
              </p:nvSpPr>
              <p:spPr bwMode="auto">
                <a:xfrm>
                  <a:off x="1974" y="2905"/>
                  <a:ext cx="1589" cy="18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44" name="Rectangle 636"/>
                <p:cNvSpPr>
                  <a:spLocks noChangeArrowheads="1"/>
                </p:cNvSpPr>
                <p:nvPr/>
              </p:nvSpPr>
              <p:spPr bwMode="auto">
                <a:xfrm>
                  <a:off x="1974" y="2905"/>
                  <a:ext cx="1589" cy="19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45" name="Rectangle 637"/>
                <p:cNvSpPr>
                  <a:spLocks noChangeArrowheads="1"/>
                </p:cNvSpPr>
                <p:nvPr/>
              </p:nvSpPr>
              <p:spPr bwMode="auto">
                <a:xfrm>
                  <a:off x="1974" y="2905"/>
                  <a:ext cx="1589" cy="19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46" name="Rectangle 638"/>
                <p:cNvSpPr>
                  <a:spLocks noChangeArrowheads="1"/>
                </p:cNvSpPr>
                <p:nvPr/>
              </p:nvSpPr>
              <p:spPr bwMode="auto">
                <a:xfrm>
                  <a:off x="1974" y="2905"/>
                  <a:ext cx="1589" cy="20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47" name="Rectangle 639"/>
                <p:cNvSpPr>
                  <a:spLocks noChangeArrowheads="1"/>
                </p:cNvSpPr>
                <p:nvPr/>
              </p:nvSpPr>
              <p:spPr bwMode="auto">
                <a:xfrm>
                  <a:off x="1974" y="2906"/>
                  <a:ext cx="1589" cy="19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48" name="Rectangle 640"/>
                <p:cNvSpPr>
                  <a:spLocks noChangeArrowheads="1"/>
                </p:cNvSpPr>
                <p:nvPr/>
              </p:nvSpPr>
              <p:spPr bwMode="auto">
                <a:xfrm>
                  <a:off x="1974" y="2906"/>
                  <a:ext cx="1589" cy="20"/>
                </a:xfrm>
                <a:prstGeom prst="rect">
                  <a:avLst/>
                </a:prstGeom>
                <a:solidFill>
                  <a:srgbClr val="6E6E6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49" name="Rectangle 641"/>
                <p:cNvSpPr>
                  <a:spLocks noChangeArrowheads="1"/>
                </p:cNvSpPr>
                <p:nvPr/>
              </p:nvSpPr>
              <p:spPr bwMode="auto">
                <a:xfrm>
                  <a:off x="1974" y="2907"/>
                  <a:ext cx="1589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50" name="Rectangle 642"/>
                <p:cNvSpPr>
                  <a:spLocks noChangeArrowheads="1"/>
                </p:cNvSpPr>
                <p:nvPr/>
              </p:nvSpPr>
              <p:spPr bwMode="auto">
                <a:xfrm>
                  <a:off x="1974" y="2907"/>
                  <a:ext cx="1589" cy="20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51" name="Rectangle 643"/>
                <p:cNvSpPr>
                  <a:spLocks noChangeArrowheads="1"/>
                </p:cNvSpPr>
                <p:nvPr/>
              </p:nvSpPr>
              <p:spPr bwMode="auto">
                <a:xfrm>
                  <a:off x="1974" y="2908"/>
                  <a:ext cx="1589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52" name="Rectangle 644"/>
                <p:cNvSpPr>
                  <a:spLocks noChangeArrowheads="1"/>
                </p:cNvSpPr>
                <p:nvPr/>
              </p:nvSpPr>
              <p:spPr bwMode="auto">
                <a:xfrm>
                  <a:off x="1974" y="2908"/>
                  <a:ext cx="1589" cy="20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53" name="Rectangle 645"/>
                <p:cNvSpPr>
                  <a:spLocks noChangeArrowheads="1"/>
                </p:cNvSpPr>
                <p:nvPr/>
              </p:nvSpPr>
              <p:spPr bwMode="auto">
                <a:xfrm>
                  <a:off x="1974" y="2908"/>
                  <a:ext cx="1589" cy="20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54" name="Rectangle 646"/>
                <p:cNvSpPr>
                  <a:spLocks noChangeArrowheads="1"/>
                </p:cNvSpPr>
                <p:nvPr/>
              </p:nvSpPr>
              <p:spPr bwMode="auto">
                <a:xfrm>
                  <a:off x="1974" y="2908"/>
                  <a:ext cx="1589" cy="20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55" name="Rectangle 647"/>
                <p:cNvSpPr>
                  <a:spLocks noChangeArrowheads="1"/>
                </p:cNvSpPr>
                <p:nvPr/>
              </p:nvSpPr>
              <p:spPr bwMode="auto">
                <a:xfrm>
                  <a:off x="1974" y="2908"/>
                  <a:ext cx="1589" cy="20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56" name="Rectangle 648"/>
                <p:cNvSpPr>
                  <a:spLocks noChangeArrowheads="1"/>
                </p:cNvSpPr>
                <p:nvPr/>
              </p:nvSpPr>
              <p:spPr bwMode="auto">
                <a:xfrm>
                  <a:off x="1974" y="2909"/>
                  <a:ext cx="1589" cy="20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57" name="Rectangle 649"/>
                <p:cNvSpPr>
                  <a:spLocks noChangeArrowheads="1"/>
                </p:cNvSpPr>
                <p:nvPr/>
              </p:nvSpPr>
              <p:spPr bwMode="auto">
                <a:xfrm>
                  <a:off x="1974" y="2909"/>
                  <a:ext cx="1589" cy="20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58" name="Rectangle 650"/>
                <p:cNvSpPr>
                  <a:spLocks noChangeArrowheads="1"/>
                </p:cNvSpPr>
                <p:nvPr/>
              </p:nvSpPr>
              <p:spPr bwMode="auto">
                <a:xfrm>
                  <a:off x="1974" y="2910"/>
                  <a:ext cx="1589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59" name="Rectangle 651"/>
                <p:cNvSpPr>
                  <a:spLocks noChangeArrowheads="1"/>
                </p:cNvSpPr>
                <p:nvPr/>
              </p:nvSpPr>
              <p:spPr bwMode="auto">
                <a:xfrm>
                  <a:off x="1974" y="2910"/>
                  <a:ext cx="1589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60" name="Rectangle 652"/>
                <p:cNvSpPr>
                  <a:spLocks noChangeArrowheads="1"/>
                </p:cNvSpPr>
                <p:nvPr/>
              </p:nvSpPr>
              <p:spPr bwMode="auto">
                <a:xfrm>
                  <a:off x="1974" y="2911"/>
                  <a:ext cx="1589" cy="18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61" name="Rectangle 653"/>
                <p:cNvSpPr>
                  <a:spLocks noChangeArrowheads="1"/>
                </p:cNvSpPr>
                <p:nvPr/>
              </p:nvSpPr>
              <p:spPr bwMode="auto">
                <a:xfrm>
                  <a:off x="1974" y="2911"/>
                  <a:ext cx="1589" cy="18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62" name="Rectangle 654"/>
                <p:cNvSpPr>
                  <a:spLocks noChangeArrowheads="1"/>
                </p:cNvSpPr>
                <p:nvPr/>
              </p:nvSpPr>
              <p:spPr bwMode="auto">
                <a:xfrm>
                  <a:off x="1974" y="2911"/>
                  <a:ext cx="1589" cy="18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63" name="Rectangle 655"/>
                <p:cNvSpPr>
                  <a:spLocks noChangeArrowheads="1"/>
                </p:cNvSpPr>
                <p:nvPr/>
              </p:nvSpPr>
              <p:spPr bwMode="auto">
                <a:xfrm>
                  <a:off x="1974" y="2911"/>
                  <a:ext cx="1589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64" name="Rectangle 656"/>
                <p:cNvSpPr>
                  <a:spLocks noChangeArrowheads="1"/>
                </p:cNvSpPr>
                <p:nvPr/>
              </p:nvSpPr>
              <p:spPr bwMode="auto">
                <a:xfrm>
                  <a:off x="1974" y="2911"/>
                  <a:ext cx="1589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65" name="Rectangle 657"/>
                <p:cNvSpPr>
                  <a:spLocks noChangeArrowheads="1"/>
                </p:cNvSpPr>
                <p:nvPr/>
              </p:nvSpPr>
              <p:spPr bwMode="auto">
                <a:xfrm>
                  <a:off x="1974" y="2912"/>
                  <a:ext cx="1589" cy="19"/>
                </a:xfrm>
                <a:prstGeom prst="rect">
                  <a:avLst/>
                </a:prstGeom>
                <a:solidFill>
                  <a:srgbClr val="7979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66" name="Rectangle 658"/>
                <p:cNvSpPr>
                  <a:spLocks noChangeArrowheads="1"/>
                </p:cNvSpPr>
                <p:nvPr/>
              </p:nvSpPr>
              <p:spPr bwMode="auto">
                <a:xfrm>
                  <a:off x="1974" y="2912"/>
                  <a:ext cx="1589" cy="19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67" name="Rectangle 659"/>
                <p:cNvSpPr>
                  <a:spLocks noChangeArrowheads="1"/>
                </p:cNvSpPr>
                <p:nvPr/>
              </p:nvSpPr>
              <p:spPr bwMode="auto">
                <a:xfrm>
                  <a:off x="1974" y="2912"/>
                  <a:ext cx="1589" cy="19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68" name="Rectangle 660"/>
                <p:cNvSpPr>
                  <a:spLocks noChangeArrowheads="1"/>
                </p:cNvSpPr>
                <p:nvPr/>
              </p:nvSpPr>
              <p:spPr bwMode="auto">
                <a:xfrm>
                  <a:off x="1974" y="2912"/>
                  <a:ext cx="1589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69" name="Rectangle 661"/>
                <p:cNvSpPr>
                  <a:spLocks noChangeArrowheads="1"/>
                </p:cNvSpPr>
                <p:nvPr/>
              </p:nvSpPr>
              <p:spPr bwMode="auto">
                <a:xfrm>
                  <a:off x="1974" y="2914"/>
                  <a:ext cx="1589" cy="18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70" name="Rectangle 662"/>
                <p:cNvSpPr>
                  <a:spLocks noChangeArrowheads="1"/>
                </p:cNvSpPr>
                <p:nvPr/>
              </p:nvSpPr>
              <p:spPr bwMode="auto">
                <a:xfrm>
                  <a:off x="1974" y="2914"/>
                  <a:ext cx="1589" cy="18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71" name="Rectangle 663"/>
                <p:cNvSpPr>
                  <a:spLocks noChangeArrowheads="1"/>
                </p:cNvSpPr>
                <p:nvPr/>
              </p:nvSpPr>
              <p:spPr bwMode="auto">
                <a:xfrm>
                  <a:off x="1974" y="2914"/>
                  <a:ext cx="1589" cy="18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72" name="Rectangle 664"/>
                <p:cNvSpPr>
                  <a:spLocks noChangeArrowheads="1"/>
                </p:cNvSpPr>
                <p:nvPr/>
              </p:nvSpPr>
              <p:spPr bwMode="auto">
                <a:xfrm>
                  <a:off x="1974" y="2914"/>
                  <a:ext cx="1589" cy="20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73" name="Rectangle 665"/>
                <p:cNvSpPr>
                  <a:spLocks noChangeArrowheads="1"/>
                </p:cNvSpPr>
                <p:nvPr/>
              </p:nvSpPr>
              <p:spPr bwMode="auto">
                <a:xfrm>
                  <a:off x="1974" y="2915"/>
                  <a:ext cx="1589" cy="19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74" name="Rectangle 666"/>
                <p:cNvSpPr>
                  <a:spLocks noChangeArrowheads="1"/>
                </p:cNvSpPr>
                <p:nvPr/>
              </p:nvSpPr>
              <p:spPr bwMode="auto">
                <a:xfrm>
                  <a:off x="1974" y="2915"/>
                  <a:ext cx="1589" cy="19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75" name="Rectangle 667"/>
                <p:cNvSpPr>
                  <a:spLocks noChangeArrowheads="1"/>
                </p:cNvSpPr>
                <p:nvPr/>
              </p:nvSpPr>
              <p:spPr bwMode="auto">
                <a:xfrm>
                  <a:off x="1974" y="2916"/>
                  <a:ext cx="1589" cy="18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76" name="Rectangle 668"/>
                <p:cNvSpPr>
                  <a:spLocks noChangeArrowheads="1"/>
                </p:cNvSpPr>
                <p:nvPr/>
              </p:nvSpPr>
              <p:spPr bwMode="auto">
                <a:xfrm>
                  <a:off x="1974" y="2916"/>
                  <a:ext cx="1589" cy="19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77" name="Rectangle 669"/>
                <p:cNvSpPr>
                  <a:spLocks noChangeArrowheads="1"/>
                </p:cNvSpPr>
                <p:nvPr/>
              </p:nvSpPr>
              <p:spPr bwMode="auto">
                <a:xfrm>
                  <a:off x="1974" y="2916"/>
                  <a:ext cx="1589" cy="19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78" name="Rectangle 670"/>
                <p:cNvSpPr>
                  <a:spLocks noChangeArrowheads="1"/>
                </p:cNvSpPr>
                <p:nvPr/>
              </p:nvSpPr>
              <p:spPr bwMode="auto">
                <a:xfrm>
                  <a:off x="1974" y="2916"/>
                  <a:ext cx="1589" cy="19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79" name="Rectangle 671"/>
                <p:cNvSpPr>
                  <a:spLocks noChangeArrowheads="1"/>
                </p:cNvSpPr>
                <p:nvPr/>
              </p:nvSpPr>
              <p:spPr bwMode="auto">
                <a:xfrm>
                  <a:off x="1974" y="2917"/>
                  <a:ext cx="1589" cy="18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80" name="Rectangle 672"/>
                <p:cNvSpPr>
                  <a:spLocks noChangeArrowheads="1"/>
                </p:cNvSpPr>
                <p:nvPr/>
              </p:nvSpPr>
              <p:spPr bwMode="auto">
                <a:xfrm>
                  <a:off x="1974" y="2917"/>
                  <a:ext cx="1589" cy="18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81" name="Rectangle 673"/>
                <p:cNvSpPr>
                  <a:spLocks noChangeArrowheads="1"/>
                </p:cNvSpPr>
                <p:nvPr/>
              </p:nvSpPr>
              <p:spPr bwMode="auto">
                <a:xfrm>
                  <a:off x="1974" y="2917"/>
                  <a:ext cx="1589" cy="19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82" name="Rectangle 674"/>
                <p:cNvSpPr>
                  <a:spLocks noChangeArrowheads="1"/>
                </p:cNvSpPr>
                <p:nvPr/>
              </p:nvSpPr>
              <p:spPr bwMode="auto">
                <a:xfrm>
                  <a:off x="1974" y="2917"/>
                  <a:ext cx="1589" cy="19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83" name="Rectangle 675"/>
                <p:cNvSpPr>
                  <a:spLocks noChangeArrowheads="1"/>
                </p:cNvSpPr>
                <p:nvPr/>
              </p:nvSpPr>
              <p:spPr bwMode="auto">
                <a:xfrm>
                  <a:off x="1974" y="2917"/>
                  <a:ext cx="1589" cy="19"/>
                </a:xfrm>
                <a:prstGeom prst="rect">
                  <a:avLst/>
                </a:prstGeom>
                <a:solidFill>
                  <a:srgbClr val="8C8C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84" name="Rectangle 676"/>
                <p:cNvSpPr>
                  <a:spLocks noChangeArrowheads="1"/>
                </p:cNvSpPr>
                <p:nvPr/>
              </p:nvSpPr>
              <p:spPr bwMode="auto">
                <a:xfrm>
                  <a:off x="1974" y="2918"/>
                  <a:ext cx="1589" cy="18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85" name="Rectangle 677"/>
                <p:cNvSpPr>
                  <a:spLocks noChangeArrowheads="1"/>
                </p:cNvSpPr>
                <p:nvPr/>
              </p:nvSpPr>
              <p:spPr bwMode="auto">
                <a:xfrm>
                  <a:off x="1974" y="2918"/>
                  <a:ext cx="1589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86" name="Rectangle 678"/>
                <p:cNvSpPr>
                  <a:spLocks noChangeArrowheads="1"/>
                </p:cNvSpPr>
                <p:nvPr/>
              </p:nvSpPr>
              <p:spPr bwMode="auto">
                <a:xfrm>
                  <a:off x="1974" y="2919"/>
                  <a:ext cx="1589" cy="18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87" name="Rectangle 679"/>
                <p:cNvSpPr>
                  <a:spLocks noChangeArrowheads="1"/>
                </p:cNvSpPr>
                <p:nvPr/>
              </p:nvSpPr>
              <p:spPr bwMode="auto">
                <a:xfrm>
                  <a:off x="1974" y="2919"/>
                  <a:ext cx="1589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88" name="Rectangle 680"/>
                <p:cNvSpPr>
                  <a:spLocks noChangeArrowheads="1"/>
                </p:cNvSpPr>
                <p:nvPr/>
              </p:nvSpPr>
              <p:spPr bwMode="auto">
                <a:xfrm>
                  <a:off x="1974" y="2919"/>
                  <a:ext cx="1589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89" name="Rectangle 681"/>
                <p:cNvSpPr>
                  <a:spLocks noChangeArrowheads="1"/>
                </p:cNvSpPr>
                <p:nvPr/>
              </p:nvSpPr>
              <p:spPr bwMode="auto">
                <a:xfrm>
                  <a:off x="1974" y="2919"/>
                  <a:ext cx="1589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90" name="Rectangle 682"/>
                <p:cNvSpPr>
                  <a:spLocks noChangeArrowheads="1"/>
                </p:cNvSpPr>
                <p:nvPr/>
              </p:nvSpPr>
              <p:spPr bwMode="auto">
                <a:xfrm>
                  <a:off x="1974" y="2920"/>
                  <a:ext cx="1589" cy="18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91" name="Rectangle 683"/>
                <p:cNvSpPr>
                  <a:spLocks noChangeArrowheads="1"/>
                </p:cNvSpPr>
                <p:nvPr/>
              </p:nvSpPr>
              <p:spPr bwMode="auto">
                <a:xfrm>
                  <a:off x="1974" y="2920"/>
                  <a:ext cx="1589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92" name="Rectangle 684"/>
                <p:cNvSpPr>
                  <a:spLocks noChangeArrowheads="1"/>
                </p:cNvSpPr>
                <p:nvPr/>
              </p:nvSpPr>
              <p:spPr bwMode="auto">
                <a:xfrm>
                  <a:off x="1974" y="2920"/>
                  <a:ext cx="1589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93" name="Rectangle 685"/>
                <p:cNvSpPr>
                  <a:spLocks noChangeArrowheads="1"/>
                </p:cNvSpPr>
                <p:nvPr/>
              </p:nvSpPr>
              <p:spPr bwMode="auto">
                <a:xfrm>
                  <a:off x="1974" y="2921"/>
                  <a:ext cx="1589" cy="18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94" name="Rectangle 686"/>
                <p:cNvSpPr>
                  <a:spLocks noChangeArrowheads="1"/>
                </p:cNvSpPr>
                <p:nvPr/>
              </p:nvSpPr>
              <p:spPr bwMode="auto">
                <a:xfrm>
                  <a:off x="1974" y="2921"/>
                  <a:ext cx="1589" cy="18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95" name="Rectangle 687"/>
                <p:cNvSpPr>
                  <a:spLocks noChangeArrowheads="1"/>
                </p:cNvSpPr>
                <p:nvPr/>
              </p:nvSpPr>
              <p:spPr bwMode="auto">
                <a:xfrm>
                  <a:off x="1974" y="2922"/>
                  <a:ext cx="1589" cy="17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96" name="Rectangle 688"/>
                <p:cNvSpPr>
                  <a:spLocks noChangeArrowheads="1"/>
                </p:cNvSpPr>
                <p:nvPr/>
              </p:nvSpPr>
              <p:spPr bwMode="auto">
                <a:xfrm>
                  <a:off x="1974" y="2922"/>
                  <a:ext cx="1589" cy="18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97" name="Rectangle 689"/>
                <p:cNvSpPr>
                  <a:spLocks noChangeArrowheads="1"/>
                </p:cNvSpPr>
                <p:nvPr/>
              </p:nvSpPr>
              <p:spPr bwMode="auto">
                <a:xfrm>
                  <a:off x="1974" y="2922"/>
                  <a:ext cx="1589" cy="18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98" name="Rectangle 690"/>
                <p:cNvSpPr>
                  <a:spLocks noChangeArrowheads="1"/>
                </p:cNvSpPr>
                <p:nvPr/>
              </p:nvSpPr>
              <p:spPr bwMode="auto">
                <a:xfrm>
                  <a:off x="1974" y="2922"/>
                  <a:ext cx="1589" cy="19"/>
                </a:xfrm>
                <a:prstGeom prst="rect">
                  <a:avLst/>
                </a:prstGeom>
                <a:solidFill>
                  <a:srgbClr val="A4A4A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299" name="Rectangle 691"/>
                <p:cNvSpPr>
                  <a:spLocks noChangeArrowheads="1"/>
                </p:cNvSpPr>
                <p:nvPr/>
              </p:nvSpPr>
              <p:spPr bwMode="auto">
                <a:xfrm>
                  <a:off x="1974" y="2923"/>
                  <a:ext cx="1589" cy="18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00" name="Rectangle 692"/>
                <p:cNvSpPr>
                  <a:spLocks noChangeArrowheads="1"/>
                </p:cNvSpPr>
                <p:nvPr/>
              </p:nvSpPr>
              <p:spPr bwMode="auto">
                <a:xfrm>
                  <a:off x="1974" y="2923"/>
                  <a:ext cx="1589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01" name="Rectangle 693"/>
                <p:cNvSpPr>
                  <a:spLocks noChangeArrowheads="1"/>
                </p:cNvSpPr>
                <p:nvPr/>
              </p:nvSpPr>
              <p:spPr bwMode="auto">
                <a:xfrm>
                  <a:off x="1974" y="2923"/>
                  <a:ext cx="1589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02" name="Rectangle 694"/>
                <p:cNvSpPr>
                  <a:spLocks noChangeArrowheads="1"/>
                </p:cNvSpPr>
                <p:nvPr/>
              </p:nvSpPr>
              <p:spPr bwMode="auto">
                <a:xfrm>
                  <a:off x="1974" y="2923"/>
                  <a:ext cx="1589" cy="20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03" name="Rectangle 695"/>
                <p:cNvSpPr>
                  <a:spLocks noChangeArrowheads="1"/>
                </p:cNvSpPr>
                <p:nvPr/>
              </p:nvSpPr>
              <p:spPr bwMode="auto">
                <a:xfrm>
                  <a:off x="1974" y="2924"/>
                  <a:ext cx="1589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04" name="Rectangle 696"/>
                <p:cNvSpPr>
                  <a:spLocks noChangeArrowheads="1"/>
                </p:cNvSpPr>
                <p:nvPr/>
              </p:nvSpPr>
              <p:spPr bwMode="auto">
                <a:xfrm>
                  <a:off x="1974" y="2924"/>
                  <a:ext cx="1589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05" name="Rectangle 697"/>
                <p:cNvSpPr>
                  <a:spLocks noChangeArrowheads="1"/>
                </p:cNvSpPr>
                <p:nvPr/>
              </p:nvSpPr>
              <p:spPr bwMode="auto">
                <a:xfrm>
                  <a:off x="1974" y="2924"/>
                  <a:ext cx="1589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06" name="Rectangle 698"/>
                <p:cNvSpPr>
                  <a:spLocks noChangeArrowheads="1"/>
                </p:cNvSpPr>
                <p:nvPr/>
              </p:nvSpPr>
              <p:spPr bwMode="auto">
                <a:xfrm>
                  <a:off x="1974" y="2925"/>
                  <a:ext cx="1589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07" name="Rectangle 699"/>
                <p:cNvSpPr>
                  <a:spLocks noChangeArrowheads="1"/>
                </p:cNvSpPr>
                <p:nvPr/>
              </p:nvSpPr>
              <p:spPr bwMode="auto">
                <a:xfrm>
                  <a:off x="1974" y="2925"/>
                  <a:ext cx="1589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08" name="Rectangle 700"/>
                <p:cNvSpPr>
                  <a:spLocks noChangeArrowheads="1"/>
                </p:cNvSpPr>
                <p:nvPr/>
              </p:nvSpPr>
              <p:spPr bwMode="auto">
                <a:xfrm>
                  <a:off x="1974" y="2926"/>
                  <a:ext cx="1589" cy="18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09" name="Rectangle 701"/>
                <p:cNvSpPr>
                  <a:spLocks noChangeArrowheads="1"/>
                </p:cNvSpPr>
                <p:nvPr/>
              </p:nvSpPr>
              <p:spPr bwMode="auto">
                <a:xfrm>
                  <a:off x="1974" y="2926"/>
                  <a:ext cx="1589" cy="19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10" name="Rectangle 702"/>
                <p:cNvSpPr>
                  <a:spLocks noChangeArrowheads="1"/>
                </p:cNvSpPr>
                <p:nvPr/>
              </p:nvSpPr>
              <p:spPr bwMode="auto">
                <a:xfrm>
                  <a:off x="1974" y="2927"/>
                  <a:ext cx="1589" cy="18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11" name="Rectangle 703"/>
                <p:cNvSpPr>
                  <a:spLocks noChangeArrowheads="1"/>
                </p:cNvSpPr>
                <p:nvPr/>
              </p:nvSpPr>
              <p:spPr bwMode="auto">
                <a:xfrm>
                  <a:off x="1974" y="2927"/>
                  <a:ext cx="1589" cy="18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12" name="Rectangle 704"/>
                <p:cNvSpPr>
                  <a:spLocks noChangeArrowheads="1"/>
                </p:cNvSpPr>
                <p:nvPr/>
              </p:nvSpPr>
              <p:spPr bwMode="auto">
                <a:xfrm>
                  <a:off x="1974" y="2928"/>
                  <a:ext cx="1589" cy="17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13" name="Rectangle 705"/>
                <p:cNvSpPr>
                  <a:spLocks noChangeArrowheads="1"/>
                </p:cNvSpPr>
                <p:nvPr/>
              </p:nvSpPr>
              <p:spPr bwMode="auto">
                <a:xfrm>
                  <a:off x="1974" y="2928"/>
                  <a:ext cx="1589" cy="18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14" name="Rectangle 706"/>
                <p:cNvSpPr>
                  <a:spLocks noChangeArrowheads="1"/>
                </p:cNvSpPr>
                <p:nvPr/>
              </p:nvSpPr>
              <p:spPr bwMode="auto">
                <a:xfrm>
                  <a:off x="1974" y="2928"/>
                  <a:ext cx="1589" cy="18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15" name="Rectangle 707"/>
                <p:cNvSpPr>
                  <a:spLocks noChangeArrowheads="1"/>
                </p:cNvSpPr>
                <p:nvPr/>
              </p:nvSpPr>
              <p:spPr bwMode="auto">
                <a:xfrm>
                  <a:off x="1974" y="2928"/>
                  <a:ext cx="1589" cy="19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16" name="Rectangle 708"/>
                <p:cNvSpPr>
                  <a:spLocks noChangeArrowheads="1"/>
                </p:cNvSpPr>
                <p:nvPr/>
              </p:nvSpPr>
              <p:spPr bwMode="auto">
                <a:xfrm>
                  <a:off x="1974" y="2929"/>
                  <a:ext cx="1589" cy="18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17" name="Rectangle 709"/>
                <p:cNvSpPr>
                  <a:spLocks noChangeArrowheads="1"/>
                </p:cNvSpPr>
                <p:nvPr/>
              </p:nvSpPr>
              <p:spPr bwMode="auto">
                <a:xfrm>
                  <a:off x="1974" y="2929"/>
                  <a:ext cx="1589" cy="18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1318" name="Rectangle 710"/>
                <p:cNvSpPr>
                  <a:spLocks noChangeArrowheads="1"/>
                </p:cNvSpPr>
                <p:nvPr/>
              </p:nvSpPr>
              <p:spPr bwMode="auto">
                <a:xfrm>
                  <a:off x="1974" y="2929"/>
                  <a:ext cx="1589" cy="19"/>
                </a:xfrm>
                <a:prstGeom prst="rect">
                  <a:avLst/>
                </a:prstGeom>
                <a:solidFill>
                  <a:srgbClr val="C3C3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grpSp>
              <p:nvGrpSpPr>
                <p:cNvPr id="12" name="Group 711"/>
                <p:cNvGrpSpPr>
                  <a:grpSpLocks/>
                </p:cNvGrpSpPr>
                <p:nvPr/>
              </p:nvGrpSpPr>
              <p:grpSpPr bwMode="auto">
                <a:xfrm>
                  <a:off x="1974" y="2929"/>
                  <a:ext cx="1589" cy="68"/>
                  <a:chOff x="1974" y="2929"/>
                  <a:chExt cx="1589" cy="68"/>
                </a:xfrm>
              </p:grpSpPr>
              <p:sp>
                <p:nvSpPr>
                  <p:cNvPr id="581320" name="Rectangle 71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29"/>
                    <a:ext cx="1589" cy="20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21" name="Rectangle 71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29"/>
                    <a:ext cx="1589" cy="20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22" name="Rectangle 71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29"/>
                    <a:ext cx="1589" cy="20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23" name="Rectangle 71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29"/>
                    <a:ext cx="1589" cy="20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24" name="Rectangle 71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0"/>
                    <a:ext cx="1589" cy="19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25" name="Rectangle 71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0"/>
                    <a:ext cx="1589" cy="20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26" name="Rectangle 71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1"/>
                    <a:ext cx="1589" cy="19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27" name="Rectangle 71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1"/>
                    <a:ext cx="1589" cy="20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28" name="Rectangle 72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1"/>
                    <a:ext cx="1589" cy="20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29" name="Rectangle 72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2"/>
                    <a:ext cx="1589" cy="20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30" name="Rectangle 72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2"/>
                    <a:ext cx="1589" cy="20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31" name="Rectangle 72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2"/>
                    <a:ext cx="1589" cy="20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32" name="Rectangle 72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2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33" name="Rectangle 72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4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34" name="Rectangle 72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4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35" name="Rectangle 72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4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36" name="Rectangle 72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4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37" name="Rectangle 72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5"/>
                    <a:ext cx="1589" cy="18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38" name="Rectangle 73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5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39" name="Rectangle 73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5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40" name="Rectangle 73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5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41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6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42" name="Rectangle 73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6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43" name="Rectangle 73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6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44" name="Rectangle 73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6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45" name="Rectangle 73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6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46" name="Rectangle 73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7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47" name="Rectangle 73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7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48" name="Rectangle 74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8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49" name="Rectangle 74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8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50" name="Rectangle 74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8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51" name="Rectangle 74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8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52" name="Rectangle 74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9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53" name="Rectangle 74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9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54" name="Rectangle 74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9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55" name="Rectangle 74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9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56" name="Rectangle 74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39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57" name="Rectangle 74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0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58" name="Rectangle 75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0"/>
                    <a:ext cx="1589" cy="20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59" name="Rectangle 75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1"/>
                    <a:ext cx="1589" cy="1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60" name="Rectangle 75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1"/>
                    <a:ext cx="1589" cy="20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61" name="Rectangle 75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2"/>
                    <a:ext cx="1589" cy="1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62" name="Rectangle 75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2"/>
                    <a:ext cx="1589" cy="20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63" name="Rectangle 75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3"/>
                    <a:ext cx="1589" cy="1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64" name="Rectangle 75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3"/>
                    <a:ext cx="1589" cy="20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65" name="Rectangle 75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3"/>
                    <a:ext cx="1589" cy="2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66" name="Rectangle 75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3"/>
                    <a:ext cx="1589" cy="2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67" name="Rectangle 75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4"/>
                    <a:ext cx="1589" cy="1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68" name="Rectangle 76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4"/>
                    <a:ext cx="1589" cy="1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69" name="Rectangle 76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5"/>
                    <a:ext cx="1589" cy="1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70" name="Rectangle 76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5"/>
                    <a:ext cx="1589" cy="1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71" name="Rectangle 76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5"/>
                    <a:ext cx="1589" cy="1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72" name="Rectangle 76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5"/>
                    <a:ext cx="1589" cy="1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73" name="Rectangle 76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5"/>
                    <a:ext cx="1589" cy="20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74" name="Rectangle 76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5"/>
                    <a:ext cx="1589" cy="20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75" name="Rectangle 76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6"/>
                    <a:ext cx="1589" cy="1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76" name="Rectangle 76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6"/>
                    <a:ext cx="1589" cy="1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77" name="Rectangle 76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6"/>
                    <a:ext cx="1589" cy="20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78" name="Rectangle 77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7"/>
                    <a:ext cx="1589" cy="1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79" name="Rectangle 77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7"/>
                    <a:ext cx="1589" cy="1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80" name="Rectangle 77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7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81" name="Rectangle 77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8"/>
                    <a:ext cx="1589" cy="18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82" name="Rectangle 77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8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83" name="Rectangle 77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8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84" name="Rectangle 77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9"/>
                    <a:ext cx="1589" cy="18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85" name="Rectangle 77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9"/>
                    <a:ext cx="1589" cy="18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86" name="Rectangle 77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9"/>
                    <a:ext cx="1589" cy="18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87" name="Rectangle 77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9"/>
                    <a:ext cx="1589" cy="18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88" name="Rectangle 78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9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89" name="Rectangle 78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9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90" name="Rectangle 78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49"/>
                    <a:ext cx="1589" cy="2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91" name="Rectangle 78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0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92" name="Rectangle 78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0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93" name="Rectangle 78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1"/>
                    <a:ext cx="1589" cy="18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94" name="Rectangle 78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1"/>
                    <a:ext cx="1589" cy="18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95" name="Rectangle 78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1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96" name="Rectangle 78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1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97" name="Rectangle 78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2"/>
                    <a:ext cx="1589" cy="18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98" name="Rectangle 79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2"/>
                    <a:ext cx="1589" cy="18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399" name="Rectangle 79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2"/>
                    <a:ext cx="1589" cy="18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00" name="Rectangle 79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2"/>
                    <a:ext cx="1589" cy="18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01" name="Rectangle 79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2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02" name="Rectangle 79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3"/>
                    <a:ext cx="1589" cy="18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03" name="Rectangle 79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3"/>
                    <a:ext cx="1589" cy="18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04" name="Rectangle 79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3"/>
                    <a:ext cx="1589" cy="1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05" name="Rectangle 79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3"/>
                    <a:ext cx="1589" cy="19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06" name="Rectangle 79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3"/>
                    <a:ext cx="1589" cy="19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07" name="Rectangle 79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3"/>
                    <a:ext cx="1589" cy="19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08" name="Rectangle 80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3"/>
                    <a:ext cx="1589" cy="20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09" name="Rectangle 80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5"/>
                    <a:ext cx="1589" cy="18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10" name="Rectangle 80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5"/>
                    <a:ext cx="1589" cy="18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11" name="Rectangle 80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5"/>
                    <a:ext cx="1589" cy="18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12" name="Rectangle 80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5"/>
                    <a:ext cx="1589" cy="18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13" name="Rectangle 80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5"/>
                    <a:ext cx="1589" cy="18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14" name="Rectangle 80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5"/>
                    <a:ext cx="1589" cy="19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15" name="Rectangle 80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6"/>
                    <a:ext cx="1589" cy="18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16" name="Rectangle 80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6"/>
                    <a:ext cx="1589" cy="18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17" name="Rectangle 80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6"/>
                    <a:ext cx="1589" cy="19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18" name="Rectangle 81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6"/>
                    <a:ext cx="1589" cy="19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19" name="Rectangle 81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6"/>
                    <a:ext cx="1589" cy="19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20" name="Rectangle 81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6"/>
                    <a:ext cx="1589" cy="19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21" name="Rectangle 81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6"/>
                    <a:ext cx="1589" cy="19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22" name="Rectangle 81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7"/>
                    <a:ext cx="1589" cy="18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23" name="Rectangle 81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7"/>
                    <a:ext cx="1589" cy="19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24" name="Rectangle 81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7"/>
                    <a:ext cx="1589" cy="19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25" name="Rectangle 81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7"/>
                    <a:ext cx="1589" cy="19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26" name="Rectangle 81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7"/>
                    <a:ext cx="1589" cy="20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27" name="Rectangle 81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7"/>
                    <a:ext cx="1589" cy="20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28" name="Rectangle 82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8"/>
                    <a:ext cx="1589" cy="19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29" name="Rectangle 82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8"/>
                    <a:ext cx="1589" cy="19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30" name="Rectangle 82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8"/>
                    <a:ext cx="1589" cy="19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31" name="Rectangle 82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8"/>
                    <a:ext cx="1589" cy="19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32" name="Rectangle 82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8"/>
                    <a:ext cx="1589" cy="20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33" name="Rectangle 82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8"/>
                    <a:ext cx="1589" cy="20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34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9"/>
                    <a:ext cx="1589" cy="19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35" name="Rectangle 82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9"/>
                    <a:ext cx="1589" cy="19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36" name="Rectangle 82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59"/>
                    <a:ext cx="1589" cy="19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37" name="Rectangle 82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0"/>
                    <a:ext cx="1589" cy="18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38" name="Rectangle 83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0"/>
                    <a:ext cx="1589" cy="19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39" name="Rectangle 83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0"/>
                    <a:ext cx="1589" cy="19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40" name="Rectangle 83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1"/>
                    <a:ext cx="1589" cy="18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41" name="Rectangle 83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1"/>
                    <a:ext cx="1589" cy="19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42" name="Rectangle 83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1"/>
                    <a:ext cx="1589" cy="19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43" name="Rectangle 83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2"/>
                    <a:ext cx="1589" cy="18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44" name="Rectangle 83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2"/>
                    <a:ext cx="1589" cy="18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45" name="Rectangle 83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2"/>
                    <a:ext cx="1589" cy="18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46" name="Rectangle 83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3"/>
                    <a:ext cx="1589" cy="17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47" name="Rectangle 83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3"/>
                    <a:ext cx="1589" cy="17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48" name="Rectangle 84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3"/>
                    <a:ext cx="1589" cy="18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49" name="Rectangle 84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3"/>
                    <a:ext cx="1589" cy="18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50" name="Rectangle 84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3"/>
                    <a:ext cx="1589" cy="18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51" name="Rectangle 84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3"/>
                    <a:ext cx="1589" cy="19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52" name="Rectangle 84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3"/>
                    <a:ext cx="1589" cy="19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53" name="Rectangle 84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4"/>
                    <a:ext cx="1589" cy="18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54" name="Rectangle 84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4"/>
                    <a:ext cx="1589" cy="19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55" name="Rectangle 84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4"/>
                    <a:ext cx="1589" cy="19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56" name="Rectangle 84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4"/>
                    <a:ext cx="1589" cy="19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57" name="Rectangle 84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4"/>
                    <a:ext cx="1589" cy="20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58" name="Rectangle 85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4"/>
                    <a:ext cx="1589" cy="20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59" name="Rectangle 85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5"/>
                    <a:ext cx="1589" cy="19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60" name="Rectangle 85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5"/>
                    <a:ext cx="1589" cy="19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61" name="Rectangle 85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5"/>
                    <a:ext cx="1589" cy="19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62" name="Rectangle 85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6"/>
                    <a:ext cx="1589" cy="18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63" name="Rectangle 85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6"/>
                    <a:ext cx="1589" cy="19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64" name="Rectangle 85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6"/>
                    <a:ext cx="1589" cy="19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65" name="Rectangle 85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6"/>
                    <a:ext cx="1589" cy="19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66" name="Rectangle 85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6"/>
                    <a:ext cx="1589" cy="19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67" name="Rectangle 85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6"/>
                    <a:ext cx="1589" cy="20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68" name="Rectangle 86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7"/>
                    <a:ext cx="1589" cy="19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69" name="Rectangle 86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7"/>
                    <a:ext cx="1589" cy="19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70" name="Rectangle 86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7"/>
                    <a:ext cx="1589" cy="19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71" name="Rectangle 86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7"/>
                    <a:ext cx="1589" cy="19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72" name="Rectangle 86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7"/>
                    <a:ext cx="1589" cy="19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73" name="Rectangle 86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7"/>
                    <a:ext cx="1589" cy="20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74" name="Rectangle 86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9"/>
                    <a:ext cx="1589" cy="18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75" name="Rectangle 86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9"/>
                    <a:ext cx="1589" cy="18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76" name="Rectangle 86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9"/>
                    <a:ext cx="1589" cy="19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77" name="Rectangle 86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9"/>
                    <a:ext cx="1589" cy="19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78" name="Rectangle 87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9"/>
                    <a:ext cx="1589" cy="19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79" name="Rectangle 87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9"/>
                    <a:ext cx="1589" cy="20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80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69"/>
                    <a:ext cx="1589" cy="20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81" name="Rectangle 87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0"/>
                    <a:ext cx="1589" cy="19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82" name="Rectangle 87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0"/>
                    <a:ext cx="1589" cy="20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83" name="Rectangle 87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0"/>
                    <a:ext cx="1589" cy="20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84" name="Rectangle 87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0"/>
                    <a:ext cx="1589" cy="20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85" name="Rectangle 87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0"/>
                    <a:ext cx="1589" cy="20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86" name="Rectangle 87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0"/>
                    <a:ext cx="1589" cy="20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87" name="Rectangle 87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1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88" name="Rectangle 88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1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89" name="Rectangle 88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1"/>
                    <a:ext cx="1589" cy="20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90" name="Rectangle 88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2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91" name="Rectangle 88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2"/>
                    <a:ext cx="1589" cy="20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92" name="Rectangle 88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2"/>
                    <a:ext cx="1589" cy="20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93" name="Rectangle 88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3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94" name="Rectangle 88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3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95" name="Rectangle 88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3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96" name="Rectangle 88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3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97" name="Rectangle 88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3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98" name="Rectangle 89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3"/>
                    <a:ext cx="1589" cy="20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499" name="Rectangle 89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4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00" name="Rectangle 89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4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01" name="Rectangle 89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4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02" name="Rectangle 89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4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03" name="Rectangle 89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5"/>
                    <a:ext cx="1589" cy="18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04" name="Rectangle 89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5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05" name="Rectangle 89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5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06" name="Rectangle 89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5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07" name="Rectangle 89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5"/>
                    <a:ext cx="1589" cy="20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08" name="Rectangle 90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5"/>
                    <a:ext cx="1589" cy="20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09" name="Rectangle 90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6"/>
                    <a:ext cx="1589" cy="19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10" name="Rectangle 90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6"/>
                    <a:ext cx="1589" cy="20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11" name="Rectangle 90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6"/>
                    <a:ext cx="1589" cy="20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12" name="Rectangle 90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7"/>
                    <a:ext cx="158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13" name="Rectangle 90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7"/>
                    <a:ext cx="1589" cy="20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14" name="Rectangle 90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7"/>
                    <a:ext cx="1589" cy="20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15" name="Rectangle 90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7"/>
                    <a:ext cx="1589" cy="20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16" name="Rectangle 90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7"/>
                    <a:ext cx="1589" cy="20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17" name="Rectangle 90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7"/>
                    <a:ext cx="1589" cy="20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18" name="Rectangle 91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8"/>
                    <a:ext cx="158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19" name="Rectangle 91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8"/>
                    <a:ext cx="158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</p:grpSp>
            <p:grpSp>
              <p:nvGrpSpPr>
                <p:cNvPr id="13" name="Group 912"/>
                <p:cNvGrpSpPr>
                  <a:grpSpLocks/>
                </p:cNvGrpSpPr>
                <p:nvPr/>
              </p:nvGrpSpPr>
              <p:grpSpPr bwMode="auto">
                <a:xfrm>
                  <a:off x="1974" y="2792"/>
                  <a:ext cx="1589" cy="328"/>
                  <a:chOff x="1974" y="2792"/>
                  <a:chExt cx="1589" cy="328"/>
                </a:xfrm>
              </p:grpSpPr>
              <p:sp>
                <p:nvSpPr>
                  <p:cNvPr id="581521" name="Rectangle 91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8"/>
                    <a:ext cx="158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22" name="Rectangle 91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8"/>
                    <a:ext cx="158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23" name="Rectangle 91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8"/>
                    <a:ext cx="1589" cy="20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24" name="Rectangle 91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8"/>
                    <a:ext cx="1589" cy="20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25" name="Rectangle 91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9"/>
                    <a:ext cx="158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26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9"/>
                    <a:ext cx="158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27" name="Rectangle 91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79"/>
                    <a:ext cx="1589" cy="20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28" name="Rectangle 92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0"/>
                    <a:ext cx="158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29" name="Rectangle 92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0"/>
                    <a:ext cx="158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30" name="Rectangle 92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0"/>
                    <a:ext cx="158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31" name="Rectangle 92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0"/>
                    <a:ext cx="158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32" name="Rectangle 92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0"/>
                    <a:ext cx="158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33" name="Rectangle 92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0"/>
                    <a:ext cx="1589" cy="20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34" name="Rectangle 92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0"/>
                    <a:ext cx="1589" cy="20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35" name="Rectangle 92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1"/>
                    <a:ext cx="158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36" name="Rectangle 92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1"/>
                    <a:ext cx="1589" cy="20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37" name="Rectangle 92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2"/>
                    <a:ext cx="158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38" name="Rectangle 93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2"/>
                    <a:ext cx="158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39" name="Rectangle 93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2"/>
                    <a:ext cx="1589" cy="20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40" name="Rectangle 93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2"/>
                    <a:ext cx="1589" cy="20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41" name="Rectangle 93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3"/>
                    <a:ext cx="158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42" name="Rectangle 93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3"/>
                    <a:ext cx="1589" cy="20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43" name="Rectangle 93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3"/>
                    <a:ext cx="1589" cy="20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44" name="Rectangle 93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4"/>
                    <a:ext cx="158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45" name="Rectangle 93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4"/>
                    <a:ext cx="158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46" name="Rectangle 93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4"/>
                    <a:ext cx="158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47" name="Rectangle 93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4"/>
                    <a:ext cx="158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48" name="Rectangle 94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4"/>
                    <a:ext cx="158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49" name="Rectangle 94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4"/>
                    <a:ext cx="158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50" name="Rectangle 94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5"/>
                    <a:ext cx="158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51" name="Rectangle 94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5"/>
                    <a:ext cx="158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52" name="Rectangle 94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5"/>
                    <a:ext cx="158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53" name="Rectangle 94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6"/>
                    <a:ext cx="1589" cy="18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54" name="Rectangle 94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6"/>
                    <a:ext cx="158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55" name="Rectangle 94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6"/>
                    <a:ext cx="158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56" name="Rectangle 94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6"/>
                    <a:ext cx="158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57" name="Rectangle 94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6"/>
                    <a:ext cx="158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58" name="Rectangle 95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6"/>
                    <a:ext cx="1589" cy="20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59" name="Rectangle 95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7"/>
                    <a:ext cx="158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60" name="Rectangle 95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7"/>
                    <a:ext cx="158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61" name="Rectangle 95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7"/>
                    <a:ext cx="158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62" name="Rectangle 95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7"/>
                    <a:ext cx="158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63" name="Rectangle 955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8"/>
                    <a:ext cx="1589" cy="18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64" name="Rectangle 956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8"/>
                    <a:ext cx="158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65" name="Rectangle 957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8"/>
                    <a:ext cx="158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66" name="Rectangle 958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9"/>
                    <a:ext cx="1589" cy="18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67" name="Rectangle 959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9"/>
                    <a:ext cx="158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68" name="Rectangle 960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89"/>
                    <a:ext cx="1589" cy="19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69" name="Rectangle 961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90"/>
                    <a:ext cx="1589" cy="18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70" name="Rectangle 962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90"/>
                    <a:ext cx="1589" cy="18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71" name="Rectangle 963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90"/>
                    <a:ext cx="1589" cy="18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72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1974" y="2990"/>
                    <a:ext cx="1589" cy="18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73" name="Rectangle 96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792"/>
                    <a:ext cx="99" cy="21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74" name="Freeform 966"/>
                  <p:cNvSpPr>
                    <a:spLocks/>
                  </p:cNvSpPr>
                  <p:nvPr/>
                </p:nvSpPr>
                <p:spPr bwMode="auto">
                  <a:xfrm>
                    <a:off x="2598" y="2792"/>
                    <a:ext cx="402" cy="56"/>
                  </a:xfrm>
                  <a:custGeom>
                    <a:avLst/>
                    <a:gdLst/>
                    <a:ahLst/>
                    <a:cxnLst>
                      <a:cxn ang="0">
                        <a:pos x="402" y="56"/>
                      </a:cxn>
                      <a:cxn ang="0">
                        <a:pos x="402" y="35"/>
                      </a:cxn>
                      <a:cxn ang="0">
                        <a:pos x="0" y="0"/>
                      </a:cxn>
                      <a:cxn ang="0">
                        <a:pos x="0" y="21"/>
                      </a:cxn>
                      <a:cxn ang="0">
                        <a:pos x="402" y="56"/>
                      </a:cxn>
                    </a:cxnLst>
                    <a:rect l="0" t="0" r="r" b="b"/>
                    <a:pathLst>
                      <a:path w="402" h="56">
                        <a:moveTo>
                          <a:pt x="402" y="56"/>
                        </a:moveTo>
                        <a:lnTo>
                          <a:pt x="402" y="35"/>
                        </a:lnTo>
                        <a:lnTo>
                          <a:pt x="0" y="0"/>
                        </a:lnTo>
                        <a:lnTo>
                          <a:pt x="0" y="21"/>
                        </a:lnTo>
                        <a:lnTo>
                          <a:pt x="402" y="56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75" name="Freeform 967"/>
                  <p:cNvSpPr>
                    <a:spLocks/>
                  </p:cNvSpPr>
                  <p:nvPr/>
                </p:nvSpPr>
                <p:spPr bwMode="auto">
                  <a:xfrm>
                    <a:off x="3000" y="2827"/>
                    <a:ext cx="131" cy="70"/>
                  </a:xfrm>
                  <a:custGeom>
                    <a:avLst/>
                    <a:gdLst/>
                    <a:ahLst/>
                    <a:cxnLst>
                      <a:cxn ang="0">
                        <a:pos x="0" y="21"/>
                      </a:cxn>
                      <a:cxn ang="0">
                        <a:pos x="0" y="0"/>
                      </a:cxn>
                      <a:cxn ang="0">
                        <a:pos x="131" y="50"/>
                      </a:cxn>
                      <a:cxn ang="0">
                        <a:pos x="131" y="70"/>
                      </a:cxn>
                      <a:cxn ang="0">
                        <a:pos x="0" y="21"/>
                      </a:cxn>
                    </a:cxnLst>
                    <a:rect l="0" t="0" r="r" b="b"/>
                    <a:pathLst>
                      <a:path w="131" h="70">
                        <a:moveTo>
                          <a:pt x="0" y="21"/>
                        </a:moveTo>
                        <a:lnTo>
                          <a:pt x="0" y="0"/>
                        </a:lnTo>
                        <a:lnTo>
                          <a:pt x="131" y="50"/>
                        </a:lnTo>
                        <a:lnTo>
                          <a:pt x="131" y="70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76" name="Rectangle 96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99"/>
                    <a:ext cx="99" cy="21"/>
                  </a:xfrm>
                  <a:prstGeom prst="rect">
                    <a:avLst/>
                  </a:prstGeom>
                  <a:solidFill>
                    <a:srgbClr val="00AFA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77" name="Freeform 969"/>
                  <p:cNvSpPr>
                    <a:spLocks/>
                  </p:cNvSpPr>
                  <p:nvPr/>
                </p:nvSpPr>
                <p:spPr bwMode="auto">
                  <a:xfrm>
                    <a:off x="2598" y="3065"/>
                    <a:ext cx="402" cy="5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55"/>
                      </a:cxn>
                      <a:cxn ang="0">
                        <a:pos x="0" y="3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5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55"/>
                        </a:lnTo>
                        <a:lnTo>
                          <a:pt x="0" y="3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78" name="Freeform 970"/>
                  <p:cNvSpPr>
                    <a:spLocks/>
                  </p:cNvSpPr>
                  <p:nvPr/>
                </p:nvSpPr>
                <p:spPr bwMode="auto">
                  <a:xfrm>
                    <a:off x="3000" y="3015"/>
                    <a:ext cx="131" cy="70"/>
                  </a:xfrm>
                  <a:custGeom>
                    <a:avLst/>
                    <a:gdLst/>
                    <a:ahLst/>
                    <a:cxnLst>
                      <a:cxn ang="0">
                        <a:pos x="0" y="50"/>
                      </a:cxn>
                      <a:cxn ang="0">
                        <a:pos x="0" y="70"/>
                      </a:cxn>
                      <a:cxn ang="0">
                        <a:pos x="131" y="22"/>
                      </a:cxn>
                      <a:cxn ang="0">
                        <a:pos x="131" y="0"/>
                      </a:cxn>
                      <a:cxn ang="0">
                        <a:pos x="0" y="50"/>
                      </a:cxn>
                    </a:cxnLst>
                    <a:rect l="0" t="0" r="r" b="b"/>
                    <a:pathLst>
                      <a:path w="131" h="70">
                        <a:moveTo>
                          <a:pt x="0" y="50"/>
                        </a:moveTo>
                        <a:lnTo>
                          <a:pt x="0" y="70"/>
                        </a:lnTo>
                        <a:lnTo>
                          <a:pt x="131" y="22"/>
                        </a:lnTo>
                        <a:lnTo>
                          <a:pt x="131" y="0"/>
                        </a:lnTo>
                        <a:lnTo>
                          <a:pt x="0" y="50"/>
                        </a:lnTo>
                        <a:close/>
                      </a:path>
                    </a:pathLst>
                  </a:custGeom>
                  <a:solidFill>
                    <a:srgbClr val="00AFA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79" name="Rectangle 97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793"/>
                    <a:ext cx="99" cy="21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80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794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81" name="Rectangle 97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794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82" name="Rectangle 97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795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83" name="Rectangle 97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796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84" name="Rectangle 97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796"/>
                    <a:ext cx="99" cy="21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85" name="Rectangle 97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797"/>
                    <a:ext cx="99" cy="21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86" name="Rectangle 97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797"/>
                    <a:ext cx="99" cy="22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87" name="Rectangle 97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798"/>
                    <a:ext cx="99" cy="21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88" name="Rectangle 98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799"/>
                    <a:ext cx="99" cy="20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89" name="Rectangle 98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0"/>
                    <a:ext cx="99" cy="20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90" name="Rectangle 98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0"/>
                    <a:ext cx="99" cy="20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91" name="Rectangle 98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1"/>
                    <a:ext cx="9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92" name="Rectangle 98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1"/>
                    <a:ext cx="9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93" name="Rectangle 98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1"/>
                    <a:ext cx="99" cy="20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94" name="Rectangle 98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1"/>
                    <a:ext cx="99" cy="20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95" name="Rectangle 98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2"/>
                    <a:ext cx="99" cy="20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96" name="Rectangle 98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3"/>
                    <a:ext cx="9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97" name="Rectangle 98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4"/>
                    <a:ext cx="9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98" name="Rectangle 99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5"/>
                    <a:ext cx="99" cy="18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599" name="Rectangle 99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5"/>
                    <a:ext cx="99" cy="20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00" name="Rectangle 99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5"/>
                    <a:ext cx="99" cy="20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01" name="Rectangle 99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7"/>
                    <a:ext cx="9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02" name="Rectangle 99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7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03" name="Rectangle 99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7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04" name="Rectangle 99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8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05" name="Rectangle 99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9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06" name="Rectangle 99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09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07" name="Rectangle 99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0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08" name="Rectangle 100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1"/>
                    <a:ext cx="9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09" name="Rectangle 100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2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10" name="Rectangle 100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2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11" name="Rectangle 100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3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12" name="Rectangle 100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3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13" name="Rectangle 100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4"/>
                    <a:ext cx="9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14" name="Rectangle 100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4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15" name="Rectangle 100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5"/>
                    <a:ext cx="9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16" name="Rectangle 100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6"/>
                    <a:ext cx="9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17" name="Rectangle 100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7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18" name="Rectangle 101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7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19" name="Rectangle 101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8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20" name="Rectangle 101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9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21" name="Rectangle 101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19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22" name="Rectangle 101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0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23" name="Rectangle 101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0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24" name="Rectangle 101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0"/>
                    <a:ext cx="9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25" name="Rectangle 101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1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26" name="Rectangle 101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1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27" name="Rectangle 101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1"/>
                    <a:ext cx="9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28" name="Rectangle 102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2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29" name="Rectangle 102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3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30" name="Rectangle 102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3"/>
                    <a:ext cx="9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31" name="Rectangle 102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5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32" name="Rectangle 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5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33" name="Rectangle 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6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34" name="Rectangle 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6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35" name="Rectangle 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6"/>
                    <a:ext cx="9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36" name="Rectangle 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7"/>
                    <a:ext cx="99" cy="19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37" name="Rectangle 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8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38" name="Rectangle 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9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39" name="Rectangle 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29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40" name="Rectangle 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1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41" name="Rectangle 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1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42" name="Rectangle 1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2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43" name="Rectangle 1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2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44" name="Rectangle 1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2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45" name="Rectangle 1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3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46" name="Rectangle 1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4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47" name="Rectangle 1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5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48" name="Rectangle 1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5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49" name="Rectangle 1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6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50" name="Rectangle 1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7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51" name="Rectangle 1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7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52" name="Rectangle 2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8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53" name="Rectangle 2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8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54" name="Rectangle 2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9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55" name="Rectangle 2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39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56" name="Rectangle 2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0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57" name="Rectangle 2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0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58" name="Rectangle 2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1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59" name="Rectangle 2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1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60" name="Rectangle 2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2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61" name="Rectangle 2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2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6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3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63" name="Rectangle 3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4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64" name="Rectangle 3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5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65" name="Rectangle 3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6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66" name="Rectangle 3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6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67" name="Rectangle 3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7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68" name="Rectangle 3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8"/>
                    <a:ext cx="99" cy="14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69" name="Rectangle 3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8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70" name="Rectangle 3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8"/>
                    <a:ext cx="99" cy="16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71" name="Rectangle 3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9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72" name="Rectangle 4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49"/>
                    <a:ext cx="99" cy="16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73" name="Rectangle 4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0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74" name="Rectangle 4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1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75" name="Rectangle 4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2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76" name="Rectangle 4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3"/>
                    <a:ext cx="99" cy="14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77" name="Rectangle 4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3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78" name="Rectangle 4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4"/>
                    <a:ext cx="99" cy="14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79" name="Rectangle 4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4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80" name="Rectangle 4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5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81" name="Rectangle 4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5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82" name="Rectangle 5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6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83" name="Rectangle 5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6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84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7"/>
                    <a:ext cx="99" cy="14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85" name="Rectangle 5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7"/>
                    <a:ext cx="99" cy="16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86" name="Rectangle 5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8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87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9"/>
                    <a:ext cx="99" cy="14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88" name="Rectangle 5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59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89" name="Rectangle 5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0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90" name="Rectangle 5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0"/>
                    <a:ext cx="99" cy="16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91" name="Rectangle 5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1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92" name="Rectangle 6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1"/>
                    <a:ext cx="99" cy="16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93" name="Rectangle 6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2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94" name="Rectangle 6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2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95" name="Rectangle 6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3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96" name="Rectangle 6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4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97" name="Rectangle 6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4"/>
                    <a:ext cx="99" cy="16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98" name="Rectangle 6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5"/>
                    <a:ext cx="99" cy="15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699" name="Rectangle 6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6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00" name="Rectangle 6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7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01" name="Rectangle 6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7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02" name="Rectangle 7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7"/>
                    <a:ext cx="99" cy="15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03" name="Rectangle 7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8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04" name="Rectangle 7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69"/>
                    <a:ext cx="99" cy="13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05" name="Rectangle 7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0"/>
                    <a:ext cx="99" cy="13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06" name="Rectangle 7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0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07" name="Rectangle 7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1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08" name="Rectangle 7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1"/>
                    <a:ext cx="99" cy="15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09" name="Rectangle 7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3"/>
                    <a:ext cx="99" cy="13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10" name="Rectangle 7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3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11" name="Rectangle 7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3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12" name="Rectangle 8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4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13" name="Rectangle 8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5"/>
                    <a:ext cx="99" cy="13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14" name="Rectangle 8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6"/>
                    <a:ext cx="99" cy="12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15" name="Rectangle 8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6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16" name="Rectangle 8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7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17" name="Rectangle 8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7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18" name="Rectangle 8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8"/>
                    <a:ext cx="99" cy="12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19" name="Rectangle 8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9"/>
                    <a:ext cx="99" cy="12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20" name="Rectangle 8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79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</p:grpSp>
            <p:grpSp>
              <p:nvGrpSpPr>
                <p:cNvPr id="14" name="Group 89"/>
                <p:cNvGrpSpPr>
                  <a:grpSpLocks/>
                </p:cNvGrpSpPr>
                <p:nvPr/>
              </p:nvGrpSpPr>
              <p:grpSpPr bwMode="auto">
                <a:xfrm>
                  <a:off x="2498" y="2880"/>
                  <a:ext cx="99" cy="238"/>
                  <a:chOff x="2498" y="2880"/>
                  <a:chExt cx="99" cy="238"/>
                </a:xfrm>
              </p:grpSpPr>
              <p:sp>
                <p:nvSpPr>
                  <p:cNvPr id="581722" name="Rectangle 9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0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23" name="Rectangle 9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0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24" name="Rectangle 9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1"/>
                    <a:ext cx="99" cy="12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25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1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26" name="Rectangle 9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2"/>
                    <a:ext cx="99" cy="12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27" name="Rectangle 9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2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28" name="Rectangle 9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3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29" name="Rectangle 9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3"/>
                    <a:ext cx="99" cy="14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30" name="Rectangle 9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4"/>
                    <a:ext cx="99" cy="13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31" name="Rectangle 9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5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32" name="Rectangle 10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6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33" name="Rectangle 10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7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34" name="Rectangle 10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7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35" name="Rectangle 10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8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36" name="Rectangle 10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8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37" name="Rectangle 10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8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38" name="Rectangle 10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89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39" name="Rectangle 10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0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40" name="Rectangle 10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0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41" name="Rectangle 10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1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42" name="Rectangle 11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2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43" name="Rectangle 11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3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44" name="Rectangle 11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3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45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3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46" name="Rectangle 11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4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47" name="Rectangle 11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4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48" name="Rectangle 11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5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49" name="Rectangle 11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6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50" name="Rectangle 11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7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51" name="Rectangle 11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7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52" name="Rectangle 12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8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53" name="Rectangle 12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8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54" name="Rectangle 12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8"/>
                    <a:ext cx="99" cy="13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55" name="Rectangle 12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9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56" name="Rectangle 12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899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57" name="Rectangle 12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0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58" name="Rectangle 12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1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59" name="Rectangle 12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2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60" name="Rectangle 12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2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61" name="Rectangle 12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3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62" name="Rectangle 13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3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63" name="Rectangle 13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4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64" name="Rectangle 13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5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65" name="Rectangle 13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5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66" name="Rectangle 13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6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67" name="Rectangle 13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7"/>
                    <a:ext cx="99" cy="1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68" name="Rectangle 13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8"/>
                    <a:ext cx="99" cy="1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69" name="Rectangle 13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8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70" name="Rectangle 13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8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71" name="Rectangle 13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09"/>
                    <a:ext cx="99" cy="1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72" name="Rectangle 14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0"/>
                    <a:ext cx="99" cy="10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73" name="Rectangle 14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1"/>
                    <a:ext cx="99" cy="10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74" name="Rectangle 14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1"/>
                    <a:ext cx="99" cy="11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75" name="Rectangle 14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2"/>
                    <a:ext cx="99" cy="10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76" name="Rectangle 14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2"/>
                    <a:ext cx="99" cy="10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77" name="Rectangle 14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4"/>
                    <a:ext cx="99" cy="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78" name="Rectangle 14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4"/>
                    <a:ext cx="99" cy="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79" name="Rectangle 14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5"/>
                    <a:ext cx="99" cy="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80" name="Rectangle 14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5"/>
                    <a:ext cx="99" cy="1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81" name="Rectangle 14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6"/>
                    <a:ext cx="99" cy="1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82" name="Rectangle 15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6"/>
                    <a:ext cx="99" cy="1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83" name="Rectangle 15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98"/>
                    <a:ext cx="99" cy="20"/>
                  </a:xfrm>
                  <a:prstGeom prst="rect">
                    <a:avLst/>
                  </a:prstGeom>
                  <a:solidFill>
                    <a:srgbClr val="00AFA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84" name="Rectangle 15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97"/>
                    <a:ext cx="99" cy="21"/>
                  </a:xfrm>
                  <a:prstGeom prst="rect">
                    <a:avLst/>
                  </a:prstGeom>
                  <a:solidFill>
                    <a:srgbClr val="00AFA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85" name="Rectangle 15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96"/>
                    <a:ext cx="99" cy="21"/>
                  </a:xfrm>
                  <a:prstGeom prst="rect">
                    <a:avLst/>
                  </a:prstGeom>
                  <a:solidFill>
                    <a:srgbClr val="00AFA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86" name="Rectangle 15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96"/>
                    <a:ext cx="99" cy="20"/>
                  </a:xfrm>
                  <a:prstGeom prst="rect">
                    <a:avLst/>
                  </a:prstGeom>
                  <a:solidFill>
                    <a:srgbClr val="00AFA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87" name="Rectangle 15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95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88" name="Rectangle 15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94"/>
                    <a:ext cx="99" cy="21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89" name="Rectangle 15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94"/>
                    <a:ext cx="99" cy="19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90" name="Rectangle 15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93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91" name="Rectangle 15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92"/>
                    <a:ext cx="99" cy="21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92" name="Rectangle 16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91"/>
                    <a:ext cx="99" cy="21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93" name="Rectangle 16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90"/>
                    <a:ext cx="99" cy="21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94" name="Rectangle 16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90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95" name="Rectangle 16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89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96" name="Rectangle 16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88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97" name="Rectangle 16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87"/>
                    <a:ext cx="99" cy="21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98" name="Rectangle 16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87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799" name="Rectangle 16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86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00" name="Rectangle 16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85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01" name="Rectangle 16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84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02" name="Rectangle 17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83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03" name="Rectangle 17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82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04" name="Rectangle 17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82"/>
                    <a:ext cx="99" cy="19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05" name="Rectangle 17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81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06" name="Rectangle 17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80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07" name="Rectangle 17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79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08" name="Rectangle 17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79"/>
                    <a:ext cx="99" cy="18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09" name="Rectangle 17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78"/>
                    <a:ext cx="99" cy="18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10" name="Rectangle 17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76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11" name="Rectangle 17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76"/>
                    <a:ext cx="99" cy="19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12" name="Rectangle 18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75"/>
                    <a:ext cx="99" cy="20"/>
                  </a:xfrm>
                  <a:prstGeom prst="rect">
                    <a:avLst/>
                  </a:prstGeom>
                  <a:solidFill>
                    <a:srgbClr val="19191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13" name="Rectangle 18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75"/>
                    <a:ext cx="9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14" name="Rectangle 18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74"/>
                    <a:ext cx="9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15" name="Rectangle 18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73"/>
                    <a:ext cx="9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16" name="Rectangle 18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72"/>
                    <a:ext cx="9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17" name="Rectangle 18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72"/>
                    <a:ext cx="99" cy="18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18" name="Rectangle 18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71"/>
                    <a:ext cx="9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19" name="Rectangle 18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70"/>
                    <a:ext cx="9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20" name="Rectangle 18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70"/>
                    <a:ext cx="99" cy="18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21" name="Rectangle 18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68"/>
                    <a:ext cx="9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22" name="Rectangle 19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67"/>
                    <a:ext cx="9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23" name="Rectangle 19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67"/>
                    <a:ext cx="99" cy="18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24" name="Rectangle 19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66"/>
                    <a:ext cx="99" cy="19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25" name="Rectangle 19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66"/>
                    <a:ext cx="99" cy="18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26" name="Rectangle 19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65"/>
                    <a:ext cx="99" cy="18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27" name="Rectangle 19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64"/>
                    <a:ext cx="99" cy="18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28" name="Rectangle 19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63"/>
                    <a:ext cx="99" cy="18"/>
                  </a:xfrm>
                  <a:prstGeom prst="rect">
                    <a:avLst/>
                  </a:prstGeom>
                  <a:solidFill>
                    <a:srgbClr val="24242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29" name="Rectangle 19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61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30" name="Rectangle 19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61"/>
                    <a:ext cx="9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31" name="Rectangle 19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60"/>
                    <a:ext cx="9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32" name="Rectangle 20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60"/>
                    <a:ext cx="9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33" name="Rectangle 20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59"/>
                    <a:ext cx="99" cy="17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34" name="Rectangle 20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58"/>
                    <a:ext cx="9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35" name="Rectangle 20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56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36" name="Rectangle 20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56"/>
                    <a:ext cx="9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37" name="Rectangle 20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55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38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55"/>
                    <a:ext cx="9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39" name="Rectangle 20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54"/>
                    <a:ext cx="9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40" name="Rectangle 20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53"/>
                    <a:ext cx="9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41" name="Rectangle 20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52"/>
                    <a:ext cx="9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42" name="Rectangle 21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51"/>
                    <a:ext cx="99" cy="19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43" name="Rectangle 21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51"/>
                    <a:ext cx="9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44" name="Rectangle 21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50"/>
                    <a:ext cx="99" cy="18"/>
                  </a:xfrm>
                  <a:prstGeom prst="rect">
                    <a:avLst/>
                  </a:prstGeom>
                  <a:solidFill>
                    <a:srgbClr val="32323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45" name="Rectangle 21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49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46" name="Rectangle 21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49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47" name="Rectangle 21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48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48" name="Rectangle 21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47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49" name="Rectangle 21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46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50" name="Rectangle 21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45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51" name="Rectangle 21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44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52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44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53" name="Rectangle 22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43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54" name="Rectangle 22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41"/>
                    <a:ext cx="99" cy="18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55" name="Rectangle 22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41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56" name="Rectangle 22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40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57" name="Rectangle 22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39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58" name="Rectangle 22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39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59" name="Rectangle 22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38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60" name="Rectangle 22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37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61" name="Rectangle 22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37"/>
                    <a:ext cx="99" cy="16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62" name="Rectangle 23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36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63" name="Rectangle 23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35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64" name="Rectangle 23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34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65" name="Rectangle 23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33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66" name="Rectangle 23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33"/>
                    <a:ext cx="99" cy="16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67" name="Rectangle 23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32"/>
                    <a:ext cx="99" cy="17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68" name="Rectangle 23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32"/>
                    <a:ext cx="99" cy="15"/>
                  </a:xfrm>
                  <a:prstGeom prst="rect">
                    <a:avLst/>
                  </a:prstGeom>
                  <a:solidFill>
                    <a:srgbClr val="44444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69" name="Rectangle 23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31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70" name="Rectangle 23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30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71" name="Rectangle 23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29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72" name="Rectangle 24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28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73" name="Rectangle 24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27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74" name="Rectangle 24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26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75" name="Rectangle 24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25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76" name="Rectangle 24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25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77" name="Rectangle 24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24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78" name="Rectangle 24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23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79" name="Rectangle 24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22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80" name="Rectangle 24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21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81" name="Rectangle 24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20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82" name="Rectangle 25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19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83" name="Rectangle 25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19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84" name="Rectangle 25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18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85" name="Rectangle 25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17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86" name="Rectangle 25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17"/>
                    <a:ext cx="99" cy="15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87" name="Rectangle 25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16"/>
                    <a:ext cx="99" cy="16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88" name="Rectangle 25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14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89" name="Rectangle 25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14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90" name="Rectangle 25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13"/>
                    <a:ext cx="99" cy="17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91" name="Rectangle 25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13"/>
                    <a:ext cx="99" cy="15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92" name="Rectangle 26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12"/>
                    <a:ext cx="99" cy="15"/>
                  </a:xfrm>
                  <a:prstGeom prst="rect">
                    <a:avLst/>
                  </a:prstGeom>
                  <a:solidFill>
                    <a:srgbClr val="6E6E6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93" name="Rectangle 26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11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94" name="Rectangle 26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11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95" name="Rectangle 26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09"/>
                    <a:ext cx="99" cy="16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96" name="Rectangle 26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08"/>
                    <a:ext cx="99" cy="16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97" name="Rectangle 26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08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98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07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899" name="Rectangle 26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06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00" name="Rectangle 26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06"/>
                    <a:ext cx="99" cy="14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01" name="Rectangle 26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05"/>
                    <a:ext cx="99" cy="14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02" name="Rectangle 27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04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03" name="Rectangle 27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03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04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03"/>
                    <a:ext cx="99" cy="14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05" name="Rectangle 27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02"/>
                    <a:ext cx="99" cy="14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06" name="Rectangle 27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01"/>
                    <a:ext cx="99" cy="14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07" name="Rectangle 27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3000"/>
                    <a:ext cx="99" cy="14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08" name="Rectangle 27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99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09" name="Rectangle 27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98"/>
                    <a:ext cx="99" cy="15"/>
                  </a:xfrm>
                  <a:prstGeom prst="rect">
                    <a:avLst/>
                  </a:prstGeom>
                  <a:solidFill>
                    <a:srgbClr val="7979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10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97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11" name="Rectangle 27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97"/>
                    <a:ext cx="99" cy="14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12" name="Rectangle 28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97"/>
                    <a:ext cx="99" cy="14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13" name="Rectangle 28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96"/>
                    <a:ext cx="99" cy="14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14" name="Rectangle 28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95"/>
                    <a:ext cx="99" cy="13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15" name="Rectangle 28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93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16" name="Rectangle 28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93"/>
                    <a:ext cx="99" cy="14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17" name="Rectangle 28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92"/>
                    <a:ext cx="99" cy="14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18" name="Rectangle 28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92"/>
                    <a:ext cx="99" cy="13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19" name="Rectangle 28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91"/>
                    <a:ext cx="99" cy="13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20" name="Rectangle 28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90"/>
                    <a:ext cx="99" cy="13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21" name="Rectangle 28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90"/>
                    <a:ext cx="99" cy="13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</p:grpSp>
            <p:grpSp>
              <p:nvGrpSpPr>
                <p:cNvPr id="15" name="Group 290"/>
                <p:cNvGrpSpPr>
                  <a:grpSpLocks/>
                </p:cNvGrpSpPr>
                <p:nvPr/>
              </p:nvGrpSpPr>
              <p:grpSpPr bwMode="auto">
                <a:xfrm>
                  <a:off x="2498" y="2793"/>
                  <a:ext cx="502" cy="210"/>
                  <a:chOff x="2498" y="2793"/>
                  <a:chExt cx="502" cy="210"/>
                </a:xfrm>
              </p:grpSpPr>
              <p:sp>
                <p:nvSpPr>
                  <p:cNvPr id="581923" name="Rectangle 29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88"/>
                    <a:ext cx="99" cy="15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24" name="Rectangle 29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87"/>
                    <a:ext cx="99" cy="14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25" name="Rectangle 29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86"/>
                    <a:ext cx="99" cy="14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26" name="Rectangle 29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86"/>
                    <a:ext cx="99" cy="13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27" name="Rectangle 29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85"/>
                    <a:ext cx="99" cy="14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28" name="Rectangle 29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84"/>
                    <a:ext cx="99" cy="14"/>
                  </a:xfrm>
                  <a:prstGeom prst="rect">
                    <a:avLst/>
                  </a:prstGeom>
                  <a:solidFill>
                    <a:srgbClr val="8C8C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29" name="Rectangle 29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83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30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82"/>
                    <a:ext cx="99" cy="15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31" name="Rectangle 29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81"/>
                    <a:ext cx="99" cy="15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32" name="Rectangle 30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80"/>
                    <a:ext cx="99" cy="15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33" name="Rectangle 30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80"/>
                    <a:ext cx="99" cy="13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34" name="Rectangle 30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79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35" name="Rectangle 30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78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36" name="Rectangle 30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78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37" name="Rectangle 30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77"/>
                    <a:ext cx="99" cy="13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38" name="Rectangle 30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76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39" name="Rectangle 30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75"/>
                    <a:ext cx="99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40" name="Rectangle 30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75"/>
                    <a:ext cx="99" cy="13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41" name="Rectangle 30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74"/>
                    <a:ext cx="99" cy="13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42" name="Rectangle 31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73"/>
                    <a:ext cx="99" cy="13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43" name="Rectangle 31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72"/>
                    <a:ext cx="99" cy="13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44" name="Rectangle 31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71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45" name="Rectangle 31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70"/>
                    <a:ext cx="99" cy="14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46" name="Rectangle 31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70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47" name="Rectangle 31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69"/>
                    <a:ext cx="99" cy="12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48" name="Rectangle 31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69"/>
                    <a:ext cx="99" cy="11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49" name="Rectangle 31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67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50" name="Rectangle 31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66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51" name="Rectangle 31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66"/>
                    <a:ext cx="99" cy="12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52" name="Rectangle 32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65"/>
                    <a:ext cx="99" cy="12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53" name="Rectangle 32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64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54" name="Rectangle 32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64"/>
                    <a:ext cx="99" cy="12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55" name="Rectangle 32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63"/>
                    <a:ext cx="99" cy="12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56" name="Rectangle 32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63"/>
                    <a:ext cx="99" cy="11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57" name="Rectangle 32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61"/>
                    <a:ext cx="99" cy="12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58" name="Rectangle 32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60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59" name="Rectangle 32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59"/>
                    <a:ext cx="99" cy="13"/>
                  </a:xfrm>
                  <a:prstGeom prst="rect">
                    <a:avLst/>
                  </a:prstGeom>
                  <a:solidFill>
                    <a:srgbClr val="B4B4B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60" name="Rectangle 32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58"/>
                    <a:ext cx="99" cy="13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61" name="Rectangle 32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58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62" name="Rectangle 33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57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63" name="Rectangle 33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56"/>
                    <a:ext cx="99" cy="13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64" name="Rectangle 33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56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65" name="Rectangle 33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55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66" name="Rectangle 33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55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67" name="Rectangle 33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53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68" name="Rectangle 33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53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69" name="Rectangle 33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52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70" name="Rectangle 33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51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71" name="Rectangle 33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50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72" name="Rectangle 34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49"/>
                    <a:ext cx="99" cy="12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73" name="Rectangle 34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49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74" name="Rectangle 34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48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75" name="Rectangle 34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47"/>
                    <a:ext cx="99" cy="11"/>
                  </a:xfrm>
                  <a:prstGeom prst="rect">
                    <a:avLst/>
                  </a:prstGeom>
                  <a:solidFill>
                    <a:srgbClr val="C3C3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76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46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77" name="Rectangle 34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45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78" name="Rectangle 34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44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79" name="Rectangle 34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43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80" name="Rectangle 34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43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81" name="Rectangle 34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42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82" name="Rectangle 35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41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83" name="Rectangle 35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39"/>
                    <a:ext cx="99" cy="13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84" name="Rectangle 35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39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85" name="Rectangle 35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38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86" name="Rectangle 35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38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87" name="Rectangle 35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37"/>
                    <a:ext cx="99" cy="12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88" name="Rectangle 35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36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89" name="Rectangle 35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36"/>
                    <a:ext cx="99" cy="1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90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35"/>
                    <a:ext cx="99" cy="1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91" name="Rectangle 35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34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92" name="Rectangle 36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34"/>
                    <a:ext cx="99" cy="1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93" name="Rectangle 36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32"/>
                    <a:ext cx="99" cy="11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94" name="Rectangle 36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32"/>
                    <a:ext cx="99" cy="1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95" name="Rectangle 36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31"/>
                    <a:ext cx="99" cy="1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96" name="Rectangle 36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30"/>
                    <a:ext cx="99" cy="1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97" name="Rectangle 36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29"/>
                    <a:ext cx="99" cy="1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98" name="Rectangle 36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29"/>
                    <a:ext cx="99" cy="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1999" name="Rectangle 36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28"/>
                    <a:ext cx="99" cy="10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00" name="Rectangle 36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28"/>
                    <a:ext cx="99" cy="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01" name="Rectangle 36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27"/>
                    <a:ext cx="99" cy="9"/>
                  </a:xfrm>
                  <a:prstGeom prst="rect">
                    <a:avLst/>
                  </a:prstGeom>
                  <a:solidFill>
                    <a:srgbClr val="D4D4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02" name="Rectangle 37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26"/>
                    <a:ext cx="99" cy="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03" name="Rectangle 37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24"/>
                    <a:ext cx="99" cy="11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04" name="Rectangle 372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23"/>
                    <a:ext cx="99" cy="11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05" name="Rectangle 373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23"/>
                    <a:ext cx="99" cy="11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06" name="Rectangle 374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22"/>
                    <a:ext cx="99" cy="10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07" name="Rectangle 375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22"/>
                    <a:ext cx="99" cy="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08" name="Rectangle 376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21"/>
                    <a:ext cx="99" cy="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09" name="Rectangle 377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20"/>
                    <a:ext cx="99" cy="9"/>
                  </a:xfrm>
                  <a:prstGeom prst="rect">
                    <a:avLst/>
                  </a:prstGeom>
                  <a:solidFill>
                    <a:srgbClr val="EEEE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10" name="Rectangle 378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9"/>
                    <a:ext cx="99" cy="1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11" name="Rectangle 379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8"/>
                    <a:ext cx="99" cy="1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12" name="Rectangle 380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7"/>
                    <a:ext cx="99" cy="1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13" name="Rectangle 381"/>
                  <p:cNvSpPr>
                    <a:spLocks noChangeArrowheads="1"/>
                  </p:cNvSpPr>
                  <p:nvPr/>
                </p:nvSpPr>
                <p:spPr bwMode="auto">
                  <a:xfrm>
                    <a:off x="2498" y="2917"/>
                    <a:ext cx="99" cy="10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14" name="Freeform 382"/>
                  <p:cNvSpPr>
                    <a:spLocks/>
                  </p:cNvSpPr>
                  <p:nvPr/>
                </p:nvSpPr>
                <p:spPr bwMode="auto">
                  <a:xfrm>
                    <a:off x="2598" y="2793"/>
                    <a:ext cx="402" cy="55"/>
                  </a:xfrm>
                  <a:custGeom>
                    <a:avLst/>
                    <a:gdLst/>
                    <a:ahLst/>
                    <a:cxnLst>
                      <a:cxn ang="0">
                        <a:pos x="402" y="55"/>
                      </a:cxn>
                      <a:cxn ang="0">
                        <a:pos x="0" y="21"/>
                      </a:cxn>
                      <a:cxn ang="0">
                        <a:pos x="0" y="0"/>
                      </a:cxn>
                      <a:cxn ang="0">
                        <a:pos x="402" y="34"/>
                      </a:cxn>
                      <a:cxn ang="0">
                        <a:pos x="402" y="55"/>
                      </a:cxn>
                    </a:cxnLst>
                    <a:rect l="0" t="0" r="r" b="b"/>
                    <a:pathLst>
                      <a:path w="402" h="55">
                        <a:moveTo>
                          <a:pt x="402" y="55"/>
                        </a:moveTo>
                        <a:lnTo>
                          <a:pt x="0" y="21"/>
                        </a:lnTo>
                        <a:lnTo>
                          <a:pt x="0" y="0"/>
                        </a:lnTo>
                        <a:lnTo>
                          <a:pt x="402" y="34"/>
                        </a:lnTo>
                        <a:lnTo>
                          <a:pt x="402" y="55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15" name="Freeform 383"/>
                  <p:cNvSpPr>
                    <a:spLocks/>
                  </p:cNvSpPr>
                  <p:nvPr/>
                </p:nvSpPr>
                <p:spPr bwMode="auto">
                  <a:xfrm>
                    <a:off x="2598" y="2794"/>
                    <a:ext cx="402" cy="55"/>
                  </a:xfrm>
                  <a:custGeom>
                    <a:avLst/>
                    <a:gdLst/>
                    <a:ahLst/>
                    <a:cxnLst>
                      <a:cxn ang="0">
                        <a:pos x="402" y="55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402" y="34"/>
                      </a:cxn>
                      <a:cxn ang="0">
                        <a:pos x="402" y="55"/>
                      </a:cxn>
                    </a:cxnLst>
                    <a:rect l="0" t="0" r="r" b="b"/>
                    <a:pathLst>
                      <a:path w="402" h="55">
                        <a:moveTo>
                          <a:pt x="402" y="55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402" y="34"/>
                        </a:lnTo>
                        <a:lnTo>
                          <a:pt x="402" y="55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16" name="Freeform 384"/>
                  <p:cNvSpPr>
                    <a:spLocks/>
                  </p:cNvSpPr>
                  <p:nvPr/>
                </p:nvSpPr>
                <p:spPr bwMode="auto">
                  <a:xfrm>
                    <a:off x="2598" y="2794"/>
                    <a:ext cx="402" cy="55"/>
                  </a:xfrm>
                  <a:custGeom>
                    <a:avLst/>
                    <a:gdLst/>
                    <a:ahLst/>
                    <a:cxnLst>
                      <a:cxn ang="0">
                        <a:pos x="402" y="55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402" y="35"/>
                      </a:cxn>
                      <a:cxn ang="0">
                        <a:pos x="402" y="55"/>
                      </a:cxn>
                    </a:cxnLst>
                    <a:rect l="0" t="0" r="r" b="b"/>
                    <a:pathLst>
                      <a:path w="402" h="55">
                        <a:moveTo>
                          <a:pt x="402" y="55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402" y="35"/>
                        </a:lnTo>
                        <a:lnTo>
                          <a:pt x="402" y="55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17" name="Freeform 385"/>
                  <p:cNvSpPr>
                    <a:spLocks/>
                  </p:cNvSpPr>
                  <p:nvPr/>
                </p:nvSpPr>
                <p:spPr bwMode="auto">
                  <a:xfrm>
                    <a:off x="2598" y="2795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54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402" y="34"/>
                      </a:cxn>
                      <a:cxn ang="0">
                        <a:pos x="402" y="54"/>
                      </a:cxn>
                    </a:cxnLst>
                    <a:rect l="0" t="0" r="r" b="b"/>
                    <a:pathLst>
                      <a:path w="402" h="54">
                        <a:moveTo>
                          <a:pt x="402" y="54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402" y="34"/>
                        </a:lnTo>
                        <a:lnTo>
                          <a:pt x="402" y="54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18" name="Freeform 386"/>
                  <p:cNvSpPr>
                    <a:spLocks/>
                  </p:cNvSpPr>
                  <p:nvPr/>
                </p:nvSpPr>
                <p:spPr bwMode="auto">
                  <a:xfrm>
                    <a:off x="2598" y="2796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54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402" y="33"/>
                      </a:cxn>
                      <a:cxn ang="0">
                        <a:pos x="402" y="54"/>
                      </a:cxn>
                    </a:cxnLst>
                    <a:rect l="0" t="0" r="r" b="b"/>
                    <a:pathLst>
                      <a:path w="402" h="54">
                        <a:moveTo>
                          <a:pt x="402" y="54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402" y="33"/>
                        </a:lnTo>
                        <a:lnTo>
                          <a:pt x="402" y="54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19" name="Freeform 387"/>
                  <p:cNvSpPr>
                    <a:spLocks/>
                  </p:cNvSpPr>
                  <p:nvPr/>
                </p:nvSpPr>
                <p:spPr bwMode="auto">
                  <a:xfrm>
                    <a:off x="2598" y="2796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54"/>
                      </a:cxn>
                      <a:cxn ang="0">
                        <a:pos x="0" y="21"/>
                      </a:cxn>
                      <a:cxn ang="0">
                        <a:pos x="0" y="0"/>
                      </a:cxn>
                      <a:cxn ang="0">
                        <a:pos x="402" y="35"/>
                      </a:cxn>
                      <a:cxn ang="0">
                        <a:pos x="402" y="54"/>
                      </a:cxn>
                    </a:cxnLst>
                    <a:rect l="0" t="0" r="r" b="b"/>
                    <a:pathLst>
                      <a:path w="402" h="54">
                        <a:moveTo>
                          <a:pt x="402" y="54"/>
                        </a:moveTo>
                        <a:lnTo>
                          <a:pt x="0" y="21"/>
                        </a:lnTo>
                        <a:lnTo>
                          <a:pt x="0" y="0"/>
                        </a:lnTo>
                        <a:lnTo>
                          <a:pt x="402" y="35"/>
                        </a:lnTo>
                        <a:lnTo>
                          <a:pt x="402" y="54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20" name="Freeform 388"/>
                  <p:cNvSpPr>
                    <a:spLocks/>
                  </p:cNvSpPr>
                  <p:nvPr/>
                </p:nvSpPr>
                <p:spPr bwMode="auto">
                  <a:xfrm>
                    <a:off x="2598" y="2797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54"/>
                      </a:cxn>
                      <a:cxn ang="0">
                        <a:pos x="0" y="21"/>
                      </a:cxn>
                      <a:cxn ang="0">
                        <a:pos x="0" y="0"/>
                      </a:cxn>
                      <a:cxn ang="0">
                        <a:pos x="402" y="34"/>
                      </a:cxn>
                      <a:cxn ang="0">
                        <a:pos x="402" y="54"/>
                      </a:cxn>
                    </a:cxnLst>
                    <a:rect l="0" t="0" r="r" b="b"/>
                    <a:pathLst>
                      <a:path w="402" h="54">
                        <a:moveTo>
                          <a:pt x="402" y="54"/>
                        </a:moveTo>
                        <a:lnTo>
                          <a:pt x="0" y="21"/>
                        </a:lnTo>
                        <a:lnTo>
                          <a:pt x="0" y="0"/>
                        </a:lnTo>
                        <a:lnTo>
                          <a:pt x="402" y="34"/>
                        </a:lnTo>
                        <a:lnTo>
                          <a:pt x="402" y="54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21" name="Freeform 389"/>
                  <p:cNvSpPr>
                    <a:spLocks/>
                  </p:cNvSpPr>
                  <p:nvPr/>
                </p:nvSpPr>
                <p:spPr bwMode="auto">
                  <a:xfrm>
                    <a:off x="2598" y="2797"/>
                    <a:ext cx="402" cy="55"/>
                  </a:xfrm>
                  <a:custGeom>
                    <a:avLst/>
                    <a:gdLst/>
                    <a:ahLst/>
                    <a:cxnLst>
                      <a:cxn ang="0">
                        <a:pos x="402" y="55"/>
                      </a:cxn>
                      <a:cxn ang="0">
                        <a:pos x="0" y="22"/>
                      </a:cxn>
                      <a:cxn ang="0">
                        <a:pos x="0" y="0"/>
                      </a:cxn>
                      <a:cxn ang="0">
                        <a:pos x="402" y="35"/>
                      </a:cxn>
                      <a:cxn ang="0">
                        <a:pos x="402" y="55"/>
                      </a:cxn>
                    </a:cxnLst>
                    <a:rect l="0" t="0" r="r" b="b"/>
                    <a:pathLst>
                      <a:path w="402" h="55">
                        <a:moveTo>
                          <a:pt x="402" y="55"/>
                        </a:moveTo>
                        <a:lnTo>
                          <a:pt x="0" y="22"/>
                        </a:lnTo>
                        <a:lnTo>
                          <a:pt x="0" y="0"/>
                        </a:lnTo>
                        <a:lnTo>
                          <a:pt x="402" y="35"/>
                        </a:lnTo>
                        <a:lnTo>
                          <a:pt x="402" y="55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22" name="Freeform 390"/>
                  <p:cNvSpPr>
                    <a:spLocks/>
                  </p:cNvSpPr>
                  <p:nvPr/>
                </p:nvSpPr>
                <p:spPr bwMode="auto">
                  <a:xfrm>
                    <a:off x="2598" y="2798"/>
                    <a:ext cx="402" cy="55"/>
                  </a:xfrm>
                  <a:custGeom>
                    <a:avLst/>
                    <a:gdLst/>
                    <a:ahLst/>
                    <a:cxnLst>
                      <a:cxn ang="0">
                        <a:pos x="402" y="55"/>
                      </a:cxn>
                      <a:cxn ang="0">
                        <a:pos x="0" y="21"/>
                      </a:cxn>
                      <a:cxn ang="0">
                        <a:pos x="0" y="0"/>
                      </a:cxn>
                      <a:cxn ang="0">
                        <a:pos x="402" y="34"/>
                      </a:cxn>
                      <a:cxn ang="0">
                        <a:pos x="402" y="55"/>
                      </a:cxn>
                    </a:cxnLst>
                    <a:rect l="0" t="0" r="r" b="b"/>
                    <a:pathLst>
                      <a:path w="402" h="55">
                        <a:moveTo>
                          <a:pt x="402" y="55"/>
                        </a:moveTo>
                        <a:lnTo>
                          <a:pt x="0" y="21"/>
                        </a:lnTo>
                        <a:lnTo>
                          <a:pt x="0" y="0"/>
                        </a:lnTo>
                        <a:lnTo>
                          <a:pt x="402" y="34"/>
                        </a:lnTo>
                        <a:lnTo>
                          <a:pt x="402" y="55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23" name="Freeform 391"/>
                  <p:cNvSpPr>
                    <a:spLocks/>
                  </p:cNvSpPr>
                  <p:nvPr/>
                </p:nvSpPr>
                <p:spPr bwMode="auto">
                  <a:xfrm>
                    <a:off x="2598" y="2799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54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402" y="33"/>
                      </a:cxn>
                      <a:cxn ang="0">
                        <a:pos x="402" y="54"/>
                      </a:cxn>
                    </a:cxnLst>
                    <a:rect l="0" t="0" r="r" b="b"/>
                    <a:pathLst>
                      <a:path w="402" h="54">
                        <a:moveTo>
                          <a:pt x="402" y="54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402" y="33"/>
                        </a:lnTo>
                        <a:lnTo>
                          <a:pt x="402" y="54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24" name="Freeform 392"/>
                  <p:cNvSpPr>
                    <a:spLocks/>
                  </p:cNvSpPr>
                  <p:nvPr/>
                </p:nvSpPr>
                <p:spPr bwMode="auto">
                  <a:xfrm>
                    <a:off x="2598" y="2800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54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402" y="33"/>
                      </a:cxn>
                      <a:cxn ang="0">
                        <a:pos x="402" y="54"/>
                      </a:cxn>
                    </a:cxnLst>
                    <a:rect l="0" t="0" r="r" b="b"/>
                    <a:pathLst>
                      <a:path w="402" h="54">
                        <a:moveTo>
                          <a:pt x="402" y="54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402" y="33"/>
                        </a:lnTo>
                        <a:lnTo>
                          <a:pt x="402" y="54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25" name="Freeform 393"/>
                  <p:cNvSpPr>
                    <a:spLocks/>
                  </p:cNvSpPr>
                  <p:nvPr/>
                </p:nvSpPr>
                <p:spPr bwMode="auto">
                  <a:xfrm>
                    <a:off x="2598" y="2800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54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402" y="34"/>
                      </a:cxn>
                      <a:cxn ang="0">
                        <a:pos x="402" y="54"/>
                      </a:cxn>
                    </a:cxnLst>
                    <a:rect l="0" t="0" r="r" b="b"/>
                    <a:pathLst>
                      <a:path w="402" h="54">
                        <a:moveTo>
                          <a:pt x="402" y="54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402" y="34"/>
                        </a:lnTo>
                        <a:lnTo>
                          <a:pt x="402" y="54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26" name="Freeform 394"/>
                  <p:cNvSpPr>
                    <a:spLocks/>
                  </p:cNvSpPr>
                  <p:nvPr/>
                </p:nvSpPr>
                <p:spPr bwMode="auto">
                  <a:xfrm>
                    <a:off x="2598" y="2801"/>
                    <a:ext cx="402" cy="53"/>
                  </a:xfrm>
                  <a:custGeom>
                    <a:avLst/>
                    <a:gdLst/>
                    <a:ahLst/>
                    <a:cxnLst>
                      <a:cxn ang="0">
                        <a:pos x="402" y="53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3"/>
                      </a:cxn>
                      <a:cxn ang="0">
                        <a:pos x="402" y="53"/>
                      </a:cxn>
                    </a:cxnLst>
                    <a:rect l="0" t="0" r="r" b="b"/>
                    <a:pathLst>
                      <a:path w="402" h="53">
                        <a:moveTo>
                          <a:pt x="402" y="53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3"/>
                        </a:lnTo>
                        <a:lnTo>
                          <a:pt x="402" y="53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27" name="Freeform 395"/>
                  <p:cNvSpPr>
                    <a:spLocks/>
                  </p:cNvSpPr>
                  <p:nvPr/>
                </p:nvSpPr>
                <p:spPr bwMode="auto">
                  <a:xfrm>
                    <a:off x="2598" y="2801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54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4"/>
                      </a:cxn>
                      <a:cxn ang="0">
                        <a:pos x="402" y="54"/>
                      </a:cxn>
                    </a:cxnLst>
                    <a:rect l="0" t="0" r="r" b="b"/>
                    <a:pathLst>
                      <a:path w="402" h="54">
                        <a:moveTo>
                          <a:pt x="402" y="54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4"/>
                        </a:lnTo>
                        <a:lnTo>
                          <a:pt x="402" y="54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28" name="Freeform 396"/>
                  <p:cNvSpPr>
                    <a:spLocks/>
                  </p:cNvSpPr>
                  <p:nvPr/>
                </p:nvSpPr>
                <p:spPr bwMode="auto">
                  <a:xfrm>
                    <a:off x="2598" y="2801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54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402" y="34"/>
                      </a:cxn>
                      <a:cxn ang="0">
                        <a:pos x="402" y="54"/>
                      </a:cxn>
                    </a:cxnLst>
                    <a:rect l="0" t="0" r="r" b="b"/>
                    <a:pathLst>
                      <a:path w="402" h="54">
                        <a:moveTo>
                          <a:pt x="402" y="54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402" y="34"/>
                        </a:lnTo>
                        <a:lnTo>
                          <a:pt x="402" y="54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29" name="Freeform 397"/>
                  <p:cNvSpPr>
                    <a:spLocks/>
                  </p:cNvSpPr>
                  <p:nvPr/>
                </p:nvSpPr>
                <p:spPr bwMode="auto">
                  <a:xfrm>
                    <a:off x="2598" y="2801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54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402" y="35"/>
                      </a:cxn>
                      <a:cxn ang="0">
                        <a:pos x="402" y="54"/>
                      </a:cxn>
                    </a:cxnLst>
                    <a:rect l="0" t="0" r="r" b="b"/>
                    <a:pathLst>
                      <a:path w="402" h="54">
                        <a:moveTo>
                          <a:pt x="402" y="54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402" y="35"/>
                        </a:lnTo>
                        <a:lnTo>
                          <a:pt x="402" y="54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30" name="Freeform 398"/>
                  <p:cNvSpPr>
                    <a:spLocks/>
                  </p:cNvSpPr>
                  <p:nvPr/>
                </p:nvSpPr>
                <p:spPr bwMode="auto">
                  <a:xfrm>
                    <a:off x="2598" y="2802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54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402" y="35"/>
                      </a:cxn>
                      <a:cxn ang="0">
                        <a:pos x="402" y="54"/>
                      </a:cxn>
                    </a:cxnLst>
                    <a:rect l="0" t="0" r="r" b="b"/>
                    <a:pathLst>
                      <a:path w="402" h="54">
                        <a:moveTo>
                          <a:pt x="402" y="54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402" y="35"/>
                        </a:lnTo>
                        <a:lnTo>
                          <a:pt x="402" y="54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31" name="Freeform 399"/>
                  <p:cNvSpPr>
                    <a:spLocks/>
                  </p:cNvSpPr>
                  <p:nvPr/>
                </p:nvSpPr>
                <p:spPr bwMode="auto">
                  <a:xfrm>
                    <a:off x="2598" y="2803"/>
                    <a:ext cx="402" cy="53"/>
                  </a:xfrm>
                  <a:custGeom>
                    <a:avLst/>
                    <a:gdLst/>
                    <a:ahLst/>
                    <a:cxnLst>
                      <a:cxn ang="0">
                        <a:pos x="402" y="53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4"/>
                      </a:cxn>
                      <a:cxn ang="0">
                        <a:pos x="402" y="53"/>
                      </a:cxn>
                    </a:cxnLst>
                    <a:rect l="0" t="0" r="r" b="b"/>
                    <a:pathLst>
                      <a:path w="402" h="53">
                        <a:moveTo>
                          <a:pt x="402" y="53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4"/>
                        </a:lnTo>
                        <a:lnTo>
                          <a:pt x="402" y="53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32" name="Freeform 400"/>
                  <p:cNvSpPr>
                    <a:spLocks/>
                  </p:cNvSpPr>
                  <p:nvPr/>
                </p:nvSpPr>
                <p:spPr bwMode="auto">
                  <a:xfrm>
                    <a:off x="2598" y="2804"/>
                    <a:ext cx="402" cy="52"/>
                  </a:xfrm>
                  <a:custGeom>
                    <a:avLst/>
                    <a:gdLst/>
                    <a:ahLst/>
                    <a:cxnLst>
                      <a:cxn ang="0">
                        <a:pos x="402" y="52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4"/>
                      </a:cxn>
                      <a:cxn ang="0">
                        <a:pos x="402" y="52"/>
                      </a:cxn>
                    </a:cxnLst>
                    <a:rect l="0" t="0" r="r" b="b"/>
                    <a:pathLst>
                      <a:path w="402" h="52">
                        <a:moveTo>
                          <a:pt x="402" y="52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4"/>
                        </a:lnTo>
                        <a:lnTo>
                          <a:pt x="402" y="52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33" name="Freeform 401"/>
                  <p:cNvSpPr>
                    <a:spLocks/>
                  </p:cNvSpPr>
                  <p:nvPr/>
                </p:nvSpPr>
                <p:spPr bwMode="auto">
                  <a:xfrm>
                    <a:off x="2598" y="2805"/>
                    <a:ext cx="402" cy="52"/>
                  </a:xfrm>
                  <a:custGeom>
                    <a:avLst/>
                    <a:gdLst/>
                    <a:ahLst/>
                    <a:cxnLst>
                      <a:cxn ang="0">
                        <a:pos x="402" y="52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3"/>
                      </a:cxn>
                      <a:cxn ang="0">
                        <a:pos x="402" y="52"/>
                      </a:cxn>
                    </a:cxnLst>
                    <a:rect l="0" t="0" r="r" b="b"/>
                    <a:pathLst>
                      <a:path w="402" h="52">
                        <a:moveTo>
                          <a:pt x="402" y="52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3"/>
                        </a:lnTo>
                        <a:lnTo>
                          <a:pt x="402" y="52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34" name="Freeform 402"/>
                  <p:cNvSpPr>
                    <a:spLocks/>
                  </p:cNvSpPr>
                  <p:nvPr/>
                </p:nvSpPr>
                <p:spPr bwMode="auto">
                  <a:xfrm>
                    <a:off x="2598" y="2805"/>
                    <a:ext cx="402" cy="53"/>
                  </a:xfrm>
                  <a:custGeom>
                    <a:avLst/>
                    <a:gdLst/>
                    <a:ahLst/>
                    <a:cxnLst>
                      <a:cxn ang="0">
                        <a:pos x="402" y="53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402" y="34"/>
                      </a:cxn>
                      <a:cxn ang="0">
                        <a:pos x="402" y="53"/>
                      </a:cxn>
                    </a:cxnLst>
                    <a:rect l="0" t="0" r="r" b="b"/>
                    <a:pathLst>
                      <a:path w="402" h="53">
                        <a:moveTo>
                          <a:pt x="402" y="53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402" y="34"/>
                        </a:lnTo>
                        <a:lnTo>
                          <a:pt x="402" y="53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35" name="Freeform 403"/>
                  <p:cNvSpPr>
                    <a:spLocks/>
                  </p:cNvSpPr>
                  <p:nvPr/>
                </p:nvSpPr>
                <p:spPr bwMode="auto">
                  <a:xfrm>
                    <a:off x="2598" y="2805"/>
                    <a:ext cx="402" cy="53"/>
                  </a:xfrm>
                  <a:custGeom>
                    <a:avLst/>
                    <a:gdLst/>
                    <a:ahLst/>
                    <a:cxnLst>
                      <a:cxn ang="0">
                        <a:pos x="402" y="53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402" y="34"/>
                      </a:cxn>
                      <a:cxn ang="0">
                        <a:pos x="402" y="53"/>
                      </a:cxn>
                    </a:cxnLst>
                    <a:rect l="0" t="0" r="r" b="b"/>
                    <a:pathLst>
                      <a:path w="402" h="53">
                        <a:moveTo>
                          <a:pt x="402" y="53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402" y="34"/>
                        </a:lnTo>
                        <a:lnTo>
                          <a:pt x="402" y="53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36" name="Freeform 404"/>
                  <p:cNvSpPr>
                    <a:spLocks/>
                  </p:cNvSpPr>
                  <p:nvPr/>
                </p:nvSpPr>
                <p:spPr bwMode="auto">
                  <a:xfrm>
                    <a:off x="2598" y="2807"/>
                    <a:ext cx="402" cy="52"/>
                  </a:xfrm>
                  <a:custGeom>
                    <a:avLst/>
                    <a:gdLst/>
                    <a:ahLst/>
                    <a:cxnLst>
                      <a:cxn ang="0">
                        <a:pos x="402" y="52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2"/>
                      </a:cxn>
                      <a:cxn ang="0">
                        <a:pos x="402" y="52"/>
                      </a:cxn>
                    </a:cxnLst>
                    <a:rect l="0" t="0" r="r" b="b"/>
                    <a:pathLst>
                      <a:path w="402" h="52">
                        <a:moveTo>
                          <a:pt x="402" y="52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2"/>
                        </a:lnTo>
                        <a:lnTo>
                          <a:pt x="402" y="52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37" name="Freeform 405"/>
                  <p:cNvSpPr>
                    <a:spLocks/>
                  </p:cNvSpPr>
                  <p:nvPr/>
                </p:nvSpPr>
                <p:spPr bwMode="auto">
                  <a:xfrm>
                    <a:off x="2598" y="2807"/>
                    <a:ext cx="402" cy="52"/>
                  </a:xfrm>
                  <a:custGeom>
                    <a:avLst/>
                    <a:gdLst/>
                    <a:ahLst/>
                    <a:cxnLst>
                      <a:cxn ang="0">
                        <a:pos x="402" y="52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3"/>
                      </a:cxn>
                      <a:cxn ang="0">
                        <a:pos x="402" y="52"/>
                      </a:cxn>
                    </a:cxnLst>
                    <a:rect l="0" t="0" r="r" b="b"/>
                    <a:pathLst>
                      <a:path w="402" h="52">
                        <a:moveTo>
                          <a:pt x="402" y="52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3"/>
                        </a:lnTo>
                        <a:lnTo>
                          <a:pt x="402" y="52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38" name="Freeform 406"/>
                  <p:cNvSpPr>
                    <a:spLocks/>
                  </p:cNvSpPr>
                  <p:nvPr/>
                </p:nvSpPr>
                <p:spPr bwMode="auto">
                  <a:xfrm>
                    <a:off x="2598" y="2807"/>
                    <a:ext cx="402" cy="52"/>
                  </a:xfrm>
                  <a:custGeom>
                    <a:avLst/>
                    <a:gdLst/>
                    <a:ahLst/>
                    <a:cxnLst>
                      <a:cxn ang="0">
                        <a:pos x="402" y="52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3"/>
                      </a:cxn>
                      <a:cxn ang="0">
                        <a:pos x="402" y="52"/>
                      </a:cxn>
                    </a:cxnLst>
                    <a:rect l="0" t="0" r="r" b="b"/>
                    <a:pathLst>
                      <a:path w="402" h="52">
                        <a:moveTo>
                          <a:pt x="402" y="52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3"/>
                        </a:lnTo>
                        <a:lnTo>
                          <a:pt x="402" y="52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39" name="Freeform 407"/>
                  <p:cNvSpPr>
                    <a:spLocks/>
                  </p:cNvSpPr>
                  <p:nvPr/>
                </p:nvSpPr>
                <p:spPr bwMode="auto">
                  <a:xfrm>
                    <a:off x="2598" y="2808"/>
                    <a:ext cx="402" cy="52"/>
                  </a:xfrm>
                  <a:custGeom>
                    <a:avLst/>
                    <a:gdLst/>
                    <a:ahLst/>
                    <a:cxnLst>
                      <a:cxn ang="0">
                        <a:pos x="402" y="52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2"/>
                      </a:cxn>
                      <a:cxn ang="0">
                        <a:pos x="402" y="52"/>
                      </a:cxn>
                    </a:cxnLst>
                    <a:rect l="0" t="0" r="r" b="b"/>
                    <a:pathLst>
                      <a:path w="402" h="52">
                        <a:moveTo>
                          <a:pt x="402" y="52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2"/>
                        </a:lnTo>
                        <a:lnTo>
                          <a:pt x="402" y="52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40" name="Freeform 408"/>
                  <p:cNvSpPr>
                    <a:spLocks/>
                  </p:cNvSpPr>
                  <p:nvPr/>
                </p:nvSpPr>
                <p:spPr bwMode="auto">
                  <a:xfrm>
                    <a:off x="2598" y="2809"/>
                    <a:ext cx="402" cy="51"/>
                  </a:xfrm>
                  <a:custGeom>
                    <a:avLst/>
                    <a:gdLst/>
                    <a:ahLst/>
                    <a:cxnLst>
                      <a:cxn ang="0">
                        <a:pos x="402" y="51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2"/>
                      </a:cxn>
                      <a:cxn ang="0">
                        <a:pos x="402" y="51"/>
                      </a:cxn>
                    </a:cxnLst>
                    <a:rect l="0" t="0" r="r" b="b"/>
                    <a:pathLst>
                      <a:path w="402" h="51">
                        <a:moveTo>
                          <a:pt x="402" y="51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2"/>
                        </a:lnTo>
                        <a:lnTo>
                          <a:pt x="402" y="51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41" name="Freeform 409"/>
                  <p:cNvSpPr>
                    <a:spLocks/>
                  </p:cNvSpPr>
                  <p:nvPr/>
                </p:nvSpPr>
                <p:spPr bwMode="auto">
                  <a:xfrm>
                    <a:off x="2598" y="2809"/>
                    <a:ext cx="402" cy="51"/>
                  </a:xfrm>
                  <a:custGeom>
                    <a:avLst/>
                    <a:gdLst/>
                    <a:ahLst/>
                    <a:cxnLst>
                      <a:cxn ang="0">
                        <a:pos x="402" y="51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3"/>
                      </a:cxn>
                      <a:cxn ang="0">
                        <a:pos x="402" y="51"/>
                      </a:cxn>
                    </a:cxnLst>
                    <a:rect l="0" t="0" r="r" b="b"/>
                    <a:pathLst>
                      <a:path w="402" h="51">
                        <a:moveTo>
                          <a:pt x="402" y="51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3"/>
                        </a:lnTo>
                        <a:lnTo>
                          <a:pt x="402" y="51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42" name="Freeform 410"/>
                  <p:cNvSpPr>
                    <a:spLocks/>
                  </p:cNvSpPr>
                  <p:nvPr/>
                </p:nvSpPr>
                <p:spPr bwMode="auto">
                  <a:xfrm>
                    <a:off x="2598" y="2810"/>
                    <a:ext cx="402" cy="51"/>
                  </a:xfrm>
                  <a:custGeom>
                    <a:avLst/>
                    <a:gdLst/>
                    <a:ahLst/>
                    <a:cxnLst>
                      <a:cxn ang="0">
                        <a:pos x="402" y="51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2"/>
                      </a:cxn>
                      <a:cxn ang="0">
                        <a:pos x="402" y="51"/>
                      </a:cxn>
                    </a:cxnLst>
                    <a:rect l="0" t="0" r="r" b="b"/>
                    <a:pathLst>
                      <a:path w="402" h="51">
                        <a:moveTo>
                          <a:pt x="402" y="51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2"/>
                        </a:lnTo>
                        <a:lnTo>
                          <a:pt x="402" y="51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43" name="Freeform 411"/>
                  <p:cNvSpPr>
                    <a:spLocks/>
                  </p:cNvSpPr>
                  <p:nvPr/>
                </p:nvSpPr>
                <p:spPr bwMode="auto">
                  <a:xfrm>
                    <a:off x="2598" y="2811"/>
                    <a:ext cx="402" cy="50"/>
                  </a:xfrm>
                  <a:custGeom>
                    <a:avLst/>
                    <a:gdLst/>
                    <a:ahLst/>
                    <a:cxnLst>
                      <a:cxn ang="0">
                        <a:pos x="402" y="50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1"/>
                      </a:cxn>
                      <a:cxn ang="0">
                        <a:pos x="402" y="50"/>
                      </a:cxn>
                    </a:cxnLst>
                    <a:rect l="0" t="0" r="r" b="b"/>
                    <a:pathLst>
                      <a:path w="402" h="50">
                        <a:moveTo>
                          <a:pt x="402" y="50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1"/>
                        </a:lnTo>
                        <a:lnTo>
                          <a:pt x="402" y="5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44" name="Freeform 412"/>
                  <p:cNvSpPr>
                    <a:spLocks/>
                  </p:cNvSpPr>
                  <p:nvPr/>
                </p:nvSpPr>
                <p:spPr bwMode="auto">
                  <a:xfrm>
                    <a:off x="2598" y="2812"/>
                    <a:ext cx="402" cy="50"/>
                  </a:xfrm>
                  <a:custGeom>
                    <a:avLst/>
                    <a:gdLst/>
                    <a:ahLst/>
                    <a:cxnLst>
                      <a:cxn ang="0">
                        <a:pos x="402" y="50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1"/>
                      </a:cxn>
                      <a:cxn ang="0">
                        <a:pos x="402" y="50"/>
                      </a:cxn>
                    </a:cxnLst>
                    <a:rect l="0" t="0" r="r" b="b"/>
                    <a:pathLst>
                      <a:path w="402" h="50">
                        <a:moveTo>
                          <a:pt x="402" y="50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1"/>
                        </a:lnTo>
                        <a:lnTo>
                          <a:pt x="402" y="5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45" name="Freeform 413"/>
                  <p:cNvSpPr>
                    <a:spLocks/>
                  </p:cNvSpPr>
                  <p:nvPr/>
                </p:nvSpPr>
                <p:spPr bwMode="auto">
                  <a:xfrm>
                    <a:off x="2598" y="2812"/>
                    <a:ext cx="402" cy="50"/>
                  </a:xfrm>
                  <a:custGeom>
                    <a:avLst/>
                    <a:gdLst/>
                    <a:ahLst/>
                    <a:cxnLst>
                      <a:cxn ang="0">
                        <a:pos x="402" y="50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2"/>
                      </a:cxn>
                      <a:cxn ang="0">
                        <a:pos x="402" y="50"/>
                      </a:cxn>
                    </a:cxnLst>
                    <a:rect l="0" t="0" r="r" b="b"/>
                    <a:pathLst>
                      <a:path w="402" h="50">
                        <a:moveTo>
                          <a:pt x="402" y="50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2"/>
                        </a:lnTo>
                        <a:lnTo>
                          <a:pt x="402" y="5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46" name="Freeform 414"/>
                  <p:cNvSpPr>
                    <a:spLocks/>
                  </p:cNvSpPr>
                  <p:nvPr/>
                </p:nvSpPr>
                <p:spPr bwMode="auto">
                  <a:xfrm>
                    <a:off x="2598" y="2813"/>
                    <a:ext cx="402" cy="50"/>
                  </a:xfrm>
                  <a:custGeom>
                    <a:avLst/>
                    <a:gdLst/>
                    <a:ahLst/>
                    <a:cxnLst>
                      <a:cxn ang="0">
                        <a:pos x="402" y="50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2"/>
                      </a:cxn>
                      <a:cxn ang="0">
                        <a:pos x="402" y="50"/>
                      </a:cxn>
                    </a:cxnLst>
                    <a:rect l="0" t="0" r="r" b="b"/>
                    <a:pathLst>
                      <a:path w="402" h="50">
                        <a:moveTo>
                          <a:pt x="402" y="50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2"/>
                        </a:lnTo>
                        <a:lnTo>
                          <a:pt x="402" y="5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47" name="Freeform 415"/>
                  <p:cNvSpPr>
                    <a:spLocks/>
                  </p:cNvSpPr>
                  <p:nvPr/>
                </p:nvSpPr>
                <p:spPr bwMode="auto">
                  <a:xfrm>
                    <a:off x="2598" y="2813"/>
                    <a:ext cx="402" cy="50"/>
                  </a:xfrm>
                  <a:custGeom>
                    <a:avLst/>
                    <a:gdLst/>
                    <a:ahLst/>
                    <a:cxnLst>
                      <a:cxn ang="0">
                        <a:pos x="402" y="50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2"/>
                      </a:cxn>
                      <a:cxn ang="0">
                        <a:pos x="402" y="50"/>
                      </a:cxn>
                    </a:cxnLst>
                    <a:rect l="0" t="0" r="r" b="b"/>
                    <a:pathLst>
                      <a:path w="402" h="50">
                        <a:moveTo>
                          <a:pt x="402" y="50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2"/>
                        </a:lnTo>
                        <a:lnTo>
                          <a:pt x="402" y="5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48" name="Freeform 416"/>
                  <p:cNvSpPr>
                    <a:spLocks/>
                  </p:cNvSpPr>
                  <p:nvPr/>
                </p:nvSpPr>
                <p:spPr bwMode="auto">
                  <a:xfrm>
                    <a:off x="2598" y="2814"/>
                    <a:ext cx="402" cy="50"/>
                  </a:xfrm>
                  <a:custGeom>
                    <a:avLst/>
                    <a:gdLst/>
                    <a:ahLst/>
                    <a:cxnLst>
                      <a:cxn ang="0">
                        <a:pos x="402" y="50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2"/>
                      </a:cxn>
                      <a:cxn ang="0">
                        <a:pos x="402" y="50"/>
                      </a:cxn>
                    </a:cxnLst>
                    <a:rect l="0" t="0" r="r" b="b"/>
                    <a:pathLst>
                      <a:path w="402" h="50">
                        <a:moveTo>
                          <a:pt x="402" y="50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2"/>
                        </a:lnTo>
                        <a:lnTo>
                          <a:pt x="402" y="5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49" name="Freeform 417"/>
                  <p:cNvSpPr>
                    <a:spLocks/>
                  </p:cNvSpPr>
                  <p:nvPr/>
                </p:nvSpPr>
                <p:spPr bwMode="auto">
                  <a:xfrm>
                    <a:off x="2598" y="2814"/>
                    <a:ext cx="402" cy="50"/>
                  </a:xfrm>
                  <a:custGeom>
                    <a:avLst/>
                    <a:gdLst/>
                    <a:ahLst/>
                    <a:cxnLst>
                      <a:cxn ang="0">
                        <a:pos x="402" y="50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2"/>
                      </a:cxn>
                      <a:cxn ang="0">
                        <a:pos x="402" y="50"/>
                      </a:cxn>
                    </a:cxnLst>
                    <a:rect l="0" t="0" r="r" b="b"/>
                    <a:pathLst>
                      <a:path w="402" h="50">
                        <a:moveTo>
                          <a:pt x="402" y="50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2"/>
                        </a:lnTo>
                        <a:lnTo>
                          <a:pt x="402" y="5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50" name="Freeform 418"/>
                  <p:cNvSpPr>
                    <a:spLocks/>
                  </p:cNvSpPr>
                  <p:nvPr/>
                </p:nvSpPr>
                <p:spPr bwMode="auto">
                  <a:xfrm>
                    <a:off x="2598" y="2815"/>
                    <a:ext cx="402" cy="50"/>
                  </a:xfrm>
                  <a:custGeom>
                    <a:avLst/>
                    <a:gdLst/>
                    <a:ahLst/>
                    <a:cxnLst>
                      <a:cxn ang="0">
                        <a:pos x="402" y="50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1"/>
                      </a:cxn>
                      <a:cxn ang="0">
                        <a:pos x="402" y="50"/>
                      </a:cxn>
                    </a:cxnLst>
                    <a:rect l="0" t="0" r="r" b="b"/>
                    <a:pathLst>
                      <a:path w="402" h="50">
                        <a:moveTo>
                          <a:pt x="402" y="50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1"/>
                        </a:lnTo>
                        <a:lnTo>
                          <a:pt x="402" y="5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51" name="Freeform 419"/>
                  <p:cNvSpPr>
                    <a:spLocks/>
                  </p:cNvSpPr>
                  <p:nvPr/>
                </p:nvSpPr>
                <p:spPr bwMode="auto">
                  <a:xfrm>
                    <a:off x="2598" y="2816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49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1"/>
                      </a:cxn>
                      <a:cxn ang="0">
                        <a:pos x="402" y="49"/>
                      </a:cxn>
                    </a:cxnLst>
                    <a:rect l="0" t="0" r="r" b="b"/>
                    <a:pathLst>
                      <a:path w="402" h="49">
                        <a:moveTo>
                          <a:pt x="402" y="49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1"/>
                        </a:lnTo>
                        <a:lnTo>
                          <a:pt x="402" y="49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52" name="Freeform 420"/>
                  <p:cNvSpPr>
                    <a:spLocks/>
                  </p:cNvSpPr>
                  <p:nvPr/>
                </p:nvSpPr>
                <p:spPr bwMode="auto">
                  <a:xfrm>
                    <a:off x="2598" y="2817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49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1"/>
                      </a:cxn>
                      <a:cxn ang="0">
                        <a:pos x="402" y="49"/>
                      </a:cxn>
                    </a:cxnLst>
                    <a:rect l="0" t="0" r="r" b="b"/>
                    <a:pathLst>
                      <a:path w="402" h="49">
                        <a:moveTo>
                          <a:pt x="402" y="49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1"/>
                        </a:lnTo>
                        <a:lnTo>
                          <a:pt x="402" y="49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53" name="Freeform 421"/>
                  <p:cNvSpPr>
                    <a:spLocks/>
                  </p:cNvSpPr>
                  <p:nvPr/>
                </p:nvSpPr>
                <p:spPr bwMode="auto">
                  <a:xfrm>
                    <a:off x="2598" y="2817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49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1"/>
                      </a:cxn>
                      <a:cxn ang="0">
                        <a:pos x="402" y="49"/>
                      </a:cxn>
                    </a:cxnLst>
                    <a:rect l="0" t="0" r="r" b="b"/>
                    <a:pathLst>
                      <a:path w="402" h="49">
                        <a:moveTo>
                          <a:pt x="402" y="49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1"/>
                        </a:lnTo>
                        <a:lnTo>
                          <a:pt x="402" y="49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54" name="Freeform 422"/>
                  <p:cNvSpPr>
                    <a:spLocks/>
                  </p:cNvSpPr>
                  <p:nvPr/>
                </p:nvSpPr>
                <p:spPr bwMode="auto">
                  <a:xfrm>
                    <a:off x="2598" y="2818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49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1"/>
                      </a:cxn>
                      <a:cxn ang="0">
                        <a:pos x="402" y="49"/>
                      </a:cxn>
                    </a:cxnLst>
                    <a:rect l="0" t="0" r="r" b="b"/>
                    <a:pathLst>
                      <a:path w="402" h="49">
                        <a:moveTo>
                          <a:pt x="402" y="49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1"/>
                        </a:lnTo>
                        <a:lnTo>
                          <a:pt x="402" y="49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55" name="Freeform 423"/>
                  <p:cNvSpPr>
                    <a:spLocks/>
                  </p:cNvSpPr>
                  <p:nvPr/>
                </p:nvSpPr>
                <p:spPr bwMode="auto">
                  <a:xfrm>
                    <a:off x="2598" y="2819"/>
                    <a:ext cx="402" cy="48"/>
                  </a:xfrm>
                  <a:custGeom>
                    <a:avLst/>
                    <a:gdLst/>
                    <a:ahLst/>
                    <a:cxnLst>
                      <a:cxn ang="0">
                        <a:pos x="402" y="48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0"/>
                      </a:cxn>
                      <a:cxn ang="0">
                        <a:pos x="402" y="48"/>
                      </a:cxn>
                    </a:cxnLst>
                    <a:rect l="0" t="0" r="r" b="b"/>
                    <a:pathLst>
                      <a:path w="402" h="48">
                        <a:moveTo>
                          <a:pt x="402" y="48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0"/>
                        </a:lnTo>
                        <a:lnTo>
                          <a:pt x="402" y="48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56" name="Freeform 424"/>
                  <p:cNvSpPr>
                    <a:spLocks/>
                  </p:cNvSpPr>
                  <p:nvPr/>
                </p:nvSpPr>
                <p:spPr bwMode="auto">
                  <a:xfrm>
                    <a:off x="2598" y="2819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49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0"/>
                      </a:cxn>
                      <a:cxn ang="0">
                        <a:pos x="402" y="49"/>
                      </a:cxn>
                    </a:cxnLst>
                    <a:rect l="0" t="0" r="r" b="b"/>
                    <a:pathLst>
                      <a:path w="402" h="49">
                        <a:moveTo>
                          <a:pt x="402" y="49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0"/>
                        </a:lnTo>
                        <a:lnTo>
                          <a:pt x="402" y="49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57" name="Freeform 425"/>
                  <p:cNvSpPr>
                    <a:spLocks/>
                  </p:cNvSpPr>
                  <p:nvPr/>
                </p:nvSpPr>
                <p:spPr bwMode="auto">
                  <a:xfrm>
                    <a:off x="2598" y="2820"/>
                    <a:ext cx="402" cy="48"/>
                  </a:xfrm>
                  <a:custGeom>
                    <a:avLst/>
                    <a:gdLst/>
                    <a:ahLst/>
                    <a:cxnLst>
                      <a:cxn ang="0">
                        <a:pos x="402" y="48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0"/>
                      </a:cxn>
                      <a:cxn ang="0">
                        <a:pos x="402" y="48"/>
                      </a:cxn>
                    </a:cxnLst>
                    <a:rect l="0" t="0" r="r" b="b"/>
                    <a:pathLst>
                      <a:path w="402" h="48">
                        <a:moveTo>
                          <a:pt x="402" y="48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0"/>
                        </a:lnTo>
                        <a:lnTo>
                          <a:pt x="402" y="48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58" name="Freeform 426"/>
                  <p:cNvSpPr>
                    <a:spLocks/>
                  </p:cNvSpPr>
                  <p:nvPr/>
                </p:nvSpPr>
                <p:spPr bwMode="auto">
                  <a:xfrm>
                    <a:off x="2598" y="2820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49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1"/>
                      </a:cxn>
                      <a:cxn ang="0">
                        <a:pos x="402" y="49"/>
                      </a:cxn>
                    </a:cxnLst>
                    <a:rect l="0" t="0" r="r" b="b"/>
                    <a:pathLst>
                      <a:path w="402" h="49">
                        <a:moveTo>
                          <a:pt x="402" y="49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1"/>
                        </a:lnTo>
                        <a:lnTo>
                          <a:pt x="402" y="49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59" name="Freeform 427"/>
                  <p:cNvSpPr>
                    <a:spLocks/>
                  </p:cNvSpPr>
                  <p:nvPr/>
                </p:nvSpPr>
                <p:spPr bwMode="auto">
                  <a:xfrm>
                    <a:off x="2598" y="2820"/>
                    <a:ext cx="402" cy="50"/>
                  </a:xfrm>
                  <a:custGeom>
                    <a:avLst/>
                    <a:gdLst/>
                    <a:ahLst/>
                    <a:cxnLst>
                      <a:cxn ang="0">
                        <a:pos x="402" y="50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2"/>
                      </a:cxn>
                      <a:cxn ang="0">
                        <a:pos x="402" y="50"/>
                      </a:cxn>
                    </a:cxnLst>
                    <a:rect l="0" t="0" r="r" b="b"/>
                    <a:pathLst>
                      <a:path w="402" h="50">
                        <a:moveTo>
                          <a:pt x="402" y="50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2"/>
                        </a:lnTo>
                        <a:lnTo>
                          <a:pt x="402" y="5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60" name="Freeform 428"/>
                  <p:cNvSpPr>
                    <a:spLocks/>
                  </p:cNvSpPr>
                  <p:nvPr/>
                </p:nvSpPr>
                <p:spPr bwMode="auto">
                  <a:xfrm>
                    <a:off x="2598" y="2821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49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1"/>
                      </a:cxn>
                      <a:cxn ang="0">
                        <a:pos x="402" y="49"/>
                      </a:cxn>
                    </a:cxnLst>
                    <a:rect l="0" t="0" r="r" b="b"/>
                    <a:pathLst>
                      <a:path w="402" h="49">
                        <a:moveTo>
                          <a:pt x="402" y="49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1"/>
                        </a:lnTo>
                        <a:lnTo>
                          <a:pt x="402" y="49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61" name="Freeform 429"/>
                  <p:cNvSpPr>
                    <a:spLocks/>
                  </p:cNvSpPr>
                  <p:nvPr/>
                </p:nvSpPr>
                <p:spPr bwMode="auto">
                  <a:xfrm>
                    <a:off x="2598" y="2821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49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2"/>
                      </a:cxn>
                      <a:cxn ang="0">
                        <a:pos x="402" y="49"/>
                      </a:cxn>
                    </a:cxnLst>
                    <a:rect l="0" t="0" r="r" b="b"/>
                    <a:pathLst>
                      <a:path w="402" h="49">
                        <a:moveTo>
                          <a:pt x="402" y="49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2"/>
                        </a:lnTo>
                        <a:lnTo>
                          <a:pt x="402" y="49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62" name="Freeform 430"/>
                  <p:cNvSpPr>
                    <a:spLocks/>
                  </p:cNvSpPr>
                  <p:nvPr/>
                </p:nvSpPr>
                <p:spPr bwMode="auto">
                  <a:xfrm>
                    <a:off x="2598" y="2821"/>
                    <a:ext cx="402" cy="50"/>
                  </a:xfrm>
                  <a:custGeom>
                    <a:avLst/>
                    <a:gdLst/>
                    <a:ahLst/>
                    <a:cxnLst>
                      <a:cxn ang="0">
                        <a:pos x="402" y="50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3"/>
                      </a:cxn>
                      <a:cxn ang="0">
                        <a:pos x="402" y="50"/>
                      </a:cxn>
                    </a:cxnLst>
                    <a:rect l="0" t="0" r="r" b="b"/>
                    <a:pathLst>
                      <a:path w="402" h="50">
                        <a:moveTo>
                          <a:pt x="402" y="50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3"/>
                        </a:lnTo>
                        <a:lnTo>
                          <a:pt x="402" y="5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63" name="Freeform 431"/>
                  <p:cNvSpPr>
                    <a:spLocks/>
                  </p:cNvSpPr>
                  <p:nvPr/>
                </p:nvSpPr>
                <p:spPr bwMode="auto">
                  <a:xfrm>
                    <a:off x="2598" y="2822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49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2"/>
                      </a:cxn>
                      <a:cxn ang="0">
                        <a:pos x="402" y="49"/>
                      </a:cxn>
                    </a:cxnLst>
                    <a:rect l="0" t="0" r="r" b="b"/>
                    <a:pathLst>
                      <a:path w="402" h="49">
                        <a:moveTo>
                          <a:pt x="402" y="49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2"/>
                        </a:lnTo>
                        <a:lnTo>
                          <a:pt x="402" y="49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64" name="Freeform 432"/>
                  <p:cNvSpPr>
                    <a:spLocks/>
                  </p:cNvSpPr>
                  <p:nvPr/>
                </p:nvSpPr>
                <p:spPr bwMode="auto">
                  <a:xfrm>
                    <a:off x="2598" y="2823"/>
                    <a:ext cx="402" cy="48"/>
                  </a:xfrm>
                  <a:custGeom>
                    <a:avLst/>
                    <a:gdLst/>
                    <a:ahLst/>
                    <a:cxnLst>
                      <a:cxn ang="0">
                        <a:pos x="402" y="48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1"/>
                      </a:cxn>
                      <a:cxn ang="0">
                        <a:pos x="402" y="48"/>
                      </a:cxn>
                    </a:cxnLst>
                    <a:rect l="0" t="0" r="r" b="b"/>
                    <a:pathLst>
                      <a:path w="402" h="48">
                        <a:moveTo>
                          <a:pt x="402" y="48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1"/>
                        </a:lnTo>
                        <a:lnTo>
                          <a:pt x="402" y="48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65" name="Freeform 433"/>
                  <p:cNvSpPr>
                    <a:spLocks/>
                  </p:cNvSpPr>
                  <p:nvPr/>
                </p:nvSpPr>
                <p:spPr bwMode="auto">
                  <a:xfrm>
                    <a:off x="2598" y="2823"/>
                    <a:ext cx="402" cy="50"/>
                  </a:xfrm>
                  <a:custGeom>
                    <a:avLst/>
                    <a:gdLst/>
                    <a:ahLst/>
                    <a:cxnLst>
                      <a:cxn ang="0">
                        <a:pos x="402" y="50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2"/>
                      </a:cxn>
                      <a:cxn ang="0">
                        <a:pos x="402" y="50"/>
                      </a:cxn>
                    </a:cxnLst>
                    <a:rect l="0" t="0" r="r" b="b"/>
                    <a:pathLst>
                      <a:path w="402" h="50">
                        <a:moveTo>
                          <a:pt x="402" y="50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2"/>
                        </a:lnTo>
                        <a:lnTo>
                          <a:pt x="402" y="5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66" name="Freeform 434"/>
                  <p:cNvSpPr>
                    <a:spLocks/>
                  </p:cNvSpPr>
                  <p:nvPr/>
                </p:nvSpPr>
                <p:spPr bwMode="auto">
                  <a:xfrm>
                    <a:off x="2598" y="2825"/>
                    <a:ext cx="402" cy="48"/>
                  </a:xfrm>
                  <a:custGeom>
                    <a:avLst/>
                    <a:gdLst/>
                    <a:ahLst/>
                    <a:cxnLst>
                      <a:cxn ang="0">
                        <a:pos x="402" y="48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30"/>
                      </a:cxn>
                      <a:cxn ang="0">
                        <a:pos x="402" y="48"/>
                      </a:cxn>
                    </a:cxnLst>
                    <a:rect l="0" t="0" r="r" b="b"/>
                    <a:pathLst>
                      <a:path w="402" h="48">
                        <a:moveTo>
                          <a:pt x="402" y="48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30"/>
                        </a:lnTo>
                        <a:lnTo>
                          <a:pt x="402" y="48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67" name="Freeform 435"/>
                  <p:cNvSpPr>
                    <a:spLocks/>
                  </p:cNvSpPr>
                  <p:nvPr/>
                </p:nvSpPr>
                <p:spPr bwMode="auto">
                  <a:xfrm>
                    <a:off x="2598" y="2825"/>
                    <a:ext cx="402" cy="48"/>
                  </a:xfrm>
                  <a:custGeom>
                    <a:avLst/>
                    <a:gdLst/>
                    <a:ahLst/>
                    <a:cxnLst>
                      <a:cxn ang="0">
                        <a:pos x="402" y="48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30"/>
                      </a:cxn>
                      <a:cxn ang="0">
                        <a:pos x="402" y="48"/>
                      </a:cxn>
                    </a:cxnLst>
                    <a:rect l="0" t="0" r="r" b="b"/>
                    <a:pathLst>
                      <a:path w="402" h="48">
                        <a:moveTo>
                          <a:pt x="402" y="48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30"/>
                        </a:lnTo>
                        <a:lnTo>
                          <a:pt x="402" y="48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68" name="Freeform 436"/>
                  <p:cNvSpPr>
                    <a:spLocks/>
                  </p:cNvSpPr>
                  <p:nvPr/>
                </p:nvSpPr>
                <p:spPr bwMode="auto">
                  <a:xfrm>
                    <a:off x="2598" y="2826"/>
                    <a:ext cx="402" cy="48"/>
                  </a:xfrm>
                  <a:custGeom>
                    <a:avLst/>
                    <a:gdLst/>
                    <a:ahLst/>
                    <a:cxnLst>
                      <a:cxn ang="0">
                        <a:pos x="402" y="48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30"/>
                      </a:cxn>
                      <a:cxn ang="0">
                        <a:pos x="402" y="48"/>
                      </a:cxn>
                    </a:cxnLst>
                    <a:rect l="0" t="0" r="r" b="b"/>
                    <a:pathLst>
                      <a:path w="402" h="48">
                        <a:moveTo>
                          <a:pt x="402" y="48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30"/>
                        </a:lnTo>
                        <a:lnTo>
                          <a:pt x="402" y="48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69" name="Freeform 437"/>
                  <p:cNvSpPr>
                    <a:spLocks/>
                  </p:cNvSpPr>
                  <p:nvPr/>
                </p:nvSpPr>
                <p:spPr bwMode="auto">
                  <a:xfrm>
                    <a:off x="2598" y="2826"/>
                    <a:ext cx="402" cy="48"/>
                  </a:xfrm>
                  <a:custGeom>
                    <a:avLst/>
                    <a:gdLst/>
                    <a:ahLst/>
                    <a:cxnLst>
                      <a:cxn ang="0">
                        <a:pos x="402" y="48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0"/>
                      </a:cxn>
                      <a:cxn ang="0">
                        <a:pos x="402" y="48"/>
                      </a:cxn>
                    </a:cxnLst>
                    <a:rect l="0" t="0" r="r" b="b"/>
                    <a:pathLst>
                      <a:path w="402" h="48">
                        <a:moveTo>
                          <a:pt x="402" y="48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0"/>
                        </a:lnTo>
                        <a:lnTo>
                          <a:pt x="402" y="48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70" name="Freeform 438"/>
                  <p:cNvSpPr>
                    <a:spLocks/>
                  </p:cNvSpPr>
                  <p:nvPr/>
                </p:nvSpPr>
                <p:spPr bwMode="auto">
                  <a:xfrm>
                    <a:off x="2598" y="2826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49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1"/>
                      </a:cxn>
                      <a:cxn ang="0">
                        <a:pos x="402" y="49"/>
                      </a:cxn>
                    </a:cxnLst>
                    <a:rect l="0" t="0" r="r" b="b"/>
                    <a:pathLst>
                      <a:path w="402" h="49">
                        <a:moveTo>
                          <a:pt x="402" y="49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1"/>
                        </a:lnTo>
                        <a:lnTo>
                          <a:pt x="402" y="49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71" name="Freeform 439"/>
                  <p:cNvSpPr>
                    <a:spLocks/>
                  </p:cNvSpPr>
                  <p:nvPr/>
                </p:nvSpPr>
                <p:spPr bwMode="auto">
                  <a:xfrm>
                    <a:off x="2598" y="2827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49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402" y="30"/>
                      </a:cxn>
                      <a:cxn ang="0">
                        <a:pos x="402" y="49"/>
                      </a:cxn>
                    </a:cxnLst>
                    <a:rect l="0" t="0" r="r" b="b"/>
                    <a:pathLst>
                      <a:path w="402" h="49">
                        <a:moveTo>
                          <a:pt x="402" y="49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402" y="30"/>
                        </a:lnTo>
                        <a:lnTo>
                          <a:pt x="402" y="49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72" name="Freeform 440"/>
                  <p:cNvSpPr>
                    <a:spLocks/>
                  </p:cNvSpPr>
                  <p:nvPr/>
                </p:nvSpPr>
                <p:spPr bwMode="auto">
                  <a:xfrm>
                    <a:off x="2598" y="2828"/>
                    <a:ext cx="402" cy="48"/>
                  </a:xfrm>
                  <a:custGeom>
                    <a:avLst/>
                    <a:gdLst/>
                    <a:ahLst/>
                    <a:cxnLst>
                      <a:cxn ang="0">
                        <a:pos x="402" y="48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0"/>
                      </a:cxn>
                      <a:cxn ang="0">
                        <a:pos x="402" y="48"/>
                      </a:cxn>
                    </a:cxnLst>
                    <a:rect l="0" t="0" r="r" b="b"/>
                    <a:pathLst>
                      <a:path w="402" h="48">
                        <a:moveTo>
                          <a:pt x="402" y="48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0"/>
                        </a:lnTo>
                        <a:lnTo>
                          <a:pt x="402" y="48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73" name="Freeform 441"/>
                  <p:cNvSpPr>
                    <a:spLocks/>
                  </p:cNvSpPr>
                  <p:nvPr/>
                </p:nvSpPr>
                <p:spPr bwMode="auto">
                  <a:xfrm>
                    <a:off x="2598" y="2829"/>
                    <a:ext cx="402" cy="47"/>
                  </a:xfrm>
                  <a:custGeom>
                    <a:avLst/>
                    <a:gdLst/>
                    <a:ahLst/>
                    <a:cxnLst>
                      <a:cxn ang="0">
                        <a:pos x="402" y="47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30"/>
                      </a:cxn>
                      <a:cxn ang="0">
                        <a:pos x="402" y="47"/>
                      </a:cxn>
                    </a:cxnLst>
                    <a:rect l="0" t="0" r="r" b="b"/>
                    <a:pathLst>
                      <a:path w="402" h="47">
                        <a:moveTo>
                          <a:pt x="402" y="47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30"/>
                        </a:lnTo>
                        <a:lnTo>
                          <a:pt x="402" y="47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74" name="Freeform 442"/>
                  <p:cNvSpPr>
                    <a:spLocks/>
                  </p:cNvSpPr>
                  <p:nvPr/>
                </p:nvSpPr>
                <p:spPr bwMode="auto">
                  <a:xfrm>
                    <a:off x="2598" y="2829"/>
                    <a:ext cx="402" cy="48"/>
                  </a:xfrm>
                  <a:custGeom>
                    <a:avLst/>
                    <a:gdLst/>
                    <a:ahLst/>
                    <a:cxnLst>
                      <a:cxn ang="0">
                        <a:pos x="402" y="48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402" y="30"/>
                      </a:cxn>
                      <a:cxn ang="0">
                        <a:pos x="402" y="48"/>
                      </a:cxn>
                    </a:cxnLst>
                    <a:rect l="0" t="0" r="r" b="b"/>
                    <a:pathLst>
                      <a:path w="402" h="48">
                        <a:moveTo>
                          <a:pt x="402" y="48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402" y="30"/>
                        </a:lnTo>
                        <a:lnTo>
                          <a:pt x="402" y="48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75" name="Freeform 443"/>
                  <p:cNvSpPr>
                    <a:spLocks/>
                  </p:cNvSpPr>
                  <p:nvPr/>
                </p:nvSpPr>
                <p:spPr bwMode="auto">
                  <a:xfrm>
                    <a:off x="2598" y="2831"/>
                    <a:ext cx="402" cy="46"/>
                  </a:xfrm>
                  <a:custGeom>
                    <a:avLst/>
                    <a:gdLst/>
                    <a:ahLst/>
                    <a:cxnLst>
                      <a:cxn ang="0">
                        <a:pos x="402" y="46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6"/>
                      </a:cxn>
                    </a:cxnLst>
                    <a:rect l="0" t="0" r="r" b="b"/>
                    <a:pathLst>
                      <a:path w="402" h="46">
                        <a:moveTo>
                          <a:pt x="402" y="46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6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76" name="Freeform 444"/>
                  <p:cNvSpPr>
                    <a:spLocks/>
                  </p:cNvSpPr>
                  <p:nvPr/>
                </p:nvSpPr>
                <p:spPr bwMode="auto">
                  <a:xfrm>
                    <a:off x="2598" y="2831"/>
                    <a:ext cx="402" cy="46"/>
                  </a:xfrm>
                  <a:custGeom>
                    <a:avLst/>
                    <a:gdLst/>
                    <a:ahLst/>
                    <a:cxnLst>
                      <a:cxn ang="0">
                        <a:pos x="402" y="46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9"/>
                      </a:cxn>
                      <a:cxn ang="0">
                        <a:pos x="402" y="46"/>
                      </a:cxn>
                    </a:cxnLst>
                    <a:rect l="0" t="0" r="r" b="b"/>
                    <a:pathLst>
                      <a:path w="402" h="46">
                        <a:moveTo>
                          <a:pt x="402" y="46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9"/>
                        </a:lnTo>
                        <a:lnTo>
                          <a:pt x="402" y="46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77" name="Freeform 445"/>
                  <p:cNvSpPr>
                    <a:spLocks/>
                  </p:cNvSpPr>
                  <p:nvPr/>
                </p:nvSpPr>
                <p:spPr bwMode="auto">
                  <a:xfrm>
                    <a:off x="2598" y="2832"/>
                    <a:ext cx="402" cy="46"/>
                  </a:xfrm>
                  <a:custGeom>
                    <a:avLst/>
                    <a:gdLst/>
                    <a:ahLst/>
                    <a:cxnLst>
                      <a:cxn ang="0">
                        <a:pos x="402" y="46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6"/>
                      </a:cxn>
                    </a:cxnLst>
                    <a:rect l="0" t="0" r="r" b="b"/>
                    <a:pathLst>
                      <a:path w="402" h="46">
                        <a:moveTo>
                          <a:pt x="402" y="46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6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78" name="Freeform 446"/>
                  <p:cNvSpPr>
                    <a:spLocks/>
                  </p:cNvSpPr>
                  <p:nvPr/>
                </p:nvSpPr>
                <p:spPr bwMode="auto">
                  <a:xfrm>
                    <a:off x="2598" y="2832"/>
                    <a:ext cx="402" cy="47"/>
                  </a:xfrm>
                  <a:custGeom>
                    <a:avLst/>
                    <a:gdLst/>
                    <a:ahLst/>
                    <a:cxnLst>
                      <a:cxn ang="0">
                        <a:pos x="402" y="47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9"/>
                      </a:cxn>
                      <a:cxn ang="0">
                        <a:pos x="402" y="47"/>
                      </a:cxn>
                    </a:cxnLst>
                    <a:rect l="0" t="0" r="r" b="b"/>
                    <a:pathLst>
                      <a:path w="402" h="47">
                        <a:moveTo>
                          <a:pt x="402" y="47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9"/>
                        </a:lnTo>
                        <a:lnTo>
                          <a:pt x="402" y="47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79" name="Freeform 447"/>
                  <p:cNvSpPr>
                    <a:spLocks/>
                  </p:cNvSpPr>
                  <p:nvPr/>
                </p:nvSpPr>
                <p:spPr bwMode="auto">
                  <a:xfrm>
                    <a:off x="2598" y="2832"/>
                    <a:ext cx="402" cy="47"/>
                  </a:xfrm>
                  <a:custGeom>
                    <a:avLst/>
                    <a:gdLst/>
                    <a:ahLst/>
                    <a:cxnLst>
                      <a:cxn ang="0">
                        <a:pos x="402" y="47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9"/>
                      </a:cxn>
                      <a:cxn ang="0">
                        <a:pos x="402" y="47"/>
                      </a:cxn>
                    </a:cxnLst>
                    <a:rect l="0" t="0" r="r" b="b"/>
                    <a:pathLst>
                      <a:path w="402" h="47">
                        <a:moveTo>
                          <a:pt x="402" y="47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9"/>
                        </a:lnTo>
                        <a:lnTo>
                          <a:pt x="402" y="47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80" name="Freeform 448"/>
                  <p:cNvSpPr>
                    <a:spLocks/>
                  </p:cNvSpPr>
                  <p:nvPr/>
                </p:nvSpPr>
                <p:spPr bwMode="auto">
                  <a:xfrm>
                    <a:off x="2598" y="2833"/>
                    <a:ext cx="402" cy="47"/>
                  </a:xfrm>
                  <a:custGeom>
                    <a:avLst/>
                    <a:gdLst/>
                    <a:ahLst/>
                    <a:cxnLst>
                      <a:cxn ang="0">
                        <a:pos x="402" y="47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7"/>
                      </a:cxn>
                    </a:cxnLst>
                    <a:rect l="0" t="0" r="r" b="b"/>
                    <a:pathLst>
                      <a:path w="402" h="47">
                        <a:moveTo>
                          <a:pt x="402" y="47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7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81" name="Freeform 449"/>
                  <p:cNvSpPr>
                    <a:spLocks/>
                  </p:cNvSpPr>
                  <p:nvPr/>
                </p:nvSpPr>
                <p:spPr bwMode="auto">
                  <a:xfrm>
                    <a:off x="2598" y="2834"/>
                    <a:ext cx="402" cy="46"/>
                  </a:xfrm>
                  <a:custGeom>
                    <a:avLst/>
                    <a:gdLst/>
                    <a:ahLst/>
                    <a:cxnLst>
                      <a:cxn ang="0">
                        <a:pos x="402" y="46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6"/>
                      </a:cxn>
                    </a:cxnLst>
                    <a:rect l="0" t="0" r="r" b="b"/>
                    <a:pathLst>
                      <a:path w="402" h="46">
                        <a:moveTo>
                          <a:pt x="402" y="46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6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82" name="Freeform 450"/>
                  <p:cNvSpPr>
                    <a:spLocks/>
                  </p:cNvSpPr>
                  <p:nvPr/>
                </p:nvSpPr>
                <p:spPr bwMode="auto">
                  <a:xfrm>
                    <a:off x="2598" y="2835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45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5"/>
                      </a:cxn>
                    </a:cxnLst>
                    <a:rect l="0" t="0" r="r" b="b"/>
                    <a:pathLst>
                      <a:path w="402" h="45">
                        <a:moveTo>
                          <a:pt x="402" y="45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5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83" name="Freeform 451"/>
                  <p:cNvSpPr>
                    <a:spLocks/>
                  </p:cNvSpPr>
                  <p:nvPr/>
                </p:nvSpPr>
                <p:spPr bwMode="auto">
                  <a:xfrm>
                    <a:off x="2598" y="2835"/>
                    <a:ext cx="402" cy="46"/>
                  </a:xfrm>
                  <a:custGeom>
                    <a:avLst/>
                    <a:gdLst/>
                    <a:ahLst/>
                    <a:cxnLst>
                      <a:cxn ang="0">
                        <a:pos x="402" y="46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9"/>
                      </a:cxn>
                      <a:cxn ang="0">
                        <a:pos x="402" y="46"/>
                      </a:cxn>
                    </a:cxnLst>
                    <a:rect l="0" t="0" r="r" b="b"/>
                    <a:pathLst>
                      <a:path w="402" h="46">
                        <a:moveTo>
                          <a:pt x="402" y="46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9"/>
                        </a:lnTo>
                        <a:lnTo>
                          <a:pt x="402" y="46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84" name="Freeform 452"/>
                  <p:cNvSpPr>
                    <a:spLocks/>
                  </p:cNvSpPr>
                  <p:nvPr/>
                </p:nvSpPr>
                <p:spPr bwMode="auto">
                  <a:xfrm>
                    <a:off x="2598" y="2836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45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5"/>
                      </a:cxn>
                    </a:cxnLst>
                    <a:rect l="0" t="0" r="r" b="b"/>
                    <a:pathLst>
                      <a:path w="402" h="45">
                        <a:moveTo>
                          <a:pt x="402" y="45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5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85" name="Freeform 453"/>
                  <p:cNvSpPr>
                    <a:spLocks/>
                  </p:cNvSpPr>
                  <p:nvPr/>
                </p:nvSpPr>
                <p:spPr bwMode="auto">
                  <a:xfrm>
                    <a:off x="2598" y="2837"/>
                    <a:ext cx="402" cy="44"/>
                  </a:xfrm>
                  <a:custGeom>
                    <a:avLst/>
                    <a:gdLst/>
                    <a:ahLst/>
                    <a:cxnLst>
                      <a:cxn ang="0">
                        <a:pos x="402" y="44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7"/>
                      </a:cxn>
                      <a:cxn ang="0">
                        <a:pos x="402" y="44"/>
                      </a:cxn>
                    </a:cxnLst>
                    <a:rect l="0" t="0" r="r" b="b"/>
                    <a:pathLst>
                      <a:path w="402" h="44">
                        <a:moveTo>
                          <a:pt x="402" y="44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7"/>
                        </a:lnTo>
                        <a:lnTo>
                          <a:pt x="402" y="44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86" name="Freeform 454"/>
                  <p:cNvSpPr>
                    <a:spLocks/>
                  </p:cNvSpPr>
                  <p:nvPr/>
                </p:nvSpPr>
                <p:spPr bwMode="auto">
                  <a:xfrm>
                    <a:off x="2598" y="2837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45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5"/>
                      </a:cxn>
                    </a:cxnLst>
                    <a:rect l="0" t="0" r="r" b="b"/>
                    <a:pathLst>
                      <a:path w="402" h="45">
                        <a:moveTo>
                          <a:pt x="402" y="45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5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87" name="Freeform 455"/>
                  <p:cNvSpPr>
                    <a:spLocks/>
                  </p:cNvSpPr>
                  <p:nvPr/>
                </p:nvSpPr>
                <p:spPr bwMode="auto">
                  <a:xfrm>
                    <a:off x="2598" y="2838"/>
                    <a:ext cx="402" cy="44"/>
                  </a:xfrm>
                  <a:custGeom>
                    <a:avLst/>
                    <a:gdLst/>
                    <a:ahLst/>
                    <a:cxnLst>
                      <a:cxn ang="0">
                        <a:pos x="402" y="44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4"/>
                      </a:cxn>
                    </a:cxnLst>
                    <a:rect l="0" t="0" r="r" b="b"/>
                    <a:pathLst>
                      <a:path w="402" h="44">
                        <a:moveTo>
                          <a:pt x="402" y="44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4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88" name="Freeform 456"/>
                  <p:cNvSpPr>
                    <a:spLocks/>
                  </p:cNvSpPr>
                  <p:nvPr/>
                </p:nvSpPr>
                <p:spPr bwMode="auto">
                  <a:xfrm>
                    <a:off x="2598" y="2838"/>
                    <a:ext cx="402" cy="44"/>
                  </a:xfrm>
                  <a:custGeom>
                    <a:avLst/>
                    <a:gdLst/>
                    <a:ahLst/>
                    <a:cxnLst>
                      <a:cxn ang="0">
                        <a:pos x="402" y="44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4"/>
                      </a:cxn>
                    </a:cxnLst>
                    <a:rect l="0" t="0" r="r" b="b"/>
                    <a:pathLst>
                      <a:path w="402" h="44">
                        <a:moveTo>
                          <a:pt x="402" y="44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4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89" name="Freeform 457"/>
                  <p:cNvSpPr>
                    <a:spLocks/>
                  </p:cNvSpPr>
                  <p:nvPr/>
                </p:nvSpPr>
                <p:spPr bwMode="auto">
                  <a:xfrm>
                    <a:off x="2598" y="2839"/>
                    <a:ext cx="402" cy="44"/>
                  </a:xfrm>
                  <a:custGeom>
                    <a:avLst/>
                    <a:gdLst/>
                    <a:ahLst/>
                    <a:cxnLst>
                      <a:cxn ang="0">
                        <a:pos x="402" y="44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4"/>
                      </a:cxn>
                    </a:cxnLst>
                    <a:rect l="0" t="0" r="r" b="b"/>
                    <a:pathLst>
                      <a:path w="402" h="44">
                        <a:moveTo>
                          <a:pt x="402" y="44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4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90" name="Freeform 458"/>
                  <p:cNvSpPr>
                    <a:spLocks/>
                  </p:cNvSpPr>
                  <p:nvPr/>
                </p:nvSpPr>
                <p:spPr bwMode="auto">
                  <a:xfrm>
                    <a:off x="2598" y="2839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45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5"/>
                      </a:cxn>
                    </a:cxnLst>
                    <a:rect l="0" t="0" r="r" b="b"/>
                    <a:pathLst>
                      <a:path w="402" h="45">
                        <a:moveTo>
                          <a:pt x="402" y="45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5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91" name="Freeform 459"/>
                  <p:cNvSpPr>
                    <a:spLocks/>
                  </p:cNvSpPr>
                  <p:nvPr/>
                </p:nvSpPr>
                <p:spPr bwMode="auto">
                  <a:xfrm>
                    <a:off x="2598" y="2840"/>
                    <a:ext cx="402" cy="44"/>
                  </a:xfrm>
                  <a:custGeom>
                    <a:avLst/>
                    <a:gdLst/>
                    <a:ahLst/>
                    <a:cxnLst>
                      <a:cxn ang="0">
                        <a:pos x="402" y="44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4"/>
                      </a:cxn>
                    </a:cxnLst>
                    <a:rect l="0" t="0" r="r" b="b"/>
                    <a:pathLst>
                      <a:path w="402" h="44">
                        <a:moveTo>
                          <a:pt x="402" y="44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4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92" name="Freeform 460"/>
                  <p:cNvSpPr>
                    <a:spLocks/>
                  </p:cNvSpPr>
                  <p:nvPr/>
                </p:nvSpPr>
                <p:spPr bwMode="auto">
                  <a:xfrm>
                    <a:off x="2598" y="2840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45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5"/>
                      </a:cxn>
                    </a:cxnLst>
                    <a:rect l="0" t="0" r="r" b="b"/>
                    <a:pathLst>
                      <a:path w="402" h="45">
                        <a:moveTo>
                          <a:pt x="402" y="45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5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93" name="Freeform 461"/>
                  <p:cNvSpPr>
                    <a:spLocks/>
                  </p:cNvSpPr>
                  <p:nvPr/>
                </p:nvSpPr>
                <p:spPr bwMode="auto">
                  <a:xfrm>
                    <a:off x="2598" y="2841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45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5"/>
                      </a:cxn>
                    </a:cxnLst>
                    <a:rect l="0" t="0" r="r" b="b"/>
                    <a:pathLst>
                      <a:path w="402" h="45">
                        <a:moveTo>
                          <a:pt x="402" y="45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5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94" name="Freeform 462"/>
                  <p:cNvSpPr>
                    <a:spLocks/>
                  </p:cNvSpPr>
                  <p:nvPr/>
                </p:nvSpPr>
                <p:spPr bwMode="auto">
                  <a:xfrm>
                    <a:off x="2598" y="2841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45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9"/>
                      </a:cxn>
                      <a:cxn ang="0">
                        <a:pos x="402" y="45"/>
                      </a:cxn>
                    </a:cxnLst>
                    <a:rect l="0" t="0" r="r" b="b"/>
                    <a:pathLst>
                      <a:path w="402" h="45">
                        <a:moveTo>
                          <a:pt x="402" y="45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9"/>
                        </a:lnTo>
                        <a:lnTo>
                          <a:pt x="402" y="45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95" name="Freeform 463"/>
                  <p:cNvSpPr>
                    <a:spLocks/>
                  </p:cNvSpPr>
                  <p:nvPr/>
                </p:nvSpPr>
                <p:spPr bwMode="auto">
                  <a:xfrm>
                    <a:off x="2598" y="2842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45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5"/>
                      </a:cxn>
                    </a:cxnLst>
                    <a:rect l="0" t="0" r="r" b="b"/>
                    <a:pathLst>
                      <a:path w="402" h="45">
                        <a:moveTo>
                          <a:pt x="402" y="45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5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96" name="Freeform 464"/>
                  <p:cNvSpPr>
                    <a:spLocks/>
                  </p:cNvSpPr>
                  <p:nvPr/>
                </p:nvSpPr>
                <p:spPr bwMode="auto">
                  <a:xfrm>
                    <a:off x="2598" y="2842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45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5"/>
                      </a:cxn>
                    </a:cxnLst>
                    <a:rect l="0" t="0" r="r" b="b"/>
                    <a:pathLst>
                      <a:path w="402" h="45">
                        <a:moveTo>
                          <a:pt x="402" y="45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5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97" name="Freeform 465"/>
                  <p:cNvSpPr>
                    <a:spLocks/>
                  </p:cNvSpPr>
                  <p:nvPr/>
                </p:nvSpPr>
                <p:spPr bwMode="auto">
                  <a:xfrm>
                    <a:off x="2598" y="2843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45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5"/>
                      </a:cxn>
                    </a:cxnLst>
                    <a:rect l="0" t="0" r="r" b="b"/>
                    <a:pathLst>
                      <a:path w="402" h="45">
                        <a:moveTo>
                          <a:pt x="402" y="45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5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98" name="Freeform 466"/>
                  <p:cNvSpPr>
                    <a:spLocks/>
                  </p:cNvSpPr>
                  <p:nvPr/>
                </p:nvSpPr>
                <p:spPr bwMode="auto">
                  <a:xfrm>
                    <a:off x="2598" y="2844"/>
                    <a:ext cx="402" cy="44"/>
                  </a:xfrm>
                  <a:custGeom>
                    <a:avLst/>
                    <a:gdLst/>
                    <a:ahLst/>
                    <a:cxnLst>
                      <a:cxn ang="0">
                        <a:pos x="402" y="44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402" y="27"/>
                      </a:cxn>
                      <a:cxn ang="0">
                        <a:pos x="402" y="44"/>
                      </a:cxn>
                    </a:cxnLst>
                    <a:rect l="0" t="0" r="r" b="b"/>
                    <a:pathLst>
                      <a:path w="402" h="44">
                        <a:moveTo>
                          <a:pt x="402" y="44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402" y="27"/>
                        </a:lnTo>
                        <a:lnTo>
                          <a:pt x="402" y="44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099" name="Freeform 467"/>
                  <p:cNvSpPr>
                    <a:spLocks/>
                  </p:cNvSpPr>
                  <p:nvPr/>
                </p:nvSpPr>
                <p:spPr bwMode="auto">
                  <a:xfrm>
                    <a:off x="2598" y="2845"/>
                    <a:ext cx="402" cy="43"/>
                  </a:xfrm>
                  <a:custGeom>
                    <a:avLst/>
                    <a:gdLst/>
                    <a:ahLst/>
                    <a:cxnLst>
                      <a:cxn ang="0">
                        <a:pos x="402" y="43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3"/>
                      </a:cxn>
                    </a:cxnLst>
                    <a:rect l="0" t="0" r="r" b="b"/>
                    <a:pathLst>
                      <a:path w="402" h="43">
                        <a:moveTo>
                          <a:pt x="402" y="43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3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00" name="Freeform 468"/>
                  <p:cNvSpPr>
                    <a:spLocks/>
                  </p:cNvSpPr>
                  <p:nvPr/>
                </p:nvSpPr>
                <p:spPr bwMode="auto">
                  <a:xfrm>
                    <a:off x="2598" y="2846"/>
                    <a:ext cx="402" cy="42"/>
                  </a:xfrm>
                  <a:custGeom>
                    <a:avLst/>
                    <a:gdLst/>
                    <a:ahLst/>
                    <a:cxnLst>
                      <a:cxn ang="0">
                        <a:pos x="402" y="42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7"/>
                      </a:cxn>
                      <a:cxn ang="0">
                        <a:pos x="402" y="42"/>
                      </a:cxn>
                    </a:cxnLst>
                    <a:rect l="0" t="0" r="r" b="b"/>
                    <a:pathLst>
                      <a:path w="402" h="42">
                        <a:moveTo>
                          <a:pt x="402" y="42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7"/>
                        </a:lnTo>
                        <a:lnTo>
                          <a:pt x="402" y="42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01" name="Freeform 469"/>
                  <p:cNvSpPr>
                    <a:spLocks/>
                  </p:cNvSpPr>
                  <p:nvPr/>
                </p:nvSpPr>
                <p:spPr bwMode="auto">
                  <a:xfrm>
                    <a:off x="2598" y="2846"/>
                    <a:ext cx="402" cy="43"/>
                  </a:xfrm>
                  <a:custGeom>
                    <a:avLst/>
                    <a:gdLst/>
                    <a:ahLst/>
                    <a:cxnLst>
                      <a:cxn ang="0">
                        <a:pos x="402" y="43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7"/>
                      </a:cxn>
                      <a:cxn ang="0">
                        <a:pos x="402" y="43"/>
                      </a:cxn>
                    </a:cxnLst>
                    <a:rect l="0" t="0" r="r" b="b"/>
                    <a:pathLst>
                      <a:path w="402" h="43">
                        <a:moveTo>
                          <a:pt x="402" y="43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7"/>
                        </a:lnTo>
                        <a:lnTo>
                          <a:pt x="402" y="43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02" name="Freeform 470"/>
                  <p:cNvSpPr>
                    <a:spLocks/>
                  </p:cNvSpPr>
                  <p:nvPr/>
                </p:nvSpPr>
                <p:spPr bwMode="auto">
                  <a:xfrm>
                    <a:off x="2598" y="2847"/>
                    <a:ext cx="402" cy="43"/>
                  </a:xfrm>
                  <a:custGeom>
                    <a:avLst/>
                    <a:gdLst/>
                    <a:ahLst/>
                    <a:cxnLst>
                      <a:cxn ang="0">
                        <a:pos x="402" y="43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7"/>
                      </a:cxn>
                      <a:cxn ang="0">
                        <a:pos x="402" y="43"/>
                      </a:cxn>
                    </a:cxnLst>
                    <a:rect l="0" t="0" r="r" b="b"/>
                    <a:pathLst>
                      <a:path w="402" h="43">
                        <a:moveTo>
                          <a:pt x="402" y="43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7"/>
                        </a:lnTo>
                        <a:lnTo>
                          <a:pt x="402" y="43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03" name="Freeform 471"/>
                  <p:cNvSpPr>
                    <a:spLocks/>
                  </p:cNvSpPr>
                  <p:nvPr/>
                </p:nvSpPr>
                <p:spPr bwMode="auto">
                  <a:xfrm>
                    <a:off x="2598" y="2848"/>
                    <a:ext cx="402" cy="42"/>
                  </a:xfrm>
                  <a:custGeom>
                    <a:avLst/>
                    <a:gdLst/>
                    <a:ahLst/>
                    <a:cxnLst>
                      <a:cxn ang="0">
                        <a:pos x="402" y="42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7"/>
                      </a:cxn>
                      <a:cxn ang="0">
                        <a:pos x="402" y="42"/>
                      </a:cxn>
                    </a:cxnLst>
                    <a:rect l="0" t="0" r="r" b="b"/>
                    <a:pathLst>
                      <a:path w="402" h="42">
                        <a:moveTo>
                          <a:pt x="402" y="42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7"/>
                        </a:lnTo>
                        <a:lnTo>
                          <a:pt x="402" y="42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04" name="Freeform 472"/>
                  <p:cNvSpPr>
                    <a:spLocks/>
                  </p:cNvSpPr>
                  <p:nvPr/>
                </p:nvSpPr>
                <p:spPr bwMode="auto">
                  <a:xfrm>
                    <a:off x="2598" y="2848"/>
                    <a:ext cx="402" cy="42"/>
                  </a:xfrm>
                  <a:custGeom>
                    <a:avLst/>
                    <a:gdLst/>
                    <a:ahLst/>
                    <a:cxnLst>
                      <a:cxn ang="0">
                        <a:pos x="402" y="42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7"/>
                      </a:cxn>
                      <a:cxn ang="0">
                        <a:pos x="402" y="42"/>
                      </a:cxn>
                    </a:cxnLst>
                    <a:rect l="0" t="0" r="r" b="b"/>
                    <a:pathLst>
                      <a:path w="402" h="42">
                        <a:moveTo>
                          <a:pt x="402" y="42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7"/>
                        </a:lnTo>
                        <a:lnTo>
                          <a:pt x="402" y="42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05" name="Freeform 473"/>
                  <p:cNvSpPr>
                    <a:spLocks/>
                  </p:cNvSpPr>
                  <p:nvPr/>
                </p:nvSpPr>
                <p:spPr bwMode="auto">
                  <a:xfrm>
                    <a:off x="2598" y="2848"/>
                    <a:ext cx="402" cy="43"/>
                  </a:xfrm>
                  <a:custGeom>
                    <a:avLst/>
                    <a:gdLst/>
                    <a:ahLst/>
                    <a:cxnLst>
                      <a:cxn ang="0">
                        <a:pos x="402" y="43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3"/>
                      </a:cxn>
                    </a:cxnLst>
                    <a:rect l="0" t="0" r="r" b="b"/>
                    <a:pathLst>
                      <a:path w="402" h="43">
                        <a:moveTo>
                          <a:pt x="402" y="43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3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06" name="Freeform 474"/>
                  <p:cNvSpPr>
                    <a:spLocks/>
                  </p:cNvSpPr>
                  <p:nvPr/>
                </p:nvSpPr>
                <p:spPr bwMode="auto">
                  <a:xfrm>
                    <a:off x="2598" y="2849"/>
                    <a:ext cx="402" cy="42"/>
                  </a:xfrm>
                  <a:custGeom>
                    <a:avLst/>
                    <a:gdLst/>
                    <a:ahLst/>
                    <a:cxnLst>
                      <a:cxn ang="0">
                        <a:pos x="402" y="42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7"/>
                      </a:cxn>
                      <a:cxn ang="0">
                        <a:pos x="402" y="42"/>
                      </a:cxn>
                    </a:cxnLst>
                    <a:rect l="0" t="0" r="r" b="b"/>
                    <a:pathLst>
                      <a:path w="402" h="42">
                        <a:moveTo>
                          <a:pt x="402" y="42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7"/>
                        </a:lnTo>
                        <a:lnTo>
                          <a:pt x="402" y="42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07" name="Freeform 475"/>
                  <p:cNvSpPr>
                    <a:spLocks/>
                  </p:cNvSpPr>
                  <p:nvPr/>
                </p:nvSpPr>
                <p:spPr bwMode="auto">
                  <a:xfrm>
                    <a:off x="2598" y="2849"/>
                    <a:ext cx="402" cy="43"/>
                  </a:xfrm>
                  <a:custGeom>
                    <a:avLst/>
                    <a:gdLst/>
                    <a:ahLst/>
                    <a:cxnLst>
                      <a:cxn ang="0">
                        <a:pos x="402" y="43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402" y="28"/>
                      </a:cxn>
                      <a:cxn ang="0">
                        <a:pos x="402" y="43"/>
                      </a:cxn>
                    </a:cxnLst>
                    <a:rect l="0" t="0" r="r" b="b"/>
                    <a:pathLst>
                      <a:path w="402" h="43">
                        <a:moveTo>
                          <a:pt x="402" y="43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402" y="28"/>
                        </a:lnTo>
                        <a:lnTo>
                          <a:pt x="402" y="43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08" name="Freeform 476"/>
                  <p:cNvSpPr>
                    <a:spLocks/>
                  </p:cNvSpPr>
                  <p:nvPr/>
                </p:nvSpPr>
                <p:spPr bwMode="auto">
                  <a:xfrm>
                    <a:off x="2598" y="2850"/>
                    <a:ext cx="402" cy="43"/>
                  </a:xfrm>
                  <a:custGeom>
                    <a:avLst/>
                    <a:gdLst/>
                    <a:ahLst/>
                    <a:cxnLst>
                      <a:cxn ang="0">
                        <a:pos x="402" y="43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7"/>
                      </a:cxn>
                      <a:cxn ang="0">
                        <a:pos x="402" y="43"/>
                      </a:cxn>
                    </a:cxnLst>
                    <a:rect l="0" t="0" r="r" b="b"/>
                    <a:pathLst>
                      <a:path w="402" h="43">
                        <a:moveTo>
                          <a:pt x="402" y="43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7"/>
                        </a:lnTo>
                        <a:lnTo>
                          <a:pt x="402" y="43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09" name="Freeform 477"/>
                  <p:cNvSpPr>
                    <a:spLocks/>
                  </p:cNvSpPr>
                  <p:nvPr/>
                </p:nvSpPr>
                <p:spPr bwMode="auto">
                  <a:xfrm>
                    <a:off x="2598" y="2851"/>
                    <a:ext cx="402" cy="42"/>
                  </a:xfrm>
                  <a:custGeom>
                    <a:avLst/>
                    <a:gdLst/>
                    <a:ahLst/>
                    <a:cxnLst>
                      <a:cxn ang="0">
                        <a:pos x="402" y="42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42"/>
                      </a:cxn>
                    </a:cxnLst>
                    <a:rect l="0" t="0" r="r" b="b"/>
                    <a:pathLst>
                      <a:path w="402" h="42">
                        <a:moveTo>
                          <a:pt x="402" y="42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42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10" name="Freeform 478"/>
                  <p:cNvSpPr>
                    <a:spLocks/>
                  </p:cNvSpPr>
                  <p:nvPr/>
                </p:nvSpPr>
                <p:spPr bwMode="auto">
                  <a:xfrm>
                    <a:off x="2598" y="2852"/>
                    <a:ext cx="402" cy="41"/>
                  </a:xfrm>
                  <a:custGeom>
                    <a:avLst/>
                    <a:gdLst/>
                    <a:ahLst/>
                    <a:cxnLst>
                      <a:cxn ang="0">
                        <a:pos x="402" y="41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41"/>
                      </a:cxn>
                    </a:cxnLst>
                    <a:rect l="0" t="0" r="r" b="b"/>
                    <a:pathLst>
                      <a:path w="402" h="41">
                        <a:moveTo>
                          <a:pt x="402" y="41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4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11" name="Freeform 479"/>
                  <p:cNvSpPr>
                    <a:spLocks/>
                  </p:cNvSpPr>
                  <p:nvPr/>
                </p:nvSpPr>
                <p:spPr bwMode="auto">
                  <a:xfrm>
                    <a:off x="2598" y="2853"/>
                    <a:ext cx="402" cy="41"/>
                  </a:xfrm>
                  <a:custGeom>
                    <a:avLst/>
                    <a:gdLst/>
                    <a:ahLst/>
                    <a:cxnLst>
                      <a:cxn ang="0">
                        <a:pos x="402" y="41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41"/>
                      </a:cxn>
                    </a:cxnLst>
                    <a:rect l="0" t="0" r="r" b="b"/>
                    <a:pathLst>
                      <a:path w="402" h="41">
                        <a:moveTo>
                          <a:pt x="402" y="41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4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12" name="Freeform 480"/>
                  <p:cNvSpPr>
                    <a:spLocks/>
                  </p:cNvSpPr>
                  <p:nvPr/>
                </p:nvSpPr>
                <p:spPr bwMode="auto">
                  <a:xfrm>
                    <a:off x="2598" y="2853"/>
                    <a:ext cx="402" cy="41"/>
                  </a:xfrm>
                  <a:custGeom>
                    <a:avLst/>
                    <a:gdLst/>
                    <a:ahLst/>
                    <a:cxnLst>
                      <a:cxn ang="0">
                        <a:pos x="402" y="41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7"/>
                      </a:cxn>
                      <a:cxn ang="0">
                        <a:pos x="402" y="41"/>
                      </a:cxn>
                    </a:cxnLst>
                    <a:rect l="0" t="0" r="r" b="b"/>
                    <a:pathLst>
                      <a:path w="402" h="41">
                        <a:moveTo>
                          <a:pt x="402" y="41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7"/>
                        </a:lnTo>
                        <a:lnTo>
                          <a:pt x="402" y="4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13" name="Freeform 481"/>
                  <p:cNvSpPr>
                    <a:spLocks/>
                  </p:cNvSpPr>
                  <p:nvPr/>
                </p:nvSpPr>
                <p:spPr bwMode="auto">
                  <a:xfrm>
                    <a:off x="2598" y="2854"/>
                    <a:ext cx="402" cy="40"/>
                  </a:xfrm>
                  <a:custGeom>
                    <a:avLst/>
                    <a:gdLst/>
                    <a:ahLst/>
                    <a:cxnLst>
                      <a:cxn ang="0">
                        <a:pos x="402" y="40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40"/>
                      </a:cxn>
                    </a:cxnLst>
                    <a:rect l="0" t="0" r="r" b="b"/>
                    <a:pathLst>
                      <a:path w="402" h="40">
                        <a:moveTo>
                          <a:pt x="402" y="40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4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14" name="Freeform 482"/>
                  <p:cNvSpPr>
                    <a:spLocks/>
                  </p:cNvSpPr>
                  <p:nvPr/>
                </p:nvSpPr>
                <p:spPr bwMode="auto">
                  <a:xfrm>
                    <a:off x="2598" y="2854"/>
                    <a:ext cx="402" cy="41"/>
                  </a:xfrm>
                  <a:custGeom>
                    <a:avLst/>
                    <a:gdLst/>
                    <a:ahLst/>
                    <a:cxnLst>
                      <a:cxn ang="0">
                        <a:pos x="402" y="41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41"/>
                      </a:cxn>
                    </a:cxnLst>
                    <a:rect l="0" t="0" r="r" b="b"/>
                    <a:pathLst>
                      <a:path w="402" h="41">
                        <a:moveTo>
                          <a:pt x="402" y="41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4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15" name="Freeform 483"/>
                  <p:cNvSpPr>
                    <a:spLocks/>
                  </p:cNvSpPr>
                  <p:nvPr/>
                </p:nvSpPr>
                <p:spPr bwMode="auto">
                  <a:xfrm>
                    <a:off x="2598" y="2855"/>
                    <a:ext cx="402" cy="41"/>
                  </a:xfrm>
                  <a:custGeom>
                    <a:avLst/>
                    <a:gdLst/>
                    <a:ahLst/>
                    <a:cxnLst>
                      <a:cxn ang="0">
                        <a:pos x="402" y="41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41"/>
                      </a:cxn>
                    </a:cxnLst>
                    <a:rect l="0" t="0" r="r" b="b"/>
                    <a:pathLst>
                      <a:path w="402" h="41">
                        <a:moveTo>
                          <a:pt x="402" y="41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4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16" name="Freeform 484"/>
                  <p:cNvSpPr>
                    <a:spLocks/>
                  </p:cNvSpPr>
                  <p:nvPr/>
                </p:nvSpPr>
                <p:spPr bwMode="auto">
                  <a:xfrm>
                    <a:off x="2598" y="2855"/>
                    <a:ext cx="402" cy="41"/>
                  </a:xfrm>
                  <a:custGeom>
                    <a:avLst/>
                    <a:gdLst/>
                    <a:ahLst/>
                    <a:cxnLst>
                      <a:cxn ang="0">
                        <a:pos x="402" y="41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41"/>
                      </a:cxn>
                    </a:cxnLst>
                    <a:rect l="0" t="0" r="r" b="b"/>
                    <a:pathLst>
                      <a:path w="402" h="41">
                        <a:moveTo>
                          <a:pt x="402" y="41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4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17" name="Freeform 485"/>
                  <p:cNvSpPr>
                    <a:spLocks/>
                  </p:cNvSpPr>
                  <p:nvPr/>
                </p:nvSpPr>
                <p:spPr bwMode="auto">
                  <a:xfrm>
                    <a:off x="2598" y="2856"/>
                    <a:ext cx="402" cy="41"/>
                  </a:xfrm>
                  <a:custGeom>
                    <a:avLst/>
                    <a:gdLst/>
                    <a:ahLst/>
                    <a:cxnLst>
                      <a:cxn ang="0">
                        <a:pos x="402" y="41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5"/>
                      </a:cxn>
                      <a:cxn ang="0">
                        <a:pos x="402" y="41"/>
                      </a:cxn>
                    </a:cxnLst>
                    <a:rect l="0" t="0" r="r" b="b"/>
                    <a:pathLst>
                      <a:path w="402" h="41">
                        <a:moveTo>
                          <a:pt x="402" y="41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5"/>
                        </a:lnTo>
                        <a:lnTo>
                          <a:pt x="402" y="4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18" name="Freeform 486"/>
                  <p:cNvSpPr>
                    <a:spLocks/>
                  </p:cNvSpPr>
                  <p:nvPr/>
                </p:nvSpPr>
                <p:spPr bwMode="auto">
                  <a:xfrm>
                    <a:off x="2598" y="2856"/>
                    <a:ext cx="402" cy="41"/>
                  </a:xfrm>
                  <a:custGeom>
                    <a:avLst/>
                    <a:gdLst/>
                    <a:ahLst/>
                    <a:cxnLst>
                      <a:cxn ang="0">
                        <a:pos x="402" y="41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41"/>
                      </a:cxn>
                    </a:cxnLst>
                    <a:rect l="0" t="0" r="r" b="b"/>
                    <a:pathLst>
                      <a:path w="402" h="41">
                        <a:moveTo>
                          <a:pt x="402" y="41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4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19" name="Freeform 487"/>
                  <p:cNvSpPr>
                    <a:spLocks/>
                  </p:cNvSpPr>
                  <p:nvPr/>
                </p:nvSpPr>
                <p:spPr bwMode="auto">
                  <a:xfrm>
                    <a:off x="2598" y="2857"/>
                    <a:ext cx="402" cy="40"/>
                  </a:xfrm>
                  <a:custGeom>
                    <a:avLst/>
                    <a:gdLst/>
                    <a:ahLst/>
                    <a:cxnLst>
                      <a:cxn ang="0">
                        <a:pos x="402" y="40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5"/>
                      </a:cxn>
                      <a:cxn ang="0">
                        <a:pos x="402" y="40"/>
                      </a:cxn>
                    </a:cxnLst>
                    <a:rect l="0" t="0" r="r" b="b"/>
                    <a:pathLst>
                      <a:path w="402" h="40">
                        <a:moveTo>
                          <a:pt x="402" y="40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5"/>
                        </a:lnTo>
                        <a:lnTo>
                          <a:pt x="402" y="4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20" name="Freeform 488"/>
                  <p:cNvSpPr>
                    <a:spLocks/>
                  </p:cNvSpPr>
                  <p:nvPr/>
                </p:nvSpPr>
                <p:spPr bwMode="auto">
                  <a:xfrm>
                    <a:off x="2598" y="2857"/>
                    <a:ext cx="402" cy="41"/>
                  </a:xfrm>
                  <a:custGeom>
                    <a:avLst/>
                    <a:gdLst/>
                    <a:ahLst/>
                    <a:cxnLst>
                      <a:cxn ang="0">
                        <a:pos x="402" y="41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41"/>
                      </a:cxn>
                    </a:cxnLst>
                    <a:rect l="0" t="0" r="r" b="b"/>
                    <a:pathLst>
                      <a:path w="402" h="41">
                        <a:moveTo>
                          <a:pt x="402" y="41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4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21" name="Freeform 489"/>
                  <p:cNvSpPr>
                    <a:spLocks/>
                  </p:cNvSpPr>
                  <p:nvPr/>
                </p:nvSpPr>
                <p:spPr bwMode="auto">
                  <a:xfrm>
                    <a:off x="2598" y="2858"/>
                    <a:ext cx="402" cy="40"/>
                  </a:xfrm>
                  <a:custGeom>
                    <a:avLst/>
                    <a:gdLst/>
                    <a:ahLst/>
                    <a:cxnLst>
                      <a:cxn ang="0">
                        <a:pos x="402" y="40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5"/>
                      </a:cxn>
                      <a:cxn ang="0">
                        <a:pos x="402" y="40"/>
                      </a:cxn>
                    </a:cxnLst>
                    <a:rect l="0" t="0" r="r" b="b"/>
                    <a:pathLst>
                      <a:path w="402" h="40">
                        <a:moveTo>
                          <a:pt x="402" y="40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5"/>
                        </a:lnTo>
                        <a:lnTo>
                          <a:pt x="402" y="4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22" name="Freeform 490"/>
                  <p:cNvSpPr>
                    <a:spLocks/>
                  </p:cNvSpPr>
                  <p:nvPr/>
                </p:nvSpPr>
                <p:spPr bwMode="auto">
                  <a:xfrm>
                    <a:off x="2598" y="2859"/>
                    <a:ext cx="402" cy="40"/>
                  </a:xfrm>
                  <a:custGeom>
                    <a:avLst/>
                    <a:gdLst/>
                    <a:ahLst/>
                    <a:cxnLst>
                      <a:cxn ang="0">
                        <a:pos x="402" y="40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5"/>
                      </a:cxn>
                      <a:cxn ang="0">
                        <a:pos x="402" y="40"/>
                      </a:cxn>
                    </a:cxnLst>
                    <a:rect l="0" t="0" r="r" b="b"/>
                    <a:pathLst>
                      <a:path w="402" h="40">
                        <a:moveTo>
                          <a:pt x="402" y="40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5"/>
                        </a:lnTo>
                        <a:lnTo>
                          <a:pt x="402" y="4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</p:grpSp>
            <p:grpSp>
              <p:nvGrpSpPr>
                <p:cNvPr id="16" name="Group 491"/>
                <p:cNvGrpSpPr>
                  <a:grpSpLocks/>
                </p:cNvGrpSpPr>
                <p:nvPr/>
              </p:nvGrpSpPr>
              <p:grpSpPr bwMode="auto">
                <a:xfrm>
                  <a:off x="2598" y="2859"/>
                  <a:ext cx="402" cy="259"/>
                  <a:chOff x="2598" y="2859"/>
                  <a:chExt cx="402" cy="259"/>
                </a:xfrm>
              </p:grpSpPr>
              <p:sp>
                <p:nvSpPr>
                  <p:cNvPr id="582124" name="Freeform 492"/>
                  <p:cNvSpPr>
                    <a:spLocks/>
                  </p:cNvSpPr>
                  <p:nvPr/>
                </p:nvSpPr>
                <p:spPr bwMode="auto">
                  <a:xfrm>
                    <a:off x="2598" y="2859"/>
                    <a:ext cx="402" cy="40"/>
                  </a:xfrm>
                  <a:custGeom>
                    <a:avLst/>
                    <a:gdLst/>
                    <a:ahLst/>
                    <a:cxnLst>
                      <a:cxn ang="0">
                        <a:pos x="402" y="40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40"/>
                      </a:cxn>
                    </a:cxnLst>
                    <a:rect l="0" t="0" r="r" b="b"/>
                    <a:pathLst>
                      <a:path w="402" h="40">
                        <a:moveTo>
                          <a:pt x="402" y="40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4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25" name="Freeform 493"/>
                  <p:cNvSpPr>
                    <a:spLocks/>
                  </p:cNvSpPr>
                  <p:nvPr/>
                </p:nvSpPr>
                <p:spPr bwMode="auto">
                  <a:xfrm>
                    <a:off x="2598" y="2860"/>
                    <a:ext cx="402" cy="39"/>
                  </a:xfrm>
                  <a:custGeom>
                    <a:avLst/>
                    <a:gdLst/>
                    <a:ahLst/>
                    <a:cxnLst>
                      <a:cxn ang="0">
                        <a:pos x="402" y="39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39"/>
                      </a:cxn>
                    </a:cxnLst>
                    <a:rect l="0" t="0" r="r" b="b"/>
                    <a:pathLst>
                      <a:path w="402" h="39">
                        <a:moveTo>
                          <a:pt x="402" y="39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39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26" name="Freeform 494"/>
                  <p:cNvSpPr>
                    <a:spLocks/>
                  </p:cNvSpPr>
                  <p:nvPr/>
                </p:nvSpPr>
                <p:spPr bwMode="auto">
                  <a:xfrm>
                    <a:off x="2598" y="2860"/>
                    <a:ext cx="402" cy="39"/>
                  </a:xfrm>
                  <a:custGeom>
                    <a:avLst/>
                    <a:gdLst/>
                    <a:ahLst/>
                    <a:cxnLst>
                      <a:cxn ang="0">
                        <a:pos x="402" y="39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39"/>
                      </a:cxn>
                    </a:cxnLst>
                    <a:rect l="0" t="0" r="r" b="b"/>
                    <a:pathLst>
                      <a:path w="402" h="39">
                        <a:moveTo>
                          <a:pt x="402" y="39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39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27" name="Freeform 495"/>
                  <p:cNvSpPr>
                    <a:spLocks/>
                  </p:cNvSpPr>
                  <p:nvPr/>
                </p:nvSpPr>
                <p:spPr bwMode="auto">
                  <a:xfrm>
                    <a:off x="2598" y="2861"/>
                    <a:ext cx="402" cy="39"/>
                  </a:xfrm>
                  <a:custGeom>
                    <a:avLst/>
                    <a:gdLst/>
                    <a:ahLst/>
                    <a:cxnLst>
                      <a:cxn ang="0">
                        <a:pos x="402" y="39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39"/>
                      </a:cxn>
                    </a:cxnLst>
                    <a:rect l="0" t="0" r="r" b="b"/>
                    <a:pathLst>
                      <a:path w="402" h="39">
                        <a:moveTo>
                          <a:pt x="402" y="39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39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28" name="Freeform 496"/>
                  <p:cNvSpPr>
                    <a:spLocks/>
                  </p:cNvSpPr>
                  <p:nvPr/>
                </p:nvSpPr>
                <p:spPr bwMode="auto">
                  <a:xfrm>
                    <a:off x="2598" y="2861"/>
                    <a:ext cx="402" cy="40"/>
                  </a:xfrm>
                  <a:custGeom>
                    <a:avLst/>
                    <a:gdLst/>
                    <a:ahLst/>
                    <a:cxnLst>
                      <a:cxn ang="0">
                        <a:pos x="402" y="40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40"/>
                      </a:cxn>
                    </a:cxnLst>
                    <a:rect l="0" t="0" r="r" b="b"/>
                    <a:pathLst>
                      <a:path w="402" h="40">
                        <a:moveTo>
                          <a:pt x="402" y="40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4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29" name="Freeform 497"/>
                  <p:cNvSpPr>
                    <a:spLocks/>
                  </p:cNvSpPr>
                  <p:nvPr/>
                </p:nvSpPr>
                <p:spPr bwMode="auto">
                  <a:xfrm>
                    <a:off x="2598" y="2862"/>
                    <a:ext cx="402" cy="40"/>
                  </a:xfrm>
                  <a:custGeom>
                    <a:avLst/>
                    <a:gdLst/>
                    <a:ahLst/>
                    <a:cxnLst>
                      <a:cxn ang="0">
                        <a:pos x="402" y="40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40"/>
                      </a:cxn>
                    </a:cxnLst>
                    <a:rect l="0" t="0" r="r" b="b"/>
                    <a:pathLst>
                      <a:path w="402" h="40">
                        <a:moveTo>
                          <a:pt x="402" y="40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4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30" name="Freeform 498"/>
                  <p:cNvSpPr>
                    <a:spLocks/>
                  </p:cNvSpPr>
                  <p:nvPr/>
                </p:nvSpPr>
                <p:spPr bwMode="auto">
                  <a:xfrm>
                    <a:off x="2598" y="2862"/>
                    <a:ext cx="402" cy="40"/>
                  </a:xfrm>
                  <a:custGeom>
                    <a:avLst/>
                    <a:gdLst/>
                    <a:ahLst/>
                    <a:cxnLst>
                      <a:cxn ang="0">
                        <a:pos x="402" y="40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40"/>
                      </a:cxn>
                    </a:cxnLst>
                    <a:rect l="0" t="0" r="r" b="b"/>
                    <a:pathLst>
                      <a:path w="402" h="40">
                        <a:moveTo>
                          <a:pt x="402" y="40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4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31" name="Freeform 499"/>
                  <p:cNvSpPr>
                    <a:spLocks/>
                  </p:cNvSpPr>
                  <p:nvPr/>
                </p:nvSpPr>
                <p:spPr bwMode="auto">
                  <a:xfrm>
                    <a:off x="2598" y="2863"/>
                    <a:ext cx="402" cy="39"/>
                  </a:xfrm>
                  <a:custGeom>
                    <a:avLst/>
                    <a:gdLst/>
                    <a:ahLst/>
                    <a:cxnLst>
                      <a:cxn ang="0">
                        <a:pos x="402" y="39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5"/>
                      </a:cxn>
                      <a:cxn ang="0">
                        <a:pos x="402" y="39"/>
                      </a:cxn>
                    </a:cxnLst>
                    <a:rect l="0" t="0" r="r" b="b"/>
                    <a:pathLst>
                      <a:path w="402" h="39">
                        <a:moveTo>
                          <a:pt x="402" y="39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5"/>
                        </a:lnTo>
                        <a:lnTo>
                          <a:pt x="402" y="39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32" name="Freeform 500"/>
                  <p:cNvSpPr>
                    <a:spLocks/>
                  </p:cNvSpPr>
                  <p:nvPr/>
                </p:nvSpPr>
                <p:spPr bwMode="auto">
                  <a:xfrm>
                    <a:off x="2598" y="2864"/>
                    <a:ext cx="402" cy="39"/>
                  </a:xfrm>
                  <a:custGeom>
                    <a:avLst/>
                    <a:gdLst/>
                    <a:ahLst/>
                    <a:cxnLst>
                      <a:cxn ang="0">
                        <a:pos x="402" y="39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5"/>
                      </a:cxn>
                      <a:cxn ang="0">
                        <a:pos x="402" y="39"/>
                      </a:cxn>
                    </a:cxnLst>
                    <a:rect l="0" t="0" r="r" b="b"/>
                    <a:pathLst>
                      <a:path w="402" h="39">
                        <a:moveTo>
                          <a:pt x="402" y="39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5"/>
                        </a:lnTo>
                        <a:lnTo>
                          <a:pt x="402" y="39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33" name="Freeform 501"/>
                  <p:cNvSpPr>
                    <a:spLocks/>
                  </p:cNvSpPr>
                  <p:nvPr/>
                </p:nvSpPr>
                <p:spPr bwMode="auto">
                  <a:xfrm>
                    <a:off x="2598" y="2864"/>
                    <a:ext cx="402" cy="39"/>
                  </a:xfrm>
                  <a:custGeom>
                    <a:avLst/>
                    <a:gdLst/>
                    <a:ahLst/>
                    <a:cxnLst>
                      <a:cxn ang="0">
                        <a:pos x="402" y="39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39"/>
                      </a:cxn>
                    </a:cxnLst>
                    <a:rect l="0" t="0" r="r" b="b"/>
                    <a:pathLst>
                      <a:path w="402" h="39">
                        <a:moveTo>
                          <a:pt x="402" y="39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39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34" name="Freeform 502"/>
                  <p:cNvSpPr>
                    <a:spLocks/>
                  </p:cNvSpPr>
                  <p:nvPr/>
                </p:nvSpPr>
                <p:spPr bwMode="auto">
                  <a:xfrm>
                    <a:off x="2598" y="2865"/>
                    <a:ext cx="402" cy="39"/>
                  </a:xfrm>
                  <a:custGeom>
                    <a:avLst/>
                    <a:gdLst/>
                    <a:ahLst/>
                    <a:cxnLst>
                      <a:cxn ang="0">
                        <a:pos x="402" y="39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5"/>
                      </a:cxn>
                      <a:cxn ang="0">
                        <a:pos x="402" y="39"/>
                      </a:cxn>
                    </a:cxnLst>
                    <a:rect l="0" t="0" r="r" b="b"/>
                    <a:pathLst>
                      <a:path w="402" h="39">
                        <a:moveTo>
                          <a:pt x="402" y="39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5"/>
                        </a:lnTo>
                        <a:lnTo>
                          <a:pt x="402" y="39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35" name="Freeform 503"/>
                  <p:cNvSpPr>
                    <a:spLocks/>
                  </p:cNvSpPr>
                  <p:nvPr/>
                </p:nvSpPr>
                <p:spPr bwMode="auto">
                  <a:xfrm>
                    <a:off x="2598" y="2866"/>
                    <a:ext cx="402" cy="39"/>
                  </a:xfrm>
                  <a:custGeom>
                    <a:avLst/>
                    <a:gdLst/>
                    <a:ahLst/>
                    <a:cxnLst>
                      <a:cxn ang="0">
                        <a:pos x="402" y="39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4"/>
                      </a:cxn>
                      <a:cxn ang="0">
                        <a:pos x="402" y="39"/>
                      </a:cxn>
                    </a:cxnLst>
                    <a:rect l="0" t="0" r="r" b="b"/>
                    <a:pathLst>
                      <a:path w="402" h="39">
                        <a:moveTo>
                          <a:pt x="402" y="39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4"/>
                        </a:lnTo>
                        <a:lnTo>
                          <a:pt x="402" y="39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36" name="Freeform 504"/>
                  <p:cNvSpPr>
                    <a:spLocks/>
                  </p:cNvSpPr>
                  <p:nvPr/>
                </p:nvSpPr>
                <p:spPr bwMode="auto">
                  <a:xfrm>
                    <a:off x="2598" y="2867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38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4"/>
                      </a:cxn>
                      <a:cxn ang="0">
                        <a:pos x="402" y="38"/>
                      </a:cxn>
                    </a:cxnLst>
                    <a:rect l="0" t="0" r="r" b="b"/>
                    <a:pathLst>
                      <a:path w="402" h="38">
                        <a:moveTo>
                          <a:pt x="402" y="38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4"/>
                        </a:lnTo>
                        <a:lnTo>
                          <a:pt x="402" y="38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37" name="Freeform 505"/>
                  <p:cNvSpPr>
                    <a:spLocks/>
                  </p:cNvSpPr>
                  <p:nvPr/>
                </p:nvSpPr>
                <p:spPr bwMode="auto">
                  <a:xfrm>
                    <a:off x="2598" y="2867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38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5"/>
                      </a:cxn>
                      <a:cxn ang="0">
                        <a:pos x="402" y="38"/>
                      </a:cxn>
                    </a:cxnLst>
                    <a:rect l="0" t="0" r="r" b="b"/>
                    <a:pathLst>
                      <a:path w="402" h="38">
                        <a:moveTo>
                          <a:pt x="402" y="38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5"/>
                        </a:lnTo>
                        <a:lnTo>
                          <a:pt x="402" y="38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38" name="Freeform 506"/>
                  <p:cNvSpPr>
                    <a:spLocks/>
                  </p:cNvSpPr>
                  <p:nvPr/>
                </p:nvSpPr>
                <p:spPr bwMode="auto">
                  <a:xfrm>
                    <a:off x="2598" y="2867"/>
                    <a:ext cx="402" cy="39"/>
                  </a:xfrm>
                  <a:custGeom>
                    <a:avLst/>
                    <a:gdLst/>
                    <a:ahLst/>
                    <a:cxnLst>
                      <a:cxn ang="0">
                        <a:pos x="402" y="39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6"/>
                      </a:cxn>
                      <a:cxn ang="0">
                        <a:pos x="402" y="39"/>
                      </a:cxn>
                    </a:cxnLst>
                    <a:rect l="0" t="0" r="r" b="b"/>
                    <a:pathLst>
                      <a:path w="402" h="39">
                        <a:moveTo>
                          <a:pt x="402" y="39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6"/>
                        </a:lnTo>
                        <a:lnTo>
                          <a:pt x="402" y="39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39" name="Freeform 507"/>
                  <p:cNvSpPr>
                    <a:spLocks/>
                  </p:cNvSpPr>
                  <p:nvPr/>
                </p:nvSpPr>
                <p:spPr bwMode="auto">
                  <a:xfrm>
                    <a:off x="2598" y="2868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38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5"/>
                      </a:cxn>
                      <a:cxn ang="0">
                        <a:pos x="402" y="38"/>
                      </a:cxn>
                    </a:cxnLst>
                    <a:rect l="0" t="0" r="r" b="b"/>
                    <a:pathLst>
                      <a:path w="402" h="38">
                        <a:moveTo>
                          <a:pt x="402" y="38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5"/>
                        </a:lnTo>
                        <a:lnTo>
                          <a:pt x="402" y="38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40" name="Freeform 508"/>
                  <p:cNvSpPr>
                    <a:spLocks/>
                  </p:cNvSpPr>
                  <p:nvPr/>
                </p:nvSpPr>
                <p:spPr bwMode="auto">
                  <a:xfrm>
                    <a:off x="2598" y="2869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38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4"/>
                      </a:cxn>
                      <a:cxn ang="0">
                        <a:pos x="402" y="38"/>
                      </a:cxn>
                    </a:cxnLst>
                    <a:rect l="0" t="0" r="r" b="b"/>
                    <a:pathLst>
                      <a:path w="402" h="38">
                        <a:moveTo>
                          <a:pt x="402" y="38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4"/>
                        </a:lnTo>
                        <a:lnTo>
                          <a:pt x="402" y="38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41" name="Freeform 509"/>
                  <p:cNvSpPr>
                    <a:spLocks/>
                  </p:cNvSpPr>
                  <p:nvPr/>
                </p:nvSpPr>
                <p:spPr bwMode="auto">
                  <a:xfrm>
                    <a:off x="2598" y="2870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38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4"/>
                      </a:cxn>
                      <a:cxn ang="0">
                        <a:pos x="402" y="38"/>
                      </a:cxn>
                    </a:cxnLst>
                    <a:rect l="0" t="0" r="r" b="b"/>
                    <a:pathLst>
                      <a:path w="402" h="38">
                        <a:moveTo>
                          <a:pt x="402" y="38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4"/>
                        </a:lnTo>
                        <a:lnTo>
                          <a:pt x="402" y="38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42" name="Freeform 510"/>
                  <p:cNvSpPr>
                    <a:spLocks/>
                  </p:cNvSpPr>
                  <p:nvPr/>
                </p:nvSpPr>
                <p:spPr bwMode="auto">
                  <a:xfrm>
                    <a:off x="2598" y="2870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38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4"/>
                      </a:cxn>
                      <a:cxn ang="0">
                        <a:pos x="402" y="38"/>
                      </a:cxn>
                    </a:cxnLst>
                    <a:rect l="0" t="0" r="r" b="b"/>
                    <a:pathLst>
                      <a:path w="402" h="38">
                        <a:moveTo>
                          <a:pt x="402" y="38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4"/>
                        </a:lnTo>
                        <a:lnTo>
                          <a:pt x="402" y="38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43" name="Freeform 511"/>
                  <p:cNvSpPr>
                    <a:spLocks/>
                  </p:cNvSpPr>
                  <p:nvPr/>
                </p:nvSpPr>
                <p:spPr bwMode="auto">
                  <a:xfrm>
                    <a:off x="2598" y="2871"/>
                    <a:ext cx="402" cy="37"/>
                  </a:xfrm>
                  <a:custGeom>
                    <a:avLst/>
                    <a:gdLst/>
                    <a:ahLst/>
                    <a:cxnLst>
                      <a:cxn ang="0">
                        <a:pos x="402" y="37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3"/>
                      </a:cxn>
                      <a:cxn ang="0">
                        <a:pos x="402" y="37"/>
                      </a:cxn>
                    </a:cxnLst>
                    <a:rect l="0" t="0" r="r" b="b"/>
                    <a:pathLst>
                      <a:path w="402" h="37">
                        <a:moveTo>
                          <a:pt x="402" y="37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3"/>
                        </a:lnTo>
                        <a:lnTo>
                          <a:pt x="402" y="37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44" name="Freeform 512"/>
                  <p:cNvSpPr>
                    <a:spLocks/>
                  </p:cNvSpPr>
                  <p:nvPr/>
                </p:nvSpPr>
                <p:spPr bwMode="auto">
                  <a:xfrm>
                    <a:off x="2598" y="2871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38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24"/>
                      </a:cxn>
                      <a:cxn ang="0">
                        <a:pos x="402" y="38"/>
                      </a:cxn>
                    </a:cxnLst>
                    <a:rect l="0" t="0" r="r" b="b"/>
                    <a:pathLst>
                      <a:path w="402" h="38">
                        <a:moveTo>
                          <a:pt x="402" y="38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24"/>
                        </a:lnTo>
                        <a:lnTo>
                          <a:pt x="402" y="38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45" name="Freeform 513"/>
                  <p:cNvSpPr>
                    <a:spLocks/>
                  </p:cNvSpPr>
                  <p:nvPr/>
                </p:nvSpPr>
                <p:spPr bwMode="auto">
                  <a:xfrm>
                    <a:off x="2598" y="2873"/>
                    <a:ext cx="402" cy="36"/>
                  </a:xfrm>
                  <a:custGeom>
                    <a:avLst/>
                    <a:gdLst/>
                    <a:ahLst/>
                    <a:cxnLst>
                      <a:cxn ang="0">
                        <a:pos x="402" y="36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3"/>
                      </a:cxn>
                      <a:cxn ang="0">
                        <a:pos x="402" y="36"/>
                      </a:cxn>
                    </a:cxnLst>
                    <a:rect l="0" t="0" r="r" b="b"/>
                    <a:pathLst>
                      <a:path w="402" h="36">
                        <a:moveTo>
                          <a:pt x="402" y="36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3"/>
                        </a:lnTo>
                        <a:lnTo>
                          <a:pt x="402" y="3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46" name="Freeform 514"/>
                  <p:cNvSpPr>
                    <a:spLocks/>
                  </p:cNvSpPr>
                  <p:nvPr/>
                </p:nvSpPr>
                <p:spPr bwMode="auto">
                  <a:xfrm>
                    <a:off x="2598" y="2873"/>
                    <a:ext cx="402" cy="37"/>
                  </a:xfrm>
                  <a:custGeom>
                    <a:avLst/>
                    <a:gdLst/>
                    <a:ahLst/>
                    <a:cxnLst>
                      <a:cxn ang="0">
                        <a:pos x="402" y="37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4"/>
                      </a:cxn>
                      <a:cxn ang="0">
                        <a:pos x="402" y="37"/>
                      </a:cxn>
                    </a:cxnLst>
                    <a:rect l="0" t="0" r="r" b="b"/>
                    <a:pathLst>
                      <a:path w="402" h="37">
                        <a:moveTo>
                          <a:pt x="402" y="37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4"/>
                        </a:lnTo>
                        <a:lnTo>
                          <a:pt x="402" y="37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47" name="Freeform 515"/>
                  <p:cNvSpPr>
                    <a:spLocks/>
                  </p:cNvSpPr>
                  <p:nvPr/>
                </p:nvSpPr>
                <p:spPr bwMode="auto">
                  <a:xfrm>
                    <a:off x="2598" y="2873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38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4"/>
                      </a:cxn>
                      <a:cxn ang="0">
                        <a:pos x="402" y="38"/>
                      </a:cxn>
                    </a:cxnLst>
                    <a:rect l="0" t="0" r="r" b="b"/>
                    <a:pathLst>
                      <a:path w="402" h="38">
                        <a:moveTo>
                          <a:pt x="402" y="38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4"/>
                        </a:lnTo>
                        <a:lnTo>
                          <a:pt x="402" y="38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48" name="Freeform 516"/>
                  <p:cNvSpPr>
                    <a:spLocks/>
                  </p:cNvSpPr>
                  <p:nvPr/>
                </p:nvSpPr>
                <p:spPr bwMode="auto">
                  <a:xfrm>
                    <a:off x="2598" y="2874"/>
                    <a:ext cx="402" cy="37"/>
                  </a:xfrm>
                  <a:custGeom>
                    <a:avLst/>
                    <a:gdLst/>
                    <a:ahLst/>
                    <a:cxnLst>
                      <a:cxn ang="0">
                        <a:pos x="402" y="37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3"/>
                      </a:cxn>
                      <a:cxn ang="0">
                        <a:pos x="402" y="37"/>
                      </a:cxn>
                    </a:cxnLst>
                    <a:rect l="0" t="0" r="r" b="b"/>
                    <a:pathLst>
                      <a:path w="402" h="37">
                        <a:moveTo>
                          <a:pt x="402" y="37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3"/>
                        </a:lnTo>
                        <a:lnTo>
                          <a:pt x="402" y="37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49" name="Freeform 517"/>
                  <p:cNvSpPr>
                    <a:spLocks/>
                  </p:cNvSpPr>
                  <p:nvPr/>
                </p:nvSpPr>
                <p:spPr bwMode="auto">
                  <a:xfrm>
                    <a:off x="2598" y="2875"/>
                    <a:ext cx="402" cy="36"/>
                  </a:xfrm>
                  <a:custGeom>
                    <a:avLst/>
                    <a:gdLst/>
                    <a:ahLst/>
                    <a:cxnLst>
                      <a:cxn ang="0">
                        <a:pos x="402" y="36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3"/>
                      </a:cxn>
                      <a:cxn ang="0">
                        <a:pos x="402" y="36"/>
                      </a:cxn>
                    </a:cxnLst>
                    <a:rect l="0" t="0" r="r" b="b"/>
                    <a:pathLst>
                      <a:path w="402" h="36">
                        <a:moveTo>
                          <a:pt x="402" y="36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3"/>
                        </a:lnTo>
                        <a:lnTo>
                          <a:pt x="402" y="3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50" name="Freeform 518"/>
                  <p:cNvSpPr>
                    <a:spLocks/>
                  </p:cNvSpPr>
                  <p:nvPr/>
                </p:nvSpPr>
                <p:spPr bwMode="auto">
                  <a:xfrm>
                    <a:off x="2598" y="2876"/>
                    <a:ext cx="402" cy="36"/>
                  </a:xfrm>
                  <a:custGeom>
                    <a:avLst/>
                    <a:gdLst/>
                    <a:ahLst/>
                    <a:cxnLst>
                      <a:cxn ang="0">
                        <a:pos x="402" y="36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6"/>
                      </a:cxn>
                    </a:cxnLst>
                    <a:rect l="0" t="0" r="r" b="b"/>
                    <a:pathLst>
                      <a:path w="402" h="36">
                        <a:moveTo>
                          <a:pt x="402" y="36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51" name="Freeform 519"/>
                  <p:cNvSpPr>
                    <a:spLocks/>
                  </p:cNvSpPr>
                  <p:nvPr/>
                </p:nvSpPr>
                <p:spPr bwMode="auto">
                  <a:xfrm>
                    <a:off x="2598" y="2876"/>
                    <a:ext cx="402" cy="36"/>
                  </a:xfrm>
                  <a:custGeom>
                    <a:avLst/>
                    <a:gdLst/>
                    <a:ahLst/>
                    <a:cxnLst>
                      <a:cxn ang="0">
                        <a:pos x="402" y="36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6"/>
                      </a:cxn>
                    </a:cxnLst>
                    <a:rect l="0" t="0" r="r" b="b"/>
                    <a:pathLst>
                      <a:path w="402" h="36">
                        <a:moveTo>
                          <a:pt x="402" y="36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52" name="Freeform 520"/>
                  <p:cNvSpPr>
                    <a:spLocks/>
                  </p:cNvSpPr>
                  <p:nvPr/>
                </p:nvSpPr>
                <p:spPr bwMode="auto">
                  <a:xfrm>
                    <a:off x="2598" y="2877"/>
                    <a:ext cx="402" cy="35"/>
                  </a:xfrm>
                  <a:custGeom>
                    <a:avLst/>
                    <a:gdLst/>
                    <a:ahLst/>
                    <a:cxnLst>
                      <a:cxn ang="0">
                        <a:pos x="402" y="35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5"/>
                      </a:cxn>
                    </a:cxnLst>
                    <a:rect l="0" t="0" r="r" b="b"/>
                    <a:pathLst>
                      <a:path w="402" h="35">
                        <a:moveTo>
                          <a:pt x="402" y="35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5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53" name="Freeform 521"/>
                  <p:cNvSpPr>
                    <a:spLocks/>
                  </p:cNvSpPr>
                  <p:nvPr/>
                </p:nvSpPr>
                <p:spPr bwMode="auto">
                  <a:xfrm>
                    <a:off x="2598" y="2877"/>
                    <a:ext cx="402" cy="37"/>
                  </a:xfrm>
                  <a:custGeom>
                    <a:avLst/>
                    <a:gdLst/>
                    <a:ahLst/>
                    <a:cxnLst>
                      <a:cxn ang="0">
                        <a:pos x="402" y="37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7"/>
                      </a:cxn>
                    </a:cxnLst>
                    <a:rect l="0" t="0" r="r" b="b"/>
                    <a:pathLst>
                      <a:path w="402" h="37">
                        <a:moveTo>
                          <a:pt x="402" y="37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7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54" name="Freeform 522"/>
                  <p:cNvSpPr>
                    <a:spLocks/>
                  </p:cNvSpPr>
                  <p:nvPr/>
                </p:nvSpPr>
                <p:spPr bwMode="auto">
                  <a:xfrm>
                    <a:off x="2598" y="2878"/>
                    <a:ext cx="402" cy="36"/>
                  </a:xfrm>
                  <a:custGeom>
                    <a:avLst/>
                    <a:gdLst/>
                    <a:ahLst/>
                    <a:cxnLst>
                      <a:cxn ang="0">
                        <a:pos x="402" y="36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6"/>
                      </a:cxn>
                    </a:cxnLst>
                    <a:rect l="0" t="0" r="r" b="b"/>
                    <a:pathLst>
                      <a:path w="402" h="36">
                        <a:moveTo>
                          <a:pt x="402" y="36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55" name="Freeform 523"/>
                  <p:cNvSpPr>
                    <a:spLocks/>
                  </p:cNvSpPr>
                  <p:nvPr/>
                </p:nvSpPr>
                <p:spPr bwMode="auto">
                  <a:xfrm>
                    <a:off x="2598" y="2879"/>
                    <a:ext cx="402" cy="35"/>
                  </a:xfrm>
                  <a:custGeom>
                    <a:avLst/>
                    <a:gdLst/>
                    <a:ahLst/>
                    <a:cxnLst>
                      <a:cxn ang="0">
                        <a:pos x="402" y="35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5"/>
                      </a:cxn>
                    </a:cxnLst>
                    <a:rect l="0" t="0" r="r" b="b"/>
                    <a:pathLst>
                      <a:path w="402" h="35">
                        <a:moveTo>
                          <a:pt x="402" y="35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5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56" name="Freeform 524"/>
                  <p:cNvSpPr>
                    <a:spLocks/>
                  </p:cNvSpPr>
                  <p:nvPr/>
                </p:nvSpPr>
                <p:spPr bwMode="auto">
                  <a:xfrm>
                    <a:off x="2598" y="2879"/>
                    <a:ext cx="402" cy="36"/>
                  </a:xfrm>
                  <a:custGeom>
                    <a:avLst/>
                    <a:gdLst/>
                    <a:ahLst/>
                    <a:cxnLst>
                      <a:cxn ang="0">
                        <a:pos x="402" y="36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6"/>
                      </a:cxn>
                    </a:cxnLst>
                    <a:rect l="0" t="0" r="r" b="b"/>
                    <a:pathLst>
                      <a:path w="402" h="36">
                        <a:moveTo>
                          <a:pt x="402" y="36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57" name="Freeform 525"/>
                  <p:cNvSpPr>
                    <a:spLocks/>
                  </p:cNvSpPr>
                  <p:nvPr/>
                </p:nvSpPr>
                <p:spPr bwMode="auto">
                  <a:xfrm>
                    <a:off x="2598" y="2880"/>
                    <a:ext cx="402" cy="36"/>
                  </a:xfrm>
                  <a:custGeom>
                    <a:avLst/>
                    <a:gdLst/>
                    <a:ahLst/>
                    <a:cxnLst>
                      <a:cxn ang="0">
                        <a:pos x="402" y="36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6"/>
                      </a:cxn>
                    </a:cxnLst>
                    <a:rect l="0" t="0" r="r" b="b"/>
                    <a:pathLst>
                      <a:path w="402" h="36">
                        <a:moveTo>
                          <a:pt x="402" y="36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58" name="Freeform 526"/>
                  <p:cNvSpPr>
                    <a:spLocks/>
                  </p:cNvSpPr>
                  <p:nvPr/>
                </p:nvSpPr>
                <p:spPr bwMode="auto">
                  <a:xfrm>
                    <a:off x="2598" y="2880"/>
                    <a:ext cx="402" cy="36"/>
                  </a:xfrm>
                  <a:custGeom>
                    <a:avLst/>
                    <a:gdLst/>
                    <a:ahLst/>
                    <a:cxnLst>
                      <a:cxn ang="0">
                        <a:pos x="402" y="36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6"/>
                      </a:cxn>
                    </a:cxnLst>
                    <a:rect l="0" t="0" r="r" b="b"/>
                    <a:pathLst>
                      <a:path w="402" h="36">
                        <a:moveTo>
                          <a:pt x="402" y="36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59" name="Freeform 527"/>
                  <p:cNvSpPr>
                    <a:spLocks/>
                  </p:cNvSpPr>
                  <p:nvPr/>
                </p:nvSpPr>
                <p:spPr bwMode="auto">
                  <a:xfrm>
                    <a:off x="2598" y="2881"/>
                    <a:ext cx="402" cy="35"/>
                  </a:xfrm>
                  <a:custGeom>
                    <a:avLst/>
                    <a:gdLst/>
                    <a:ahLst/>
                    <a:cxnLst>
                      <a:cxn ang="0">
                        <a:pos x="402" y="35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5"/>
                      </a:cxn>
                    </a:cxnLst>
                    <a:rect l="0" t="0" r="r" b="b"/>
                    <a:pathLst>
                      <a:path w="402" h="35">
                        <a:moveTo>
                          <a:pt x="402" y="35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5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60" name="Freeform 528"/>
                  <p:cNvSpPr>
                    <a:spLocks/>
                  </p:cNvSpPr>
                  <p:nvPr/>
                </p:nvSpPr>
                <p:spPr bwMode="auto">
                  <a:xfrm>
                    <a:off x="2598" y="2881"/>
                    <a:ext cx="402" cy="36"/>
                  </a:xfrm>
                  <a:custGeom>
                    <a:avLst/>
                    <a:gdLst/>
                    <a:ahLst/>
                    <a:cxnLst>
                      <a:cxn ang="0">
                        <a:pos x="402" y="36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6"/>
                      </a:cxn>
                    </a:cxnLst>
                    <a:rect l="0" t="0" r="r" b="b"/>
                    <a:pathLst>
                      <a:path w="402" h="36">
                        <a:moveTo>
                          <a:pt x="402" y="36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6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61" name="Freeform 529"/>
                  <p:cNvSpPr>
                    <a:spLocks/>
                  </p:cNvSpPr>
                  <p:nvPr/>
                </p:nvSpPr>
                <p:spPr bwMode="auto">
                  <a:xfrm>
                    <a:off x="2598" y="2882"/>
                    <a:ext cx="402" cy="35"/>
                  </a:xfrm>
                  <a:custGeom>
                    <a:avLst/>
                    <a:gdLst/>
                    <a:ahLst/>
                    <a:cxnLst>
                      <a:cxn ang="0">
                        <a:pos x="402" y="35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5"/>
                      </a:cxn>
                    </a:cxnLst>
                    <a:rect l="0" t="0" r="r" b="b"/>
                    <a:pathLst>
                      <a:path w="402" h="35">
                        <a:moveTo>
                          <a:pt x="402" y="35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5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62" name="Freeform 530"/>
                  <p:cNvSpPr>
                    <a:spLocks/>
                  </p:cNvSpPr>
                  <p:nvPr/>
                </p:nvSpPr>
                <p:spPr bwMode="auto">
                  <a:xfrm>
                    <a:off x="2598" y="2882"/>
                    <a:ext cx="402" cy="35"/>
                  </a:xfrm>
                  <a:custGeom>
                    <a:avLst/>
                    <a:gdLst/>
                    <a:ahLst/>
                    <a:cxnLst>
                      <a:cxn ang="0">
                        <a:pos x="402" y="35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3"/>
                      </a:cxn>
                      <a:cxn ang="0">
                        <a:pos x="402" y="35"/>
                      </a:cxn>
                    </a:cxnLst>
                    <a:rect l="0" t="0" r="r" b="b"/>
                    <a:pathLst>
                      <a:path w="402" h="35">
                        <a:moveTo>
                          <a:pt x="402" y="35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3"/>
                        </a:lnTo>
                        <a:lnTo>
                          <a:pt x="402" y="35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63" name="Freeform 531"/>
                  <p:cNvSpPr>
                    <a:spLocks/>
                  </p:cNvSpPr>
                  <p:nvPr/>
                </p:nvSpPr>
                <p:spPr bwMode="auto">
                  <a:xfrm>
                    <a:off x="2598" y="2883"/>
                    <a:ext cx="402" cy="35"/>
                  </a:xfrm>
                  <a:custGeom>
                    <a:avLst/>
                    <a:gdLst/>
                    <a:ahLst/>
                    <a:cxnLst>
                      <a:cxn ang="0">
                        <a:pos x="402" y="35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5"/>
                      </a:cxn>
                    </a:cxnLst>
                    <a:rect l="0" t="0" r="r" b="b"/>
                    <a:pathLst>
                      <a:path w="402" h="35">
                        <a:moveTo>
                          <a:pt x="402" y="35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5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64" name="Freeform 532"/>
                  <p:cNvSpPr>
                    <a:spLocks/>
                  </p:cNvSpPr>
                  <p:nvPr/>
                </p:nvSpPr>
                <p:spPr bwMode="auto">
                  <a:xfrm>
                    <a:off x="2598" y="2883"/>
                    <a:ext cx="402" cy="35"/>
                  </a:xfrm>
                  <a:custGeom>
                    <a:avLst/>
                    <a:gdLst/>
                    <a:ahLst/>
                    <a:cxnLst>
                      <a:cxn ang="0">
                        <a:pos x="402" y="35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5"/>
                      </a:cxn>
                    </a:cxnLst>
                    <a:rect l="0" t="0" r="r" b="b"/>
                    <a:pathLst>
                      <a:path w="402" h="35">
                        <a:moveTo>
                          <a:pt x="402" y="35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5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65" name="Freeform 533"/>
                  <p:cNvSpPr>
                    <a:spLocks/>
                  </p:cNvSpPr>
                  <p:nvPr/>
                </p:nvSpPr>
                <p:spPr bwMode="auto">
                  <a:xfrm>
                    <a:off x="2598" y="2884"/>
                    <a:ext cx="402" cy="35"/>
                  </a:xfrm>
                  <a:custGeom>
                    <a:avLst/>
                    <a:gdLst/>
                    <a:ahLst/>
                    <a:cxnLst>
                      <a:cxn ang="0">
                        <a:pos x="402" y="35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5"/>
                      </a:cxn>
                    </a:cxnLst>
                    <a:rect l="0" t="0" r="r" b="b"/>
                    <a:pathLst>
                      <a:path w="402" h="35">
                        <a:moveTo>
                          <a:pt x="402" y="35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5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66" name="Freeform 534"/>
                  <p:cNvSpPr>
                    <a:spLocks/>
                  </p:cNvSpPr>
                  <p:nvPr/>
                </p:nvSpPr>
                <p:spPr bwMode="auto">
                  <a:xfrm>
                    <a:off x="2598" y="2885"/>
                    <a:ext cx="402" cy="34"/>
                  </a:xfrm>
                  <a:custGeom>
                    <a:avLst/>
                    <a:gdLst/>
                    <a:ahLst/>
                    <a:cxnLst>
                      <a:cxn ang="0">
                        <a:pos x="402" y="34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4"/>
                      </a:cxn>
                    </a:cxnLst>
                    <a:rect l="0" t="0" r="r" b="b"/>
                    <a:pathLst>
                      <a:path w="402" h="34">
                        <a:moveTo>
                          <a:pt x="402" y="34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4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67" name="Freeform 535"/>
                  <p:cNvSpPr>
                    <a:spLocks/>
                  </p:cNvSpPr>
                  <p:nvPr/>
                </p:nvSpPr>
                <p:spPr bwMode="auto">
                  <a:xfrm>
                    <a:off x="2598" y="2886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33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3"/>
                      </a:cxn>
                    </a:cxnLst>
                    <a:rect l="0" t="0" r="r" b="b"/>
                    <a:pathLst>
                      <a:path w="402" h="33">
                        <a:moveTo>
                          <a:pt x="402" y="33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68" name="Freeform 536"/>
                  <p:cNvSpPr>
                    <a:spLocks/>
                  </p:cNvSpPr>
                  <p:nvPr/>
                </p:nvSpPr>
                <p:spPr bwMode="auto">
                  <a:xfrm>
                    <a:off x="2598" y="2887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33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3"/>
                      </a:cxn>
                    </a:cxnLst>
                    <a:rect l="0" t="0" r="r" b="b"/>
                    <a:pathLst>
                      <a:path w="402" h="33">
                        <a:moveTo>
                          <a:pt x="402" y="33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69" name="Freeform 537"/>
                  <p:cNvSpPr>
                    <a:spLocks/>
                  </p:cNvSpPr>
                  <p:nvPr/>
                </p:nvSpPr>
                <p:spPr bwMode="auto">
                  <a:xfrm>
                    <a:off x="2598" y="2887"/>
                    <a:ext cx="402" cy="34"/>
                  </a:xfrm>
                  <a:custGeom>
                    <a:avLst/>
                    <a:gdLst/>
                    <a:ahLst/>
                    <a:cxnLst>
                      <a:cxn ang="0">
                        <a:pos x="402" y="34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4"/>
                      </a:cxn>
                    </a:cxnLst>
                    <a:rect l="0" t="0" r="r" b="b"/>
                    <a:pathLst>
                      <a:path w="402" h="34">
                        <a:moveTo>
                          <a:pt x="402" y="34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4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70" name="Freeform 538"/>
                  <p:cNvSpPr>
                    <a:spLocks/>
                  </p:cNvSpPr>
                  <p:nvPr/>
                </p:nvSpPr>
                <p:spPr bwMode="auto">
                  <a:xfrm>
                    <a:off x="2598" y="2888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33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3"/>
                      </a:cxn>
                    </a:cxnLst>
                    <a:rect l="0" t="0" r="r" b="b"/>
                    <a:pathLst>
                      <a:path w="402" h="33">
                        <a:moveTo>
                          <a:pt x="402" y="33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71" name="Freeform 539"/>
                  <p:cNvSpPr>
                    <a:spLocks/>
                  </p:cNvSpPr>
                  <p:nvPr/>
                </p:nvSpPr>
                <p:spPr bwMode="auto">
                  <a:xfrm>
                    <a:off x="2598" y="2888"/>
                    <a:ext cx="402" cy="34"/>
                  </a:xfrm>
                  <a:custGeom>
                    <a:avLst/>
                    <a:gdLst/>
                    <a:ahLst/>
                    <a:cxnLst>
                      <a:cxn ang="0">
                        <a:pos x="402" y="34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4"/>
                      </a:cxn>
                    </a:cxnLst>
                    <a:rect l="0" t="0" r="r" b="b"/>
                    <a:pathLst>
                      <a:path w="402" h="34">
                        <a:moveTo>
                          <a:pt x="402" y="34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4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72" name="Freeform 540"/>
                  <p:cNvSpPr>
                    <a:spLocks/>
                  </p:cNvSpPr>
                  <p:nvPr/>
                </p:nvSpPr>
                <p:spPr bwMode="auto">
                  <a:xfrm>
                    <a:off x="2598" y="2888"/>
                    <a:ext cx="402" cy="34"/>
                  </a:xfrm>
                  <a:custGeom>
                    <a:avLst/>
                    <a:gdLst/>
                    <a:ahLst/>
                    <a:cxnLst>
                      <a:cxn ang="0">
                        <a:pos x="402" y="34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4"/>
                      </a:cxn>
                    </a:cxnLst>
                    <a:rect l="0" t="0" r="r" b="b"/>
                    <a:pathLst>
                      <a:path w="402" h="34">
                        <a:moveTo>
                          <a:pt x="402" y="34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4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73" name="Freeform 541"/>
                  <p:cNvSpPr>
                    <a:spLocks/>
                  </p:cNvSpPr>
                  <p:nvPr/>
                </p:nvSpPr>
                <p:spPr bwMode="auto">
                  <a:xfrm>
                    <a:off x="2598" y="2889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33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3"/>
                      </a:cxn>
                    </a:cxnLst>
                    <a:rect l="0" t="0" r="r" b="b"/>
                    <a:pathLst>
                      <a:path w="402" h="33">
                        <a:moveTo>
                          <a:pt x="402" y="33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74" name="Freeform 542"/>
                  <p:cNvSpPr>
                    <a:spLocks/>
                  </p:cNvSpPr>
                  <p:nvPr/>
                </p:nvSpPr>
                <p:spPr bwMode="auto">
                  <a:xfrm>
                    <a:off x="2598" y="2890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33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3"/>
                      </a:cxn>
                    </a:cxnLst>
                    <a:rect l="0" t="0" r="r" b="b"/>
                    <a:pathLst>
                      <a:path w="402" h="33">
                        <a:moveTo>
                          <a:pt x="402" y="33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75" name="Freeform 543"/>
                  <p:cNvSpPr>
                    <a:spLocks/>
                  </p:cNvSpPr>
                  <p:nvPr/>
                </p:nvSpPr>
                <p:spPr bwMode="auto">
                  <a:xfrm>
                    <a:off x="2598" y="2890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33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3"/>
                      </a:cxn>
                    </a:cxnLst>
                    <a:rect l="0" t="0" r="r" b="b"/>
                    <a:pathLst>
                      <a:path w="402" h="33">
                        <a:moveTo>
                          <a:pt x="402" y="33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76" name="Freeform 544"/>
                  <p:cNvSpPr>
                    <a:spLocks/>
                  </p:cNvSpPr>
                  <p:nvPr/>
                </p:nvSpPr>
                <p:spPr bwMode="auto">
                  <a:xfrm>
                    <a:off x="2598" y="2891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33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3"/>
                      </a:cxn>
                    </a:cxnLst>
                    <a:rect l="0" t="0" r="r" b="b"/>
                    <a:pathLst>
                      <a:path w="402" h="33">
                        <a:moveTo>
                          <a:pt x="402" y="33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77" name="Freeform 545"/>
                  <p:cNvSpPr>
                    <a:spLocks/>
                  </p:cNvSpPr>
                  <p:nvPr/>
                </p:nvSpPr>
                <p:spPr bwMode="auto">
                  <a:xfrm>
                    <a:off x="2598" y="2892"/>
                    <a:ext cx="402" cy="32"/>
                  </a:xfrm>
                  <a:custGeom>
                    <a:avLst/>
                    <a:gdLst/>
                    <a:ahLst/>
                    <a:cxnLst>
                      <a:cxn ang="0">
                        <a:pos x="402" y="32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20"/>
                      </a:cxn>
                      <a:cxn ang="0">
                        <a:pos x="402" y="32"/>
                      </a:cxn>
                    </a:cxnLst>
                    <a:rect l="0" t="0" r="r" b="b"/>
                    <a:pathLst>
                      <a:path w="402" h="32">
                        <a:moveTo>
                          <a:pt x="402" y="32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20"/>
                        </a:lnTo>
                        <a:lnTo>
                          <a:pt x="402" y="3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78" name="Freeform 546"/>
                  <p:cNvSpPr>
                    <a:spLocks/>
                  </p:cNvSpPr>
                  <p:nvPr/>
                </p:nvSpPr>
                <p:spPr bwMode="auto">
                  <a:xfrm>
                    <a:off x="2598" y="2893"/>
                    <a:ext cx="402" cy="32"/>
                  </a:xfrm>
                  <a:custGeom>
                    <a:avLst/>
                    <a:gdLst/>
                    <a:ahLst/>
                    <a:cxnLst>
                      <a:cxn ang="0">
                        <a:pos x="402" y="32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2"/>
                      </a:cxn>
                    </a:cxnLst>
                    <a:rect l="0" t="0" r="r" b="b"/>
                    <a:pathLst>
                      <a:path w="402" h="32">
                        <a:moveTo>
                          <a:pt x="402" y="32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79" name="Freeform 547"/>
                  <p:cNvSpPr>
                    <a:spLocks/>
                  </p:cNvSpPr>
                  <p:nvPr/>
                </p:nvSpPr>
                <p:spPr bwMode="auto">
                  <a:xfrm>
                    <a:off x="2598" y="2893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33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3"/>
                      </a:cxn>
                    </a:cxnLst>
                    <a:rect l="0" t="0" r="r" b="b"/>
                    <a:pathLst>
                      <a:path w="402" h="33">
                        <a:moveTo>
                          <a:pt x="402" y="33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80" name="Freeform 548"/>
                  <p:cNvSpPr>
                    <a:spLocks/>
                  </p:cNvSpPr>
                  <p:nvPr/>
                </p:nvSpPr>
                <p:spPr bwMode="auto">
                  <a:xfrm>
                    <a:off x="2598" y="2893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33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3"/>
                      </a:cxn>
                    </a:cxnLst>
                    <a:rect l="0" t="0" r="r" b="b"/>
                    <a:pathLst>
                      <a:path w="402" h="33">
                        <a:moveTo>
                          <a:pt x="402" y="33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81" name="Freeform 549"/>
                  <p:cNvSpPr>
                    <a:spLocks/>
                  </p:cNvSpPr>
                  <p:nvPr/>
                </p:nvSpPr>
                <p:spPr bwMode="auto">
                  <a:xfrm>
                    <a:off x="2598" y="2894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33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3"/>
                      </a:cxn>
                    </a:cxnLst>
                    <a:rect l="0" t="0" r="r" b="b"/>
                    <a:pathLst>
                      <a:path w="402" h="33">
                        <a:moveTo>
                          <a:pt x="402" y="33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82" name="Freeform 550"/>
                  <p:cNvSpPr>
                    <a:spLocks/>
                  </p:cNvSpPr>
                  <p:nvPr/>
                </p:nvSpPr>
                <p:spPr bwMode="auto">
                  <a:xfrm>
                    <a:off x="2598" y="2894"/>
                    <a:ext cx="402" cy="34"/>
                  </a:xfrm>
                  <a:custGeom>
                    <a:avLst/>
                    <a:gdLst/>
                    <a:ahLst/>
                    <a:cxnLst>
                      <a:cxn ang="0">
                        <a:pos x="402" y="34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2"/>
                      </a:cxn>
                      <a:cxn ang="0">
                        <a:pos x="402" y="34"/>
                      </a:cxn>
                    </a:cxnLst>
                    <a:rect l="0" t="0" r="r" b="b"/>
                    <a:pathLst>
                      <a:path w="402" h="34">
                        <a:moveTo>
                          <a:pt x="402" y="34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2"/>
                        </a:lnTo>
                        <a:lnTo>
                          <a:pt x="402" y="34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83" name="Freeform 551"/>
                  <p:cNvSpPr>
                    <a:spLocks/>
                  </p:cNvSpPr>
                  <p:nvPr/>
                </p:nvSpPr>
                <p:spPr bwMode="auto">
                  <a:xfrm>
                    <a:off x="2598" y="2895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33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3"/>
                      </a:cxn>
                    </a:cxnLst>
                    <a:rect l="0" t="0" r="r" b="b"/>
                    <a:pathLst>
                      <a:path w="402" h="33">
                        <a:moveTo>
                          <a:pt x="402" y="33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84" name="Freeform 552"/>
                  <p:cNvSpPr>
                    <a:spLocks/>
                  </p:cNvSpPr>
                  <p:nvPr/>
                </p:nvSpPr>
                <p:spPr bwMode="auto">
                  <a:xfrm>
                    <a:off x="2598" y="2896"/>
                    <a:ext cx="402" cy="32"/>
                  </a:xfrm>
                  <a:custGeom>
                    <a:avLst/>
                    <a:gdLst/>
                    <a:ahLst/>
                    <a:cxnLst>
                      <a:cxn ang="0">
                        <a:pos x="402" y="32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0"/>
                      </a:cxn>
                      <a:cxn ang="0">
                        <a:pos x="402" y="32"/>
                      </a:cxn>
                    </a:cxnLst>
                    <a:rect l="0" t="0" r="r" b="b"/>
                    <a:pathLst>
                      <a:path w="402" h="32">
                        <a:moveTo>
                          <a:pt x="402" y="32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0"/>
                        </a:lnTo>
                        <a:lnTo>
                          <a:pt x="402" y="3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85" name="Freeform 553"/>
                  <p:cNvSpPr>
                    <a:spLocks/>
                  </p:cNvSpPr>
                  <p:nvPr/>
                </p:nvSpPr>
                <p:spPr bwMode="auto">
                  <a:xfrm>
                    <a:off x="2598" y="2897"/>
                    <a:ext cx="402" cy="32"/>
                  </a:xfrm>
                  <a:custGeom>
                    <a:avLst/>
                    <a:gdLst/>
                    <a:ahLst/>
                    <a:cxnLst>
                      <a:cxn ang="0">
                        <a:pos x="402" y="32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20"/>
                      </a:cxn>
                      <a:cxn ang="0">
                        <a:pos x="402" y="32"/>
                      </a:cxn>
                    </a:cxnLst>
                    <a:rect l="0" t="0" r="r" b="b"/>
                    <a:pathLst>
                      <a:path w="402" h="32">
                        <a:moveTo>
                          <a:pt x="402" y="32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20"/>
                        </a:lnTo>
                        <a:lnTo>
                          <a:pt x="402" y="3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86" name="Freeform 554"/>
                  <p:cNvSpPr>
                    <a:spLocks/>
                  </p:cNvSpPr>
                  <p:nvPr/>
                </p:nvSpPr>
                <p:spPr bwMode="auto">
                  <a:xfrm>
                    <a:off x="2598" y="2897"/>
                    <a:ext cx="402" cy="32"/>
                  </a:xfrm>
                  <a:custGeom>
                    <a:avLst/>
                    <a:gdLst/>
                    <a:ahLst/>
                    <a:cxnLst>
                      <a:cxn ang="0">
                        <a:pos x="402" y="32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20"/>
                      </a:cxn>
                      <a:cxn ang="0">
                        <a:pos x="402" y="32"/>
                      </a:cxn>
                    </a:cxnLst>
                    <a:rect l="0" t="0" r="r" b="b"/>
                    <a:pathLst>
                      <a:path w="402" h="32">
                        <a:moveTo>
                          <a:pt x="402" y="32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20"/>
                        </a:lnTo>
                        <a:lnTo>
                          <a:pt x="402" y="3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87" name="Freeform 555"/>
                  <p:cNvSpPr>
                    <a:spLocks/>
                  </p:cNvSpPr>
                  <p:nvPr/>
                </p:nvSpPr>
                <p:spPr bwMode="auto">
                  <a:xfrm>
                    <a:off x="2598" y="2898"/>
                    <a:ext cx="402" cy="31"/>
                  </a:xfrm>
                  <a:custGeom>
                    <a:avLst/>
                    <a:gdLst/>
                    <a:ahLst/>
                    <a:cxnLst>
                      <a:cxn ang="0">
                        <a:pos x="402" y="31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20"/>
                      </a:cxn>
                      <a:cxn ang="0">
                        <a:pos x="402" y="31"/>
                      </a:cxn>
                    </a:cxnLst>
                    <a:rect l="0" t="0" r="r" b="b"/>
                    <a:pathLst>
                      <a:path w="402" h="31">
                        <a:moveTo>
                          <a:pt x="402" y="31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20"/>
                        </a:lnTo>
                        <a:lnTo>
                          <a:pt x="402" y="3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88" name="Freeform 556"/>
                  <p:cNvSpPr>
                    <a:spLocks/>
                  </p:cNvSpPr>
                  <p:nvPr/>
                </p:nvSpPr>
                <p:spPr bwMode="auto">
                  <a:xfrm>
                    <a:off x="2598" y="2898"/>
                    <a:ext cx="402" cy="31"/>
                  </a:xfrm>
                  <a:custGeom>
                    <a:avLst/>
                    <a:gdLst/>
                    <a:ahLst/>
                    <a:cxnLst>
                      <a:cxn ang="0">
                        <a:pos x="402" y="31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0"/>
                      </a:cxn>
                      <a:cxn ang="0">
                        <a:pos x="402" y="31"/>
                      </a:cxn>
                    </a:cxnLst>
                    <a:rect l="0" t="0" r="r" b="b"/>
                    <a:pathLst>
                      <a:path w="402" h="31">
                        <a:moveTo>
                          <a:pt x="402" y="31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0"/>
                        </a:lnTo>
                        <a:lnTo>
                          <a:pt x="402" y="3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89" name="Freeform 557"/>
                  <p:cNvSpPr>
                    <a:spLocks/>
                  </p:cNvSpPr>
                  <p:nvPr/>
                </p:nvSpPr>
                <p:spPr bwMode="auto">
                  <a:xfrm>
                    <a:off x="2598" y="2898"/>
                    <a:ext cx="402" cy="31"/>
                  </a:xfrm>
                  <a:custGeom>
                    <a:avLst/>
                    <a:gdLst/>
                    <a:ahLst/>
                    <a:cxnLst>
                      <a:cxn ang="0">
                        <a:pos x="402" y="31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1"/>
                      </a:cxn>
                    </a:cxnLst>
                    <a:rect l="0" t="0" r="r" b="b"/>
                    <a:pathLst>
                      <a:path w="402" h="31">
                        <a:moveTo>
                          <a:pt x="402" y="31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90" name="Freeform 558"/>
                  <p:cNvSpPr>
                    <a:spLocks/>
                  </p:cNvSpPr>
                  <p:nvPr/>
                </p:nvSpPr>
                <p:spPr bwMode="auto">
                  <a:xfrm>
                    <a:off x="2598" y="2899"/>
                    <a:ext cx="402" cy="31"/>
                  </a:xfrm>
                  <a:custGeom>
                    <a:avLst/>
                    <a:gdLst/>
                    <a:ahLst/>
                    <a:cxnLst>
                      <a:cxn ang="0">
                        <a:pos x="402" y="31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0"/>
                      </a:cxn>
                      <a:cxn ang="0">
                        <a:pos x="402" y="31"/>
                      </a:cxn>
                    </a:cxnLst>
                    <a:rect l="0" t="0" r="r" b="b"/>
                    <a:pathLst>
                      <a:path w="402" h="31">
                        <a:moveTo>
                          <a:pt x="402" y="31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0"/>
                        </a:lnTo>
                        <a:lnTo>
                          <a:pt x="402" y="3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91" name="Freeform 559"/>
                  <p:cNvSpPr>
                    <a:spLocks/>
                  </p:cNvSpPr>
                  <p:nvPr/>
                </p:nvSpPr>
                <p:spPr bwMode="auto">
                  <a:xfrm>
                    <a:off x="2598" y="2899"/>
                    <a:ext cx="402" cy="32"/>
                  </a:xfrm>
                  <a:custGeom>
                    <a:avLst/>
                    <a:gdLst/>
                    <a:ahLst/>
                    <a:cxnLst>
                      <a:cxn ang="0">
                        <a:pos x="402" y="32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1"/>
                      </a:cxn>
                      <a:cxn ang="0">
                        <a:pos x="402" y="32"/>
                      </a:cxn>
                    </a:cxnLst>
                    <a:rect l="0" t="0" r="r" b="b"/>
                    <a:pathLst>
                      <a:path w="402" h="32">
                        <a:moveTo>
                          <a:pt x="402" y="32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1"/>
                        </a:lnTo>
                        <a:lnTo>
                          <a:pt x="402" y="3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92" name="Freeform 560"/>
                  <p:cNvSpPr>
                    <a:spLocks/>
                  </p:cNvSpPr>
                  <p:nvPr/>
                </p:nvSpPr>
                <p:spPr bwMode="auto">
                  <a:xfrm>
                    <a:off x="2598" y="2900"/>
                    <a:ext cx="402" cy="31"/>
                  </a:xfrm>
                  <a:custGeom>
                    <a:avLst/>
                    <a:gdLst/>
                    <a:ahLst/>
                    <a:cxnLst>
                      <a:cxn ang="0">
                        <a:pos x="402" y="31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0"/>
                      </a:cxn>
                      <a:cxn ang="0">
                        <a:pos x="402" y="31"/>
                      </a:cxn>
                    </a:cxnLst>
                    <a:rect l="0" t="0" r="r" b="b"/>
                    <a:pathLst>
                      <a:path w="402" h="31">
                        <a:moveTo>
                          <a:pt x="402" y="31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0"/>
                        </a:lnTo>
                        <a:lnTo>
                          <a:pt x="402" y="3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93" name="Freeform 561"/>
                  <p:cNvSpPr>
                    <a:spLocks/>
                  </p:cNvSpPr>
                  <p:nvPr/>
                </p:nvSpPr>
                <p:spPr bwMode="auto">
                  <a:xfrm>
                    <a:off x="2598" y="2901"/>
                    <a:ext cx="402" cy="31"/>
                  </a:xfrm>
                  <a:custGeom>
                    <a:avLst/>
                    <a:gdLst/>
                    <a:ahLst/>
                    <a:cxnLst>
                      <a:cxn ang="0">
                        <a:pos x="402" y="31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20"/>
                      </a:cxn>
                      <a:cxn ang="0">
                        <a:pos x="402" y="31"/>
                      </a:cxn>
                    </a:cxnLst>
                    <a:rect l="0" t="0" r="r" b="b"/>
                    <a:pathLst>
                      <a:path w="402" h="31">
                        <a:moveTo>
                          <a:pt x="402" y="31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20"/>
                        </a:lnTo>
                        <a:lnTo>
                          <a:pt x="402" y="3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94" name="Freeform 562"/>
                  <p:cNvSpPr>
                    <a:spLocks/>
                  </p:cNvSpPr>
                  <p:nvPr/>
                </p:nvSpPr>
                <p:spPr bwMode="auto">
                  <a:xfrm>
                    <a:off x="2598" y="2902"/>
                    <a:ext cx="402" cy="30"/>
                  </a:xfrm>
                  <a:custGeom>
                    <a:avLst/>
                    <a:gdLst/>
                    <a:ahLst/>
                    <a:cxnLst>
                      <a:cxn ang="0">
                        <a:pos x="402" y="30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0"/>
                      </a:cxn>
                      <a:cxn ang="0">
                        <a:pos x="402" y="30"/>
                      </a:cxn>
                    </a:cxnLst>
                    <a:rect l="0" t="0" r="r" b="b"/>
                    <a:pathLst>
                      <a:path w="402" h="30">
                        <a:moveTo>
                          <a:pt x="402" y="30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0"/>
                        </a:lnTo>
                        <a:lnTo>
                          <a:pt x="402" y="30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95" name="Freeform 563"/>
                  <p:cNvSpPr>
                    <a:spLocks/>
                  </p:cNvSpPr>
                  <p:nvPr/>
                </p:nvSpPr>
                <p:spPr bwMode="auto">
                  <a:xfrm>
                    <a:off x="2598" y="2902"/>
                    <a:ext cx="402" cy="30"/>
                  </a:xfrm>
                  <a:custGeom>
                    <a:avLst/>
                    <a:gdLst/>
                    <a:ahLst/>
                    <a:cxnLst>
                      <a:cxn ang="0">
                        <a:pos x="402" y="30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0"/>
                      </a:cxn>
                      <a:cxn ang="0">
                        <a:pos x="402" y="30"/>
                      </a:cxn>
                    </a:cxnLst>
                    <a:rect l="0" t="0" r="r" b="b"/>
                    <a:pathLst>
                      <a:path w="402" h="30">
                        <a:moveTo>
                          <a:pt x="402" y="30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0"/>
                        </a:lnTo>
                        <a:lnTo>
                          <a:pt x="402" y="30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96" name="Freeform 564"/>
                  <p:cNvSpPr>
                    <a:spLocks/>
                  </p:cNvSpPr>
                  <p:nvPr/>
                </p:nvSpPr>
                <p:spPr bwMode="auto">
                  <a:xfrm>
                    <a:off x="2598" y="2903"/>
                    <a:ext cx="402" cy="31"/>
                  </a:xfrm>
                  <a:custGeom>
                    <a:avLst/>
                    <a:gdLst/>
                    <a:ahLst/>
                    <a:cxnLst>
                      <a:cxn ang="0">
                        <a:pos x="402" y="31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9"/>
                      </a:cxn>
                      <a:cxn ang="0">
                        <a:pos x="402" y="31"/>
                      </a:cxn>
                    </a:cxnLst>
                    <a:rect l="0" t="0" r="r" b="b"/>
                    <a:pathLst>
                      <a:path w="402" h="31">
                        <a:moveTo>
                          <a:pt x="402" y="31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9"/>
                        </a:lnTo>
                        <a:lnTo>
                          <a:pt x="402" y="3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97" name="Freeform 565"/>
                  <p:cNvSpPr>
                    <a:spLocks/>
                  </p:cNvSpPr>
                  <p:nvPr/>
                </p:nvSpPr>
                <p:spPr bwMode="auto">
                  <a:xfrm>
                    <a:off x="2598" y="2903"/>
                    <a:ext cx="402" cy="31"/>
                  </a:xfrm>
                  <a:custGeom>
                    <a:avLst/>
                    <a:gdLst/>
                    <a:ahLst/>
                    <a:cxnLst>
                      <a:cxn ang="0">
                        <a:pos x="402" y="31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0"/>
                      </a:cxn>
                      <a:cxn ang="0">
                        <a:pos x="402" y="31"/>
                      </a:cxn>
                    </a:cxnLst>
                    <a:rect l="0" t="0" r="r" b="b"/>
                    <a:pathLst>
                      <a:path w="402" h="31">
                        <a:moveTo>
                          <a:pt x="402" y="31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0"/>
                        </a:lnTo>
                        <a:lnTo>
                          <a:pt x="402" y="3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98" name="Freeform 566"/>
                  <p:cNvSpPr>
                    <a:spLocks/>
                  </p:cNvSpPr>
                  <p:nvPr/>
                </p:nvSpPr>
                <p:spPr bwMode="auto">
                  <a:xfrm>
                    <a:off x="2598" y="2904"/>
                    <a:ext cx="402" cy="31"/>
                  </a:xfrm>
                  <a:custGeom>
                    <a:avLst/>
                    <a:gdLst/>
                    <a:ahLst/>
                    <a:cxnLst>
                      <a:cxn ang="0">
                        <a:pos x="402" y="31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19"/>
                      </a:cxn>
                      <a:cxn ang="0">
                        <a:pos x="402" y="31"/>
                      </a:cxn>
                    </a:cxnLst>
                    <a:rect l="0" t="0" r="r" b="b"/>
                    <a:pathLst>
                      <a:path w="402" h="31">
                        <a:moveTo>
                          <a:pt x="402" y="31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19"/>
                        </a:lnTo>
                        <a:lnTo>
                          <a:pt x="402" y="3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199" name="Freeform 567"/>
                  <p:cNvSpPr>
                    <a:spLocks/>
                  </p:cNvSpPr>
                  <p:nvPr/>
                </p:nvSpPr>
                <p:spPr bwMode="auto">
                  <a:xfrm>
                    <a:off x="2598" y="2905"/>
                    <a:ext cx="402" cy="30"/>
                  </a:xfrm>
                  <a:custGeom>
                    <a:avLst/>
                    <a:gdLst/>
                    <a:ahLst/>
                    <a:cxnLst>
                      <a:cxn ang="0">
                        <a:pos x="402" y="30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9"/>
                      </a:cxn>
                      <a:cxn ang="0">
                        <a:pos x="402" y="30"/>
                      </a:cxn>
                    </a:cxnLst>
                    <a:rect l="0" t="0" r="r" b="b"/>
                    <a:pathLst>
                      <a:path w="402" h="30">
                        <a:moveTo>
                          <a:pt x="402" y="30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9"/>
                        </a:lnTo>
                        <a:lnTo>
                          <a:pt x="402" y="30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00" name="Freeform 568"/>
                  <p:cNvSpPr>
                    <a:spLocks/>
                  </p:cNvSpPr>
                  <p:nvPr/>
                </p:nvSpPr>
                <p:spPr bwMode="auto">
                  <a:xfrm>
                    <a:off x="2598" y="2905"/>
                    <a:ext cx="402" cy="30"/>
                  </a:xfrm>
                  <a:custGeom>
                    <a:avLst/>
                    <a:gdLst/>
                    <a:ahLst/>
                    <a:cxnLst>
                      <a:cxn ang="0">
                        <a:pos x="402" y="30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19"/>
                      </a:cxn>
                      <a:cxn ang="0">
                        <a:pos x="402" y="30"/>
                      </a:cxn>
                    </a:cxnLst>
                    <a:rect l="0" t="0" r="r" b="b"/>
                    <a:pathLst>
                      <a:path w="402" h="30">
                        <a:moveTo>
                          <a:pt x="402" y="30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19"/>
                        </a:lnTo>
                        <a:lnTo>
                          <a:pt x="402" y="30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01" name="Freeform 569"/>
                  <p:cNvSpPr>
                    <a:spLocks/>
                  </p:cNvSpPr>
                  <p:nvPr/>
                </p:nvSpPr>
                <p:spPr bwMode="auto">
                  <a:xfrm>
                    <a:off x="2598" y="2906"/>
                    <a:ext cx="402" cy="29"/>
                  </a:xfrm>
                  <a:custGeom>
                    <a:avLst/>
                    <a:gdLst/>
                    <a:ahLst/>
                    <a:cxnLst>
                      <a:cxn ang="0">
                        <a:pos x="402" y="29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9"/>
                      </a:cxn>
                      <a:cxn ang="0">
                        <a:pos x="402" y="29"/>
                      </a:cxn>
                    </a:cxnLst>
                    <a:rect l="0" t="0" r="r" b="b"/>
                    <a:pathLst>
                      <a:path w="402" h="29">
                        <a:moveTo>
                          <a:pt x="402" y="29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9"/>
                        </a:lnTo>
                        <a:lnTo>
                          <a:pt x="402" y="29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02" name="Freeform 570"/>
                  <p:cNvSpPr>
                    <a:spLocks/>
                  </p:cNvSpPr>
                  <p:nvPr/>
                </p:nvSpPr>
                <p:spPr bwMode="auto">
                  <a:xfrm>
                    <a:off x="2598" y="2907"/>
                    <a:ext cx="402" cy="29"/>
                  </a:xfrm>
                  <a:custGeom>
                    <a:avLst/>
                    <a:gdLst/>
                    <a:ahLst/>
                    <a:cxnLst>
                      <a:cxn ang="0">
                        <a:pos x="402" y="29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9"/>
                      </a:cxn>
                      <a:cxn ang="0">
                        <a:pos x="402" y="29"/>
                      </a:cxn>
                    </a:cxnLst>
                    <a:rect l="0" t="0" r="r" b="b"/>
                    <a:pathLst>
                      <a:path w="402" h="29">
                        <a:moveTo>
                          <a:pt x="402" y="29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9"/>
                        </a:lnTo>
                        <a:lnTo>
                          <a:pt x="402" y="29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03" name="Freeform 571"/>
                  <p:cNvSpPr>
                    <a:spLocks/>
                  </p:cNvSpPr>
                  <p:nvPr/>
                </p:nvSpPr>
                <p:spPr bwMode="auto">
                  <a:xfrm>
                    <a:off x="2598" y="2908"/>
                    <a:ext cx="402" cy="28"/>
                  </a:xfrm>
                  <a:custGeom>
                    <a:avLst/>
                    <a:gdLst/>
                    <a:ahLst/>
                    <a:cxnLst>
                      <a:cxn ang="0">
                        <a:pos x="402" y="28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9"/>
                      </a:cxn>
                      <a:cxn ang="0">
                        <a:pos x="402" y="28"/>
                      </a:cxn>
                    </a:cxnLst>
                    <a:rect l="0" t="0" r="r" b="b"/>
                    <a:pathLst>
                      <a:path w="402" h="28">
                        <a:moveTo>
                          <a:pt x="402" y="28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9"/>
                        </a:lnTo>
                        <a:lnTo>
                          <a:pt x="402" y="28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04" name="Freeform 572"/>
                  <p:cNvSpPr>
                    <a:spLocks/>
                  </p:cNvSpPr>
                  <p:nvPr/>
                </p:nvSpPr>
                <p:spPr bwMode="auto">
                  <a:xfrm>
                    <a:off x="2598" y="2908"/>
                    <a:ext cx="402" cy="29"/>
                  </a:xfrm>
                  <a:custGeom>
                    <a:avLst/>
                    <a:gdLst/>
                    <a:ahLst/>
                    <a:cxnLst>
                      <a:cxn ang="0">
                        <a:pos x="402" y="29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9"/>
                      </a:cxn>
                      <a:cxn ang="0">
                        <a:pos x="402" y="29"/>
                      </a:cxn>
                    </a:cxnLst>
                    <a:rect l="0" t="0" r="r" b="b"/>
                    <a:pathLst>
                      <a:path w="402" h="29">
                        <a:moveTo>
                          <a:pt x="402" y="29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9"/>
                        </a:lnTo>
                        <a:lnTo>
                          <a:pt x="402" y="29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05" name="Freeform 573"/>
                  <p:cNvSpPr>
                    <a:spLocks/>
                  </p:cNvSpPr>
                  <p:nvPr/>
                </p:nvSpPr>
                <p:spPr bwMode="auto">
                  <a:xfrm>
                    <a:off x="2598" y="2908"/>
                    <a:ext cx="402" cy="29"/>
                  </a:xfrm>
                  <a:custGeom>
                    <a:avLst/>
                    <a:gdLst/>
                    <a:ahLst/>
                    <a:cxnLst>
                      <a:cxn ang="0">
                        <a:pos x="402" y="29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20"/>
                      </a:cxn>
                      <a:cxn ang="0">
                        <a:pos x="402" y="29"/>
                      </a:cxn>
                    </a:cxnLst>
                    <a:rect l="0" t="0" r="r" b="b"/>
                    <a:pathLst>
                      <a:path w="402" h="29">
                        <a:moveTo>
                          <a:pt x="402" y="29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20"/>
                        </a:lnTo>
                        <a:lnTo>
                          <a:pt x="402" y="29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06" name="Freeform 574"/>
                  <p:cNvSpPr>
                    <a:spLocks/>
                  </p:cNvSpPr>
                  <p:nvPr/>
                </p:nvSpPr>
                <p:spPr bwMode="auto">
                  <a:xfrm>
                    <a:off x="2598" y="2909"/>
                    <a:ext cx="402" cy="29"/>
                  </a:xfrm>
                  <a:custGeom>
                    <a:avLst/>
                    <a:gdLst/>
                    <a:ahLst/>
                    <a:cxnLst>
                      <a:cxn ang="0">
                        <a:pos x="402" y="29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9"/>
                      </a:cxn>
                      <a:cxn ang="0">
                        <a:pos x="402" y="29"/>
                      </a:cxn>
                    </a:cxnLst>
                    <a:rect l="0" t="0" r="r" b="b"/>
                    <a:pathLst>
                      <a:path w="402" h="29">
                        <a:moveTo>
                          <a:pt x="402" y="29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9"/>
                        </a:lnTo>
                        <a:lnTo>
                          <a:pt x="402" y="29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07" name="Freeform 575"/>
                  <p:cNvSpPr>
                    <a:spLocks/>
                  </p:cNvSpPr>
                  <p:nvPr/>
                </p:nvSpPr>
                <p:spPr bwMode="auto">
                  <a:xfrm>
                    <a:off x="2598" y="2910"/>
                    <a:ext cx="402" cy="28"/>
                  </a:xfrm>
                  <a:custGeom>
                    <a:avLst/>
                    <a:gdLst/>
                    <a:ahLst/>
                    <a:cxnLst>
                      <a:cxn ang="0">
                        <a:pos x="402" y="28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9"/>
                      </a:cxn>
                      <a:cxn ang="0">
                        <a:pos x="402" y="28"/>
                      </a:cxn>
                    </a:cxnLst>
                    <a:rect l="0" t="0" r="r" b="b"/>
                    <a:pathLst>
                      <a:path w="402" h="28">
                        <a:moveTo>
                          <a:pt x="402" y="28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9"/>
                        </a:lnTo>
                        <a:lnTo>
                          <a:pt x="402" y="28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08" name="Freeform 576"/>
                  <p:cNvSpPr>
                    <a:spLocks/>
                  </p:cNvSpPr>
                  <p:nvPr/>
                </p:nvSpPr>
                <p:spPr bwMode="auto">
                  <a:xfrm>
                    <a:off x="2598" y="2911"/>
                    <a:ext cx="402" cy="27"/>
                  </a:xfrm>
                  <a:custGeom>
                    <a:avLst/>
                    <a:gdLst/>
                    <a:ahLst/>
                    <a:cxnLst>
                      <a:cxn ang="0">
                        <a:pos x="402" y="27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8"/>
                      </a:cxn>
                      <a:cxn ang="0">
                        <a:pos x="402" y="27"/>
                      </a:cxn>
                    </a:cxnLst>
                    <a:rect l="0" t="0" r="r" b="b"/>
                    <a:pathLst>
                      <a:path w="402" h="27">
                        <a:moveTo>
                          <a:pt x="402" y="27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8"/>
                        </a:lnTo>
                        <a:lnTo>
                          <a:pt x="402" y="27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09" name="Freeform 577"/>
                  <p:cNvSpPr>
                    <a:spLocks/>
                  </p:cNvSpPr>
                  <p:nvPr/>
                </p:nvSpPr>
                <p:spPr bwMode="auto">
                  <a:xfrm>
                    <a:off x="2598" y="2911"/>
                    <a:ext cx="402" cy="28"/>
                  </a:xfrm>
                  <a:custGeom>
                    <a:avLst/>
                    <a:gdLst/>
                    <a:ahLst/>
                    <a:cxnLst>
                      <a:cxn ang="0">
                        <a:pos x="402" y="28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8"/>
                      </a:cxn>
                      <a:cxn ang="0">
                        <a:pos x="402" y="28"/>
                      </a:cxn>
                    </a:cxnLst>
                    <a:rect l="0" t="0" r="r" b="b"/>
                    <a:pathLst>
                      <a:path w="402" h="28">
                        <a:moveTo>
                          <a:pt x="402" y="28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8"/>
                        </a:lnTo>
                        <a:lnTo>
                          <a:pt x="402" y="28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10" name="Freeform 578"/>
                  <p:cNvSpPr>
                    <a:spLocks/>
                  </p:cNvSpPr>
                  <p:nvPr/>
                </p:nvSpPr>
                <p:spPr bwMode="auto">
                  <a:xfrm>
                    <a:off x="2598" y="2912"/>
                    <a:ext cx="402" cy="27"/>
                  </a:xfrm>
                  <a:custGeom>
                    <a:avLst/>
                    <a:gdLst/>
                    <a:ahLst/>
                    <a:cxnLst>
                      <a:cxn ang="0">
                        <a:pos x="402" y="27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7"/>
                      </a:cxn>
                      <a:cxn ang="0">
                        <a:pos x="402" y="27"/>
                      </a:cxn>
                    </a:cxnLst>
                    <a:rect l="0" t="0" r="r" b="b"/>
                    <a:pathLst>
                      <a:path w="402" h="27">
                        <a:moveTo>
                          <a:pt x="402" y="27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7"/>
                        </a:lnTo>
                        <a:lnTo>
                          <a:pt x="402" y="27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11" name="Freeform 579"/>
                  <p:cNvSpPr>
                    <a:spLocks/>
                  </p:cNvSpPr>
                  <p:nvPr/>
                </p:nvSpPr>
                <p:spPr bwMode="auto">
                  <a:xfrm>
                    <a:off x="2598" y="2912"/>
                    <a:ext cx="402" cy="27"/>
                  </a:xfrm>
                  <a:custGeom>
                    <a:avLst/>
                    <a:gdLst/>
                    <a:ahLst/>
                    <a:cxnLst>
                      <a:cxn ang="0">
                        <a:pos x="402" y="27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8"/>
                      </a:cxn>
                      <a:cxn ang="0">
                        <a:pos x="402" y="27"/>
                      </a:cxn>
                    </a:cxnLst>
                    <a:rect l="0" t="0" r="r" b="b"/>
                    <a:pathLst>
                      <a:path w="402" h="27">
                        <a:moveTo>
                          <a:pt x="402" y="27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8"/>
                        </a:lnTo>
                        <a:lnTo>
                          <a:pt x="402" y="27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12" name="Freeform 580"/>
                  <p:cNvSpPr>
                    <a:spLocks/>
                  </p:cNvSpPr>
                  <p:nvPr/>
                </p:nvSpPr>
                <p:spPr bwMode="auto">
                  <a:xfrm>
                    <a:off x="2598" y="2914"/>
                    <a:ext cx="402" cy="26"/>
                  </a:xfrm>
                  <a:custGeom>
                    <a:avLst/>
                    <a:gdLst/>
                    <a:ahLst/>
                    <a:cxnLst>
                      <a:cxn ang="0">
                        <a:pos x="402" y="26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402" y="16"/>
                      </a:cxn>
                      <a:cxn ang="0">
                        <a:pos x="402" y="26"/>
                      </a:cxn>
                    </a:cxnLst>
                    <a:rect l="0" t="0" r="r" b="b"/>
                    <a:pathLst>
                      <a:path w="402" h="26">
                        <a:moveTo>
                          <a:pt x="402" y="26"/>
                        </a:move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402" y="16"/>
                        </a:lnTo>
                        <a:lnTo>
                          <a:pt x="402" y="2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13" name="Freeform 581"/>
                  <p:cNvSpPr>
                    <a:spLocks/>
                  </p:cNvSpPr>
                  <p:nvPr/>
                </p:nvSpPr>
                <p:spPr bwMode="auto">
                  <a:xfrm>
                    <a:off x="2598" y="2914"/>
                    <a:ext cx="402" cy="27"/>
                  </a:xfrm>
                  <a:custGeom>
                    <a:avLst/>
                    <a:gdLst/>
                    <a:ahLst/>
                    <a:cxnLst>
                      <a:cxn ang="0">
                        <a:pos x="402" y="27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402" y="17"/>
                      </a:cxn>
                      <a:cxn ang="0">
                        <a:pos x="402" y="27"/>
                      </a:cxn>
                    </a:cxnLst>
                    <a:rect l="0" t="0" r="r" b="b"/>
                    <a:pathLst>
                      <a:path w="402" h="27">
                        <a:moveTo>
                          <a:pt x="402" y="27"/>
                        </a:move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402" y="17"/>
                        </a:lnTo>
                        <a:lnTo>
                          <a:pt x="402" y="2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14" name="Freeform 582"/>
                  <p:cNvSpPr>
                    <a:spLocks/>
                  </p:cNvSpPr>
                  <p:nvPr/>
                </p:nvSpPr>
                <p:spPr bwMode="auto">
                  <a:xfrm>
                    <a:off x="2598" y="2915"/>
                    <a:ext cx="402" cy="26"/>
                  </a:xfrm>
                  <a:custGeom>
                    <a:avLst/>
                    <a:gdLst/>
                    <a:ahLst/>
                    <a:cxnLst>
                      <a:cxn ang="0">
                        <a:pos x="402" y="26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402" y="17"/>
                      </a:cxn>
                      <a:cxn ang="0">
                        <a:pos x="402" y="26"/>
                      </a:cxn>
                    </a:cxnLst>
                    <a:rect l="0" t="0" r="r" b="b"/>
                    <a:pathLst>
                      <a:path w="402" h="26">
                        <a:moveTo>
                          <a:pt x="402" y="26"/>
                        </a:move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402" y="17"/>
                        </a:lnTo>
                        <a:lnTo>
                          <a:pt x="402" y="2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15" name="Freeform 583"/>
                  <p:cNvSpPr>
                    <a:spLocks/>
                  </p:cNvSpPr>
                  <p:nvPr/>
                </p:nvSpPr>
                <p:spPr bwMode="auto">
                  <a:xfrm>
                    <a:off x="2598" y="2915"/>
                    <a:ext cx="402" cy="27"/>
                  </a:xfrm>
                  <a:custGeom>
                    <a:avLst/>
                    <a:gdLst/>
                    <a:ahLst/>
                    <a:cxnLst>
                      <a:cxn ang="0">
                        <a:pos x="402" y="27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7"/>
                      </a:cxn>
                      <a:cxn ang="0">
                        <a:pos x="402" y="27"/>
                      </a:cxn>
                    </a:cxnLst>
                    <a:rect l="0" t="0" r="r" b="b"/>
                    <a:pathLst>
                      <a:path w="402" h="27">
                        <a:moveTo>
                          <a:pt x="402" y="27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7"/>
                        </a:lnTo>
                        <a:lnTo>
                          <a:pt x="402" y="2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16" name="Freeform 584"/>
                  <p:cNvSpPr>
                    <a:spLocks/>
                  </p:cNvSpPr>
                  <p:nvPr/>
                </p:nvSpPr>
                <p:spPr bwMode="auto">
                  <a:xfrm>
                    <a:off x="2598" y="2916"/>
                    <a:ext cx="402" cy="27"/>
                  </a:xfrm>
                  <a:custGeom>
                    <a:avLst/>
                    <a:gdLst/>
                    <a:ahLst/>
                    <a:cxnLst>
                      <a:cxn ang="0">
                        <a:pos x="402" y="27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8"/>
                      </a:cxn>
                      <a:cxn ang="0">
                        <a:pos x="402" y="27"/>
                      </a:cxn>
                    </a:cxnLst>
                    <a:rect l="0" t="0" r="r" b="b"/>
                    <a:pathLst>
                      <a:path w="402" h="27">
                        <a:moveTo>
                          <a:pt x="402" y="27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8"/>
                        </a:lnTo>
                        <a:lnTo>
                          <a:pt x="402" y="2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17" name="Freeform 585"/>
                  <p:cNvSpPr>
                    <a:spLocks/>
                  </p:cNvSpPr>
                  <p:nvPr/>
                </p:nvSpPr>
                <p:spPr bwMode="auto">
                  <a:xfrm>
                    <a:off x="2598" y="2916"/>
                    <a:ext cx="402" cy="27"/>
                  </a:xfrm>
                  <a:custGeom>
                    <a:avLst/>
                    <a:gdLst/>
                    <a:ahLst/>
                    <a:cxnLst>
                      <a:cxn ang="0">
                        <a:pos x="402" y="27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8"/>
                      </a:cxn>
                      <a:cxn ang="0">
                        <a:pos x="402" y="27"/>
                      </a:cxn>
                    </a:cxnLst>
                    <a:rect l="0" t="0" r="r" b="b"/>
                    <a:pathLst>
                      <a:path w="402" h="27">
                        <a:moveTo>
                          <a:pt x="402" y="27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8"/>
                        </a:lnTo>
                        <a:lnTo>
                          <a:pt x="402" y="2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18" name="Freeform 586"/>
                  <p:cNvSpPr>
                    <a:spLocks/>
                  </p:cNvSpPr>
                  <p:nvPr/>
                </p:nvSpPr>
                <p:spPr bwMode="auto">
                  <a:xfrm>
                    <a:off x="2598" y="3064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1"/>
                      </a:cxn>
                      <a:cxn ang="0">
                        <a:pos x="0" y="54"/>
                      </a:cxn>
                      <a:cxn ang="0">
                        <a:pos x="0" y="3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4">
                        <a:moveTo>
                          <a:pt x="402" y="0"/>
                        </a:moveTo>
                        <a:lnTo>
                          <a:pt x="402" y="21"/>
                        </a:lnTo>
                        <a:lnTo>
                          <a:pt x="0" y="54"/>
                        </a:lnTo>
                        <a:lnTo>
                          <a:pt x="0" y="3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19" name="Freeform 587"/>
                  <p:cNvSpPr>
                    <a:spLocks/>
                  </p:cNvSpPr>
                  <p:nvPr/>
                </p:nvSpPr>
                <p:spPr bwMode="auto">
                  <a:xfrm>
                    <a:off x="2598" y="3063"/>
                    <a:ext cx="402" cy="5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1"/>
                      </a:cxn>
                      <a:cxn ang="0">
                        <a:pos x="0" y="55"/>
                      </a:cxn>
                      <a:cxn ang="0">
                        <a:pos x="0" y="3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5">
                        <a:moveTo>
                          <a:pt x="402" y="0"/>
                        </a:moveTo>
                        <a:lnTo>
                          <a:pt x="402" y="21"/>
                        </a:lnTo>
                        <a:lnTo>
                          <a:pt x="0" y="55"/>
                        </a:lnTo>
                        <a:lnTo>
                          <a:pt x="0" y="3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20" name="Freeform 588"/>
                  <p:cNvSpPr>
                    <a:spLocks/>
                  </p:cNvSpPr>
                  <p:nvPr/>
                </p:nvSpPr>
                <p:spPr bwMode="auto">
                  <a:xfrm>
                    <a:off x="2598" y="3063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54"/>
                      </a:cxn>
                      <a:cxn ang="0">
                        <a:pos x="0" y="3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4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54"/>
                        </a:lnTo>
                        <a:lnTo>
                          <a:pt x="0" y="3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21" name="Freeform 589"/>
                  <p:cNvSpPr>
                    <a:spLocks/>
                  </p:cNvSpPr>
                  <p:nvPr/>
                </p:nvSpPr>
                <p:spPr bwMode="auto">
                  <a:xfrm>
                    <a:off x="2598" y="3062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54"/>
                      </a:cxn>
                      <a:cxn ang="0">
                        <a:pos x="0" y="3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4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54"/>
                        </a:lnTo>
                        <a:lnTo>
                          <a:pt x="0" y="3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22" name="Freeform 590"/>
                  <p:cNvSpPr>
                    <a:spLocks/>
                  </p:cNvSpPr>
                  <p:nvPr/>
                </p:nvSpPr>
                <p:spPr bwMode="auto">
                  <a:xfrm>
                    <a:off x="2598" y="3061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1"/>
                      </a:cxn>
                      <a:cxn ang="0">
                        <a:pos x="0" y="54"/>
                      </a:cxn>
                      <a:cxn ang="0">
                        <a:pos x="0" y="3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4">
                        <a:moveTo>
                          <a:pt x="402" y="0"/>
                        </a:moveTo>
                        <a:lnTo>
                          <a:pt x="402" y="21"/>
                        </a:lnTo>
                        <a:lnTo>
                          <a:pt x="0" y="54"/>
                        </a:lnTo>
                        <a:lnTo>
                          <a:pt x="0" y="3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23" name="Freeform 591"/>
                  <p:cNvSpPr>
                    <a:spLocks/>
                  </p:cNvSpPr>
                  <p:nvPr/>
                </p:nvSpPr>
                <p:spPr bwMode="auto">
                  <a:xfrm>
                    <a:off x="2598" y="3061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54"/>
                      </a:cxn>
                      <a:cxn ang="0">
                        <a:pos x="0" y="3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4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54"/>
                        </a:lnTo>
                        <a:lnTo>
                          <a:pt x="0" y="3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24" name="Freeform 592"/>
                  <p:cNvSpPr>
                    <a:spLocks/>
                  </p:cNvSpPr>
                  <p:nvPr/>
                </p:nvSpPr>
                <p:spPr bwMode="auto">
                  <a:xfrm>
                    <a:off x="2598" y="3060"/>
                    <a:ext cx="402" cy="5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1"/>
                      </a:cxn>
                      <a:cxn ang="0">
                        <a:pos x="0" y="53"/>
                      </a:cxn>
                      <a:cxn ang="0">
                        <a:pos x="0" y="3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3">
                        <a:moveTo>
                          <a:pt x="402" y="0"/>
                        </a:moveTo>
                        <a:lnTo>
                          <a:pt x="402" y="21"/>
                        </a:lnTo>
                        <a:lnTo>
                          <a:pt x="0" y="53"/>
                        </a:lnTo>
                        <a:lnTo>
                          <a:pt x="0" y="3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25" name="Freeform 593"/>
                  <p:cNvSpPr>
                    <a:spLocks/>
                  </p:cNvSpPr>
                  <p:nvPr/>
                </p:nvSpPr>
                <p:spPr bwMode="auto">
                  <a:xfrm>
                    <a:off x="2598" y="3060"/>
                    <a:ext cx="402" cy="5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53"/>
                      </a:cxn>
                      <a:cxn ang="0">
                        <a:pos x="0" y="3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3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53"/>
                        </a:lnTo>
                        <a:lnTo>
                          <a:pt x="0" y="3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26" name="Freeform 594"/>
                  <p:cNvSpPr>
                    <a:spLocks/>
                  </p:cNvSpPr>
                  <p:nvPr/>
                </p:nvSpPr>
                <p:spPr bwMode="auto">
                  <a:xfrm>
                    <a:off x="2598" y="3059"/>
                    <a:ext cx="402" cy="5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54"/>
                      </a:cxn>
                      <a:cxn ang="0">
                        <a:pos x="0" y="3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4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54"/>
                        </a:lnTo>
                        <a:lnTo>
                          <a:pt x="0" y="3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27" name="Freeform 595"/>
                  <p:cNvSpPr>
                    <a:spLocks/>
                  </p:cNvSpPr>
                  <p:nvPr/>
                </p:nvSpPr>
                <p:spPr bwMode="auto">
                  <a:xfrm>
                    <a:off x="2598" y="3059"/>
                    <a:ext cx="402" cy="5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53"/>
                      </a:cxn>
                      <a:cxn ang="0">
                        <a:pos x="0" y="3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3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53"/>
                        </a:lnTo>
                        <a:lnTo>
                          <a:pt x="0" y="3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28" name="Freeform 596"/>
                  <p:cNvSpPr>
                    <a:spLocks/>
                  </p:cNvSpPr>
                  <p:nvPr/>
                </p:nvSpPr>
                <p:spPr bwMode="auto">
                  <a:xfrm>
                    <a:off x="2598" y="3058"/>
                    <a:ext cx="402" cy="5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53"/>
                      </a:cxn>
                      <a:cxn ang="0">
                        <a:pos x="0" y="3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3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53"/>
                        </a:lnTo>
                        <a:lnTo>
                          <a:pt x="0" y="3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29" name="Freeform 597"/>
                  <p:cNvSpPr>
                    <a:spLocks/>
                  </p:cNvSpPr>
                  <p:nvPr/>
                </p:nvSpPr>
                <p:spPr bwMode="auto">
                  <a:xfrm>
                    <a:off x="2598" y="3057"/>
                    <a:ext cx="402" cy="5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1"/>
                      </a:cxn>
                      <a:cxn ang="0">
                        <a:pos x="0" y="53"/>
                      </a:cxn>
                      <a:cxn ang="0">
                        <a:pos x="0" y="3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3">
                        <a:moveTo>
                          <a:pt x="402" y="0"/>
                        </a:moveTo>
                        <a:lnTo>
                          <a:pt x="402" y="21"/>
                        </a:lnTo>
                        <a:lnTo>
                          <a:pt x="0" y="53"/>
                        </a:lnTo>
                        <a:lnTo>
                          <a:pt x="0" y="3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30" name="Freeform 598"/>
                  <p:cNvSpPr>
                    <a:spLocks/>
                  </p:cNvSpPr>
                  <p:nvPr/>
                </p:nvSpPr>
                <p:spPr bwMode="auto">
                  <a:xfrm>
                    <a:off x="2598" y="3056"/>
                    <a:ext cx="402" cy="5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53"/>
                      </a:cxn>
                      <a:cxn ang="0">
                        <a:pos x="0" y="3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3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53"/>
                        </a:lnTo>
                        <a:lnTo>
                          <a:pt x="0" y="3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31" name="Freeform 599"/>
                  <p:cNvSpPr>
                    <a:spLocks/>
                  </p:cNvSpPr>
                  <p:nvPr/>
                </p:nvSpPr>
                <p:spPr bwMode="auto">
                  <a:xfrm>
                    <a:off x="2598" y="3056"/>
                    <a:ext cx="402" cy="52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52"/>
                      </a:cxn>
                      <a:cxn ang="0">
                        <a:pos x="0" y="3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2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52"/>
                        </a:lnTo>
                        <a:lnTo>
                          <a:pt x="0" y="3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32" name="Freeform 600"/>
                  <p:cNvSpPr>
                    <a:spLocks/>
                  </p:cNvSpPr>
                  <p:nvPr/>
                </p:nvSpPr>
                <p:spPr bwMode="auto">
                  <a:xfrm>
                    <a:off x="2598" y="3056"/>
                    <a:ext cx="402" cy="52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52"/>
                      </a:cxn>
                      <a:cxn ang="0">
                        <a:pos x="0" y="31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2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52"/>
                        </a:lnTo>
                        <a:lnTo>
                          <a:pt x="0" y="31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33" name="Freeform 601"/>
                  <p:cNvSpPr>
                    <a:spLocks/>
                  </p:cNvSpPr>
                  <p:nvPr/>
                </p:nvSpPr>
                <p:spPr bwMode="auto">
                  <a:xfrm>
                    <a:off x="2598" y="3055"/>
                    <a:ext cx="402" cy="52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52"/>
                      </a:cxn>
                      <a:cxn ang="0">
                        <a:pos x="0" y="3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2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52"/>
                        </a:lnTo>
                        <a:lnTo>
                          <a:pt x="0" y="3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34" name="Freeform 602"/>
                  <p:cNvSpPr>
                    <a:spLocks/>
                  </p:cNvSpPr>
                  <p:nvPr/>
                </p:nvSpPr>
                <p:spPr bwMode="auto">
                  <a:xfrm>
                    <a:off x="2598" y="3055"/>
                    <a:ext cx="402" cy="5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51"/>
                      </a:cxn>
                      <a:cxn ang="0">
                        <a:pos x="0" y="31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1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51"/>
                        </a:lnTo>
                        <a:lnTo>
                          <a:pt x="0" y="31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35" name="Freeform 603"/>
                  <p:cNvSpPr>
                    <a:spLocks/>
                  </p:cNvSpPr>
                  <p:nvPr/>
                </p:nvSpPr>
                <p:spPr bwMode="auto">
                  <a:xfrm>
                    <a:off x="2598" y="3054"/>
                    <a:ext cx="402" cy="5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51"/>
                      </a:cxn>
                      <a:cxn ang="0">
                        <a:pos x="0" y="31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1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51"/>
                        </a:lnTo>
                        <a:lnTo>
                          <a:pt x="0" y="31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36" name="Freeform 604"/>
                  <p:cNvSpPr>
                    <a:spLocks/>
                  </p:cNvSpPr>
                  <p:nvPr/>
                </p:nvSpPr>
                <p:spPr bwMode="auto">
                  <a:xfrm>
                    <a:off x="2598" y="3053"/>
                    <a:ext cx="402" cy="5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1"/>
                      </a:cxn>
                      <a:cxn ang="0">
                        <a:pos x="0" y="51"/>
                      </a:cxn>
                      <a:cxn ang="0">
                        <a:pos x="0" y="31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1">
                        <a:moveTo>
                          <a:pt x="402" y="0"/>
                        </a:moveTo>
                        <a:lnTo>
                          <a:pt x="402" y="21"/>
                        </a:lnTo>
                        <a:lnTo>
                          <a:pt x="0" y="51"/>
                        </a:lnTo>
                        <a:lnTo>
                          <a:pt x="0" y="31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37" name="Freeform 605"/>
                  <p:cNvSpPr>
                    <a:spLocks/>
                  </p:cNvSpPr>
                  <p:nvPr/>
                </p:nvSpPr>
                <p:spPr bwMode="auto">
                  <a:xfrm>
                    <a:off x="2598" y="3053"/>
                    <a:ext cx="402" cy="50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50"/>
                      </a:cxn>
                      <a:cxn ang="0">
                        <a:pos x="0" y="3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0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50"/>
                        </a:lnTo>
                        <a:lnTo>
                          <a:pt x="0" y="3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38" name="Freeform 606"/>
                  <p:cNvSpPr>
                    <a:spLocks/>
                  </p:cNvSpPr>
                  <p:nvPr/>
                </p:nvSpPr>
                <p:spPr bwMode="auto">
                  <a:xfrm>
                    <a:off x="2598" y="3053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9"/>
                      </a:cxn>
                      <a:cxn ang="0">
                        <a:pos x="0" y="2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9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9"/>
                        </a:lnTo>
                        <a:lnTo>
                          <a:pt x="0" y="2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39" name="Freeform 607"/>
                  <p:cNvSpPr>
                    <a:spLocks/>
                  </p:cNvSpPr>
                  <p:nvPr/>
                </p:nvSpPr>
                <p:spPr bwMode="auto">
                  <a:xfrm>
                    <a:off x="2598" y="3052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49"/>
                      </a:cxn>
                      <a:cxn ang="0">
                        <a:pos x="0" y="3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9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49"/>
                        </a:lnTo>
                        <a:lnTo>
                          <a:pt x="0" y="3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40" name="Freeform 608"/>
                  <p:cNvSpPr>
                    <a:spLocks/>
                  </p:cNvSpPr>
                  <p:nvPr/>
                </p:nvSpPr>
                <p:spPr bwMode="auto">
                  <a:xfrm>
                    <a:off x="2598" y="3051"/>
                    <a:ext cx="402" cy="50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50"/>
                      </a:cxn>
                      <a:cxn ang="0">
                        <a:pos x="0" y="3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50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50"/>
                        </a:lnTo>
                        <a:lnTo>
                          <a:pt x="0" y="3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41" name="Freeform 609"/>
                  <p:cNvSpPr>
                    <a:spLocks/>
                  </p:cNvSpPr>
                  <p:nvPr/>
                </p:nvSpPr>
                <p:spPr bwMode="auto">
                  <a:xfrm>
                    <a:off x="2598" y="3051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9"/>
                      </a:cxn>
                      <a:cxn ang="0">
                        <a:pos x="0" y="2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9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9"/>
                        </a:lnTo>
                        <a:lnTo>
                          <a:pt x="0" y="2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42" name="Freeform 610"/>
                  <p:cNvSpPr>
                    <a:spLocks/>
                  </p:cNvSpPr>
                  <p:nvPr/>
                </p:nvSpPr>
                <p:spPr bwMode="auto">
                  <a:xfrm>
                    <a:off x="2598" y="3050"/>
                    <a:ext cx="402" cy="49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49"/>
                      </a:cxn>
                      <a:cxn ang="0">
                        <a:pos x="0" y="2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9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49"/>
                        </a:lnTo>
                        <a:lnTo>
                          <a:pt x="0" y="2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43" name="Freeform 611"/>
                  <p:cNvSpPr>
                    <a:spLocks/>
                  </p:cNvSpPr>
                  <p:nvPr/>
                </p:nvSpPr>
                <p:spPr bwMode="auto">
                  <a:xfrm>
                    <a:off x="2598" y="3050"/>
                    <a:ext cx="402" cy="4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7"/>
                      </a:cxn>
                      <a:cxn ang="0">
                        <a:pos x="0" y="2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7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7"/>
                        </a:lnTo>
                        <a:lnTo>
                          <a:pt x="0" y="2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44" name="Freeform 612"/>
                  <p:cNvSpPr>
                    <a:spLocks/>
                  </p:cNvSpPr>
                  <p:nvPr/>
                </p:nvSpPr>
                <p:spPr bwMode="auto">
                  <a:xfrm>
                    <a:off x="2598" y="3049"/>
                    <a:ext cx="402" cy="4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47"/>
                      </a:cxn>
                      <a:cxn ang="0">
                        <a:pos x="0" y="2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7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47"/>
                        </a:lnTo>
                        <a:lnTo>
                          <a:pt x="0" y="2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45" name="Freeform 613"/>
                  <p:cNvSpPr>
                    <a:spLocks/>
                  </p:cNvSpPr>
                  <p:nvPr/>
                </p:nvSpPr>
                <p:spPr bwMode="auto">
                  <a:xfrm>
                    <a:off x="2598" y="3049"/>
                    <a:ext cx="402" cy="4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7"/>
                      </a:cxn>
                      <a:cxn ang="0">
                        <a:pos x="0" y="2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7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7"/>
                        </a:lnTo>
                        <a:lnTo>
                          <a:pt x="0" y="2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46" name="Freeform 614"/>
                  <p:cNvSpPr>
                    <a:spLocks/>
                  </p:cNvSpPr>
                  <p:nvPr/>
                </p:nvSpPr>
                <p:spPr bwMode="auto">
                  <a:xfrm>
                    <a:off x="2598" y="3048"/>
                    <a:ext cx="402" cy="4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7"/>
                      </a:cxn>
                      <a:cxn ang="0">
                        <a:pos x="0" y="28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7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7"/>
                        </a:lnTo>
                        <a:lnTo>
                          <a:pt x="0" y="28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47" name="Freeform 615"/>
                  <p:cNvSpPr>
                    <a:spLocks/>
                  </p:cNvSpPr>
                  <p:nvPr/>
                </p:nvSpPr>
                <p:spPr bwMode="auto">
                  <a:xfrm>
                    <a:off x="2598" y="3047"/>
                    <a:ext cx="402" cy="4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48"/>
                      </a:cxn>
                      <a:cxn ang="0">
                        <a:pos x="0" y="28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8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48"/>
                        </a:lnTo>
                        <a:lnTo>
                          <a:pt x="0" y="28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48" name="Freeform 616"/>
                  <p:cNvSpPr>
                    <a:spLocks/>
                  </p:cNvSpPr>
                  <p:nvPr/>
                </p:nvSpPr>
                <p:spPr bwMode="auto">
                  <a:xfrm>
                    <a:off x="2598" y="3047"/>
                    <a:ext cx="402" cy="4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7"/>
                      </a:cxn>
                      <a:cxn ang="0">
                        <a:pos x="0" y="28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7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7"/>
                        </a:lnTo>
                        <a:lnTo>
                          <a:pt x="0" y="28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49" name="Freeform 617"/>
                  <p:cNvSpPr>
                    <a:spLocks/>
                  </p:cNvSpPr>
                  <p:nvPr/>
                </p:nvSpPr>
                <p:spPr bwMode="auto">
                  <a:xfrm>
                    <a:off x="2598" y="3047"/>
                    <a:ext cx="402" cy="4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6"/>
                      </a:cxn>
                      <a:cxn ang="0">
                        <a:pos x="0" y="2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6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6"/>
                        </a:lnTo>
                        <a:lnTo>
                          <a:pt x="0" y="2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50" name="Freeform 618"/>
                  <p:cNvSpPr>
                    <a:spLocks/>
                  </p:cNvSpPr>
                  <p:nvPr/>
                </p:nvSpPr>
                <p:spPr bwMode="auto">
                  <a:xfrm>
                    <a:off x="2598" y="3046"/>
                    <a:ext cx="402" cy="4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6"/>
                      </a:cxn>
                      <a:cxn ang="0">
                        <a:pos x="0" y="2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6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6"/>
                        </a:lnTo>
                        <a:lnTo>
                          <a:pt x="0" y="2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51" name="Freeform 619"/>
                  <p:cNvSpPr>
                    <a:spLocks/>
                  </p:cNvSpPr>
                  <p:nvPr/>
                </p:nvSpPr>
                <p:spPr bwMode="auto">
                  <a:xfrm>
                    <a:off x="2598" y="3045"/>
                    <a:ext cx="402" cy="4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6"/>
                      </a:cxn>
                      <a:cxn ang="0">
                        <a:pos x="0" y="2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6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6"/>
                        </a:lnTo>
                        <a:lnTo>
                          <a:pt x="0" y="2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52" name="Freeform 620"/>
                  <p:cNvSpPr>
                    <a:spLocks/>
                  </p:cNvSpPr>
                  <p:nvPr/>
                </p:nvSpPr>
                <p:spPr bwMode="auto">
                  <a:xfrm>
                    <a:off x="2598" y="3044"/>
                    <a:ext cx="402" cy="4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20"/>
                      </a:cxn>
                      <a:cxn ang="0">
                        <a:pos x="0" y="46"/>
                      </a:cxn>
                      <a:cxn ang="0">
                        <a:pos x="0" y="28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6">
                        <a:moveTo>
                          <a:pt x="402" y="0"/>
                        </a:moveTo>
                        <a:lnTo>
                          <a:pt x="402" y="20"/>
                        </a:lnTo>
                        <a:lnTo>
                          <a:pt x="0" y="46"/>
                        </a:lnTo>
                        <a:lnTo>
                          <a:pt x="0" y="28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53" name="Freeform 621"/>
                  <p:cNvSpPr>
                    <a:spLocks/>
                  </p:cNvSpPr>
                  <p:nvPr/>
                </p:nvSpPr>
                <p:spPr bwMode="auto">
                  <a:xfrm>
                    <a:off x="2598" y="3044"/>
                    <a:ext cx="402" cy="4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6"/>
                      </a:cxn>
                      <a:cxn ang="0">
                        <a:pos x="0" y="2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6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6"/>
                        </a:lnTo>
                        <a:lnTo>
                          <a:pt x="0" y="2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54" name="Freeform 622"/>
                  <p:cNvSpPr>
                    <a:spLocks/>
                  </p:cNvSpPr>
                  <p:nvPr/>
                </p:nvSpPr>
                <p:spPr bwMode="auto">
                  <a:xfrm>
                    <a:off x="2598" y="3044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45"/>
                      </a:cxn>
                      <a:cxn ang="0">
                        <a:pos x="0" y="2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5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45"/>
                        </a:lnTo>
                        <a:lnTo>
                          <a:pt x="0" y="2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55" name="Freeform 623"/>
                  <p:cNvSpPr>
                    <a:spLocks/>
                  </p:cNvSpPr>
                  <p:nvPr/>
                </p:nvSpPr>
                <p:spPr bwMode="auto">
                  <a:xfrm>
                    <a:off x="2598" y="3043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45"/>
                      </a:cxn>
                      <a:cxn ang="0">
                        <a:pos x="0" y="2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5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45"/>
                        </a:lnTo>
                        <a:lnTo>
                          <a:pt x="0" y="2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56" name="Freeform 624"/>
                  <p:cNvSpPr>
                    <a:spLocks/>
                  </p:cNvSpPr>
                  <p:nvPr/>
                </p:nvSpPr>
                <p:spPr bwMode="auto">
                  <a:xfrm>
                    <a:off x="2598" y="3042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5"/>
                      </a:cxn>
                      <a:cxn ang="0">
                        <a:pos x="0" y="2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5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5"/>
                        </a:lnTo>
                        <a:lnTo>
                          <a:pt x="0" y="2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57" name="Freeform 625"/>
                  <p:cNvSpPr>
                    <a:spLocks/>
                  </p:cNvSpPr>
                  <p:nvPr/>
                </p:nvSpPr>
                <p:spPr bwMode="auto">
                  <a:xfrm>
                    <a:off x="2598" y="3041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5"/>
                      </a:cxn>
                      <a:cxn ang="0">
                        <a:pos x="0" y="2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5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5"/>
                        </a:lnTo>
                        <a:lnTo>
                          <a:pt x="0" y="2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58" name="Freeform 626"/>
                  <p:cNvSpPr>
                    <a:spLocks/>
                  </p:cNvSpPr>
                  <p:nvPr/>
                </p:nvSpPr>
                <p:spPr bwMode="auto">
                  <a:xfrm>
                    <a:off x="2598" y="3041"/>
                    <a:ext cx="402" cy="4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4"/>
                      </a:cxn>
                      <a:cxn ang="0">
                        <a:pos x="0" y="2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4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4"/>
                        </a:lnTo>
                        <a:lnTo>
                          <a:pt x="0" y="2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59" name="Freeform 627"/>
                  <p:cNvSpPr>
                    <a:spLocks/>
                  </p:cNvSpPr>
                  <p:nvPr/>
                </p:nvSpPr>
                <p:spPr bwMode="auto">
                  <a:xfrm>
                    <a:off x="2598" y="3040"/>
                    <a:ext cx="402" cy="4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5"/>
                      </a:cxn>
                      <a:cxn ang="0">
                        <a:pos x="0" y="2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5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5"/>
                        </a:lnTo>
                        <a:lnTo>
                          <a:pt x="0" y="2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60" name="Freeform 628"/>
                  <p:cNvSpPr>
                    <a:spLocks/>
                  </p:cNvSpPr>
                  <p:nvPr/>
                </p:nvSpPr>
                <p:spPr bwMode="auto">
                  <a:xfrm>
                    <a:off x="2598" y="3040"/>
                    <a:ext cx="402" cy="4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44"/>
                      </a:cxn>
                      <a:cxn ang="0">
                        <a:pos x="0" y="2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4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44"/>
                        </a:lnTo>
                        <a:lnTo>
                          <a:pt x="0" y="2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61" name="Freeform 629"/>
                  <p:cNvSpPr>
                    <a:spLocks/>
                  </p:cNvSpPr>
                  <p:nvPr/>
                </p:nvSpPr>
                <p:spPr bwMode="auto">
                  <a:xfrm>
                    <a:off x="2598" y="3039"/>
                    <a:ext cx="402" cy="4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4"/>
                      </a:cxn>
                      <a:cxn ang="0">
                        <a:pos x="0" y="2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4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4"/>
                        </a:lnTo>
                        <a:lnTo>
                          <a:pt x="0" y="2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62" name="Freeform 630"/>
                  <p:cNvSpPr>
                    <a:spLocks/>
                  </p:cNvSpPr>
                  <p:nvPr/>
                </p:nvSpPr>
                <p:spPr bwMode="auto">
                  <a:xfrm>
                    <a:off x="2598" y="3039"/>
                    <a:ext cx="402" cy="4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43"/>
                      </a:cxn>
                      <a:cxn ang="0">
                        <a:pos x="0" y="25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3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43"/>
                        </a:lnTo>
                        <a:lnTo>
                          <a:pt x="0" y="25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63" name="Freeform 631"/>
                  <p:cNvSpPr>
                    <a:spLocks/>
                  </p:cNvSpPr>
                  <p:nvPr/>
                </p:nvSpPr>
                <p:spPr bwMode="auto">
                  <a:xfrm>
                    <a:off x="2598" y="3038"/>
                    <a:ext cx="402" cy="4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43"/>
                      </a:cxn>
                      <a:cxn ang="0">
                        <a:pos x="0" y="25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3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43"/>
                        </a:lnTo>
                        <a:lnTo>
                          <a:pt x="0" y="25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64" name="Freeform 632"/>
                  <p:cNvSpPr>
                    <a:spLocks/>
                  </p:cNvSpPr>
                  <p:nvPr/>
                </p:nvSpPr>
                <p:spPr bwMode="auto">
                  <a:xfrm>
                    <a:off x="2598" y="3037"/>
                    <a:ext cx="402" cy="4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9"/>
                      </a:cxn>
                      <a:cxn ang="0">
                        <a:pos x="0" y="43"/>
                      </a:cxn>
                      <a:cxn ang="0">
                        <a:pos x="0" y="2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3">
                        <a:moveTo>
                          <a:pt x="402" y="0"/>
                        </a:moveTo>
                        <a:lnTo>
                          <a:pt x="402" y="19"/>
                        </a:lnTo>
                        <a:lnTo>
                          <a:pt x="0" y="43"/>
                        </a:lnTo>
                        <a:lnTo>
                          <a:pt x="0" y="2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65" name="Freeform 633"/>
                  <p:cNvSpPr>
                    <a:spLocks/>
                  </p:cNvSpPr>
                  <p:nvPr/>
                </p:nvSpPr>
                <p:spPr bwMode="auto">
                  <a:xfrm>
                    <a:off x="2598" y="3037"/>
                    <a:ext cx="402" cy="42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42"/>
                      </a:cxn>
                      <a:cxn ang="0">
                        <a:pos x="0" y="2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2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42"/>
                        </a:lnTo>
                        <a:lnTo>
                          <a:pt x="0" y="2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66" name="Freeform 634"/>
                  <p:cNvSpPr>
                    <a:spLocks/>
                  </p:cNvSpPr>
                  <p:nvPr/>
                </p:nvSpPr>
                <p:spPr bwMode="auto">
                  <a:xfrm>
                    <a:off x="2598" y="3037"/>
                    <a:ext cx="402" cy="4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41"/>
                      </a:cxn>
                      <a:cxn ang="0">
                        <a:pos x="0" y="2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1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41"/>
                        </a:lnTo>
                        <a:lnTo>
                          <a:pt x="0" y="2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67" name="Freeform 635"/>
                  <p:cNvSpPr>
                    <a:spLocks/>
                  </p:cNvSpPr>
                  <p:nvPr/>
                </p:nvSpPr>
                <p:spPr bwMode="auto">
                  <a:xfrm>
                    <a:off x="2598" y="3037"/>
                    <a:ext cx="402" cy="4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41"/>
                      </a:cxn>
                      <a:cxn ang="0">
                        <a:pos x="0" y="2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1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41"/>
                        </a:lnTo>
                        <a:lnTo>
                          <a:pt x="0" y="2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68" name="Freeform 636"/>
                  <p:cNvSpPr>
                    <a:spLocks/>
                  </p:cNvSpPr>
                  <p:nvPr/>
                </p:nvSpPr>
                <p:spPr bwMode="auto">
                  <a:xfrm>
                    <a:off x="2598" y="3036"/>
                    <a:ext cx="402" cy="40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40"/>
                      </a:cxn>
                      <a:cxn ang="0">
                        <a:pos x="0" y="2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0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40"/>
                        </a:lnTo>
                        <a:lnTo>
                          <a:pt x="0" y="2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69" name="Freeform 637"/>
                  <p:cNvSpPr>
                    <a:spLocks/>
                  </p:cNvSpPr>
                  <p:nvPr/>
                </p:nvSpPr>
                <p:spPr bwMode="auto">
                  <a:xfrm>
                    <a:off x="2598" y="3035"/>
                    <a:ext cx="402" cy="4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41"/>
                      </a:cxn>
                      <a:cxn ang="0">
                        <a:pos x="0" y="2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1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41"/>
                        </a:lnTo>
                        <a:lnTo>
                          <a:pt x="0" y="2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70" name="Freeform 638"/>
                  <p:cNvSpPr>
                    <a:spLocks/>
                  </p:cNvSpPr>
                  <p:nvPr/>
                </p:nvSpPr>
                <p:spPr bwMode="auto">
                  <a:xfrm>
                    <a:off x="2598" y="3034"/>
                    <a:ext cx="402" cy="4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41"/>
                      </a:cxn>
                      <a:cxn ang="0">
                        <a:pos x="0" y="2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1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41"/>
                        </a:lnTo>
                        <a:lnTo>
                          <a:pt x="0" y="2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71" name="Freeform 639"/>
                  <p:cNvSpPr>
                    <a:spLocks/>
                  </p:cNvSpPr>
                  <p:nvPr/>
                </p:nvSpPr>
                <p:spPr bwMode="auto">
                  <a:xfrm>
                    <a:off x="2598" y="3034"/>
                    <a:ext cx="402" cy="40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40"/>
                      </a:cxn>
                      <a:cxn ang="0">
                        <a:pos x="0" y="2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0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40"/>
                        </a:lnTo>
                        <a:lnTo>
                          <a:pt x="0" y="2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72" name="Freeform 640"/>
                  <p:cNvSpPr>
                    <a:spLocks/>
                  </p:cNvSpPr>
                  <p:nvPr/>
                </p:nvSpPr>
                <p:spPr bwMode="auto">
                  <a:xfrm>
                    <a:off x="2598" y="3033"/>
                    <a:ext cx="402" cy="4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41"/>
                      </a:cxn>
                      <a:cxn ang="0">
                        <a:pos x="0" y="2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1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41"/>
                        </a:lnTo>
                        <a:lnTo>
                          <a:pt x="0" y="2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73" name="Freeform 641"/>
                  <p:cNvSpPr>
                    <a:spLocks/>
                  </p:cNvSpPr>
                  <p:nvPr/>
                </p:nvSpPr>
                <p:spPr bwMode="auto">
                  <a:xfrm>
                    <a:off x="2598" y="3033"/>
                    <a:ext cx="402" cy="40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40"/>
                      </a:cxn>
                      <a:cxn ang="0">
                        <a:pos x="0" y="2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0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40"/>
                        </a:lnTo>
                        <a:lnTo>
                          <a:pt x="0" y="2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74" name="Freeform 642"/>
                  <p:cNvSpPr>
                    <a:spLocks/>
                  </p:cNvSpPr>
                  <p:nvPr/>
                </p:nvSpPr>
                <p:spPr bwMode="auto">
                  <a:xfrm>
                    <a:off x="2598" y="3032"/>
                    <a:ext cx="402" cy="40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40"/>
                      </a:cxn>
                      <a:cxn ang="0">
                        <a:pos x="0" y="2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40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40"/>
                        </a:lnTo>
                        <a:lnTo>
                          <a:pt x="0" y="2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75" name="Freeform 643"/>
                  <p:cNvSpPr>
                    <a:spLocks/>
                  </p:cNvSpPr>
                  <p:nvPr/>
                </p:nvSpPr>
                <p:spPr bwMode="auto">
                  <a:xfrm>
                    <a:off x="2598" y="3032"/>
                    <a:ext cx="402" cy="39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9"/>
                      </a:cxn>
                      <a:cxn ang="0">
                        <a:pos x="0" y="21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9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9"/>
                        </a:lnTo>
                        <a:lnTo>
                          <a:pt x="0" y="21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76" name="Freeform 644"/>
                  <p:cNvSpPr>
                    <a:spLocks/>
                  </p:cNvSpPr>
                  <p:nvPr/>
                </p:nvSpPr>
                <p:spPr bwMode="auto">
                  <a:xfrm>
                    <a:off x="2598" y="3032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8"/>
                      </a:cxn>
                      <a:cxn ang="0">
                        <a:pos x="0" y="2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8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8"/>
                        </a:lnTo>
                        <a:lnTo>
                          <a:pt x="0" y="2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77" name="Freeform 645"/>
                  <p:cNvSpPr>
                    <a:spLocks/>
                  </p:cNvSpPr>
                  <p:nvPr/>
                </p:nvSpPr>
                <p:spPr bwMode="auto">
                  <a:xfrm>
                    <a:off x="2598" y="3031"/>
                    <a:ext cx="402" cy="39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9"/>
                      </a:cxn>
                      <a:cxn ang="0">
                        <a:pos x="0" y="2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9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9"/>
                        </a:lnTo>
                        <a:lnTo>
                          <a:pt x="0" y="2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78" name="Freeform 646"/>
                  <p:cNvSpPr>
                    <a:spLocks/>
                  </p:cNvSpPr>
                  <p:nvPr/>
                </p:nvSpPr>
                <p:spPr bwMode="auto">
                  <a:xfrm>
                    <a:off x="2598" y="3031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38"/>
                      </a:cxn>
                      <a:cxn ang="0">
                        <a:pos x="0" y="2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8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38"/>
                        </a:lnTo>
                        <a:lnTo>
                          <a:pt x="0" y="2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79" name="Freeform 647"/>
                  <p:cNvSpPr>
                    <a:spLocks/>
                  </p:cNvSpPr>
                  <p:nvPr/>
                </p:nvSpPr>
                <p:spPr bwMode="auto">
                  <a:xfrm>
                    <a:off x="2598" y="3030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8"/>
                      </a:cxn>
                      <a:cxn ang="0">
                        <a:pos x="0" y="2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8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8"/>
                        </a:lnTo>
                        <a:lnTo>
                          <a:pt x="0" y="2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80" name="Freeform 648"/>
                  <p:cNvSpPr>
                    <a:spLocks/>
                  </p:cNvSpPr>
                  <p:nvPr/>
                </p:nvSpPr>
                <p:spPr bwMode="auto">
                  <a:xfrm>
                    <a:off x="2598" y="3029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38"/>
                      </a:cxn>
                      <a:cxn ang="0">
                        <a:pos x="0" y="2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8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38"/>
                        </a:lnTo>
                        <a:lnTo>
                          <a:pt x="0" y="2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81" name="Freeform 649"/>
                  <p:cNvSpPr>
                    <a:spLocks/>
                  </p:cNvSpPr>
                  <p:nvPr/>
                </p:nvSpPr>
                <p:spPr bwMode="auto">
                  <a:xfrm>
                    <a:off x="2598" y="3028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38"/>
                      </a:cxn>
                      <a:cxn ang="0">
                        <a:pos x="0" y="21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8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38"/>
                        </a:lnTo>
                        <a:lnTo>
                          <a:pt x="0" y="21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82" name="Freeform 650"/>
                  <p:cNvSpPr>
                    <a:spLocks/>
                  </p:cNvSpPr>
                  <p:nvPr/>
                </p:nvSpPr>
                <p:spPr bwMode="auto">
                  <a:xfrm>
                    <a:off x="2598" y="3028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8"/>
                      </a:cxn>
                      <a:cxn ang="0">
                        <a:pos x="0" y="2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8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8"/>
                        </a:lnTo>
                        <a:lnTo>
                          <a:pt x="0" y="2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83" name="Freeform 651"/>
                  <p:cNvSpPr>
                    <a:spLocks/>
                  </p:cNvSpPr>
                  <p:nvPr/>
                </p:nvSpPr>
                <p:spPr bwMode="auto">
                  <a:xfrm>
                    <a:off x="2598" y="3027"/>
                    <a:ext cx="402" cy="3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8"/>
                      </a:cxn>
                      <a:cxn ang="0">
                        <a:pos x="0" y="2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8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8"/>
                        </a:lnTo>
                        <a:lnTo>
                          <a:pt x="0" y="2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84" name="Freeform 652"/>
                  <p:cNvSpPr>
                    <a:spLocks/>
                  </p:cNvSpPr>
                  <p:nvPr/>
                </p:nvSpPr>
                <p:spPr bwMode="auto">
                  <a:xfrm>
                    <a:off x="2598" y="3026"/>
                    <a:ext cx="402" cy="3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37"/>
                      </a:cxn>
                      <a:cxn ang="0">
                        <a:pos x="0" y="2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7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37"/>
                        </a:lnTo>
                        <a:lnTo>
                          <a:pt x="0" y="2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85" name="Freeform 653"/>
                  <p:cNvSpPr>
                    <a:spLocks/>
                  </p:cNvSpPr>
                  <p:nvPr/>
                </p:nvSpPr>
                <p:spPr bwMode="auto">
                  <a:xfrm>
                    <a:off x="2598" y="3026"/>
                    <a:ext cx="402" cy="3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6"/>
                      </a:cxn>
                      <a:cxn ang="0">
                        <a:pos x="0" y="1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6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6"/>
                        </a:lnTo>
                        <a:lnTo>
                          <a:pt x="0" y="1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86" name="Freeform 654"/>
                  <p:cNvSpPr>
                    <a:spLocks/>
                  </p:cNvSpPr>
                  <p:nvPr/>
                </p:nvSpPr>
                <p:spPr bwMode="auto">
                  <a:xfrm>
                    <a:off x="2598" y="3025"/>
                    <a:ext cx="402" cy="3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6"/>
                      </a:cxn>
                      <a:cxn ang="0">
                        <a:pos x="0" y="1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6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6"/>
                        </a:lnTo>
                        <a:lnTo>
                          <a:pt x="0" y="1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87" name="Freeform 655"/>
                  <p:cNvSpPr>
                    <a:spLocks/>
                  </p:cNvSpPr>
                  <p:nvPr/>
                </p:nvSpPr>
                <p:spPr bwMode="auto">
                  <a:xfrm>
                    <a:off x="2598" y="3025"/>
                    <a:ext cx="402" cy="3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36"/>
                      </a:cxn>
                      <a:cxn ang="0">
                        <a:pos x="0" y="1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6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36"/>
                        </a:lnTo>
                        <a:lnTo>
                          <a:pt x="0" y="1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88" name="Freeform 656"/>
                  <p:cNvSpPr>
                    <a:spLocks/>
                  </p:cNvSpPr>
                  <p:nvPr/>
                </p:nvSpPr>
                <p:spPr bwMode="auto">
                  <a:xfrm>
                    <a:off x="2598" y="3024"/>
                    <a:ext cx="402" cy="3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6"/>
                      </a:cxn>
                      <a:cxn ang="0">
                        <a:pos x="0" y="1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6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6"/>
                        </a:lnTo>
                        <a:lnTo>
                          <a:pt x="0" y="1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89" name="Freeform 657"/>
                  <p:cNvSpPr>
                    <a:spLocks/>
                  </p:cNvSpPr>
                  <p:nvPr/>
                </p:nvSpPr>
                <p:spPr bwMode="auto">
                  <a:xfrm>
                    <a:off x="2598" y="3024"/>
                    <a:ext cx="402" cy="3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5"/>
                      </a:cxn>
                      <a:cxn ang="0">
                        <a:pos x="0" y="1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5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5"/>
                        </a:lnTo>
                        <a:lnTo>
                          <a:pt x="0" y="1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90" name="Freeform 658"/>
                  <p:cNvSpPr>
                    <a:spLocks/>
                  </p:cNvSpPr>
                  <p:nvPr/>
                </p:nvSpPr>
                <p:spPr bwMode="auto">
                  <a:xfrm>
                    <a:off x="2598" y="3023"/>
                    <a:ext cx="402" cy="3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5"/>
                      </a:cxn>
                      <a:cxn ang="0">
                        <a:pos x="0" y="18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5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5"/>
                        </a:lnTo>
                        <a:lnTo>
                          <a:pt x="0" y="18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91" name="Freeform 659"/>
                  <p:cNvSpPr>
                    <a:spLocks/>
                  </p:cNvSpPr>
                  <p:nvPr/>
                </p:nvSpPr>
                <p:spPr bwMode="auto">
                  <a:xfrm>
                    <a:off x="2598" y="3022"/>
                    <a:ext cx="402" cy="3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5"/>
                      </a:cxn>
                      <a:cxn ang="0">
                        <a:pos x="0" y="18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5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5"/>
                        </a:lnTo>
                        <a:lnTo>
                          <a:pt x="0" y="18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92" name="Freeform 660"/>
                  <p:cNvSpPr>
                    <a:spLocks/>
                  </p:cNvSpPr>
                  <p:nvPr/>
                </p:nvSpPr>
                <p:spPr bwMode="auto">
                  <a:xfrm>
                    <a:off x="2598" y="3021"/>
                    <a:ext cx="402" cy="3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35"/>
                      </a:cxn>
                      <a:cxn ang="0">
                        <a:pos x="0" y="18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5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35"/>
                        </a:lnTo>
                        <a:lnTo>
                          <a:pt x="0" y="18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93" name="Freeform 661"/>
                  <p:cNvSpPr>
                    <a:spLocks/>
                  </p:cNvSpPr>
                  <p:nvPr/>
                </p:nvSpPr>
                <p:spPr bwMode="auto">
                  <a:xfrm>
                    <a:off x="2598" y="3020"/>
                    <a:ext cx="402" cy="3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36"/>
                      </a:cxn>
                      <a:cxn ang="0">
                        <a:pos x="0" y="1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6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36"/>
                        </a:lnTo>
                        <a:lnTo>
                          <a:pt x="0" y="1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94" name="Freeform 662"/>
                  <p:cNvSpPr>
                    <a:spLocks/>
                  </p:cNvSpPr>
                  <p:nvPr/>
                </p:nvSpPr>
                <p:spPr bwMode="auto">
                  <a:xfrm>
                    <a:off x="2598" y="3020"/>
                    <a:ext cx="402" cy="3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5"/>
                      </a:cxn>
                      <a:cxn ang="0">
                        <a:pos x="0" y="18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5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5"/>
                        </a:lnTo>
                        <a:lnTo>
                          <a:pt x="0" y="18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95" name="Freeform 663"/>
                  <p:cNvSpPr>
                    <a:spLocks/>
                  </p:cNvSpPr>
                  <p:nvPr/>
                </p:nvSpPr>
                <p:spPr bwMode="auto">
                  <a:xfrm>
                    <a:off x="2598" y="3020"/>
                    <a:ext cx="402" cy="3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4"/>
                      </a:cxn>
                      <a:cxn ang="0">
                        <a:pos x="0" y="1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4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4"/>
                        </a:lnTo>
                        <a:lnTo>
                          <a:pt x="0" y="1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96" name="Freeform 664"/>
                  <p:cNvSpPr>
                    <a:spLocks/>
                  </p:cNvSpPr>
                  <p:nvPr/>
                </p:nvSpPr>
                <p:spPr bwMode="auto">
                  <a:xfrm>
                    <a:off x="2598" y="3019"/>
                    <a:ext cx="402" cy="3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34"/>
                      </a:cxn>
                      <a:cxn ang="0">
                        <a:pos x="0" y="18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4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34"/>
                        </a:lnTo>
                        <a:lnTo>
                          <a:pt x="0" y="18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97" name="Freeform 665"/>
                  <p:cNvSpPr>
                    <a:spLocks/>
                  </p:cNvSpPr>
                  <p:nvPr/>
                </p:nvSpPr>
                <p:spPr bwMode="auto">
                  <a:xfrm>
                    <a:off x="2598" y="3019"/>
                    <a:ext cx="402" cy="3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34"/>
                      </a:cxn>
                      <a:cxn ang="0">
                        <a:pos x="0" y="1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4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34"/>
                        </a:lnTo>
                        <a:lnTo>
                          <a:pt x="0" y="1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98" name="Freeform 666"/>
                  <p:cNvSpPr>
                    <a:spLocks/>
                  </p:cNvSpPr>
                  <p:nvPr/>
                </p:nvSpPr>
                <p:spPr bwMode="auto">
                  <a:xfrm>
                    <a:off x="2598" y="3018"/>
                    <a:ext cx="402" cy="3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4"/>
                      </a:cxn>
                      <a:cxn ang="0">
                        <a:pos x="0" y="1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4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4"/>
                        </a:lnTo>
                        <a:lnTo>
                          <a:pt x="0" y="1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299" name="Freeform 667"/>
                  <p:cNvSpPr>
                    <a:spLocks/>
                  </p:cNvSpPr>
                  <p:nvPr/>
                </p:nvSpPr>
                <p:spPr bwMode="auto">
                  <a:xfrm>
                    <a:off x="2598" y="3018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3"/>
                      </a:cxn>
                      <a:cxn ang="0">
                        <a:pos x="0" y="1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3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3"/>
                        </a:lnTo>
                        <a:lnTo>
                          <a:pt x="0" y="1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00" name="Freeform 668"/>
                  <p:cNvSpPr>
                    <a:spLocks/>
                  </p:cNvSpPr>
                  <p:nvPr/>
                </p:nvSpPr>
                <p:spPr bwMode="auto">
                  <a:xfrm>
                    <a:off x="2598" y="3017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3"/>
                      </a:cxn>
                      <a:cxn ang="0">
                        <a:pos x="0" y="1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3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3"/>
                        </a:lnTo>
                        <a:lnTo>
                          <a:pt x="0" y="1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01" name="Freeform 669"/>
                  <p:cNvSpPr>
                    <a:spLocks/>
                  </p:cNvSpPr>
                  <p:nvPr/>
                </p:nvSpPr>
                <p:spPr bwMode="auto">
                  <a:xfrm>
                    <a:off x="2598" y="3017"/>
                    <a:ext cx="402" cy="32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32"/>
                      </a:cxn>
                      <a:cxn ang="0">
                        <a:pos x="0" y="1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2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32"/>
                        </a:lnTo>
                        <a:lnTo>
                          <a:pt x="0" y="1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02" name="Freeform 670"/>
                  <p:cNvSpPr>
                    <a:spLocks/>
                  </p:cNvSpPr>
                  <p:nvPr/>
                </p:nvSpPr>
                <p:spPr bwMode="auto">
                  <a:xfrm>
                    <a:off x="2598" y="3016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3"/>
                      </a:cxn>
                      <a:cxn ang="0">
                        <a:pos x="0" y="1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3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3"/>
                        </a:lnTo>
                        <a:lnTo>
                          <a:pt x="0" y="1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03" name="Freeform 671"/>
                  <p:cNvSpPr>
                    <a:spLocks/>
                  </p:cNvSpPr>
                  <p:nvPr/>
                </p:nvSpPr>
                <p:spPr bwMode="auto">
                  <a:xfrm>
                    <a:off x="2598" y="3015"/>
                    <a:ext cx="402" cy="32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2"/>
                      </a:cxn>
                      <a:cxn ang="0">
                        <a:pos x="0" y="1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2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2"/>
                        </a:lnTo>
                        <a:lnTo>
                          <a:pt x="0" y="1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04" name="Freeform 672"/>
                  <p:cNvSpPr>
                    <a:spLocks/>
                  </p:cNvSpPr>
                  <p:nvPr/>
                </p:nvSpPr>
                <p:spPr bwMode="auto">
                  <a:xfrm>
                    <a:off x="2598" y="3014"/>
                    <a:ext cx="402" cy="3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33"/>
                      </a:cxn>
                      <a:cxn ang="0">
                        <a:pos x="0" y="1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3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33"/>
                        </a:lnTo>
                        <a:lnTo>
                          <a:pt x="0" y="1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05" name="Freeform 673"/>
                  <p:cNvSpPr>
                    <a:spLocks/>
                  </p:cNvSpPr>
                  <p:nvPr/>
                </p:nvSpPr>
                <p:spPr bwMode="auto">
                  <a:xfrm>
                    <a:off x="2598" y="3014"/>
                    <a:ext cx="402" cy="32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2"/>
                      </a:cxn>
                      <a:cxn ang="0">
                        <a:pos x="0" y="1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2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2"/>
                        </a:lnTo>
                        <a:lnTo>
                          <a:pt x="0" y="1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06" name="Freeform 674"/>
                  <p:cNvSpPr>
                    <a:spLocks/>
                  </p:cNvSpPr>
                  <p:nvPr/>
                </p:nvSpPr>
                <p:spPr bwMode="auto">
                  <a:xfrm>
                    <a:off x="2598" y="3014"/>
                    <a:ext cx="402" cy="3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1"/>
                      </a:cxn>
                      <a:cxn ang="0">
                        <a:pos x="0" y="15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1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1"/>
                        </a:lnTo>
                        <a:lnTo>
                          <a:pt x="0" y="15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07" name="Freeform 675"/>
                  <p:cNvSpPr>
                    <a:spLocks/>
                  </p:cNvSpPr>
                  <p:nvPr/>
                </p:nvSpPr>
                <p:spPr bwMode="auto">
                  <a:xfrm>
                    <a:off x="2598" y="3013"/>
                    <a:ext cx="402" cy="3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8"/>
                      </a:cxn>
                      <a:cxn ang="0">
                        <a:pos x="0" y="31"/>
                      </a:cxn>
                      <a:cxn ang="0">
                        <a:pos x="0" y="15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1">
                        <a:moveTo>
                          <a:pt x="402" y="0"/>
                        </a:moveTo>
                        <a:lnTo>
                          <a:pt x="402" y="18"/>
                        </a:lnTo>
                        <a:lnTo>
                          <a:pt x="0" y="31"/>
                        </a:lnTo>
                        <a:lnTo>
                          <a:pt x="0" y="15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08" name="Freeform 676"/>
                  <p:cNvSpPr>
                    <a:spLocks/>
                  </p:cNvSpPr>
                  <p:nvPr/>
                </p:nvSpPr>
                <p:spPr bwMode="auto">
                  <a:xfrm>
                    <a:off x="2598" y="3013"/>
                    <a:ext cx="402" cy="30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0"/>
                      </a:cxn>
                      <a:cxn ang="0">
                        <a:pos x="0" y="1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0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0"/>
                        </a:lnTo>
                        <a:lnTo>
                          <a:pt x="0" y="1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09" name="Freeform 677"/>
                  <p:cNvSpPr>
                    <a:spLocks/>
                  </p:cNvSpPr>
                  <p:nvPr/>
                </p:nvSpPr>
                <p:spPr bwMode="auto">
                  <a:xfrm>
                    <a:off x="2598" y="3012"/>
                    <a:ext cx="402" cy="30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7"/>
                      </a:cxn>
                      <a:cxn ang="0">
                        <a:pos x="0" y="30"/>
                      </a:cxn>
                      <a:cxn ang="0">
                        <a:pos x="0" y="1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0">
                        <a:moveTo>
                          <a:pt x="402" y="0"/>
                        </a:moveTo>
                        <a:lnTo>
                          <a:pt x="402" y="17"/>
                        </a:lnTo>
                        <a:lnTo>
                          <a:pt x="0" y="30"/>
                        </a:lnTo>
                        <a:lnTo>
                          <a:pt x="0" y="1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10" name="Freeform 678"/>
                  <p:cNvSpPr>
                    <a:spLocks/>
                  </p:cNvSpPr>
                  <p:nvPr/>
                </p:nvSpPr>
                <p:spPr bwMode="auto">
                  <a:xfrm>
                    <a:off x="2598" y="3012"/>
                    <a:ext cx="402" cy="29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29"/>
                      </a:cxn>
                      <a:cxn ang="0">
                        <a:pos x="0" y="1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9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29"/>
                        </a:lnTo>
                        <a:lnTo>
                          <a:pt x="0" y="1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11" name="Freeform 679"/>
                  <p:cNvSpPr>
                    <a:spLocks/>
                  </p:cNvSpPr>
                  <p:nvPr/>
                </p:nvSpPr>
                <p:spPr bwMode="auto">
                  <a:xfrm>
                    <a:off x="2598" y="3011"/>
                    <a:ext cx="402" cy="30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30"/>
                      </a:cxn>
                      <a:cxn ang="0">
                        <a:pos x="0" y="1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30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30"/>
                        </a:lnTo>
                        <a:lnTo>
                          <a:pt x="0" y="1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12" name="Freeform 680"/>
                  <p:cNvSpPr>
                    <a:spLocks/>
                  </p:cNvSpPr>
                  <p:nvPr/>
                </p:nvSpPr>
                <p:spPr bwMode="auto">
                  <a:xfrm>
                    <a:off x="2598" y="3011"/>
                    <a:ext cx="402" cy="29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9"/>
                      </a:cxn>
                      <a:cxn ang="0">
                        <a:pos x="0" y="1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9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9"/>
                        </a:lnTo>
                        <a:lnTo>
                          <a:pt x="0" y="1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13" name="Freeform 681"/>
                  <p:cNvSpPr>
                    <a:spLocks/>
                  </p:cNvSpPr>
                  <p:nvPr/>
                </p:nvSpPr>
                <p:spPr bwMode="auto">
                  <a:xfrm>
                    <a:off x="2598" y="3010"/>
                    <a:ext cx="402" cy="29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29"/>
                      </a:cxn>
                      <a:cxn ang="0">
                        <a:pos x="0" y="1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9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29"/>
                        </a:lnTo>
                        <a:lnTo>
                          <a:pt x="0" y="1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14" name="Freeform 682"/>
                  <p:cNvSpPr>
                    <a:spLocks/>
                  </p:cNvSpPr>
                  <p:nvPr/>
                </p:nvSpPr>
                <p:spPr bwMode="auto">
                  <a:xfrm>
                    <a:off x="2598" y="3009"/>
                    <a:ext cx="402" cy="29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29"/>
                      </a:cxn>
                      <a:cxn ang="0">
                        <a:pos x="0" y="1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9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29"/>
                        </a:lnTo>
                        <a:lnTo>
                          <a:pt x="0" y="1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15" name="Freeform 683"/>
                  <p:cNvSpPr>
                    <a:spLocks/>
                  </p:cNvSpPr>
                  <p:nvPr/>
                </p:nvSpPr>
                <p:spPr bwMode="auto">
                  <a:xfrm>
                    <a:off x="2598" y="3009"/>
                    <a:ext cx="402" cy="2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28"/>
                      </a:cxn>
                      <a:cxn ang="0">
                        <a:pos x="0" y="1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8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28"/>
                        </a:lnTo>
                        <a:lnTo>
                          <a:pt x="0" y="1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16" name="Freeform 684"/>
                  <p:cNvSpPr>
                    <a:spLocks/>
                  </p:cNvSpPr>
                  <p:nvPr/>
                </p:nvSpPr>
                <p:spPr bwMode="auto">
                  <a:xfrm>
                    <a:off x="2598" y="3008"/>
                    <a:ext cx="402" cy="29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29"/>
                      </a:cxn>
                      <a:cxn ang="0">
                        <a:pos x="0" y="1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9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29"/>
                        </a:lnTo>
                        <a:lnTo>
                          <a:pt x="0" y="1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17" name="Freeform 685"/>
                  <p:cNvSpPr>
                    <a:spLocks/>
                  </p:cNvSpPr>
                  <p:nvPr/>
                </p:nvSpPr>
                <p:spPr bwMode="auto">
                  <a:xfrm>
                    <a:off x="2598" y="3008"/>
                    <a:ext cx="402" cy="2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28"/>
                      </a:cxn>
                      <a:cxn ang="0">
                        <a:pos x="0" y="11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8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28"/>
                        </a:lnTo>
                        <a:lnTo>
                          <a:pt x="0" y="11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18" name="Freeform 686"/>
                  <p:cNvSpPr>
                    <a:spLocks/>
                  </p:cNvSpPr>
                  <p:nvPr/>
                </p:nvSpPr>
                <p:spPr bwMode="auto">
                  <a:xfrm>
                    <a:off x="2598" y="3007"/>
                    <a:ext cx="402" cy="2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28"/>
                      </a:cxn>
                      <a:cxn ang="0">
                        <a:pos x="0" y="1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8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28"/>
                        </a:lnTo>
                        <a:lnTo>
                          <a:pt x="0" y="1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19" name="Freeform 687"/>
                  <p:cNvSpPr>
                    <a:spLocks/>
                  </p:cNvSpPr>
                  <p:nvPr/>
                </p:nvSpPr>
                <p:spPr bwMode="auto">
                  <a:xfrm>
                    <a:off x="2598" y="3006"/>
                    <a:ext cx="402" cy="2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28"/>
                      </a:cxn>
                      <a:cxn ang="0">
                        <a:pos x="0" y="1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8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28"/>
                        </a:lnTo>
                        <a:lnTo>
                          <a:pt x="0" y="1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20" name="Freeform 688"/>
                  <p:cNvSpPr>
                    <a:spLocks/>
                  </p:cNvSpPr>
                  <p:nvPr/>
                </p:nvSpPr>
                <p:spPr bwMode="auto">
                  <a:xfrm>
                    <a:off x="2598" y="3006"/>
                    <a:ext cx="402" cy="2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7"/>
                      </a:cxn>
                      <a:cxn ang="0">
                        <a:pos x="0" y="11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7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7"/>
                        </a:lnTo>
                        <a:lnTo>
                          <a:pt x="0" y="11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21" name="Freeform 689"/>
                  <p:cNvSpPr>
                    <a:spLocks/>
                  </p:cNvSpPr>
                  <p:nvPr/>
                </p:nvSpPr>
                <p:spPr bwMode="auto">
                  <a:xfrm>
                    <a:off x="2598" y="3005"/>
                    <a:ext cx="402" cy="2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7"/>
                      </a:cxn>
                      <a:cxn ang="0">
                        <a:pos x="0" y="1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7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7"/>
                        </a:lnTo>
                        <a:lnTo>
                          <a:pt x="0" y="1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22" name="Freeform 690"/>
                  <p:cNvSpPr>
                    <a:spLocks/>
                  </p:cNvSpPr>
                  <p:nvPr/>
                </p:nvSpPr>
                <p:spPr bwMode="auto">
                  <a:xfrm>
                    <a:off x="2598" y="3005"/>
                    <a:ext cx="402" cy="2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7"/>
                      </a:cxn>
                      <a:cxn ang="0">
                        <a:pos x="0" y="11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7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7"/>
                        </a:lnTo>
                        <a:lnTo>
                          <a:pt x="0" y="11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23" name="Freeform 691"/>
                  <p:cNvSpPr>
                    <a:spLocks/>
                  </p:cNvSpPr>
                  <p:nvPr/>
                </p:nvSpPr>
                <p:spPr bwMode="auto">
                  <a:xfrm>
                    <a:off x="2598" y="3004"/>
                    <a:ext cx="402" cy="2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7"/>
                      </a:cxn>
                      <a:cxn ang="0">
                        <a:pos x="0" y="1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7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7"/>
                        </a:lnTo>
                        <a:lnTo>
                          <a:pt x="0" y="1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</p:grpSp>
            <p:grpSp>
              <p:nvGrpSpPr>
                <p:cNvPr id="17" name="Group 692"/>
                <p:cNvGrpSpPr>
                  <a:grpSpLocks/>
                </p:cNvGrpSpPr>
                <p:nvPr/>
              </p:nvGrpSpPr>
              <p:grpSpPr bwMode="auto">
                <a:xfrm>
                  <a:off x="2598" y="2827"/>
                  <a:ext cx="533" cy="204"/>
                  <a:chOff x="2598" y="2827"/>
                  <a:chExt cx="533" cy="204"/>
                </a:xfrm>
              </p:grpSpPr>
              <p:sp>
                <p:nvSpPr>
                  <p:cNvPr id="582325" name="Freeform 693"/>
                  <p:cNvSpPr>
                    <a:spLocks/>
                  </p:cNvSpPr>
                  <p:nvPr/>
                </p:nvSpPr>
                <p:spPr bwMode="auto">
                  <a:xfrm>
                    <a:off x="2598" y="3003"/>
                    <a:ext cx="402" cy="2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28"/>
                      </a:cxn>
                      <a:cxn ang="0">
                        <a:pos x="0" y="11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8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28"/>
                        </a:lnTo>
                        <a:lnTo>
                          <a:pt x="0" y="11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26" name="Freeform 694"/>
                  <p:cNvSpPr>
                    <a:spLocks/>
                  </p:cNvSpPr>
                  <p:nvPr/>
                </p:nvSpPr>
                <p:spPr bwMode="auto">
                  <a:xfrm>
                    <a:off x="2598" y="3003"/>
                    <a:ext cx="402" cy="2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27"/>
                      </a:cxn>
                      <a:cxn ang="0">
                        <a:pos x="0" y="1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7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27"/>
                        </a:lnTo>
                        <a:lnTo>
                          <a:pt x="0" y="1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27" name="Freeform 695"/>
                  <p:cNvSpPr>
                    <a:spLocks/>
                  </p:cNvSpPr>
                  <p:nvPr/>
                </p:nvSpPr>
                <p:spPr bwMode="auto">
                  <a:xfrm>
                    <a:off x="2598" y="3003"/>
                    <a:ext cx="402" cy="2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5"/>
                      </a:cxn>
                      <a:cxn ang="0">
                        <a:pos x="0" y="1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5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5"/>
                        </a:lnTo>
                        <a:lnTo>
                          <a:pt x="0" y="1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28" name="Freeform 696"/>
                  <p:cNvSpPr>
                    <a:spLocks/>
                  </p:cNvSpPr>
                  <p:nvPr/>
                </p:nvSpPr>
                <p:spPr bwMode="auto">
                  <a:xfrm>
                    <a:off x="2598" y="3003"/>
                    <a:ext cx="402" cy="2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24"/>
                      </a:cxn>
                      <a:cxn ang="0">
                        <a:pos x="0" y="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4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24"/>
                        </a:lnTo>
                        <a:lnTo>
                          <a:pt x="0" y="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29" name="Freeform 697"/>
                  <p:cNvSpPr>
                    <a:spLocks/>
                  </p:cNvSpPr>
                  <p:nvPr/>
                </p:nvSpPr>
                <p:spPr bwMode="auto">
                  <a:xfrm>
                    <a:off x="2598" y="3002"/>
                    <a:ext cx="402" cy="2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4"/>
                      </a:cxn>
                      <a:cxn ang="0">
                        <a:pos x="0" y="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4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4"/>
                        </a:lnTo>
                        <a:lnTo>
                          <a:pt x="0" y="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30" name="Freeform 698"/>
                  <p:cNvSpPr>
                    <a:spLocks/>
                  </p:cNvSpPr>
                  <p:nvPr/>
                </p:nvSpPr>
                <p:spPr bwMode="auto">
                  <a:xfrm>
                    <a:off x="2598" y="3001"/>
                    <a:ext cx="402" cy="2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5"/>
                      </a:cxn>
                      <a:cxn ang="0">
                        <a:pos x="0" y="1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5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5"/>
                        </a:lnTo>
                        <a:lnTo>
                          <a:pt x="0" y="1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31" name="Freeform 699"/>
                  <p:cNvSpPr>
                    <a:spLocks/>
                  </p:cNvSpPr>
                  <p:nvPr/>
                </p:nvSpPr>
                <p:spPr bwMode="auto">
                  <a:xfrm>
                    <a:off x="2598" y="3000"/>
                    <a:ext cx="402" cy="2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5"/>
                      </a:cxn>
                      <a:cxn ang="0">
                        <a:pos x="0" y="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5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5"/>
                        </a:lnTo>
                        <a:lnTo>
                          <a:pt x="0" y="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32" name="Freeform 700"/>
                  <p:cNvSpPr>
                    <a:spLocks/>
                  </p:cNvSpPr>
                  <p:nvPr/>
                </p:nvSpPr>
                <p:spPr bwMode="auto">
                  <a:xfrm>
                    <a:off x="2598" y="2999"/>
                    <a:ext cx="402" cy="2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5"/>
                      </a:cxn>
                      <a:cxn ang="0">
                        <a:pos x="0" y="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5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5"/>
                        </a:lnTo>
                        <a:lnTo>
                          <a:pt x="0" y="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33" name="Freeform 701"/>
                  <p:cNvSpPr>
                    <a:spLocks/>
                  </p:cNvSpPr>
                  <p:nvPr/>
                </p:nvSpPr>
                <p:spPr bwMode="auto">
                  <a:xfrm>
                    <a:off x="2598" y="2999"/>
                    <a:ext cx="402" cy="2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4"/>
                      </a:cxn>
                      <a:cxn ang="0">
                        <a:pos x="0" y="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4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4"/>
                        </a:lnTo>
                        <a:lnTo>
                          <a:pt x="0" y="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34" name="Freeform 702"/>
                  <p:cNvSpPr>
                    <a:spLocks/>
                  </p:cNvSpPr>
                  <p:nvPr/>
                </p:nvSpPr>
                <p:spPr bwMode="auto">
                  <a:xfrm>
                    <a:off x="2598" y="2999"/>
                    <a:ext cx="402" cy="2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23"/>
                      </a:cxn>
                      <a:cxn ang="0">
                        <a:pos x="0" y="8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3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23"/>
                        </a:lnTo>
                        <a:lnTo>
                          <a:pt x="0" y="8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35" name="Freeform 703"/>
                  <p:cNvSpPr>
                    <a:spLocks/>
                  </p:cNvSpPr>
                  <p:nvPr/>
                </p:nvSpPr>
                <p:spPr bwMode="auto">
                  <a:xfrm>
                    <a:off x="2598" y="2998"/>
                    <a:ext cx="402" cy="2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3"/>
                      </a:cxn>
                      <a:cxn ang="0">
                        <a:pos x="0" y="8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3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3"/>
                        </a:lnTo>
                        <a:lnTo>
                          <a:pt x="0" y="8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36" name="Freeform 704"/>
                  <p:cNvSpPr>
                    <a:spLocks/>
                  </p:cNvSpPr>
                  <p:nvPr/>
                </p:nvSpPr>
                <p:spPr bwMode="auto">
                  <a:xfrm>
                    <a:off x="2598" y="2997"/>
                    <a:ext cx="402" cy="23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6"/>
                      </a:cxn>
                      <a:cxn ang="0">
                        <a:pos x="0" y="23"/>
                      </a:cxn>
                      <a:cxn ang="0">
                        <a:pos x="0" y="9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3">
                        <a:moveTo>
                          <a:pt x="402" y="0"/>
                        </a:moveTo>
                        <a:lnTo>
                          <a:pt x="402" y="16"/>
                        </a:lnTo>
                        <a:lnTo>
                          <a:pt x="0" y="23"/>
                        </a:lnTo>
                        <a:lnTo>
                          <a:pt x="0" y="9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37" name="Freeform 705"/>
                  <p:cNvSpPr>
                    <a:spLocks/>
                  </p:cNvSpPr>
                  <p:nvPr/>
                </p:nvSpPr>
                <p:spPr bwMode="auto">
                  <a:xfrm>
                    <a:off x="2598" y="2997"/>
                    <a:ext cx="402" cy="22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2"/>
                      </a:cxn>
                      <a:cxn ang="0">
                        <a:pos x="0" y="8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2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2"/>
                        </a:lnTo>
                        <a:lnTo>
                          <a:pt x="0" y="8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38" name="Freeform 706"/>
                  <p:cNvSpPr>
                    <a:spLocks/>
                  </p:cNvSpPr>
                  <p:nvPr/>
                </p:nvSpPr>
                <p:spPr bwMode="auto">
                  <a:xfrm>
                    <a:off x="2598" y="2997"/>
                    <a:ext cx="402" cy="22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22"/>
                      </a:cxn>
                      <a:cxn ang="0">
                        <a:pos x="0" y="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2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22"/>
                        </a:lnTo>
                        <a:lnTo>
                          <a:pt x="0" y="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39" name="Freeform 707"/>
                  <p:cNvSpPr>
                    <a:spLocks/>
                  </p:cNvSpPr>
                  <p:nvPr/>
                </p:nvSpPr>
                <p:spPr bwMode="auto">
                  <a:xfrm>
                    <a:off x="2598" y="2997"/>
                    <a:ext cx="402" cy="2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21"/>
                      </a:cxn>
                      <a:cxn ang="0">
                        <a:pos x="0" y="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1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21"/>
                        </a:lnTo>
                        <a:lnTo>
                          <a:pt x="0" y="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40" name="Freeform 708"/>
                  <p:cNvSpPr>
                    <a:spLocks/>
                  </p:cNvSpPr>
                  <p:nvPr/>
                </p:nvSpPr>
                <p:spPr bwMode="auto">
                  <a:xfrm>
                    <a:off x="2598" y="2996"/>
                    <a:ext cx="402" cy="2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21"/>
                      </a:cxn>
                      <a:cxn ang="0">
                        <a:pos x="0" y="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1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21"/>
                        </a:lnTo>
                        <a:lnTo>
                          <a:pt x="0" y="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41" name="Freeform 709"/>
                  <p:cNvSpPr>
                    <a:spLocks/>
                  </p:cNvSpPr>
                  <p:nvPr/>
                </p:nvSpPr>
                <p:spPr bwMode="auto">
                  <a:xfrm>
                    <a:off x="2598" y="2995"/>
                    <a:ext cx="402" cy="2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21"/>
                      </a:cxn>
                      <a:cxn ang="0">
                        <a:pos x="0" y="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1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21"/>
                        </a:lnTo>
                        <a:lnTo>
                          <a:pt x="0" y="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42" name="Freeform 710"/>
                  <p:cNvSpPr>
                    <a:spLocks/>
                  </p:cNvSpPr>
                  <p:nvPr/>
                </p:nvSpPr>
                <p:spPr bwMode="auto">
                  <a:xfrm>
                    <a:off x="2598" y="2994"/>
                    <a:ext cx="402" cy="2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21"/>
                      </a:cxn>
                      <a:cxn ang="0">
                        <a:pos x="0" y="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1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21"/>
                        </a:lnTo>
                        <a:lnTo>
                          <a:pt x="0" y="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43" name="Freeform 711"/>
                  <p:cNvSpPr>
                    <a:spLocks/>
                  </p:cNvSpPr>
                  <p:nvPr/>
                </p:nvSpPr>
                <p:spPr bwMode="auto">
                  <a:xfrm>
                    <a:off x="2598" y="2993"/>
                    <a:ext cx="402" cy="2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1"/>
                      </a:cxn>
                      <a:cxn ang="0">
                        <a:pos x="0" y="7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1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1"/>
                        </a:lnTo>
                        <a:lnTo>
                          <a:pt x="0" y="7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44" name="Freeform 712"/>
                  <p:cNvSpPr>
                    <a:spLocks/>
                  </p:cNvSpPr>
                  <p:nvPr/>
                </p:nvSpPr>
                <p:spPr bwMode="auto">
                  <a:xfrm>
                    <a:off x="2598" y="2993"/>
                    <a:ext cx="402" cy="21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21"/>
                      </a:cxn>
                      <a:cxn ang="0">
                        <a:pos x="0" y="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1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21"/>
                        </a:lnTo>
                        <a:lnTo>
                          <a:pt x="0" y="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45" name="Freeform 713"/>
                  <p:cNvSpPr>
                    <a:spLocks/>
                  </p:cNvSpPr>
                  <p:nvPr/>
                </p:nvSpPr>
                <p:spPr bwMode="auto">
                  <a:xfrm>
                    <a:off x="2598" y="2993"/>
                    <a:ext cx="402" cy="20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20"/>
                      </a:cxn>
                      <a:cxn ang="0">
                        <a:pos x="0" y="5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0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20"/>
                        </a:lnTo>
                        <a:lnTo>
                          <a:pt x="0" y="5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46" name="Freeform 714"/>
                  <p:cNvSpPr>
                    <a:spLocks/>
                  </p:cNvSpPr>
                  <p:nvPr/>
                </p:nvSpPr>
                <p:spPr bwMode="auto">
                  <a:xfrm>
                    <a:off x="2598" y="2992"/>
                    <a:ext cx="402" cy="20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20"/>
                      </a:cxn>
                      <a:cxn ang="0">
                        <a:pos x="0" y="5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0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20"/>
                        </a:lnTo>
                        <a:lnTo>
                          <a:pt x="0" y="5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47" name="Freeform 715"/>
                  <p:cNvSpPr>
                    <a:spLocks/>
                  </p:cNvSpPr>
                  <p:nvPr/>
                </p:nvSpPr>
                <p:spPr bwMode="auto">
                  <a:xfrm>
                    <a:off x="2598" y="2992"/>
                    <a:ext cx="402" cy="19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19"/>
                      </a:cxn>
                      <a:cxn ang="0">
                        <a:pos x="0" y="5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9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19"/>
                        </a:lnTo>
                        <a:lnTo>
                          <a:pt x="0" y="5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48" name="Freeform 716"/>
                  <p:cNvSpPr>
                    <a:spLocks/>
                  </p:cNvSpPr>
                  <p:nvPr/>
                </p:nvSpPr>
                <p:spPr bwMode="auto">
                  <a:xfrm>
                    <a:off x="2598" y="2991"/>
                    <a:ext cx="402" cy="20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20"/>
                      </a:cxn>
                      <a:cxn ang="0">
                        <a:pos x="0" y="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0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20"/>
                        </a:lnTo>
                        <a:lnTo>
                          <a:pt x="0" y="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49" name="Freeform 717"/>
                  <p:cNvSpPr>
                    <a:spLocks/>
                  </p:cNvSpPr>
                  <p:nvPr/>
                </p:nvSpPr>
                <p:spPr bwMode="auto">
                  <a:xfrm>
                    <a:off x="2598" y="2990"/>
                    <a:ext cx="402" cy="20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20"/>
                      </a:cxn>
                      <a:cxn ang="0">
                        <a:pos x="0" y="6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20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20"/>
                        </a:lnTo>
                        <a:lnTo>
                          <a:pt x="0" y="6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50" name="Freeform 718"/>
                  <p:cNvSpPr>
                    <a:spLocks/>
                  </p:cNvSpPr>
                  <p:nvPr/>
                </p:nvSpPr>
                <p:spPr bwMode="auto">
                  <a:xfrm>
                    <a:off x="2598" y="2990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3"/>
                      </a:cxn>
                      <a:cxn ang="0">
                        <a:pos x="0" y="18"/>
                      </a:cxn>
                      <a:cxn ang="0">
                        <a:pos x="0" y="5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8">
                        <a:moveTo>
                          <a:pt x="402" y="0"/>
                        </a:moveTo>
                        <a:lnTo>
                          <a:pt x="402" y="13"/>
                        </a:lnTo>
                        <a:lnTo>
                          <a:pt x="0" y="18"/>
                        </a:lnTo>
                        <a:lnTo>
                          <a:pt x="0" y="5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51" name="Freeform 719"/>
                  <p:cNvSpPr>
                    <a:spLocks/>
                  </p:cNvSpPr>
                  <p:nvPr/>
                </p:nvSpPr>
                <p:spPr bwMode="auto">
                  <a:xfrm>
                    <a:off x="2598" y="2990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3"/>
                      </a:cxn>
                      <a:cxn ang="0">
                        <a:pos x="0" y="18"/>
                      </a:cxn>
                      <a:cxn ang="0">
                        <a:pos x="0" y="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8">
                        <a:moveTo>
                          <a:pt x="402" y="0"/>
                        </a:moveTo>
                        <a:lnTo>
                          <a:pt x="402" y="13"/>
                        </a:lnTo>
                        <a:lnTo>
                          <a:pt x="0" y="18"/>
                        </a:lnTo>
                        <a:lnTo>
                          <a:pt x="0" y="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52" name="Freeform 720"/>
                  <p:cNvSpPr>
                    <a:spLocks/>
                  </p:cNvSpPr>
                  <p:nvPr/>
                </p:nvSpPr>
                <p:spPr bwMode="auto">
                  <a:xfrm>
                    <a:off x="2598" y="2989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18"/>
                      </a:cxn>
                      <a:cxn ang="0">
                        <a:pos x="0" y="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8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18"/>
                        </a:lnTo>
                        <a:lnTo>
                          <a:pt x="0" y="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53" name="Freeform 721"/>
                  <p:cNvSpPr>
                    <a:spLocks/>
                  </p:cNvSpPr>
                  <p:nvPr/>
                </p:nvSpPr>
                <p:spPr bwMode="auto">
                  <a:xfrm>
                    <a:off x="2598" y="2988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18"/>
                      </a:cxn>
                      <a:cxn ang="0">
                        <a:pos x="0" y="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8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18"/>
                        </a:lnTo>
                        <a:lnTo>
                          <a:pt x="0" y="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54" name="Freeform 722"/>
                  <p:cNvSpPr>
                    <a:spLocks/>
                  </p:cNvSpPr>
                  <p:nvPr/>
                </p:nvSpPr>
                <p:spPr bwMode="auto">
                  <a:xfrm>
                    <a:off x="2598" y="2987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18"/>
                      </a:cxn>
                      <a:cxn ang="0">
                        <a:pos x="0" y="5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8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18"/>
                        </a:lnTo>
                        <a:lnTo>
                          <a:pt x="0" y="5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55" name="Freeform 723"/>
                  <p:cNvSpPr>
                    <a:spLocks/>
                  </p:cNvSpPr>
                  <p:nvPr/>
                </p:nvSpPr>
                <p:spPr bwMode="auto">
                  <a:xfrm>
                    <a:off x="2598" y="2986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18"/>
                      </a:cxn>
                      <a:cxn ang="0">
                        <a:pos x="0" y="5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8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18"/>
                        </a:lnTo>
                        <a:lnTo>
                          <a:pt x="0" y="5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56" name="Freeform 724"/>
                  <p:cNvSpPr>
                    <a:spLocks/>
                  </p:cNvSpPr>
                  <p:nvPr/>
                </p:nvSpPr>
                <p:spPr bwMode="auto">
                  <a:xfrm>
                    <a:off x="2598" y="2986"/>
                    <a:ext cx="402" cy="1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17"/>
                      </a:cxn>
                      <a:cxn ang="0">
                        <a:pos x="0" y="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7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17"/>
                        </a:lnTo>
                        <a:lnTo>
                          <a:pt x="0" y="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57" name="Freeform 725"/>
                  <p:cNvSpPr>
                    <a:spLocks/>
                  </p:cNvSpPr>
                  <p:nvPr/>
                </p:nvSpPr>
                <p:spPr bwMode="auto">
                  <a:xfrm>
                    <a:off x="2598" y="2986"/>
                    <a:ext cx="402" cy="1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3"/>
                      </a:cxn>
                      <a:cxn ang="0">
                        <a:pos x="0" y="17"/>
                      </a:cxn>
                      <a:cxn ang="0">
                        <a:pos x="0" y="4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7">
                        <a:moveTo>
                          <a:pt x="402" y="0"/>
                        </a:moveTo>
                        <a:lnTo>
                          <a:pt x="402" y="13"/>
                        </a:lnTo>
                        <a:lnTo>
                          <a:pt x="0" y="17"/>
                        </a:lnTo>
                        <a:lnTo>
                          <a:pt x="0" y="4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58" name="Freeform 726"/>
                  <p:cNvSpPr>
                    <a:spLocks/>
                  </p:cNvSpPr>
                  <p:nvPr/>
                </p:nvSpPr>
                <p:spPr bwMode="auto">
                  <a:xfrm>
                    <a:off x="2598" y="2985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18"/>
                      </a:cxn>
                      <a:cxn ang="0">
                        <a:pos x="0" y="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8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18"/>
                        </a:lnTo>
                        <a:lnTo>
                          <a:pt x="0" y="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59" name="Freeform 727"/>
                  <p:cNvSpPr>
                    <a:spLocks/>
                  </p:cNvSpPr>
                  <p:nvPr/>
                </p:nvSpPr>
                <p:spPr bwMode="auto">
                  <a:xfrm>
                    <a:off x="2598" y="2984"/>
                    <a:ext cx="402" cy="1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17"/>
                      </a:cxn>
                      <a:cxn ang="0">
                        <a:pos x="0" y="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7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17"/>
                        </a:lnTo>
                        <a:lnTo>
                          <a:pt x="0" y="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60" name="Freeform 728"/>
                  <p:cNvSpPr>
                    <a:spLocks/>
                  </p:cNvSpPr>
                  <p:nvPr/>
                </p:nvSpPr>
                <p:spPr bwMode="auto">
                  <a:xfrm>
                    <a:off x="2598" y="2984"/>
                    <a:ext cx="402" cy="1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3"/>
                      </a:cxn>
                      <a:cxn ang="0">
                        <a:pos x="0" y="16"/>
                      </a:cxn>
                      <a:cxn ang="0">
                        <a:pos x="0" y="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6">
                        <a:moveTo>
                          <a:pt x="402" y="0"/>
                        </a:moveTo>
                        <a:lnTo>
                          <a:pt x="402" y="13"/>
                        </a:lnTo>
                        <a:lnTo>
                          <a:pt x="0" y="16"/>
                        </a:lnTo>
                        <a:lnTo>
                          <a:pt x="0" y="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61" name="Freeform 729"/>
                  <p:cNvSpPr>
                    <a:spLocks/>
                  </p:cNvSpPr>
                  <p:nvPr/>
                </p:nvSpPr>
                <p:spPr bwMode="auto">
                  <a:xfrm>
                    <a:off x="2598" y="2983"/>
                    <a:ext cx="402" cy="1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16"/>
                      </a:cxn>
                      <a:cxn ang="0">
                        <a:pos x="0" y="3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6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16"/>
                        </a:lnTo>
                        <a:lnTo>
                          <a:pt x="0" y="3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62" name="Freeform 730"/>
                  <p:cNvSpPr>
                    <a:spLocks/>
                  </p:cNvSpPr>
                  <p:nvPr/>
                </p:nvSpPr>
                <p:spPr bwMode="auto">
                  <a:xfrm>
                    <a:off x="2598" y="2983"/>
                    <a:ext cx="402" cy="1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16"/>
                      </a:cxn>
                      <a:cxn ang="0">
                        <a:pos x="0" y="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6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16"/>
                        </a:lnTo>
                        <a:lnTo>
                          <a:pt x="0" y="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63" name="Freeform 731"/>
                  <p:cNvSpPr>
                    <a:spLocks/>
                  </p:cNvSpPr>
                  <p:nvPr/>
                </p:nvSpPr>
                <p:spPr bwMode="auto">
                  <a:xfrm>
                    <a:off x="2598" y="2982"/>
                    <a:ext cx="402" cy="1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16"/>
                      </a:cxn>
                      <a:cxn ang="0">
                        <a:pos x="0" y="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6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16"/>
                        </a:lnTo>
                        <a:lnTo>
                          <a:pt x="0" y="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64" name="Freeform 732"/>
                  <p:cNvSpPr>
                    <a:spLocks/>
                  </p:cNvSpPr>
                  <p:nvPr/>
                </p:nvSpPr>
                <p:spPr bwMode="auto">
                  <a:xfrm>
                    <a:off x="2598" y="2981"/>
                    <a:ext cx="402" cy="1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16"/>
                      </a:cxn>
                      <a:cxn ang="0">
                        <a:pos x="0" y="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6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16"/>
                        </a:lnTo>
                        <a:lnTo>
                          <a:pt x="0" y="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65" name="Freeform 733"/>
                  <p:cNvSpPr>
                    <a:spLocks/>
                  </p:cNvSpPr>
                  <p:nvPr/>
                </p:nvSpPr>
                <p:spPr bwMode="auto">
                  <a:xfrm>
                    <a:off x="2598" y="2980"/>
                    <a:ext cx="402" cy="17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17"/>
                      </a:cxn>
                      <a:cxn ang="0">
                        <a:pos x="0" y="2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7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17"/>
                        </a:lnTo>
                        <a:lnTo>
                          <a:pt x="0" y="2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66" name="Freeform 734"/>
                  <p:cNvSpPr>
                    <a:spLocks/>
                  </p:cNvSpPr>
                  <p:nvPr/>
                </p:nvSpPr>
                <p:spPr bwMode="auto">
                  <a:xfrm>
                    <a:off x="2598" y="2980"/>
                    <a:ext cx="402" cy="16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16"/>
                      </a:cxn>
                      <a:cxn ang="0">
                        <a:pos x="0" y="1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6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16"/>
                        </a:lnTo>
                        <a:lnTo>
                          <a:pt x="0" y="1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67" name="Freeform 735"/>
                  <p:cNvSpPr>
                    <a:spLocks/>
                  </p:cNvSpPr>
                  <p:nvPr/>
                </p:nvSpPr>
                <p:spPr bwMode="auto">
                  <a:xfrm>
                    <a:off x="2598" y="2980"/>
                    <a:ext cx="402" cy="1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3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5">
                        <a:moveTo>
                          <a:pt x="402" y="0"/>
                        </a:moveTo>
                        <a:lnTo>
                          <a:pt x="402" y="13"/>
                        </a:ln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68" name="Freeform 736"/>
                  <p:cNvSpPr>
                    <a:spLocks/>
                  </p:cNvSpPr>
                  <p:nvPr/>
                </p:nvSpPr>
                <p:spPr bwMode="auto">
                  <a:xfrm>
                    <a:off x="2598" y="2979"/>
                    <a:ext cx="402" cy="1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14"/>
                      </a:cxn>
                      <a:cxn ang="0">
                        <a:pos x="0" y="1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4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14"/>
                        </a:lnTo>
                        <a:lnTo>
                          <a:pt x="0" y="1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69" name="Freeform 737"/>
                  <p:cNvSpPr>
                    <a:spLocks/>
                  </p:cNvSpPr>
                  <p:nvPr/>
                </p:nvSpPr>
                <p:spPr bwMode="auto">
                  <a:xfrm>
                    <a:off x="2598" y="2978"/>
                    <a:ext cx="402" cy="1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15"/>
                      </a:cxn>
                      <a:cxn ang="0">
                        <a:pos x="0" y="1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5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15"/>
                        </a:lnTo>
                        <a:lnTo>
                          <a:pt x="0" y="1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70" name="Rectangle 738"/>
                  <p:cNvSpPr>
                    <a:spLocks noChangeArrowheads="1"/>
                  </p:cNvSpPr>
                  <p:nvPr/>
                </p:nvSpPr>
                <p:spPr bwMode="auto">
                  <a:xfrm>
                    <a:off x="2598" y="2978"/>
                    <a:ext cx="402" cy="14"/>
                  </a:xfrm>
                  <a:prstGeom prst="rect">
                    <a:avLst/>
                  </a:prstGeom>
                  <a:solidFill>
                    <a:srgbClr val="A4A4A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71" name="Freeform 739"/>
                  <p:cNvSpPr>
                    <a:spLocks/>
                  </p:cNvSpPr>
                  <p:nvPr/>
                </p:nvSpPr>
                <p:spPr bwMode="auto">
                  <a:xfrm>
                    <a:off x="2598" y="2977"/>
                    <a:ext cx="402" cy="15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5"/>
                      </a:cxn>
                      <a:cxn ang="0">
                        <a:pos x="0" y="15"/>
                      </a:cxn>
                      <a:cxn ang="0">
                        <a:pos x="0" y="1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5">
                        <a:moveTo>
                          <a:pt x="402" y="0"/>
                        </a:moveTo>
                        <a:lnTo>
                          <a:pt x="402" y="15"/>
                        </a:lnTo>
                        <a:lnTo>
                          <a:pt x="0" y="15"/>
                        </a:lnTo>
                        <a:lnTo>
                          <a:pt x="0" y="1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72" name="Freeform 740"/>
                  <p:cNvSpPr>
                    <a:spLocks/>
                  </p:cNvSpPr>
                  <p:nvPr/>
                </p:nvSpPr>
                <p:spPr bwMode="auto">
                  <a:xfrm>
                    <a:off x="2598" y="2977"/>
                    <a:ext cx="402" cy="1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4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73" name="Freeform 741"/>
                  <p:cNvSpPr>
                    <a:spLocks/>
                  </p:cNvSpPr>
                  <p:nvPr/>
                </p:nvSpPr>
                <p:spPr bwMode="auto">
                  <a:xfrm>
                    <a:off x="2598" y="2976"/>
                    <a:ext cx="402" cy="14"/>
                  </a:xfrm>
                  <a:custGeom>
                    <a:avLst/>
                    <a:gdLst/>
                    <a:ahLst/>
                    <a:cxnLst>
                      <a:cxn ang="0">
                        <a:pos x="402" y="1"/>
                      </a:cxn>
                      <a:cxn ang="0">
                        <a:pos x="402" y="14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1"/>
                      </a:cxn>
                    </a:cxnLst>
                    <a:rect l="0" t="0" r="r" b="b"/>
                    <a:pathLst>
                      <a:path w="402" h="14">
                        <a:moveTo>
                          <a:pt x="402" y="1"/>
                        </a:moveTo>
                        <a:lnTo>
                          <a:pt x="402" y="14"/>
                        </a:ln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74" name="Freeform 742"/>
                  <p:cNvSpPr>
                    <a:spLocks/>
                  </p:cNvSpPr>
                  <p:nvPr/>
                </p:nvSpPr>
                <p:spPr bwMode="auto">
                  <a:xfrm>
                    <a:off x="2598" y="2975"/>
                    <a:ext cx="402" cy="15"/>
                  </a:xfrm>
                  <a:custGeom>
                    <a:avLst/>
                    <a:gdLst/>
                    <a:ahLst/>
                    <a:cxnLst>
                      <a:cxn ang="0">
                        <a:pos x="402" y="1"/>
                      </a:cxn>
                      <a:cxn ang="0">
                        <a:pos x="402" y="15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1"/>
                      </a:cxn>
                    </a:cxnLst>
                    <a:rect l="0" t="0" r="r" b="b"/>
                    <a:pathLst>
                      <a:path w="402" h="15">
                        <a:moveTo>
                          <a:pt x="402" y="1"/>
                        </a:moveTo>
                        <a:lnTo>
                          <a:pt x="402" y="15"/>
                        </a:ln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75" name="Freeform 743"/>
                  <p:cNvSpPr>
                    <a:spLocks/>
                  </p:cNvSpPr>
                  <p:nvPr/>
                </p:nvSpPr>
                <p:spPr bwMode="auto">
                  <a:xfrm>
                    <a:off x="2598" y="2975"/>
                    <a:ext cx="402" cy="14"/>
                  </a:xfrm>
                  <a:custGeom>
                    <a:avLst/>
                    <a:gdLst/>
                    <a:ahLst/>
                    <a:cxnLst>
                      <a:cxn ang="0">
                        <a:pos x="402" y="0"/>
                      </a:cxn>
                      <a:cxn ang="0">
                        <a:pos x="402" y="14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0"/>
                      </a:cxn>
                    </a:cxnLst>
                    <a:rect l="0" t="0" r="r" b="b"/>
                    <a:pathLst>
                      <a:path w="402" h="14">
                        <a:moveTo>
                          <a:pt x="402" y="0"/>
                        </a:moveTo>
                        <a:lnTo>
                          <a:pt x="402" y="14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76" name="Freeform 744"/>
                  <p:cNvSpPr>
                    <a:spLocks/>
                  </p:cNvSpPr>
                  <p:nvPr/>
                </p:nvSpPr>
                <p:spPr bwMode="auto">
                  <a:xfrm>
                    <a:off x="2598" y="2974"/>
                    <a:ext cx="402" cy="14"/>
                  </a:xfrm>
                  <a:custGeom>
                    <a:avLst/>
                    <a:gdLst/>
                    <a:ahLst/>
                    <a:cxnLst>
                      <a:cxn ang="0">
                        <a:pos x="402" y="1"/>
                      </a:cxn>
                      <a:cxn ang="0">
                        <a:pos x="402" y="14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1"/>
                      </a:cxn>
                    </a:cxnLst>
                    <a:rect l="0" t="0" r="r" b="b"/>
                    <a:pathLst>
                      <a:path w="402" h="14">
                        <a:moveTo>
                          <a:pt x="402" y="1"/>
                        </a:moveTo>
                        <a:lnTo>
                          <a:pt x="402" y="14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77" name="Freeform 745"/>
                  <p:cNvSpPr>
                    <a:spLocks/>
                  </p:cNvSpPr>
                  <p:nvPr/>
                </p:nvSpPr>
                <p:spPr bwMode="auto">
                  <a:xfrm>
                    <a:off x="2598" y="2973"/>
                    <a:ext cx="402" cy="14"/>
                  </a:xfrm>
                  <a:custGeom>
                    <a:avLst/>
                    <a:gdLst/>
                    <a:ahLst/>
                    <a:cxnLst>
                      <a:cxn ang="0">
                        <a:pos x="402" y="1"/>
                      </a:cxn>
                      <a:cxn ang="0">
                        <a:pos x="402" y="14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1"/>
                      </a:cxn>
                    </a:cxnLst>
                    <a:rect l="0" t="0" r="r" b="b"/>
                    <a:pathLst>
                      <a:path w="402" h="14">
                        <a:moveTo>
                          <a:pt x="402" y="1"/>
                        </a:moveTo>
                        <a:lnTo>
                          <a:pt x="402" y="14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78" name="Freeform 746"/>
                  <p:cNvSpPr>
                    <a:spLocks/>
                  </p:cNvSpPr>
                  <p:nvPr/>
                </p:nvSpPr>
                <p:spPr bwMode="auto">
                  <a:xfrm>
                    <a:off x="2598" y="2972"/>
                    <a:ext cx="402" cy="14"/>
                  </a:xfrm>
                  <a:custGeom>
                    <a:avLst/>
                    <a:gdLst/>
                    <a:ahLst/>
                    <a:cxnLst>
                      <a:cxn ang="0">
                        <a:pos x="402" y="1"/>
                      </a:cxn>
                      <a:cxn ang="0">
                        <a:pos x="402" y="14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1"/>
                      </a:cxn>
                    </a:cxnLst>
                    <a:rect l="0" t="0" r="r" b="b"/>
                    <a:pathLst>
                      <a:path w="402" h="14">
                        <a:moveTo>
                          <a:pt x="402" y="1"/>
                        </a:moveTo>
                        <a:lnTo>
                          <a:pt x="402" y="14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79" name="Freeform 747"/>
                  <p:cNvSpPr>
                    <a:spLocks/>
                  </p:cNvSpPr>
                  <p:nvPr/>
                </p:nvSpPr>
                <p:spPr bwMode="auto">
                  <a:xfrm>
                    <a:off x="2598" y="2971"/>
                    <a:ext cx="402" cy="15"/>
                  </a:xfrm>
                  <a:custGeom>
                    <a:avLst/>
                    <a:gdLst/>
                    <a:ahLst/>
                    <a:cxnLst>
                      <a:cxn ang="0">
                        <a:pos x="402" y="2"/>
                      </a:cxn>
                      <a:cxn ang="0">
                        <a:pos x="402" y="15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"/>
                      </a:cxn>
                    </a:cxnLst>
                    <a:rect l="0" t="0" r="r" b="b"/>
                    <a:pathLst>
                      <a:path w="402" h="15">
                        <a:moveTo>
                          <a:pt x="402" y="2"/>
                        </a:moveTo>
                        <a:lnTo>
                          <a:pt x="402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80" name="Freeform 748"/>
                  <p:cNvSpPr>
                    <a:spLocks/>
                  </p:cNvSpPr>
                  <p:nvPr/>
                </p:nvSpPr>
                <p:spPr bwMode="auto">
                  <a:xfrm>
                    <a:off x="2598" y="2970"/>
                    <a:ext cx="402" cy="15"/>
                  </a:xfrm>
                  <a:custGeom>
                    <a:avLst/>
                    <a:gdLst/>
                    <a:ahLst/>
                    <a:cxnLst>
                      <a:cxn ang="0">
                        <a:pos x="402" y="3"/>
                      </a:cxn>
                      <a:cxn ang="0">
                        <a:pos x="402" y="15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402" y="3"/>
                      </a:cxn>
                    </a:cxnLst>
                    <a:rect l="0" t="0" r="r" b="b"/>
                    <a:pathLst>
                      <a:path w="402" h="15">
                        <a:moveTo>
                          <a:pt x="402" y="3"/>
                        </a:moveTo>
                        <a:lnTo>
                          <a:pt x="402" y="15"/>
                        </a:ln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402" y="3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81" name="Freeform 749"/>
                  <p:cNvSpPr>
                    <a:spLocks/>
                  </p:cNvSpPr>
                  <p:nvPr/>
                </p:nvSpPr>
                <p:spPr bwMode="auto">
                  <a:xfrm>
                    <a:off x="2598" y="2970"/>
                    <a:ext cx="402" cy="15"/>
                  </a:xfrm>
                  <a:custGeom>
                    <a:avLst/>
                    <a:gdLst/>
                    <a:ahLst/>
                    <a:cxnLst>
                      <a:cxn ang="0">
                        <a:pos x="402" y="2"/>
                      </a:cxn>
                      <a:cxn ang="0">
                        <a:pos x="402" y="15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2"/>
                      </a:cxn>
                    </a:cxnLst>
                    <a:rect l="0" t="0" r="r" b="b"/>
                    <a:pathLst>
                      <a:path w="402" h="15">
                        <a:moveTo>
                          <a:pt x="402" y="2"/>
                        </a:moveTo>
                        <a:lnTo>
                          <a:pt x="402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2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82" name="Freeform 750"/>
                  <p:cNvSpPr>
                    <a:spLocks/>
                  </p:cNvSpPr>
                  <p:nvPr/>
                </p:nvSpPr>
                <p:spPr bwMode="auto">
                  <a:xfrm>
                    <a:off x="2598" y="2969"/>
                    <a:ext cx="402" cy="15"/>
                  </a:xfrm>
                  <a:custGeom>
                    <a:avLst/>
                    <a:gdLst/>
                    <a:ahLst/>
                    <a:cxnLst>
                      <a:cxn ang="0">
                        <a:pos x="402" y="2"/>
                      </a:cxn>
                      <a:cxn ang="0">
                        <a:pos x="402" y="15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2"/>
                      </a:cxn>
                    </a:cxnLst>
                    <a:rect l="0" t="0" r="r" b="b"/>
                    <a:pathLst>
                      <a:path w="402" h="15">
                        <a:moveTo>
                          <a:pt x="402" y="2"/>
                        </a:moveTo>
                        <a:lnTo>
                          <a:pt x="402" y="15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2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83" name="Freeform 751"/>
                  <p:cNvSpPr>
                    <a:spLocks/>
                  </p:cNvSpPr>
                  <p:nvPr/>
                </p:nvSpPr>
                <p:spPr bwMode="auto">
                  <a:xfrm>
                    <a:off x="2598" y="2969"/>
                    <a:ext cx="402" cy="15"/>
                  </a:xfrm>
                  <a:custGeom>
                    <a:avLst/>
                    <a:gdLst/>
                    <a:ahLst/>
                    <a:cxnLst>
                      <a:cxn ang="0">
                        <a:pos x="402" y="1"/>
                      </a:cxn>
                      <a:cxn ang="0">
                        <a:pos x="402" y="15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"/>
                      </a:cxn>
                    </a:cxnLst>
                    <a:rect l="0" t="0" r="r" b="b"/>
                    <a:pathLst>
                      <a:path w="402" h="15">
                        <a:moveTo>
                          <a:pt x="402" y="1"/>
                        </a:moveTo>
                        <a:lnTo>
                          <a:pt x="402" y="15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84" name="Freeform 752"/>
                  <p:cNvSpPr>
                    <a:spLocks/>
                  </p:cNvSpPr>
                  <p:nvPr/>
                </p:nvSpPr>
                <p:spPr bwMode="auto">
                  <a:xfrm>
                    <a:off x="2598" y="2967"/>
                    <a:ext cx="402" cy="16"/>
                  </a:xfrm>
                  <a:custGeom>
                    <a:avLst/>
                    <a:gdLst/>
                    <a:ahLst/>
                    <a:cxnLst>
                      <a:cxn ang="0">
                        <a:pos x="402" y="3"/>
                      </a:cxn>
                      <a:cxn ang="0">
                        <a:pos x="402" y="16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3"/>
                      </a:cxn>
                    </a:cxnLst>
                    <a:rect l="0" t="0" r="r" b="b"/>
                    <a:pathLst>
                      <a:path w="402" h="16">
                        <a:moveTo>
                          <a:pt x="402" y="3"/>
                        </a:moveTo>
                        <a:lnTo>
                          <a:pt x="402" y="16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3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85" name="Freeform 753"/>
                  <p:cNvSpPr>
                    <a:spLocks/>
                  </p:cNvSpPr>
                  <p:nvPr/>
                </p:nvSpPr>
                <p:spPr bwMode="auto">
                  <a:xfrm>
                    <a:off x="2598" y="2966"/>
                    <a:ext cx="402" cy="16"/>
                  </a:xfrm>
                  <a:custGeom>
                    <a:avLst/>
                    <a:gdLst/>
                    <a:ahLst/>
                    <a:cxnLst>
                      <a:cxn ang="0">
                        <a:pos x="402" y="4"/>
                      </a:cxn>
                      <a:cxn ang="0">
                        <a:pos x="402" y="16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4"/>
                      </a:cxn>
                    </a:cxnLst>
                    <a:rect l="0" t="0" r="r" b="b"/>
                    <a:pathLst>
                      <a:path w="402" h="16">
                        <a:moveTo>
                          <a:pt x="402" y="4"/>
                        </a:moveTo>
                        <a:lnTo>
                          <a:pt x="402" y="16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4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86" name="Freeform 754"/>
                  <p:cNvSpPr>
                    <a:spLocks/>
                  </p:cNvSpPr>
                  <p:nvPr/>
                </p:nvSpPr>
                <p:spPr bwMode="auto">
                  <a:xfrm>
                    <a:off x="2598" y="2966"/>
                    <a:ext cx="402" cy="15"/>
                  </a:xfrm>
                  <a:custGeom>
                    <a:avLst/>
                    <a:gdLst/>
                    <a:ahLst/>
                    <a:cxnLst>
                      <a:cxn ang="0">
                        <a:pos x="402" y="3"/>
                      </a:cxn>
                      <a:cxn ang="0">
                        <a:pos x="402" y="15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3"/>
                      </a:cxn>
                    </a:cxnLst>
                    <a:rect l="0" t="0" r="r" b="b"/>
                    <a:pathLst>
                      <a:path w="402" h="15">
                        <a:moveTo>
                          <a:pt x="402" y="3"/>
                        </a:moveTo>
                        <a:lnTo>
                          <a:pt x="402" y="15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3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87" name="Freeform 755"/>
                  <p:cNvSpPr>
                    <a:spLocks/>
                  </p:cNvSpPr>
                  <p:nvPr/>
                </p:nvSpPr>
                <p:spPr bwMode="auto">
                  <a:xfrm>
                    <a:off x="2598" y="2965"/>
                    <a:ext cx="402" cy="15"/>
                  </a:xfrm>
                  <a:custGeom>
                    <a:avLst/>
                    <a:gdLst/>
                    <a:ahLst/>
                    <a:cxnLst>
                      <a:cxn ang="0">
                        <a:pos x="402" y="4"/>
                      </a:cxn>
                      <a:cxn ang="0">
                        <a:pos x="402" y="15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4"/>
                      </a:cxn>
                    </a:cxnLst>
                    <a:rect l="0" t="0" r="r" b="b"/>
                    <a:pathLst>
                      <a:path w="402" h="15">
                        <a:moveTo>
                          <a:pt x="402" y="4"/>
                        </a:moveTo>
                        <a:lnTo>
                          <a:pt x="402" y="15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4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88" name="Freeform 756"/>
                  <p:cNvSpPr>
                    <a:spLocks/>
                  </p:cNvSpPr>
                  <p:nvPr/>
                </p:nvSpPr>
                <p:spPr bwMode="auto">
                  <a:xfrm>
                    <a:off x="2598" y="2964"/>
                    <a:ext cx="402" cy="16"/>
                  </a:xfrm>
                  <a:custGeom>
                    <a:avLst/>
                    <a:gdLst/>
                    <a:ahLst/>
                    <a:cxnLst>
                      <a:cxn ang="0">
                        <a:pos x="402" y="3"/>
                      </a:cxn>
                      <a:cxn ang="0">
                        <a:pos x="402" y="16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3"/>
                      </a:cxn>
                    </a:cxnLst>
                    <a:rect l="0" t="0" r="r" b="b"/>
                    <a:pathLst>
                      <a:path w="402" h="16">
                        <a:moveTo>
                          <a:pt x="402" y="3"/>
                        </a:moveTo>
                        <a:lnTo>
                          <a:pt x="402" y="16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3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89" name="Freeform 757"/>
                  <p:cNvSpPr>
                    <a:spLocks/>
                  </p:cNvSpPr>
                  <p:nvPr/>
                </p:nvSpPr>
                <p:spPr bwMode="auto">
                  <a:xfrm>
                    <a:off x="2598" y="2964"/>
                    <a:ext cx="402" cy="16"/>
                  </a:xfrm>
                  <a:custGeom>
                    <a:avLst/>
                    <a:gdLst/>
                    <a:ahLst/>
                    <a:cxnLst>
                      <a:cxn ang="0">
                        <a:pos x="402" y="3"/>
                      </a:cxn>
                      <a:cxn ang="0">
                        <a:pos x="402" y="16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3"/>
                      </a:cxn>
                    </a:cxnLst>
                    <a:rect l="0" t="0" r="r" b="b"/>
                    <a:pathLst>
                      <a:path w="402" h="16">
                        <a:moveTo>
                          <a:pt x="402" y="3"/>
                        </a:moveTo>
                        <a:lnTo>
                          <a:pt x="402" y="16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3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90" name="Freeform 758"/>
                  <p:cNvSpPr>
                    <a:spLocks/>
                  </p:cNvSpPr>
                  <p:nvPr/>
                </p:nvSpPr>
                <p:spPr bwMode="auto">
                  <a:xfrm>
                    <a:off x="2598" y="2963"/>
                    <a:ext cx="402" cy="16"/>
                  </a:xfrm>
                  <a:custGeom>
                    <a:avLst/>
                    <a:gdLst/>
                    <a:ahLst/>
                    <a:cxnLst>
                      <a:cxn ang="0">
                        <a:pos x="402" y="4"/>
                      </a:cxn>
                      <a:cxn ang="0">
                        <a:pos x="402" y="16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4"/>
                      </a:cxn>
                    </a:cxnLst>
                    <a:rect l="0" t="0" r="r" b="b"/>
                    <a:pathLst>
                      <a:path w="402" h="16">
                        <a:moveTo>
                          <a:pt x="402" y="4"/>
                        </a:moveTo>
                        <a:lnTo>
                          <a:pt x="402" y="16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4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91" name="Freeform 759"/>
                  <p:cNvSpPr>
                    <a:spLocks/>
                  </p:cNvSpPr>
                  <p:nvPr/>
                </p:nvSpPr>
                <p:spPr bwMode="auto">
                  <a:xfrm>
                    <a:off x="2598" y="2963"/>
                    <a:ext cx="402" cy="15"/>
                  </a:xfrm>
                  <a:custGeom>
                    <a:avLst/>
                    <a:gdLst/>
                    <a:ahLst/>
                    <a:cxnLst>
                      <a:cxn ang="0">
                        <a:pos x="402" y="3"/>
                      </a:cxn>
                      <a:cxn ang="0">
                        <a:pos x="402" y="15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3"/>
                      </a:cxn>
                    </a:cxnLst>
                    <a:rect l="0" t="0" r="r" b="b"/>
                    <a:pathLst>
                      <a:path w="402" h="15">
                        <a:moveTo>
                          <a:pt x="402" y="3"/>
                        </a:moveTo>
                        <a:lnTo>
                          <a:pt x="402" y="15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3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92" name="Freeform 760"/>
                  <p:cNvSpPr>
                    <a:spLocks/>
                  </p:cNvSpPr>
                  <p:nvPr/>
                </p:nvSpPr>
                <p:spPr bwMode="auto">
                  <a:xfrm>
                    <a:off x="2598" y="2961"/>
                    <a:ext cx="402" cy="17"/>
                  </a:xfrm>
                  <a:custGeom>
                    <a:avLst/>
                    <a:gdLst/>
                    <a:ahLst/>
                    <a:cxnLst>
                      <a:cxn ang="0">
                        <a:pos x="402" y="5"/>
                      </a:cxn>
                      <a:cxn ang="0">
                        <a:pos x="402" y="17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5"/>
                      </a:cxn>
                    </a:cxnLst>
                    <a:rect l="0" t="0" r="r" b="b"/>
                    <a:pathLst>
                      <a:path w="402" h="17">
                        <a:moveTo>
                          <a:pt x="402" y="5"/>
                        </a:moveTo>
                        <a:lnTo>
                          <a:pt x="402" y="17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5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93" name="Freeform 761"/>
                  <p:cNvSpPr>
                    <a:spLocks/>
                  </p:cNvSpPr>
                  <p:nvPr/>
                </p:nvSpPr>
                <p:spPr bwMode="auto">
                  <a:xfrm>
                    <a:off x="2598" y="2960"/>
                    <a:ext cx="402" cy="17"/>
                  </a:xfrm>
                  <a:custGeom>
                    <a:avLst/>
                    <a:gdLst/>
                    <a:ahLst/>
                    <a:cxnLst>
                      <a:cxn ang="0">
                        <a:pos x="402" y="5"/>
                      </a:cxn>
                      <a:cxn ang="0">
                        <a:pos x="402" y="17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5"/>
                      </a:cxn>
                    </a:cxnLst>
                    <a:rect l="0" t="0" r="r" b="b"/>
                    <a:pathLst>
                      <a:path w="402" h="17">
                        <a:moveTo>
                          <a:pt x="402" y="5"/>
                        </a:moveTo>
                        <a:lnTo>
                          <a:pt x="402" y="17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5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94" name="Freeform 762"/>
                  <p:cNvSpPr>
                    <a:spLocks/>
                  </p:cNvSpPr>
                  <p:nvPr/>
                </p:nvSpPr>
                <p:spPr bwMode="auto">
                  <a:xfrm>
                    <a:off x="2598" y="2959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5"/>
                      </a:cxn>
                      <a:cxn ang="0">
                        <a:pos x="402" y="18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5"/>
                      </a:cxn>
                    </a:cxnLst>
                    <a:rect l="0" t="0" r="r" b="b"/>
                    <a:pathLst>
                      <a:path w="402" h="18">
                        <a:moveTo>
                          <a:pt x="402" y="5"/>
                        </a:moveTo>
                        <a:lnTo>
                          <a:pt x="402" y="18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5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95" name="Freeform 763"/>
                  <p:cNvSpPr>
                    <a:spLocks/>
                  </p:cNvSpPr>
                  <p:nvPr/>
                </p:nvSpPr>
                <p:spPr bwMode="auto">
                  <a:xfrm>
                    <a:off x="2598" y="2958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6"/>
                      </a:cxn>
                      <a:cxn ang="0">
                        <a:pos x="402" y="18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6"/>
                      </a:cxn>
                    </a:cxnLst>
                    <a:rect l="0" t="0" r="r" b="b"/>
                    <a:pathLst>
                      <a:path w="402" h="18">
                        <a:moveTo>
                          <a:pt x="402" y="6"/>
                        </a:moveTo>
                        <a:lnTo>
                          <a:pt x="402" y="18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96" name="Freeform 764"/>
                  <p:cNvSpPr>
                    <a:spLocks/>
                  </p:cNvSpPr>
                  <p:nvPr/>
                </p:nvSpPr>
                <p:spPr bwMode="auto">
                  <a:xfrm>
                    <a:off x="2598" y="2958"/>
                    <a:ext cx="402" cy="17"/>
                  </a:xfrm>
                  <a:custGeom>
                    <a:avLst/>
                    <a:gdLst/>
                    <a:ahLst/>
                    <a:cxnLst>
                      <a:cxn ang="0">
                        <a:pos x="402" y="6"/>
                      </a:cxn>
                      <a:cxn ang="0">
                        <a:pos x="402" y="17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6"/>
                      </a:cxn>
                    </a:cxnLst>
                    <a:rect l="0" t="0" r="r" b="b"/>
                    <a:pathLst>
                      <a:path w="402" h="17">
                        <a:moveTo>
                          <a:pt x="402" y="6"/>
                        </a:moveTo>
                        <a:lnTo>
                          <a:pt x="402" y="17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97" name="Freeform 765"/>
                  <p:cNvSpPr>
                    <a:spLocks/>
                  </p:cNvSpPr>
                  <p:nvPr/>
                </p:nvSpPr>
                <p:spPr bwMode="auto">
                  <a:xfrm>
                    <a:off x="2598" y="2957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6"/>
                      </a:cxn>
                      <a:cxn ang="0">
                        <a:pos x="402" y="18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6"/>
                      </a:cxn>
                    </a:cxnLst>
                    <a:rect l="0" t="0" r="r" b="b"/>
                    <a:pathLst>
                      <a:path w="402" h="18">
                        <a:moveTo>
                          <a:pt x="402" y="6"/>
                        </a:moveTo>
                        <a:lnTo>
                          <a:pt x="402" y="18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98" name="Freeform 766"/>
                  <p:cNvSpPr>
                    <a:spLocks/>
                  </p:cNvSpPr>
                  <p:nvPr/>
                </p:nvSpPr>
                <p:spPr bwMode="auto">
                  <a:xfrm>
                    <a:off x="2598" y="2956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7"/>
                      </a:cxn>
                      <a:cxn ang="0">
                        <a:pos x="402" y="18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7"/>
                      </a:cxn>
                    </a:cxnLst>
                    <a:rect l="0" t="0" r="r" b="b"/>
                    <a:pathLst>
                      <a:path w="402" h="18">
                        <a:moveTo>
                          <a:pt x="402" y="7"/>
                        </a:moveTo>
                        <a:lnTo>
                          <a:pt x="402" y="18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7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399" name="Freeform 767"/>
                  <p:cNvSpPr>
                    <a:spLocks/>
                  </p:cNvSpPr>
                  <p:nvPr/>
                </p:nvSpPr>
                <p:spPr bwMode="auto">
                  <a:xfrm>
                    <a:off x="2598" y="2956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6"/>
                      </a:cxn>
                      <a:cxn ang="0">
                        <a:pos x="402" y="18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6"/>
                      </a:cxn>
                    </a:cxnLst>
                    <a:rect l="0" t="0" r="r" b="b"/>
                    <a:pathLst>
                      <a:path w="402" h="18">
                        <a:moveTo>
                          <a:pt x="402" y="6"/>
                        </a:moveTo>
                        <a:lnTo>
                          <a:pt x="402" y="18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00" name="Freeform 768"/>
                  <p:cNvSpPr>
                    <a:spLocks/>
                  </p:cNvSpPr>
                  <p:nvPr/>
                </p:nvSpPr>
                <p:spPr bwMode="auto">
                  <a:xfrm>
                    <a:off x="2598" y="2955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7"/>
                      </a:cxn>
                      <a:cxn ang="0">
                        <a:pos x="402" y="18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7"/>
                      </a:cxn>
                    </a:cxnLst>
                    <a:rect l="0" t="0" r="r" b="b"/>
                    <a:pathLst>
                      <a:path w="402" h="18">
                        <a:moveTo>
                          <a:pt x="402" y="7"/>
                        </a:moveTo>
                        <a:lnTo>
                          <a:pt x="402" y="18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7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01" name="Freeform 769"/>
                  <p:cNvSpPr>
                    <a:spLocks/>
                  </p:cNvSpPr>
                  <p:nvPr/>
                </p:nvSpPr>
                <p:spPr bwMode="auto">
                  <a:xfrm>
                    <a:off x="2598" y="2955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6"/>
                      </a:cxn>
                      <a:cxn ang="0">
                        <a:pos x="402" y="18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6"/>
                      </a:cxn>
                    </a:cxnLst>
                    <a:rect l="0" t="0" r="r" b="b"/>
                    <a:pathLst>
                      <a:path w="402" h="18">
                        <a:moveTo>
                          <a:pt x="402" y="6"/>
                        </a:moveTo>
                        <a:lnTo>
                          <a:pt x="402" y="18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02" name="Freeform 770"/>
                  <p:cNvSpPr>
                    <a:spLocks/>
                  </p:cNvSpPr>
                  <p:nvPr/>
                </p:nvSpPr>
                <p:spPr bwMode="auto">
                  <a:xfrm>
                    <a:off x="2598" y="2953"/>
                    <a:ext cx="402" cy="19"/>
                  </a:xfrm>
                  <a:custGeom>
                    <a:avLst/>
                    <a:gdLst/>
                    <a:ahLst/>
                    <a:cxnLst>
                      <a:cxn ang="0">
                        <a:pos x="402" y="7"/>
                      </a:cxn>
                      <a:cxn ang="0">
                        <a:pos x="402" y="19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7"/>
                      </a:cxn>
                    </a:cxnLst>
                    <a:rect l="0" t="0" r="r" b="b"/>
                    <a:pathLst>
                      <a:path w="402" h="19">
                        <a:moveTo>
                          <a:pt x="402" y="7"/>
                        </a:moveTo>
                        <a:lnTo>
                          <a:pt x="402" y="19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7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03" name="Freeform 771"/>
                  <p:cNvSpPr>
                    <a:spLocks/>
                  </p:cNvSpPr>
                  <p:nvPr/>
                </p:nvSpPr>
                <p:spPr bwMode="auto">
                  <a:xfrm>
                    <a:off x="2598" y="2953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6"/>
                      </a:cxn>
                      <a:cxn ang="0">
                        <a:pos x="402" y="18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6"/>
                      </a:cxn>
                    </a:cxnLst>
                    <a:rect l="0" t="0" r="r" b="b"/>
                    <a:pathLst>
                      <a:path w="402" h="18">
                        <a:moveTo>
                          <a:pt x="402" y="6"/>
                        </a:moveTo>
                        <a:lnTo>
                          <a:pt x="402" y="18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04" name="Freeform 772"/>
                  <p:cNvSpPr>
                    <a:spLocks/>
                  </p:cNvSpPr>
                  <p:nvPr/>
                </p:nvSpPr>
                <p:spPr bwMode="auto">
                  <a:xfrm>
                    <a:off x="2598" y="2952"/>
                    <a:ext cx="402" cy="18"/>
                  </a:xfrm>
                  <a:custGeom>
                    <a:avLst/>
                    <a:gdLst/>
                    <a:ahLst/>
                    <a:cxnLst>
                      <a:cxn ang="0">
                        <a:pos x="402" y="6"/>
                      </a:cxn>
                      <a:cxn ang="0">
                        <a:pos x="402" y="18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6"/>
                      </a:cxn>
                    </a:cxnLst>
                    <a:rect l="0" t="0" r="r" b="b"/>
                    <a:pathLst>
                      <a:path w="402" h="18">
                        <a:moveTo>
                          <a:pt x="402" y="6"/>
                        </a:moveTo>
                        <a:lnTo>
                          <a:pt x="402" y="18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05" name="Freeform 773"/>
                  <p:cNvSpPr>
                    <a:spLocks/>
                  </p:cNvSpPr>
                  <p:nvPr/>
                </p:nvSpPr>
                <p:spPr bwMode="auto">
                  <a:xfrm>
                    <a:off x="2598" y="2951"/>
                    <a:ext cx="402" cy="19"/>
                  </a:xfrm>
                  <a:custGeom>
                    <a:avLst/>
                    <a:gdLst/>
                    <a:ahLst/>
                    <a:cxnLst>
                      <a:cxn ang="0">
                        <a:pos x="402" y="7"/>
                      </a:cxn>
                      <a:cxn ang="0">
                        <a:pos x="402" y="19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7"/>
                      </a:cxn>
                    </a:cxnLst>
                    <a:rect l="0" t="0" r="r" b="b"/>
                    <a:pathLst>
                      <a:path w="402" h="19">
                        <a:moveTo>
                          <a:pt x="402" y="7"/>
                        </a:moveTo>
                        <a:lnTo>
                          <a:pt x="402" y="19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7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06" name="Freeform 774"/>
                  <p:cNvSpPr>
                    <a:spLocks/>
                  </p:cNvSpPr>
                  <p:nvPr/>
                </p:nvSpPr>
                <p:spPr bwMode="auto">
                  <a:xfrm>
                    <a:off x="2598" y="2950"/>
                    <a:ext cx="402" cy="19"/>
                  </a:xfrm>
                  <a:custGeom>
                    <a:avLst/>
                    <a:gdLst/>
                    <a:ahLst/>
                    <a:cxnLst>
                      <a:cxn ang="0">
                        <a:pos x="402" y="8"/>
                      </a:cxn>
                      <a:cxn ang="0">
                        <a:pos x="402" y="19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8"/>
                      </a:cxn>
                    </a:cxnLst>
                    <a:rect l="0" t="0" r="r" b="b"/>
                    <a:pathLst>
                      <a:path w="402" h="19">
                        <a:moveTo>
                          <a:pt x="402" y="8"/>
                        </a:moveTo>
                        <a:lnTo>
                          <a:pt x="402" y="19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8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07" name="Freeform 775"/>
                  <p:cNvSpPr>
                    <a:spLocks/>
                  </p:cNvSpPr>
                  <p:nvPr/>
                </p:nvSpPr>
                <p:spPr bwMode="auto">
                  <a:xfrm>
                    <a:off x="2598" y="2949"/>
                    <a:ext cx="402" cy="20"/>
                  </a:xfrm>
                  <a:custGeom>
                    <a:avLst/>
                    <a:gdLst/>
                    <a:ahLst/>
                    <a:cxnLst>
                      <a:cxn ang="0">
                        <a:pos x="402" y="8"/>
                      </a:cxn>
                      <a:cxn ang="0">
                        <a:pos x="402" y="20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8"/>
                      </a:cxn>
                    </a:cxnLst>
                    <a:rect l="0" t="0" r="r" b="b"/>
                    <a:pathLst>
                      <a:path w="402" h="20">
                        <a:moveTo>
                          <a:pt x="402" y="8"/>
                        </a:moveTo>
                        <a:lnTo>
                          <a:pt x="402" y="20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8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08" name="Freeform 776"/>
                  <p:cNvSpPr>
                    <a:spLocks/>
                  </p:cNvSpPr>
                  <p:nvPr/>
                </p:nvSpPr>
                <p:spPr bwMode="auto">
                  <a:xfrm>
                    <a:off x="2598" y="2949"/>
                    <a:ext cx="402" cy="20"/>
                  </a:xfrm>
                  <a:custGeom>
                    <a:avLst/>
                    <a:gdLst/>
                    <a:ahLst/>
                    <a:cxnLst>
                      <a:cxn ang="0">
                        <a:pos x="402" y="8"/>
                      </a:cxn>
                      <a:cxn ang="0">
                        <a:pos x="402" y="20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8"/>
                      </a:cxn>
                    </a:cxnLst>
                    <a:rect l="0" t="0" r="r" b="b"/>
                    <a:pathLst>
                      <a:path w="402" h="20">
                        <a:moveTo>
                          <a:pt x="402" y="8"/>
                        </a:moveTo>
                        <a:lnTo>
                          <a:pt x="402" y="20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8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09" name="Freeform 777"/>
                  <p:cNvSpPr>
                    <a:spLocks/>
                  </p:cNvSpPr>
                  <p:nvPr/>
                </p:nvSpPr>
                <p:spPr bwMode="auto">
                  <a:xfrm>
                    <a:off x="2598" y="2948"/>
                    <a:ext cx="402" cy="19"/>
                  </a:xfrm>
                  <a:custGeom>
                    <a:avLst/>
                    <a:gdLst/>
                    <a:ahLst/>
                    <a:cxnLst>
                      <a:cxn ang="0">
                        <a:pos x="402" y="8"/>
                      </a:cxn>
                      <a:cxn ang="0">
                        <a:pos x="402" y="19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8"/>
                      </a:cxn>
                    </a:cxnLst>
                    <a:rect l="0" t="0" r="r" b="b"/>
                    <a:pathLst>
                      <a:path w="402" h="19">
                        <a:moveTo>
                          <a:pt x="402" y="8"/>
                        </a:moveTo>
                        <a:lnTo>
                          <a:pt x="402" y="19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8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10" name="Freeform 778"/>
                  <p:cNvSpPr>
                    <a:spLocks/>
                  </p:cNvSpPr>
                  <p:nvPr/>
                </p:nvSpPr>
                <p:spPr bwMode="auto">
                  <a:xfrm>
                    <a:off x="2598" y="2947"/>
                    <a:ext cx="402" cy="20"/>
                  </a:xfrm>
                  <a:custGeom>
                    <a:avLst/>
                    <a:gdLst/>
                    <a:ahLst/>
                    <a:cxnLst>
                      <a:cxn ang="0">
                        <a:pos x="402" y="9"/>
                      </a:cxn>
                      <a:cxn ang="0">
                        <a:pos x="402" y="20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9"/>
                      </a:cxn>
                    </a:cxnLst>
                    <a:rect l="0" t="0" r="r" b="b"/>
                    <a:pathLst>
                      <a:path w="402" h="20">
                        <a:moveTo>
                          <a:pt x="402" y="9"/>
                        </a:moveTo>
                        <a:lnTo>
                          <a:pt x="402" y="20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9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11" name="Freeform 779"/>
                  <p:cNvSpPr>
                    <a:spLocks/>
                  </p:cNvSpPr>
                  <p:nvPr/>
                </p:nvSpPr>
                <p:spPr bwMode="auto">
                  <a:xfrm>
                    <a:off x="2598" y="2946"/>
                    <a:ext cx="402" cy="20"/>
                  </a:xfrm>
                  <a:custGeom>
                    <a:avLst/>
                    <a:gdLst/>
                    <a:ahLst/>
                    <a:cxnLst>
                      <a:cxn ang="0">
                        <a:pos x="402" y="9"/>
                      </a:cxn>
                      <a:cxn ang="0">
                        <a:pos x="402" y="20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9"/>
                      </a:cxn>
                    </a:cxnLst>
                    <a:rect l="0" t="0" r="r" b="b"/>
                    <a:pathLst>
                      <a:path w="402" h="20">
                        <a:moveTo>
                          <a:pt x="402" y="9"/>
                        </a:moveTo>
                        <a:lnTo>
                          <a:pt x="402" y="20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9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12" name="Freeform 780"/>
                  <p:cNvSpPr>
                    <a:spLocks/>
                  </p:cNvSpPr>
                  <p:nvPr/>
                </p:nvSpPr>
                <p:spPr bwMode="auto">
                  <a:xfrm>
                    <a:off x="2598" y="2945"/>
                    <a:ext cx="402" cy="21"/>
                  </a:xfrm>
                  <a:custGeom>
                    <a:avLst/>
                    <a:gdLst/>
                    <a:ahLst/>
                    <a:cxnLst>
                      <a:cxn ang="0">
                        <a:pos x="402" y="10"/>
                      </a:cxn>
                      <a:cxn ang="0">
                        <a:pos x="402" y="21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10"/>
                      </a:cxn>
                    </a:cxnLst>
                    <a:rect l="0" t="0" r="r" b="b"/>
                    <a:pathLst>
                      <a:path w="402" h="21">
                        <a:moveTo>
                          <a:pt x="402" y="10"/>
                        </a:moveTo>
                        <a:lnTo>
                          <a:pt x="402" y="21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10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13" name="Freeform 781"/>
                  <p:cNvSpPr>
                    <a:spLocks/>
                  </p:cNvSpPr>
                  <p:nvPr/>
                </p:nvSpPr>
                <p:spPr bwMode="auto">
                  <a:xfrm>
                    <a:off x="2598" y="2944"/>
                    <a:ext cx="402" cy="21"/>
                  </a:xfrm>
                  <a:custGeom>
                    <a:avLst/>
                    <a:gdLst/>
                    <a:ahLst/>
                    <a:cxnLst>
                      <a:cxn ang="0">
                        <a:pos x="402" y="11"/>
                      </a:cxn>
                      <a:cxn ang="0">
                        <a:pos x="402" y="21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11"/>
                      </a:cxn>
                    </a:cxnLst>
                    <a:rect l="0" t="0" r="r" b="b"/>
                    <a:pathLst>
                      <a:path w="402" h="21">
                        <a:moveTo>
                          <a:pt x="402" y="11"/>
                        </a:moveTo>
                        <a:lnTo>
                          <a:pt x="402" y="21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1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14" name="Freeform 782"/>
                  <p:cNvSpPr>
                    <a:spLocks/>
                  </p:cNvSpPr>
                  <p:nvPr/>
                </p:nvSpPr>
                <p:spPr bwMode="auto">
                  <a:xfrm>
                    <a:off x="2598" y="2943"/>
                    <a:ext cx="402" cy="21"/>
                  </a:xfrm>
                  <a:custGeom>
                    <a:avLst/>
                    <a:gdLst/>
                    <a:ahLst/>
                    <a:cxnLst>
                      <a:cxn ang="0">
                        <a:pos x="402" y="10"/>
                      </a:cxn>
                      <a:cxn ang="0">
                        <a:pos x="402" y="21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10"/>
                      </a:cxn>
                    </a:cxnLst>
                    <a:rect l="0" t="0" r="r" b="b"/>
                    <a:pathLst>
                      <a:path w="402" h="21">
                        <a:moveTo>
                          <a:pt x="402" y="10"/>
                        </a:moveTo>
                        <a:lnTo>
                          <a:pt x="402" y="21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10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15" name="Freeform 783"/>
                  <p:cNvSpPr>
                    <a:spLocks/>
                  </p:cNvSpPr>
                  <p:nvPr/>
                </p:nvSpPr>
                <p:spPr bwMode="auto">
                  <a:xfrm>
                    <a:off x="2598" y="2943"/>
                    <a:ext cx="402" cy="21"/>
                  </a:xfrm>
                  <a:custGeom>
                    <a:avLst/>
                    <a:gdLst/>
                    <a:ahLst/>
                    <a:cxnLst>
                      <a:cxn ang="0">
                        <a:pos x="402" y="10"/>
                      </a:cxn>
                      <a:cxn ang="0">
                        <a:pos x="402" y="21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10"/>
                      </a:cxn>
                    </a:cxnLst>
                    <a:rect l="0" t="0" r="r" b="b"/>
                    <a:pathLst>
                      <a:path w="402" h="21">
                        <a:moveTo>
                          <a:pt x="402" y="10"/>
                        </a:moveTo>
                        <a:lnTo>
                          <a:pt x="402" y="21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10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16" name="Freeform 784"/>
                  <p:cNvSpPr>
                    <a:spLocks/>
                  </p:cNvSpPr>
                  <p:nvPr/>
                </p:nvSpPr>
                <p:spPr bwMode="auto">
                  <a:xfrm>
                    <a:off x="2598" y="2942"/>
                    <a:ext cx="402" cy="21"/>
                  </a:xfrm>
                  <a:custGeom>
                    <a:avLst/>
                    <a:gdLst/>
                    <a:ahLst/>
                    <a:cxnLst>
                      <a:cxn ang="0">
                        <a:pos x="402" y="10"/>
                      </a:cxn>
                      <a:cxn ang="0">
                        <a:pos x="402" y="21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0"/>
                      </a:cxn>
                    </a:cxnLst>
                    <a:rect l="0" t="0" r="r" b="b"/>
                    <a:pathLst>
                      <a:path w="402" h="21">
                        <a:moveTo>
                          <a:pt x="402" y="10"/>
                        </a:moveTo>
                        <a:lnTo>
                          <a:pt x="402" y="21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0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17" name="Freeform 785"/>
                  <p:cNvSpPr>
                    <a:spLocks/>
                  </p:cNvSpPr>
                  <p:nvPr/>
                </p:nvSpPr>
                <p:spPr bwMode="auto">
                  <a:xfrm>
                    <a:off x="2598" y="2941"/>
                    <a:ext cx="402" cy="22"/>
                  </a:xfrm>
                  <a:custGeom>
                    <a:avLst/>
                    <a:gdLst/>
                    <a:ahLst/>
                    <a:cxnLst>
                      <a:cxn ang="0">
                        <a:pos x="402" y="11"/>
                      </a:cxn>
                      <a:cxn ang="0">
                        <a:pos x="402" y="22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11"/>
                      </a:cxn>
                    </a:cxnLst>
                    <a:rect l="0" t="0" r="r" b="b"/>
                    <a:pathLst>
                      <a:path w="402" h="22">
                        <a:moveTo>
                          <a:pt x="402" y="11"/>
                        </a:moveTo>
                        <a:lnTo>
                          <a:pt x="402" y="22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1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18" name="Freeform 786"/>
                  <p:cNvSpPr>
                    <a:spLocks/>
                  </p:cNvSpPr>
                  <p:nvPr/>
                </p:nvSpPr>
                <p:spPr bwMode="auto">
                  <a:xfrm>
                    <a:off x="2598" y="2939"/>
                    <a:ext cx="402" cy="24"/>
                  </a:xfrm>
                  <a:custGeom>
                    <a:avLst/>
                    <a:gdLst/>
                    <a:ahLst/>
                    <a:cxnLst>
                      <a:cxn ang="0">
                        <a:pos x="402" y="13"/>
                      </a:cxn>
                      <a:cxn ang="0">
                        <a:pos x="402" y="24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402" y="13"/>
                      </a:cxn>
                    </a:cxnLst>
                    <a:rect l="0" t="0" r="r" b="b"/>
                    <a:pathLst>
                      <a:path w="402" h="24">
                        <a:moveTo>
                          <a:pt x="402" y="13"/>
                        </a:moveTo>
                        <a:lnTo>
                          <a:pt x="402" y="24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402" y="1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19" name="Freeform 787"/>
                  <p:cNvSpPr>
                    <a:spLocks/>
                  </p:cNvSpPr>
                  <p:nvPr/>
                </p:nvSpPr>
                <p:spPr bwMode="auto">
                  <a:xfrm>
                    <a:off x="2598" y="2939"/>
                    <a:ext cx="402" cy="23"/>
                  </a:xfrm>
                  <a:custGeom>
                    <a:avLst/>
                    <a:gdLst/>
                    <a:ahLst/>
                    <a:cxnLst>
                      <a:cxn ang="0">
                        <a:pos x="402" y="12"/>
                      </a:cxn>
                      <a:cxn ang="0">
                        <a:pos x="402" y="23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12"/>
                      </a:cxn>
                    </a:cxnLst>
                    <a:rect l="0" t="0" r="r" b="b"/>
                    <a:pathLst>
                      <a:path w="402" h="23">
                        <a:moveTo>
                          <a:pt x="402" y="12"/>
                        </a:moveTo>
                        <a:lnTo>
                          <a:pt x="402" y="23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1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20" name="Freeform 788"/>
                  <p:cNvSpPr>
                    <a:spLocks/>
                  </p:cNvSpPr>
                  <p:nvPr/>
                </p:nvSpPr>
                <p:spPr bwMode="auto">
                  <a:xfrm>
                    <a:off x="2598" y="2938"/>
                    <a:ext cx="402" cy="23"/>
                  </a:xfrm>
                  <a:custGeom>
                    <a:avLst/>
                    <a:gdLst/>
                    <a:ahLst/>
                    <a:cxnLst>
                      <a:cxn ang="0">
                        <a:pos x="402" y="12"/>
                      </a:cxn>
                      <a:cxn ang="0">
                        <a:pos x="402" y="23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12"/>
                      </a:cxn>
                    </a:cxnLst>
                    <a:rect l="0" t="0" r="r" b="b"/>
                    <a:pathLst>
                      <a:path w="402" h="23">
                        <a:moveTo>
                          <a:pt x="402" y="12"/>
                        </a:moveTo>
                        <a:lnTo>
                          <a:pt x="402" y="23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1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21" name="Freeform 789"/>
                  <p:cNvSpPr>
                    <a:spLocks/>
                  </p:cNvSpPr>
                  <p:nvPr/>
                </p:nvSpPr>
                <p:spPr bwMode="auto">
                  <a:xfrm>
                    <a:off x="2598" y="2938"/>
                    <a:ext cx="402" cy="22"/>
                  </a:xfrm>
                  <a:custGeom>
                    <a:avLst/>
                    <a:gdLst/>
                    <a:ahLst/>
                    <a:cxnLst>
                      <a:cxn ang="0">
                        <a:pos x="402" y="11"/>
                      </a:cxn>
                      <a:cxn ang="0">
                        <a:pos x="402" y="22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1"/>
                      </a:cxn>
                    </a:cxnLst>
                    <a:rect l="0" t="0" r="r" b="b"/>
                    <a:pathLst>
                      <a:path w="402" h="22">
                        <a:moveTo>
                          <a:pt x="402" y="11"/>
                        </a:moveTo>
                        <a:lnTo>
                          <a:pt x="402" y="22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22" name="Freeform 790"/>
                  <p:cNvSpPr>
                    <a:spLocks/>
                  </p:cNvSpPr>
                  <p:nvPr/>
                </p:nvSpPr>
                <p:spPr bwMode="auto">
                  <a:xfrm>
                    <a:off x="2598" y="2937"/>
                    <a:ext cx="402" cy="22"/>
                  </a:xfrm>
                  <a:custGeom>
                    <a:avLst/>
                    <a:gdLst/>
                    <a:ahLst/>
                    <a:cxnLst>
                      <a:cxn ang="0">
                        <a:pos x="402" y="12"/>
                      </a:cxn>
                      <a:cxn ang="0">
                        <a:pos x="402" y="22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402" y="12"/>
                      </a:cxn>
                    </a:cxnLst>
                    <a:rect l="0" t="0" r="r" b="b"/>
                    <a:pathLst>
                      <a:path w="402" h="22">
                        <a:moveTo>
                          <a:pt x="402" y="12"/>
                        </a:moveTo>
                        <a:lnTo>
                          <a:pt x="402" y="22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402" y="1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23" name="Freeform 791"/>
                  <p:cNvSpPr>
                    <a:spLocks/>
                  </p:cNvSpPr>
                  <p:nvPr/>
                </p:nvSpPr>
                <p:spPr bwMode="auto">
                  <a:xfrm>
                    <a:off x="2598" y="2936"/>
                    <a:ext cx="402" cy="22"/>
                  </a:xfrm>
                  <a:custGeom>
                    <a:avLst/>
                    <a:gdLst/>
                    <a:ahLst/>
                    <a:cxnLst>
                      <a:cxn ang="0">
                        <a:pos x="402" y="13"/>
                      </a:cxn>
                      <a:cxn ang="0">
                        <a:pos x="402" y="22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3"/>
                      </a:cxn>
                    </a:cxnLst>
                    <a:rect l="0" t="0" r="r" b="b"/>
                    <a:pathLst>
                      <a:path w="402" h="22">
                        <a:moveTo>
                          <a:pt x="402" y="13"/>
                        </a:moveTo>
                        <a:lnTo>
                          <a:pt x="402" y="22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24" name="Freeform 792"/>
                  <p:cNvSpPr>
                    <a:spLocks/>
                  </p:cNvSpPr>
                  <p:nvPr/>
                </p:nvSpPr>
                <p:spPr bwMode="auto">
                  <a:xfrm>
                    <a:off x="2598" y="2936"/>
                    <a:ext cx="402" cy="22"/>
                  </a:xfrm>
                  <a:custGeom>
                    <a:avLst/>
                    <a:gdLst/>
                    <a:ahLst/>
                    <a:cxnLst>
                      <a:cxn ang="0">
                        <a:pos x="402" y="12"/>
                      </a:cxn>
                      <a:cxn ang="0">
                        <a:pos x="402" y="22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2"/>
                      </a:cxn>
                    </a:cxnLst>
                    <a:rect l="0" t="0" r="r" b="b"/>
                    <a:pathLst>
                      <a:path w="402" h="22">
                        <a:moveTo>
                          <a:pt x="402" y="12"/>
                        </a:moveTo>
                        <a:lnTo>
                          <a:pt x="402" y="22"/>
                        </a:ln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25" name="Freeform 793"/>
                  <p:cNvSpPr>
                    <a:spLocks/>
                  </p:cNvSpPr>
                  <p:nvPr/>
                </p:nvSpPr>
                <p:spPr bwMode="auto">
                  <a:xfrm>
                    <a:off x="2598" y="2935"/>
                    <a:ext cx="402" cy="23"/>
                  </a:xfrm>
                  <a:custGeom>
                    <a:avLst/>
                    <a:gdLst/>
                    <a:ahLst/>
                    <a:cxnLst>
                      <a:cxn ang="0">
                        <a:pos x="402" y="12"/>
                      </a:cxn>
                      <a:cxn ang="0">
                        <a:pos x="402" y="23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2"/>
                      </a:cxn>
                    </a:cxnLst>
                    <a:rect l="0" t="0" r="r" b="b"/>
                    <a:pathLst>
                      <a:path w="402" h="23">
                        <a:moveTo>
                          <a:pt x="402" y="12"/>
                        </a:moveTo>
                        <a:lnTo>
                          <a:pt x="402" y="23"/>
                        </a:ln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26" name="Freeform 794"/>
                  <p:cNvSpPr>
                    <a:spLocks/>
                  </p:cNvSpPr>
                  <p:nvPr/>
                </p:nvSpPr>
                <p:spPr bwMode="auto">
                  <a:xfrm>
                    <a:off x="2598" y="2934"/>
                    <a:ext cx="402" cy="23"/>
                  </a:xfrm>
                  <a:custGeom>
                    <a:avLst/>
                    <a:gdLst/>
                    <a:ahLst/>
                    <a:cxnLst>
                      <a:cxn ang="0">
                        <a:pos x="402" y="12"/>
                      </a:cxn>
                      <a:cxn ang="0">
                        <a:pos x="402" y="23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2"/>
                      </a:cxn>
                    </a:cxnLst>
                    <a:rect l="0" t="0" r="r" b="b"/>
                    <a:pathLst>
                      <a:path w="402" h="23">
                        <a:moveTo>
                          <a:pt x="402" y="12"/>
                        </a:moveTo>
                        <a:lnTo>
                          <a:pt x="402" y="23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27" name="Freeform 795"/>
                  <p:cNvSpPr>
                    <a:spLocks/>
                  </p:cNvSpPr>
                  <p:nvPr/>
                </p:nvSpPr>
                <p:spPr bwMode="auto">
                  <a:xfrm>
                    <a:off x="2598" y="2934"/>
                    <a:ext cx="402" cy="23"/>
                  </a:xfrm>
                  <a:custGeom>
                    <a:avLst/>
                    <a:gdLst/>
                    <a:ahLst/>
                    <a:cxnLst>
                      <a:cxn ang="0">
                        <a:pos x="402" y="11"/>
                      </a:cxn>
                      <a:cxn ang="0">
                        <a:pos x="402" y="23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1"/>
                      </a:cxn>
                    </a:cxnLst>
                    <a:rect l="0" t="0" r="r" b="b"/>
                    <a:pathLst>
                      <a:path w="402" h="23">
                        <a:moveTo>
                          <a:pt x="402" y="11"/>
                        </a:moveTo>
                        <a:lnTo>
                          <a:pt x="402" y="23"/>
                        </a:ln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28" name="Freeform 796"/>
                  <p:cNvSpPr>
                    <a:spLocks/>
                  </p:cNvSpPr>
                  <p:nvPr/>
                </p:nvSpPr>
                <p:spPr bwMode="auto">
                  <a:xfrm>
                    <a:off x="2598" y="2932"/>
                    <a:ext cx="402" cy="24"/>
                  </a:xfrm>
                  <a:custGeom>
                    <a:avLst/>
                    <a:gdLst/>
                    <a:ahLst/>
                    <a:cxnLst>
                      <a:cxn ang="0">
                        <a:pos x="402" y="13"/>
                      </a:cxn>
                      <a:cxn ang="0">
                        <a:pos x="402" y="24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3"/>
                      </a:cxn>
                    </a:cxnLst>
                    <a:rect l="0" t="0" r="r" b="b"/>
                    <a:pathLst>
                      <a:path w="402" h="24">
                        <a:moveTo>
                          <a:pt x="402" y="13"/>
                        </a:moveTo>
                        <a:lnTo>
                          <a:pt x="402" y="24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29" name="Freeform 797"/>
                  <p:cNvSpPr>
                    <a:spLocks/>
                  </p:cNvSpPr>
                  <p:nvPr/>
                </p:nvSpPr>
                <p:spPr bwMode="auto">
                  <a:xfrm>
                    <a:off x="2598" y="2932"/>
                    <a:ext cx="402" cy="24"/>
                  </a:xfrm>
                  <a:custGeom>
                    <a:avLst/>
                    <a:gdLst/>
                    <a:ahLst/>
                    <a:cxnLst>
                      <a:cxn ang="0">
                        <a:pos x="402" y="13"/>
                      </a:cxn>
                      <a:cxn ang="0">
                        <a:pos x="402" y="24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3"/>
                      </a:cxn>
                    </a:cxnLst>
                    <a:rect l="0" t="0" r="r" b="b"/>
                    <a:pathLst>
                      <a:path w="402" h="24">
                        <a:moveTo>
                          <a:pt x="402" y="13"/>
                        </a:moveTo>
                        <a:lnTo>
                          <a:pt x="402" y="24"/>
                        </a:ln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30" name="Freeform 798"/>
                  <p:cNvSpPr>
                    <a:spLocks/>
                  </p:cNvSpPr>
                  <p:nvPr/>
                </p:nvSpPr>
                <p:spPr bwMode="auto">
                  <a:xfrm>
                    <a:off x="2598" y="2931"/>
                    <a:ext cx="402" cy="24"/>
                  </a:xfrm>
                  <a:custGeom>
                    <a:avLst/>
                    <a:gdLst/>
                    <a:ahLst/>
                    <a:cxnLst>
                      <a:cxn ang="0">
                        <a:pos x="402" y="13"/>
                      </a:cxn>
                      <a:cxn ang="0">
                        <a:pos x="402" y="24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3"/>
                      </a:cxn>
                    </a:cxnLst>
                    <a:rect l="0" t="0" r="r" b="b"/>
                    <a:pathLst>
                      <a:path w="402" h="24">
                        <a:moveTo>
                          <a:pt x="402" y="13"/>
                        </a:moveTo>
                        <a:lnTo>
                          <a:pt x="402" y="24"/>
                        </a:ln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31" name="Freeform 799"/>
                  <p:cNvSpPr>
                    <a:spLocks/>
                  </p:cNvSpPr>
                  <p:nvPr/>
                </p:nvSpPr>
                <p:spPr bwMode="auto">
                  <a:xfrm>
                    <a:off x="2598" y="2930"/>
                    <a:ext cx="402" cy="25"/>
                  </a:xfrm>
                  <a:custGeom>
                    <a:avLst/>
                    <a:gdLst/>
                    <a:ahLst/>
                    <a:cxnLst>
                      <a:cxn ang="0">
                        <a:pos x="402" y="13"/>
                      </a:cxn>
                      <a:cxn ang="0">
                        <a:pos x="402" y="25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3"/>
                      </a:cxn>
                    </a:cxnLst>
                    <a:rect l="0" t="0" r="r" b="b"/>
                    <a:pathLst>
                      <a:path w="402" h="25">
                        <a:moveTo>
                          <a:pt x="402" y="13"/>
                        </a:moveTo>
                        <a:lnTo>
                          <a:pt x="402" y="25"/>
                        </a:ln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32" name="Freeform 800"/>
                  <p:cNvSpPr>
                    <a:spLocks/>
                  </p:cNvSpPr>
                  <p:nvPr/>
                </p:nvSpPr>
                <p:spPr bwMode="auto">
                  <a:xfrm>
                    <a:off x="2598" y="2929"/>
                    <a:ext cx="402" cy="24"/>
                  </a:xfrm>
                  <a:custGeom>
                    <a:avLst/>
                    <a:gdLst/>
                    <a:ahLst/>
                    <a:cxnLst>
                      <a:cxn ang="0">
                        <a:pos x="402" y="14"/>
                      </a:cxn>
                      <a:cxn ang="0">
                        <a:pos x="402" y="24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4"/>
                      </a:cxn>
                    </a:cxnLst>
                    <a:rect l="0" t="0" r="r" b="b"/>
                    <a:pathLst>
                      <a:path w="402" h="24">
                        <a:moveTo>
                          <a:pt x="402" y="14"/>
                        </a:moveTo>
                        <a:lnTo>
                          <a:pt x="402" y="24"/>
                        </a:ln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4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33" name="Freeform 801"/>
                  <p:cNvSpPr>
                    <a:spLocks/>
                  </p:cNvSpPr>
                  <p:nvPr/>
                </p:nvSpPr>
                <p:spPr bwMode="auto">
                  <a:xfrm>
                    <a:off x="2598" y="2929"/>
                    <a:ext cx="402" cy="24"/>
                  </a:xfrm>
                  <a:custGeom>
                    <a:avLst/>
                    <a:gdLst/>
                    <a:ahLst/>
                    <a:cxnLst>
                      <a:cxn ang="0">
                        <a:pos x="402" y="13"/>
                      </a:cxn>
                      <a:cxn ang="0">
                        <a:pos x="402" y="24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402" y="13"/>
                      </a:cxn>
                    </a:cxnLst>
                    <a:rect l="0" t="0" r="r" b="b"/>
                    <a:pathLst>
                      <a:path w="402" h="24">
                        <a:moveTo>
                          <a:pt x="402" y="13"/>
                        </a:moveTo>
                        <a:lnTo>
                          <a:pt x="402" y="24"/>
                        </a:ln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402" y="1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34" name="Freeform 802"/>
                  <p:cNvSpPr>
                    <a:spLocks/>
                  </p:cNvSpPr>
                  <p:nvPr/>
                </p:nvSpPr>
                <p:spPr bwMode="auto">
                  <a:xfrm>
                    <a:off x="2598" y="2928"/>
                    <a:ext cx="402" cy="25"/>
                  </a:xfrm>
                  <a:custGeom>
                    <a:avLst/>
                    <a:gdLst/>
                    <a:ahLst/>
                    <a:cxnLst>
                      <a:cxn ang="0">
                        <a:pos x="402" y="14"/>
                      </a:cxn>
                      <a:cxn ang="0">
                        <a:pos x="402" y="25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4"/>
                      </a:cxn>
                    </a:cxnLst>
                    <a:rect l="0" t="0" r="r" b="b"/>
                    <a:pathLst>
                      <a:path w="402" h="25">
                        <a:moveTo>
                          <a:pt x="402" y="14"/>
                        </a:moveTo>
                        <a:lnTo>
                          <a:pt x="402" y="25"/>
                        </a:ln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4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35" name="Freeform 803"/>
                  <p:cNvSpPr>
                    <a:spLocks/>
                  </p:cNvSpPr>
                  <p:nvPr/>
                </p:nvSpPr>
                <p:spPr bwMode="auto">
                  <a:xfrm>
                    <a:off x="2598" y="2928"/>
                    <a:ext cx="402" cy="24"/>
                  </a:xfrm>
                  <a:custGeom>
                    <a:avLst/>
                    <a:gdLst/>
                    <a:ahLst/>
                    <a:cxnLst>
                      <a:cxn ang="0">
                        <a:pos x="402" y="13"/>
                      </a:cxn>
                      <a:cxn ang="0">
                        <a:pos x="402" y="24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402" y="13"/>
                      </a:cxn>
                    </a:cxnLst>
                    <a:rect l="0" t="0" r="r" b="b"/>
                    <a:pathLst>
                      <a:path w="402" h="24">
                        <a:moveTo>
                          <a:pt x="402" y="13"/>
                        </a:moveTo>
                        <a:lnTo>
                          <a:pt x="402" y="24"/>
                        </a:ln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402" y="1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36" name="Freeform 804"/>
                  <p:cNvSpPr>
                    <a:spLocks/>
                  </p:cNvSpPr>
                  <p:nvPr/>
                </p:nvSpPr>
                <p:spPr bwMode="auto">
                  <a:xfrm>
                    <a:off x="2598" y="2927"/>
                    <a:ext cx="402" cy="25"/>
                  </a:xfrm>
                  <a:custGeom>
                    <a:avLst/>
                    <a:gdLst/>
                    <a:ahLst/>
                    <a:cxnLst>
                      <a:cxn ang="0">
                        <a:pos x="402" y="13"/>
                      </a:cxn>
                      <a:cxn ang="0">
                        <a:pos x="402" y="25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402" y="13"/>
                      </a:cxn>
                    </a:cxnLst>
                    <a:rect l="0" t="0" r="r" b="b"/>
                    <a:pathLst>
                      <a:path w="402" h="25">
                        <a:moveTo>
                          <a:pt x="402" y="13"/>
                        </a:moveTo>
                        <a:lnTo>
                          <a:pt x="402" y="25"/>
                        </a:ln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402" y="13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37" name="Freeform 805"/>
                  <p:cNvSpPr>
                    <a:spLocks/>
                  </p:cNvSpPr>
                  <p:nvPr/>
                </p:nvSpPr>
                <p:spPr bwMode="auto">
                  <a:xfrm>
                    <a:off x="2598" y="2926"/>
                    <a:ext cx="402" cy="25"/>
                  </a:xfrm>
                  <a:custGeom>
                    <a:avLst/>
                    <a:gdLst/>
                    <a:ahLst/>
                    <a:cxnLst>
                      <a:cxn ang="0">
                        <a:pos x="402" y="13"/>
                      </a:cxn>
                      <a:cxn ang="0">
                        <a:pos x="402" y="25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402" y="13"/>
                      </a:cxn>
                    </a:cxnLst>
                    <a:rect l="0" t="0" r="r" b="b"/>
                    <a:pathLst>
                      <a:path w="402" h="25">
                        <a:moveTo>
                          <a:pt x="402" y="13"/>
                        </a:moveTo>
                        <a:lnTo>
                          <a:pt x="402" y="25"/>
                        </a:ln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402" y="13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38" name="Freeform 806"/>
                  <p:cNvSpPr>
                    <a:spLocks/>
                  </p:cNvSpPr>
                  <p:nvPr/>
                </p:nvSpPr>
                <p:spPr bwMode="auto">
                  <a:xfrm>
                    <a:off x="2598" y="2924"/>
                    <a:ext cx="402" cy="26"/>
                  </a:xfrm>
                  <a:custGeom>
                    <a:avLst/>
                    <a:gdLst/>
                    <a:ahLst/>
                    <a:cxnLst>
                      <a:cxn ang="0">
                        <a:pos x="402" y="15"/>
                      </a:cxn>
                      <a:cxn ang="0">
                        <a:pos x="402" y="26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5"/>
                      </a:cxn>
                    </a:cxnLst>
                    <a:rect l="0" t="0" r="r" b="b"/>
                    <a:pathLst>
                      <a:path w="402" h="26">
                        <a:moveTo>
                          <a:pt x="402" y="15"/>
                        </a:moveTo>
                        <a:lnTo>
                          <a:pt x="402" y="26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5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39" name="Freeform 807"/>
                  <p:cNvSpPr>
                    <a:spLocks/>
                  </p:cNvSpPr>
                  <p:nvPr/>
                </p:nvSpPr>
                <p:spPr bwMode="auto">
                  <a:xfrm>
                    <a:off x="2598" y="2923"/>
                    <a:ext cx="402" cy="26"/>
                  </a:xfrm>
                  <a:custGeom>
                    <a:avLst/>
                    <a:gdLst/>
                    <a:ahLst/>
                    <a:cxnLst>
                      <a:cxn ang="0">
                        <a:pos x="402" y="16"/>
                      </a:cxn>
                      <a:cxn ang="0">
                        <a:pos x="402" y="26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6"/>
                      </a:cxn>
                    </a:cxnLst>
                    <a:rect l="0" t="0" r="r" b="b"/>
                    <a:pathLst>
                      <a:path w="402" h="26">
                        <a:moveTo>
                          <a:pt x="402" y="16"/>
                        </a:moveTo>
                        <a:lnTo>
                          <a:pt x="402" y="26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6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40" name="Freeform 808"/>
                  <p:cNvSpPr>
                    <a:spLocks/>
                  </p:cNvSpPr>
                  <p:nvPr/>
                </p:nvSpPr>
                <p:spPr bwMode="auto">
                  <a:xfrm>
                    <a:off x="2598" y="2923"/>
                    <a:ext cx="402" cy="26"/>
                  </a:xfrm>
                  <a:custGeom>
                    <a:avLst/>
                    <a:gdLst/>
                    <a:ahLst/>
                    <a:cxnLst>
                      <a:cxn ang="0">
                        <a:pos x="402" y="15"/>
                      </a:cxn>
                      <a:cxn ang="0">
                        <a:pos x="402" y="26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5"/>
                      </a:cxn>
                    </a:cxnLst>
                    <a:rect l="0" t="0" r="r" b="b"/>
                    <a:pathLst>
                      <a:path w="402" h="26">
                        <a:moveTo>
                          <a:pt x="402" y="15"/>
                        </a:moveTo>
                        <a:lnTo>
                          <a:pt x="402" y="26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5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41" name="Freeform 809"/>
                  <p:cNvSpPr>
                    <a:spLocks/>
                  </p:cNvSpPr>
                  <p:nvPr/>
                </p:nvSpPr>
                <p:spPr bwMode="auto">
                  <a:xfrm>
                    <a:off x="2598" y="2922"/>
                    <a:ext cx="402" cy="26"/>
                  </a:xfrm>
                  <a:custGeom>
                    <a:avLst/>
                    <a:gdLst/>
                    <a:ahLst/>
                    <a:cxnLst>
                      <a:cxn ang="0">
                        <a:pos x="402" y="16"/>
                      </a:cxn>
                      <a:cxn ang="0">
                        <a:pos x="402" y="26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6"/>
                      </a:cxn>
                    </a:cxnLst>
                    <a:rect l="0" t="0" r="r" b="b"/>
                    <a:pathLst>
                      <a:path w="402" h="26">
                        <a:moveTo>
                          <a:pt x="402" y="16"/>
                        </a:moveTo>
                        <a:lnTo>
                          <a:pt x="402" y="26"/>
                        </a:ln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6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42" name="Freeform 810"/>
                  <p:cNvSpPr>
                    <a:spLocks/>
                  </p:cNvSpPr>
                  <p:nvPr/>
                </p:nvSpPr>
                <p:spPr bwMode="auto">
                  <a:xfrm>
                    <a:off x="2598" y="2922"/>
                    <a:ext cx="402" cy="25"/>
                  </a:xfrm>
                  <a:custGeom>
                    <a:avLst/>
                    <a:gdLst/>
                    <a:ahLst/>
                    <a:cxnLst>
                      <a:cxn ang="0">
                        <a:pos x="402" y="15"/>
                      </a:cxn>
                      <a:cxn ang="0">
                        <a:pos x="402" y="25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402" y="15"/>
                      </a:cxn>
                    </a:cxnLst>
                    <a:rect l="0" t="0" r="r" b="b"/>
                    <a:pathLst>
                      <a:path w="402" h="25">
                        <a:moveTo>
                          <a:pt x="402" y="15"/>
                        </a:moveTo>
                        <a:lnTo>
                          <a:pt x="402" y="25"/>
                        </a:ln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402" y="15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43" name="Freeform 811"/>
                  <p:cNvSpPr>
                    <a:spLocks/>
                  </p:cNvSpPr>
                  <p:nvPr/>
                </p:nvSpPr>
                <p:spPr bwMode="auto">
                  <a:xfrm>
                    <a:off x="2598" y="2921"/>
                    <a:ext cx="402" cy="25"/>
                  </a:xfrm>
                  <a:custGeom>
                    <a:avLst/>
                    <a:gdLst/>
                    <a:ahLst/>
                    <a:cxnLst>
                      <a:cxn ang="0">
                        <a:pos x="402" y="15"/>
                      </a:cxn>
                      <a:cxn ang="0">
                        <a:pos x="402" y="25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402" y="15"/>
                      </a:cxn>
                    </a:cxnLst>
                    <a:rect l="0" t="0" r="r" b="b"/>
                    <a:pathLst>
                      <a:path w="402" h="25">
                        <a:moveTo>
                          <a:pt x="402" y="15"/>
                        </a:moveTo>
                        <a:lnTo>
                          <a:pt x="402" y="25"/>
                        </a:ln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402" y="15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44" name="Freeform 812"/>
                  <p:cNvSpPr>
                    <a:spLocks/>
                  </p:cNvSpPr>
                  <p:nvPr/>
                </p:nvSpPr>
                <p:spPr bwMode="auto">
                  <a:xfrm>
                    <a:off x="2598" y="2920"/>
                    <a:ext cx="402" cy="26"/>
                  </a:xfrm>
                  <a:custGeom>
                    <a:avLst/>
                    <a:gdLst/>
                    <a:ahLst/>
                    <a:cxnLst>
                      <a:cxn ang="0">
                        <a:pos x="402" y="16"/>
                      </a:cxn>
                      <a:cxn ang="0">
                        <a:pos x="402" y="26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402" y="16"/>
                      </a:cxn>
                    </a:cxnLst>
                    <a:rect l="0" t="0" r="r" b="b"/>
                    <a:pathLst>
                      <a:path w="402" h="26">
                        <a:moveTo>
                          <a:pt x="402" y="16"/>
                        </a:moveTo>
                        <a:lnTo>
                          <a:pt x="402" y="26"/>
                        </a:ln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402" y="1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45" name="Freeform 813"/>
                  <p:cNvSpPr>
                    <a:spLocks/>
                  </p:cNvSpPr>
                  <p:nvPr/>
                </p:nvSpPr>
                <p:spPr bwMode="auto">
                  <a:xfrm>
                    <a:off x="2598" y="2919"/>
                    <a:ext cx="402" cy="26"/>
                  </a:xfrm>
                  <a:custGeom>
                    <a:avLst/>
                    <a:gdLst/>
                    <a:ahLst/>
                    <a:cxnLst>
                      <a:cxn ang="0">
                        <a:pos x="402" y="16"/>
                      </a:cxn>
                      <a:cxn ang="0">
                        <a:pos x="402" y="26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6"/>
                      </a:cxn>
                    </a:cxnLst>
                    <a:rect l="0" t="0" r="r" b="b"/>
                    <a:pathLst>
                      <a:path w="402" h="26">
                        <a:moveTo>
                          <a:pt x="402" y="16"/>
                        </a:moveTo>
                        <a:lnTo>
                          <a:pt x="402" y="26"/>
                        </a:ln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46" name="Freeform 814"/>
                  <p:cNvSpPr>
                    <a:spLocks/>
                  </p:cNvSpPr>
                  <p:nvPr/>
                </p:nvSpPr>
                <p:spPr bwMode="auto">
                  <a:xfrm>
                    <a:off x="2598" y="2918"/>
                    <a:ext cx="402" cy="27"/>
                  </a:xfrm>
                  <a:custGeom>
                    <a:avLst/>
                    <a:gdLst/>
                    <a:ahLst/>
                    <a:cxnLst>
                      <a:cxn ang="0">
                        <a:pos x="402" y="17"/>
                      </a:cxn>
                      <a:cxn ang="0">
                        <a:pos x="402" y="27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402" y="17"/>
                      </a:cxn>
                    </a:cxnLst>
                    <a:rect l="0" t="0" r="r" b="b"/>
                    <a:pathLst>
                      <a:path w="402" h="27">
                        <a:moveTo>
                          <a:pt x="402" y="17"/>
                        </a:moveTo>
                        <a:lnTo>
                          <a:pt x="402" y="27"/>
                        </a:ln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402" y="1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47" name="Freeform 815"/>
                  <p:cNvSpPr>
                    <a:spLocks/>
                  </p:cNvSpPr>
                  <p:nvPr/>
                </p:nvSpPr>
                <p:spPr bwMode="auto">
                  <a:xfrm>
                    <a:off x="2598" y="2917"/>
                    <a:ext cx="402" cy="27"/>
                  </a:xfrm>
                  <a:custGeom>
                    <a:avLst/>
                    <a:gdLst/>
                    <a:ahLst/>
                    <a:cxnLst>
                      <a:cxn ang="0">
                        <a:pos x="402" y="18"/>
                      </a:cxn>
                      <a:cxn ang="0">
                        <a:pos x="402" y="27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402" y="18"/>
                      </a:cxn>
                    </a:cxnLst>
                    <a:rect l="0" t="0" r="r" b="b"/>
                    <a:pathLst>
                      <a:path w="402" h="27">
                        <a:moveTo>
                          <a:pt x="402" y="18"/>
                        </a:moveTo>
                        <a:lnTo>
                          <a:pt x="402" y="27"/>
                        </a:ln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402" y="1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48" name="Freeform 816"/>
                  <p:cNvSpPr>
                    <a:spLocks/>
                  </p:cNvSpPr>
                  <p:nvPr/>
                </p:nvSpPr>
                <p:spPr bwMode="auto">
                  <a:xfrm>
                    <a:off x="2598" y="2917"/>
                    <a:ext cx="402" cy="26"/>
                  </a:xfrm>
                  <a:custGeom>
                    <a:avLst/>
                    <a:gdLst/>
                    <a:ahLst/>
                    <a:cxnLst>
                      <a:cxn ang="0">
                        <a:pos x="402" y="26"/>
                      </a:cxn>
                      <a:cxn ang="0">
                        <a:pos x="402" y="17"/>
                      </a:cxn>
                      <a:cxn ang="0">
                        <a:pos x="0" y="0"/>
                      </a:cxn>
                      <a:cxn ang="0">
                        <a:pos x="0" y="10"/>
                      </a:cxn>
                      <a:cxn ang="0">
                        <a:pos x="402" y="26"/>
                      </a:cxn>
                    </a:cxnLst>
                    <a:rect l="0" t="0" r="r" b="b"/>
                    <a:pathLst>
                      <a:path w="402" h="26">
                        <a:moveTo>
                          <a:pt x="402" y="26"/>
                        </a:moveTo>
                        <a:lnTo>
                          <a:pt x="402" y="17"/>
                        </a:lnTo>
                        <a:lnTo>
                          <a:pt x="0" y="0"/>
                        </a:lnTo>
                        <a:lnTo>
                          <a:pt x="0" y="10"/>
                        </a:lnTo>
                        <a:lnTo>
                          <a:pt x="402" y="2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49" name="Freeform 817"/>
                  <p:cNvSpPr>
                    <a:spLocks/>
                  </p:cNvSpPr>
                  <p:nvPr/>
                </p:nvSpPr>
                <p:spPr bwMode="auto">
                  <a:xfrm>
                    <a:off x="3000" y="2827"/>
                    <a:ext cx="131" cy="70"/>
                  </a:xfrm>
                  <a:custGeom>
                    <a:avLst/>
                    <a:gdLst/>
                    <a:ahLst/>
                    <a:cxnLst>
                      <a:cxn ang="0">
                        <a:pos x="131" y="70"/>
                      </a:cxn>
                      <a:cxn ang="0">
                        <a:pos x="0" y="21"/>
                      </a:cxn>
                      <a:cxn ang="0">
                        <a:pos x="0" y="0"/>
                      </a:cxn>
                      <a:cxn ang="0">
                        <a:pos x="131" y="50"/>
                      </a:cxn>
                      <a:cxn ang="0">
                        <a:pos x="131" y="70"/>
                      </a:cxn>
                    </a:cxnLst>
                    <a:rect l="0" t="0" r="r" b="b"/>
                    <a:pathLst>
                      <a:path w="131" h="70">
                        <a:moveTo>
                          <a:pt x="131" y="70"/>
                        </a:moveTo>
                        <a:lnTo>
                          <a:pt x="0" y="21"/>
                        </a:lnTo>
                        <a:lnTo>
                          <a:pt x="0" y="0"/>
                        </a:lnTo>
                        <a:lnTo>
                          <a:pt x="131" y="50"/>
                        </a:lnTo>
                        <a:lnTo>
                          <a:pt x="131" y="7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50" name="Freeform 818"/>
                  <p:cNvSpPr>
                    <a:spLocks/>
                  </p:cNvSpPr>
                  <p:nvPr/>
                </p:nvSpPr>
                <p:spPr bwMode="auto">
                  <a:xfrm>
                    <a:off x="3000" y="2828"/>
                    <a:ext cx="131" cy="69"/>
                  </a:xfrm>
                  <a:custGeom>
                    <a:avLst/>
                    <a:gdLst/>
                    <a:ahLst/>
                    <a:cxnLst>
                      <a:cxn ang="0">
                        <a:pos x="131" y="69"/>
                      </a:cxn>
                      <a:cxn ang="0">
                        <a:pos x="0" y="21"/>
                      </a:cxn>
                      <a:cxn ang="0">
                        <a:pos x="0" y="0"/>
                      </a:cxn>
                      <a:cxn ang="0">
                        <a:pos x="131" y="49"/>
                      </a:cxn>
                      <a:cxn ang="0">
                        <a:pos x="131" y="69"/>
                      </a:cxn>
                    </a:cxnLst>
                    <a:rect l="0" t="0" r="r" b="b"/>
                    <a:pathLst>
                      <a:path w="131" h="69">
                        <a:moveTo>
                          <a:pt x="131" y="69"/>
                        </a:moveTo>
                        <a:lnTo>
                          <a:pt x="0" y="21"/>
                        </a:lnTo>
                        <a:lnTo>
                          <a:pt x="0" y="0"/>
                        </a:lnTo>
                        <a:lnTo>
                          <a:pt x="131" y="49"/>
                        </a:lnTo>
                        <a:lnTo>
                          <a:pt x="131" y="69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51" name="Freeform 819"/>
                  <p:cNvSpPr>
                    <a:spLocks/>
                  </p:cNvSpPr>
                  <p:nvPr/>
                </p:nvSpPr>
                <p:spPr bwMode="auto">
                  <a:xfrm>
                    <a:off x="3000" y="2829"/>
                    <a:ext cx="131" cy="69"/>
                  </a:xfrm>
                  <a:custGeom>
                    <a:avLst/>
                    <a:gdLst/>
                    <a:ahLst/>
                    <a:cxnLst>
                      <a:cxn ang="0">
                        <a:pos x="131" y="69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131" y="48"/>
                      </a:cxn>
                      <a:cxn ang="0">
                        <a:pos x="131" y="69"/>
                      </a:cxn>
                    </a:cxnLst>
                    <a:rect l="0" t="0" r="r" b="b"/>
                    <a:pathLst>
                      <a:path w="131" h="69">
                        <a:moveTo>
                          <a:pt x="131" y="69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131" y="48"/>
                        </a:lnTo>
                        <a:lnTo>
                          <a:pt x="131" y="69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52" name="Freeform 820"/>
                  <p:cNvSpPr>
                    <a:spLocks/>
                  </p:cNvSpPr>
                  <p:nvPr/>
                </p:nvSpPr>
                <p:spPr bwMode="auto">
                  <a:xfrm>
                    <a:off x="3000" y="2829"/>
                    <a:ext cx="131" cy="69"/>
                  </a:xfrm>
                  <a:custGeom>
                    <a:avLst/>
                    <a:gdLst/>
                    <a:ahLst/>
                    <a:cxnLst>
                      <a:cxn ang="0">
                        <a:pos x="131" y="69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131" y="49"/>
                      </a:cxn>
                      <a:cxn ang="0">
                        <a:pos x="131" y="69"/>
                      </a:cxn>
                    </a:cxnLst>
                    <a:rect l="0" t="0" r="r" b="b"/>
                    <a:pathLst>
                      <a:path w="131" h="69">
                        <a:moveTo>
                          <a:pt x="131" y="69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131" y="49"/>
                        </a:lnTo>
                        <a:lnTo>
                          <a:pt x="131" y="69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53" name="Freeform 821"/>
                  <p:cNvSpPr>
                    <a:spLocks/>
                  </p:cNvSpPr>
                  <p:nvPr/>
                </p:nvSpPr>
                <p:spPr bwMode="auto">
                  <a:xfrm>
                    <a:off x="3000" y="2829"/>
                    <a:ext cx="131" cy="69"/>
                  </a:xfrm>
                  <a:custGeom>
                    <a:avLst/>
                    <a:gdLst/>
                    <a:ahLst/>
                    <a:cxnLst>
                      <a:cxn ang="0">
                        <a:pos x="131" y="69"/>
                      </a:cxn>
                      <a:cxn ang="0">
                        <a:pos x="0" y="21"/>
                      </a:cxn>
                      <a:cxn ang="0">
                        <a:pos x="0" y="0"/>
                      </a:cxn>
                      <a:cxn ang="0">
                        <a:pos x="131" y="49"/>
                      </a:cxn>
                      <a:cxn ang="0">
                        <a:pos x="131" y="69"/>
                      </a:cxn>
                    </a:cxnLst>
                    <a:rect l="0" t="0" r="r" b="b"/>
                    <a:pathLst>
                      <a:path w="131" h="69">
                        <a:moveTo>
                          <a:pt x="131" y="69"/>
                        </a:moveTo>
                        <a:lnTo>
                          <a:pt x="0" y="21"/>
                        </a:lnTo>
                        <a:lnTo>
                          <a:pt x="0" y="0"/>
                        </a:lnTo>
                        <a:lnTo>
                          <a:pt x="131" y="49"/>
                        </a:lnTo>
                        <a:lnTo>
                          <a:pt x="131" y="69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54" name="Freeform 822"/>
                  <p:cNvSpPr>
                    <a:spLocks/>
                  </p:cNvSpPr>
                  <p:nvPr/>
                </p:nvSpPr>
                <p:spPr bwMode="auto">
                  <a:xfrm>
                    <a:off x="3000" y="2831"/>
                    <a:ext cx="131" cy="67"/>
                  </a:xfrm>
                  <a:custGeom>
                    <a:avLst/>
                    <a:gdLst/>
                    <a:ahLst/>
                    <a:cxnLst>
                      <a:cxn ang="0">
                        <a:pos x="131" y="67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8"/>
                      </a:cxn>
                      <a:cxn ang="0">
                        <a:pos x="131" y="67"/>
                      </a:cxn>
                    </a:cxnLst>
                    <a:rect l="0" t="0" r="r" b="b"/>
                    <a:pathLst>
                      <a:path w="131" h="67">
                        <a:moveTo>
                          <a:pt x="131" y="67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8"/>
                        </a:lnTo>
                        <a:lnTo>
                          <a:pt x="131" y="67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55" name="Freeform 823"/>
                  <p:cNvSpPr>
                    <a:spLocks/>
                  </p:cNvSpPr>
                  <p:nvPr/>
                </p:nvSpPr>
                <p:spPr bwMode="auto">
                  <a:xfrm>
                    <a:off x="3000" y="2831"/>
                    <a:ext cx="131" cy="68"/>
                  </a:xfrm>
                  <a:custGeom>
                    <a:avLst/>
                    <a:gdLst/>
                    <a:ahLst/>
                    <a:cxnLst>
                      <a:cxn ang="0">
                        <a:pos x="131" y="68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131" y="48"/>
                      </a:cxn>
                      <a:cxn ang="0">
                        <a:pos x="131" y="68"/>
                      </a:cxn>
                    </a:cxnLst>
                    <a:rect l="0" t="0" r="r" b="b"/>
                    <a:pathLst>
                      <a:path w="131" h="68">
                        <a:moveTo>
                          <a:pt x="131" y="68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131" y="48"/>
                        </a:lnTo>
                        <a:lnTo>
                          <a:pt x="131" y="68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56" name="Freeform 824"/>
                  <p:cNvSpPr>
                    <a:spLocks/>
                  </p:cNvSpPr>
                  <p:nvPr/>
                </p:nvSpPr>
                <p:spPr bwMode="auto">
                  <a:xfrm>
                    <a:off x="3000" y="2832"/>
                    <a:ext cx="131" cy="67"/>
                  </a:xfrm>
                  <a:custGeom>
                    <a:avLst/>
                    <a:gdLst/>
                    <a:ahLst/>
                    <a:cxnLst>
                      <a:cxn ang="0">
                        <a:pos x="131" y="67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131" y="48"/>
                      </a:cxn>
                      <a:cxn ang="0">
                        <a:pos x="131" y="67"/>
                      </a:cxn>
                    </a:cxnLst>
                    <a:rect l="0" t="0" r="r" b="b"/>
                    <a:pathLst>
                      <a:path w="131" h="67">
                        <a:moveTo>
                          <a:pt x="131" y="67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131" y="48"/>
                        </a:lnTo>
                        <a:lnTo>
                          <a:pt x="131" y="67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57" name="Freeform 825"/>
                  <p:cNvSpPr>
                    <a:spLocks/>
                  </p:cNvSpPr>
                  <p:nvPr/>
                </p:nvSpPr>
                <p:spPr bwMode="auto">
                  <a:xfrm>
                    <a:off x="3000" y="2832"/>
                    <a:ext cx="131" cy="67"/>
                  </a:xfrm>
                  <a:custGeom>
                    <a:avLst/>
                    <a:gdLst/>
                    <a:ahLst/>
                    <a:cxnLst>
                      <a:cxn ang="0">
                        <a:pos x="131" y="67"/>
                      </a:cxn>
                      <a:cxn ang="0">
                        <a:pos x="0" y="21"/>
                      </a:cxn>
                      <a:cxn ang="0">
                        <a:pos x="0" y="0"/>
                      </a:cxn>
                      <a:cxn ang="0">
                        <a:pos x="131" y="48"/>
                      </a:cxn>
                      <a:cxn ang="0">
                        <a:pos x="131" y="67"/>
                      </a:cxn>
                    </a:cxnLst>
                    <a:rect l="0" t="0" r="r" b="b"/>
                    <a:pathLst>
                      <a:path w="131" h="67">
                        <a:moveTo>
                          <a:pt x="131" y="67"/>
                        </a:moveTo>
                        <a:lnTo>
                          <a:pt x="0" y="21"/>
                        </a:lnTo>
                        <a:lnTo>
                          <a:pt x="0" y="0"/>
                        </a:lnTo>
                        <a:lnTo>
                          <a:pt x="131" y="48"/>
                        </a:lnTo>
                        <a:lnTo>
                          <a:pt x="131" y="67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58" name="Freeform 826"/>
                  <p:cNvSpPr>
                    <a:spLocks/>
                  </p:cNvSpPr>
                  <p:nvPr/>
                </p:nvSpPr>
                <p:spPr bwMode="auto">
                  <a:xfrm>
                    <a:off x="3000" y="2832"/>
                    <a:ext cx="131" cy="67"/>
                  </a:xfrm>
                  <a:custGeom>
                    <a:avLst/>
                    <a:gdLst/>
                    <a:ahLst/>
                    <a:cxnLst>
                      <a:cxn ang="0">
                        <a:pos x="131" y="67"/>
                      </a:cxn>
                      <a:cxn ang="0">
                        <a:pos x="0" y="21"/>
                      </a:cxn>
                      <a:cxn ang="0">
                        <a:pos x="0" y="0"/>
                      </a:cxn>
                      <a:cxn ang="0">
                        <a:pos x="131" y="48"/>
                      </a:cxn>
                      <a:cxn ang="0">
                        <a:pos x="131" y="67"/>
                      </a:cxn>
                    </a:cxnLst>
                    <a:rect l="0" t="0" r="r" b="b"/>
                    <a:pathLst>
                      <a:path w="131" h="67">
                        <a:moveTo>
                          <a:pt x="131" y="67"/>
                        </a:moveTo>
                        <a:lnTo>
                          <a:pt x="0" y="21"/>
                        </a:lnTo>
                        <a:lnTo>
                          <a:pt x="0" y="0"/>
                        </a:lnTo>
                        <a:lnTo>
                          <a:pt x="131" y="48"/>
                        </a:lnTo>
                        <a:lnTo>
                          <a:pt x="131" y="67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59" name="Freeform 827"/>
                  <p:cNvSpPr>
                    <a:spLocks/>
                  </p:cNvSpPr>
                  <p:nvPr/>
                </p:nvSpPr>
                <p:spPr bwMode="auto">
                  <a:xfrm>
                    <a:off x="3000" y="2833"/>
                    <a:ext cx="131" cy="66"/>
                  </a:xfrm>
                  <a:custGeom>
                    <a:avLst/>
                    <a:gdLst/>
                    <a:ahLst/>
                    <a:cxnLst>
                      <a:cxn ang="0">
                        <a:pos x="131" y="66"/>
                      </a:cxn>
                      <a:cxn ang="0">
                        <a:pos x="0" y="21"/>
                      </a:cxn>
                      <a:cxn ang="0">
                        <a:pos x="0" y="0"/>
                      </a:cxn>
                      <a:cxn ang="0">
                        <a:pos x="131" y="48"/>
                      </a:cxn>
                      <a:cxn ang="0">
                        <a:pos x="131" y="66"/>
                      </a:cxn>
                    </a:cxnLst>
                    <a:rect l="0" t="0" r="r" b="b"/>
                    <a:pathLst>
                      <a:path w="131" h="66">
                        <a:moveTo>
                          <a:pt x="131" y="66"/>
                        </a:moveTo>
                        <a:lnTo>
                          <a:pt x="0" y="21"/>
                        </a:lnTo>
                        <a:lnTo>
                          <a:pt x="0" y="0"/>
                        </a:lnTo>
                        <a:lnTo>
                          <a:pt x="131" y="48"/>
                        </a:lnTo>
                        <a:lnTo>
                          <a:pt x="131" y="66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60" name="Freeform 828"/>
                  <p:cNvSpPr>
                    <a:spLocks/>
                  </p:cNvSpPr>
                  <p:nvPr/>
                </p:nvSpPr>
                <p:spPr bwMode="auto">
                  <a:xfrm>
                    <a:off x="3000" y="2834"/>
                    <a:ext cx="131" cy="66"/>
                  </a:xfrm>
                  <a:custGeom>
                    <a:avLst/>
                    <a:gdLst/>
                    <a:ahLst/>
                    <a:cxnLst>
                      <a:cxn ang="0">
                        <a:pos x="131" y="66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131" y="47"/>
                      </a:cxn>
                      <a:cxn ang="0">
                        <a:pos x="131" y="66"/>
                      </a:cxn>
                    </a:cxnLst>
                    <a:rect l="0" t="0" r="r" b="b"/>
                    <a:pathLst>
                      <a:path w="131" h="66">
                        <a:moveTo>
                          <a:pt x="131" y="66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131" y="47"/>
                        </a:lnTo>
                        <a:lnTo>
                          <a:pt x="131" y="66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61" name="Freeform 829"/>
                  <p:cNvSpPr>
                    <a:spLocks/>
                  </p:cNvSpPr>
                  <p:nvPr/>
                </p:nvSpPr>
                <p:spPr bwMode="auto">
                  <a:xfrm>
                    <a:off x="3000" y="2834"/>
                    <a:ext cx="131" cy="66"/>
                  </a:xfrm>
                  <a:custGeom>
                    <a:avLst/>
                    <a:gdLst/>
                    <a:ahLst/>
                    <a:cxnLst>
                      <a:cxn ang="0">
                        <a:pos x="131" y="66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131" y="47"/>
                      </a:cxn>
                      <a:cxn ang="0">
                        <a:pos x="131" y="66"/>
                      </a:cxn>
                    </a:cxnLst>
                    <a:rect l="0" t="0" r="r" b="b"/>
                    <a:pathLst>
                      <a:path w="131" h="66">
                        <a:moveTo>
                          <a:pt x="131" y="66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131" y="47"/>
                        </a:lnTo>
                        <a:lnTo>
                          <a:pt x="131" y="66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62" name="Freeform 830"/>
                  <p:cNvSpPr>
                    <a:spLocks/>
                  </p:cNvSpPr>
                  <p:nvPr/>
                </p:nvSpPr>
                <p:spPr bwMode="auto">
                  <a:xfrm>
                    <a:off x="3000" y="2835"/>
                    <a:ext cx="131" cy="66"/>
                  </a:xfrm>
                  <a:custGeom>
                    <a:avLst/>
                    <a:gdLst/>
                    <a:ahLst/>
                    <a:cxnLst>
                      <a:cxn ang="0">
                        <a:pos x="131" y="66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131" y="46"/>
                      </a:cxn>
                      <a:cxn ang="0">
                        <a:pos x="131" y="66"/>
                      </a:cxn>
                    </a:cxnLst>
                    <a:rect l="0" t="0" r="r" b="b"/>
                    <a:pathLst>
                      <a:path w="131" h="66">
                        <a:moveTo>
                          <a:pt x="131" y="66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131" y="46"/>
                        </a:lnTo>
                        <a:lnTo>
                          <a:pt x="131" y="66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63" name="Freeform 831"/>
                  <p:cNvSpPr>
                    <a:spLocks/>
                  </p:cNvSpPr>
                  <p:nvPr/>
                </p:nvSpPr>
                <p:spPr bwMode="auto">
                  <a:xfrm>
                    <a:off x="3000" y="2835"/>
                    <a:ext cx="131" cy="66"/>
                  </a:xfrm>
                  <a:custGeom>
                    <a:avLst/>
                    <a:gdLst/>
                    <a:ahLst/>
                    <a:cxnLst>
                      <a:cxn ang="0">
                        <a:pos x="131" y="66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131" y="46"/>
                      </a:cxn>
                      <a:cxn ang="0">
                        <a:pos x="131" y="66"/>
                      </a:cxn>
                    </a:cxnLst>
                    <a:rect l="0" t="0" r="r" b="b"/>
                    <a:pathLst>
                      <a:path w="131" h="66">
                        <a:moveTo>
                          <a:pt x="131" y="66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131" y="46"/>
                        </a:lnTo>
                        <a:lnTo>
                          <a:pt x="131" y="66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64" name="Freeform 832"/>
                  <p:cNvSpPr>
                    <a:spLocks/>
                  </p:cNvSpPr>
                  <p:nvPr/>
                </p:nvSpPr>
                <p:spPr bwMode="auto">
                  <a:xfrm>
                    <a:off x="3000" y="2836"/>
                    <a:ext cx="131" cy="66"/>
                  </a:xfrm>
                  <a:custGeom>
                    <a:avLst/>
                    <a:gdLst/>
                    <a:ahLst/>
                    <a:cxnLst>
                      <a:cxn ang="0">
                        <a:pos x="131" y="66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6"/>
                      </a:cxn>
                      <a:cxn ang="0">
                        <a:pos x="131" y="66"/>
                      </a:cxn>
                    </a:cxnLst>
                    <a:rect l="0" t="0" r="r" b="b"/>
                    <a:pathLst>
                      <a:path w="131" h="66">
                        <a:moveTo>
                          <a:pt x="131" y="66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6"/>
                        </a:lnTo>
                        <a:lnTo>
                          <a:pt x="131" y="66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65" name="Freeform 833"/>
                  <p:cNvSpPr>
                    <a:spLocks/>
                  </p:cNvSpPr>
                  <p:nvPr/>
                </p:nvSpPr>
                <p:spPr bwMode="auto">
                  <a:xfrm>
                    <a:off x="3000" y="2837"/>
                    <a:ext cx="131" cy="65"/>
                  </a:xfrm>
                  <a:custGeom>
                    <a:avLst/>
                    <a:gdLst/>
                    <a:ahLst/>
                    <a:cxnLst>
                      <a:cxn ang="0">
                        <a:pos x="131" y="65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5"/>
                      </a:cxn>
                      <a:cxn ang="0">
                        <a:pos x="131" y="65"/>
                      </a:cxn>
                    </a:cxnLst>
                    <a:rect l="0" t="0" r="r" b="b"/>
                    <a:pathLst>
                      <a:path w="131" h="65">
                        <a:moveTo>
                          <a:pt x="131" y="65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5"/>
                        </a:lnTo>
                        <a:lnTo>
                          <a:pt x="131" y="65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66" name="Freeform 834"/>
                  <p:cNvSpPr>
                    <a:spLocks/>
                  </p:cNvSpPr>
                  <p:nvPr/>
                </p:nvSpPr>
                <p:spPr bwMode="auto">
                  <a:xfrm>
                    <a:off x="3000" y="2837"/>
                    <a:ext cx="131" cy="65"/>
                  </a:xfrm>
                  <a:custGeom>
                    <a:avLst/>
                    <a:gdLst/>
                    <a:ahLst/>
                    <a:cxnLst>
                      <a:cxn ang="0">
                        <a:pos x="131" y="65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5"/>
                      </a:cxn>
                      <a:cxn ang="0">
                        <a:pos x="131" y="65"/>
                      </a:cxn>
                    </a:cxnLst>
                    <a:rect l="0" t="0" r="r" b="b"/>
                    <a:pathLst>
                      <a:path w="131" h="65">
                        <a:moveTo>
                          <a:pt x="131" y="65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5"/>
                        </a:lnTo>
                        <a:lnTo>
                          <a:pt x="131" y="65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67" name="Freeform 835"/>
                  <p:cNvSpPr>
                    <a:spLocks/>
                  </p:cNvSpPr>
                  <p:nvPr/>
                </p:nvSpPr>
                <p:spPr bwMode="auto">
                  <a:xfrm>
                    <a:off x="3000" y="2838"/>
                    <a:ext cx="131" cy="64"/>
                  </a:xfrm>
                  <a:custGeom>
                    <a:avLst/>
                    <a:gdLst/>
                    <a:ahLst/>
                    <a:cxnLst>
                      <a:cxn ang="0">
                        <a:pos x="131" y="64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5"/>
                      </a:cxn>
                      <a:cxn ang="0">
                        <a:pos x="131" y="64"/>
                      </a:cxn>
                    </a:cxnLst>
                    <a:rect l="0" t="0" r="r" b="b"/>
                    <a:pathLst>
                      <a:path w="131" h="64">
                        <a:moveTo>
                          <a:pt x="131" y="64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5"/>
                        </a:lnTo>
                        <a:lnTo>
                          <a:pt x="131" y="64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68" name="Freeform 836"/>
                  <p:cNvSpPr>
                    <a:spLocks/>
                  </p:cNvSpPr>
                  <p:nvPr/>
                </p:nvSpPr>
                <p:spPr bwMode="auto">
                  <a:xfrm>
                    <a:off x="3000" y="2838"/>
                    <a:ext cx="131" cy="64"/>
                  </a:xfrm>
                  <a:custGeom>
                    <a:avLst/>
                    <a:gdLst/>
                    <a:ahLst/>
                    <a:cxnLst>
                      <a:cxn ang="0">
                        <a:pos x="131" y="64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5"/>
                      </a:cxn>
                      <a:cxn ang="0">
                        <a:pos x="131" y="64"/>
                      </a:cxn>
                    </a:cxnLst>
                    <a:rect l="0" t="0" r="r" b="b"/>
                    <a:pathLst>
                      <a:path w="131" h="64">
                        <a:moveTo>
                          <a:pt x="131" y="64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5"/>
                        </a:lnTo>
                        <a:lnTo>
                          <a:pt x="131" y="64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69" name="Freeform 837"/>
                  <p:cNvSpPr>
                    <a:spLocks/>
                  </p:cNvSpPr>
                  <p:nvPr/>
                </p:nvSpPr>
                <p:spPr bwMode="auto">
                  <a:xfrm>
                    <a:off x="3000" y="2839"/>
                    <a:ext cx="131" cy="64"/>
                  </a:xfrm>
                  <a:custGeom>
                    <a:avLst/>
                    <a:gdLst/>
                    <a:ahLst/>
                    <a:cxnLst>
                      <a:cxn ang="0">
                        <a:pos x="131" y="64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5"/>
                      </a:cxn>
                      <a:cxn ang="0">
                        <a:pos x="131" y="64"/>
                      </a:cxn>
                    </a:cxnLst>
                    <a:rect l="0" t="0" r="r" b="b"/>
                    <a:pathLst>
                      <a:path w="131" h="64">
                        <a:moveTo>
                          <a:pt x="131" y="64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5"/>
                        </a:lnTo>
                        <a:lnTo>
                          <a:pt x="131" y="64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70" name="Freeform 838"/>
                  <p:cNvSpPr>
                    <a:spLocks/>
                  </p:cNvSpPr>
                  <p:nvPr/>
                </p:nvSpPr>
                <p:spPr bwMode="auto">
                  <a:xfrm>
                    <a:off x="3000" y="2839"/>
                    <a:ext cx="131" cy="64"/>
                  </a:xfrm>
                  <a:custGeom>
                    <a:avLst/>
                    <a:gdLst/>
                    <a:ahLst/>
                    <a:cxnLst>
                      <a:cxn ang="0">
                        <a:pos x="131" y="64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5"/>
                      </a:cxn>
                      <a:cxn ang="0">
                        <a:pos x="131" y="64"/>
                      </a:cxn>
                    </a:cxnLst>
                    <a:rect l="0" t="0" r="r" b="b"/>
                    <a:pathLst>
                      <a:path w="131" h="64">
                        <a:moveTo>
                          <a:pt x="131" y="64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5"/>
                        </a:lnTo>
                        <a:lnTo>
                          <a:pt x="131" y="64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71" name="Freeform 839"/>
                  <p:cNvSpPr>
                    <a:spLocks/>
                  </p:cNvSpPr>
                  <p:nvPr/>
                </p:nvSpPr>
                <p:spPr bwMode="auto">
                  <a:xfrm>
                    <a:off x="3000" y="2839"/>
                    <a:ext cx="131" cy="65"/>
                  </a:xfrm>
                  <a:custGeom>
                    <a:avLst/>
                    <a:gdLst/>
                    <a:ahLst/>
                    <a:cxnLst>
                      <a:cxn ang="0">
                        <a:pos x="131" y="65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131" y="46"/>
                      </a:cxn>
                      <a:cxn ang="0">
                        <a:pos x="131" y="65"/>
                      </a:cxn>
                    </a:cxnLst>
                    <a:rect l="0" t="0" r="r" b="b"/>
                    <a:pathLst>
                      <a:path w="131" h="65">
                        <a:moveTo>
                          <a:pt x="131" y="65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131" y="46"/>
                        </a:lnTo>
                        <a:lnTo>
                          <a:pt x="131" y="65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72" name="Freeform 840"/>
                  <p:cNvSpPr>
                    <a:spLocks/>
                  </p:cNvSpPr>
                  <p:nvPr/>
                </p:nvSpPr>
                <p:spPr bwMode="auto">
                  <a:xfrm>
                    <a:off x="3000" y="2840"/>
                    <a:ext cx="131" cy="64"/>
                  </a:xfrm>
                  <a:custGeom>
                    <a:avLst/>
                    <a:gdLst/>
                    <a:ahLst/>
                    <a:cxnLst>
                      <a:cxn ang="0">
                        <a:pos x="131" y="64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5"/>
                      </a:cxn>
                      <a:cxn ang="0">
                        <a:pos x="131" y="64"/>
                      </a:cxn>
                    </a:cxnLst>
                    <a:rect l="0" t="0" r="r" b="b"/>
                    <a:pathLst>
                      <a:path w="131" h="64">
                        <a:moveTo>
                          <a:pt x="131" y="64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5"/>
                        </a:lnTo>
                        <a:lnTo>
                          <a:pt x="131" y="64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73" name="Freeform 841"/>
                  <p:cNvSpPr>
                    <a:spLocks/>
                  </p:cNvSpPr>
                  <p:nvPr/>
                </p:nvSpPr>
                <p:spPr bwMode="auto">
                  <a:xfrm>
                    <a:off x="3000" y="2840"/>
                    <a:ext cx="131" cy="65"/>
                  </a:xfrm>
                  <a:custGeom>
                    <a:avLst/>
                    <a:gdLst/>
                    <a:ahLst/>
                    <a:cxnLst>
                      <a:cxn ang="0">
                        <a:pos x="131" y="65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6"/>
                      </a:cxn>
                      <a:cxn ang="0">
                        <a:pos x="131" y="65"/>
                      </a:cxn>
                    </a:cxnLst>
                    <a:rect l="0" t="0" r="r" b="b"/>
                    <a:pathLst>
                      <a:path w="131" h="65">
                        <a:moveTo>
                          <a:pt x="131" y="65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6"/>
                        </a:lnTo>
                        <a:lnTo>
                          <a:pt x="131" y="65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74" name="Freeform 842"/>
                  <p:cNvSpPr>
                    <a:spLocks/>
                  </p:cNvSpPr>
                  <p:nvPr/>
                </p:nvSpPr>
                <p:spPr bwMode="auto">
                  <a:xfrm>
                    <a:off x="3000" y="2840"/>
                    <a:ext cx="131" cy="65"/>
                  </a:xfrm>
                  <a:custGeom>
                    <a:avLst/>
                    <a:gdLst/>
                    <a:ahLst/>
                    <a:cxnLst>
                      <a:cxn ang="0">
                        <a:pos x="131" y="65"/>
                      </a:cxn>
                      <a:cxn ang="0">
                        <a:pos x="0" y="20"/>
                      </a:cxn>
                      <a:cxn ang="0">
                        <a:pos x="0" y="0"/>
                      </a:cxn>
                      <a:cxn ang="0">
                        <a:pos x="131" y="46"/>
                      </a:cxn>
                      <a:cxn ang="0">
                        <a:pos x="131" y="65"/>
                      </a:cxn>
                    </a:cxnLst>
                    <a:rect l="0" t="0" r="r" b="b"/>
                    <a:pathLst>
                      <a:path w="131" h="65">
                        <a:moveTo>
                          <a:pt x="131" y="65"/>
                        </a:moveTo>
                        <a:lnTo>
                          <a:pt x="0" y="20"/>
                        </a:lnTo>
                        <a:lnTo>
                          <a:pt x="0" y="0"/>
                        </a:lnTo>
                        <a:lnTo>
                          <a:pt x="131" y="46"/>
                        </a:lnTo>
                        <a:lnTo>
                          <a:pt x="131" y="65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75" name="Freeform 843"/>
                  <p:cNvSpPr>
                    <a:spLocks/>
                  </p:cNvSpPr>
                  <p:nvPr/>
                </p:nvSpPr>
                <p:spPr bwMode="auto">
                  <a:xfrm>
                    <a:off x="3000" y="2841"/>
                    <a:ext cx="131" cy="64"/>
                  </a:xfrm>
                  <a:custGeom>
                    <a:avLst/>
                    <a:gdLst/>
                    <a:ahLst/>
                    <a:cxnLst>
                      <a:cxn ang="0">
                        <a:pos x="131" y="64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6"/>
                      </a:cxn>
                      <a:cxn ang="0">
                        <a:pos x="131" y="64"/>
                      </a:cxn>
                    </a:cxnLst>
                    <a:rect l="0" t="0" r="r" b="b"/>
                    <a:pathLst>
                      <a:path w="131" h="64">
                        <a:moveTo>
                          <a:pt x="131" y="64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6"/>
                        </a:lnTo>
                        <a:lnTo>
                          <a:pt x="131" y="64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76" name="Freeform 844"/>
                  <p:cNvSpPr>
                    <a:spLocks/>
                  </p:cNvSpPr>
                  <p:nvPr/>
                </p:nvSpPr>
                <p:spPr bwMode="auto">
                  <a:xfrm>
                    <a:off x="3000" y="2842"/>
                    <a:ext cx="131" cy="63"/>
                  </a:xfrm>
                  <a:custGeom>
                    <a:avLst/>
                    <a:gdLst/>
                    <a:ahLst/>
                    <a:cxnLst>
                      <a:cxn ang="0">
                        <a:pos x="131" y="63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5"/>
                      </a:cxn>
                      <a:cxn ang="0">
                        <a:pos x="131" y="63"/>
                      </a:cxn>
                    </a:cxnLst>
                    <a:rect l="0" t="0" r="r" b="b"/>
                    <a:pathLst>
                      <a:path w="131" h="63">
                        <a:moveTo>
                          <a:pt x="131" y="63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5"/>
                        </a:lnTo>
                        <a:lnTo>
                          <a:pt x="131" y="63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77" name="Freeform 845"/>
                  <p:cNvSpPr>
                    <a:spLocks/>
                  </p:cNvSpPr>
                  <p:nvPr/>
                </p:nvSpPr>
                <p:spPr bwMode="auto">
                  <a:xfrm>
                    <a:off x="3000" y="2842"/>
                    <a:ext cx="131" cy="64"/>
                  </a:xfrm>
                  <a:custGeom>
                    <a:avLst/>
                    <a:gdLst/>
                    <a:ahLst/>
                    <a:cxnLst>
                      <a:cxn ang="0">
                        <a:pos x="131" y="64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5"/>
                      </a:cxn>
                      <a:cxn ang="0">
                        <a:pos x="131" y="64"/>
                      </a:cxn>
                    </a:cxnLst>
                    <a:rect l="0" t="0" r="r" b="b"/>
                    <a:pathLst>
                      <a:path w="131" h="64">
                        <a:moveTo>
                          <a:pt x="131" y="64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5"/>
                        </a:lnTo>
                        <a:lnTo>
                          <a:pt x="131" y="64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78" name="Freeform 846"/>
                  <p:cNvSpPr>
                    <a:spLocks/>
                  </p:cNvSpPr>
                  <p:nvPr/>
                </p:nvSpPr>
                <p:spPr bwMode="auto">
                  <a:xfrm>
                    <a:off x="3000" y="2842"/>
                    <a:ext cx="131" cy="64"/>
                  </a:xfrm>
                  <a:custGeom>
                    <a:avLst/>
                    <a:gdLst/>
                    <a:ahLst/>
                    <a:cxnLst>
                      <a:cxn ang="0">
                        <a:pos x="131" y="64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6"/>
                      </a:cxn>
                      <a:cxn ang="0">
                        <a:pos x="131" y="64"/>
                      </a:cxn>
                    </a:cxnLst>
                    <a:rect l="0" t="0" r="r" b="b"/>
                    <a:pathLst>
                      <a:path w="131" h="64">
                        <a:moveTo>
                          <a:pt x="131" y="64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6"/>
                        </a:lnTo>
                        <a:lnTo>
                          <a:pt x="131" y="64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79" name="Freeform 847"/>
                  <p:cNvSpPr>
                    <a:spLocks/>
                  </p:cNvSpPr>
                  <p:nvPr/>
                </p:nvSpPr>
                <p:spPr bwMode="auto">
                  <a:xfrm>
                    <a:off x="3000" y="2843"/>
                    <a:ext cx="131" cy="63"/>
                  </a:xfrm>
                  <a:custGeom>
                    <a:avLst/>
                    <a:gdLst/>
                    <a:ahLst/>
                    <a:cxnLst>
                      <a:cxn ang="0">
                        <a:pos x="131" y="63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5"/>
                      </a:cxn>
                      <a:cxn ang="0">
                        <a:pos x="131" y="63"/>
                      </a:cxn>
                    </a:cxnLst>
                    <a:rect l="0" t="0" r="r" b="b"/>
                    <a:pathLst>
                      <a:path w="131" h="63">
                        <a:moveTo>
                          <a:pt x="131" y="63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5"/>
                        </a:lnTo>
                        <a:lnTo>
                          <a:pt x="131" y="63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80" name="Freeform 848"/>
                  <p:cNvSpPr>
                    <a:spLocks/>
                  </p:cNvSpPr>
                  <p:nvPr/>
                </p:nvSpPr>
                <p:spPr bwMode="auto">
                  <a:xfrm>
                    <a:off x="3000" y="2844"/>
                    <a:ext cx="131" cy="63"/>
                  </a:xfrm>
                  <a:custGeom>
                    <a:avLst/>
                    <a:gdLst/>
                    <a:ahLst/>
                    <a:cxnLst>
                      <a:cxn ang="0">
                        <a:pos x="131" y="63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4"/>
                      </a:cxn>
                      <a:cxn ang="0">
                        <a:pos x="131" y="63"/>
                      </a:cxn>
                    </a:cxnLst>
                    <a:rect l="0" t="0" r="r" b="b"/>
                    <a:pathLst>
                      <a:path w="131" h="63">
                        <a:moveTo>
                          <a:pt x="131" y="63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4"/>
                        </a:lnTo>
                        <a:lnTo>
                          <a:pt x="131" y="63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81" name="Freeform 849"/>
                  <p:cNvSpPr>
                    <a:spLocks/>
                  </p:cNvSpPr>
                  <p:nvPr/>
                </p:nvSpPr>
                <p:spPr bwMode="auto">
                  <a:xfrm>
                    <a:off x="3000" y="2845"/>
                    <a:ext cx="131" cy="62"/>
                  </a:xfrm>
                  <a:custGeom>
                    <a:avLst/>
                    <a:gdLst/>
                    <a:ahLst/>
                    <a:cxnLst>
                      <a:cxn ang="0">
                        <a:pos x="131" y="62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3"/>
                      </a:cxn>
                      <a:cxn ang="0">
                        <a:pos x="131" y="62"/>
                      </a:cxn>
                    </a:cxnLst>
                    <a:rect l="0" t="0" r="r" b="b"/>
                    <a:pathLst>
                      <a:path w="131" h="62">
                        <a:moveTo>
                          <a:pt x="131" y="62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3"/>
                        </a:lnTo>
                        <a:lnTo>
                          <a:pt x="131" y="62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82" name="Freeform 850"/>
                  <p:cNvSpPr>
                    <a:spLocks/>
                  </p:cNvSpPr>
                  <p:nvPr/>
                </p:nvSpPr>
                <p:spPr bwMode="auto">
                  <a:xfrm>
                    <a:off x="3000" y="2845"/>
                    <a:ext cx="131" cy="63"/>
                  </a:xfrm>
                  <a:custGeom>
                    <a:avLst/>
                    <a:gdLst/>
                    <a:ahLst/>
                    <a:cxnLst>
                      <a:cxn ang="0">
                        <a:pos x="131" y="63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4"/>
                      </a:cxn>
                      <a:cxn ang="0">
                        <a:pos x="131" y="63"/>
                      </a:cxn>
                    </a:cxnLst>
                    <a:rect l="0" t="0" r="r" b="b"/>
                    <a:pathLst>
                      <a:path w="131" h="63">
                        <a:moveTo>
                          <a:pt x="131" y="63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4"/>
                        </a:lnTo>
                        <a:lnTo>
                          <a:pt x="131" y="63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83" name="Freeform 851"/>
                  <p:cNvSpPr>
                    <a:spLocks/>
                  </p:cNvSpPr>
                  <p:nvPr/>
                </p:nvSpPr>
                <p:spPr bwMode="auto">
                  <a:xfrm>
                    <a:off x="3000" y="2846"/>
                    <a:ext cx="131" cy="62"/>
                  </a:xfrm>
                  <a:custGeom>
                    <a:avLst/>
                    <a:gdLst/>
                    <a:ahLst/>
                    <a:cxnLst>
                      <a:cxn ang="0">
                        <a:pos x="131" y="62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3"/>
                      </a:cxn>
                      <a:cxn ang="0">
                        <a:pos x="131" y="62"/>
                      </a:cxn>
                    </a:cxnLst>
                    <a:rect l="0" t="0" r="r" b="b"/>
                    <a:pathLst>
                      <a:path w="131" h="62">
                        <a:moveTo>
                          <a:pt x="131" y="62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3"/>
                        </a:lnTo>
                        <a:lnTo>
                          <a:pt x="131" y="62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84" name="Freeform 852"/>
                  <p:cNvSpPr>
                    <a:spLocks/>
                  </p:cNvSpPr>
                  <p:nvPr/>
                </p:nvSpPr>
                <p:spPr bwMode="auto">
                  <a:xfrm>
                    <a:off x="3000" y="2846"/>
                    <a:ext cx="131" cy="62"/>
                  </a:xfrm>
                  <a:custGeom>
                    <a:avLst/>
                    <a:gdLst/>
                    <a:ahLst/>
                    <a:cxnLst>
                      <a:cxn ang="0">
                        <a:pos x="131" y="62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4"/>
                      </a:cxn>
                      <a:cxn ang="0">
                        <a:pos x="131" y="62"/>
                      </a:cxn>
                    </a:cxnLst>
                    <a:rect l="0" t="0" r="r" b="b"/>
                    <a:pathLst>
                      <a:path w="131" h="62">
                        <a:moveTo>
                          <a:pt x="131" y="62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4"/>
                        </a:lnTo>
                        <a:lnTo>
                          <a:pt x="131" y="62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85" name="Freeform 853"/>
                  <p:cNvSpPr>
                    <a:spLocks/>
                  </p:cNvSpPr>
                  <p:nvPr/>
                </p:nvSpPr>
                <p:spPr bwMode="auto">
                  <a:xfrm>
                    <a:off x="3000" y="2846"/>
                    <a:ext cx="131" cy="62"/>
                  </a:xfrm>
                  <a:custGeom>
                    <a:avLst/>
                    <a:gdLst/>
                    <a:ahLst/>
                    <a:cxnLst>
                      <a:cxn ang="0">
                        <a:pos x="131" y="62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4"/>
                      </a:cxn>
                      <a:cxn ang="0">
                        <a:pos x="131" y="62"/>
                      </a:cxn>
                    </a:cxnLst>
                    <a:rect l="0" t="0" r="r" b="b"/>
                    <a:pathLst>
                      <a:path w="131" h="62">
                        <a:moveTo>
                          <a:pt x="131" y="62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4"/>
                        </a:lnTo>
                        <a:lnTo>
                          <a:pt x="131" y="62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86" name="Freeform 854"/>
                  <p:cNvSpPr>
                    <a:spLocks/>
                  </p:cNvSpPr>
                  <p:nvPr/>
                </p:nvSpPr>
                <p:spPr bwMode="auto">
                  <a:xfrm>
                    <a:off x="3000" y="2847"/>
                    <a:ext cx="131" cy="62"/>
                  </a:xfrm>
                  <a:custGeom>
                    <a:avLst/>
                    <a:gdLst/>
                    <a:ahLst/>
                    <a:cxnLst>
                      <a:cxn ang="0">
                        <a:pos x="131" y="62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3"/>
                      </a:cxn>
                      <a:cxn ang="0">
                        <a:pos x="131" y="62"/>
                      </a:cxn>
                    </a:cxnLst>
                    <a:rect l="0" t="0" r="r" b="b"/>
                    <a:pathLst>
                      <a:path w="131" h="62">
                        <a:moveTo>
                          <a:pt x="131" y="62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3"/>
                        </a:lnTo>
                        <a:lnTo>
                          <a:pt x="131" y="62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87" name="Freeform 855"/>
                  <p:cNvSpPr>
                    <a:spLocks/>
                  </p:cNvSpPr>
                  <p:nvPr/>
                </p:nvSpPr>
                <p:spPr bwMode="auto">
                  <a:xfrm>
                    <a:off x="3000" y="2848"/>
                    <a:ext cx="131" cy="61"/>
                  </a:xfrm>
                  <a:custGeom>
                    <a:avLst/>
                    <a:gdLst/>
                    <a:ahLst/>
                    <a:cxnLst>
                      <a:cxn ang="0">
                        <a:pos x="131" y="61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2"/>
                      </a:cxn>
                      <a:cxn ang="0">
                        <a:pos x="131" y="61"/>
                      </a:cxn>
                    </a:cxnLst>
                    <a:rect l="0" t="0" r="r" b="b"/>
                    <a:pathLst>
                      <a:path w="131" h="61">
                        <a:moveTo>
                          <a:pt x="131" y="61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2"/>
                        </a:lnTo>
                        <a:lnTo>
                          <a:pt x="131" y="61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88" name="Freeform 856"/>
                  <p:cNvSpPr>
                    <a:spLocks/>
                  </p:cNvSpPr>
                  <p:nvPr/>
                </p:nvSpPr>
                <p:spPr bwMode="auto">
                  <a:xfrm>
                    <a:off x="3000" y="2848"/>
                    <a:ext cx="131" cy="61"/>
                  </a:xfrm>
                  <a:custGeom>
                    <a:avLst/>
                    <a:gdLst/>
                    <a:ahLst/>
                    <a:cxnLst>
                      <a:cxn ang="0">
                        <a:pos x="131" y="61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3"/>
                      </a:cxn>
                      <a:cxn ang="0">
                        <a:pos x="131" y="61"/>
                      </a:cxn>
                    </a:cxnLst>
                    <a:rect l="0" t="0" r="r" b="b"/>
                    <a:pathLst>
                      <a:path w="131" h="61">
                        <a:moveTo>
                          <a:pt x="131" y="61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3"/>
                        </a:lnTo>
                        <a:lnTo>
                          <a:pt x="131" y="61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89" name="Freeform 857"/>
                  <p:cNvSpPr>
                    <a:spLocks/>
                  </p:cNvSpPr>
                  <p:nvPr/>
                </p:nvSpPr>
                <p:spPr bwMode="auto">
                  <a:xfrm>
                    <a:off x="3000" y="2849"/>
                    <a:ext cx="131" cy="61"/>
                  </a:xfrm>
                  <a:custGeom>
                    <a:avLst/>
                    <a:gdLst/>
                    <a:ahLst/>
                    <a:cxnLst>
                      <a:cxn ang="0">
                        <a:pos x="131" y="61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2"/>
                      </a:cxn>
                      <a:cxn ang="0">
                        <a:pos x="131" y="61"/>
                      </a:cxn>
                    </a:cxnLst>
                    <a:rect l="0" t="0" r="r" b="b"/>
                    <a:pathLst>
                      <a:path w="131" h="61">
                        <a:moveTo>
                          <a:pt x="131" y="61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2"/>
                        </a:lnTo>
                        <a:lnTo>
                          <a:pt x="131" y="61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90" name="Freeform 858"/>
                  <p:cNvSpPr>
                    <a:spLocks/>
                  </p:cNvSpPr>
                  <p:nvPr/>
                </p:nvSpPr>
                <p:spPr bwMode="auto">
                  <a:xfrm>
                    <a:off x="3000" y="2849"/>
                    <a:ext cx="131" cy="61"/>
                  </a:xfrm>
                  <a:custGeom>
                    <a:avLst/>
                    <a:gdLst/>
                    <a:ahLst/>
                    <a:cxnLst>
                      <a:cxn ang="0">
                        <a:pos x="131" y="61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3"/>
                      </a:cxn>
                      <a:cxn ang="0">
                        <a:pos x="131" y="61"/>
                      </a:cxn>
                    </a:cxnLst>
                    <a:rect l="0" t="0" r="r" b="b"/>
                    <a:pathLst>
                      <a:path w="131" h="61">
                        <a:moveTo>
                          <a:pt x="131" y="61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3"/>
                        </a:lnTo>
                        <a:lnTo>
                          <a:pt x="131" y="61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91" name="Freeform 859"/>
                  <p:cNvSpPr>
                    <a:spLocks/>
                  </p:cNvSpPr>
                  <p:nvPr/>
                </p:nvSpPr>
                <p:spPr bwMode="auto">
                  <a:xfrm>
                    <a:off x="3000" y="2849"/>
                    <a:ext cx="131" cy="62"/>
                  </a:xfrm>
                  <a:custGeom>
                    <a:avLst/>
                    <a:gdLst/>
                    <a:ahLst/>
                    <a:cxnLst>
                      <a:cxn ang="0">
                        <a:pos x="131" y="62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3"/>
                      </a:cxn>
                      <a:cxn ang="0">
                        <a:pos x="131" y="62"/>
                      </a:cxn>
                    </a:cxnLst>
                    <a:rect l="0" t="0" r="r" b="b"/>
                    <a:pathLst>
                      <a:path w="131" h="62">
                        <a:moveTo>
                          <a:pt x="131" y="62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3"/>
                        </a:lnTo>
                        <a:lnTo>
                          <a:pt x="131" y="62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92" name="Freeform 860"/>
                  <p:cNvSpPr>
                    <a:spLocks/>
                  </p:cNvSpPr>
                  <p:nvPr/>
                </p:nvSpPr>
                <p:spPr bwMode="auto">
                  <a:xfrm>
                    <a:off x="3000" y="2850"/>
                    <a:ext cx="131" cy="61"/>
                  </a:xfrm>
                  <a:custGeom>
                    <a:avLst/>
                    <a:gdLst/>
                    <a:ahLst/>
                    <a:cxnLst>
                      <a:cxn ang="0">
                        <a:pos x="131" y="61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3"/>
                      </a:cxn>
                      <a:cxn ang="0">
                        <a:pos x="131" y="61"/>
                      </a:cxn>
                    </a:cxnLst>
                    <a:rect l="0" t="0" r="r" b="b"/>
                    <a:pathLst>
                      <a:path w="131" h="61">
                        <a:moveTo>
                          <a:pt x="131" y="61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3"/>
                        </a:lnTo>
                        <a:lnTo>
                          <a:pt x="131" y="61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93" name="Freeform 861"/>
                  <p:cNvSpPr>
                    <a:spLocks/>
                  </p:cNvSpPr>
                  <p:nvPr/>
                </p:nvSpPr>
                <p:spPr bwMode="auto">
                  <a:xfrm>
                    <a:off x="3000" y="2851"/>
                    <a:ext cx="131" cy="60"/>
                  </a:xfrm>
                  <a:custGeom>
                    <a:avLst/>
                    <a:gdLst/>
                    <a:ahLst/>
                    <a:cxnLst>
                      <a:cxn ang="0">
                        <a:pos x="131" y="60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2"/>
                      </a:cxn>
                      <a:cxn ang="0">
                        <a:pos x="131" y="60"/>
                      </a:cxn>
                    </a:cxnLst>
                    <a:rect l="0" t="0" r="r" b="b"/>
                    <a:pathLst>
                      <a:path w="131" h="60">
                        <a:moveTo>
                          <a:pt x="131" y="60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2"/>
                        </a:lnTo>
                        <a:lnTo>
                          <a:pt x="131" y="6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94" name="Freeform 862"/>
                  <p:cNvSpPr>
                    <a:spLocks/>
                  </p:cNvSpPr>
                  <p:nvPr/>
                </p:nvSpPr>
                <p:spPr bwMode="auto">
                  <a:xfrm>
                    <a:off x="3000" y="2852"/>
                    <a:ext cx="131" cy="59"/>
                  </a:xfrm>
                  <a:custGeom>
                    <a:avLst/>
                    <a:gdLst/>
                    <a:ahLst/>
                    <a:cxnLst>
                      <a:cxn ang="0">
                        <a:pos x="131" y="59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1"/>
                      </a:cxn>
                      <a:cxn ang="0">
                        <a:pos x="131" y="59"/>
                      </a:cxn>
                    </a:cxnLst>
                    <a:rect l="0" t="0" r="r" b="b"/>
                    <a:pathLst>
                      <a:path w="131" h="59">
                        <a:moveTo>
                          <a:pt x="131" y="59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1"/>
                        </a:lnTo>
                        <a:lnTo>
                          <a:pt x="131" y="59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95" name="Freeform 863"/>
                  <p:cNvSpPr>
                    <a:spLocks/>
                  </p:cNvSpPr>
                  <p:nvPr/>
                </p:nvSpPr>
                <p:spPr bwMode="auto">
                  <a:xfrm>
                    <a:off x="3000" y="2852"/>
                    <a:ext cx="131" cy="60"/>
                  </a:xfrm>
                  <a:custGeom>
                    <a:avLst/>
                    <a:gdLst/>
                    <a:ahLst/>
                    <a:cxnLst>
                      <a:cxn ang="0">
                        <a:pos x="131" y="60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1"/>
                      </a:cxn>
                      <a:cxn ang="0">
                        <a:pos x="131" y="60"/>
                      </a:cxn>
                    </a:cxnLst>
                    <a:rect l="0" t="0" r="r" b="b"/>
                    <a:pathLst>
                      <a:path w="131" h="60">
                        <a:moveTo>
                          <a:pt x="131" y="60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1"/>
                        </a:lnTo>
                        <a:lnTo>
                          <a:pt x="131" y="6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96" name="Freeform 864"/>
                  <p:cNvSpPr>
                    <a:spLocks/>
                  </p:cNvSpPr>
                  <p:nvPr/>
                </p:nvSpPr>
                <p:spPr bwMode="auto">
                  <a:xfrm>
                    <a:off x="3000" y="2853"/>
                    <a:ext cx="131" cy="59"/>
                  </a:xfrm>
                  <a:custGeom>
                    <a:avLst/>
                    <a:gdLst/>
                    <a:ahLst/>
                    <a:cxnLst>
                      <a:cxn ang="0">
                        <a:pos x="131" y="59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41"/>
                      </a:cxn>
                      <a:cxn ang="0">
                        <a:pos x="131" y="59"/>
                      </a:cxn>
                    </a:cxnLst>
                    <a:rect l="0" t="0" r="r" b="b"/>
                    <a:pathLst>
                      <a:path w="131" h="59">
                        <a:moveTo>
                          <a:pt x="131" y="59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41"/>
                        </a:lnTo>
                        <a:lnTo>
                          <a:pt x="131" y="59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97" name="Freeform 865"/>
                  <p:cNvSpPr>
                    <a:spLocks/>
                  </p:cNvSpPr>
                  <p:nvPr/>
                </p:nvSpPr>
                <p:spPr bwMode="auto">
                  <a:xfrm>
                    <a:off x="3000" y="2854"/>
                    <a:ext cx="131" cy="58"/>
                  </a:xfrm>
                  <a:custGeom>
                    <a:avLst/>
                    <a:gdLst/>
                    <a:ahLst/>
                    <a:cxnLst>
                      <a:cxn ang="0">
                        <a:pos x="131" y="58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40"/>
                      </a:cxn>
                      <a:cxn ang="0">
                        <a:pos x="131" y="58"/>
                      </a:cxn>
                    </a:cxnLst>
                    <a:rect l="0" t="0" r="r" b="b"/>
                    <a:pathLst>
                      <a:path w="131" h="58">
                        <a:moveTo>
                          <a:pt x="131" y="58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40"/>
                        </a:lnTo>
                        <a:lnTo>
                          <a:pt x="131" y="58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98" name="Freeform 866"/>
                  <p:cNvSpPr>
                    <a:spLocks/>
                  </p:cNvSpPr>
                  <p:nvPr/>
                </p:nvSpPr>
                <p:spPr bwMode="auto">
                  <a:xfrm>
                    <a:off x="3000" y="2854"/>
                    <a:ext cx="131" cy="58"/>
                  </a:xfrm>
                  <a:custGeom>
                    <a:avLst/>
                    <a:gdLst/>
                    <a:ahLst/>
                    <a:cxnLst>
                      <a:cxn ang="0">
                        <a:pos x="131" y="58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40"/>
                      </a:cxn>
                      <a:cxn ang="0">
                        <a:pos x="131" y="58"/>
                      </a:cxn>
                    </a:cxnLst>
                    <a:rect l="0" t="0" r="r" b="b"/>
                    <a:pathLst>
                      <a:path w="131" h="58">
                        <a:moveTo>
                          <a:pt x="131" y="58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40"/>
                        </a:lnTo>
                        <a:lnTo>
                          <a:pt x="131" y="58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499" name="Freeform 867"/>
                  <p:cNvSpPr>
                    <a:spLocks/>
                  </p:cNvSpPr>
                  <p:nvPr/>
                </p:nvSpPr>
                <p:spPr bwMode="auto">
                  <a:xfrm>
                    <a:off x="3000" y="2854"/>
                    <a:ext cx="131" cy="60"/>
                  </a:xfrm>
                  <a:custGeom>
                    <a:avLst/>
                    <a:gdLst/>
                    <a:ahLst/>
                    <a:cxnLst>
                      <a:cxn ang="0">
                        <a:pos x="131" y="60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41"/>
                      </a:cxn>
                      <a:cxn ang="0">
                        <a:pos x="131" y="60"/>
                      </a:cxn>
                    </a:cxnLst>
                    <a:rect l="0" t="0" r="r" b="b"/>
                    <a:pathLst>
                      <a:path w="131" h="60">
                        <a:moveTo>
                          <a:pt x="131" y="60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41"/>
                        </a:lnTo>
                        <a:lnTo>
                          <a:pt x="131" y="6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00" name="Freeform 868"/>
                  <p:cNvSpPr>
                    <a:spLocks/>
                  </p:cNvSpPr>
                  <p:nvPr/>
                </p:nvSpPr>
                <p:spPr bwMode="auto">
                  <a:xfrm>
                    <a:off x="3000" y="2855"/>
                    <a:ext cx="131" cy="59"/>
                  </a:xfrm>
                  <a:custGeom>
                    <a:avLst/>
                    <a:gdLst/>
                    <a:ahLst/>
                    <a:cxnLst>
                      <a:cxn ang="0">
                        <a:pos x="131" y="59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0"/>
                      </a:cxn>
                      <a:cxn ang="0">
                        <a:pos x="131" y="59"/>
                      </a:cxn>
                    </a:cxnLst>
                    <a:rect l="0" t="0" r="r" b="b"/>
                    <a:pathLst>
                      <a:path w="131" h="59">
                        <a:moveTo>
                          <a:pt x="131" y="59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0"/>
                        </a:lnTo>
                        <a:lnTo>
                          <a:pt x="131" y="59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01" name="Freeform 869"/>
                  <p:cNvSpPr>
                    <a:spLocks/>
                  </p:cNvSpPr>
                  <p:nvPr/>
                </p:nvSpPr>
                <p:spPr bwMode="auto">
                  <a:xfrm>
                    <a:off x="3000" y="2855"/>
                    <a:ext cx="131" cy="59"/>
                  </a:xfrm>
                  <a:custGeom>
                    <a:avLst/>
                    <a:gdLst/>
                    <a:ahLst/>
                    <a:cxnLst>
                      <a:cxn ang="0">
                        <a:pos x="131" y="59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1"/>
                      </a:cxn>
                      <a:cxn ang="0">
                        <a:pos x="131" y="59"/>
                      </a:cxn>
                    </a:cxnLst>
                    <a:rect l="0" t="0" r="r" b="b"/>
                    <a:pathLst>
                      <a:path w="131" h="59">
                        <a:moveTo>
                          <a:pt x="131" y="59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1"/>
                        </a:lnTo>
                        <a:lnTo>
                          <a:pt x="131" y="59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02" name="Freeform 870"/>
                  <p:cNvSpPr>
                    <a:spLocks/>
                  </p:cNvSpPr>
                  <p:nvPr/>
                </p:nvSpPr>
                <p:spPr bwMode="auto">
                  <a:xfrm>
                    <a:off x="3000" y="2855"/>
                    <a:ext cx="131" cy="59"/>
                  </a:xfrm>
                  <a:custGeom>
                    <a:avLst/>
                    <a:gdLst/>
                    <a:ahLst/>
                    <a:cxnLst>
                      <a:cxn ang="0">
                        <a:pos x="131" y="59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1"/>
                      </a:cxn>
                      <a:cxn ang="0">
                        <a:pos x="131" y="59"/>
                      </a:cxn>
                    </a:cxnLst>
                    <a:rect l="0" t="0" r="r" b="b"/>
                    <a:pathLst>
                      <a:path w="131" h="59">
                        <a:moveTo>
                          <a:pt x="131" y="59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1"/>
                        </a:lnTo>
                        <a:lnTo>
                          <a:pt x="131" y="59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03" name="Freeform 871"/>
                  <p:cNvSpPr>
                    <a:spLocks/>
                  </p:cNvSpPr>
                  <p:nvPr/>
                </p:nvSpPr>
                <p:spPr bwMode="auto">
                  <a:xfrm>
                    <a:off x="3000" y="2856"/>
                    <a:ext cx="131" cy="58"/>
                  </a:xfrm>
                  <a:custGeom>
                    <a:avLst/>
                    <a:gdLst/>
                    <a:ahLst/>
                    <a:cxnLst>
                      <a:cxn ang="0">
                        <a:pos x="131" y="58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1"/>
                      </a:cxn>
                      <a:cxn ang="0">
                        <a:pos x="131" y="58"/>
                      </a:cxn>
                    </a:cxnLst>
                    <a:rect l="0" t="0" r="r" b="b"/>
                    <a:pathLst>
                      <a:path w="131" h="58">
                        <a:moveTo>
                          <a:pt x="131" y="58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1"/>
                        </a:lnTo>
                        <a:lnTo>
                          <a:pt x="131" y="58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04" name="Freeform 872"/>
                  <p:cNvSpPr>
                    <a:spLocks/>
                  </p:cNvSpPr>
                  <p:nvPr/>
                </p:nvSpPr>
                <p:spPr bwMode="auto">
                  <a:xfrm>
                    <a:off x="3000" y="2856"/>
                    <a:ext cx="131" cy="59"/>
                  </a:xfrm>
                  <a:custGeom>
                    <a:avLst/>
                    <a:gdLst/>
                    <a:ahLst/>
                    <a:cxnLst>
                      <a:cxn ang="0">
                        <a:pos x="131" y="59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1"/>
                      </a:cxn>
                      <a:cxn ang="0">
                        <a:pos x="131" y="59"/>
                      </a:cxn>
                    </a:cxnLst>
                    <a:rect l="0" t="0" r="r" b="b"/>
                    <a:pathLst>
                      <a:path w="131" h="59">
                        <a:moveTo>
                          <a:pt x="131" y="59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1"/>
                        </a:lnTo>
                        <a:lnTo>
                          <a:pt x="131" y="59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05" name="Freeform 873"/>
                  <p:cNvSpPr>
                    <a:spLocks/>
                  </p:cNvSpPr>
                  <p:nvPr/>
                </p:nvSpPr>
                <p:spPr bwMode="auto">
                  <a:xfrm>
                    <a:off x="3000" y="2857"/>
                    <a:ext cx="131" cy="58"/>
                  </a:xfrm>
                  <a:custGeom>
                    <a:avLst/>
                    <a:gdLst/>
                    <a:ahLst/>
                    <a:cxnLst>
                      <a:cxn ang="0">
                        <a:pos x="131" y="58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0"/>
                      </a:cxn>
                      <a:cxn ang="0">
                        <a:pos x="131" y="58"/>
                      </a:cxn>
                    </a:cxnLst>
                    <a:rect l="0" t="0" r="r" b="b"/>
                    <a:pathLst>
                      <a:path w="131" h="58">
                        <a:moveTo>
                          <a:pt x="131" y="58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0"/>
                        </a:lnTo>
                        <a:lnTo>
                          <a:pt x="131" y="58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06" name="Freeform 874"/>
                  <p:cNvSpPr>
                    <a:spLocks/>
                  </p:cNvSpPr>
                  <p:nvPr/>
                </p:nvSpPr>
                <p:spPr bwMode="auto">
                  <a:xfrm>
                    <a:off x="3000" y="2857"/>
                    <a:ext cx="131" cy="59"/>
                  </a:xfrm>
                  <a:custGeom>
                    <a:avLst/>
                    <a:gdLst/>
                    <a:ahLst/>
                    <a:cxnLst>
                      <a:cxn ang="0">
                        <a:pos x="131" y="59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40"/>
                      </a:cxn>
                      <a:cxn ang="0">
                        <a:pos x="131" y="59"/>
                      </a:cxn>
                    </a:cxnLst>
                    <a:rect l="0" t="0" r="r" b="b"/>
                    <a:pathLst>
                      <a:path w="131" h="59">
                        <a:moveTo>
                          <a:pt x="131" y="59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40"/>
                        </a:lnTo>
                        <a:lnTo>
                          <a:pt x="131" y="59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07" name="Freeform 875"/>
                  <p:cNvSpPr>
                    <a:spLocks/>
                  </p:cNvSpPr>
                  <p:nvPr/>
                </p:nvSpPr>
                <p:spPr bwMode="auto">
                  <a:xfrm>
                    <a:off x="3000" y="2858"/>
                    <a:ext cx="131" cy="58"/>
                  </a:xfrm>
                  <a:custGeom>
                    <a:avLst/>
                    <a:gdLst/>
                    <a:ahLst/>
                    <a:cxnLst>
                      <a:cxn ang="0">
                        <a:pos x="131" y="58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0"/>
                      </a:cxn>
                      <a:cxn ang="0">
                        <a:pos x="131" y="58"/>
                      </a:cxn>
                    </a:cxnLst>
                    <a:rect l="0" t="0" r="r" b="b"/>
                    <a:pathLst>
                      <a:path w="131" h="58">
                        <a:moveTo>
                          <a:pt x="131" y="58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0"/>
                        </a:lnTo>
                        <a:lnTo>
                          <a:pt x="131" y="58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08" name="Freeform 876"/>
                  <p:cNvSpPr>
                    <a:spLocks/>
                  </p:cNvSpPr>
                  <p:nvPr/>
                </p:nvSpPr>
                <p:spPr bwMode="auto">
                  <a:xfrm>
                    <a:off x="3000" y="2859"/>
                    <a:ext cx="131" cy="57"/>
                  </a:xfrm>
                  <a:custGeom>
                    <a:avLst/>
                    <a:gdLst/>
                    <a:ahLst/>
                    <a:cxnLst>
                      <a:cxn ang="0">
                        <a:pos x="131" y="57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39"/>
                      </a:cxn>
                      <a:cxn ang="0">
                        <a:pos x="131" y="57"/>
                      </a:cxn>
                    </a:cxnLst>
                    <a:rect l="0" t="0" r="r" b="b"/>
                    <a:pathLst>
                      <a:path w="131" h="57">
                        <a:moveTo>
                          <a:pt x="131" y="57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39"/>
                        </a:lnTo>
                        <a:lnTo>
                          <a:pt x="131" y="57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09" name="Freeform 877"/>
                  <p:cNvSpPr>
                    <a:spLocks/>
                  </p:cNvSpPr>
                  <p:nvPr/>
                </p:nvSpPr>
                <p:spPr bwMode="auto">
                  <a:xfrm>
                    <a:off x="3000" y="2859"/>
                    <a:ext cx="131" cy="57"/>
                  </a:xfrm>
                  <a:custGeom>
                    <a:avLst/>
                    <a:gdLst/>
                    <a:ahLst/>
                    <a:cxnLst>
                      <a:cxn ang="0">
                        <a:pos x="131" y="57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39"/>
                      </a:cxn>
                      <a:cxn ang="0">
                        <a:pos x="131" y="57"/>
                      </a:cxn>
                    </a:cxnLst>
                    <a:rect l="0" t="0" r="r" b="b"/>
                    <a:pathLst>
                      <a:path w="131" h="57">
                        <a:moveTo>
                          <a:pt x="131" y="57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39"/>
                        </a:lnTo>
                        <a:lnTo>
                          <a:pt x="131" y="57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10" name="Freeform 878"/>
                  <p:cNvSpPr>
                    <a:spLocks/>
                  </p:cNvSpPr>
                  <p:nvPr/>
                </p:nvSpPr>
                <p:spPr bwMode="auto">
                  <a:xfrm>
                    <a:off x="3000" y="2859"/>
                    <a:ext cx="131" cy="58"/>
                  </a:xfrm>
                  <a:custGeom>
                    <a:avLst/>
                    <a:gdLst/>
                    <a:ahLst/>
                    <a:cxnLst>
                      <a:cxn ang="0">
                        <a:pos x="131" y="58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40"/>
                      </a:cxn>
                      <a:cxn ang="0">
                        <a:pos x="131" y="58"/>
                      </a:cxn>
                    </a:cxnLst>
                    <a:rect l="0" t="0" r="r" b="b"/>
                    <a:pathLst>
                      <a:path w="131" h="58">
                        <a:moveTo>
                          <a:pt x="131" y="58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40"/>
                        </a:lnTo>
                        <a:lnTo>
                          <a:pt x="131" y="58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11" name="Freeform 879"/>
                  <p:cNvSpPr>
                    <a:spLocks/>
                  </p:cNvSpPr>
                  <p:nvPr/>
                </p:nvSpPr>
                <p:spPr bwMode="auto">
                  <a:xfrm>
                    <a:off x="3000" y="2860"/>
                    <a:ext cx="131" cy="57"/>
                  </a:xfrm>
                  <a:custGeom>
                    <a:avLst/>
                    <a:gdLst/>
                    <a:ahLst/>
                    <a:cxnLst>
                      <a:cxn ang="0">
                        <a:pos x="131" y="57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39"/>
                      </a:cxn>
                      <a:cxn ang="0">
                        <a:pos x="131" y="57"/>
                      </a:cxn>
                    </a:cxnLst>
                    <a:rect l="0" t="0" r="r" b="b"/>
                    <a:pathLst>
                      <a:path w="131" h="57">
                        <a:moveTo>
                          <a:pt x="131" y="57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39"/>
                        </a:lnTo>
                        <a:lnTo>
                          <a:pt x="131" y="57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12" name="Freeform 880"/>
                  <p:cNvSpPr>
                    <a:spLocks/>
                  </p:cNvSpPr>
                  <p:nvPr/>
                </p:nvSpPr>
                <p:spPr bwMode="auto">
                  <a:xfrm>
                    <a:off x="3000" y="2860"/>
                    <a:ext cx="131" cy="57"/>
                  </a:xfrm>
                  <a:custGeom>
                    <a:avLst/>
                    <a:gdLst/>
                    <a:ahLst/>
                    <a:cxnLst>
                      <a:cxn ang="0">
                        <a:pos x="131" y="57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39"/>
                      </a:cxn>
                      <a:cxn ang="0">
                        <a:pos x="131" y="57"/>
                      </a:cxn>
                    </a:cxnLst>
                    <a:rect l="0" t="0" r="r" b="b"/>
                    <a:pathLst>
                      <a:path w="131" h="57">
                        <a:moveTo>
                          <a:pt x="131" y="57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39"/>
                        </a:lnTo>
                        <a:lnTo>
                          <a:pt x="131" y="57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13" name="Freeform 881"/>
                  <p:cNvSpPr>
                    <a:spLocks/>
                  </p:cNvSpPr>
                  <p:nvPr/>
                </p:nvSpPr>
                <p:spPr bwMode="auto">
                  <a:xfrm>
                    <a:off x="3000" y="2861"/>
                    <a:ext cx="131" cy="56"/>
                  </a:xfrm>
                  <a:custGeom>
                    <a:avLst/>
                    <a:gdLst/>
                    <a:ahLst/>
                    <a:cxnLst>
                      <a:cxn ang="0">
                        <a:pos x="131" y="56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38"/>
                      </a:cxn>
                      <a:cxn ang="0">
                        <a:pos x="131" y="56"/>
                      </a:cxn>
                    </a:cxnLst>
                    <a:rect l="0" t="0" r="r" b="b"/>
                    <a:pathLst>
                      <a:path w="131" h="56">
                        <a:moveTo>
                          <a:pt x="131" y="56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38"/>
                        </a:lnTo>
                        <a:lnTo>
                          <a:pt x="131" y="56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14" name="Freeform 882"/>
                  <p:cNvSpPr>
                    <a:spLocks/>
                  </p:cNvSpPr>
                  <p:nvPr/>
                </p:nvSpPr>
                <p:spPr bwMode="auto">
                  <a:xfrm>
                    <a:off x="3000" y="2861"/>
                    <a:ext cx="131" cy="56"/>
                  </a:xfrm>
                  <a:custGeom>
                    <a:avLst/>
                    <a:gdLst/>
                    <a:ahLst/>
                    <a:cxnLst>
                      <a:cxn ang="0">
                        <a:pos x="131" y="56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39"/>
                      </a:cxn>
                      <a:cxn ang="0">
                        <a:pos x="131" y="56"/>
                      </a:cxn>
                    </a:cxnLst>
                    <a:rect l="0" t="0" r="r" b="b"/>
                    <a:pathLst>
                      <a:path w="131" h="56">
                        <a:moveTo>
                          <a:pt x="131" y="56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39"/>
                        </a:lnTo>
                        <a:lnTo>
                          <a:pt x="131" y="56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15" name="Freeform 883"/>
                  <p:cNvSpPr>
                    <a:spLocks/>
                  </p:cNvSpPr>
                  <p:nvPr/>
                </p:nvSpPr>
                <p:spPr bwMode="auto">
                  <a:xfrm>
                    <a:off x="3000" y="2861"/>
                    <a:ext cx="131" cy="57"/>
                  </a:xfrm>
                  <a:custGeom>
                    <a:avLst/>
                    <a:gdLst/>
                    <a:ahLst/>
                    <a:cxnLst>
                      <a:cxn ang="0">
                        <a:pos x="131" y="57"/>
                      </a:cxn>
                      <a:cxn ang="0">
                        <a:pos x="0" y="19"/>
                      </a:cxn>
                      <a:cxn ang="0">
                        <a:pos x="0" y="0"/>
                      </a:cxn>
                      <a:cxn ang="0">
                        <a:pos x="131" y="39"/>
                      </a:cxn>
                      <a:cxn ang="0">
                        <a:pos x="131" y="57"/>
                      </a:cxn>
                    </a:cxnLst>
                    <a:rect l="0" t="0" r="r" b="b"/>
                    <a:pathLst>
                      <a:path w="131" h="57">
                        <a:moveTo>
                          <a:pt x="131" y="57"/>
                        </a:moveTo>
                        <a:lnTo>
                          <a:pt x="0" y="19"/>
                        </a:lnTo>
                        <a:lnTo>
                          <a:pt x="0" y="0"/>
                        </a:lnTo>
                        <a:lnTo>
                          <a:pt x="131" y="39"/>
                        </a:lnTo>
                        <a:lnTo>
                          <a:pt x="131" y="57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16" name="Freeform 884"/>
                  <p:cNvSpPr>
                    <a:spLocks/>
                  </p:cNvSpPr>
                  <p:nvPr/>
                </p:nvSpPr>
                <p:spPr bwMode="auto">
                  <a:xfrm>
                    <a:off x="3000" y="2862"/>
                    <a:ext cx="131" cy="56"/>
                  </a:xfrm>
                  <a:custGeom>
                    <a:avLst/>
                    <a:gdLst/>
                    <a:ahLst/>
                    <a:cxnLst>
                      <a:cxn ang="0">
                        <a:pos x="131" y="56"/>
                      </a:cxn>
                      <a:cxn ang="0">
                        <a:pos x="0" y="18"/>
                      </a:cxn>
                      <a:cxn ang="0">
                        <a:pos x="0" y="0"/>
                      </a:cxn>
                      <a:cxn ang="0">
                        <a:pos x="131" y="39"/>
                      </a:cxn>
                      <a:cxn ang="0">
                        <a:pos x="131" y="56"/>
                      </a:cxn>
                    </a:cxnLst>
                    <a:rect l="0" t="0" r="r" b="b"/>
                    <a:pathLst>
                      <a:path w="131" h="56">
                        <a:moveTo>
                          <a:pt x="131" y="56"/>
                        </a:moveTo>
                        <a:lnTo>
                          <a:pt x="0" y="18"/>
                        </a:lnTo>
                        <a:lnTo>
                          <a:pt x="0" y="0"/>
                        </a:lnTo>
                        <a:lnTo>
                          <a:pt x="131" y="39"/>
                        </a:lnTo>
                        <a:lnTo>
                          <a:pt x="131" y="56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17" name="Freeform 885"/>
                  <p:cNvSpPr>
                    <a:spLocks/>
                  </p:cNvSpPr>
                  <p:nvPr/>
                </p:nvSpPr>
                <p:spPr bwMode="auto">
                  <a:xfrm>
                    <a:off x="3000" y="2863"/>
                    <a:ext cx="131" cy="56"/>
                  </a:xfrm>
                  <a:custGeom>
                    <a:avLst/>
                    <a:gdLst/>
                    <a:ahLst/>
                    <a:cxnLst>
                      <a:cxn ang="0">
                        <a:pos x="131" y="56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38"/>
                      </a:cxn>
                      <a:cxn ang="0">
                        <a:pos x="131" y="56"/>
                      </a:cxn>
                    </a:cxnLst>
                    <a:rect l="0" t="0" r="r" b="b"/>
                    <a:pathLst>
                      <a:path w="131" h="56">
                        <a:moveTo>
                          <a:pt x="131" y="56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38"/>
                        </a:lnTo>
                        <a:lnTo>
                          <a:pt x="131" y="56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18" name="Freeform 886"/>
                  <p:cNvSpPr>
                    <a:spLocks/>
                  </p:cNvSpPr>
                  <p:nvPr/>
                </p:nvSpPr>
                <p:spPr bwMode="auto">
                  <a:xfrm>
                    <a:off x="3000" y="2864"/>
                    <a:ext cx="131" cy="55"/>
                  </a:xfrm>
                  <a:custGeom>
                    <a:avLst/>
                    <a:gdLst/>
                    <a:ahLst/>
                    <a:cxnLst>
                      <a:cxn ang="0">
                        <a:pos x="131" y="55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38"/>
                      </a:cxn>
                      <a:cxn ang="0">
                        <a:pos x="131" y="55"/>
                      </a:cxn>
                    </a:cxnLst>
                    <a:rect l="0" t="0" r="r" b="b"/>
                    <a:pathLst>
                      <a:path w="131" h="55">
                        <a:moveTo>
                          <a:pt x="131" y="55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38"/>
                        </a:lnTo>
                        <a:lnTo>
                          <a:pt x="131" y="55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19" name="Freeform 887"/>
                  <p:cNvSpPr>
                    <a:spLocks/>
                  </p:cNvSpPr>
                  <p:nvPr/>
                </p:nvSpPr>
                <p:spPr bwMode="auto">
                  <a:xfrm>
                    <a:off x="3000" y="2864"/>
                    <a:ext cx="131" cy="55"/>
                  </a:xfrm>
                  <a:custGeom>
                    <a:avLst/>
                    <a:gdLst/>
                    <a:ahLst/>
                    <a:cxnLst>
                      <a:cxn ang="0">
                        <a:pos x="131" y="55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38"/>
                      </a:cxn>
                      <a:cxn ang="0">
                        <a:pos x="131" y="55"/>
                      </a:cxn>
                    </a:cxnLst>
                    <a:rect l="0" t="0" r="r" b="b"/>
                    <a:pathLst>
                      <a:path w="131" h="55">
                        <a:moveTo>
                          <a:pt x="131" y="55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38"/>
                        </a:lnTo>
                        <a:lnTo>
                          <a:pt x="131" y="55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20" name="Freeform 888"/>
                  <p:cNvSpPr>
                    <a:spLocks/>
                  </p:cNvSpPr>
                  <p:nvPr/>
                </p:nvSpPr>
                <p:spPr bwMode="auto">
                  <a:xfrm>
                    <a:off x="3000" y="2864"/>
                    <a:ext cx="131" cy="55"/>
                  </a:xfrm>
                  <a:custGeom>
                    <a:avLst/>
                    <a:gdLst/>
                    <a:ahLst/>
                    <a:cxnLst>
                      <a:cxn ang="0">
                        <a:pos x="131" y="55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38"/>
                      </a:cxn>
                      <a:cxn ang="0">
                        <a:pos x="131" y="55"/>
                      </a:cxn>
                    </a:cxnLst>
                    <a:rect l="0" t="0" r="r" b="b"/>
                    <a:pathLst>
                      <a:path w="131" h="55">
                        <a:moveTo>
                          <a:pt x="131" y="55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38"/>
                        </a:lnTo>
                        <a:lnTo>
                          <a:pt x="131" y="55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21" name="Freeform 889"/>
                  <p:cNvSpPr>
                    <a:spLocks/>
                  </p:cNvSpPr>
                  <p:nvPr/>
                </p:nvSpPr>
                <p:spPr bwMode="auto">
                  <a:xfrm>
                    <a:off x="3000" y="2865"/>
                    <a:ext cx="131" cy="55"/>
                  </a:xfrm>
                  <a:custGeom>
                    <a:avLst/>
                    <a:gdLst/>
                    <a:ahLst/>
                    <a:cxnLst>
                      <a:cxn ang="0">
                        <a:pos x="131" y="55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38"/>
                      </a:cxn>
                      <a:cxn ang="0">
                        <a:pos x="131" y="55"/>
                      </a:cxn>
                    </a:cxnLst>
                    <a:rect l="0" t="0" r="r" b="b"/>
                    <a:pathLst>
                      <a:path w="131" h="55">
                        <a:moveTo>
                          <a:pt x="131" y="55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38"/>
                        </a:lnTo>
                        <a:lnTo>
                          <a:pt x="131" y="55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22" name="Freeform 890"/>
                  <p:cNvSpPr>
                    <a:spLocks/>
                  </p:cNvSpPr>
                  <p:nvPr/>
                </p:nvSpPr>
                <p:spPr bwMode="auto">
                  <a:xfrm>
                    <a:off x="3000" y="2866"/>
                    <a:ext cx="131" cy="54"/>
                  </a:xfrm>
                  <a:custGeom>
                    <a:avLst/>
                    <a:gdLst/>
                    <a:ahLst/>
                    <a:cxnLst>
                      <a:cxn ang="0">
                        <a:pos x="131" y="54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131" y="37"/>
                      </a:cxn>
                      <a:cxn ang="0">
                        <a:pos x="131" y="54"/>
                      </a:cxn>
                    </a:cxnLst>
                    <a:rect l="0" t="0" r="r" b="b"/>
                    <a:pathLst>
                      <a:path w="131" h="54">
                        <a:moveTo>
                          <a:pt x="131" y="54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131" y="37"/>
                        </a:lnTo>
                        <a:lnTo>
                          <a:pt x="131" y="54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23" name="Freeform 891"/>
                  <p:cNvSpPr>
                    <a:spLocks/>
                  </p:cNvSpPr>
                  <p:nvPr/>
                </p:nvSpPr>
                <p:spPr bwMode="auto">
                  <a:xfrm>
                    <a:off x="3000" y="2866"/>
                    <a:ext cx="131" cy="54"/>
                  </a:xfrm>
                  <a:custGeom>
                    <a:avLst/>
                    <a:gdLst/>
                    <a:ahLst/>
                    <a:cxnLst>
                      <a:cxn ang="0">
                        <a:pos x="131" y="54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131" y="37"/>
                      </a:cxn>
                      <a:cxn ang="0">
                        <a:pos x="131" y="54"/>
                      </a:cxn>
                    </a:cxnLst>
                    <a:rect l="0" t="0" r="r" b="b"/>
                    <a:pathLst>
                      <a:path w="131" h="54">
                        <a:moveTo>
                          <a:pt x="131" y="54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131" y="37"/>
                        </a:lnTo>
                        <a:lnTo>
                          <a:pt x="131" y="54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24" name="Freeform 892"/>
                  <p:cNvSpPr>
                    <a:spLocks/>
                  </p:cNvSpPr>
                  <p:nvPr/>
                </p:nvSpPr>
                <p:spPr bwMode="auto">
                  <a:xfrm>
                    <a:off x="3000" y="2867"/>
                    <a:ext cx="131" cy="54"/>
                  </a:xfrm>
                  <a:custGeom>
                    <a:avLst/>
                    <a:gdLst/>
                    <a:ahLst/>
                    <a:cxnLst>
                      <a:cxn ang="0">
                        <a:pos x="131" y="54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131" y="37"/>
                      </a:cxn>
                      <a:cxn ang="0">
                        <a:pos x="131" y="54"/>
                      </a:cxn>
                    </a:cxnLst>
                    <a:rect l="0" t="0" r="r" b="b"/>
                    <a:pathLst>
                      <a:path w="131" h="54">
                        <a:moveTo>
                          <a:pt x="131" y="54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131" y="37"/>
                        </a:lnTo>
                        <a:lnTo>
                          <a:pt x="131" y="54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</p:grpSp>
            <p:grpSp>
              <p:nvGrpSpPr>
                <p:cNvPr id="18" name="Group 893"/>
                <p:cNvGrpSpPr>
                  <a:grpSpLocks/>
                </p:cNvGrpSpPr>
                <p:nvPr/>
              </p:nvGrpSpPr>
              <p:grpSpPr bwMode="auto">
                <a:xfrm>
                  <a:off x="3000" y="2867"/>
                  <a:ext cx="131" cy="218"/>
                  <a:chOff x="3000" y="2867"/>
                  <a:chExt cx="131" cy="218"/>
                </a:xfrm>
              </p:grpSpPr>
              <p:sp>
                <p:nvSpPr>
                  <p:cNvPr id="582526" name="Freeform 894"/>
                  <p:cNvSpPr>
                    <a:spLocks/>
                  </p:cNvSpPr>
                  <p:nvPr/>
                </p:nvSpPr>
                <p:spPr bwMode="auto">
                  <a:xfrm>
                    <a:off x="3000" y="2867"/>
                    <a:ext cx="131" cy="54"/>
                  </a:xfrm>
                  <a:custGeom>
                    <a:avLst/>
                    <a:gdLst/>
                    <a:ahLst/>
                    <a:cxnLst>
                      <a:cxn ang="0">
                        <a:pos x="131" y="54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37"/>
                      </a:cxn>
                      <a:cxn ang="0">
                        <a:pos x="131" y="54"/>
                      </a:cxn>
                    </a:cxnLst>
                    <a:rect l="0" t="0" r="r" b="b"/>
                    <a:pathLst>
                      <a:path w="131" h="54">
                        <a:moveTo>
                          <a:pt x="131" y="54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37"/>
                        </a:lnTo>
                        <a:lnTo>
                          <a:pt x="131" y="54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27" name="Freeform 895"/>
                  <p:cNvSpPr>
                    <a:spLocks/>
                  </p:cNvSpPr>
                  <p:nvPr/>
                </p:nvSpPr>
                <p:spPr bwMode="auto">
                  <a:xfrm>
                    <a:off x="3000" y="2868"/>
                    <a:ext cx="131" cy="54"/>
                  </a:xfrm>
                  <a:custGeom>
                    <a:avLst/>
                    <a:gdLst/>
                    <a:ahLst/>
                    <a:cxnLst>
                      <a:cxn ang="0">
                        <a:pos x="131" y="54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131" y="37"/>
                      </a:cxn>
                      <a:cxn ang="0">
                        <a:pos x="131" y="54"/>
                      </a:cxn>
                    </a:cxnLst>
                    <a:rect l="0" t="0" r="r" b="b"/>
                    <a:pathLst>
                      <a:path w="131" h="54">
                        <a:moveTo>
                          <a:pt x="131" y="54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131" y="37"/>
                        </a:lnTo>
                        <a:lnTo>
                          <a:pt x="131" y="54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28" name="Freeform 896"/>
                  <p:cNvSpPr>
                    <a:spLocks/>
                  </p:cNvSpPr>
                  <p:nvPr/>
                </p:nvSpPr>
                <p:spPr bwMode="auto">
                  <a:xfrm>
                    <a:off x="3000" y="2868"/>
                    <a:ext cx="131" cy="54"/>
                  </a:xfrm>
                  <a:custGeom>
                    <a:avLst/>
                    <a:gdLst/>
                    <a:ahLst/>
                    <a:cxnLst>
                      <a:cxn ang="0">
                        <a:pos x="131" y="54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37"/>
                      </a:cxn>
                      <a:cxn ang="0">
                        <a:pos x="131" y="54"/>
                      </a:cxn>
                    </a:cxnLst>
                    <a:rect l="0" t="0" r="r" b="b"/>
                    <a:pathLst>
                      <a:path w="131" h="54">
                        <a:moveTo>
                          <a:pt x="131" y="54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37"/>
                        </a:lnTo>
                        <a:lnTo>
                          <a:pt x="131" y="54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29" name="Freeform 897"/>
                  <p:cNvSpPr>
                    <a:spLocks/>
                  </p:cNvSpPr>
                  <p:nvPr/>
                </p:nvSpPr>
                <p:spPr bwMode="auto">
                  <a:xfrm>
                    <a:off x="3000" y="2869"/>
                    <a:ext cx="131" cy="53"/>
                  </a:xfrm>
                  <a:custGeom>
                    <a:avLst/>
                    <a:gdLst/>
                    <a:ahLst/>
                    <a:cxnLst>
                      <a:cxn ang="0">
                        <a:pos x="131" y="53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36"/>
                      </a:cxn>
                      <a:cxn ang="0">
                        <a:pos x="131" y="53"/>
                      </a:cxn>
                    </a:cxnLst>
                    <a:rect l="0" t="0" r="r" b="b"/>
                    <a:pathLst>
                      <a:path w="131" h="53">
                        <a:moveTo>
                          <a:pt x="131" y="53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36"/>
                        </a:lnTo>
                        <a:lnTo>
                          <a:pt x="131" y="53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30" name="Freeform 898"/>
                  <p:cNvSpPr>
                    <a:spLocks/>
                  </p:cNvSpPr>
                  <p:nvPr/>
                </p:nvSpPr>
                <p:spPr bwMode="auto">
                  <a:xfrm>
                    <a:off x="3000" y="2870"/>
                    <a:ext cx="131" cy="52"/>
                  </a:xfrm>
                  <a:custGeom>
                    <a:avLst/>
                    <a:gdLst/>
                    <a:ahLst/>
                    <a:cxnLst>
                      <a:cxn ang="0">
                        <a:pos x="131" y="52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131" y="36"/>
                      </a:cxn>
                      <a:cxn ang="0">
                        <a:pos x="131" y="52"/>
                      </a:cxn>
                    </a:cxnLst>
                    <a:rect l="0" t="0" r="r" b="b"/>
                    <a:pathLst>
                      <a:path w="131" h="52">
                        <a:moveTo>
                          <a:pt x="131" y="52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131" y="36"/>
                        </a:lnTo>
                        <a:lnTo>
                          <a:pt x="131" y="52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31" name="Freeform 899"/>
                  <p:cNvSpPr>
                    <a:spLocks/>
                  </p:cNvSpPr>
                  <p:nvPr/>
                </p:nvSpPr>
                <p:spPr bwMode="auto">
                  <a:xfrm>
                    <a:off x="3000" y="2870"/>
                    <a:ext cx="131" cy="53"/>
                  </a:xfrm>
                  <a:custGeom>
                    <a:avLst/>
                    <a:gdLst/>
                    <a:ahLst/>
                    <a:cxnLst>
                      <a:cxn ang="0">
                        <a:pos x="131" y="53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36"/>
                      </a:cxn>
                      <a:cxn ang="0">
                        <a:pos x="131" y="53"/>
                      </a:cxn>
                    </a:cxnLst>
                    <a:rect l="0" t="0" r="r" b="b"/>
                    <a:pathLst>
                      <a:path w="131" h="53">
                        <a:moveTo>
                          <a:pt x="131" y="53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36"/>
                        </a:lnTo>
                        <a:lnTo>
                          <a:pt x="131" y="53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32" name="Freeform 900"/>
                  <p:cNvSpPr>
                    <a:spLocks/>
                  </p:cNvSpPr>
                  <p:nvPr/>
                </p:nvSpPr>
                <p:spPr bwMode="auto">
                  <a:xfrm>
                    <a:off x="3000" y="2870"/>
                    <a:ext cx="131" cy="53"/>
                  </a:xfrm>
                  <a:custGeom>
                    <a:avLst/>
                    <a:gdLst/>
                    <a:ahLst/>
                    <a:cxnLst>
                      <a:cxn ang="0">
                        <a:pos x="131" y="53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37"/>
                      </a:cxn>
                      <a:cxn ang="0">
                        <a:pos x="131" y="53"/>
                      </a:cxn>
                    </a:cxnLst>
                    <a:rect l="0" t="0" r="r" b="b"/>
                    <a:pathLst>
                      <a:path w="131" h="53">
                        <a:moveTo>
                          <a:pt x="131" y="53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37"/>
                        </a:lnTo>
                        <a:lnTo>
                          <a:pt x="131" y="53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33" name="Freeform 901"/>
                  <p:cNvSpPr>
                    <a:spLocks/>
                  </p:cNvSpPr>
                  <p:nvPr/>
                </p:nvSpPr>
                <p:spPr bwMode="auto">
                  <a:xfrm>
                    <a:off x="3000" y="2871"/>
                    <a:ext cx="131" cy="52"/>
                  </a:xfrm>
                  <a:custGeom>
                    <a:avLst/>
                    <a:gdLst/>
                    <a:ahLst/>
                    <a:cxnLst>
                      <a:cxn ang="0">
                        <a:pos x="131" y="52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36"/>
                      </a:cxn>
                      <a:cxn ang="0">
                        <a:pos x="131" y="52"/>
                      </a:cxn>
                    </a:cxnLst>
                    <a:rect l="0" t="0" r="r" b="b"/>
                    <a:pathLst>
                      <a:path w="131" h="52">
                        <a:moveTo>
                          <a:pt x="131" y="52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36"/>
                        </a:lnTo>
                        <a:lnTo>
                          <a:pt x="131" y="52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34" name="Freeform 902"/>
                  <p:cNvSpPr>
                    <a:spLocks/>
                  </p:cNvSpPr>
                  <p:nvPr/>
                </p:nvSpPr>
                <p:spPr bwMode="auto">
                  <a:xfrm>
                    <a:off x="3000" y="2871"/>
                    <a:ext cx="131" cy="52"/>
                  </a:xfrm>
                  <a:custGeom>
                    <a:avLst/>
                    <a:gdLst/>
                    <a:ahLst/>
                    <a:cxnLst>
                      <a:cxn ang="0">
                        <a:pos x="131" y="52"/>
                      </a:cxn>
                      <a:cxn ang="0">
                        <a:pos x="0" y="17"/>
                      </a:cxn>
                      <a:cxn ang="0">
                        <a:pos x="0" y="0"/>
                      </a:cxn>
                      <a:cxn ang="0">
                        <a:pos x="131" y="37"/>
                      </a:cxn>
                      <a:cxn ang="0">
                        <a:pos x="131" y="52"/>
                      </a:cxn>
                    </a:cxnLst>
                    <a:rect l="0" t="0" r="r" b="b"/>
                    <a:pathLst>
                      <a:path w="131" h="52">
                        <a:moveTo>
                          <a:pt x="131" y="52"/>
                        </a:move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1" y="37"/>
                        </a:lnTo>
                        <a:lnTo>
                          <a:pt x="131" y="52"/>
                        </a:lnTo>
                        <a:close/>
                      </a:path>
                    </a:pathLst>
                  </a:custGeom>
                  <a:solidFill>
                    <a:srgbClr val="6E6E6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35" name="Freeform 903"/>
                  <p:cNvSpPr>
                    <a:spLocks/>
                  </p:cNvSpPr>
                  <p:nvPr/>
                </p:nvSpPr>
                <p:spPr bwMode="auto">
                  <a:xfrm>
                    <a:off x="3000" y="2873"/>
                    <a:ext cx="131" cy="50"/>
                  </a:xfrm>
                  <a:custGeom>
                    <a:avLst/>
                    <a:gdLst/>
                    <a:ahLst/>
                    <a:cxnLst>
                      <a:cxn ang="0">
                        <a:pos x="131" y="50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5"/>
                      </a:cxn>
                      <a:cxn ang="0">
                        <a:pos x="131" y="50"/>
                      </a:cxn>
                    </a:cxnLst>
                    <a:rect l="0" t="0" r="r" b="b"/>
                    <a:pathLst>
                      <a:path w="131" h="50">
                        <a:moveTo>
                          <a:pt x="131" y="50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5"/>
                        </a:lnTo>
                        <a:lnTo>
                          <a:pt x="131" y="5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36" name="Freeform 904"/>
                  <p:cNvSpPr>
                    <a:spLocks/>
                  </p:cNvSpPr>
                  <p:nvPr/>
                </p:nvSpPr>
                <p:spPr bwMode="auto">
                  <a:xfrm>
                    <a:off x="3000" y="2873"/>
                    <a:ext cx="131" cy="51"/>
                  </a:xfrm>
                  <a:custGeom>
                    <a:avLst/>
                    <a:gdLst/>
                    <a:ahLst/>
                    <a:cxnLst>
                      <a:cxn ang="0">
                        <a:pos x="131" y="51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5"/>
                      </a:cxn>
                      <a:cxn ang="0">
                        <a:pos x="131" y="51"/>
                      </a:cxn>
                    </a:cxnLst>
                    <a:rect l="0" t="0" r="r" b="b"/>
                    <a:pathLst>
                      <a:path w="131" h="51">
                        <a:moveTo>
                          <a:pt x="131" y="51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5"/>
                        </a:lnTo>
                        <a:lnTo>
                          <a:pt x="131" y="51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37" name="Freeform 905"/>
                  <p:cNvSpPr>
                    <a:spLocks/>
                  </p:cNvSpPr>
                  <p:nvPr/>
                </p:nvSpPr>
                <p:spPr bwMode="auto">
                  <a:xfrm>
                    <a:off x="3000" y="2873"/>
                    <a:ext cx="131" cy="51"/>
                  </a:xfrm>
                  <a:custGeom>
                    <a:avLst/>
                    <a:gdLst/>
                    <a:ahLst/>
                    <a:cxnLst>
                      <a:cxn ang="0">
                        <a:pos x="131" y="51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131" y="35"/>
                      </a:cxn>
                      <a:cxn ang="0">
                        <a:pos x="131" y="51"/>
                      </a:cxn>
                    </a:cxnLst>
                    <a:rect l="0" t="0" r="r" b="b"/>
                    <a:pathLst>
                      <a:path w="131" h="51">
                        <a:moveTo>
                          <a:pt x="131" y="51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131" y="35"/>
                        </a:lnTo>
                        <a:lnTo>
                          <a:pt x="131" y="51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38" name="Freeform 906"/>
                  <p:cNvSpPr>
                    <a:spLocks/>
                  </p:cNvSpPr>
                  <p:nvPr/>
                </p:nvSpPr>
                <p:spPr bwMode="auto">
                  <a:xfrm>
                    <a:off x="3000" y="2874"/>
                    <a:ext cx="131" cy="51"/>
                  </a:xfrm>
                  <a:custGeom>
                    <a:avLst/>
                    <a:gdLst/>
                    <a:ahLst/>
                    <a:cxnLst>
                      <a:cxn ang="0">
                        <a:pos x="131" y="51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131" y="35"/>
                      </a:cxn>
                      <a:cxn ang="0">
                        <a:pos x="131" y="51"/>
                      </a:cxn>
                    </a:cxnLst>
                    <a:rect l="0" t="0" r="r" b="b"/>
                    <a:pathLst>
                      <a:path w="131" h="51">
                        <a:moveTo>
                          <a:pt x="131" y="51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131" y="35"/>
                        </a:lnTo>
                        <a:lnTo>
                          <a:pt x="131" y="51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39" name="Freeform 907"/>
                  <p:cNvSpPr>
                    <a:spLocks/>
                  </p:cNvSpPr>
                  <p:nvPr/>
                </p:nvSpPr>
                <p:spPr bwMode="auto">
                  <a:xfrm>
                    <a:off x="3000" y="2875"/>
                    <a:ext cx="131" cy="50"/>
                  </a:xfrm>
                  <a:custGeom>
                    <a:avLst/>
                    <a:gdLst/>
                    <a:ahLst/>
                    <a:cxnLst>
                      <a:cxn ang="0">
                        <a:pos x="131" y="50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4"/>
                      </a:cxn>
                      <a:cxn ang="0">
                        <a:pos x="131" y="50"/>
                      </a:cxn>
                    </a:cxnLst>
                    <a:rect l="0" t="0" r="r" b="b"/>
                    <a:pathLst>
                      <a:path w="131" h="50">
                        <a:moveTo>
                          <a:pt x="131" y="50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4"/>
                        </a:lnTo>
                        <a:lnTo>
                          <a:pt x="131" y="5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40" name="Freeform 908"/>
                  <p:cNvSpPr>
                    <a:spLocks/>
                  </p:cNvSpPr>
                  <p:nvPr/>
                </p:nvSpPr>
                <p:spPr bwMode="auto">
                  <a:xfrm>
                    <a:off x="3000" y="2875"/>
                    <a:ext cx="131" cy="51"/>
                  </a:xfrm>
                  <a:custGeom>
                    <a:avLst/>
                    <a:gdLst/>
                    <a:ahLst/>
                    <a:cxnLst>
                      <a:cxn ang="0">
                        <a:pos x="131" y="51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5"/>
                      </a:cxn>
                      <a:cxn ang="0">
                        <a:pos x="131" y="51"/>
                      </a:cxn>
                    </a:cxnLst>
                    <a:rect l="0" t="0" r="r" b="b"/>
                    <a:pathLst>
                      <a:path w="131" h="51">
                        <a:moveTo>
                          <a:pt x="131" y="51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5"/>
                        </a:lnTo>
                        <a:lnTo>
                          <a:pt x="131" y="51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41" name="Freeform 909"/>
                  <p:cNvSpPr>
                    <a:spLocks/>
                  </p:cNvSpPr>
                  <p:nvPr/>
                </p:nvSpPr>
                <p:spPr bwMode="auto">
                  <a:xfrm>
                    <a:off x="3000" y="2876"/>
                    <a:ext cx="131" cy="50"/>
                  </a:xfrm>
                  <a:custGeom>
                    <a:avLst/>
                    <a:gdLst/>
                    <a:ahLst/>
                    <a:cxnLst>
                      <a:cxn ang="0">
                        <a:pos x="131" y="50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5"/>
                      </a:cxn>
                      <a:cxn ang="0">
                        <a:pos x="131" y="50"/>
                      </a:cxn>
                    </a:cxnLst>
                    <a:rect l="0" t="0" r="r" b="b"/>
                    <a:pathLst>
                      <a:path w="131" h="50">
                        <a:moveTo>
                          <a:pt x="131" y="50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5"/>
                        </a:lnTo>
                        <a:lnTo>
                          <a:pt x="131" y="5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42" name="Freeform 910"/>
                  <p:cNvSpPr>
                    <a:spLocks/>
                  </p:cNvSpPr>
                  <p:nvPr/>
                </p:nvSpPr>
                <p:spPr bwMode="auto">
                  <a:xfrm>
                    <a:off x="3000" y="2876"/>
                    <a:ext cx="131" cy="51"/>
                  </a:xfrm>
                  <a:custGeom>
                    <a:avLst/>
                    <a:gdLst/>
                    <a:ahLst/>
                    <a:cxnLst>
                      <a:cxn ang="0">
                        <a:pos x="131" y="51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5"/>
                      </a:cxn>
                      <a:cxn ang="0">
                        <a:pos x="131" y="51"/>
                      </a:cxn>
                    </a:cxnLst>
                    <a:rect l="0" t="0" r="r" b="b"/>
                    <a:pathLst>
                      <a:path w="131" h="51">
                        <a:moveTo>
                          <a:pt x="131" y="51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5"/>
                        </a:lnTo>
                        <a:lnTo>
                          <a:pt x="131" y="51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43" name="Freeform 911"/>
                  <p:cNvSpPr>
                    <a:spLocks/>
                  </p:cNvSpPr>
                  <p:nvPr/>
                </p:nvSpPr>
                <p:spPr bwMode="auto">
                  <a:xfrm>
                    <a:off x="3000" y="2877"/>
                    <a:ext cx="131" cy="50"/>
                  </a:xfrm>
                  <a:custGeom>
                    <a:avLst/>
                    <a:gdLst/>
                    <a:ahLst/>
                    <a:cxnLst>
                      <a:cxn ang="0">
                        <a:pos x="131" y="50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4"/>
                      </a:cxn>
                      <a:cxn ang="0">
                        <a:pos x="131" y="50"/>
                      </a:cxn>
                    </a:cxnLst>
                    <a:rect l="0" t="0" r="r" b="b"/>
                    <a:pathLst>
                      <a:path w="131" h="50">
                        <a:moveTo>
                          <a:pt x="131" y="50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4"/>
                        </a:lnTo>
                        <a:lnTo>
                          <a:pt x="131" y="5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44" name="Freeform 912"/>
                  <p:cNvSpPr>
                    <a:spLocks/>
                  </p:cNvSpPr>
                  <p:nvPr/>
                </p:nvSpPr>
                <p:spPr bwMode="auto">
                  <a:xfrm>
                    <a:off x="3000" y="2877"/>
                    <a:ext cx="131" cy="51"/>
                  </a:xfrm>
                  <a:custGeom>
                    <a:avLst/>
                    <a:gdLst/>
                    <a:ahLst/>
                    <a:cxnLst>
                      <a:cxn ang="0">
                        <a:pos x="131" y="51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131" y="34"/>
                      </a:cxn>
                      <a:cxn ang="0">
                        <a:pos x="131" y="51"/>
                      </a:cxn>
                    </a:cxnLst>
                    <a:rect l="0" t="0" r="r" b="b"/>
                    <a:pathLst>
                      <a:path w="131" h="51">
                        <a:moveTo>
                          <a:pt x="131" y="51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131" y="34"/>
                        </a:lnTo>
                        <a:lnTo>
                          <a:pt x="131" y="51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45" name="Freeform 913"/>
                  <p:cNvSpPr>
                    <a:spLocks/>
                  </p:cNvSpPr>
                  <p:nvPr/>
                </p:nvSpPr>
                <p:spPr bwMode="auto">
                  <a:xfrm>
                    <a:off x="3000" y="2877"/>
                    <a:ext cx="131" cy="51"/>
                  </a:xfrm>
                  <a:custGeom>
                    <a:avLst/>
                    <a:gdLst/>
                    <a:ahLst/>
                    <a:cxnLst>
                      <a:cxn ang="0">
                        <a:pos x="131" y="51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131" y="35"/>
                      </a:cxn>
                      <a:cxn ang="0">
                        <a:pos x="131" y="51"/>
                      </a:cxn>
                    </a:cxnLst>
                    <a:rect l="0" t="0" r="r" b="b"/>
                    <a:pathLst>
                      <a:path w="131" h="51">
                        <a:moveTo>
                          <a:pt x="131" y="51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131" y="35"/>
                        </a:lnTo>
                        <a:lnTo>
                          <a:pt x="131" y="51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46" name="Freeform 914"/>
                  <p:cNvSpPr>
                    <a:spLocks/>
                  </p:cNvSpPr>
                  <p:nvPr/>
                </p:nvSpPr>
                <p:spPr bwMode="auto">
                  <a:xfrm>
                    <a:off x="3000" y="2878"/>
                    <a:ext cx="131" cy="50"/>
                  </a:xfrm>
                  <a:custGeom>
                    <a:avLst/>
                    <a:gdLst/>
                    <a:ahLst/>
                    <a:cxnLst>
                      <a:cxn ang="0">
                        <a:pos x="131" y="50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4"/>
                      </a:cxn>
                      <a:cxn ang="0">
                        <a:pos x="131" y="50"/>
                      </a:cxn>
                    </a:cxnLst>
                    <a:rect l="0" t="0" r="r" b="b"/>
                    <a:pathLst>
                      <a:path w="131" h="50">
                        <a:moveTo>
                          <a:pt x="131" y="50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4"/>
                        </a:lnTo>
                        <a:lnTo>
                          <a:pt x="131" y="50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47" name="Freeform 915"/>
                  <p:cNvSpPr>
                    <a:spLocks/>
                  </p:cNvSpPr>
                  <p:nvPr/>
                </p:nvSpPr>
                <p:spPr bwMode="auto">
                  <a:xfrm>
                    <a:off x="3000" y="2879"/>
                    <a:ext cx="131" cy="49"/>
                  </a:xfrm>
                  <a:custGeom>
                    <a:avLst/>
                    <a:gdLst/>
                    <a:ahLst/>
                    <a:cxnLst>
                      <a:cxn ang="0">
                        <a:pos x="131" y="49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3"/>
                      </a:cxn>
                      <a:cxn ang="0">
                        <a:pos x="131" y="49"/>
                      </a:cxn>
                    </a:cxnLst>
                    <a:rect l="0" t="0" r="r" b="b"/>
                    <a:pathLst>
                      <a:path w="131" h="49">
                        <a:moveTo>
                          <a:pt x="131" y="49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3"/>
                        </a:lnTo>
                        <a:lnTo>
                          <a:pt x="131" y="49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48" name="Freeform 916"/>
                  <p:cNvSpPr>
                    <a:spLocks/>
                  </p:cNvSpPr>
                  <p:nvPr/>
                </p:nvSpPr>
                <p:spPr bwMode="auto">
                  <a:xfrm>
                    <a:off x="3000" y="2880"/>
                    <a:ext cx="131" cy="48"/>
                  </a:xfrm>
                  <a:custGeom>
                    <a:avLst/>
                    <a:gdLst/>
                    <a:ahLst/>
                    <a:cxnLst>
                      <a:cxn ang="0">
                        <a:pos x="131" y="48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32"/>
                      </a:cxn>
                      <a:cxn ang="0">
                        <a:pos x="131" y="48"/>
                      </a:cxn>
                    </a:cxnLst>
                    <a:rect l="0" t="0" r="r" b="b"/>
                    <a:pathLst>
                      <a:path w="131" h="48">
                        <a:moveTo>
                          <a:pt x="131" y="48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32"/>
                        </a:lnTo>
                        <a:lnTo>
                          <a:pt x="131" y="48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49" name="Freeform 917"/>
                  <p:cNvSpPr>
                    <a:spLocks/>
                  </p:cNvSpPr>
                  <p:nvPr/>
                </p:nvSpPr>
                <p:spPr bwMode="auto">
                  <a:xfrm>
                    <a:off x="3000" y="2880"/>
                    <a:ext cx="131" cy="49"/>
                  </a:xfrm>
                  <a:custGeom>
                    <a:avLst/>
                    <a:gdLst/>
                    <a:ahLst/>
                    <a:cxnLst>
                      <a:cxn ang="0">
                        <a:pos x="131" y="49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34"/>
                      </a:cxn>
                      <a:cxn ang="0">
                        <a:pos x="131" y="49"/>
                      </a:cxn>
                    </a:cxnLst>
                    <a:rect l="0" t="0" r="r" b="b"/>
                    <a:pathLst>
                      <a:path w="131" h="49">
                        <a:moveTo>
                          <a:pt x="131" y="49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34"/>
                        </a:lnTo>
                        <a:lnTo>
                          <a:pt x="131" y="49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50" name="Freeform 918"/>
                  <p:cNvSpPr>
                    <a:spLocks/>
                  </p:cNvSpPr>
                  <p:nvPr/>
                </p:nvSpPr>
                <p:spPr bwMode="auto">
                  <a:xfrm>
                    <a:off x="3000" y="2880"/>
                    <a:ext cx="131" cy="49"/>
                  </a:xfrm>
                  <a:custGeom>
                    <a:avLst/>
                    <a:gdLst/>
                    <a:ahLst/>
                    <a:cxnLst>
                      <a:cxn ang="0">
                        <a:pos x="131" y="49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4"/>
                      </a:cxn>
                      <a:cxn ang="0">
                        <a:pos x="131" y="49"/>
                      </a:cxn>
                    </a:cxnLst>
                    <a:rect l="0" t="0" r="r" b="b"/>
                    <a:pathLst>
                      <a:path w="131" h="49">
                        <a:moveTo>
                          <a:pt x="131" y="49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4"/>
                        </a:lnTo>
                        <a:lnTo>
                          <a:pt x="131" y="49"/>
                        </a:lnTo>
                        <a:close/>
                      </a:path>
                    </a:pathLst>
                  </a:custGeom>
                  <a:solidFill>
                    <a:srgbClr val="79797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51" name="Freeform 919"/>
                  <p:cNvSpPr>
                    <a:spLocks/>
                  </p:cNvSpPr>
                  <p:nvPr/>
                </p:nvSpPr>
                <p:spPr bwMode="auto">
                  <a:xfrm>
                    <a:off x="3000" y="2881"/>
                    <a:ext cx="131" cy="48"/>
                  </a:xfrm>
                  <a:custGeom>
                    <a:avLst/>
                    <a:gdLst/>
                    <a:ahLst/>
                    <a:cxnLst>
                      <a:cxn ang="0">
                        <a:pos x="131" y="48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3"/>
                      </a:cxn>
                      <a:cxn ang="0">
                        <a:pos x="131" y="48"/>
                      </a:cxn>
                    </a:cxnLst>
                    <a:rect l="0" t="0" r="r" b="b"/>
                    <a:pathLst>
                      <a:path w="131" h="48">
                        <a:moveTo>
                          <a:pt x="131" y="48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3"/>
                        </a:lnTo>
                        <a:lnTo>
                          <a:pt x="131" y="48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52" name="Freeform 920"/>
                  <p:cNvSpPr>
                    <a:spLocks/>
                  </p:cNvSpPr>
                  <p:nvPr/>
                </p:nvSpPr>
                <p:spPr bwMode="auto">
                  <a:xfrm>
                    <a:off x="3000" y="2881"/>
                    <a:ext cx="131" cy="48"/>
                  </a:xfrm>
                  <a:custGeom>
                    <a:avLst/>
                    <a:gdLst/>
                    <a:ahLst/>
                    <a:cxnLst>
                      <a:cxn ang="0">
                        <a:pos x="131" y="48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4"/>
                      </a:cxn>
                      <a:cxn ang="0">
                        <a:pos x="131" y="48"/>
                      </a:cxn>
                    </a:cxnLst>
                    <a:rect l="0" t="0" r="r" b="b"/>
                    <a:pathLst>
                      <a:path w="131" h="48">
                        <a:moveTo>
                          <a:pt x="131" y="48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4"/>
                        </a:lnTo>
                        <a:lnTo>
                          <a:pt x="131" y="48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53" name="Freeform 921"/>
                  <p:cNvSpPr>
                    <a:spLocks/>
                  </p:cNvSpPr>
                  <p:nvPr/>
                </p:nvSpPr>
                <p:spPr bwMode="auto">
                  <a:xfrm>
                    <a:off x="3000" y="2881"/>
                    <a:ext cx="131" cy="48"/>
                  </a:xfrm>
                  <a:custGeom>
                    <a:avLst/>
                    <a:gdLst/>
                    <a:ahLst/>
                    <a:cxnLst>
                      <a:cxn ang="0">
                        <a:pos x="131" y="48"/>
                      </a:cxn>
                      <a:cxn ang="0">
                        <a:pos x="0" y="16"/>
                      </a:cxn>
                      <a:cxn ang="0">
                        <a:pos x="0" y="0"/>
                      </a:cxn>
                      <a:cxn ang="0">
                        <a:pos x="131" y="34"/>
                      </a:cxn>
                      <a:cxn ang="0">
                        <a:pos x="131" y="48"/>
                      </a:cxn>
                    </a:cxnLst>
                    <a:rect l="0" t="0" r="r" b="b"/>
                    <a:pathLst>
                      <a:path w="131" h="48">
                        <a:moveTo>
                          <a:pt x="131" y="48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131" y="34"/>
                        </a:lnTo>
                        <a:lnTo>
                          <a:pt x="131" y="48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54" name="Freeform 922"/>
                  <p:cNvSpPr>
                    <a:spLocks/>
                  </p:cNvSpPr>
                  <p:nvPr/>
                </p:nvSpPr>
                <p:spPr bwMode="auto">
                  <a:xfrm>
                    <a:off x="3000" y="2882"/>
                    <a:ext cx="131" cy="47"/>
                  </a:xfrm>
                  <a:custGeom>
                    <a:avLst/>
                    <a:gdLst/>
                    <a:ahLst/>
                    <a:cxnLst>
                      <a:cxn ang="0">
                        <a:pos x="131" y="47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3"/>
                      </a:cxn>
                      <a:cxn ang="0">
                        <a:pos x="131" y="47"/>
                      </a:cxn>
                    </a:cxnLst>
                    <a:rect l="0" t="0" r="r" b="b"/>
                    <a:pathLst>
                      <a:path w="131" h="47">
                        <a:moveTo>
                          <a:pt x="131" y="47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3"/>
                        </a:lnTo>
                        <a:lnTo>
                          <a:pt x="131" y="47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55" name="Freeform 923"/>
                  <p:cNvSpPr>
                    <a:spLocks/>
                  </p:cNvSpPr>
                  <p:nvPr/>
                </p:nvSpPr>
                <p:spPr bwMode="auto">
                  <a:xfrm>
                    <a:off x="3000" y="2882"/>
                    <a:ext cx="131" cy="48"/>
                  </a:xfrm>
                  <a:custGeom>
                    <a:avLst/>
                    <a:gdLst/>
                    <a:ahLst/>
                    <a:cxnLst>
                      <a:cxn ang="0">
                        <a:pos x="131" y="48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4"/>
                      </a:cxn>
                      <a:cxn ang="0">
                        <a:pos x="131" y="48"/>
                      </a:cxn>
                    </a:cxnLst>
                    <a:rect l="0" t="0" r="r" b="b"/>
                    <a:pathLst>
                      <a:path w="131" h="48">
                        <a:moveTo>
                          <a:pt x="131" y="48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4"/>
                        </a:lnTo>
                        <a:lnTo>
                          <a:pt x="131" y="48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56" name="Freeform 924"/>
                  <p:cNvSpPr>
                    <a:spLocks/>
                  </p:cNvSpPr>
                  <p:nvPr/>
                </p:nvSpPr>
                <p:spPr bwMode="auto">
                  <a:xfrm>
                    <a:off x="3000" y="2883"/>
                    <a:ext cx="131" cy="47"/>
                  </a:xfrm>
                  <a:custGeom>
                    <a:avLst/>
                    <a:gdLst/>
                    <a:ahLst/>
                    <a:cxnLst>
                      <a:cxn ang="0">
                        <a:pos x="131" y="47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3"/>
                      </a:cxn>
                      <a:cxn ang="0">
                        <a:pos x="131" y="47"/>
                      </a:cxn>
                    </a:cxnLst>
                    <a:rect l="0" t="0" r="r" b="b"/>
                    <a:pathLst>
                      <a:path w="131" h="47">
                        <a:moveTo>
                          <a:pt x="131" y="47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3"/>
                        </a:lnTo>
                        <a:lnTo>
                          <a:pt x="131" y="47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57" name="Freeform 925"/>
                  <p:cNvSpPr>
                    <a:spLocks/>
                  </p:cNvSpPr>
                  <p:nvPr/>
                </p:nvSpPr>
                <p:spPr bwMode="auto">
                  <a:xfrm>
                    <a:off x="3000" y="2883"/>
                    <a:ext cx="131" cy="47"/>
                  </a:xfrm>
                  <a:custGeom>
                    <a:avLst/>
                    <a:gdLst/>
                    <a:ahLst/>
                    <a:cxnLst>
                      <a:cxn ang="0">
                        <a:pos x="131" y="47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3"/>
                      </a:cxn>
                      <a:cxn ang="0">
                        <a:pos x="131" y="47"/>
                      </a:cxn>
                    </a:cxnLst>
                    <a:rect l="0" t="0" r="r" b="b"/>
                    <a:pathLst>
                      <a:path w="131" h="47">
                        <a:moveTo>
                          <a:pt x="131" y="47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3"/>
                        </a:lnTo>
                        <a:lnTo>
                          <a:pt x="131" y="47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58" name="Freeform 926"/>
                  <p:cNvSpPr>
                    <a:spLocks/>
                  </p:cNvSpPr>
                  <p:nvPr/>
                </p:nvSpPr>
                <p:spPr bwMode="auto">
                  <a:xfrm>
                    <a:off x="3000" y="2884"/>
                    <a:ext cx="131" cy="47"/>
                  </a:xfrm>
                  <a:custGeom>
                    <a:avLst/>
                    <a:gdLst/>
                    <a:ahLst/>
                    <a:cxnLst>
                      <a:cxn ang="0">
                        <a:pos x="131" y="47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3"/>
                      </a:cxn>
                      <a:cxn ang="0">
                        <a:pos x="131" y="47"/>
                      </a:cxn>
                    </a:cxnLst>
                    <a:rect l="0" t="0" r="r" b="b"/>
                    <a:pathLst>
                      <a:path w="131" h="47">
                        <a:moveTo>
                          <a:pt x="131" y="47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3"/>
                        </a:lnTo>
                        <a:lnTo>
                          <a:pt x="131" y="47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59" name="Freeform 927"/>
                  <p:cNvSpPr>
                    <a:spLocks/>
                  </p:cNvSpPr>
                  <p:nvPr/>
                </p:nvSpPr>
                <p:spPr bwMode="auto">
                  <a:xfrm>
                    <a:off x="3000" y="2885"/>
                    <a:ext cx="131" cy="46"/>
                  </a:xfrm>
                  <a:custGeom>
                    <a:avLst/>
                    <a:gdLst/>
                    <a:ahLst/>
                    <a:cxnLst>
                      <a:cxn ang="0">
                        <a:pos x="131" y="46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32"/>
                      </a:cxn>
                      <a:cxn ang="0">
                        <a:pos x="131" y="46"/>
                      </a:cxn>
                    </a:cxnLst>
                    <a:rect l="0" t="0" r="r" b="b"/>
                    <a:pathLst>
                      <a:path w="131" h="46">
                        <a:moveTo>
                          <a:pt x="131" y="46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32"/>
                        </a:lnTo>
                        <a:lnTo>
                          <a:pt x="131" y="46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60" name="Freeform 928"/>
                  <p:cNvSpPr>
                    <a:spLocks/>
                  </p:cNvSpPr>
                  <p:nvPr/>
                </p:nvSpPr>
                <p:spPr bwMode="auto">
                  <a:xfrm>
                    <a:off x="3000" y="2886"/>
                    <a:ext cx="131" cy="46"/>
                  </a:xfrm>
                  <a:custGeom>
                    <a:avLst/>
                    <a:gdLst/>
                    <a:ahLst/>
                    <a:cxnLst>
                      <a:cxn ang="0">
                        <a:pos x="131" y="46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31"/>
                      </a:cxn>
                      <a:cxn ang="0">
                        <a:pos x="131" y="46"/>
                      </a:cxn>
                    </a:cxnLst>
                    <a:rect l="0" t="0" r="r" b="b"/>
                    <a:pathLst>
                      <a:path w="131" h="46">
                        <a:moveTo>
                          <a:pt x="131" y="46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31"/>
                        </a:lnTo>
                        <a:lnTo>
                          <a:pt x="131" y="46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61" name="Freeform 929"/>
                  <p:cNvSpPr>
                    <a:spLocks/>
                  </p:cNvSpPr>
                  <p:nvPr/>
                </p:nvSpPr>
                <p:spPr bwMode="auto">
                  <a:xfrm>
                    <a:off x="3000" y="2886"/>
                    <a:ext cx="131" cy="46"/>
                  </a:xfrm>
                  <a:custGeom>
                    <a:avLst/>
                    <a:gdLst/>
                    <a:ahLst/>
                    <a:cxnLst>
                      <a:cxn ang="0">
                        <a:pos x="131" y="46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31"/>
                      </a:cxn>
                      <a:cxn ang="0">
                        <a:pos x="131" y="46"/>
                      </a:cxn>
                    </a:cxnLst>
                    <a:rect l="0" t="0" r="r" b="b"/>
                    <a:pathLst>
                      <a:path w="131" h="46">
                        <a:moveTo>
                          <a:pt x="131" y="46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31"/>
                        </a:lnTo>
                        <a:lnTo>
                          <a:pt x="131" y="46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62" name="Freeform 930"/>
                  <p:cNvSpPr>
                    <a:spLocks/>
                  </p:cNvSpPr>
                  <p:nvPr/>
                </p:nvSpPr>
                <p:spPr bwMode="auto">
                  <a:xfrm>
                    <a:off x="3000" y="2887"/>
                    <a:ext cx="131" cy="45"/>
                  </a:xfrm>
                  <a:custGeom>
                    <a:avLst/>
                    <a:gdLst/>
                    <a:ahLst/>
                    <a:cxnLst>
                      <a:cxn ang="0">
                        <a:pos x="131" y="45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31"/>
                      </a:cxn>
                      <a:cxn ang="0">
                        <a:pos x="131" y="45"/>
                      </a:cxn>
                    </a:cxnLst>
                    <a:rect l="0" t="0" r="r" b="b"/>
                    <a:pathLst>
                      <a:path w="131" h="45">
                        <a:moveTo>
                          <a:pt x="131" y="45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31"/>
                        </a:lnTo>
                        <a:lnTo>
                          <a:pt x="131" y="45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63" name="Freeform 931"/>
                  <p:cNvSpPr>
                    <a:spLocks/>
                  </p:cNvSpPr>
                  <p:nvPr/>
                </p:nvSpPr>
                <p:spPr bwMode="auto">
                  <a:xfrm>
                    <a:off x="3000" y="2887"/>
                    <a:ext cx="131" cy="45"/>
                  </a:xfrm>
                  <a:custGeom>
                    <a:avLst/>
                    <a:gdLst/>
                    <a:ahLst/>
                    <a:cxnLst>
                      <a:cxn ang="0">
                        <a:pos x="131" y="45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31"/>
                      </a:cxn>
                      <a:cxn ang="0">
                        <a:pos x="131" y="45"/>
                      </a:cxn>
                    </a:cxnLst>
                    <a:rect l="0" t="0" r="r" b="b"/>
                    <a:pathLst>
                      <a:path w="131" h="45">
                        <a:moveTo>
                          <a:pt x="131" y="45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31"/>
                        </a:lnTo>
                        <a:lnTo>
                          <a:pt x="131" y="45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64" name="Freeform 932"/>
                  <p:cNvSpPr>
                    <a:spLocks/>
                  </p:cNvSpPr>
                  <p:nvPr/>
                </p:nvSpPr>
                <p:spPr bwMode="auto">
                  <a:xfrm>
                    <a:off x="3000" y="2888"/>
                    <a:ext cx="131" cy="46"/>
                  </a:xfrm>
                  <a:custGeom>
                    <a:avLst/>
                    <a:gdLst/>
                    <a:ahLst/>
                    <a:cxnLst>
                      <a:cxn ang="0">
                        <a:pos x="131" y="46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31"/>
                      </a:cxn>
                      <a:cxn ang="0">
                        <a:pos x="131" y="46"/>
                      </a:cxn>
                    </a:cxnLst>
                    <a:rect l="0" t="0" r="r" b="b"/>
                    <a:pathLst>
                      <a:path w="131" h="46">
                        <a:moveTo>
                          <a:pt x="131" y="46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31"/>
                        </a:lnTo>
                        <a:lnTo>
                          <a:pt x="131" y="46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65" name="Freeform 933"/>
                  <p:cNvSpPr>
                    <a:spLocks/>
                  </p:cNvSpPr>
                  <p:nvPr/>
                </p:nvSpPr>
                <p:spPr bwMode="auto">
                  <a:xfrm>
                    <a:off x="3000" y="2888"/>
                    <a:ext cx="131" cy="46"/>
                  </a:xfrm>
                  <a:custGeom>
                    <a:avLst/>
                    <a:gdLst/>
                    <a:ahLst/>
                    <a:cxnLst>
                      <a:cxn ang="0">
                        <a:pos x="131" y="46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31"/>
                      </a:cxn>
                      <a:cxn ang="0">
                        <a:pos x="131" y="46"/>
                      </a:cxn>
                    </a:cxnLst>
                    <a:rect l="0" t="0" r="r" b="b"/>
                    <a:pathLst>
                      <a:path w="131" h="46">
                        <a:moveTo>
                          <a:pt x="131" y="46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31"/>
                        </a:lnTo>
                        <a:lnTo>
                          <a:pt x="131" y="46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66" name="Freeform 934"/>
                  <p:cNvSpPr>
                    <a:spLocks/>
                  </p:cNvSpPr>
                  <p:nvPr/>
                </p:nvSpPr>
                <p:spPr bwMode="auto">
                  <a:xfrm>
                    <a:off x="3000" y="2888"/>
                    <a:ext cx="131" cy="46"/>
                  </a:xfrm>
                  <a:custGeom>
                    <a:avLst/>
                    <a:gdLst/>
                    <a:ahLst/>
                    <a:cxnLst>
                      <a:cxn ang="0">
                        <a:pos x="131" y="46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31"/>
                      </a:cxn>
                      <a:cxn ang="0">
                        <a:pos x="131" y="46"/>
                      </a:cxn>
                    </a:cxnLst>
                    <a:rect l="0" t="0" r="r" b="b"/>
                    <a:pathLst>
                      <a:path w="131" h="46">
                        <a:moveTo>
                          <a:pt x="131" y="46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31"/>
                        </a:lnTo>
                        <a:lnTo>
                          <a:pt x="131" y="46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67" name="Freeform 935"/>
                  <p:cNvSpPr>
                    <a:spLocks/>
                  </p:cNvSpPr>
                  <p:nvPr/>
                </p:nvSpPr>
                <p:spPr bwMode="auto">
                  <a:xfrm>
                    <a:off x="3000" y="2889"/>
                    <a:ext cx="131" cy="45"/>
                  </a:xfrm>
                  <a:custGeom>
                    <a:avLst/>
                    <a:gdLst/>
                    <a:ahLst/>
                    <a:cxnLst>
                      <a:cxn ang="0">
                        <a:pos x="131" y="45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30"/>
                      </a:cxn>
                      <a:cxn ang="0">
                        <a:pos x="131" y="45"/>
                      </a:cxn>
                    </a:cxnLst>
                    <a:rect l="0" t="0" r="r" b="b"/>
                    <a:pathLst>
                      <a:path w="131" h="45">
                        <a:moveTo>
                          <a:pt x="131" y="45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30"/>
                        </a:lnTo>
                        <a:lnTo>
                          <a:pt x="131" y="45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68" name="Freeform 936"/>
                  <p:cNvSpPr>
                    <a:spLocks/>
                  </p:cNvSpPr>
                  <p:nvPr/>
                </p:nvSpPr>
                <p:spPr bwMode="auto">
                  <a:xfrm>
                    <a:off x="3000" y="2890"/>
                    <a:ext cx="131" cy="45"/>
                  </a:xfrm>
                  <a:custGeom>
                    <a:avLst/>
                    <a:gdLst/>
                    <a:ahLst/>
                    <a:cxnLst>
                      <a:cxn ang="0">
                        <a:pos x="131" y="45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30"/>
                      </a:cxn>
                      <a:cxn ang="0">
                        <a:pos x="131" y="45"/>
                      </a:cxn>
                    </a:cxnLst>
                    <a:rect l="0" t="0" r="r" b="b"/>
                    <a:pathLst>
                      <a:path w="131" h="45">
                        <a:moveTo>
                          <a:pt x="131" y="45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30"/>
                        </a:lnTo>
                        <a:lnTo>
                          <a:pt x="131" y="45"/>
                        </a:lnTo>
                        <a:close/>
                      </a:path>
                    </a:pathLst>
                  </a:custGeom>
                  <a:solidFill>
                    <a:srgbClr val="8C8C8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69" name="Freeform 937"/>
                  <p:cNvSpPr>
                    <a:spLocks/>
                  </p:cNvSpPr>
                  <p:nvPr/>
                </p:nvSpPr>
                <p:spPr bwMode="auto">
                  <a:xfrm>
                    <a:off x="3000" y="2890"/>
                    <a:ext cx="131" cy="45"/>
                  </a:xfrm>
                  <a:custGeom>
                    <a:avLst/>
                    <a:gdLst/>
                    <a:ahLst/>
                    <a:cxnLst>
                      <a:cxn ang="0">
                        <a:pos x="131" y="45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30"/>
                      </a:cxn>
                      <a:cxn ang="0">
                        <a:pos x="131" y="45"/>
                      </a:cxn>
                    </a:cxnLst>
                    <a:rect l="0" t="0" r="r" b="b"/>
                    <a:pathLst>
                      <a:path w="131" h="45">
                        <a:moveTo>
                          <a:pt x="131" y="45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30"/>
                        </a:lnTo>
                        <a:lnTo>
                          <a:pt x="131" y="45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70" name="Freeform 938"/>
                  <p:cNvSpPr>
                    <a:spLocks/>
                  </p:cNvSpPr>
                  <p:nvPr/>
                </p:nvSpPr>
                <p:spPr bwMode="auto">
                  <a:xfrm>
                    <a:off x="3000" y="2890"/>
                    <a:ext cx="131" cy="45"/>
                  </a:xfrm>
                  <a:custGeom>
                    <a:avLst/>
                    <a:gdLst/>
                    <a:ahLst/>
                    <a:cxnLst>
                      <a:cxn ang="0">
                        <a:pos x="131" y="45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31"/>
                      </a:cxn>
                      <a:cxn ang="0">
                        <a:pos x="131" y="45"/>
                      </a:cxn>
                    </a:cxnLst>
                    <a:rect l="0" t="0" r="r" b="b"/>
                    <a:pathLst>
                      <a:path w="131" h="45">
                        <a:moveTo>
                          <a:pt x="131" y="45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31"/>
                        </a:lnTo>
                        <a:lnTo>
                          <a:pt x="131" y="45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71" name="Freeform 939"/>
                  <p:cNvSpPr>
                    <a:spLocks/>
                  </p:cNvSpPr>
                  <p:nvPr/>
                </p:nvSpPr>
                <p:spPr bwMode="auto">
                  <a:xfrm>
                    <a:off x="3000" y="2891"/>
                    <a:ext cx="131" cy="44"/>
                  </a:xfrm>
                  <a:custGeom>
                    <a:avLst/>
                    <a:gdLst/>
                    <a:ahLst/>
                    <a:cxnLst>
                      <a:cxn ang="0">
                        <a:pos x="131" y="44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31"/>
                      </a:cxn>
                      <a:cxn ang="0">
                        <a:pos x="131" y="44"/>
                      </a:cxn>
                    </a:cxnLst>
                    <a:rect l="0" t="0" r="r" b="b"/>
                    <a:pathLst>
                      <a:path w="131" h="44">
                        <a:moveTo>
                          <a:pt x="131" y="44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31"/>
                        </a:lnTo>
                        <a:lnTo>
                          <a:pt x="131" y="44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72" name="Freeform 940"/>
                  <p:cNvSpPr>
                    <a:spLocks/>
                  </p:cNvSpPr>
                  <p:nvPr/>
                </p:nvSpPr>
                <p:spPr bwMode="auto">
                  <a:xfrm>
                    <a:off x="3000" y="2892"/>
                    <a:ext cx="131" cy="43"/>
                  </a:xfrm>
                  <a:custGeom>
                    <a:avLst/>
                    <a:gdLst/>
                    <a:ahLst/>
                    <a:cxnLst>
                      <a:cxn ang="0">
                        <a:pos x="131" y="43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30"/>
                      </a:cxn>
                      <a:cxn ang="0">
                        <a:pos x="131" y="43"/>
                      </a:cxn>
                    </a:cxnLst>
                    <a:rect l="0" t="0" r="r" b="b"/>
                    <a:pathLst>
                      <a:path w="131" h="43">
                        <a:moveTo>
                          <a:pt x="131" y="43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30"/>
                        </a:lnTo>
                        <a:lnTo>
                          <a:pt x="131" y="43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73" name="Freeform 941"/>
                  <p:cNvSpPr>
                    <a:spLocks/>
                  </p:cNvSpPr>
                  <p:nvPr/>
                </p:nvSpPr>
                <p:spPr bwMode="auto">
                  <a:xfrm>
                    <a:off x="3000" y="2893"/>
                    <a:ext cx="131" cy="43"/>
                  </a:xfrm>
                  <a:custGeom>
                    <a:avLst/>
                    <a:gdLst/>
                    <a:ahLst/>
                    <a:cxnLst>
                      <a:cxn ang="0">
                        <a:pos x="131" y="43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3"/>
                      </a:cxn>
                    </a:cxnLst>
                    <a:rect l="0" t="0" r="r" b="b"/>
                    <a:pathLst>
                      <a:path w="131" h="43">
                        <a:moveTo>
                          <a:pt x="131" y="43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3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74" name="Freeform 942"/>
                  <p:cNvSpPr>
                    <a:spLocks/>
                  </p:cNvSpPr>
                  <p:nvPr/>
                </p:nvSpPr>
                <p:spPr bwMode="auto">
                  <a:xfrm>
                    <a:off x="3000" y="2893"/>
                    <a:ext cx="131" cy="43"/>
                  </a:xfrm>
                  <a:custGeom>
                    <a:avLst/>
                    <a:gdLst/>
                    <a:ahLst/>
                    <a:cxnLst>
                      <a:cxn ang="0">
                        <a:pos x="131" y="43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3"/>
                      </a:cxn>
                    </a:cxnLst>
                    <a:rect l="0" t="0" r="r" b="b"/>
                    <a:pathLst>
                      <a:path w="131" h="43">
                        <a:moveTo>
                          <a:pt x="131" y="43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3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75" name="Freeform 943"/>
                  <p:cNvSpPr>
                    <a:spLocks/>
                  </p:cNvSpPr>
                  <p:nvPr/>
                </p:nvSpPr>
                <p:spPr bwMode="auto">
                  <a:xfrm>
                    <a:off x="3000" y="2893"/>
                    <a:ext cx="131" cy="43"/>
                  </a:xfrm>
                  <a:custGeom>
                    <a:avLst/>
                    <a:gdLst/>
                    <a:ahLst/>
                    <a:cxnLst>
                      <a:cxn ang="0">
                        <a:pos x="131" y="43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30"/>
                      </a:cxn>
                      <a:cxn ang="0">
                        <a:pos x="131" y="43"/>
                      </a:cxn>
                    </a:cxnLst>
                    <a:rect l="0" t="0" r="r" b="b"/>
                    <a:pathLst>
                      <a:path w="131" h="43">
                        <a:moveTo>
                          <a:pt x="131" y="43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30"/>
                        </a:lnTo>
                        <a:lnTo>
                          <a:pt x="131" y="43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76" name="Freeform 944"/>
                  <p:cNvSpPr>
                    <a:spLocks/>
                  </p:cNvSpPr>
                  <p:nvPr/>
                </p:nvSpPr>
                <p:spPr bwMode="auto">
                  <a:xfrm>
                    <a:off x="3000" y="2894"/>
                    <a:ext cx="131" cy="42"/>
                  </a:xfrm>
                  <a:custGeom>
                    <a:avLst/>
                    <a:gdLst/>
                    <a:ahLst/>
                    <a:cxnLst>
                      <a:cxn ang="0">
                        <a:pos x="131" y="42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2"/>
                      </a:cxn>
                    </a:cxnLst>
                    <a:rect l="0" t="0" r="r" b="b"/>
                    <a:pathLst>
                      <a:path w="131" h="42">
                        <a:moveTo>
                          <a:pt x="131" y="42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2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77" name="Freeform 945"/>
                  <p:cNvSpPr>
                    <a:spLocks/>
                  </p:cNvSpPr>
                  <p:nvPr/>
                </p:nvSpPr>
                <p:spPr bwMode="auto">
                  <a:xfrm>
                    <a:off x="3000" y="2894"/>
                    <a:ext cx="131" cy="43"/>
                  </a:xfrm>
                  <a:custGeom>
                    <a:avLst/>
                    <a:gdLst/>
                    <a:ahLst/>
                    <a:cxnLst>
                      <a:cxn ang="0">
                        <a:pos x="131" y="43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3"/>
                      </a:cxn>
                    </a:cxnLst>
                    <a:rect l="0" t="0" r="r" b="b"/>
                    <a:pathLst>
                      <a:path w="131" h="43">
                        <a:moveTo>
                          <a:pt x="131" y="43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3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78" name="Freeform 946"/>
                  <p:cNvSpPr>
                    <a:spLocks/>
                  </p:cNvSpPr>
                  <p:nvPr/>
                </p:nvSpPr>
                <p:spPr bwMode="auto">
                  <a:xfrm>
                    <a:off x="3000" y="2894"/>
                    <a:ext cx="131" cy="43"/>
                  </a:xfrm>
                  <a:custGeom>
                    <a:avLst/>
                    <a:gdLst/>
                    <a:ahLst/>
                    <a:cxnLst>
                      <a:cxn ang="0">
                        <a:pos x="131" y="43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3"/>
                      </a:cxn>
                    </a:cxnLst>
                    <a:rect l="0" t="0" r="r" b="b"/>
                    <a:pathLst>
                      <a:path w="131" h="43">
                        <a:moveTo>
                          <a:pt x="131" y="43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3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79" name="Freeform 947"/>
                  <p:cNvSpPr>
                    <a:spLocks/>
                  </p:cNvSpPr>
                  <p:nvPr/>
                </p:nvSpPr>
                <p:spPr bwMode="auto">
                  <a:xfrm>
                    <a:off x="3000" y="2895"/>
                    <a:ext cx="131" cy="43"/>
                  </a:xfrm>
                  <a:custGeom>
                    <a:avLst/>
                    <a:gdLst/>
                    <a:ahLst/>
                    <a:cxnLst>
                      <a:cxn ang="0">
                        <a:pos x="131" y="43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3"/>
                      </a:cxn>
                    </a:cxnLst>
                    <a:rect l="0" t="0" r="r" b="b"/>
                    <a:pathLst>
                      <a:path w="131" h="43">
                        <a:moveTo>
                          <a:pt x="131" y="43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3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80" name="Freeform 948"/>
                  <p:cNvSpPr>
                    <a:spLocks/>
                  </p:cNvSpPr>
                  <p:nvPr/>
                </p:nvSpPr>
                <p:spPr bwMode="auto">
                  <a:xfrm>
                    <a:off x="3000" y="2896"/>
                    <a:ext cx="131" cy="42"/>
                  </a:xfrm>
                  <a:custGeom>
                    <a:avLst/>
                    <a:gdLst/>
                    <a:ahLst/>
                    <a:cxnLst>
                      <a:cxn ang="0">
                        <a:pos x="131" y="42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28"/>
                      </a:cxn>
                      <a:cxn ang="0">
                        <a:pos x="131" y="42"/>
                      </a:cxn>
                    </a:cxnLst>
                    <a:rect l="0" t="0" r="r" b="b"/>
                    <a:pathLst>
                      <a:path w="131" h="42">
                        <a:moveTo>
                          <a:pt x="131" y="42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28"/>
                        </a:lnTo>
                        <a:lnTo>
                          <a:pt x="131" y="42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81" name="Freeform 949"/>
                  <p:cNvSpPr>
                    <a:spLocks/>
                  </p:cNvSpPr>
                  <p:nvPr/>
                </p:nvSpPr>
                <p:spPr bwMode="auto">
                  <a:xfrm>
                    <a:off x="3000" y="2897"/>
                    <a:ext cx="131" cy="41"/>
                  </a:xfrm>
                  <a:custGeom>
                    <a:avLst/>
                    <a:gdLst/>
                    <a:ahLst/>
                    <a:cxnLst>
                      <a:cxn ang="0">
                        <a:pos x="131" y="41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28"/>
                      </a:cxn>
                      <a:cxn ang="0">
                        <a:pos x="131" y="41"/>
                      </a:cxn>
                    </a:cxnLst>
                    <a:rect l="0" t="0" r="r" b="b"/>
                    <a:pathLst>
                      <a:path w="131" h="41">
                        <a:moveTo>
                          <a:pt x="131" y="41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28"/>
                        </a:lnTo>
                        <a:lnTo>
                          <a:pt x="131" y="41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82" name="Freeform 950"/>
                  <p:cNvSpPr>
                    <a:spLocks/>
                  </p:cNvSpPr>
                  <p:nvPr/>
                </p:nvSpPr>
                <p:spPr bwMode="auto">
                  <a:xfrm>
                    <a:off x="3000" y="2897"/>
                    <a:ext cx="131" cy="41"/>
                  </a:xfrm>
                  <a:custGeom>
                    <a:avLst/>
                    <a:gdLst/>
                    <a:ahLst/>
                    <a:cxnLst>
                      <a:cxn ang="0">
                        <a:pos x="131" y="41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1"/>
                      </a:cxn>
                    </a:cxnLst>
                    <a:rect l="0" t="0" r="r" b="b"/>
                    <a:pathLst>
                      <a:path w="131" h="41">
                        <a:moveTo>
                          <a:pt x="131" y="41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1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83" name="Freeform 951"/>
                  <p:cNvSpPr>
                    <a:spLocks/>
                  </p:cNvSpPr>
                  <p:nvPr/>
                </p:nvSpPr>
                <p:spPr bwMode="auto">
                  <a:xfrm>
                    <a:off x="3000" y="2897"/>
                    <a:ext cx="131" cy="41"/>
                  </a:xfrm>
                  <a:custGeom>
                    <a:avLst/>
                    <a:gdLst/>
                    <a:ahLst/>
                    <a:cxnLst>
                      <a:cxn ang="0">
                        <a:pos x="131" y="41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1"/>
                      </a:cxn>
                    </a:cxnLst>
                    <a:rect l="0" t="0" r="r" b="b"/>
                    <a:pathLst>
                      <a:path w="131" h="41">
                        <a:moveTo>
                          <a:pt x="131" y="41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1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84" name="Freeform 952"/>
                  <p:cNvSpPr>
                    <a:spLocks/>
                  </p:cNvSpPr>
                  <p:nvPr/>
                </p:nvSpPr>
                <p:spPr bwMode="auto">
                  <a:xfrm>
                    <a:off x="3000" y="2898"/>
                    <a:ext cx="131" cy="41"/>
                  </a:xfrm>
                  <a:custGeom>
                    <a:avLst/>
                    <a:gdLst/>
                    <a:ahLst/>
                    <a:cxnLst>
                      <a:cxn ang="0">
                        <a:pos x="131" y="41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1"/>
                      </a:cxn>
                    </a:cxnLst>
                    <a:rect l="0" t="0" r="r" b="b"/>
                    <a:pathLst>
                      <a:path w="131" h="41">
                        <a:moveTo>
                          <a:pt x="131" y="41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1"/>
                        </a:lnTo>
                        <a:close/>
                      </a:path>
                    </a:pathLst>
                  </a:custGeom>
                  <a:solidFill>
                    <a:srgbClr val="A4A4A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85" name="Freeform 953"/>
                  <p:cNvSpPr>
                    <a:spLocks/>
                  </p:cNvSpPr>
                  <p:nvPr/>
                </p:nvSpPr>
                <p:spPr bwMode="auto">
                  <a:xfrm>
                    <a:off x="3000" y="2898"/>
                    <a:ext cx="131" cy="41"/>
                  </a:xfrm>
                  <a:custGeom>
                    <a:avLst/>
                    <a:gdLst/>
                    <a:ahLst/>
                    <a:cxnLst>
                      <a:cxn ang="0">
                        <a:pos x="131" y="41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1"/>
                      </a:cxn>
                    </a:cxnLst>
                    <a:rect l="0" t="0" r="r" b="b"/>
                    <a:pathLst>
                      <a:path w="131" h="41">
                        <a:moveTo>
                          <a:pt x="131" y="41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86" name="Freeform 954"/>
                  <p:cNvSpPr>
                    <a:spLocks/>
                  </p:cNvSpPr>
                  <p:nvPr/>
                </p:nvSpPr>
                <p:spPr bwMode="auto">
                  <a:xfrm>
                    <a:off x="3000" y="2898"/>
                    <a:ext cx="131" cy="41"/>
                  </a:xfrm>
                  <a:custGeom>
                    <a:avLst/>
                    <a:gdLst/>
                    <a:ahLst/>
                    <a:cxnLst>
                      <a:cxn ang="0">
                        <a:pos x="131" y="41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1"/>
                      </a:cxn>
                    </a:cxnLst>
                    <a:rect l="0" t="0" r="r" b="b"/>
                    <a:pathLst>
                      <a:path w="131" h="41">
                        <a:moveTo>
                          <a:pt x="131" y="41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87" name="Freeform 955"/>
                  <p:cNvSpPr>
                    <a:spLocks/>
                  </p:cNvSpPr>
                  <p:nvPr/>
                </p:nvSpPr>
                <p:spPr bwMode="auto">
                  <a:xfrm>
                    <a:off x="3000" y="2899"/>
                    <a:ext cx="131" cy="40"/>
                  </a:xfrm>
                  <a:custGeom>
                    <a:avLst/>
                    <a:gdLst/>
                    <a:ahLst/>
                    <a:cxnLst>
                      <a:cxn ang="0">
                        <a:pos x="131" y="40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0"/>
                      </a:cxn>
                    </a:cxnLst>
                    <a:rect l="0" t="0" r="r" b="b"/>
                    <a:pathLst>
                      <a:path w="131" h="40">
                        <a:moveTo>
                          <a:pt x="131" y="40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88" name="Freeform 956"/>
                  <p:cNvSpPr>
                    <a:spLocks/>
                  </p:cNvSpPr>
                  <p:nvPr/>
                </p:nvSpPr>
                <p:spPr bwMode="auto">
                  <a:xfrm>
                    <a:off x="3000" y="2899"/>
                    <a:ext cx="131" cy="41"/>
                  </a:xfrm>
                  <a:custGeom>
                    <a:avLst/>
                    <a:gdLst/>
                    <a:ahLst/>
                    <a:cxnLst>
                      <a:cxn ang="0">
                        <a:pos x="131" y="41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1"/>
                      </a:cxn>
                    </a:cxnLst>
                    <a:rect l="0" t="0" r="r" b="b"/>
                    <a:pathLst>
                      <a:path w="131" h="41">
                        <a:moveTo>
                          <a:pt x="131" y="41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89" name="Freeform 957"/>
                  <p:cNvSpPr>
                    <a:spLocks/>
                  </p:cNvSpPr>
                  <p:nvPr/>
                </p:nvSpPr>
                <p:spPr bwMode="auto">
                  <a:xfrm>
                    <a:off x="3000" y="2899"/>
                    <a:ext cx="131" cy="41"/>
                  </a:xfrm>
                  <a:custGeom>
                    <a:avLst/>
                    <a:gdLst/>
                    <a:ahLst/>
                    <a:cxnLst>
                      <a:cxn ang="0">
                        <a:pos x="131" y="41"/>
                      </a:cxn>
                      <a:cxn ang="0">
                        <a:pos x="0" y="15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1"/>
                      </a:cxn>
                    </a:cxnLst>
                    <a:rect l="0" t="0" r="r" b="b"/>
                    <a:pathLst>
                      <a:path w="131" h="41">
                        <a:moveTo>
                          <a:pt x="131" y="41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90" name="Freeform 958"/>
                  <p:cNvSpPr>
                    <a:spLocks/>
                  </p:cNvSpPr>
                  <p:nvPr/>
                </p:nvSpPr>
                <p:spPr bwMode="auto">
                  <a:xfrm>
                    <a:off x="3000" y="2900"/>
                    <a:ext cx="131" cy="41"/>
                  </a:xfrm>
                  <a:custGeom>
                    <a:avLst/>
                    <a:gdLst/>
                    <a:ahLst/>
                    <a:cxnLst>
                      <a:cxn ang="0">
                        <a:pos x="131" y="41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29"/>
                      </a:cxn>
                      <a:cxn ang="0">
                        <a:pos x="131" y="41"/>
                      </a:cxn>
                    </a:cxnLst>
                    <a:rect l="0" t="0" r="r" b="b"/>
                    <a:pathLst>
                      <a:path w="131" h="41">
                        <a:moveTo>
                          <a:pt x="131" y="41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29"/>
                        </a:lnTo>
                        <a:lnTo>
                          <a:pt x="131" y="41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91" name="Freeform 959"/>
                  <p:cNvSpPr>
                    <a:spLocks/>
                  </p:cNvSpPr>
                  <p:nvPr/>
                </p:nvSpPr>
                <p:spPr bwMode="auto">
                  <a:xfrm>
                    <a:off x="3000" y="2901"/>
                    <a:ext cx="131" cy="40"/>
                  </a:xfrm>
                  <a:custGeom>
                    <a:avLst/>
                    <a:gdLst/>
                    <a:ahLst/>
                    <a:cxnLst>
                      <a:cxn ang="0">
                        <a:pos x="131" y="40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28"/>
                      </a:cxn>
                      <a:cxn ang="0">
                        <a:pos x="131" y="40"/>
                      </a:cxn>
                    </a:cxnLst>
                    <a:rect l="0" t="0" r="r" b="b"/>
                    <a:pathLst>
                      <a:path w="131" h="40">
                        <a:moveTo>
                          <a:pt x="131" y="40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28"/>
                        </a:lnTo>
                        <a:lnTo>
                          <a:pt x="131" y="4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92" name="Freeform 960"/>
                  <p:cNvSpPr>
                    <a:spLocks/>
                  </p:cNvSpPr>
                  <p:nvPr/>
                </p:nvSpPr>
                <p:spPr bwMode="auto">
                  <a:xfrm>
                    <a:off x="3000" y="2902"/>
                    <a:ext cx="131" cy="39"/>
                  </a:xfrm>
                  <a:custGeom>
                    <a:avLst/>
                    <a:gdLst/>
                    <a:ahLst/>
                    <a:cxnLst>
                      <a:cxn ang="0">
                        <a:pos x="131" y="39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27"/>
                      </a:cxn>
                      <a:cxn ang="0">
                        <a:pos x="131" y="39"/>
                      </a:cxn>
                    </a:cxnLst>
                    <a:rect l="0" t="0" r="r" b="b"/>
                    <a:pathLst>
                      <a:path w="131" h="39">
                        <a:moveTo>
                          <a:pt x="131" y="39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27"/>
                        </a:lnTo>
                        <a:lnTo>
                          <a:pt x="131" y="39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93" name="Freeform 961"/>
                  <p:cNvSpPr>
                    <a:spLocks/>
                  </p:cNvSpPr>
                  <p:nvPr/>
                </p:nvSpPr>
                <p:spPr bwMode="auto">
                  <a:xfrm>
                    <a:off x="3000" y="2902"/>
                    <a:ext cx="131" cy="40"/>
                  </a:xfrm>
                  <a:custGeom>
                    <a:avLst/>
                    <a:gdLst/>
                    <a:ahLst/>
                    <a:cxnLst>
                      <a:cxn ang="0">
                        <a:pos x="131" y="40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27"/>
                      </a:cxn>
                      <a:cxn ang="0">
                        <a:pos x="131" y="40"/>
                      </a:cxn>
                    </a:cxnLst>
                    <a:rect l="0" t="0" r="r" b="b"/>
                    <a:pathLst>
                      <a:path w="131" h="40">
                        <a:moveTo>
                          <a:pt x="131" y="40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27"/>
                        </a:lnTo>
                        <a:lnTo>
                          <a:pt x="131" y="4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94" name="Freeform 962"/>
                  <p:cNvSpPr>
                    <a:spLocks/>
                  </p:cNvSpPr>
                  <p:nvPr/>
                </p:nvSpPr>
                <p:spPr bwMode="auto">
                  <a:xfrm>
                    <a:off x="3000" y="2902"/>
                    <a:ext cx="131" cy="40"/>
                  </a:xfrm>
                  <a:custGeom>
                    <a:avLst/>
                    <a:gdLst/>
                    <a:ahLst/>
                    <a:cxnLst>
                      <a:cxn ang="0">
                        <a:pos x="131" y="40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27"/>
                      </a:cxn>
                      <a:cxn ang="0">
                        <a:pos x="131" y="40"/>
                      </a:cxn>
                    </a:cxnLst>
                    <a:rect l="0" t="0" r="r" b="b"/>
                    <a:pathLst>
                      <a:path w="131" h="40">
                        <a:moveTo>
                          <a:pt x="131" y="40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27"/>
                        </a:lnTo>
                        <a:lnTo>
                          <a:pt x="131" y="4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95" name="Freeform 963"/>
                  <p:cNvSpPr>
                    <a:spLocks/>
                  </p:cNvSpPr>
                  <p:nvPr/>
                </p:nvSpPr>
                <p:spPr bwMode="auto">
                  <a:xfrm>
                    <a:off x="3000" y="2903"/>
                    <a:ext cx="131" cy="40"/>
                  </a:xfrm>
                  <a:custGeom>
                    <a:avLst/>
                    <a:gdLst/>
                    <a:ahLst/>
                    <a:cxnLst>
                      <a:cxn ang="0">
                        <a:pos x="131" y="40"/>
                      </a:cxn>
                      <a:cxn ang="0">
                        <a:pos x="0" y="14"/>
                      </a:cxn>
                      <a:cxn ang="0">
                        <a:pos x="0" y="0"/>
                      </a:cxn>
                      <a:cxn ang="0">
                        <a:pos x="131" y="26"/>
                      </a:cxn>
                      <a:cxn ang="0">
                        <a:pos x="131" y="40"/>
                      </a:cxn>
                    </a:cxnLst>
                    <a:rect l="0" t="0" r="r" b="b"/>
                    <a:pathLst>
                      <a:path w="131" h="40">
                        <a:moveTo>
                          <a:pt x="131" y="40"/>
                        </a:moveTo>
                        <a:lnTo>
                          <a:pt x="0" y="14"/>
                        </a:lnTo>
                        <a:lnTo>
                          <a:pt x="0" y="0"/>
                        </a:lnTo>
                        <a:lnTo>
                          <a:pt x="131" y="26"/>
                        </a:lnTo>
                        <a:lnTo>
                          <a:pt x="131" y="40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96" name="Freeform 964"/>
                  <p:cNvSpPr>
                    <a:spLocks/>
                  </p:cNvSpPr>
                  <p:nvPr/>
                </p:nvSpPr>
                <p:spPr bwMode="auto">
                  <a:xfrm>
                    <a:off x="3000" y="2904"/>
                    <a:ext cx="131" cy="39"/>
                  </a:xfrm>
                  <a:custGeom>
                    <a:avLst/>
                    <a:gdLst/>
                    <a:ahLst/>
                    <a:cxnLst>
                      <a:cxn ang="0">
                        <a:pos x="131" y="39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26"/>
                      </a:cxn>
                      <a:cxn ang="0">
                        <a:pos x="131" y="39"/>
                      </a:cxn>
                    </a:cxnLst>
                    <a:rect l="0" t="0" r="r" b="b"/>
                    <a:pathLst>
                      <a:path w="131" h="39">
                        <a:moveTo>
                          <a:pt x="131" y="39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26"/>
                        </a:lnTo>
                        <a:lnTo>
                          <a:pt x="131" y="39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97" name="Freeform 965"/>
                  <p:cNvSpPr>
                    <a:spLocks/>
                  </p:cNvSpPr>
                  <p:nvPr/>
                </p:nvSpPr>
                <p:spPr bwMode="auto">
                  <a:xfrm>
                    <a:off x="3000" y="2905"/>
                    <a:ext cx="131" cy="38"/>
                  </a:xfrm>
                  <a:custGeom>
                    <a:avLst/>
                    <a:gdLst/>
                    <a:ahLst/>
                    <a:cxnLst>
                      <a:cxn ang="0">
                        <a:pos x="131" y="38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5"/>
                      </a:cxn>
                      <a:cxn ang="0">
                        <a:pos x="131" y="38"/>
                      </a:cxn>
                    </a:cxnLst>
                    <a:rect l="0" t="0" r="r" b="b"/>
                    <a:pathLst>
                      <a:path w="131" h="38">
                        <a:moveTo>
                          <a:pt x="131" y="38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5"/>
                        </a:lnTo>
                        <a:lnTo>
                          <a:pt x="131" y="38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98" name="Freeform 966"/>
                  <p:cNvSpPr>
                    <a:spLocks/>
                  </p:cNvSpPr>
                  <p:nvPr/>
                </p:nvSpPr>
                <p:spPr bwMode="auto">
                  <a:xfrm>
                    <a:off x="3000" y="2905"/>
                    <a:ext cx="131" cy="38"/>
                  </a:xfrm>
                  <a:custGeom>
                    <a:avLst/>
                    <a:gdLst/>
                    <a:ahLst/>
                    <a:cxnLst>
                      <a:cxn ang="0">
                        <a:pos x="131" y="38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26"/>
                      </a:cxn>
                      <a:cxn ang="0">
                        <a:pos x="131" y="38"/>
                      </a:cxn>
                    </a:cxnLst>
                    <a:rect l="0" t="0" r="r" b="b"/>
                    <a:pathLst>
                      <a:path w="131" h="38">
                        <a:moveTo>
                          <a:pt x="131" y="38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26"/>
                        </a:lnTo>
                        <a:lnTo>
                          <a:pt x="131" y="38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599" name="Freeform 967"/>
                  <p:cNvSpPr>
                    <a:spLocks/>
                  </p:cNvSpPr>
                  <p:nvPr/>
                </p:nvSpPr>
                <p:spPr bwMode="auto">
                  <a:xfrm>
                    <a:off x="3000" y="2905"/>
                    <a:ext cx="131" cy="39"/>
                  </a:xfrm>
                  <a:custGeom>
                    <a:avLst/>
                    <a:gdLst/>
                    <a:ahLst/>
                    <a:cxnLst>
                      <a:cxn ang="0">
                        <a:pos x="131" y="39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26"/>
                      </a:cxn>
                      <a:cxn ang="0">
                        <a:pos x="131" y="39"/>
                      </a:cxn>
                    </a:cxnLst>
                    <a:rect l="0" t="0" r="r" b="b"/>
                    <a:pathLst>
                      <a:path w="131" h="39">
                        <a:moveTo>
                          <a:pt x="131" y="39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26"/>
                        </a:lnTo>
                        <a:lnTo>
                          <a:pt x="131" y="39"/>
                        </a:lnTo>
                        <a:close/>
                      </a:path>
                    </a:pathLst>
                  </a:custGeom>
                  <a:solidFill>
                    <a:srgbClr val="B4B4B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00" name="Freeform 968"/>
                  <p:cNvSpPr>
                    <a:spLocks/>
                  </p:cNvSpPr>
                  <p:nvPr/>
                </p:nvSpPr>
                <p:spPr bwMode="auto">
                  <a:xfrm>
                    <a:off x="3000" y="2906"/>
                    <a:ext cx="131" cy="38"/>
                  </a:xfrm>
                  <a:custGeom>
                    <a:avLst/>
                    <a:gdLst/>
                    <a:ahLst/>
                    <a:cxnLst>
                      <a:cxn ang="0">
                        <a:pos x="131" y="38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26"/>
                      </a:cxn>
                      <a:cxn ang="0">
                        <a:pos x="131" y="38"/>
                      </a:cxn>
                    </a:cxnLst>
                    <a:rect l="0" t="0" r="r" b="b"/>
                    <a:pathLst>
                      <a:path w="131" h="38">
                        <a:moveTo>
                          <a:pt x="131" y="38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26"/>
                        </a:lnTo>
                        <a:lnTo>
                          <a:pt x="131" y="38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01" name="Freeform 969"/>
                  <p:cNvSpPr>
                    <a:spLocks/>
                  </p:cNvSpPr>
                  <p:nvPr/>
                </p:nvSpPr>
                <p:spPr bwMode="auto">
                  <a:xfrm>
                    <a:off x="3000" y="2907"/>
                    <a:ext cx="131" cy="38"/>
                  </a:xfrm>
                  <a:custGeom>
                    <a:avLst/>
                    <a:gdLst/>
                    <a:ahLst/>
                    <a:cxnLst>
                      <a:cxn ang="0">
                        <a:pos x="131" y="38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5"/>
                      </a:cxn>
                      <a:cxn ang="0">
                        <a:pos x="131" y="38"/>
                      </a:cxn>
                    </a:cxnLst>
                    <a:rect l="0" t="0" r="r" b="b"/>
                    <a:pathLst>
                      <a:path w="131" h="38">
                        <a:moveTo>
                          <a:pt x="131" y="38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5"/>
                        </a:lnTo>
                        <a:lnTo>
                          <a:pt x="131" y="38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02" name="Freeform 970"/>
                  <p:cNvSpPr>
                    <a:spLocks/>
                  </p:cNvSpPr>
                  <p:nvPr/>
                </p:nvSpPr>
                <p:spPr bwMode="auto">
                  <a:xfrm>
                    <a:off x="3000" y="2908"/>
                    <a:ext cx="131" cy="37"/>
                  </a:xfrm>
                  <a:custGeom>
                    <a:avLst/>
                    <a:gdLst/>
                    <a:ahLst/>
                    <a:cxnLst>
                      <a:cxn ang="0">
                        <a:pos x="131" y="37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131" y="24"/>
                      </a:cxn>
                      <a:cxn ang="0">
                        <a:pos x="131" y="37"/>
                      </a:cxn>
                    </a:cxnLst>
                    <a:rect l="0" t="0" r="r" b="b"/>
                    <a:pathLst>
                      <a:path w="131" h="37">
                        <a:moveTo>
                          <a:pt x="131" y="37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131" y="24"/>
                        </a:lnTo>
                        <a:lnTo>
                          <a:pt x="131" y="37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03" name="Freeform 971"/>
                  <p:cNvSpPr>
                    <a:spLocks/>
                  </p:cNvSpPr>
                  <p:nvPr/>
                </p:nvSpPr>
                <p:spPr bwMode="auto">
                  <a:xfrm>
                    <a:off x="3000" y="2908"/>
                    <a:ext cx="131" cy="37"/>
                  </a:xfrm>
                  <a:custGeom>
                    <a:avLst/>
                    <a:gdLst/>
                    <a:ahLst/>
                    <a:cxnLst>
                      <a:cxn ang="0">
                        <a:pos x="131" y="37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6"/>
                      </a:cxn>
                      <a:cxn ang="0">
                        <a:pos x="131" y="37"/>
                      </a:cxn>
                    </a:cxnLst>
                    <a:rect l="0" t="0" r="r" b="b"/>
                    <a:pathLst>
                      <a:path w="131" h="37">
                        <a:moveTo>
                          <a:pt x="131" y="37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6"/>
                        </a:lnTo>
                        <a:lnTo>
                          <a:pt x="131" y="37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04" name="Freeform 972"/>
                  <p:cNvSpPr>
                    <a:spLocks/>
                  </p:cNvSpPr>
                  <p:nvPr/>
                </p:nvSpPr>
                <p:spPr bwMode="auto">
                  <a:xfrm>
                    <a:off x="3000" y="2908"/>
                    <a:ext cx="131" cy="37"/>
                  </a:xfrm>
                  <a:custGeom>
                    <a:avLst/>
                    <a:gdLst/>
                    <a:ahLst/>
                    <a:cxnLst>
                      <a:cxn ang="0">
                        <a:pos x="131" y="37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26"/>
                      </a:cxn>
                      <a:cxn ang="0">
                        <a:pos x="131" y="37"/>
                      </a:cxn>
                    </a:cxnLst>
                    <a:rect l="0" t="0" r="r" b="b"/>
                    <a:pathLst>
                      <a:path w="131" h="37">
                        <a:moveTo>
                          <a:pt x="131" y="37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26"/>
                        </a:lnTo>
                        <a:lnTo>
                          <a:pt x="131" y="37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05" name="Freeform 973"/>
                  <p:cNvSpPr>
                    <a:spLocks/>
                  </p:cNvSpPr>
                  <p:nvPr/>
                </p:nvSpPr>
                <p:spPr bwMode="auto">
                  <a:xfrm>
                    <a:off x="3000" y="2909"/>
                    <a:ext cx="131" cy="36"/>
                  </a:xfrm>
                  <a:custGeom>
                    <a:avLst/>
                    <a:gdLst/>
                    <a:ahLst/>
                    <a:cxnLst>
                      <a:cxn ang="0">
                        <a:pos x="131" y="36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5"/>
                      </a:cxn>
                      <a:cxn ang="0">
                        <a:pos x="131" y="36"/>
                      </a:cxn>
                    </a:cxnLst>
                    <a:rect l="0" t="0" r="r" b="b"/>
                    <a:pathLst>
                      <a:path w="131" h="36">
                        <a:moveTo>
                          <a:pt x="131" y="36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5"/>
                        </a:lnTo>
                        <a:lnTo>
                          <a:pt x="131" y="3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06" name="Freeform 974"/>
                  <p:cNvSpPr>
                    <a:spLocks/>
                  </p:cNvSpPr>
                  <p:nvPr/>
                </p:nvSpPr>
                <p:spPr bwMode="auto">
                  <a:xfrm>
                    <a:off x="3000" y="2909"/>
                    <a:ext cx="131" cy="37"/>
                  </a:xfrm>
                  <a:custGeom>
                    <a:avLst/>
                    <a:gdLst/>
                    <a:ahLst/>
                    <a:cxnLst>
                      <a:cxn ang="0">
                        <a:pos x="131" y="37"/>
                      </a:cxn>
                      <a:cxn ang="0">
                        <a:pos x="0" y="13"/>
                      </a:cxn>
                      <a:cxn ang="0">
                        <a:pos x="0" y="0"/>
                      </a:cxn>
                      <a:cxn ang="0">
                        <a:pos x="131" y="25"/>
                      </a:cxn>
                      <a:cxn ang="0">
                        <a:pos x="131" y="37"/>
                      </a:cxn>
                    </a:cxnLst>
                    <a:rect l="0" t="0" r="r" b="b"/>
                    <a:pathLst>
                      <a:path w="131" h="37">
                        <a:moveTo>
                          <a:pt x="131" y="37"/>
                        </a:move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131" y="25"/>
                        </a:lnTo>
                        <a:lnTo>
                          <a:pt x="131" y="37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07" name="Freeform 975"/>
                  <p:cNvSpPr>
                    <a:spLocks/>
                  </p:cNvSpPr>
                  <p:nvPr/>
                </p:nvSpPr>
                <p:spPr bwMode="auto">
                  <a:xfrm>
                    <a:off x="3000" y="2910"/>
                    <a:ext cx="131" cy="36"/>
                  </a:xfrm>
                  <a:custGeom>
                    <a:avLst/>
                    <a:gdLst/>
                    <a:ahLst/>
                    <a:cxnLst>
                      <a:cxn ang="0">
                        <a:pos x="131" y="36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5"/>
                      </a:cxn>
                      <a:cxn ang="0">
                        <a:pos x="131" y="36"/>
                      </a:cxn>
                    </a:cxnLst>
                    <a:rect l="0" t="0" r="r" b="b"/>
                    <a:pathLst>
                      <a:path w="131" h="36">
                        <a:moveTo>
                          <a:pt x="131" y="36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5"/>
                        </a:lnTo>
                        <a:lnTo>
                          <a:pt x="131" y="3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08" name="Freeform 976"/>
                  <p:cNvSpPr>
                    <a:spLocks/>
                  </p:cNvSpPr>
                  <p:nvPr/>
                </p:nvSpPr>
                <p:spPr bwMode="auto">
                  <a:xfrm>
                    <a:off x="3000" y="2911"/>
                    <a:ext cx="131" cy="36"/>
                  </a:xfrm>
                  <a:custGeom>
                    <a:avLst/>
                    <a:gdLst/>
                    <a:ahLst/>
                    <a:cxnLst>
                      <a:cxn ang="0">
                        <a:pos x="131" y="36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131" y="24"/>
                      </a:cxn>
                      <a:cxn ang="0">
                        <a:pos x="131" y="36"/>
                      </a:cxn>
                    </a:cxnLst>
                    <a:rect l="0" t="0" r="r" b="b"/>
                    <a:pathLst>
                      <a:path w="131" h="36">
                        <a:moveTo>
                          <a:pt x="131" y="36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131" y="24"/>
                        </a:lnTo>
                        <a:lnTo>
                          <a:pt x="131" y="3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09" name="Freeform 977"/>
                  <p:cNvSpPr>
                    <a:spLocks/>
                  </p:cNvSpPr>
                  <p:nvPr/>
                </p:nvSpPr>
                <p:spPr bwMode="auto">
                  <a:xfrm>
                    <a:off x="3000" y="2911"/>
                    <a:ext cx="131" cy="36"/>
                  </a:xfrm>
                  <a:custGeom>
                    <a:avLst/>
                    <a:gdLst/>
                    <a:ahLst/>
                    <a:cxnLst>
                      <a:cxn ang="0">
                        <a:pos x="131" y="36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4"/>
                      </a:cxn>
                      <a:cxn ang="0">
                        <a:pos x="131" y="36"/>
                      </a:cxn>
                    </a:cxnLst>
                    <a:rect l="0" t="0" r="r" b="b"/>
                    <a:pathLst>
                      <a:path w="131" h="36">
                        <a:moveTo>
                          <a:pt x="131" y="36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4"/>
                        </a:lnTo>
                        <a:lnTo>
                          <a:pt x="131" y="3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10" name="Freeform 978"/>
                  <p:cNvSpPr>
                    <a:spLocks/>
                  </p:cNvSpPr>
                  <p:nvPr/>
                </p:nvSpPr>
                <p:spPr bwMode="auto">
                  <a:xfrm>
                    <a:off x="3000" y="2911"/>
                    <a:ext cx="131" cy="37"/>
                  </a:xfrm>
                  <a:custGeom>
                    <a:avLst/>
                    <a:gdLst/>
                    <a:ahLst/>
                    <a:cxnLst>
                      <a:cxn ang="0">
                        <a:pos x="131" y="37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4"/>
                      </a:cxn>
                      <a:cxn ang="0">
                        <a:pos x="131" y="37"/>
                      </a:cxn>
                    </a:cxnLst>
                    <a:rect l="0" t="0" r="r" b="b"/>
                    <a:pathLst>
                      <a:path w="131" h="37">
                        <a:moveTo>
                          <a:pt x="131" y="37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4"/>
                        </a:lnTo>
                        <a:lnTo>
                          <a:pt x="131" y="37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11" name="Freeform 979"/>
                  <p:cNvSpPr>
                    <a:spLocks/>
                  </p:cNvSpPr>
                  <p:nvPr/>
                </p:nvSpPr>
                <p:spPr bwMode="auto">
                  <a:xfrm>
                    <a:off x="3000" y="2912"/>
                    <a:ext cx="131" cy="36"/>
                  </a:xfrm>
                  <a:custGeom>
                    <a:avLst/>
                    <a:gdLst/>
                    <a:ahLst/>
                    <a:cxnLst>
                      <a:cxn ang="0">
                        <a:pos x="131" y="36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4"/>
                      </a:cxn>
                      <a:cxn ang="0">
                        <a:pos x="131" y="36"/>
                      </a:cxn>
                    </a:cxnLst>
                    <a:rect l="0" t="0" r="r" b="b"/>
                    <a:pathLst>
                      <a:path w="131" h="36">
                        <a:moveTo>
                          <a:pt x="131" y="36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4"/>
                        </a:lnTo>
                        <a:lnTo>
                          <a:pt x="131" y="36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12" name="Freeform 980"/>
                  <p:cNvSpPr>
                    <a:spLocks/>
                  </p:cNvSpPr>
                  <p:nvPr/>
                </p:nvSpPr>
                <p:spPr bwMode="auto">
                  <a:xfrm>
                    <a:off x="3000" y="2912"/>
                    <a:ext cx="131" cy="37"/>
                  </a:xfrm>
                  <a:custGeom>
                    <a:avLst/>
                    <a:gdLst/>
                    <a:ahLst/>
                    <a:cxnLst>
                      <a:cxn ang="0">
                        <a:pos x="131" y="37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4"/>
                      </a:cxn>
                      <a:cxn ang="0">
                        <a:pos x="131" y="37"/>
                      </a:cxn>
                    </a:cxnLst>
                    <a:rect l="0" t="0" r="r" b="b"/>
                    <a:pathLst>
                      <a:path w="131" h="37">
                        <a:moveTo>
                          <a:pt x="131" y="37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4"/>
                        </a:lnTo>
                        <a:lnTo>
                          <a:pt x="131" y="37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13" name="Freeform 981"/>
                  <p:cNvSpPr>
                    <a:spLocks/>
                  </p:cNvSpPr>
                  <p:nvPr/>
                </p:nvSpPr>
                <p:spPr bwMode="auto">
                  <a:xfrm>
                    <a:off x="3000" y="2914"/>
                    <a:ext cx="131" cy="35"/>
                  </a:xfrm>
                  <a:custGeom>
                    <a:avLst/>
                    <a:gdLst/>
                    <a:ahLst/>
                    <a:cxnLst>
                      <a:cxn ang="0">
                        <a:pos x="131" y="35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131" y="22"/>
                      </a:cxn>
                      <a:cxn ang="0">
                        <a:pos x="131" y="35"/>
                      </a:cxn>
                    </a:cxnLst>
                    <a:rect l="0" t="0" r="r" b="b"/>
                    <a:pathLst>
                      <a:path w="131" h="35">
                        <a:moveTo>
                          <a:pt x="131" y="35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131" y="22"/>
                        </a:lnTo>
                        <a:lnTo>
                          <a:pt x="131" y="35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14" name="Freeform 982"/>
                  <p:cNvSpPr>
                    <a:spLocks/>
                  </p:cNvSpPr>
                  <p:nvPr/>
                </p:nvSpPr>
                <p:spPr bwMode="auto">
                  <a:xfrm>
                    <a:off x="3000" y="2914"/>
                    <a:ext cx="131" cy="35"/>
                  </a:xfrm>
                  <a:custGeom>
                    <a:avLst/>
                    <a:gdLst/>
                    <a:ahLst/>
                    <a:cxnLst>
                      <a:cxn ang="0">
                        <a:pos x="131" y="35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3"/>
                      </a:cxn>
                      <a:cxn ang="0">
                        <a:pos x="131" y="35"/>
                      </a:cxn>
                    </a:cxnLst>
                    <a:rect l="0" t="0" r="r" b="b"/>
                    <a:pathLst>
                      <a:path w="131" h="35">
                        <a:moveTo>
                          <a:pt x="131" y="35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3"/>
                        </a:lnTo>
                        <a:lnTo>
                          <a:pt x="131" y="35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15" name="Freeform 983"/>
                  <p:cNvSpPr>
                    <a:spLocks/>
                  </p:cNvSpPr>
                  <p:nvPr/>
                </p:nvSpPr>
                <p:spPr bwMode="auto">
                  <a:xfrm>
                    <a:off x="3000" y="2914"/>
                    <a:ext cx="131" cy="35"/>
                  </a:xfrm>
                  <a:custGeom>
                    <a:avLst/>
                    <a:gdLst/>
                    <a:ahLst/>
                    <a:cxnLst>
                      <a:cxn ang="0">
                        <a:pos x="131" y="35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3"/>
                      </a:cxn>
                      <a:cxn ang="0">
                        <a:pos x="131" y="35"/>
                      </a:cxn>
                    </a:cxnLst>
                    <a:rect l="0" t="0" r="r" b="b"/>
                    <a:pathLst>
                      <a:path w="131" h="35">
                        <a:moveTo>
                          <a:pt x="131" y="35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3"/>
                        </a:lnTo>
                        <a:lnTo>
                          <a:pt x="131" y="35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16" name="Freeform 984"/>
                  <p:cNvSpPr>
                    <a:spLocks/>
                  </p:cNvSpPr>
                  <p:nvPr/>
                </p:nvSpPr>
                <p:spPr bwMode="auto">
                  <a:xfrm>
                    <a:off x="3000" y="2915"/>
                    <a:ext cx="131" cy="34"/>
                  </a:xfrm>
                  <a:custGeom>
                    <a:avLst/>
                    <a:gdLst/>
                    <a:ahLst/>
                    <a:cxnLst>
                      <a:cxn ang="0">
                        <a:pos x="131" y="34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2"/>
                      </a:cxn>
                      <a:cxn ang="0">
                        <a:pos x="131" y="34"/>
                      </a:cxn>
                    </a:cxnLst>
                    <a:rect l="0" t="0" r="r" b="b"/>
                    <a:pathLst>
                      <a:path w="131" h="34">
                        <a:moveTo>
                          <a:pt x="131" y="34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2"/>
                        </a:lnTo>
                        <a:lnTo>
                          <a:pt x="131" y="34"/>
                        </a:lnTo>
                        <a:close/>
                      </a:path>
                    </a:pathLst>
                  </a:custGeom>
                  <a:solidFill>
                    <a:srgbClr val="C3C3C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17" name="Freeform 985"/>
                  <p:cNvSpPr>
                    <a:spLocks/>
                  </p:cNvSpPr>
                  <p:nvPr/>
                </p:nvSpPr>
                <p:spPr bwMode="auto">
                  <a:xfrm>
                    <a:off x="3000" y="2916"/>
                    <a:ext cx="131" cy="34"/>
                  </a:xfrm>
                  <a:custGeom>
                    <a:avLst/>
                    <a:gdLst/>
                    <a:ahLst/>
                    <a:cxnLst>
                      <a:cxn ang="0">
                        <a:pos x="131" y="34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2"/>
                      </a:cxn>
                      <a:cxn ang="0">
                        <a:pos x="131" y="34"/>
                      </a:cxn>
                    </a:cxnLst>
                    <a:rect l="0" t="0" r="r" b="b"/>
                    <a:pathLst>
                      <a:path w="131" h="34">
                        <a:moveTo>
                          <a:pt x="131" y="34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2"/>
                        </a:lnTo>
                        <a:lnTo>
                          <a:pt x="131" y="34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18" name="Freeform 986"/>
                  <p:cNvSpPr>
                    <a:spLocks/>
                  </p:cNvSpPr>
                  <p:nvPr/>
                </p:nvSpPr>
                <p:spPr bwMode="auto">
                  <a:xfrm>
                    <a:off x="3000" y="2916"/>
                    <a:ext cx="131" cy="34"/>
                  </a:xfrm>
                  <a:custGeom>
                    <a:avLst/>
                    <a:gdLst/>
                    <a:ahLst/>
                    <a:cxnLst>
                      <a:cxn ang="0">
                        <a:pos x="131" y="34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2"/>
                      </a:cxn>
                      <a:cxn ang="0">
                        <a:pos x="131" y="34"/>
                      </a:cxn>
                    </a:cxnLst>
                    <a:rect l="0" t="0" r="r" b="b"/>
                    <a:pathLst>
                      <a:path w="131" h="34">
                        <a:moveTo>
                          <a:pt x="131" y="34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2"/>
                        </a:lnTo>
                        <a:lnTo>
                          <a:pt x="131" y="34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19" name="Freeform 987"/>
                  <p:cNvSpPr>
                    <a:spLocks/>
                  </p:cNvSpPr>
                  <p:nvPr/>
                </p:nvSpPr>
                <p:spPr bwMode="auto">
                  <a:xfrm>
                    <a:off x="3000" y="2916"/>
                    <a:ext cx="131" cy="35"/>
                  </a:xfrm>
                  <a:custGeom>
                    <a:avLst/>
                    <a:gdLst/>
                    <a:ahLst/>
                    <a:cxnLst>
                      <a:cxn ang="0">
                        <a:pos x="131" y="35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2"/>
                      </a:cxn>
                      <a:cxn ang="0">
                        <a:pos x="131" y="35"/>
                      </a:cxn>
                    </a:cxnLst>
                    <a:rect l="0" t="0" r="r" b="b"/>
                    <a:pathLst>
                      <a:path w="131" h="35">
                        <a:moveTo>
                          <a:pt x="131" y="35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2"/>
                        </a:lnTo>
                        <a:lnTo>
                          <a:pt x="131" y="35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20" name="Freeform 988"/>
                  <p:cNvSpPr>
                    <a:spLocks/>
                  </p:cNvSpPr>
                  <p:nvPr/>
                </p:nvSpPr>
                <p:spPr bwMode="auto">
                  <a:xfrm>
                    <a:off x="3000" y="2917"/>
                    <a:ext cx="131" cy="34"/>
                  </a:xfrm>
                  <a:custGeom>
                    <a:avLst/>
                    <a:gdLst/>
                    <a:ahLst/>
                    <a:cxnLst>
                      <a:cxn ang="0">
                        <a:pos x="131" y="34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2"/>
                      </a:cxn>
                      <a:cxn ang="0">
                        <a:pos x="131" y="34"/>
                      </a:cxn>
                    </a:cxnLst>
                    <a:rect l="0" t="0" r="r" b="b"/>
                    <a:pathLst>
                      <a:path w="131" h="34">
                        <a:moveTo>
                          <a:pt x="131" y="34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2"/>
                        </a:lnTo>
                        <a:lnTo>
                          <a:pt x="131" y="34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21" name="Freeform 989"/>
                  <p:cNvSpPr>
                    <a:spLocks/>
                  </p:cNvSpPr>
                  <p:nvPr/>
                </p:nvSpPr>
                <p:spPr bwMode="auto">
                  <a:xfrm>
                    <a:off x="3000" y="2917"/>
                    <a:ext cx="131" cy="35"/>
                  </a:xfrm>
                  <a:custGeom>
                    <a:avLst/>
                    <a:gdLst/>
                    <a:ahLst/>
                    <a:cxnLst>
                      <a:cxn ang="0">
                        <a:pos x="131" y="35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2"/>
                      </a:cxn>
                      <a:cxn ang="0">
                        <a:pos x="131" y="35"/>
                      </a:cxn>
                    </a:cxnLst>
                    <a:rect l="0" t="0" r="r" b="b"/>
                    <a:pathLst>
                      <a:path w="131" h="35">
                        <a:moveTo>
                          <a:pt x="131" y="35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2"/>
                        </a:lnTo>
                        <a:lnTo>
                          <a:pt x="131" y="35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22" name="Freeform 990"/>
                  <p:cNvSpPr>
                    <a:spLocks/>
                  </p:cNvSpPr>
                  <p:nvPr/>
                </p:nvSpPr>
                <p:spPr bwMode="auto">
                  <a:xfrm>
                    <a:off x="3000" y="2918"/>
                    <a:ext cx="131" cy="34"/>
                  </a:xfrm>
                  <a:custGeom>
                    <a:avLst/>
                    <a:gdLst/>
                    <a:ahLst/>
                    <a:cxnLst>
                      <a:cxn ang="0">
                        <a:pos x="131" y="34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131" y="21"/>
                      </a:cxn>
                      <a:cxn ang="0">
                        <a:pos x="131" y="34"/>
                      </a:cxn>
                    </a:cxnLst>
                    <a:rect l="0" t="0" r="r" b="b"/>
                    <a:pathLst>
                      <a:path w="131" h="34">
                        <a:moveTo>
                          <a:pt x="131" y="34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131" y="21"/>
                        </a:lnTo>
                        <a:lnTo>
                          <a:pt x="131" y="34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23" name="Freeform 991"/>
                  <p:cNvSpPr>
                    <a:spLocks/>
                  </p:cNvSpPr>
                  <p:nvPr/>
                </p:nvSpPr>
                <p:spPr bwMode="auto">
                  <a:xfrm>
                    <a:off x="3000" y="2918"/>
                    <a:ext cx="131" cy="34"/>
                  </a:xfrm>
                  <a:custGeom>
                    <a:avLst/>
                    <a:gdLst/>
                    <a:ahLst/>
                    <a:cxnLst>
                      <a:cxn ang="0">
                        <a:pos x="131" y="34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131" y="21"/>
                      </a:cxn>
                      <a:cxn ang="0">
                        <a:pos x="131" y="34"/>
                      </a:cxn>
                    </a:cxnLst>
                    <a:rect l="0" t="0" r="r" b="b"/>
                    <a:pathLst>
                      <a:path w="131" h="34">
                        <a:moveTo>
                          <a:pt x="131" y="34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131" y="21"/>
                        </a:lnTo>
                        <a:lnTo>
                          <a:pt x="131" y="34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24" name="Freeform 992"/>
                  <p:cNvSpPr>
                    <a:spLocks/>
                  </p:cNvSpPr>
                  <p:nvPr/>
                </p:nvSpPr>
                <p:spPr bwMode="auto">
                  <a:xfrm>
                    <a:off x="3000" y="2919"/>
                    <a:ext cx="131" cy="33"/>
                  </a:xfrm>
                  <a:custGeom>
                    <a:avLst/>
                    <a:gdLst/>
                    <a:ahLst/>
                    <a:cxnLst>
                      <a:cxn ang="0">
                        <a:pos x="131" y="33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131" y="21"/>
                      </a:cxn>
                      <a:cxn ang="0">
                        <a:pos x="131" y="33"/>
                      </a:cxn>
                    </a:cxnLst>
                    <a:rect l="0" t="0" r="r" b="b"/>
                    <a:pathLst>
                      <a:path w="131" h="33">
                        <a:moveTo>
                          <a:pt x="131" y="33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131" y="21"/>
                        </a:lnTo>
                        <a:lnTo>
                          <a:pt x="131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25" name="Freeform 993"/>
                  <p:cNvSpPr>
                    <a:spLocks/>
                  </p:cNvSpPr>
                  <p:nvPr/>
                </p:nvSpPr>
                <p:spPr bwMode="auto">
                  <a:xfrm>
                    <a:off x="3000" y="2919"/>
                    <a:ext cx="131" cy="34"/>
                  </a:xfrm>
                  <a:custGeom>
                    <a:avLst/>
                    <a:gdLst/>
                    <a:ahLst/>
                    <a:cxnLst>
                      <a:cxn ang="0">
                        <a:pos x="131" y="34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131" y="21"/>
                      </a:cxn>
                      <a:cxn ang="0">
                        <a:pos x="131" y="34"/>
                      </a:cxn>
                    </a:cxnLst>
                    <a:rect l="0" t="0" r="r" b="b"/>
                    <a:pathLst>
                      <a:path w="131" h="34">
                        <a:moveTo>
                          <a:pt x="131" y="34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131" y="21"/>
                        </a:lnTo>
                        <a:lnTo>
                          <a:pt x="131" y="34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26" name="Freeform 994"/>
                  <p:cNvSpPr>
                    <a:spLocks/>
                  </p:cNvSpPr>
                  <p:nvPr/>
                </p:nvSpPr>
                <p:spPr bwMode="auto">
                  <a:xfrm>
                    <a:off x="3000" y="2920"/>
                    <a:ext cx="131" cy="33"/>
                  </a:xfrm>
                  <a:custGeom>
                    <a:avLst/>
                    <a:gdLst/>
                    <a:ahLst/>
                    <a:cxnLst>
                      <a:cxn ang="0">
                        <a:pos x="131" y="33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131" y="21"/>
                      </a:cxn>
                      <a:cxn ang="0">
                        <a:pos x="131" y="33"/>
                      </a:cxn>
                    </a:cxnLst>
                    <a:rect l="0" t="0" r="r" b="b"/>
                    <a:pathLst>
                      <a:path w="131" h="33">
                        <a:moveTo>
                          <a:pt x="131" y="33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131" y="21"/>
                        </a:lnTo>
                        <a:lnTo>
                          <a:pt x="131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27" name="Freeform 995"/>
                  <p:cNvSpPr>
                    <a:spLocks/>
                  </p:cNvSpPr>
                  <p:nvPr/>
                </p:nvSpPr>
                <p:spPr bwMode="auto">
                  <a:xfrm>
                    <a:off x="3000" y="2920"/>
                    <a:ext cx="131" cy="33"/>
                  </a:xfrm>
                  <a:custGeom>
                    <a:avLst/>
                    <a:gdLst/>
                    <a:ahLst/>
                    <a:cxnLst>
                      <a:cxn ang="0">
                        <a:pos x="131" y="33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131" y="21"/>
                      </a:cxn>
                      <a:cxn ang="0">
                        <a:pos x="131" y="33"/>
                      </a:cxn>
                    </a:cxnLst>
                    <a:rect l="0" t="0" r="r" b="b"/>
                    <a:pathLst>
                      <a:path w="131" h="33">
                        <a:moveTo>
                          <a:pt x="131" y="33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131" y="21"/>
                        </a:lnTo>
                        <a:lnTo>
                          <a:pt x="131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28" name="Freeform 996"/>
                  <p:cNvSpPr>
                    <a:spLocks/>
                  </p:cNvSpPr>
                  <p:nvPr/>
                </p:nvSpPr>
                <p:spPr bwMode="auto">
                  <a:xfrm>
                    <a:off x="3000" y="2921"/>
                    <a:ext cx="131" cy="32"/>
                  </a:xfrm>
                  <a:custGeom>
                    <a:avLst/>
                    <a:gdLst/>
                    <a:ahLst/>
                    <a:cxnLst>
                      <a:cxn ang="0">
                        <a:pos x="131" y="32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131" y="21"/>
                      </a:cxn>
                      <a:cxn ang="0">
                        <a:pos x="131" y="32"/>
                      </a:cxn>
                    </a:cxnLst>
                    <a:rect l="0" t="0" r="r" b="b"/>
                    <a:pathLst>
                      <a:path w="131" h="32">
                        <a:moveTo>
                          <a:pt x="131" y="32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131" y="21"/>
                        </a:lnTo>
                        <a:lnTo>
                          <a:pt x="131" y="3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29" name="Freeform 997"/>
                  <p:cNvSpPr>
                    <a:spLocks/>
                  </p:cNvSpPr>
                  <p:nvPr/>
                </p:nvSpPr>
                <p:spPr bwMode="auto">
                  <a:xfrm>
                    <a:off x="3000" y="2922"/>
                    <a:ext cx="131" cy="31"/>
                  </a:xfrm>
                  <a:custGeom>
                    <a:avLst/>
                    <a:gdLst/>
                    <a:ahLst/>
                    <a:cxnLst>
                      <a:cxn ang="0">
                        <a:pos x="131" y="31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131" y="20"/>
                      </a:cxn>
                      <a:cxn ang="0">
                        <a:pos x="131" y="31"/>
                      </a:cxn>
                    </a:cxnLst>
                    <a:rect l="0" t="0" r="r" b="b"/>
                    <a:pathLst>
                      <a:path w="131" h="31">
                        <a:moveTo>
                          <a:pt x="131" y="31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131" y="20"/>
                        </a:lnTo>
                        <a:lnTo>
                          <a:pt x="131" y="3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30" name="Freeform 998"/>
                  <p:cNvSpPr>
                    <a:spLocks/>
                  </p:cNvSpPr>
                  <p:nvPr/>
                </p:nvSpPr>
                <p:spPr bwMode="auto">
                  <a:xfrm>
                    <a:off x="3000" y="2922"/>
                    <a:ext cx="131" cy="33"/>
                  </a:xfrm>
                  <a:custGeom>
                    <a:avLst/>
                    <a:gdLst/>
                    <a:ahLst/>
                    <a:cxnLst>
                      <a:cxn ang="0">
                        <a:pos x="131" y="33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131" y="21"/>
                      </a:cxn>
                      <a:cxn ang="0">
                        <a:pos x="131" y="33"/>
                      </a:cxn>
                    </a:cxnLst>
                    <a:rect l="0" t="0" r="r" b="b"/>
                    <a:pathLst>
                      <a:path w="131" h="33">
                        <a:moveTo>
                          <a:pt x="131" y="33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131" y="21"/>
                        </a:lnTo>
                        <a:lnTo>
                          <a:pt x="131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31" name="Freeform 999"/>
                  <p:cNvSpPr>
                    <a:spLocks/>
                  </p:cNvSpPr>
                  <p:nvPr/>
                </p:nvSpPr>
                <p:spPr bwMode="auto">
                  <a:xfrm>
                    <a:off x="3000" y="2922"/>
                    <a:ext cx="131" cy="33"/>
                  </a:xfrm>
                  <a:custGeom>
                    <a:avLst/>
                    <a:gdLst/>
                    <a:ahLst/>
                    <a:cxnLst>
                      <a:cxn ang="0">
                        <a:pos x="131" y="33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1"/>
                      </a:cxn>
                      <a:cxn ang="0">
                        <a:pos x="131" y="33"/>
                      </a:cxn>
                    </a:cxnLst>
                    <a:rect l="0" t="0" r="r" b="b"/>
                    <a:pathLst>
                      <a:path w="131" h="33">
                        <a:moveTo>
                          <a:pt x="131" y="33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1"/>
                        </a:lnTo>
                        <a:lnTo>
                          <a:pt x="131" y="33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32" name="Freeform 1000"/>
                  <p:cNvSpPr>
                    <a:spLocks/>
                  </p:cNvSpPr>
                  <p:nvPr/>
                </p:nvSpPr>
                <p:spPr bwMode="auto">
                  <a:xfrm>
                    <a:off x="3000" y="2923"/>
                    <a:ext cx="131" cy="32"/>
                  </a:xfrm>
                  <a:custGeom>
                    <a:avLst/>
                    <a:gdLst/>
                    <a:ahLst/>
                    <a:cxnLst>
                      <a:cxn ang="0">
                        <a:pos x="131" y="32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131" y="20"/>
                      </a:cxn>
                      <a:cxn ang="0">
                        <a:pos x="131" y="32"/>
                      </a:cxn>
                    </a:cxnLst>
                    <a:rect l="0" t="0" r="r" b="b"/>
                    <a:pathLst>
                      <a:path w="131" h="32">
                        <a:moveTo>
                          <a:pt x="131" y="32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131" y="20"/>
                        </a:lnTo>
                        <a:lnTo>
                          <a:pt x="131" y="3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33" name="Freeform 1001"/>
                  <p:cNvSpPr>
                    <a:spLocks/>
                  </p:cNvSpPr>
                  <p:nvPr/>
                </p:nvSpPr>
                <p:spPr bwMode="auto">
                  <a:xfrm>
                    <a:off x="3000" y="2923"/>
                    <a:ext cx="131" cy="32"/>
                  </a:xfrm>
                  <a:custGeom>
                    <a:avLst/>
                    <a:gdLst/>
                    <a:ahLst/>
                    <a:cxnLst>
                      <a:cxn ang="0">
                        <a:pos x="131" y="32"/>
                      </a:cxn>
                      <a:cxn ang="0">
                        <a:pos x="0" y="12"/>
                      </a:cxn>
                      <a:cxn ang="0">
                        <a:pos x="0" y="0"/>
                      </a:cxn>
                      <a:cxn ang="0">
                        <a:pos x="131" y="21"/>
                      </a:cxn>
                      <a:cxn ang="0">
                        <a:pos x="131" y="32"/>
                      </a:cxn>
                    </a:cxnLst>
                    <a:rect l="0" t="0" r="r" b="b"/>
                    <a:pathLst>
                      <a:path w="131" h="32">
                        <a:moveTo>
                          <a:pt x="131" y="32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lnTo>
                          <a:pt x="131" y="21"/>
                        </a:lnTo>
                        <a:lnTo>
                          <a:pt x="131" y="3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34" name="Freeform 1002"/>
                  <p:cNvSpPr>
                    <a:spLocks/>
                  </p:cNvSpPr>
                  <p:nvPr/>
                </p:nvSpPr>
                <p:spPr bwMode="auto">
                  <a:xfrm>
                    <a:off x="3000" y="2924"/>
                    <a:ext cx="131" cy="32"/>
                  </a:xfrm>
                  <a:custGeom>
                    <a:avLst/>
                    <a:gdLst/>
                    <a:ahLst/>
                    <a:cxnLst>
                      <a:cxn ang="0">
                        <a:pos x="131" y="32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131" y="20"/>
                      </a:cxn>
                      <a:cxn ang="0">
                        <a:pos x="131" y="32"/>
                      </a:cxn>
                    </a:cxnLst>
                    <a:rect l="0" t="0" r="r" b="b"/>
                    <a:pathLst>
                      <a:path w="131" h="32">
                        <a:moveTo>
                          <a:pt x="131" y="32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131" y="20"/>
                        </a:lnTo>
                        <a:lnTo>
                          <a:pt x="131" y="3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35" name="Freeform 1003"/>
                  <p:cNvSpPr>
                    <a:spLocks/>
                  </p:cNvSpPr>
                  <p:nvPr/>
                </p:nvSpPr>
                <p:spPr bwMode="auto">
                  <a:xfrm>
                    <a:off x="3000" y="2924"/>
                    <a:ext cx="131" cy="32"/>
                  </a:xfrm>
                  <a:custGeom>
                    <a:avLst/>
                    <a:gdLst/>
                    <a:ahLst/>
                    <a:cxnLst>
                      <a:cxn ang="0">
                        <a:pos x="131" y="32"/>
                      </a:cxn>
                      <a:cxn ang="0">
                        <a:pos x="0" y="11"/>
                      </a:cxn>
                      <a:cxn ang="0">
                        <a:pos x="0" y="0"/>
                      </a:cxn>
                      <a:cxn ang="0">
                        <a:pos x="131" y="21"/>
                      </a:cxn>
                      <a:cxn ang="0">
                        <a:pos x="131" y="32"/>
                      </a:cxn>
                    </a:cxnLst>
                    <a:rect l="0" t="0" r="r" b="b"/>
                    <a:pathLst>
                      <a:path w="131" h="32">
                        <a:moveTo>
                          <a:pt x="131" y="32"/>
                        </a:moveTo>
                        <a:lnTo>
                          <a:pt x="0" y="11"/>
                        </a:lnTo>
                        <a:lnTo>
                          <a:pt x="0" y="0"/>
                        </a:lnTo>
                        <a:lnTo>
                          <a:pt x="131" y="21"/>
                        </a:lnTo>
                        <a:lnTo>
                          <a:pt x="131" y="32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36" name="Freeform 1004"/>
                  <p:cNvSpPr>
                    <a:spLocks/>
                  </p:cNvSpPr>
                  <p:nvPr/>
                </p:nvSpPr>
                <p:spPr bwMode="auto">
                  <a:xfrm>
                    <a:off x="3000" y="2925"/>
                    <a:ext cx="131" cy="31"/>
                  </a:xfrm>
                  <a:custGeom>
                    <a:avLst/>
                    <a:gdLst/>
                    <a:ahLst/>
                    <a:cxnLst>
                      <a:cxn ang="0">
                        <a:pos x="131" y="31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131" y="20"/>
                      </a:cxn>
                      <a:cxn ang="0">
                        <a:pos x="131" y="31"/>
                      </a:cxn>
                    </a:cxnLst>
                    <a:rect l="0" t="0" r="r" b="b"/>
                    <a:pathLst>
                      <a:path w="131" h="31">
                        <a:moveTo>
                          <a:pt x="131" y="31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131" y="20"/>
                        </a:lnTo>
                        <a:lnTo>
                          <a:pt x="131" y="31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37" name="Freeform 1005"/>
                  <p:cNvSpPr>
                    <a:spLocks/>
                  </p:cNvSpPr>
                  <p:nvPr/>
                </p:nvSpPr>
                <p:spPr bwMode="auto">
                  <a:xfrm>
                    <a:off x="3000" y="2926"/>
                    <a:ext cx="131" cy="30"/>
                  </a:xfrm>
                  <a:custGeom>
                    <a:avLst/>
                    <a:gdLst/>
                    <a:ahLst/>
                    <a:cxnLst>
                      <a:cxn ang="0">
                        <a:pos x="131" y="30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131" y="19"/>
                      </a:cxn>
                      <a:cxn ang="0">
                        <a:pos x="131" y="30"/>
                      </a:cxn>
                    </a:cxnLst>
                    <a:rect l="0" t="0" r="r" b="b"/>
                    <a:pathLst>
                      <a:path w="131" h="30">
                        <a:moveTo>
                          <a:pt x="131" y="30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131" y="19"/>
                        </a:lnTo>
                        <a:lnTo>
                          <a:pt x="131" y="30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38" name="Freeform 1006"/>
                  <p:cNvSpPr>
                    <a:spLocks/>
                  </p:cNvSpPr>
                  <p:nvPr/>
                </p:nvSpPr>
                <p:spPr bwMode="auto">
                  <a:xfrm>
                    <a:off x="3000" y="2927"/>
                    <a:ext cx="131" cy="29"/>
                  </a:xfrm>
                  <a:custGeom>
                    <a:avLst/>
                    <a:gdLst/>
                    <a:ahLst/>
                    <a:cxnLst>
                      <a:cxn ang="0">
                        <a:pos x="131" y="29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131" y="18"/>
                      </a:cxn>
                      <a:cxn ang="0">
                        <a:pos x="131" y="29"/>
                      </a:cxn>
                    </a:cxnLst>
                    <a:rect l="0" t="0" r="r" b="b"/>
                    <a:pathLst>
                      <a:path w="131" h="29">
                        <a:moveTo>
                          <a:pt x="131" y="29"/>
                        </a:move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131" y="18"/>
                        </a:lnTo>
                        <a:lnTo>
                          <a:pt x="131" y="29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39" name="Freeform 1007"/>
                  <p:cNvSpPr>
                    <a:spLocks/>
                  </p:cNvSpPr>
                  <p:nvPr/>
                </p:nvSpPr>
                <p:spPr bwMode="auto">
                  <a:xfrm>
                    <a:off x="3000" y="2927"/>
                    <a:ext cx="131" cy="30"/>
                  </a:xfrm>
                  <a:custGeom>
                    <a:avLst/>
                    <a:gdLst/>
                    <a:ahLst/>
                    <a:cxnLst>
                      <a:cxn ang="0">
                        <a:pos x="131" y="30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131" y="19"/>
                      </a:cxn>
                      <a:cxn ang="0">
                        <a:pos x="131" y="30"/>
                      </a:cxn>
                    </a:cxnLst>
                    <a:rect l="0" t="0" r="r" b="b"/>
                    <a:pathLst>
                      <a:path w="131" h="30">
                        <a:moveTo>
                          <a:pt x="131" y="30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131" y="19"/>
                        </a:lnTo>
                        <a:lnTo>
                          <a:pt x="131" y="30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40" name="Freeform 1008"/>
                  <p:cNvSpPr>
                    <a:spLocks/>
                  </p:cNvSpPr>
                  <p:nvPr/>
                </p:nvSpPr>
                <p:spPr bwMode="auto">
                  <a:xfrm>
                    <a:off x="3000" y="2928"/>
                    <a:ext cx="131" cy="29"/>
                  </a:xfrm>
                  <a:custGeom>
                    <a:avLst/>
                    <a:gdLst/>
                    <a:ahLst/>
                    <a:cxnLst>
                      <a:cxn ang="0">
                        <a:pos x="131" y="29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131" y="18"/>
                      </a:cxn>
                      <a:cxn ang="0">
                        <a:pos x="131" y="29"/>
                      </a:cxn>
                    </a:cxnLst>
                    <a:rect l="0" t="0" r="r" b="b"/>
                    <a:pathLst>
                      <a:path w="131" h="29">
                        <a:moveTo>
                          <a:pt x="131" y="29"/>
                        </a:move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131" y="18"/>
                        </a:lnTo>
                        <a:lnTo>
                          <a:pt x="131" y="29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41" name="Freeform 1009"/>
                  <p:cNvSpPr>
                    <a:spLocks/>
                  </p:cNvSpPr>
                  <p:nvPr/>
                </p:nvSpPr>
                <p:spPr bwMode="auto">
                  <a:xfrm>
                    <a:off x="3000" y="2928"/>
                    <a:ext cx="131" cy="29"/>
                  </a:xfrm>
                  <a:custGeom>
                    <a:avLst/>
                    <a:gdLst/>
                    <a:ahLst/>
                    <a:cxnLst>
                      <a:cxn ang="0">
                        <a:pos x="131" y="29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131" y="19"/>
                      </a:cxn>
                      <a:cxn ang="0">
                        <a:pos x="131" y="29"/>
                      </a:cxn>
                    </a:cxnLst>
                    <a:rect l="0" t="0" r="r" b="b"/>
                    <a:pathLst>
                      <a:path w="131" h="29">
                        <a:moveTo>
                          <a:pt x="131" y="29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131" y="19"/>
                        </a:lnTo>
                        <a:lnTo>
                          <a:pt x="131" y="29"/>
                        </a:lnTo>
                        <a:close/>
                      </a:path>
                    </a:pathLst>
                  </a:custGeom>
                  <a:solidFill>
                    <a:srgbClr val="D4D4D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42" name="Freeform 1010"/>
                  <p:cNvSpPr>
                    <a:spLocks/>
                  </p:cNvSpPr>
                  <p:nvPr/>
                </p:nvSpPr>
                <p:spPr bwMode="auto">
                  <a:xfrm>
                    <a:off x="3000" y="2929"/>
                    <a:ext cx="131" cy="28"/>
                  </a:xfrm>
                  <a:custGeom>
                    <a:avLst/>
                    <a:gdLst/>
                    <a:ahLst/>
                    <a:cxnLst>
                      <a:cxn ang="0">
                        <a:pos x="131" y="28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131" y="18"/>
                      </a:cxn>
                      <a:cxn ang="0">
                        <a:pos x="131" y="28"/>
                      </a:cxn>
                    </a:cxnLst>
                    <a:rect l="0" t="0" r="r" b="b"/>
                    <a:pathLst>
                      <a:path w="131" h="28">
                        <a:moveTo>
                          <a:pt x="131" y="28"/>
                        </a:move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131" y="18"/>
                        </a:lnTo>
                        <a:lnTo>
                          <a:pt x="131" y="28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43" name="Freeform 1011"/>
                  <p:cNvSpPr>
                    <a:spLocks/>
                  </p:cNvSpPr>
                  <p:nvPr/>
                </p:nvSpPr>
                <p:spPr bwMode="auto">
                  <a:xfrm>
                    <a:off x="3000" y="2929"/>
                    <a:ext cx="131" cy="29"/>
                  </a:xfrm>
                  <a:custGeom>
                    <a:avLst/>
                    <a:gdLst/>
                    <a:ahLst/>
                    <a:cxnLst>
                      <a:cxn ang="0">
                        <a:pos x="131" y="29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131" y="19"/>
                      </a:cxn>
                      <a:cxn ang="0">
                        <a:pos x="131" y="29"/>
                      </a:cxn>
                    </a:cxnLst>
                    <a:rect l="0" t="0" r="r" b="b"/>
                    <a:pathLst>
                      <a:path w="131" h="29">
                        <a:moveTo>
                          <a:pt x="131" y="29"/>
                        </a:move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131" y="19"/>
                        </a:lnTo>
                        <a:lnTo>
                          <a:pt x="131" y="29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44" name="Freeform 1012"/>
                  <p:cNvSpPr>
                    <a:spLocks/>
                  </p:cNvSpPr>
                  <p:nvPr/>
                </p:nvSpPr>
                <p:spPr bwMode="auto">
                  <a:xfrm>
                    <a:off x="3000" y="2929"/>
                    <a:ext cx="131" cy="29"/>
                  </a:xfrm>
                  <a:custGeom>
                    <a:avLst/>
                    <a:gdLst/>
                    <a:ahLst/>
                    <a:cxnLst>
                      <a:cxn ang="0">
                        <a:pos x="131" y="29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131" y="20"/>
                      </a:cxn>
                      <a:cxn ang="0">
                        <a:pos x="131" y="29"/>
                      </a:cxn>
                    </a:cxnLst>
                    <a:rect l="0" t="0" r="r" b="b"/>
                    <a:pathLst>
                      <a:path w="131" h="29">
                        <a:moveTo>
                          <a:pt x="131" y="29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131" y="20"/>
                        </a:lnTo>
                        <a:lnTo>
                          <a:pt x="131" y="29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45" name="Freeform 1013"/>
                  <p:cNvSpPr>
                    <a:spLocks/>
                  </p:cNvSpPr>
                  <p:nvPr/>
                </p:nvSpPr>
                <p:spPr bwMode="auto">
                  <a:xfrm>
                    <a:off x="3000" y="2929"/>
                    <a:ext cx="131" cy="29"/>
                  </a:xfrm>
                  <a:custGeom>
                    <a:avLst/>
                    <a:gdLst/>
                    <a:ahLst/>
                    <a:cxnLst>
                      <a:cxn ang="0">
                        <a:pos x="131" y="29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131" y="20"/>
                      </a:cxn>
                      <a:cxn ang="0">
                        <a:pos x="131" y="29"/>
                      </a:cxn>
                    </a:cxnLst>
                    <a:rect l="0" t="0" r="r" b="b"/>
                    <a:pathLst>
                      <a:path w="131" h="29">
                        <a:moveTo>
                          <a:pt x="131" y="29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131" y="20"/>
                        </a:lnTo>
                        <a:lnTo>
                          <a:pt x="131" y="29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46" name="Freeform 1014"/>
                  <p:cNvSpPr>
                    <a:spLocks/>
                  </p:cNvSpPr>
                  <p:nvPr/>
                </p:nvSpPr>
                <p:spPr bwMode="auto">
                  <a:xfrm>
                    <a:off x="3000" y="2930"/>
                    <a:ext cx="131" cy="28"/>
                  </a:xfrm>
                  <a:custGeom>
                    <a:avLst/>
                    <a:gdLst/>
                    <a:ahLst/>
                    <a:cxnLst>
                      <a:cxn ang="0">
                        <a:pos x="131" y="28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131" y="19"/>
                      </a:cxn>
                      <a:cxn ang="0">
                        <a:pos x="131" y="28"/>
                      </a:cxn>
                    </a:cxnLst>
                    <a:rect l="0" t="0" r="r" b="b"/>
                    <a:pathLst>
                      <a:path w="131" h="28">
                        <a:moveTo>
                          <a:pt x="131" y="28"/>
                        </a:move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131" y="19"/>
                        </a:lnTo>
                        <a:lnTo>
                          <a:pt x="131" y="28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47" name="Freeform 1015"/>
                  <p:cNvSpPr>
                    <a:spLocks/>
                  </p:cNvSpPr>
                  <p:nvPr/>
                </p:nvSpPr>
                <p:spPr bwMode="auto">
                  <a:xfrm>
                    <a:off x="3000" y="2930"/>
                    <a:ext cx="131" cy="29"/>
                  </a:xfrm>
                  <a:custGeom>
                    <a:avLst/>
                    <a:gdLst/>
                    <a:ahLst/>
                    <a:cxnLst>
                      <a:cxn ang="0">
                        <a:pos x="131" y="29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131" y="19"/>
                      </a:cxn>
                      <a:cxn ang="0">
                        <a:pos x="131" y="29"/>
                      </a:cxn>
                    </a:cxnLst>
                    <a:rect l="0" t="0" r="r" b="b"/>
                    <a:pathLst>
                      <a:path w="131" h="29">
                        <a:moveTo>
                          <a:pt x="131" y="29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131" y="19"/>
                        </a:lnTo>
                        <a:lnTo>
                          <a:pt x="131" y="29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48" name="Freeform 1016"/>
                  <p:cNvSpPr>
                    <a:spLocks/>
                  </p:cNvSpPr>
                  <p:nvPr/>
                </p:nvSpPr>
                <p:spPr bwMode="auto">
                  <a:xfrm>
                    <a:off x="3000" y="2931"/>
                    <a:ext cx="131" cy="28"/>
                  </a:xfrm>
                  <a:custGeom>
                    <a:avLst/>
                    <a:gdLst/>
                    <a:ahLst/>
                    <a:cxnLst>
                      <a:cxn ang="0">
                        <a:pos x="131" y="28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131" y="18"/>
                      </a:cxn>
                      <a:cxn ang="0">
                        <a:pos x="131" y="28"/>
                      </a:cxn>
                    </a:cxnLst>
                    <a:rect l="0" t="0" r="r" b="b"/>
                    <a:pathLst>
                      <a:path w="131" h="28">
                        <a:moveTo>
                          <a:pt x="131" y="28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131" y="18"/>
                        </a:lnTo>
                        <a:lnTo>
                          <a:pt x="131" y="28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49" name="Freeform 1017"/>
                  <p:cNvSpPr>
                    <a:spLocks/>
                  </p:cNvSpPr>
                  <p:nvPr/>
                </p:nvSpPr>
                <p:spPr bwMode="auto">
                  <a:xfrm>
                    <a:off x="3000" y="2932"/>
                    <a:ext cx="131" cy="27"/>
                  </a:xfrm>
                  <a:custGeom>
                    <a:avLst/>
                    <a:gdLst/>
                    <a:ahLst/>
                    <a:cxnLst>
                      <a:cxn ang="0">
                        <a:pos x="131" y="27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131" y="18"/>
                      </a:cxn>
                      <a:cxn ang="0">
                        <a:pos x="131" y="27"/>
                      </a:cxn>
                    </a:cxnLst>
                    <a:rect l="0" t="0" r="r" b="b"/>
                    <a:pathLst>
                      <a:path w="131" h="27">
                        <a:moveTo>
                          <a:pt x="131" y="27"/>
                        </a:move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131" y="18"/>
                        </a:lnTo>
                        <a:lnTo>
                          <a:pt x="131" y="27"/>
                        </a:lnTo>
                        <a:close/>
                      </a:path>
                    </a:pathLst>
                  </a:custGeom>
                  <a:solidFill>
                    <a:srgbClr val="EEEEEE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50" name="Freeform 1018"/>
                  <p:cNvSpPr>
                    <a:spLocks/>
                  </p:cNvSpPr>
                  <p:nvPr/>
                </p:nvSpPr>
                <p:spPr bwMode="auto">
                  <a:xfrm>
                    <a:off x="3000" y="2932"/>
                    <a:ext cx="131" cy="28"/>
                  </a:xfrm>
                  <a:custGeom>
                    <a:avLst/>
                    <a:gdLst/>
                    <a:ahLst/>
                    <a:cxnLst>
                      <a:cxn ang="0">
                        <a:pos x="131" y="28"/>
                      </a:cxn>
                      <a:cxn ang="0">
                        <a:pos x="0" y="10"/>
                      </a:cxn>
                      <a:cxn ang="0">
                        <a:pos x="0" y="0"/>
                      </a:cxn>
                      <a:cxn ang="0">
                        <a:pos x="131" y="19"/>
                      </a:cxn>
                      <a:cxn ang="0">
                        <a:pos x="131" y="28"/>
                      </a:cxn>
                    </a:cxnLst>
                    <a:rect l="0" t="0" r="r" b="b"/>
                    <a:pathLst>
                      <a:path w="131" h="28">
                        <a:moveTo>
                          <a:pt x="131" y="28"/>
                        </a:moveTo>
                        <a:lnTo>
                          <a:pt x="0" y="10"/>
                        </a:lnTo>
                        <a:lnTo>
                          <a:pt x="0" y="0"/>
                        </a:lnTo>
                        <a:lnTo>
                          <a:pt x="131" y="19"/>
                        </a:lnTo>
                        <a:lnTo>
                          <a:pt x="131" y="2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51" name="Freeform 1019"/>
                  <p:cNvSpPr>
                    <a:spLocks/>
                  </p:cNvSpPr>
                  <p:nvPr/>
                </p:nvSpPr>
                <p:spPr bwMode="auto">
                  <a:xfrm>
                    <a:off x="3000" y="2934"/>
                    <a:ext cx="131" cy="26"/>
                  </a:xfrm>
                  <a:custGeom>
                    <a:avLst/>
                    <a:gdLst/>
                    <a:ahLst/>
                    <a:cxnLst>
                      <a:cxn ang="0">
                        <a:pos x="131" y="26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131" y="17"/>
                      </a:cxn>
                      <a:cxn ang="0">
                        <a:pos x="131" y="26"/>
                      </a:cxn>
                    </a:cxnLst>
                    <a:rect l="0" t="0" r="r" b="b"/>
                    <a:pathLst>
                      <a:path w="131" h="26">
                        <a:moveTo>
                          <a:pt x="131" y="26"/>
                        </a:move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131" y="17"/>
                        </a:lnTo>
                        <a:lnTo>
                          <a:pt x="131" y="2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52" name="Freeform 1020"/>
                  <p:cNvSpPr>
                    <a:spLocks/>
                  </p:cNvSpPr>
                  <p:nvPr/>
                </p:nvSpPr>
                <p:spPr bwMode="auto">
                  <a:xfrm>
                    <a:off x="3000" y="2934"/>
                    <a:ext cx="131" cy="27"/>
                  </a:xfrm>
                  <a:custGeom>
                    <a:avLst/>
                    <a:gdLst/>
                    <a:ahLst/>
                    <a:cxnLst>
                      <a:cxn ang="0">
                        <a:pos x="131" y="27"/>
                      </a:cxn>
                      <a:cxn ang="0">
                        <a:pos x="0" y="9"/>
                      </a:cxn>
                      <a:cxn ang="0">
                        <a:pos x="0" y="0"/>
                      </a:cxn>
                      <a:cxn ang="0">
                        <a:pos x="131" y="18"/>
                      </a:cxn>
                      <a:cxn ang="0">
                        <a:pos x="131" y="27"/>
                      </a:cxn>
                    </a:cxnLst>
                    <a:rect l="0" t="0" r="r" b="b"/>
                    <a:pathLst>
                      <a:path w="131" h="27">
                        <a:moveTo>
                          <a:pt x="131" y="27"/>
                        </a:moveTo>
                        <a:lnTo>
                          <a:pt x="0" y="9"/>
                        </a:lnTo>
                        <a:lnTo>
                          <a:pt x="0" y="0"/>
                        </a:lnTo>
                        <a:lnTo>
                          <a:pt x="131" y="18"/>
                        </a:lnTo>
                        <a:lnTo>
                          <a:pt x="131" y="2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53" name="Freeform 1021"/>
                  <p:cNvSpPr>
                    <a:spLocks/>
                  </p:cNvSpPr>
                  <p:nvPr/>
                </p:nvSpPr>
                <p:spPr bwMode="auto">
                  <a:xfrm>
                    <a:off x="3000" y="3014"/>
                    <a:ext cx="131" cy="71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2"/>
                      </a:cxn>
                      <a:cxn ang="0">
                        <a:pos x="0" y="71"/>
                      </a:cxn>
                      <a:cxn ang="0">
                        <a:pos x="0" y="50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71">
                        <a:moveTo>
                          <a:pt x="131" y="0"/>
                        </a:moveTo>
                        <a:lnTo>
                          <a:pt x="131" y="22"/>
                        </a:lnTo>
                        <a:lnTo>
                          <a:pt x="0" y="71"/>
                        </a:lnTo>
                        <a:lnTo>
                          <a:pt x="0" y="50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00AFA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54" name="Freeform 1022"/>
                  <p:cNvSpPr>
                    <a:spLocks/>
                  </p:cNvSpPr>
                  <p:nvPr/>
                </p:nvSpPr>
                <p:spPr bwMode="auto">
                  <a:xfrm>
                    <a:off x="3000" y="3014"/>
                    <a:ext cx="131" cy="70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2"/>
                      </a:cxn>
                      <a:cxn ang="0">
                        <a:pos x="0" y="70"/>
                      </a:cxn>
                      <a:cxn ang="0">
                        <a:pos x="0" y="49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70">
                        <a:moveTo>
                          <a:pt x="131" y="0"/>
                        </a:moveTo>
                        <a:lnTo>
                          <a:pt x="131" y="22"/>
                        </a:lnTo>
                        <a:lnTo>
                          <a:pt x="0" y="70"/>
                        </a:lnTo>
                        <a:lnTo>
                          <a:pt x="0" y="49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00AFA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55" name="Freeform 1023"/>
                  <p:cNvSpPr>
                    <a:spLocks/>
                  </p:cNvSpPr>
                  <p:nvPr/>
                </p:nvSpPr>
                <p:spPr bwMode="auto">
                  <a:xfrm>
                    <a:off x="3000" y="3014"/>
                    <a:ext cx="131" cy="69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1"/>
                      </a:cxn>
                      <a:cxn ang="0">
                        <a:pos x="0" y="69"/>
                      </a:cxn>
                      <a:cxn ang="0">
                        <a:pos x="0" y="49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9">
                        <a:moveTo>
                          <a:pt x="131" y="0"/>
                        </a:moveTo>
                        <a:lnTo>
                          <a:pt x="131" y="21"/>
                        </a:lnTo>
                        <a:lnTo>
                          <a:pt x="0" y="69"/>
                        </a:lnTo>
                        <a:lnTo>
                          <a:pt x="0" y="49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00AFA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56" name="Freeform 0"/>
                  <p:cNvSpPr>
                    <a:spLocks/>
                  </p:cNvSpPr>
                  <p:nvPr/>
                </p:nvSpPr>
                <p:spPr bwMode="auto">
                  <a:xfrm>
                    <a:off x="3000" y="3014"/>
                    <a:ext cx="131" cy="68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1"/>
                      </a:cxn>
                      <a:cxn ang="0">
                        <a:pos x="0" y="68"/>
                      </a:cxn>
                      <a:cxn ang="0">
                        <a:pos x="0" y="48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8">
                        <a:moveTo>
                          <a:pt x="131" y="0"/>
                        </a:moveTo>
                        <a:lnTo>
                          <a:pt x="131" y="21"/>
                        </a:lnTo>
                        <a:lnTo>
                          <a:pt x="0" y="68"/>
                        </a:lnTo>
                        <a:lnTo>
                          <a:pt x="0" y="48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00AFA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57" name="Freeform 1"/>
                  <p:cNvSpPr>
                    <a:spLocks/>
                  </p:cNvSpPr>
                  <p:nvPr/>
                </p:nvSpPr>
                <p:spPr bwMode="auto">
                  <a:xfrm>
                    <a:off x="3000" y="3014"/>
                    <a:ext cx="131" cy="68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8"/>
                      </a:cxn>
                      <a:cxn ang="0">
                        <a:pos x="0" y="47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8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8"/>
                        </a:lnTo>
                        <a:lnTo>
                          <a:pt x="0" y="47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58" name="Freeform 2"/>
                  <p:cNvSpPr>
                    <a:spLocks/>
                  </p:cNvSpPr>
                  <p:nvPr/>
                </p:nvSpPr>
                <p:spPr bwMode="auto">
                  <a:xfrm>
                    <a:off x="3000" y="3014"/>
                    <a:ext cx="131" cy="67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7"/>
                      </a:cxn>
                      <a:cxn ang="0">
                        <a:pos x="0" y="47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7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7"/>
                        </a:lnTo>
                        <a:lnTo>
                          <a:pt x="0" y="47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59" name="Freeform 3"/>
                  <p:cNvSpPr>
                    <a:spLocks/>
                  </p:cNvSpPr>
                  <p:nvPr/>
                </p:nvSpPr>
                <p:spPr bwMode="auto">
                  <a:xfrm>
                    <a:off x="3000" y="3013"/>
                    <a:ext cx="131" cy="68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1"/>
                      </a:cxn>
                      <a:cxn ang="0">
                        <a:pos x="0" y="68"/>
                      </a:cxn>
                      <a:cxn ang="0">
                        <a:pos x="0" y="47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8">
                        <a:moveTo>
                          <a:pt x="131" y="0"/>
                        </a:moveTo>
                        <a:lnTo>
                          <a:pt x="131" y="21"/>
                        </a:lnTo>
                        <a:lnTo>
                          <a:pt x="0" y="68"/>
                        </a:lnTo>
                        <a:lnTo>
                          <a:pt x="0" y="47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60" name="Freeform 4"/>
                  <p:cNvSpPr>
                    <a:spLocks/>
                  </p:cNvSpPr>
                  <p:nvPr/>
                </p:nvSpPr>
                <p:spPr bwMode="auto">
                  <a:xfrm>
                    <a:off x="3000" y="3013"/>
                    <a:ext cx="131" cy="66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6"/>
                      </a:cxn>
                      <a:cxn ang="0">
                        <a:pos x="0" y="47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6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6"/>
                        </a:lnTo>
                        <a:lnTo>
                          <a:pt x="0" y="47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61" name="Freeform 5"/>
                  <p:cNvSpPr>
                    <a:spLocks/>
                  </p:cNvSpPr>
                  <p:nvPr/>
                </p:nvSpPr>
                <p:spPr bwMode="auto">
                  <a:xfrm>
                    <a:off x="3000" y="3013"/>
                    <a:ext cx="131" cy="66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6"/>
                      </a:cxn>
                      <a:cxn ang="0">
                        <a:pos x="0" y="46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6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6"/>
                        </a:lnTo>
                        <a:lnTo>
                          <a:pt x="0" y="46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62" name="Freeform 6"/>
                  <p:cNvSpPr>
                    <a:spLocks/>
                  </p:cNvSpPr>
                  <p:nvPr/>
                </p:nvSpPr>
                <p:spPr bwMode="auto">
                  <a:xfrm>
                    <a:off x="3000" y="3013"/>
                    <a:ext cx="131" cy="66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6"/>
                      </a:cxn>
                      <a:cxn ang="0">
                        <a:pos x="0" y="46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6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6"/>
                        </a:lnTo>
                        <a:lnTo>
                          <a:pt x="0" y="46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63" name="Freeform 7"/>
                  <p:cNvSpPr>
                    <a:spLocks/>
                  </p:cNvSpPr>
                  <p:nvPr/>
                </p:nvSpPr>
                <p:spPr bwMode="auto">
                  <a:xfrm>
                    <a:off x="3000" y="3013"/>
                    <a:ext cx="131" cy="65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5"/>
                      </a:cxn>
                      <a:cxn ang="0">
                        <a:pos x="0" y="45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5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5"/>
                        </a:lnTo>
                        <a:lnTo>
                          <a:pt x="0" y="45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64" name="Freeform 8"/>
                  <p:cNvSpPr>
                    <a:spLocks/>
                  </p:cNvSpPr>
                  <p:nvPr/>
                </p:nvSpPr>
                <p:spPr bwMode="auto">
                  <a:xfrm>
                    <a:off x="3000" y="3012"/>
                    <a:ext cx="131" cy="66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6"/>
                      </a:cxn>
                      <a:cxn ang="0">
                        <a:pos x="0" y="45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6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6"/>
                        </a:lnTo>
                        <a:lnTo>
                          <a:pt x="0" y="45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65" name="Freeform 9"/>
                  <p:cNvSpPr>
                    <a:spLocks/>
                  </p:cNvSpPr>
                  <p:nvPr/>
                </p:nvSpPr>
                <p:spPr bwMode="auto">
                  <a:xfrm>
                    <a:off x="3000" y="3012"/>
                    <a:ext cx="131" cy="64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4"/>
                      </a:cxn>
                      <a:cxn ang="0">
                        <a:pos x="0" y="44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4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4"/>
                        </a:lnTo>
                        <a:lnTo>
                          <a:pt x="0" y="44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66" name="Freeform 10"/>
                  <p:cNvSpPr>
                    <a:spLocks/>
                  </p:cNvSpPr>
                  <p:nvPr/>
                </p:nvSpPr>
                <p:spPr bwMode="auto">
                  <a:xfrm>
                    <a:off x="3000" y="3011"/>
                    <a:ext cx="131" cy="65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1"/>
                      </a:cxn>
                      <a:cxn ang="0">
                        <a:pos x="0" y="65"/>
                      </a:cxn>
                      <a:cxn ang="0">
                        <a:pos x="0" y="45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5">
                        <a:moveTo>
                          <a:pt x="131" y="0"/>
                        </a:moveTo>
                        <a:lnTo>
                          <a:pt x="131" y="21"/>
                        </a:lnTo>
                        <a:lnTo>
                          <a:pt x="0" y="65"/>
                        </a:lnTo>
                        <a:lnTo>
                          <a:pt x="0" y="45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67" name="Freeform 11"/>
                  <p:cNvSpPr>
                    <a:spLocks/>
                  </p:cNvSpPr>
                  <p:nvPr/>
                </p:nvSpPr>
                <p:spPr bwMode="auto">
                  <a:xfrm>
                    <a:off x="3000" y="3011"/>
                    <a:ext cx="131" cy="64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1"/>
                      </a:cxn>
                      <a:cxn ang="0">
                        <a:pos x="0" y="64"/>
                      </a:cxn>
                      <a:cxn ang="0">
                        <a:pos x="0" y="45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4">
                        <a:moveTo>
                          <a:pt x="131" y="0"/>
                        </a:moveTo>
                        <a:lnTo>
                          <a:pt x="131" y="21"/>
                        </a:lnTo>
                        <a:lnTo>
                          <a:pt x="0" y="64"/>
                        </a:lnTo>
                        <a:lnTo>
                          <a:pt x="0" y="45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68" name="Freeform 12"/>
                  <p:cNvSpPr>
                    <a:spLocks/>
                  </p:cNvSpPr>
                  <p:nvPr/>
                </p:nvSpPr>
                <p:spPr bwMode="auto">
                  <a:xfrm>
                    <a:off x="3000" y="3011"/>
                    <a:ext cx="131" cy="64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4"/>
                      </a:cxn>
                      <a:cxn ang="0">
                        <a:pos x="0" y="44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4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4"/>
                        </a:lnTo>
                        <a:lnTo>
                          <a:pt x="0" y="44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69" name="Freeform 13"/>
                  <p:cNvSpPr>
                    <a:spLocks/>
                  </p:cNvSpPr>
                  <p:nvPr/>
                </p:nvSpPr>
                <p:spPr bwMode="auto">
                  <a:xfrm>
                    <a:off x="3000" y="3011"/>
                    <a:ext cx="131" cy="64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4"/>
                      </a:cxn>
                      <a:cxn ang="0">
                        <a:pos x="0" y="44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4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4"/>
                        </a:lnTo>
                        <a:lnTo>
                          <a:pt x="0" y="44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70" name="Freeform 14"/>
                  <p:cNvSpPr>
                    <a:spLocks/>
                  </p:cNvSpPr>
                  <p:nvPr/>
                </p:nvSpPr>
                <p:spPr bwMode="auto">
                  <a:xfrm>
                    <a:off x="3000" y="3011"/>
                    <a:ext cx="131" cy="63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3"/>
                      </a:cxn>
                      <a:cxn ang="0">
                        <a:pos x="0" y="43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3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3"/>
                        </a:lnTo>
                        <a:lnTo>
                          <a:pt x="0" y="43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71" name="Freeform 15"/>
                  <p:cNvSpPr>
                    <a:spLocks/>
                  </p:cNvSpPr>
                  <p:nvPr/>
                </p:nvSpPr>
                <p:spPr bwMode="auto">
                  <a:xfrm>
                    <a:off x="3000" y="3010"/>
                    <a:ext cx="131" cy="64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1"/>
                      </a:cxn>
                      <a:cxn ang="0">
                        <a:pos x="0" y="64"/>
                      </a:cxn>
                      <a:cxn ang="0">
                        <a:pos x="0" y="43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4">
                        <a:moveTo>
                          <a:pt x="131" y="0"/>
                        </a:moveTo>
                        <a:lnTo>
                          <a:pt x="131" y="21"/>
                        </a:lnTo>
                        <a:lnTo>
                          <a:pt x="0" y="64"/>
                        </a:lnTo>
                        <a:lnTo>
                          <a:pt x="0" y="43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72" name="Freeform 16"/>
                  <p:cNvSpPr>
                    <a:spLocks/>
                  </p:cNvSpPr>
                  <p:nvPr/>
                </p:nvSpPr>
                <p:spPr bwMode="auto">
                  <a:xfrm>
                    <a:off x="3000" y="3010"/>
                    <a:ext cx="131" cy="63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3"/>
                      </a:cxn>
                      <a:cxn ang="0">
                        <a:pos x="0" y="43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3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3"/>
                        </a:lnTo>
                        <a:lnTo>
                          <a:pt x="0" y="43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73" name="Freeform 17"/>
                  <p:cNvSpPr>
                    <a:spLocks/>
                  </p:cNvSpPr>
                  <p:nvPr/>
                </p:nvSpPr>
                <p:spPr bwMode="auto">
                  <a:xfrm>
                    <a:off x="3000" y="3010"/>
                    <a:ext cx="131" cy="62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2"/>
                      </a:cxn>
                      <a:cxn ang="0">
                        <a:pos x="0" y="43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2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2"/>
                        </a:lnTo>
                        <a:lnTo>
                          <a:pt x="0" y="43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74" name="Freeform 18"/>
                  <p:cNvSpPr>
                    <a:spLocks/>
                  </p:cNvSpPr>
                  <p:nvPr/>
                </p:nvSpPr>
                <p:spPr bwMode="auto">
                  <a:xfrm>
                    <a:off x="3000" y="3009"/>
                    <a:ext cx="131" cy="63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3"/>
                      </a:cxn>
                      <a:cxn ang="0">
                        <a:pos x="0" y="43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3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3"/>
                        </a:lnTo>
                        <a:lnTo>
                          <a:pt x="0" y="43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75" name="Freeform 19"/>
                  <p:cNvSpPr>
                    <a:spLocks/>
                  </p:cNvSpPr>
                  <p:nvPr/>
                </p:nvSpPr>
                <p:spPr bwMode="auto">
                  <a:xfrm>
                    <a:off x="3000" y="3009"/>
                    <a:ext cx="131" cy="62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2"/>
                      </a:cxn>
                      <a:cxn ang="0">
                        <a:pos x="0" y="42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2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2"/>
                        </a:lnTo>
                        <a:lnTo>
                          <a:pt x="0" y="42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76" name="Freeform 20"/>
                  <p:cNvSpPr>
                    <a:spLocks/>
                  </p:cNvSpPr>
                  <p:nvPr/>
                </p:nvSpPr>
                <p:spPr bwMode="auto">
                  <a:xfrm>
                    <a:off x="3000" y="3008"/>
                    <a:ext cx="131" cy="62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2"/>
                      </a:cxn>
                      <a:cxn ang="0">
                        <a:pos x="0" y="43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2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2"/>
                        </a:lnTo>
                        <a:lnTo>
                          <a:pt x="0" y="43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77" name="Freeform 21"/>
                  <p:cNvSpPr>
                    <a:spLocks/>
                  </p:cNvSpPr>
                  <p:nvPr/>
                </p:nvSpPr>
                <p:spPr bwMode="auto">
                  <a:xfrm>
                    <a:off x="3000" y="3008"/>
                    <a:ext cx="131" cy="62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2"/>
                      </a:cxn>
                      <a:cxn ang="0">
                        <a:pos x="0" y="42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2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2"/>
                        </a:lnTo>
                        <a:lnTo>
                          <a:pt x="0" y="42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78" name="Freeform 22"/>
                  <p:cNvSpPr>
                    <a:spLocks/>
                  </p:cNvSpPr>
                  <p:nvPr/>
                </p:nvSpPr>
                <p:spPr bwMode="auto">
                  <a:xfrm>
                    <a:off x="3000" y="3008"/>
                    <a:ext cx="131" cy="61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61"/>
                      </a:cxn>
                      <a:cxn ang="0">
                        <a:pos x="0" y="42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1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61"/>
                        </a:lnTo>
                        <a:lnTo>
                          <a:pt x="0" y="42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79" name="Freeform 23"/>
                  <p:cNvSpPr>
                    <a:spLocks/>
                  </p:cNvSpPr>
                  <p:nvPr/>
                </p:nvSpPr>
                <p:spPr bwMode="auto">
                  <a:xfrm>
                    <a:off x="3000" y="3008"/>
                    <a:ext cx="131" cy="61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61"/>
                      </a:cxn>
                      <a:cxn ang="0">
                        <a:pos x="0" y="41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1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61"/>
                        </a:lnTo>
                        <a:lnTo>
                          <a:pt x="0" y="41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80" name="Freeform 24"/>
                  <p:cNvSpPr>
                    <a:spLocks/>
                  </p:cNvSpPr>
                  <p:nvPr/>
                </p:nvSpPr>
                <p:spPr bwMode="auto">
                  <a:xfrm>
                    <a:off x="3000" y="3008"/>
                    <a:ext cx="131" cy="60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60"/>
                      </a:cxn>
                      <a:cxn ang="0">
                        <a:pos x="0" y="41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0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60"/>
                        </a:lnTo>
                        <a:lnTo>
                          <a:pt x="0" y="41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81" name="Freeform 25"/>
                  <p:cNvSpPr>
                    <a:spLocks/>
                  </p:cNvSpPr>
                  <p:nvPr/>
                </p:nvSpPr>
                <p:spPr bwMode="auto">
                  <a:xfrm>
                    <a:off x="3000" y="3007"/>
                    <a:ext cx="131" cy="60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60"/>
                      </a:cxn>
                      <a:cxn ang="0">
                        <a:pos x="0" y="41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0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60"/>
                        </a:lnTo>
                        <a:lnTo>
                          <a:pt x="0" y="41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82" name="Freeform 26"/>
                  <p:cNvSpPr>
                    <a:spLocks/>
                  </p:cNvSpPr>
                  <p:nvPr/>
                </p:nvSpPr>
                <p:spPr bwMode="auto">
                  <a:xfrm>
                    <a:off x="3000" y="3007"/>
                    <a:ext cx="131" cy="60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60"/>
                      </a:cxn>
                      <a:cxn ang="0">
                        <a:pos x="0" y="40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0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60"/>
                        </a:lnTo>
                        <a:lnTo>
                          <a:pt x="0" y="40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19191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83" name="Freeform 27"/>
                  <p:cNvSpPr>
                    <a:spLocks/>
                  </p:cNvSpPr>
                  <p:nvPr/>
                </p:nvSpPr>
                <p:spPr bwMode="auto">
                  <a:xfrm>
                    <a:off x="3000" y="3007"/>
                    <a:ext cx="131" cy="59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59"/>
                      </a:cxn>
                      <a:cxn ang="0">
                        <a:pos x="0" y="40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9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59"/>
                        </a:lnTo>
                        <a:lnTo>
                          <a:pt x="0" y="40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84" name="Freeform 28"/>
                  <p:cNvSpPr>
                    <a:spLocks/>
                  </p:cNvSpPr>
                  <p:nvPr/>
                </p:nvSpPr>
                <p:spPr bwMode="auto">
                  <a:xfrm>
                    <a:off x="3000" y="3006"/>
                    <a:ext cx="131" cy="60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60"/>
                      </a:cxn>
                      <a:cxn ang="0">
                        <a:pos x="0" y="41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60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60"/>
                        </a:lnTo>
                        <a:lnTo>
                          <a:pt x="0" y="41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85" name="Freeform 29"/>
                  <p:cNvSpPr>
                    <a:spLocks/>
                  </p:cNvSpPr>
                  <p:nvPr/>
                </p:nvSpPr>
                <p:spPr bwMode="auto">
                  <a:xfrm>
                    <a:off x="3000" y="3006"/>
                    <a:ext cx="131" cy="59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59"/>
                      </a:cxn>
                      <a:cxn ang="0">
                        <a:pos x="0" y="40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9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59"/>
                        </a:lnTo>
                        <a:lnTo>
                          <a:pt x="0" y="40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86" name="Freeform 30"/>
                  <p:cNvSpPr>
                    <a:spLocks/>
                  </p:cNvSpPr>
                  <p:nvPr/>
                </p:nvSpPr>
                <p:spPr bwMode="auto">
                  <a:xfrm>
                    <a:off x="3000" y="3006"/>
                    <a:ext cx="131" cy="58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58"/>
                      </a:cxn>
                      <a:cxn ang="0">
                        <a:pos x="0" y="39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8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58"/>
                        </a:lnTo>
                        <a:lnTo>
                          <a:pt x="0" y="39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87" name="Freeform 31"/>
                  <p:cNvSpPr>
                    <a:spLocks/>
                  </p:cNvSpPr>
                  <p:nvPr/>
                </p:nvSpPr>
                <p:spPr bwMode="auto">
                  <a:xfrm>
                    <a:off x="3000" y="3006"/>
                    <a:ext cx="131" cy="58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58"/>
                      </a:cxn>
                      <a:cxn ang="0">
                        <a:pos x="0" y="38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8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58"/>
                        </a:lnTo>
                        <a:lnTo>
                          <a:pt x="0" y="38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88" name="Freeform 32"/>
                  <p:cNvSpPr>
                    <a:spLocks/>
                  </p:cNvSpPr>
                  <p:nvPr/>
                </p:nvSpPr>
                <p:spPr bwMode="auto">
                  <a:xfrm>
                    <a:off x="3000" y="3005"/>
                    <a:ext cx="131" cy="58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20"/>
                      </a:cxn>
                      <a:cxn ang="0">
                        <a:pos x="0" y="58"/>
                      </a:cxn>
                      <a:cxn ang="0">
                        <a:pos x="0" y="39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8">
                        <a:moveTo>
                          <a:pt x="131" y="0"/>
                        </a:moveTo>
                        <a:lnTo>
                          <a:pt x="131" y="20"/>
                        </a:lnTo>
                        <a:lnTo>
                          <a:pt x="0" y="58"/>
                        </a:lnTo>
                        <a:lnTo>
                          <a:pt x="0" y="39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89" name="Freeform 33"/>
                  <p:cNvSpPr>
                    <a:spLocks/>
                  </p:cNvSpPr>
                  <p:nvPr/>
                </p:nvSpPr>
                <p:spPr bwMode="auto">
                  <a:xfrm>
                    <a:off x="3000" y="3005"/>
                    <a:ext cx="131" cy="57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57"/>
                      </a:cxn>
                      <a:cxn ang="0">
                        <a:pos x="0" y="39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7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57"/>
                        </a:lnTo>
                        <a:lnTo>
                          <a:pt x="0" y="39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90" name="Freeform 34"/>
                  <p:cNvSpPr>
                    <a:spLocks/>
                  </p:cNvSpPr>
                  <p:nvPr/>
                </p:nvSpPr>
                <p:spPr bwMode="auto">
                  <a:xfrm>
                    <a:off x="3000" y="3005"/>
                    <a:ext cx="131" cy="56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56"/>
                      </a:cxn>
                      <a:cxn ang="0">
                        <a:pos x="0" y="38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6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56"/>
                        </a:lnTo>
                        <a:lnTo>
                          <a:pt x="0" y="38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91" name="Freeform 35"/>
                  <p:cNvSpPr>
                    <a:spLocks/>
                  </p:cNvSpPr>
                  <p:nvPr/>
                </p:nvSpPr>
                <p:spPr bwMode="auto">
                  <a:xfrm>
                    <a:off x="3000" y="3004"/>
                    <a:ext cx="131" cy="57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57"/>
                      </a:cxn>
                      <a:cxn ang="0">
                        <a:pos x="0" y="38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7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57"/>
                        </a:lnTo>
                        <a:lnTo>
                          <a:pt x="0" y="38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92" name="Freeform 36"/>
                  <p:cNvSpPr>
                    <a:spLocks/>
                  </p:cNvSpPr>
                  <p:nvPr/>
                </p:nvSpPr>
                <p:spPr bwMode="auto">
                  <a:xfrm>
                    <a:off x="3000" y="3004"/>
                    <a:ext cx="131" cy="56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56"/>
                      </a:cxn>
                      <a:cxn ang="0">
                        <a:pos x="0" y="37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6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56"/>
                        </a:lnTo>
                        <a:lnTo>
                          <a:pt x="0" y="37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93" name="Freeform 37"/>
                  <p:cNvSpPr>
                    <a:spLocks/>
                  </p:cNvSpPr>
                  <p:nvPr/>
                </p:nvSpPr>
                <p:spPr bwMode="auto">
                  <a:xfrm>
                    <a:off x="3000" y="3004"/>
                    <a:ext cx="131" cy="56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8"/>
                      </a:cxn>
                      <a:cxn ang="0">
                        <a:pos x="0" y="56"/>
                      </a:cxn>
                      <a:cxn ang="0">
                        <a:pos x="0" y="37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6">
                        <a:moveTo>
                          <a:pt x="131" y="0"/>
                        </a:moveTo>
                        <a:lnTo>
                          <a:pt x="131" y="18"/>
                        </a:lnTo>
                        <a:lnTo>
                          <a:pt x="0" y="56"/>
                        </a:lnTo>
                        <a:lnTo>
                          <a:pt x="0" y="37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94" name="Freeform 38"/>
                  <p:cNvSpPr>
                    <a:spLocks/>
                  </p:cNvSpPr>
                  <p:nvPr/>
                </p:nvSpPr>
                <p:spPr bwMode="auto">
                  <a:xfrm>
                    <a:off x="3000" y="3003"/>
                    <a:ext cx="131" cy="56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56"/>
                      </a:cxn>
                      <a:cxn ang="0">
                        <a:pos x="0" y="37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6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56"/>
                        </a:lnTo>
                        <a:lnTo>
                          <a:pt x="0" y="37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95" name="Freeform 39"/>
                  <p:cNvSpPr>
                    <a:spLocks/>
                  </p:cNvSpPr>
                  <p:nvPr/>
                </p:nvSpPr>
                <p:spPr bwMode="auto">
                  <a:xfrm>
                    <a:off x="3000" y="3003"/>
                    <a:ext cx="131" cy="55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9"/>
                      </a:cxn>
                      <a:cxn ang="0">
                        <a:pos x="0" y="55"/>
                      </a:cxn>
                      <a:cxn ang="0">
                        <a:pos x="0" y="37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5">
                        <a:moveTo>
                          <a:pt x="131" y="0"/>
                        </a:moveTo>
                        <a:lnTo>
                          <a:pt x="131" y="19"/>
                        </a:lnTo>
                        <a:lnTo>
                          <a:pt x="0" y="55"/>
                        </a:lnTo>
                        <a:lnTo>
                          <a:pt x="0" y="37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96" name="Freeform 40"/>
                  <p:cNvSpPr>
                    <a:spLocks/>
                  </p:cNvSpPr>
                  <p:nvPr/>
                </p:nvSpPr>
                <p:spPr bwMode="auto">
                  <a:xfrm>
                    <a:off x="3000" y="3003"/>
                    <a:ext cx="131" cy="55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8"/>
                      </a:cxn>
                      <a:cxn ang="0">
                        <a:pos x="0" y="55"/>
                      </a:cxn>
                      <a:cxn ang="0">
                        <a:pos x="0" y="36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5">
                        <a:moveTo>
                          <a:pt x="131" y="0"/>
                        </a:moveTo>
                        <a:lnTo>
                          <a:pt x="131" y="18"/>
                        </a:lnTo>
                        <a:lnTo>
                          <a:pt x="0" y="55"/>
                        </a:lnTo>
                        <a:lnTo>
                          <a:pt x="0" y="36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97" name="Freeform 41"/>
                  <p:cNvSpPr>
                    <a:spLocks/>
                  </p:cNvSpPr>
                  <p:nvPr/>
                </p:nvSpPr>
                <p:spPr bwMode="auto">
                  <a:xfrm>
                    <a:off x="3000" y="3003"/>
                    <a:ext cx="131" cy="54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7"/>
                      </a:cxn>
                      <a:cxn ang="0">
                        <a:pos x="0" y="54"/>
                      </a:cxn>
                      <a:cxn ang="0">
                        <a:pos x="0" y="36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4">
                        <a:moveTo>
                          <a:pt x="131" y="0"/>
                        </a:moveTo>
                        <a:lnTo>
                          <a:pt x="131" y="17"/>
                        </a:lnTo>
                        <a:lnTo>
                          <a:pt x="0" y="54"/>
                        </a:lnTo>
                        <a:lnTo>
                          <a:pt x="0" y="36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98" name="Freeform 42"/>
                  <p:cNvSpPr>
                    <a:spLocks/>
                  </p:cNvSpPr>
                  <p:nvPr/>
                </p:nvSpPr>
                <p:spPr bwMode="auto">
                  <a:xfrm>
                    <a:off x="3000" y="3003"/>
                    <a:ext cx="131" cy="53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7"/>
                      </a:cxn>
                      <a:cxn ang="0">
                        <a:pos x="0" y="53"/>
                      </a:cxn>
                      <a:cxn ang="0">
                        <a:pos x="0" y="35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3">
                        <a:moveTo>
                          <a:pt x="131" y="0"/>
                        </a:moveTo>
                        <a:lnTo>
                          <a:pt x="131" y="17"/>
                        </a:lnTo>
                        <a:lnTo>
                          <a:pt x="0" y="53"/>
                        </a:lnTo>
                        <a:lnTo>
                          <a:pt x="0" y="35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24242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699" name="Freeform 43"/>
                  <p:cNvSpPr>
                    <a:spLocks/>
                  </p:cNvSpPr>
                  <p:nvPr/>
                </p:nvSpPr>
                <p:spPr bwMode="auto">
                  <a:xfrm>
                    <a:off x="3000" y="3003"/>
                    <a:ext cx="131" cy="53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7"/>
                      </a:cxn>
                      <a:cxn ang="0">
                        <a:pos x="0" y="53"/>
                      </a:cxn>
                      <a:cxn ang="0">
                        <a:pos x="0" y="34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3">
                        <a:moveTo>
                          <a:pt x="131" y="0"/>
                        </a:moveTo>
                        <a:lnTo>
                          <a:pt x="131" y="17"/>
                        </a:lnTo>
                        <a:lnTo>
                          <a:pt x="0" y="53"/>
                        </a:lnTo>
                        <a:lnTo>
                          <a:pt x="0" y="34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00" name="Freeform 44"/>
                  <p:cNvSpPr>
                    <a:spLocks/>
                  </p:cNvSpPr>
                  <p:nvPr/>
                </p:nvSpPr>
                <p:spPr bwMode="auto">
                  <a:xfrm>
                    <a:off x="3000" y="3003"/>
                    <a:ext cx="131" cy="52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7"/>
                      </a:cxn>
                      <a:cxn ang="0">
                        <a:pos x="0" y="52"/>
                      </a:cxn>
                      <a:cxn ang="0">
                        <a:pos x="0" y="34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2">
                        <a:moveTo>
                          <a:pt x="131" y="0"/>
                        </a:moveTo>
                        <a:lnTo>
                          <a:pt x="131" y="17"/>
                        </a:lnTo>
                        <a:lnTo>
                          <a:pt x="0" y="52"/>
                        </a:lnTo>
                        <a:lnTo>
                          <a:pt x="0" y="34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01" name="Freeform 45"/>
                  <p:cNvSpPr>
                    <a:spLocks/>
                  </p:cNvSpPr>
                  <p:nvPr/>
                </p:nvSpPr>
                <p:spPr bwMode="auto">
                  <a:xfrm>
                    <a:off x="3000" y="3002"/>
                    <a:ext cx="131" cy="53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8"/>
                      </a:cxn>
                      <a:cxn ang="0">
                        <a:pos x="0" y="53"/>
                      </a:cxn>
                      <a:cxn ang="0">
                        <a:pos x="0" y="35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3">
                        <a:moveTo>
                          <a:pt x="131" y="0"/>
                        </a:moveTo>
                        <a:lnTo>
                          <a:pt x="131" y="18"/>
                        </a:lnTo>
                        <a:lnTo>
                          <a:pt x="0" y="53"/>
                        </a:lnTo>
                        <a:lnTo>
                          <a:pt x="0" y="35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02" name="Freeform 46"/>
                  <p:cNvSpPr>
                    <a:spLocks/>
                  </p:cNvSpPr>
                  <p:nvPr/>
                </p:nvSpPr>
                <p:spPr bwMode="auto">
                  <a:xfrm>
                    <a:off x="3000" y="3002"/>
                    <a:ext cx="131" cy="52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7"/>
                      </a:cxn>
                      <a:cxn ang="0">
                        <a:pos x="0" y="52"/>
                      </a:cxn>
                      <a:cxn ang="0">
                        <a:pos x="0" y="35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2">
                        <a:moveTo>
                          <a:pt x="131" y="0"/>
                        </a:moveTo>
                        <a:lnTo>
                          <a:pt x="131" y="17"/>
                        </a:lnTo>
                        <a:lnTo>
                          <a:pt x="0" y="52"/>
                        </a:lnTo>
                        <a:lnTo>
                          <a:pt x="0" y="35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03" name="Freeform 47"/>
                  <p:cNvSpPr>
                    <a:spLocks/>
                  </p:cNvSpPr>
                  <p:nvPr/>
                </p:nvSpPr>
                <p:spPr bwMode="auto">
                  <a:xfrm>
                    <a:off x="3000" y="3001"/>
                    <a:ext cx="131" cy="52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8"/>
                      </a:cxn>
                      <a:cxn ang="0">
                        <a:pos x="0" y="52"/>
                      </a:cxn>
                      <a:cxn ang="0">
                        <a:pos x="0" y="35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2">
                        <a:moveTo>
                          <a:pt x="131" y="0"/>
                        </a:moveTo>
                        <a:lnTo>
                          <a:pt x="131" y="18"/>
                        </a:lnTo>
                        <a:lnTo>
                          <a:pt x="0" y="52"/>
                        </a:lnTo>
                        <a:lnTo>
                          <a:pt x="0" y="35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04" name="Freeform 48"/>
                  <p:cNvSpPr>
                    <a:spLocks/>
                  </p:cNvSpPr>
                  <p:nvPr/>
                </p:nvSpPr>
                <p:spPr bwMode="auto">
                  <a:xfrm>
                    <a:off x="3000" y="3001"/>
                    <a:ext cx="131" cy="52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8"/>
                      </a:cxn>
                      <a:cxn ang="0">
                        <a:pos x="0" y="52"/>
                      </a:cxn>
                      <a:cxn ang="0">
                        <a:pos x="0" y="34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2">
                        <a:moveTo>
                          <a:pt x="131" y="0"/>
                        </a:moveTo>
                        <a:lnTo>
                          <a:pt x="131" y="18"/>
                        </a:lnTo>
                        <a:lnTo>
                          <a:pt x="0" y="52"/>
                        </a:lnTo>
                        <a:lnTo>
                          <a:pt x="0" y="34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05" name="Freeform 49"/>
                  <p:cNvSpPr>
                    <a:spLocks/>
                  </p:cNvSpPr>
                  <p:nvPr/>
                </p:nvSpPr>
                <p:spPr bwMode="auto">
                  <a:xfrm>
                    <a:off x="3000" y="3001"/>
                    <a:ext cx="131" cy="51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8"/>
                      </a:cxn>
                      <a:cxn ang="0">
                        <a:pos x="0" y="51"/>
                      </a:cxn>
                      <a:cxn ang="0">
                        <a:pos x="0" y="33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1">
                        <a:moveTo>
                          <a:pt x="131" y="0"/>
                        </a:moveTo>
                        <a:lnTo>
                          <a:pt x="131" y="18"/>
                        </a:lnTo>
                        <a:lnTo>
                          <a:pt x="0" y="51"/>
                        </a:lnTo>
                        <a:lnTo>
                          <a:pt x="0" y="33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06" name="Freeform 50"/>
                  <p:cNvSpPr>
                    <a:spLocks/>
                  </p:cNvSpPr>
                  <p:nvPr/>
                </p:nvSpPr>
                <p:spPr bwMode="auto">
                  <a:xfrm>
                    <a:off x="3000" y="3000"/>
                    <a:ext cx="131" cy="52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8"/>
                      </a:cxn>
                      <a:cxn ang="0">
                        <a:pos x="0" y="52"/>
                      </a:cxn>
                      <a:cxn ang="0">
                        <a:pos x="0" y="34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2">
                        <a:moveTo>
                          <a:pt x="131" y="0"/>
                        </a:moveTo>
                        <a:lnTo>
                          <a:pt x="131" y="18"/>
                        </a:lnTo>
                        <a:lnTo>
                          <a:pt x="0" y="52"/>
                        </a:lnTo>
                        <a:lnTo>
                          <a:pt x="0" y="34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07" name="Freeform 51"/>
                  <p:cNvSpPr>
                    <a:spLocks/>
                  </p:cNvSpPr>
                  <p:nvPr/>
                </p:nvSpPr>
                <p:spPr bwMode="auto">
                  <a:xfrm>
                    <a:off x="3000" y="3000"/>
                    <a:ext cx="131" cy="51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8"/>
                      </a:cxn>
                      <a:cxn ang="0">
                        <a:pos x="0" y="51"/>
                      </a:cxn>
                      <a:cxn ang="0">
                        <a:pos x="0" y="33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1">
                        <a:moveTo>
                          <a:pt x="131" y="0"/>
                        </a:moveTo>
                        <a:lnTo>
                          <a:pt x="131" y="18"/>
                        </a:lnTo>
                        <a:lnTo>
                          <a:pt x="0" y="51"/>
                        </a:lnTo>
                        <a:lnTo>
                          <a:pt x="0" y="33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08" name="Freeform 52"/>
                  <p:cNvSpPr>
                    <a:spLocks/>
                  </p:cNvSpPr>
                  <p:nvPr/>
                </p:nvSpPr>
                <p:spPr bwMode="auto">
                  <a:xfrm>
                    <a:off x="3000" y="2999"/>
                    <a:ext cx="131" cy="52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8"/>
                      </a:cxn>
                      <a:cxn ang="0">
                        <a:pos x="0" y="52"/>
                      </a:cxn>
                      <a:cxn ang="0">
                        <a:pos x="0" y="34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2">
                        <a:moveTo>
                          <a:pt x="131" y="0"/>
                        </a:moveTo>
                        <a:lnTo>
                          <a:pt x="131" y="18"/>
                        </a:lnTo>
                        <a:lnTo>
                          <a:pt x="0" y="52"/>
                        </a:lnTo>
                        <a:lnTo>
                          <a:pt x="0" y="34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09" name="Freeform 53"/>
                  <p:cNvSpPr>
                    <a:spLocks/>
                  </p:cNvSpPr>
                  <p:nvPr/>
                </p:nvSpPr>
                <p:spPr bwMode="auto">
                  <a:xfrm>
                    <a:off x="3000" y="2999"/>
                    <a:ext cx="131" cy="51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8"/>
                      </a:cxn>
                      <a:cxn ang="0">
                        <a:pos x="0" y="51"/>
                      </a:cxn>
                      <a:cxn ang="0">
                        <a:pos x="0" y="33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1">
                        <a:moveTo>
                          <a:pt x="131" y="0"/>
                        </a:moveTo>
                        <a:lnTo>
                          <a:pt x="131" y="18"/>
                        </a:lnTo>
                        <a:lnTo>
                          <a:pt x="0" y="51"/>
                        </a:lnTo>
                        <a:lnTo>
                          <a:pt x="0" y="33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10" name="Freeform 54"/>
                  <p:cNvSpPr>
                    <a:spLocks/>
                  </p:cNvSpPr>
                  <p:nvPr/>
                </p:nvSpPr>
                <p:spPr bwMode="auto">
                  <a:xfrm>
                    <a:off x="3000" y="2999"/>
                    <a:ext cx="131" cy="50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8"/>
                      </a:cxn>
                      <a:cxn ang="0">
                        <a:pos x="0" y="50"/>
                      </a:cxn>
                      <a:cxn ang="0">
                        <a:pos x="0" y="33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0">
                        <a:moveTo>
                          <a:pt x="131" y="0"/>
                        </a:moveTo>
                        <a:lnTo>
                          <a:pt x="131" y="18"/>
                        </a:lnTo>
                        <a:lnTo>
                          <a:pt x="0" y="50"/>
                        </a:lnTo>
                        <a:lnTo>
                          <a:pt x="0" y="33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11" name="Freeform 55"/>
                  <p:cNvSpPr>
                    <a:spLocks/>
                  </p:cNvSpPr>
                  <p:nvPr/>
                </p:nvSpPr>
                <p:spPr bwMode="auto">
                  <a:xfrm>
                    <a:off x="3000" y="2999"/>
                    <a:ext cx="131" cy="50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8"/>
                      </a:cxn>
                      <a:cxn ang="0">
                        <a:pos x="0" y="50"/>
                      </a:cxn>
                      <a:cxn ang="0">
                        <a:pos x="0" y="33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50">
                        <a:moveTo>
                          <a:pt x="131" y="0"/>
                        </a:moveTo>
                        <a:lnTo>
                          <a:pt x="131" y="18"/>
                        </a:lnTo>
                        <a:lnTo>
                          <a:pt x="0" y="50"/>
                        </a:lnTo>
                        <a:lnTo>
                          <a:pt x="0" y="33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12" name="Freeform 56"/>
                  <p:cNvSpPr>
                    <a:spLocks/>
                  </p:cNvSpPr>
                  <p:nvPr/>
                </p:nvSpPr>
                <p:spPr bwMode="auto">
                  <a:xfrm>
                    <a:off x="3000" y="2999"/>
                    <a:ext cx="131" cy="49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7"/>
                      </a:cxn>
                      <a:cxn ang="0">
                        <a:pos x="0" y="49"/>
                      </a:cxn>
                      <a:cxn ang="0">
                        <a:pos x="0" y="32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49">
                        <a:moveTo>
                          <a:pt x="131" y="0"/>
                        </a:moveTo>
                        <a:lnTo>
                          <a:pt x="131" y="17"/>
                        </a:lnTo>
                        <a:lnTo>
                          <a:pt x="0" y="49"/>
                        </a:lnTo>
                        <a:lnTo>
                          <a:pt x="0" y="32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13" name="Freeform 57"/>
                  <p:cNvSpPr>
                    <a:spLocks/>
                  </p:cNvSpPr>
                  <p:nvPr/>
                </p:nvSpPr>
                <p:spPr bwMode="auto">
                  <a:xfrm>
                    <a:off x="3000" y="2998"/>
                    <a:ext cx="131" cy="49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8"/>
                      </a:cxn>
                      <a:cxn ang="0">
                        <a:pos x="0" y="49"/>
                      </a:cxn>
                      <a:cxn ang="0">
                        <a:pos x="0" y="33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49">
                        <a:moveTo>
                          <a:pt x="131" y="0"/>
                        </a:moveTo>
                        <a:lnTo>
                          <a:pt x="131" y="18"/>
                        </a:lnTo>
                        <a:lnTo>
                          <a:pt x="0" y="49"/>
                        </a:lnTo>
                        <a:lnTo>
                          <a:pt x="0" y="33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14" name="Freeform 58"/>
                  <p:cNvSpPr>
                    <a:spLocks/>
                  </p:cNvSpPr>
                  <p:nvPr/>
                </p:nvSpPr>
                <p:spPr bwMode="auto">
                  <a:xfrm>
                    <a:off x="3000" y="2998"/>
                    <a:ext cx="131" cy="49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8"/>
                      </a:cxn>
                      <a:cxn ang="0">
                        <a:pos x="0" y="49"/>
                      </a:cxn>
                      <a:cxn ang="0">
                        <a:pos x="0" y="32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49">
                        <a:moveTo>
                          <a:pt x="131" y="0"/>
                        </a:moveTo>
                        <a:lnTo>
                          <a:pt x="131" y="18"/>
                        </a:lnTo>
                        <a:lnTo>
                          <a:pt x="0" y="49"/>
                        </a:lnTo>
                        <a:lnTo>
                          <a:pt x="0" y="32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323232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15" name="Freeform 59"/>
                  <p:cNvSpPr>
                    <a:spLocks/>
                  </p:cNvSpPr>
                  <p:nvPr/>
                </p:nvSpPr>
                <p:spPr bwMode="auto">
                  <a:xfrm>
                    <a:off x="3000" y="2998"/>
                    <a:ext cx="131" cy="49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7"/>
                      </a:cxn>
                      <a:cxn ang="0">
                        <a:pos x="0" y="49"/>
                      </a:cxn>
                      <a:cxn ang="0">
                        <a:pos x="0" y="31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49">
                        <a:moveTo>
                          <a:pt x="131" y="0"/>
                        </a:moveTo>
                        <a:lnTo>
                          <a:pt x="131" y="17"/>
                        </a:lnTo>
                        <a:lnTo>
                          <a:pt x="0" y="49"/>
                        </a:lnTo>
                        <a:lnTo>
                          <a:pt x="0" y="31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16" name="Freeform 60"/>
                  <p:cNvSpPr>
                    <a:spLocks/>
                  </p:cNvSpPr>
                  <p:nvPr/>
                </p:nvSpPr>
                <p:spPr bwMode="auto">
                  <a:xfrm>
                    <a:off x="3000" y="2997"/>
                    <a:ext cx="131" cy="49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7"/>
                      </a:cxn>
                      <a:cxn ang="0">
                        <a:pos x="0" y="49"/>
                      </a:cxn>
                      <a:cxn ang="0">
                        <a:pos x="0" y="31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49">
                        <a:moveTo>
                          <a:pt x="131" y="0"/>
                        </a:moveTo>
                        <a:lnTo>
                          <a:pt x="131" y="17"/>
                        </a:lnTo>
                        <a:lnTo>
                          <a:pt x="0" y="49"/>
                        </a:lnTo>
                        <a:lnTo>
                          <a:pt x="0" y="31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17" name="Freeform 61"/>
                  <p:cNvSpPr>
                    <a:spLocks/>
                  </p:cNvSpPr>
                  <p:nvPr/>
                </p:nvSpPr>
                <p:spPr bwMode="auto">
                  <a:xfrm>
                    <a:off x="3000" y="2997"/>
                    <a:ext cx="131" cy="48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7"/>
                      </a:cxn>
                      <a:cxn ang="0">
                        <a:pos x="0" y="48"/>
                      </a:cxn>
                      <a:cxn ang="0">
                        <a:pos x="0" y="31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48">
                        <a:moveTo>
                          <a:pt x="131" y="0"/>
                        </a:moveTo>
                        <a:lnTo>
                          <a:pt x="131" y="17"/>
                        </a:lnTo>
                        <a:lnTo>
                          <a:pt x="0" y="48"/>
                        </a:lnTo>
                        <a:lnTo>
                          <a:pt x="0" y="31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18" name="Freeform 62"/>
                  <p:cNvSpPr>
                    <a:spLocks/>
                  </p:cNvSpPr>
                  <p:nvPr/>
                </p:nvSpPr>
                <p:spPr bwMode="auto">
                  <a:xfrm>
                    <a:off x="3000" y="2997"/>
                    <a:ext cx="131" cy="47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7"/>
                      </a:cxn>
                      <a:cxn ang="0">
                        <a:pos x="0" y="47"/>
                      </a:cxn>
                      <a:cxn ang="0">
                        <a:pos x="0" y="30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47">
                        <a:moveTo>
                          <a:pt x="131" y="0"/>
                        </a:moveTo>
                        <a:lnTo>
                          <a:pt x="131" y="17"/>
                        </a:lnTo>
                        <a:lnTo>
                          <a:pt x="0" y="47"/>
                        </a:lnTo>
                        <a:lnTo>
                          <a:pt x="0" y="30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19" name="Freeform 63"/>
                  <p:cNvSpPr>
                    <a:spLocks/>
                  </p:cNvSpPr>
                  <p:nvPr/>
                </p:nvSpPr>
                <p:spPr bwMode="auto">
                  <a:xfrm>
                    <a:off x="3000" y="2997"/>
                    <a:ext cx="131" cy="47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7"/>
                      </a:cxn>
                      <a:cxn ang="0">
                        <a:pos x="0" y="47"/>
                      </a:cxn>
                      <a:cxn ang="0">
                        <a:pos x="0" y="29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47">
                        <a:moveTo>
                          <a:pt x="131" y="0"/>
                        </a:moveTo>
                        <a:lnTo>
                          <a:pt x="131" y="17"/>
                        </a:lnTo>
                        <a:lnTo>
                          <a:pt x="0" y="47"/>
                        </a:lnTo>
                        <a:lnTo>
                          <a:pt x="0" y="29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20" name="Freeform 64"/>
                  <p:cNvSpPr>
                    <a:spLocks/>
                  </p:cNvSpPr>
                  <p:nvPr/>
                </p:nvSpPr>
                <p:spPr bwMode="auto">
                  <a:xfrm>
                    <a:off x="3000" y="2997"/>
                    <a:ext cx="131" cy="46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7"/>
                      </a:cxn>
                      <a:cxn ang="0">
                        <a:pos x="0" y="46"/>
                      </a:cxn>
                      <a:cxn ang="0">
                        <a:pos x="0" y="29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46">
                        <a:moveTo>
                          <a:pt x="131" y="0"/>
                        </a:moveTo>
                        <a:lnTo>
                          <a:pt x="131" y="17"/>
                        </a:lnTo>
                        <a:lnTo>
                          <a:pt x="0" y="46"/>
                        </a:lnTo>
                        <a:lnTo>
                          <a:pt x="0" y="29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21" name="Freeform 65"/>
                  <p:cNvSpPr>
                    <a:spLocks/>
                  </p:cNvSpPr>
                  <p:nvPr/>
                </p:nvSpPr>
                <p:spPr bwMode="auto">
                  <a:xfrm>
                    <a:off x="3000" y="2997"/>
                    <a:ext cx="131" cy="45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6"/>
                      </a:cxn>
                      <a:cxn ang="0">
                        <a:pos x="0" y="45"/>
                      </a:cxn>
                      <a:cxn ang="0">
                        <a:pos x="0" y="28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45">
                        <a:moveTo>
                          <a:pt x="131" y="0"/>
                        </a:moveTo>
                        <a:lnTo>
                          <a:pt x="131" y="16"/>
                        </a:lnTo>
                        <a:lnTo>
                          <a:pt x="0" y="45"/>
                        </a:lnTo>
                        <a:lnTo>
                          <a:pt x="0" y="28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22" name="Freeform 66"/>
                  <p:cNvSpPr>
                    <a:spLocks/>
                  </p:cNvSpPr>
                  <p:nvPr/>
                </p:nvSpPr>
                <p:spPr bwMode="auto">
                  <a:xfrm>
                    <a:off x="3000" y="2997"/>
                    <a:ext cx="131" cy="44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6"/>
                      </a:cxn>
                      <a:cxn ang="0">
                        <a:pos x="0" y="44"/>
                      </a:cxn>
                      <a:cxn ang="0">
                        <a:pos x="0" y="28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44">
                        <a:moveTo>
                          <a:pt x="131" y="0"/>
                        </a:moveTo>
                        <a:lnTo>
                          <a:pt x="131" y="16"/>
                        </a:lnTo>
                        <a:lnTo>
                          <a:pt x="0" y="44"/>
                        </a:lnTo>
                        <a:lnTo>
                          <a:pt x="0" y="28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23" name="Freeform 67"/>
                  <p:cNvSpPr>
                    <a:spLocks/>
                  </p:cNvSpPr>
                  <p:nvPr/>
                </p:nvSpPr>
                <p:spPr bwMode="auto">
                  <a:xfrm>
                    <a:off x="3000" y="2996"/>
                    <a:ext cx="131" cy="45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7"/>
                      </a:cxn>
                      <a:cxn ang="0">
                        <a:pos x="0" y="45"/>
                      </a:cxn>
                      <a:cxn ang="0">
                        <a:pos x="0" y="28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45">
                        <a:moveTo>
                          <a:pt x="131" y="0"/>
                        </a:moveTo>
                        <a:lnTo>
                          <a:pt x="131" y="17"/>
                        </a:lnTo>
                        <a:lnTo>
                          <a:pt x="0" y="45"/>
                        </a:lnTo>
                        <a:lnTo>
                          <a:pt x="0" y="28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24" name="Freeform 68"/>
                  <p:cNvSpPr>
                    <a:spLocks/>
                  </p:cNvSpPr>
                  <p:nvPr/>
                </p:nvSpPr>
                <p:spPr bwMode="auto">
                  <a:xfrm>
                    <a:off x="3000" y="2996"/>
                    <a:ext cx="131" cy="45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7"/>
                      </a:cxn>
                      <a:cxn ang="0">
                        <a:pos x="0" y="45"/>
                      </a:cxn>
                      <a:cxn ang="0">
                        <a:pos x="0" y="28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45">
                        <a:moveTo>
                          <a:pt x="131" y="0"/>
                        </a:moveTo>
                        <a:lnTo>
                          <a:pt x="131" y="17"/>
                        </a:lnTo>
                        <a:lnTo>
                          <a:pt x="0" y="45"/>
                        </a:lnTo>
                        <a:lnTo>
                          <a:pt x="0" y="28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  <p:sp>
                <p:nvSpPr>
                  <p:cNvPr id="582725" name="Freeform 69"/>
                  <p:cNvSpPr>
                    <a:spLocks/>
                  </p:cNvSpPr>
                  <p:nvPr/>
                </p:nvSpPr>
                <p:spPr bwMode="auto">
                  <a:xfrm>
                    <a:off x="3000" y="2996"/>
                    <a:ext cx="131" cy="44"/>
                  </a:xfrm>
                  <a:custGeom>
                    <a:avLst/>
                    <a:gdLst/>
                    <a:ahLst/>
                    <a:cxnLst>
                      <a:cxn ang="0">
                        <a:pos x="131" y="0"/>
                      </a:cxn>
                      <a:cxn ang="0">
                        <a:pos x="131" y="16"/>
                      </a:cxn>
                      <a:cxn ang="0">
                        <a:pos x="0" y="44"/>
                      </a:cxn>
                      <a:cxn ang="0">
                        <a:pos x="0" y="27"/>
                      </a:cxn>
                      <a:cxn ang="0">
                        <a:pos x="131" y="0"/>
                      </a:cxn>
                    </a:cxnLst>
                    <a:rect l="0" t="0" r="r" b="b"/>
                    <a:pathLst>
                      <a:path w="131" h="44">
                        <a:moveTo>
                          <a:pt x="131" y="0"/>
                        </a:moveTo>
                        <a:lnTo>
                          <a:pt x="131" y="16"/>
                        </a:lnTo>
                        <a:lnTo>
                          <a:pt x="0" y="44"/>
                        </a:lnTo>
                        <a:lnTo>
                          <a:pt x="0" y="27"/>
                        </a:lnTo>
                        <a:lnTo>
                          <a:pt x="131" y="0"/>
                        </a:lnTo>
                        <a:close/>
                      </a:path>
                    </a:pathLst>
                  </a:custGeom>
                  <a:solidFill>
                    <a:srgbClr val="4444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000"/>
                  </a:p>
                </p:txBody>
              </p:sp>
            </p:grpSp>
            <p:sp>
              <p:nvSpPr>
                <p:cNvPr id="582726" name="Freeform 70"/>
                <p:cNvSpPr>
                  <a:spLocks/>
                </p:cNvSpPr>
                <p:nvPr/>
              </p:nvSpPr>
              <p:spPr bwMode="auto">
                <a:xfrm>
                  <a:off x="3000" y="2995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4"/>
                    </a:cxn>
                    <a:cxn ang="0">
                      <a:pos x="0" y="2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4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4"/>
                      </a:lnTo>
                      <a:lnTo>
                        <a:pt x="0" y="2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27" name="Freeform 71"/>
                <p:cNvSpPr>
                  <a:spLocks/>
                </p:cNvSpPr>
                <p:nvPr/>
              </p:nvSpPr>
              <p:spPr bwMode="auto">
                <a:xfrm>
                  <a:off x="3000" y="2995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44"/>
                    </a:cxn>
                    <a:cxn ang="0">
                      <a:pos x="0" y="2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4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44"/>
                      </a:lnTo>
                      <a:lnTo>
                        <a:pt x="0" y="2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28" name="Freeform 72"/>
                <p:cNvSpPr>
                  <a:spLocks/>
                </p:cNvSpPr>
                <p:nvPr/>
              </p:nvSpPr>
              <p:spPr bwMode="auto">
                <a:xfrm>
                  <a:off x="3000" y="2994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4"/>
                    </a:cxn>
                    <a:cxn ang="0">
                      <a:pos x="0" y="2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4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4"/>
                      </a:lnTo>
                      <a:lnTo>
                        <a:pt x="0" y="2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29" name="Freeform 73"/>
                <p:cNvSpPr>
                  <a:spLocks/>
                </p:cNvSpPr>
                <p:nvPr/>
              </p:nvSpPr>
              <p:spPr bwMode="auto">
                <a:xfrm>
                  <a:off x="3000" y="2994"/>
                  <a:ext cx="131" cy="4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3"/>
                    </a:cxn>
                    <a:cxn ang="0">
                      <a:pos x="0" y="2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3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3"/>
                      </a:lnTo>
                      <a:lnTo>
                        <a:pt x="0" y="2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30" name="Freeform 74"/>
                <p:cNvSpPr>
                  <a:spLocks/>
                </p:cNvSpPr>
                <p:nvPr/>
              </p:nvSpPr>
              <p:spPr bwMode="auto">
                <a:xfrm>
                  <a:off x="3000" y="2994"/>
                  <a:ext cx="131" cy="4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3"/>
                    </a:cxn>
                    <a:cxn ang="0">
                      <a:pos x="0" y="2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3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3"/>
                      </a:lnTo>
                      <a:lnTo>
                        <a:pt x="0" y="2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31" name="Freeform 75"/>
                <p:cNvSpPr>
                  <a:spLocks/>
                </p:cNvSpPr>
                <p:nvPr/>
              </p:nvSpPr>
              <p:spPr bwMode="auto">
                <a:xfrm>
                  <a:off x="3000" y="2993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4"/>
                    </a:cxn>
                    <a:cxn ang="0">
                      <a:pos x="0" y="2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4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4"/>
                      </a:lnTo>
                      <a:lnTo>
                        <a:pt x="0" y="2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32" name="Freeform 76"/>
                <p:cNvSpPr>
                  <a:spLocks/>
                </p:cNvSpPr>
                <p:nvPr/>
              </p:nvSpPr>
              <p:spPr bwMode="auto">
                <a:xfrm>
                  <a:off x="3000" y="2993"/>
                  <a:ext cx="131" cy="4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4"/>
                    </a:cxn>
                    <a:cxn ang="0">
                      <a:pos x="0" y="2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4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4"/>
                      </a:lnTo>
                      <a:lnTo>
                        <a:pt x="0" y="2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33" name="Freeform 77"/>
                <p:cNvSpPr>
                  <a:spLocks/>
                </p:cNvSpPr>
                <p:nvPr/>
              </p:nvSpPr>
              <p:spPr bwMode="auto">
                <a:xfrm>
                  <a:off x="3000" y="2993"/>
                  <a:ext cx="131" cy="4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2"/>
                    </a:cxn>
                    <a:cxn ang="0">
                      <a:pos x="0" y="2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2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2"/>
                      </a:lnTo>
                      <a:lnTo>
                        <a:pt x="0" y="2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34" name="Freeform 78"/>
                <p:cNvSpPr>
                  <a:spLocks/>
                </p:cNvSpPr>
                <p:nvPr/>
              </p:nvSpPr>
              <p:spPr bwMode="auto">
                <a:xfrm>
                  <a:off x="3000" y="2993"/>
                  <a:ext cx="131" cy="4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42"/>
                    </a:cxn>
                    <a:cxn ang="0">
                      <a:pos x="0" y="2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2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42"/>
                      </a:lnTo>
                      <a:lnTo>
                        <a:pt x="0" y="2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35" name="Freeform 79"/>
                <p:cNvSpPr>
                  <a:spLocks/>
                </p:cNvSpPr>
                <p:nvPr/>
              </p:nvSpPr>
              <p:spPr bwMode="auto">
                <a:xfrm>
                  <a:off x="3000" y="2992"/>
                  <a:ext cx="131" cy="4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42"/>
                    </a:cxn>
                    <a:cxn ang="0">
                      <a:pos x="0" y="2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2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42"/>
                      </a:lnTo>
                      <a:lnTo>
                        <a:pt x="0" y="2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36" name="Freeform 80"/>
                <p:cNvSpPr>
                  <a:spLocks/>
                </p:cNvSpPr>
                <p:nvPr/>
              </p:nvSpPr>
              <p:spPr bwMode="auto">
                <a:xfrm>
                  <a:off x="3000" y="2992"/>
                  <a:ext cx="131" cy="4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41"/>
                    </a:cxn>
                    <a:cxn ang="0">
                      <a:pos x="0" y="2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1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41"/>
                      </a:lnTo>
                      <a:lnTo>
                        <a:pt x="0" y="2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37" name="Freeform 81"/>
                <p:cNvSpPr>
                  <a:spLocks/>
                </p:cNvSpPr>
                <p:nvPr/>
              </p:nvSpPr>
              <p:spPr bwMode="auto">
                <a:xfrm>
                  <a:off x="3000" y="2992"/>
                  <a:ext cx="131" cy="4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41"/>
                    </a:cxn>
                    <a:cxn ang="0">
                      <a:pos x="0" y="24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1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41"/>
                      </a:lnTo>
                      <a:lnTo>
                        <a:pt x="0" y="24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38" name="Freeform 82"/>
                <p:cNvSpPr>
                  <a:spLocks/>
                </p:cNvSpPr>
                <p:nvPr/>
              </p:nvSpPr>
              <p:spPr bwMode="auto">
                <a:xfrm>
                  <a:off x="3000" y="2992"/>
                  <a:ext cx="131" cy="4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40"/>
                    </a:cxn>
                    <a:cxn ang="0">
                      <a:pos x="0" y="2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0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40"/>
                      </a:lnTo>
                      <a:lnTo>
                        <a:pt x="0" y="2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39" name="Freeform 83"/>
                <p:cNvSpPr>
                  <a:spLocks/>
                </p:cNvSpPr>
                <p:nvPr/>
              </p:nvSpPr>
              <p:spPr bwMode="auto">
                <a:xfrm>
                  <a:off x="3000" y="2992"/>
                  <a:ext cx="131" cy="4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40"/>
                    </a:cxn>
                    <a:cxn ang="0">
                      <a:pos x="0" y="2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0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40"/>
                      </a:lnTo>
                      <a:lnTo>
                        <a:pt x="0" y="2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40" name="Freeform 84"/>
                <p:cNvSpPr>
                  <a:spLocks/>
                </p:cNvSpPr>
                <p:nvPr/>
              </p:nvSpPr>
              <p:spPr bwMode="auto">
                <a:xfrm>
                  <a:off x="3000" y="2992"/>
                  <a:ext cx="131" cy="3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9"/>
                    </a:cxn>
                    <a:cxn ang="0">
                      <a:pos x="0" y="2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9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9"/>
                      </a:lnTo>
                      <a:lnTo>
                        <a:pt x="0" y="2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41" name="Freeform 85"/>
                <p:cNvSpPr>
                  <a:spLocks/>
                </p:cNvSpPr>
                <p:nvPr/>
              </p:nvSpPr>
              <p:spPr bwMode="auto">
                <a:xfrm>
                  <a:off x="3000" y="2991"/>
                  <a:ext cx="131" cy="4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40"/>
                    </a:cxn>
                    <a:cxn ang="0">
                      <a:pos x="0" y="2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0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40"/>
                      </a:lnTo>
                      <a:lnTo>
                        <a:pt x="0" y="2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42" name="Freeform 86"/>
                <p:cNvSpPr>
                  <a:spLocks/>
                </p:cNvSpPr>
                <p:nvPr/>
              </p:nvSpPr>
              <p:spPr bwMode="auto">
                <a:xfrm>
                  <a:off x="3000" y="2991"/>
                  <a:ext cx="131" cy="4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40"/>
                    </a:cxn>
                    <a:cxn ang="0">
                      <a:pos x="0" y="2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0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40"/>
                      </a:lnTo>
                      <a:lnTo>
                        <a:pt x="0" y="2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43" name="Freeform 87"/>
                <p:cNvSpPr>
                  <a:spLocks/>
                </p:cNvSpPr>
                <p:nvPr/>
              </p:nvSpPr>
              <p:spPr bwMode="auto">
                <a:xfrm>
                  <a:off x="3000" y="2990"/>
                  <a:ext cx="131" cy="4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40"/>
                    </a:cxn>
                    <a:cxn ang="0">
                      <a:pos x="0" y="2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40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40"/>
                      </a:lnTo>
                      <a:lnTo>
                        <a:pt x="0" y="2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44" name="Freeform 88"/>
                <p:cNvSpPr>
                  <a:spLocks/>
                </p:cNvSpPr>
                <p:nvPr/>
              </p:nvSpPr>
              <p:spPr bwMode="auto">
                <a:xfrm>
                  <a:off x="3000" y="2990"/>
                  <a:ext cx="131" cy="3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9"/>
                    </a:cxn>
                    <a:cxn ang="0">
                      <a:pos x="0" y="2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9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9"/>
                      </a:lnTo>
                      <a:lnTo>
                        <a:pt x="0" y="2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45" name="Freeform 89"/>
                <p:cNvSpPr>
                  <a:spLocks/>
                </p:cNvSpPr>
                <p:nvPr/>
              </p:nvSpPr>
              <p:spPr bwMode="auto">
                <a:xfrm>
                  <a:off x="3000" y="2990"/>
                  <a:ext cx="131" cy="3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8"/>
                    </a:cxn>
                    <a:cxn ang="0">
                      <a:pos x="0" y="2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8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8"/>
                      </a:lnTo>
                      <a:lnTo>
                        <a:pt x="0" y="2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46" name="Freeform 90"/>
                <p:cNvSpPr>
                  <a:spLocks/>
                </p:cNvSpPr>
                <p:nvPr/>
              </p:nvSpPr>
              <p:spPr bwMode="auto">
                <a:xfrm>
                  <a:off x="3000" y="2990"/>
                  <a:ext cx="131" cy="3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7"/>
                    </a:cxn>
                    <a:cxn ang="0">
                      <a:pos x="0" y="2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7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7"/>
                      </a:lnTo>
                      <a:lnTo>
                        <a:pt x="0" y="2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47" name="Freeform 91"/>
                <p:cNvSpPr>
                  <a:spLocks/>
                </p:cNvSpPr>
                <p:nvPr/>
              </p:nvSpPr>
              <p:spPr bwMode="auto">
                <a:xfrm>
                  <a:off x="3000" y="2990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6"/>
                    </a:cxn>
                    <a:cxn ang="0">
                      <a:pos x="0" y="2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6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6"/>
                      </a:lnTo>
                      <a:lnTo>
                        <a:pt x="0" y="2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48" name="Freeform 92"/>
                <p:cNvSpPr>
                  <a:spLocks/>
                </p:cNvSpPr>
                <p:nvPr/>
              </p:nvSpPr>
              <p:spPr bwMode="auto">
                <a:xfrm>
                  <a:off x="3000" y="2989"/>
                  <a:ext cx="131" cy="3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7"/>
                    </a:cxn>
                    <a:cxn ang="0">
                      <a:pos x="0" y="2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7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7"/>
                      </a:lnTo>
                      <a:lnTo>
                        <a:pt x="0" y="2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49" name="Freeform 93"/>
                <p:cNvSpPr>
                  <a:spLocks/>
                </p:cNvSpPr>
                <p:nvPr/>
              </p:nvSpPr>
              <p:spPr bwMode="auto">
                <a:xfrm>
                  <a:off x="3000" y="2989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6"/>
                    </a:cxn>
                    <a:cxn ang="0">
                      <a:pos x="0" y="20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6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6"/>
                      </a:lnTo>
                      <a:lnTo>
                        <a:pt x="0" y="20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50" name="Freeform 94"/>
                <p:cNvSpPr>
                  <a:spLocks/>
                </p:cNvSpPr>
                <p:nvPr/>
              </p:nvSpPr>
              <p:spPr bwMode="auto">
                <a:xfrm>
                  <a:off x="3000" y="2988"/>
                  <a:ext cx="131" cy="3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7"/>
                    </a:cxn>
                    <a:cxn ang="0">
                      <a:pos x="0" y="2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7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7"/>
                      </a:lnTo>
                      <a:lnTo>
                        <a:pt x="0" y="2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51" name="Freeform 95"/>
                <p:cNvSpPr>
                  <a:spLocks/>
                </p:cNvSpPr>
                <p:nvPr/>
              </p:nvSpPr>
              <p:spPr bwMode="auto">
                <a:xfrm>
                  <a:off x="3000" y="2988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6"/>
                    </a:cxn>
                    <a:cxn ang="0">
                      <a:pos x="0" y="20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6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6"/>
                      </a:lnTo>
                      <a:lnTo>
                        <a:pt x="0" y="20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52" name="Freeform 96"/>
                <p:cNvSpPr>
                  <a:spLocks/>
                </p:cNvSpPr>
                <p:nvPr/>
              </p:nvSpPr>
              <p:spPr bwMode="auto">
                <a:xfrm>
                  <a:off x="3000" y="2988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6"/>
                    </a:cxn>
                    <a:cxn ang="0">
                      <a:pos x="0" y="20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6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6"/>
                      </a:lnTo>
                      <a:lnTo>
                        <a:pt x="0" y="20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53" name="Freeform 97"/>
                <p:cNvSpPr>
                  <a:spLocks/>
                </p:cNvSpPr>
                <p:nvPr/>
              </p:nvSpPr>
              <p:spPr bwMode="auto">
                <a:xfrm>
                  <a:off x="3000" y="2987"/>
                  <a:ext cx="131" cy="3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6"/>
                    </a:cxn>
                    <a:cxn ang="0">
                      <a:pos x="0" y="20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6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6"/>
                      </a:lnTo>
                      <a:lnTo>
                        <a:pt x="0" y="20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54" name="Freeform 98"/>
                <p:cNvSpPr>
                  <a:spLocks/>
                </p:cNvSpPr>
                <p:nvPr/>
              </p:nvSpPr>
              <p:spPr bwMode="auto">
                <a:xfrm>
                  <a:off x="3000" y="2987"/>
                  <a:ext cx="131" cy="3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5"/>
                    </a:cxn>
                    <a:cxn ang="0">
                      <a:pos x="0" y="1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5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5"/>
                      </a:lnTo>
                      <a:lnTo>
                        <a:pt x="0" y="1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55" name="Freeform 99"/>
                <p:cNvSpPr>
                  <a:spLocks/>
                </p:cNvSpPr>
                <p:nvPr/>
              </p:nvSpPr>
              <p:spPr bwMode="auto">
                <a:xfrm>
                  <a:off x="3000" y="2986"/>
                  <a:ext cx="131" cy="3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35"/>
                    </a:cxn>
                    <a:cxn ang="0">
                      <a:pos x="0" y="20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5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35"/>
                      </a:lnTo>
                      <a:lnTo>
                        <a:pt x="0" y="20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56" name="Freeform 100"/>
                <p:cNvSpPr>
                  <a:spLocks/>
                </p:cNvSpPr>
                <p:nvPr/>
              </p:nvSpPr>
              <p:spPr bwMode="auto">
                <a:xfrm>
                  <a:off x="3000" y="2986"/>
                  <a:ext cx="131" cy="3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34"/>
                    </a:cxn>
                    <a:cxn ang="0">
                      <a:pos x="0" y="1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4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34"/>
                      </a:lnTo>
                      <a:lnTo>
                        <a:pt x="0" y="1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57" name="Freeform 101"/>
                <p:cNvSpPr>
                  <a:spLocks/>
                </p:cNvSpPr>
                <p:nvPr/>
              </p:nvSpPr>
              <p:spPr bwMode="auto">
                <a:xfrm>
                  <a:off x="3000" y="2986"/>
                  <a:ext cx="131" cy="3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4"/>
                    </a:cxn>
                    <a:cxn ang="0">
                      <a:pos x="0" y="1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4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4"/>
                      </a:lnTo>
                      <a:lnTo>
                        <a:pt x="0" y="1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58" name="Freeform 102"/>
                <p:cNvSpPr>
                  <a:spLocks/>
                </p:cNvSpPr>
                <p:nvPr/>
              </p:nvSpPr>
              <p:spPr bwMode="auto">
                <a:xfrm>
                  <a:off x="3000" y="2986"/>
                  <a:ext cx="131" cy="3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3"/>
                    </a:cxn>
                    <a:cxn ang="0">
                      <a:pos x="0" y="1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3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3"/>
                      </a:lnTo>
                      <a:lnTo>
                        <a:pt x="0" y="1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59" name="Freeform 103"/>
                <p:cNvSpPr>
                  <a:spLocks/>
                </p:cNvSpPr>
                <p:nvPr/>
              </p:nvSpPr>
              <p:spPr bwMode="auto">
                <a:xfrm>
                  <a:off x="3000" y="2986"/>
                  <a:ext cx="131" cy="3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3"/>
                    </a:cxn>
                    <a:cxn ang="0">
                      <a:pos x="0" y="1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3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3"/>
                      </a:lnTo>
                      <a:lnTo>
                        <a:pt x="0" y="1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60" name="Freeform 104"/>
                <p:cNvSpPr>
                  <a:spLocks/>
                </p:cNvSpPr>
                <p:nvPr/>
              </p:nvSpPr>
              <p:spPr bwMode="auto">
                <a:xfrm>
                  <a:off x="3000" y="2985"/>
                  <a:ext cx="131" cy="3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4"/>
                    </a:cxn>
                    <a:cxn ang="0">
                      <a:pos x="0" y="1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4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4"/>
                      </a:lnTo>
                      <a:lnTo>
                        <a:pt x="0" y="1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61" name="Freeform 105"/>
                <p:cNvSpPr>
                  <a:spLocks/>
                </p:cNvSpPr>
                <p:nvPr/>
              </p:nvSpPr>
              <p:spPr bwMode="auto">
                <a:xfrm>
                  <a:off x="3000" y="2985"/>
                  <a:ext cx="131" cy="3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3"/>
                    </a:cxn>
                    <a:cxn ang="0">
                      <a:pos x="0" y="1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3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3"/>
                      </a:lnTo>
                      <a:lnTo>
                        <a:pt x="0" y="1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62" name="Freeform 106"/>
                <p:cNvSpPr>
                  <a:spLocks/>
                </p:cNvSpPr>
                <p:nvPr/>
              </p:nvSpPr>
              <p:spPr bwMode="auto">
                <a:xfrm>
                  <a:off x="3000" y="2985"/>
                  <a:ext cx="131" cy="3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2"/>
                    </a:cxn>
                    <a:cxn ang="0">
                      <a:pos x="0" y="1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2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2"/>
                      </a:lnTo>
                      <a:lnTo>
                        <a:pt x="0" y="1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6E6E6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63" name="Freeform 107"/>
                <p:cNvSpPr>
                  <a:spLocks/>
                </p:cNvSpPr>
                <p:nvPr/>
              </p:nvSpPr>
              <p:spPr bwMode="auto">
                <a:xfrm>
                  <a:off x="3000" y="2984"/>
                  <a:ext cx="131" cy="3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3"/>
                    </a:cxn>
                    <a:cxn ang="0">
                      <a:pos x="0" y="1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3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3"/>
                      </a:lnTo>
                      <a:lnTo>
                        <a:pt x="0" y="1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64" name="Freeform 108"/>
                <p:cNvSpPr>
                  <a:spLocks/>
                </p:cNvSpPr>
                <p:nvPr/>
              </p:nvSpPr>
              <p:spPr bwMode="auto">
                <a:xfrm>
                  <a:off x="3000" y="2984"/>
                  <a:ext cx="131" cy="3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2"/>
                    </a:cxn>
                    <a:cxn ang="0">
                      <a:pos x="0" y="1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2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2"/>
                      </a:lnTo>
                      <a:lnTo>
                        <a:pt x="0" y="1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65" name="Freeform 109"/>
                <p:cNvSpPr>
                  <a:spLocks/>
                </p:cNvSpPr>
                <p:nvPr/>
              </p:nvSpPr>
              <p:spPr bwMode="auto">
                <a:xfrm>
                  <a:off x="3000" y="2984"/>
                  <a:ext cx="131" cy="3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1"/>
                    </a:cxn>
                    <a:cxn ang="0">
                      <a:pos x="0" y="1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1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1"/>
                      </a:lnTo>
                      <a:lnTo>
                        <a:pt x="0" y="1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66" name="Freeform 110"/>
                <p:cNvSpPr>
                  <a:spLocks/>
                </p:cNvSpPr>
                <p:nvPr/>
              </p:nvSpPr>
              <p:spPr bwMode="auto">
                <a:xfrm>
                  <a:off x="3000" y="2984"/>
                  <a:ext cx="131" cy="3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0"/>
                    </a:cxn>
                    <a:cxn ang="0">
                      <a:pos x="0" y="1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0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0"/>
                      </a:lnTo>
                      <a:lnTo>
                        <a:pt x="0" y="1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67" name="Freeform 111"/>
                <p:cNvSpPr>
                  <a:spLocks/>
                </p:cNvSpPr>
                <p:nvPr/>
              </p:nvSpPr>
              <p:spPr bwMode="auto">
                <a:xfrm>
                  <a:off x="3000" y="2984"/>
                  <a:ext cx="131" cy="3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30"/>
                    </a:cxn>
                    <a:cxn ang="0">
                      <a:pos x="0" y="1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0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30"/>
                      </a:lnTo>
                      <a:lnTo>
                        <a:pt x="0" y="1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68" name="Freeform 112"/>
                <p:cNvSpPr>
                  <a:spLocks/>
                </p:cNvSpPr>
                <p:nvPr/>
              </p:nvSpPr>
              <p:spPr bwMode="auto">
                <a:xfrm>
                  <a:off x="3000" y="2983"/>
                  <a:ext cx="131" cy="3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0"/>
                    </a:cxn>
                    <a:cxn ang="0">
                      <a:pos x="0" y="1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0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0"/>
                      </a:lnTo>
                      <a:lnTo>
                        <a:pt x="0" y="1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69" name="Freeform 113"/>
                <p:cNvSpPr>
                  <a:spLocks/>
                </p:cNvSpPr>
                <p:nvPr/>
              </p:nvSpPr>
              <p:spPr bwMode="auto">
                <a:xfrm>
                  <a:off x="3000" y="2983"/>
                  <a:ext cx="131" cy="3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0"/>
                    </a:cxn>
                    <a:cxn ang="0">
                      <a:pos x="0" y="1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0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0"/>
                      </a:lnTo>
                      <a:lnTo>
                        <a:pt x="0" y="1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70" name="Freeform 114"/>
                <p:cNvSpPr>
                  <a:spLocks/>
                </p:cNvSpPr>
                <p:nvPr/>
              </p:nvSpPr>
              <p:spPr bwMode="auto">
                <a:xfrm>
                  <a:off x="3000" y="2982"/>
                  <a:ext cx="131" cy="3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1"/>
                    </a:cxn>
                    <a:cxn ang="0">
                      <a:pos x="0" y="1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1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1"/>
                      </a:lnTo>
                      <a:lnTo>
                        <a:pt x="0" y="1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71" name="Freeform 115"/>
                <p:cNvSpPr>
                  <a:spLocks/>
                </p:cNvSpPr>
                <p:nvPr/>
              </p:nvSpPr>
              <p:spPr bwMode="auto">
                <a:xfrm>
                  <a:off x="3000" y="2982"/>
                  <a:ext cx="131" cy="3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30"/>
                    </a:cxn>
                    <a:cxn ang="0">
                      <a:pos x="0" y="1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0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30"/>
                      </a:lnTo>
                      <a:lnTo>
                        <a:pt x="0" y="1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72" name="Freeform 116"/>
                <p:cNvSpPr>
                  <a:spLocks/>
                </p:cNvSpPr>
                <p:nvPr/>
              </p:nvSpPr>
              <p:spPr bwMode="auto">
                <a:xfrm>
                  <a:off x="3000" y="2982"/>
                  <a:ext cx="131" cy="2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29"/>
                    </a:cxn>
                    <a:cxn ang="0">
                      <a:pos x="0" y="1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9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29"/>
                      </a:lnTo>
                      <a:lnTo>
                        <a:pt x="0" y="1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73" name="Freeform 117"/>
                <p:cNvSpPr>
                  <a:spLocks/>
                </p:cNvSpPr>
                <p:nvPr/>
              </p:nvSpPr>
              <p:spPr bwMode="auto">
                <a:xfrm>
                  <a:off x="3000" y="2981"/>
                  <a:ext cx="131" cy="3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30"/>
                    </a:cxn>
                    <a:cxn ang="0">
                      <a:pos x="0" y="1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30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30"/>
                      </a:lnTo>
                      <a:lnTo>
                        <a:pt x="0" y="1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74" name="Freeform 118"/>
                <p:cNvSpPr>
                  <a:spLocks/>
                </p:cNvSpPr>
                <p:nvPr/>
              </p:nvSpPr>
              <p:spPr bwMode="auto">
                <a:xfrm>
                  <a:off x="3000" y="2981"/>
                  <a:ext cx="131" cy="2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29"/>
                    </a:cxn>
                    <a:cxn ang="0">
                      <a:pos x="0" y="1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9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29"/>
                      </a:lnTo>
                      <a:lnTo>
                        <a:pt x="0" y="1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75" name="Freeform 119"/>
                <p:cNvSpPr>
                  <a:spLocks/>
                </p:cNvSpPr>
                <p:nvPr/>
              </p:nvSpPr>
              <p:spPr bwMode="auto">
                <a:xfrm>
                  <a:off x="3000" y="2980"/>
                  <a:ext cx="131" cy="2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7"/>
                    </a:cxn>
                    <a:cxn ang="0">
                      <a:pos x="0" y="29"/>
                    </a:cxn>
                    <a:cxn ang="0">
                      <a:pos x="0" y="1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9">
                      <a:moveTo>
                        <a:pt x="131" y="0"/>
                      </a:moveTo>
                      <a:lnTo>
                        <a:pt x="131" y="17"/>
                      </a:lnTo>
                      <a:lnTo>
                        <a:pt x="0" y="29"/>
                      </a:lnTo>
                      <a:lnTo>
                        <a:pt x="0" y="1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76" name="Freeform 120"/>
                <p:cNvSpPr>
                  <a:spLocks/>
                </p:cNvSpPr>
                <p:nvPr/>
              </p:nvSpPr>
              <p:spPr bwMode="auto">
                <a:xfrm>
                  <a:off x="3000" y="2980"/>
                  <a:ext cx="131" cy="2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28"/>
                    </a:cxn>
                    <a:cxn ang="0">
                      <a:pos x="0" y="14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8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28"/>
                      </a:lnTo>
                      <a:lnTo>
                        <a:pt x="0" y="14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77" name="Freeform 121"/>
                <p:cNvSpPr>
                  <a:spLocks/>
                </p:cNvSpPr>
                <p:nvPr/>
              </p:nvSpPr>
              <p:spPr bwMode="auto">
                <a:xfrm>
                  <a:off x="3000" y="2980"/>
                  <a:ext cx="131" cy="2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6"/>
                    </a:cxn>
                    <a:cxn ang="0">
                      <a:pos x="0" y="28"/>
                    </a:cxn>
                    <a:cxn ang="0">
                      <a:pos x="0" y="1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8">
                      <a:moveTo>
                        <a:pt x="131" y="0"/>
                      </a:moveTo>
                      <a:lnTo>
                        <a:pt x="131" y="16"/>
                      </a:lnTo>
                      <a:lnTo>
                        <a:pt x="0" y="28"/>
                      </a:lnTo>
                      <a:lnTo>
                        <a:pt x="0" y="1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78" name="Freeform 122"/>
                <p:cNvSpPr>
                  <a:spLocks/>
                </p:cNvSpPr>
                <p:nvPr/>
              </p:nvSpPr>
              <p:spPr bwMode="auto">
                <a:xfrm>
                  <a:off x="3000" y="2980"/>
                  <a:ext cx="131" cy="2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28"/>
                    </a:cxn>
                    <a:cxn ang="0">
                      <a:pos x="0" y="1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8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28"/>
                      </a:lnTo>
                      <a:lnTo>
                        <a:pt x="0" y="1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79" name="Freeform 123"/>
                <p:cNvSpPr>
                  <a:spLocks/>
                </p:cNvSpPr>
                <p:nvPr/>
              </p:nvSpPr>
              <p:spPr bwMode="auto">
                <a:xfrm>
                  <a:off x="3000" y="2980"/>
                  <a:ext cx="131" cy="2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27"/>
                    </a:cxn>
                    <a:cxn ang="0">
                      <a:pos x="0" y="1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7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27"/>
                      </a:lnTo>
                      <a:lnTo>
                        <a:pt x="0" y="1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79797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80" name="Freeform 124"/>
                <p:cNvSpPr>
                  <a:spLocks/>
                </p:cNvSpPr>
                <p:nvPr/>
              </p:nvSpPr>
              <p:spPr bwMode="auto">
                <a:xfrm>
                  <a:off x="3000" y="2979"/>
                  <a:ext cx="131" cy="2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27"/>
                    </a:cxn>
                    <a:cxn ang="0">
                      <a:pos x="0" y="1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7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27"/>
                      </a:lnTo>
                      <a:lnTo>
                        <a:pt x="0" y="1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81" name="Freeform 125"/>
                <p:cNvSpPr>
                  <a:spLocks/>
                </p:cNvSpPr>
                <p:nvPr/>
              </p:nvSpPr>
              <p:spPr bwMode="auto">
                <a:xfrm>
                  <a:off x="3000" y="2979"/>
                  <a:ext cx="131" cy="2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27"/>
                    </a:cxn>
                    <a:cxn ang="0">
                      <a:pos x="0" y="1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7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27"/>
                      </a:lnTo>
                      <a:lnTo>
                        <a:pt x="0" y="1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82" name="Freeform 126"/>
                <p:cNvSpPr>
                  <a:spLocks/>
                </p:cNvSpPr>
                <p:nvPr/>
              </p:nvSpPr>
              <p:spPr bwMode="auto">
                <a:xfrm>
                  <a:off x="3000" y="2979"/>
                  <a:ext cx="131" cy="2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26"/>
                    </a:cxn>
                    <a:cxn ang="0">
                      <a:pos x="0" y="1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6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26"/>
                      </a:lnTo>
                      <a:lnTo>
                        <a:pt x="0" y="1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83" name="Freeform 127"/>
                <p:cNvSpPr>
                  <a:spLocks/>
                </p:cNvSpPr>
                <p:nvPr/>
              </p:nvSpPr>
              <p:spPr bwMode="auto">
                <a:xfrm>
                  <a:off x="3000" y="2978"/>
                  <a:ext cx="131" cy="2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26"/>
                    </a:cxn>
                    <a:cxn ang="0">
                      <a:pos x="0" y="1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6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26"/>
                      </a:lnTo>
                      <a:lnTo>
                        <a:pt x="0" y="1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84" name="Freeform 128"/>
                <p:cNvSpPr>
                  <a:spLocks/>
                </p:cNvSpPr>
                <p:nvPr/>
              </p:nvSpPr>
              <p:spPr bwMode="auto">
                <a:xfrm>
                  <a:off x="3000" y="2978"/>
                  <a:ext cx="131" cy="2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25"/>
                    </a:cxn>
                    <a:cxn ang="0">
                      <a:pos x="0" y="1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5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25"/>
                      </a:lnTo>
                      <a:lnTo>
                        <a:pt x="0" y="1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85" name="Freeform 129"/>
                <p:cNvSpPr>
                  <a:spLocks/>
                </p:cNvSpPr>
                <p:nvPr/>
              </p:nvSpPr>
              <p:spPr bwMode="auto">
                <a:xfrm>
                  <a:off x="3000" y="2978"/>
                  <a:ext cx="131" cy="2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25"/>
                    </a:cxn>
                    <a:cxn ang="0">
                      <a:pos x="0" y="1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5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25"/>
                      </a:lnTo>
                      <a:lnTo>
                        <a:pt x="0" y="1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86" name="Freeform 130"/>
                <p:cNvSpPr>
                  <a:spLocks/>
                </p:cNvSpPr>
                <p:nvPr/>
              </p:nvSpPr>
              <p:spPr bwMode="auto">
                <a:xfrm>
                  <a:off x="3000" y="2978"/>
                  <a:ext cx="131" cy="2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25"/>
                    </a:cxn>
                    <a:cxn ang="0">
                      <a:pos x="0" y="1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5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25"/>
                      </a:lnTo>
                      <a:lnTo>
                        <a:pt x="0" y="1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87" name="Freeform 131"/>
                <p:cNvSpPr>
                  <a:spLocks/>
                </p:cNvSpPr>
                <p:nvPr/>
              </p:nvSpPr>
              <p:spPr bwMode="auto">
                <a:xfrm>
                  <a:off x="3000" y="2978"/>
                  <a:ext cx="131" cy="2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25"/>
                    </a:cxn>
                    <a:cxn ang="0">
                      <a:pos x="0" y="10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5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25"/>
                      </a:lnTo>
                      <a:lnTo>
                        <a:pt x="0" y="10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88" name="Freeform 132"/>
                <p:cNvSpPr>
                  <a:spLocks/>
                </p:cNvSpPr>
                <p:nvPr/>
              </p:nvSpPr>
              <p:spPr bwMode="auto">
                <a:xfrm>
                  <a:off x="3000" y="2977"/>
                  <a:ext cx="131" cy="2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25"/>
                    </a:cxn>
                    <a:cxn ang="0">
                      <a:pos x="0" y="10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5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25"/>
                      </a:lnTo>
                      <a:lnTo>
                        <a:pt x="0" y="10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89" name="Freeform 133"/>
                <p:cNvSpPr>
                  <a:spLocks/>
                </p:cNvSpPr>
                <p:nvPr/>
              </p:nvSpPr>
              <p:spPr bwMode="auto">
                <a:xfrm>
                  <a:off x="3000" y="2977"/>
                  <a:ext cx="131" cy="2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24"/>
                    </a:cxn>
                    <a:cxn ang="0">
                      <a:pos x="0" y="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4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24"/>
                      </a:lnTo>
                      <a:lnTo>
                        <a:pt x="0" y="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90" name="Freeform 134"/>
                <p:cNvSpPr>
                  <a:spLocks/>
                </p:cNvSpPr>
                <p:nvPr/>
              </p:nvSpPr>
              <p:spPr bwMode="auto">
                <a:xfrm>
                  <a:off x="3000" y="2977"/>
                  <a:ext cx="131" cy="2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23"/>
                    </a:cxn>
                    <a:cxn ang="0">
                      <a:pos x="0" y="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3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23"/>
                      </a:lnTo>
                      <a:lnTo>
                        <a:pt x="0" y="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91" name="Freeform 135"/>
                <p:cNvSpPr>
                  <a:spLocks/>
                </p:cNvSpPr>
                <p:nvPr/>
              </p:nvSpPr>
              <p:spPr bwMode="auto">
                <a:xfrm>
                  <a:off x="3000" y="2977"/>
                  <a:ext cx="131" cy="2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22"/>
                    </a:cxn>
                    <a:cxn ang="0">
                      <a:pos x="0" y="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2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22"/>
                      </a:lnTo>
                      <a:lnTo>
                        <a:pt x="0" y="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92" name="Freeform 136"/>
                <p:cNvSpPr>
                  <a:spLocks/>
                </p:cNvSpPr>
                <p:nvPr/>
              </p:nvSpPr>
              <p:spPr bwMode="auto">
                <a:xfrm>
                  <a:off x="3000" y="2976"/>
                  <a:ext cx="131" cy="2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23"/>
                    </a:cxn>
                    <a:cxn ang="0">
                      <a:pos x="0" y="9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3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23"/>
                      </a:lnTo>
                      <a:lnTo>
                        <a:pt x="0" y="9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93" name="Freeform 137"/>
                <p:cNvSpPr>
                  <a:spLocks/>
                </p:cNvSpPr>
                <p:nvPr/>
              </p:nvSpPr>
              <p:spPr bwMode="auto">
                <a:xfrm>
                  <a:off x="3000" y="2976"/>
                  <a:ext cx="131" cy="2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22"/>
                    </a:cxn>
                    <a:cxn ang="0">
                      <a:pos x="0" y="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2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22"/>
                      </a:lnTo>
                      <a:lnTo>
                        <a:pt x="0" y="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94" name="Freeform 138"/>
                <p:cNvSpPr>
                  <a:spLocks/>
                </p:cNvSpPr>
                <p:nvPr/>
              </p:nvSpPr>
              <p:spPr bwMode="auto">
                <a:xfrm>
                  <a:off x="3000" y="2976"/>
                  <a:ext cx="131" cy="2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21"/>
                    </a:cxn>
                    <a:cxn ang="0">
                      <a:pos x="0" y="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1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21"/>
                      </a:lnTo>
                      <a:lnTo>
                        <a:pt x="0" y="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95" name="Freeform 139"/>
                <p:cNvSpPr>
                  <a:spLocks/>
                </p:cNvSpPr>
                <p:nvPr/>
              </p:nvSpPr>
              <p:spPr bwMode="auto">
                <a:xfrm>
                  <a:off x="3000" y="2975"/>
                  <a:ext cx="131" cy="2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22"/>
                    </a:cxn>
                    <a:cxn ang="0">
                      <a:pos x="0" y="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2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22"/>
                      </a:lnTo>
                      <a:lnTo>
                        <a:pt x="0" y="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96" name="Freeform 140"/>
                <p:cNvSpPr>
                  <a:spLocks/>
                </p:cNvSpPr>
                <p:nvPr/>
              </p:nvSpPr>
              <p:spPr bwMode="auto">
                <a:xfrm>
                  <a:off x="3000" y="2975"/>
                  <a:ext cx="131" cy="2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5"/>
                    </a:cxn>
                    <a:cxn ang="0">
                      <a:pos x="0" y="22"/>
                    </a:cxn>
                    <a:cxn ang="0">
                      <a:pos x="0" y="8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2">
                      <a:moveTo>
                        <a:pt x="131" y="0"/>
                      </a:moveTo>
                      <a:lnTo>
                        <a:pt x="131" y="15"/>
                      </a:lnTo>
                      <a:lnTo>
                        <a:pt x="0" y="22"/>
                      </a:lnTo>
                      <a:lnTo>
                        <a:pt x="0" y="8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97" name="Freeform 141"/>
                <p:cNvSpPr>
                  <a:spLocks/>
                </p:cNvSpPr>
                <p:nvPr/>
              </p:nvSpPr>
              <p:spPr bwMode="auto">
                <a:xfrm>
                  <a:off x="3000" y="2975"/>
                  <a:ext cx="131" cy="2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22"/>
                    </a:cxn>
                    <a:cxn ang="0">
                      <a:pos x="0" y="7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2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22"/>
                      </a:lnTo>
                      <a:lnTo>
                        <a:pt x="0" y="7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8C8C8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98" name="Freeform 142"/>
                <p:cNvSpPr>
                  <a:spLocks/>
                </p:cNvSpPr>
                <p:nvPr/>
              </p:nvSpPr>
              <p:spPr bwMode="auto">
                <a:xfrm>
                  <a:off x="3000" y="2975"/>
                  <a:ext cx="131" cy="21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21"/>
                    </a:cxn>
                    <a:cxn ang="0">
                      <a:pos x="0" y="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1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21"/>
                      </a:lnTo>
                      <a:lnTo>
                        <a:pt x="0" y="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799" name="Freeform 143"/>
                <p:cNvSpPr>
                  <a:spLocks/>
                </p:cNvSpPr>
                <p:nvPr/>
              </p:nvSpPr>
              <p:spPr bwMode="auto">
                <a:xfrm>
                  <a:off x="3000" y="2975"/>
                  <a:ext cx="131" cy="2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20"/>
                    </a:cxn>
                    <a:cxn ang="0">
                      <a:pos x="0" y="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0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20"/>
                      </a:lnTo>
                      <a:lnTo>
                        <a:pt x="0" y="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00" name="Freeform 144"/>
                <p:cNvSpPr>
                  <a:spLocks/>
                </p:cNvSpPr>
                <p:nvPr/>
              </p:nvSpPr>
              <p:spPr bwMode="auto">
                <a:xfrm>
                  <a:off x="3000" y="2974"/>
                  <a:ext cx="131" cy="2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20"/>
                    </a:cxn>
                    <a:cxn ang="0">
                      <a:pos x="0" y="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0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20"/>
                      </a:lnTo>
                      <a:lnTo>
                        <a:pt x="0" y="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01" name="Freeform 145"/>
                <p:cNvSpPr>
                  <a:spLocks/>
                </p:cNvSpPr>
                <p:nvPr/>
              </p:nvSpPr>
              <p:spPr bwMode="auto">
                <a:xfrm>
                  <a:off x="3000" y="2974"/>
                  <a:ext cx="131" cy="1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19"/>
                    </a:cxn>
                    <a:cxn ang="0">
                      <a:pos x="0" y="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9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19"/>
                      </a:lnTo>
                      <a:lnTo>
                        <a:pt x="0" y="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02" name="Freeform 146"/>
                <p:cNvSpPr>
                  <a:spLocks/>
                </p:cNvSpPr>
                <p:nvPr/>
              </p:nvSpPr>
              <p:spPr bwMode="auto">
                <a:xfrm>
                  <a:off x="3000" y="2973"/>
                  <a:ext cx="131" cy="20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20"/>
                    </a:cxn>
                    <a:cxn ang="0">
                      <a:pos x="0" y="6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20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20"/>
                      </a:lnTo>
                      <a:lnTo>
                        <a:pt x="0" y="6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03" name="Freeform 147"/>
                <p:cNvSpPr>
                  <a:spLocks/>
                </p:cNvSpPr>
                <p:nvPr/>
              </p:nvSpPr>
              <p:spPr bwMode="auto">
                <a:xfrm>
                  <a:off x="3000" y="2973"/>
                  <a:ext cx="131" cy="1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19"/>
                    </a:cxn>
                    <a:cxn ang="0">
                      <a:pos x="0" y="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9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19"/>
                      </a:lnTo>
                      <a:lnTo>
                        <a:pt x="0" y="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04" name="Freeform 148"/>
                <p:cNvSpPr>
                  <a:spLocks/>
                </p:cNvSpPr>
                <p:nvPr/>
              </p:nvSpPr>
              <p:spPr bwMode="auto">
                <a:xfrm>
                  <a:off x="3000" y="2973"/>
                  <a:ext cx="131" cy="1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19"/>
                    </a:cxn>
                    <a:cxn ang="0">
                      <a:pos x="0" y="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9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19"/>
                      </a:lnTo>
                      <a:lnTo>
                        <a:pt x="0" y="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05" name="Freeform 149"/>
                <p:cNvSpPr>
                  <a:spLocks/>
                </p:cNvSpPr>
                <p:nvPr/>
              </p:nvSpPr>
              <p:spPr bwMode="auto">
                <a:xfrm>
                  <a:off x="3000" y="2973"/>
                  <a:ext cx="131" cy="19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19"/>
                    </a:cxn>
                    <a:cxn ang="0">
                      <a:pos x="0" y="4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9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19"/>
                      </a:lnTo>
                      <a:lnTo>
                        <a:pt x="0" y="4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06" name="Freeform 150"/>
                <p:cNvSpPr>
                  <a:spLocks/>
                </p:cNvSpPr>
                <p:nvPr/>
              </p:nvSpPr>
              <p:spPr bwMode="auto">
                <a:xfrm>
                  <a:off x="3000" y="2973"/>
                  <a:ext cx="131" cy="1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18"/>
                    </a:cxn>
                    <a:cxn ang="0">
                      <a:pos x="0" y="4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8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18"/>
                      </a:lnTo>
                      <a:lnTo>
                        <a:pt x="0" y="4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07" name="Freeform 151"/>
                <p:cNvSpPr>
                  <a:spLocks/>
                </p:cNvSpPr>
                <p:nvPr/>
              </p:nvSpPr>
              <p:spPr bwMode="auto">
                <a:xfrm>
                  <a:off x="3000" y="2972"/>
                  <a:ext cx="131" cy="1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18"/>
                    </a:cxn>
                    <a:cxn ang="0">
                      <a:pos x="0" y="5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8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18"/>
                      </a:lnTo>
                      <a:lnTo>
                        <a:pt x="0" y="5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08" name="Freeform 152"/>
                <p:cNvSpPr>
                  <a:spLocks/>
                </p:cNvSpPr>
                <p:nvPr/>
              </p:nvSpPr>
              <p:spPr bwMode="auto">
                <a:xfrm>
                  <a:off x="3000" y="2972"/>
                  <a:ext cx="131" cy="18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18"/>
                    </a:cxn>
                    <a:cxn ang="0">
                      <a:pos x="0" y="4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8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18"/>
                      </a:lnTo>
                      <a:lnTo>
                        <a:pt x="0" y="4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09" name="Freeform 153"/>
                <p:cNvSpPr>
                  <a:spLocks/>
                </p:cNvSpPr>
                <p:nvPr/>
              </p:nvSpPr>
              <p:spPr bwMode="auto">
                <a:xfrm>
                  <a:off x="3000" y="2972"/>
                  <a:ext cx="131" cy="1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17"/>
                    </a:cxn>
                    <a:cxn ang="0">
                      <a:pos x="0" y="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7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17"/>
                      </a:lnTo>
                      <a:lnTo>
                        <a:pt x="0" y="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10" name="Freeform 154"/>
                <p:cNvSpPr>
                  <a:spLocks/>
                </p:cNvSpPr>
                <p:nvPr/>
              </p:nvSpPr>
              <p:spPr bwMode="auto">
                <a:xfrm>
                  <a:off x="3000" y="2971"/>
                  <a:ext cx="131" cy="17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17"/>
                    </a:cxn>
                    <a:cxn ang="0">
                      <a:pos x="0" y="4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7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17"/>
                      </a:lnTo>
                      <a:lnTo>
                        <a:pt x="0" y="4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11" name="Freeform 155"/>
                <p:cNvSpPr>
                  <a:spLocks/>
                </p:cNvSpPr>
                <p:nvPr/>
              </p:nvSpPr>
              <p:spPr bwMode="auto">
                <a:xfrm>
                  <a:off x="3000" y="2971"/>
                  <a:ext cx="131" cy="1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16"/>
                    </a:cxn>
                    <a:cxn ang="0">
                      <a:pos x="0" y="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6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16"/>
                      </a:lnTo>
                      <a:lnTo>
                        <a:pt x="0" y="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12" name="Freeform 156"/>
                <p:cNvSpPr>
                  <a:spLocks/>
                </p:cNvSpPr>
                <p:nvPr/>
              </p:nvSpPr>
              <p:spPr bwMode="auto">
                <a:xfrm>
                  <a:off x="3000" y="2971"/>
                  <a:ext cx="131" cy="1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15"/>
                    </a:cxn>
                    <a:cxn ang="0">
                      <a:pos x="0" y="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5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15"/>
                      </a:lnTo>
                      <a:lnTo>
                        <a:pt x="0" y="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A4A4A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13" name="Freeform 157"/>
                <p:cNvSpPr>
                  <a:spLocks/>
                </p:cNvSpPr>
                <p:nvPr/>
              </p:nvSpPr>
              <p:spPr bwMode="auto">
                <a:xfrm>
                  <a:off x="3000" y="2970"/>
                  <a:ext cx="131" cy="16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4"/>
                    </a:cxn>
                    <a:cxn ang="0">
                      <a:pos x="0" y="16"/>
                    </a:cxn>
                    <a:cxn ang="0">
                      <a:pos x="0" y="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6">
                      <a:moveTo>
                        <a:pt x="131" y="0"/>
                      </a:moveTo>
                      <a:lnTo>
                        <a:pt x="131" y="14"/>
                      </a:lnTo>
                      <a:lnTo>
                        <a:pt x="0" y="16"/>
                      </a:lnTo>
                      <a:lnTo>
                        <a:pt x="0" y="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14" name="Freeform 158"/>
                <p:cNvSpPr>
                  <a:spLocks/>
                </p:cNvSpPr>
                <p:nvPr/>
              </p:nvSpPr>
              <p:spPr bwMode="auto">
                <a:xfrm>
                  <a:off x="3000" y="2970"/>
                  <a:ext cx="131" cy="1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15"/>
                    </a:cxn>
                    <a:cxn ang="0">
                      <a:pos x="0" y="3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5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15"/>
                      </a:lnTo>
                      <a:lnTo>
                        <a:pt x="0" y="3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15" name="Freeform 159"/>
                <p:cNvSpPr>
                  <a:spLocks/>
                </p:cNvSpPr>
                <p:nvPr/>
              </p:nvSpPr>
              <p:spPr bwMode="auto">
                <a:xfrm>
                  <a:off x="3000" y="2970"/>
                  <a:ext cx="131" cy="1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15"/>
                    </a:cxn>
                    <a:cxn ang="0">
                      <a:pos x="0" y="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5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15"/>
                      </a:lnTo>
                      <a:lnTo>
                        <a:pt x="0" y="2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16" name="Freeform 160"/>
                <p:cNvSpPr>
                  <a:spLocks/>
                </p:cNvSpPr>
                <p:nvPr/>
              </p:nvSpPr>
              <p:spPr bwMode="auto">
                <a:xfrm>
                  <a:off x="3000" y="2970"/>
                  <a:ext cx="131" cy="1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2"/>
                    </a:cxn>
                    <a:cxn ang="0">
                      <a:pos x="0" y="14"/>
                    </a:cxn>
                    <a:cxn ang="0">
                      <a:pos x="0" y="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4">
                      <a:moveTo>
                        <a:pt x="131" y="0"/>
                      </a:moveTo>
                      <a:lnTo>
                        <a:pt x="131" y="12"/>
                      </a:lnTo>
                      <a:lnTo>
                        <a:pt x="0" y="14"/>
                      </a:lnTo>
                      <a:lnTo>
                        <a:pt x="0" y="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17" name="Freeform 161"/>
                <p:cNvSpPr>
                  <a:spLocks/>
                </p:cNvSpPr>
                <p:nvPr/>
              </p:nvSpPr>
              <p:spPr bwMode="auto">
                <a:xfrm>
                  <a:off x="3000" y="2969"/>
                  <a:ext cx="131" cy="15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15"/>
                    </a:cxn>
                    <a:cxn ang="0">
                      <a:pos x="0" y="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5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15"/>
                      </a:lnTo>
                      <a:lnTo>
                        <a:pt x="0" y="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18" name="Freeform 162"/>
                <p:cNvSpPr>
                  <a:spLocks/>
                </p:cNvSpPr>
                <p:nvPr/>
              </p:nvSpPr>
              <p:spPr bwMode="auto">
                <a:xfrm>
                  <a:off x="3000" y="2969"/>
                  <a:ext cx="131" cy="14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14"/>
                    </a:cxn>
                    <a:cxn ang="0">
                      <a:pos x="0" y="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4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14"/>
                      </a:lnTo>
                      <a:lnTo>
                        <a:pt x="0" y="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19" name="Freeform 163"/>
                <p:cNvSpPr>
                  <a:spLocks/>
                </p:cNvSpPr>
                <p:nvPr/>
              </p:nvSpPr>
              <p:spPr bwMode="auto">
                <a:xfrm>
                  <a:off x="3000" y="2969"/>
                  <a:ext cx="131" cy="1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2"/>
                    </a:cxn>
                    <a:cxn ang="0">
                      <a:pos x="0" y="13"/>
                    </a:cxn>
                    <a:cxn ang="0">
                      <a:pos x="0" y="1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3">
                      <a:moveTo>
                        <a:pt x="131" y="0"/>
                      </a:moveTo>
                      <a:lnTo>
                        <a:pt x="131" y="12"/>
                      </a:lnTo>
                      <a:lnTo>
                        <a:pt x="0" y="13"/>
                      </a:lnTo>
                      <a:lnTo>
                        <a:pt x="0" y="1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20" name="Freeform 164"/>
                <p:cNvSpPr>
                  <a:spLocks/>
                </p:cNvSpPr>
                <p:nvPr/>
              </p:nvSpPr>
              <p:spPr bwMode="auto">
                <a:xfrm>
                  <a:off x="3000" y="2969"/>
                  <a:ext cx="131" cy="12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1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2">
                      <a:moveTo>
                        <a:pt x="131" y="0"/>
                      </a:moveTo>
                      <a:lnTo>
                        <a:pt x="131" y="11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21" name="Rectangle 165"/>
                <p:cNvSpPr>
                  <a:spLocks noChangeArrowheads="1"/>
                </p:cNvSpPr>
                <p:nvPr/>
              </p:nvSpPr>
              <p:spPr bwMode="auto">
                <a:xfrm>
                  <a:off x="3000" y="2969"/>
                  <a:ext cx="131" cy="11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22" name="Freeform 166"/>
                <p:cNvSpPr>
                  <a:spLocks/>
                </p:cNvSpPr>
                <p:nvPr/>
              </p:nvSpPr>
              <p:spPr bwMode="auto">
                <a:xfrm>
                  <a:off x="3000" y="2967"/>
                  <a:ext cx="131" cy="13"/>
                </a:xfrm>
                <a:custGeom>
                  <a:avLst/>
                  <a:gdLst/>
                  <a:ahLst/>
                  <a:cxnLst>
                    <a:cxn ang="0">
                      <a:pos x="131" y="2"/>
                    </a:cxn>
                    <a:cxn ang="0">
                      <a:pos x="131" y="13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"/>
                    </a:cxn>
                  </a:cxnLst>
                  <a:rect l="0" t="0" r="r" b="b"/>
                  <a:pathLst>
                    <a:path w="131" h="13">
                      <a:moveTo>
                        <a:pt x="131" y="2"/>
                      </a:moveTo>
                      <a:lnTo>
                        <a:pt x="131" y="13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23" name="Rectangle 167"/>
                <p:cNvSpPr>
                  <a:spLocks noChangeArrowheads="1"/>
                </p:cNvSpPr>
                <p:nvPr/>
              </p:nvSpPr>
              <p:spPr bwMode="auto">
                <a:xfrm>
                  <a:off x="3000" y="2967"/>
                  <a:ext cx="131" cy="13"/>
                </a:xfrm>
                <a:prstGeom prst="rect">
                  <a:avLst/>
                </a:prstGeom>
                <a:solidFill>
                  <a:srgbClr val="B4B4B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24" name="Freeform 168"/>
                <p:cNvSpPr>
                  <a:spLocks/>
                </p:cNvSpPr>
                <p:nvPr/>
              </p:nvSpPr>
              <p:spPr bwMode="auto">
                <a:xfrm>
                  <a:off x="3000" y="2967"/>
                  <a:ext cx="131" cy="13"/>
                </a:xfrm>
                <a:custGeom>
                  <a:avLst/>
                  <a:gdLst/>
                  <a:ahLst/>
                  <a:cxnLst>
                    <a:cxn ang="0">
                      <a:pos x="131" y="0"/>
                    </a:cxn>
                    <a:cxn ang="0">
                      <a:pos x="131" y="13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131" h="13">
                      <a:moveTo>
                        <a:pt x="131" y="0"/>
                      </a:moveTo>
                      <a:lnTo>
                        <a:pt x="131" y="13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0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25" name="Freeform 169"/>
                <p:cNvSpPr>
                  <a:spLocks/>
                </p:cNvSpPr>
                <p:nvPr/>
              </p:nvSpPr>
              <p:spPr bwMode="auto">
                <a:xfrm>
                  <a:off x="3000" y="2966"/>
                  <a:ext cx="131" cy="13"/>
                </a:xfrm>
                <a:custGeom>
                  <a:avLst/>
                  <a:gdLst/>
                  <a:ahLst/>
                  <a:cxnLst>
                    <a:cxn ang="0">
                      <a:pos x="131" y="1"/>
                    </a:cxn>
                    <a:cxn ang="0">
                      <a:pos x="131" y="13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1"/>
                    </a:cxn>
                  </a:cxnLst>
                  <a:rect l="0" t="0" r="r" b="b"/>
                  <a:pathLst>
                    <a:path w="131" h="13">
                      <a:moveTo>
                        <a:pt x="131" y="1"/>
                      </a:moveTo>
                      <a:lnTo>
                        <a:pt x="131" y="13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26" name="Freeform 170"/>
                <p:cNvSpPr>
                  <a:spLocks/>
                </p:cNvSpPr>
                <p:nvPr/>
              </p:nvSpPr>
              <p:spPr bwMode="auto">
                <a:xfrm>
                  <a:off x="3000" y="2966"/>
                  <a:ext cx="131" cy="13"/>
                </a:xfrm>
                <a:custGeom>
                  <a:avLst/>
                  <a:gdLst/>
                  <a:ahLst/>
                  <a:cxnLst>
                    <a:cxn ang="0">
                      <a:pos x="131" y="1"/>
                    </a:cxn>
                    <a:cxn ang="0">
                      <a:pos x="131" y="13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1"/>
                    </a:cxn>
                  </a:cxnLst>
                  <a:rect l="0" t="0" r="r" b="b"/>
                  <a:pathLst>
                    <a:path w="131" h="13">
                      <a:moveTo>
                        <a:pt x="131" y="1"/>
                      </a:moveTo>
                      <a:lnTo>
                        <a:pt x="131" y="13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27" name="Freeform 171"/>
                <p:cNvSpPr>
                  <a:spLocks/>
                </p:cNvSpPr>
                <p:nvPr/>
              </p:nvSpPr>
              <p:spPr bwMode="auto">
                <a:xfrm>
                  <a:off x="3000" y="2965"/>
                  <a:ext cx="131" cy="13"/>
                </a:xfrm>
                <a:custGeom>
                  <a:avLst/>
                  <a:gdLst/>
                  <a:ahLst/>
                  <a:cxnLst>
                    <a:cxn ang="0">
                      <a:pos x="131" y="1"/>
                    </a:cxn>
                    <a:cxn ang="0">
                      <a:pos x="131" y="13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1"/>
                    </a:cxn>
                  </a:cxnLst>
                  <a:rect l="0" t="0" r="r" b="b"/>
                  <a:pathLst>
                    <a:path w="131" h="13">
                      <a:moveTo>
                        <a:pt x="131" y="1"/>
                      </a:moveTo>
                      <a:lnTo>
                        <a:pt x="131" y="13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1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28" name="Freeform 172"/>
                <p:cNvSpPr>
                  <a:spLocks/>
                </p:cNvSpPr>
                <p:nvPr/>
              </p:nvSpPr>
              <p:spPr bwMode="auto">
                <a:xfrm>
                  <a:off x="3000" y="2964"/>
                  <a:ext cx="131" cy="14"/>
                </a:xfrm>
                <a:custGeom>
                  <a:avLst/>
                  <a:gdLst/>
                  <a:ahLst/>
                  <a:cxnLst>
                    <a:cxn ang="0">
                      <a:pos x="131" y="2"/>
                    </a:cxn>
                    <a:cxn ang="0">
                      <a:pos x="131" y="14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131" y="2"/>
                    </a:cxn>
                  </a:cxnLst>
                  <a:rect l="0" t="0" r="r" b="b"/>
                  <a:pathLst>
                    <a:path w="131" h="14">
                      <a:moveTo>
                        <a:pt x="131" y="2"/>
                      </a:moveTo>
                      <a:lnTo>
                        <a:pt x="131" y="14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131" y="2"/>
                      </a:lnTo>
                      <a:close/>
                    </a:path>
                  </a:pathLst>
                </a:custGeom>
                <a:solidFill>
                  <a:srgbClr val="B4B4B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29" name="Freeform 173"/>
                <p:cNvSpPr>
                  <a:spLocks/>
                </p:cNvSpPr>
                <p:nvPr/>
              </p:nvSpPr>
              <p:spPr bwMode="auto">
                <a:xfrm>
                  <a:off x="3000" y="2964"/>
                  <a:ext cx="131" cy="14"/>
                </a:xfrm>
                <a:custGeom>
                  <a:avLst/>
                  <a:gdLst/>
                  <a:ahLst/>
                  <a:cxnLst>
                    <a:cxn ang="0">
                      <a:pos x="131" y="2"/>
                    </a:cxn>
                    <a:cxn ang="0">
                      <a:pos x="131" y="14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2"/>
                    </a:cxn>
                  </a:cxnLst>
                  <a:rect l="0" t="0" r="r" b="b"/>
                  <a:pathLst>
                    <a:path w="131" h="14">
                      <a:moveTo>
                        <a:pt x="131" y="2"/>
                      </a:moveTo>
                      <a:lnTo>
                        <a:pt x="131" y="14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2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30" name="Freeform 174"/>
                <p:cNvSpPr>
                  <a:spLocks/>
                </p:cNvSpPr>
                <p:nvPr/>
              </p:nvSpPr>
              <p:spPr bwMode="auto">
                <a:xfrm>
                  <a:off x="3000" y="2964"/>
                  <a:ext cx="131" cy="14"/>
                </a:xfrm>
                <a:custGeom>
                  <a:avLst/>
                  <a:gdLst/>
                  <a:ahLst/>
                  <a:cxnLst>
                    <a:cxn ang="0">
                      <a:pos x="131" y="2"/>
                    </a:cxn>
                    <a:cxn ang="0">
                      <a:pos x="131" y="14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"/>
                    </a:cxn>
                  </a:cxnLst>
                  <a:rect l="0" t="0" r="r" b="b"/>
                  <a:pathLst>
                    <a:path w="131" h="14">
                      <a:moveTo>
                        <a:pt x="131" y="2"/>
                      </a:moveTo>
                      <a:lnTo>
                        <a:pt x="131" y="14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31" name="Freeform 175"/>
                <p:cNvSpPr>
                  <a:spLocks/>
                </p:cNvSpPr>
                <p:nvPr/>
              </p:nvSpPr>
              <p:spPr bwMode="auto">
                <a:xfrm>
                  <a:off x="3000" y="2963"/>
                  <a:ext cx="131" cy="14"/>
                </a:xfrm>
                <a:custGeom>
                  <a:avLst/>
                  <a:gdLst/>
                  <a:ahLst/>
                  <a:cxnLst>
                    <a:cxn ang="0">
                      <a:pos x="131" y="3"/>
                    </a:cxn>
                    <a:cxn ang="0">
                      <a:pos x="131" y="14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3"/>
                    </a:cxn>
                  </a:cxnLst>
                  <a:rect l="0" t="0" r="r" b="b"/>
                  <a:pathLst>
                    <a:path w="131" h="14">
                      <a:moveTo>
                        <a:pt x="131" y="3"/>
                      </a:moveTo>
                      <a:lnTo>
                        <a:pt x="131" y="14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3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32" name="Freeform 176"/>
                <p:cNvSpPr>
                  <a:spLocks/>
                </p:cNvSpPr>
                <p:nvPr/>
              </p:nvSpPr>
              <p:spPr bwMode="auto">
                <a:xfrm>
                  <a:off x="3000" y="2963"/>
                  <a:ext cx="131" cy="14"/>
                </a:xfrm>
                <a:custGeom>
                  <a:avLst/>
                  <a:gdLst/>
                  <a:ahLst/>
                  <a:cxnLst>
                    <a:cxn ang="0">
                      <a:pos x="131" y="2"/>
                    </a:cxn>
                    <a:cxn ang="0">
                      <a:pos x="131" y="14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2"/>
                    </a:cxn>
                  </a:cxnLst>
                  <a:rect l="0" t="0" r="r" b="b"/>
                  <a:pathLst>
                    <a:path w="131" h="14">
                      <a:moveTo>
                        <a:pt x="131" y="2"/>
                      </a:moveTo>
                      <a:lnTo>
                        <a:pt x="131" y="14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2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33" name="Freeform 177"/>
                <p:cNvSpPr>
                  <a:spLocks/>
                </p:cNvSpPr>
                <p:nvPr/>
              </p:nvSpPr>
              <p:spPr bwMode="auto">
                <a:xfrm>
                  <a:off x="3000" y="2962"/>
                  <a:ext cx="131" cy="15"/>
                </a:xfrm>
                <a:custGeom>
                  <a:avLst/>
                  <a:gdLst/>
                  <a:ahLst/>
                  <a:cxnLst>
                    <a:cxn ang="0">
                      <a:pos x="131" y="3"/>
                    </a:cxn>
                    <a:cxn ang="0">
                      <a:pos x="131" y="15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3"/>
                    </a:cxn>
                  </a:cxnLst>
                  <a:rect l="0" t="0" r="r" b="b"/>
                  <a:pathLst>
                    <a:path w="131" h="15">
                      <a:moveTo>
                        <a:pt x="131" y="3"/>
                      </a:moveTo>
                      <a:lnTo>
                        <a:pt x="131" y="15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3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34" name="Freeform 178"/>
                <p:cNvSpPr>
                  <a:spLocks/>
                </p:cNvSpPr>
                <p:nvPr/>
              </p:nvSpPr>
              <p:spPr bwMode="auto">
                <a:xfrm>
                  <a:off x="3000" y="2962"/>
                  <a:ext cx="131" cy="15"/>
                </a:xfrm>
                <a:custGeom>
                  <a:avLst/>
                  <a:gdLst/>
                  <a:ahLst/>
                  <a:cxnLst>
                    <a:cxn ang="0">
                      <a:pos x="131" y="3"/>
                    </a:cxn>
                    <a:cxn ang="0">
                      <a:pos x="131" y="15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3"/>
                    </a:cxn>
                  </a:cxnLst>
                  <a:rect l="0" t="0" r="r" b="b"/>
                  <a:pathLst>
                    <a:path w="131" h="15">
                      <a:moveTo>
                        <a:pt x="131" y="3"/>
                      </a:moveTo>
                      <a:lnTo>
                        <a:pt x="131" y="15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3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35" name="Freeform 179"/>
                <p:cNvSpPr>
                  <a:spLocks/>
                </p:cNvSpPr>
                <p:nvPr/>
              </p:nvSpPr>
              <p:spPr bwMode="auto">
                <a:xfrm>
                  <a:off x="3000" y="2961"/>
                  <a:ext cx="131" cy="15"/>
                </a:xfrm>
                <a:custGeom>
                  <a:avLst/>
                  <a:gdLst/>
                  <a:ahLst/>
                  <a:cxnLst>
                    <a:cxn ang="0">
                      <a:pos x="131" y="3"/>
                    </a:cxn>
                    <a:cxn ang="0">
                      <a:pos x="131" y="15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3"/>
                    </a:cxn>
                  </a:cxnLst>
                  <a:rect l="0" t="0" r="r" b="b"/>
                  <a:pathLst>
                    <a:path w="131" h="15">
                      <a:moveTo>
                        <a:pt x="131" y="3"/>
                      </a:moveTo>
                      <a:lnTo>
                        <a:pt x="131" y="15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3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36" name="Freeform 180"/>
                <p:cNvSpPr>
                  <a:spLocks/>
                </p:cNvSpPr>
                <p:nvPr/>
              </p:nvSpPr>
              <p:spPr bwMode="auto">
                <a:xfrm>
                  <a:off x="3000" y="2960"/>
                  <a:ext cx="131" cy="16"/>
                </a:xfrm>
                <a:custGeom>
                  <a:avLst/>
                  <a:gdLst/>
                  <a:ahLst/>
                  <a:cxnLst>
                    <a:cxn ang="0">
                      <a:pos x="131" y="4"/>
                    </a:cxn>
                    <a:cxn ang="0">
                      <a:pos x="131" y="16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4"/>
                    </a:cxn>
                  </a:cxnLst>
                  <a:rect l="0" t="0" r="r" b="b"/>
                  <a:pathLst>
                    <a:path w="131" h="16">
                      <a:moveTo>
                        <a:pt x="131" y="4"/>
                      </a:moveTo>
                      <a:lnTo>
                        <a:pt x="131" y="16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4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37" name="Freeform 181"/>
                <p:cNvSpPr>
                  <a:spLocks/>
                </p:cNvSpPr>
                <p:nvPr/>
              </p:nvSpPr>
              <p:spPr bwMode="auto">
                <a:xfrm>
                  <a:off x="3000" y="2959"/>
                  <a:ext cx="131" cy="16"/>
                </a:xfrm>
                <a:custGeom>
                  <a:avLst/>
                  <a:gdLst/>
                  <a:ahLst/>
                  <a:cxnLst>
                    <a:cxn ang="0">
                      <a:pos x="131" y="5"/>
                    </a:cxn>
                    <a:cxn ang="0">
                      <a:pos x="131" y="16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5"/>
                    </a:cxn>
                  </a:cxnLst>
                  <a:rect l="0" t="0" r="r" b="b"/>
                  <a:pathLst>
                    <a:path w="131" h="16">
                      <a:moveTo>
                        <a:pt x="131" y="5"/>
                      </a:moveTo>
                      <a:lnTo>
                        <a:pt x="131" y="16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5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38" name="Freeform 182"/>
                <p:cNvSpPr>
                  <a:spLocks/>
                </p:cNvSpPr>
                <p:nvPr/>
              </p:nvSpPr>
              <p:spPr bwMode="auto">
                <a:xfrm>
                  <a:off x="3000" y="2958"/>
                  <a:ext cx="131" cy="17"/>
                </a:xfrm>
                <a:custGeom>
                  <a:avLst/>
                  <a:gdLst/>
                  <a:ahLst/>
                  <a:cxnLst>
                    <a:cxn ang="0">
                      <a:pos x="131" y="6"/>
                    </a:cxn>
                    <a:cxn ang="0">
                      <a:pos x="131" y="17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6"/>
                    </a:cxn>
                  </a:cxnLst>
                  <a:rect l="0" t="0" r="r" b="b"/>
                  <a:pathLst>
                    <a:path w="131" h="17">
                      <a:moveTo>
                        <a:pt x="131" y="6"/>
                      </a:moveTo>
                      <a:lnTo>
                        <a:pt x="131" y="17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39" name="Freeform 183"/>
                <p:cNvSpPr>
                  <a:spLocks/>
                </p:cNvSpPr>
                <p:nvPr/>
              </p:nvSpPr>
              <p:spPr bwMode="auto">
                <a:xfrm>
                  <a:off x="3000" y="2958"/>
                  <a:ext cx="131" cy="17"/>
                </a:xfrm>
                <a:custGeom>
                  <a:avLst/>
                  <a:gdLst/>
                  <a:ahLst/>
                  <a:cxnLst>
                    <a:cxn ang="0">
                      <a:pos x="131" y="5"/>
                    </a:cxn>
                    <a:cxn ang="0">
                      <a:pos x="131" y="17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5"/>
                    </a:cxn>
                  </a:cxnLst>
                  <a:rect l="0" t="0" r="r" b="b"/>
                  <a:pathLst>
                    <a:path w="131" h="17">
                      <a:moveTo>
                        <a:pt x="131" y="5"/>
                      </a:moveTo>
                      <a:lnTo>
                        <a:pt x="131" y="17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5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40" name="Freeform 184"/>
                <p:cNvSpPr>
                  <a:spLocks/>
                </p:cNvSpPr>
                <p:nvPr/>
              </p:nvSpPr>
              <p:spPr bwMode="auto">
                <a:xfrm>
                  <a:off x="3000" y="2958"/>
                  <a:ext cx="131" cy="17"/>
                </a:xfrm>
                <a:custGeom>
                  <a:avLst/>
                  <a:gdLst/>
                  <a:ahLst/>
                  <a:cxnLst>
                    <a:cxn ang="0">
                      <a:pos x="131" y="5"/>
                    </a:cxn>
                    <a:cxn ang="0">
                      <a:pos x="131" y="17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5"/>
                    </a:cxn>
                  </a:cxnLst>
                  <a:rect l="0" t="0" r="r" b="b"/>
                  <a:pathLst>
                    <a:path w="131" h="17">
                      <a:moveTo>
                        <a:pt x="131" y="5"/>
                      </a:moveTo>
                      <a:lnTo>
                        <a:pt x="131" y="17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5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41" name="Freeform 185"/>
                <p:cNvSpPr>
                  <a:spLocks/>
                </p:cNvSpPr>
                <p:nvPr/>
              </p:nvSpPr>
              <p:spPr bwMode="auto">
                <a:xfrm>
                  <a:off x="3000" y="2957"/>
                  <a:ext cx="131" cy="17"/>
                </a:xfrm>
                <a:custGeom>
                  <a:avLst/>
                  <a:gdLst/>
                  <a:ahLst/>
                  <a:cxnLst>
                    <a:cxn ang="0">
                      <a:pos x="131" y="6"/>
                    </a:cxn>
                    <a:cxn ang="0">
                      <a:pos x="131" y="17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6"/>
                    </a:cxn>
                  </a:cxnLst>
                  <a:rect l="0" t="0" r="r" b="b"/>
                  <a:pathLst>
                    <a:path w="131" h="17">
                      <a:moveTo>
                        <a:pt x="131" y="6"/>
                      </a:moveTo>
                      <a:lnTo>
                        <a:pt x="131" y="17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42" name="Freeform 186"/>
                <p:cNvSpPr>
                  <a:spLocks/>
                </p:cNvSpPr>
                <p:nvPr/>
              </p:nvSpPr>
              <p:spPr bwMode="auto">
                <a:xfrm>
                  <a:off x="3000" y="2957"/>
                  <a:ext cx="131" cy="17"/>
                </a:xfrm>
                <a:custGeom>
                  <a:avLst/>
                  <a:gdLst/>
                  <a:ahLst/>
                  <a:cxnLst>
                    <a:cxn ang="0">
                      <a:pos x="131" y="6"/>
                    </a:cxn>
                    <a:cxn ang="0">
                      <a:pos x="131" y="17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6"/>
                    </a:cxn>
                  </a:cxnLst>
                  <a:rect l="0" t="0" r="r" b="b"/>
                  <a:pathLst>
                    <a:path w="131" h="17">
                      <a:moveTo>
                        <a:pt x="131" y="6"/>
                      </a:moveTo>
                      <a:lnTo>
                        <a:pt x="131" y="17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6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43" name="Freeform 187"/>
                <p:cNvSpPr>
                  <a:spLocks/>
                </p:cNvSpPr>
                <p:nvPr/>
              </p:nvSpPr>
              <p:spPr bwMode="auto">
                <a:xfrm>
                  <a:off x="3000" y="2956"/>
                  <a:ext cx="131" cy="18"/>
                </a:xfrm>
                <a:custGeom>
                  <a:avLst/>
                  <a:gdLst/>
                  <a:ahLst/>
                  <a:cxnLst>
                    <a:cxn ang="0">
                      <a:pos x="131" y="7"/>
                    </a:cxn>
                    <a:cxn ang="0">
                      <a:pos x="131" y="18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7"/>
                    </a:cxn>
                  </a:cxnLst>
                  <a:rect l="0" t="0" r="r" b="b"/>
                  <a:pathLst>
                    <a:path w="131" h="18">
                      <a:moveTo>
                        <a:pt x="131" y="7"/>
                      </a:moveTo>
                      <a:lnTo>
                        <a:pt x="131" y="18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44" name="Freeform 188"/>
                <p:cNvSpPr>
                  <a:spLocks/>
                </p:cNvSpPr>
                <p:nvPr/>
              </p:nvSpPr>
              <p:spPr bwMode="auto">
                <a:xfrm>
                  <a:off x="3000" y="2956"/>
                  <a:ext cx="131" cy="17"/>
                </a:xfrm>
                <a:custGeom>
                  <a:avLst/>
                  <a:gdLst/>
                  <a:ahLst/>
                  <a:cxnLst>
                    <a:cxn ang="0">
                      <a:pos x="131" y="7"/>
                    </a:cxn>
                    <a:cxn ang="0">
                      <a:pos x="131" y="17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7"/>
                    </a:cxn>
                  </a:cxnLst>
                  <a:rect l="0" t="0" r="r" b="b"/>
                  <a:pathLst>
                    <a:path w="131" h="17">
                      <a:moveTo>
                        <a:pt x="131" y="7"/>
                      </a:moveTo>
                      <a:lnTo>
                        <a:pt x="131" y="17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7"/>
                      </a:lnTo>
                      <a:close/>
                    </a:path>
                  </a:pathLst>
                </a:custGeom>
                <a:solidFill>
                  <a:srgbClr val="C3C3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45" name="Freeform 189"/>
                <p:cNvSpPr>
                  <a:spLocks/>
                </p:cNvSpPr>
                <p:nvPr/>
              </p:nvSpPr>
              <p:spPr bwMode="auto">
                <a:xfrm>
                  <a:off x="3000" y="2955"/>
                  <a:ext cx="131" cy="18"/>
                </a:xfrm>
                <a:custGeom>
                  <a:avLst/>
                  <a:gdLst/>
                  <a:ahLst/>
                  <a:cxnLst>
                    <a:cxn ang="0">
                      <a:pos x="131" y="7"/>
                    </a:cxn>
                    <a:cxn ang="0">
                      <a:pos x="131" y="18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7"/>
                    </a:cxn>
                  </a:cxnLst>
                  <a:rect l="0" t="0" r="r" b="b"/>
                  <a:pathLst>
                    <a:path w="131" h="18">
                      <a:moveTo>
                        <a:pt x="131" y="7"/>
                      </a:moveTo>
                      <a:lnTo>
                        <a:pt x="131" y="18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7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46" name="Freeform 190"/>
                <p:cNvSpPr>
                  <a:spLocks/>
                </p:cNvSpPr>
                <p:nvPr/>
              </p:nvSpPr>
              <p:spPr bwMode="auto">
                <a:xfrm>
                  <a:off x="3000" y="2955"/>
                  <a:ext cx="131" cy="18"/>
                </a:xfrm>
                <a:custGeom>
                  <a:avLst/>
                  <a:gdLst/>
                  <a:ahLst/>
                  <a:cxnLst>
                    <a:cxn ang="0">
                      <a:pos x="131" y="7"/>
                    </a:cxn>
                    <a:cxn ang="0">
                      <a:pos x="131" y="18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7"/>
                    </a:cxn>
                  </a:cxnLst>
                  <a:rect l="0" t="0" r="r" b="b"/>
                  <a:pathLst>
                    <a:path w="131" h="18">
                      <a:moveTo>
                        <a:pt x="131" y="7"/>
                      </a:moveTo>
                      <a:lnTo>
                        <a:pt x="131" y="18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7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47" name="Freeform 191"/>
                <p:cNvSpPr>
                  <a:spLocks/>
                </p:cNvSpPr>
                <p:nvPr/>
              </p:nvSpPr>
              <p:spPr bwMode="auto">
                <a:xfrm>
                  <a:off x="3000" y="2955"/>
                  <a:ext cx="131" cy="18"/>
                </a:xfrm>
                <a:custGeom>
                  <a:avLst/>
                  <a:gdLst/>
                  <a:ahLst/>
                  <a:cxnLst>
                    <a:cxn ang="0">
                      <a:pos x="131" y="6"/>
                    </a:cxn>
                    <a:cxn ang="0">
                      <a:pos x="131" y="18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6"/>
                    </a:cxn>
                  </a:cxnLst>
                  <a:rect l="0" t="0" r="r" b="b"/>
                  <a:pathLst>
                    <a:path w="131" h="18">
                      <a:moveTo>
                        <a:pt x="131" y="6"/>
                      </a:moveTo>
                      <a:lnTo>
                        <a:pt x="131" y="18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6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48" name="Freeform 192"/>
                <p:cNvSpPr>
                  <a:spLocks/>
                </p:cNvSpPr>
                <p:nvPr/>
              </p:nvSpPr>
              <p:spPr bwMode="auto">
                <a:xfrm>
                  <a:off x="3000" y="2953"/>
                  <a:ext cx="131" cy="19"/>
                </a:xfrm>
                <a:custGeom>
                  <a:avLst/>
                  <a:gdLst/>
                  <a:ahLst/>
                  <a:cxnLst>
                    <a:cxn ang="0">
                      <a:pos x="131" y="8"/>
                    </a:cxn>
                    <a:cxn ang="0">
                      <a:pos x="131" y="19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8"/>
                    </a:cxn>
                  </a:cxnLst>
                  <a:rect l="0" t="0" r="r" b="b"/>
                  <a:pathLst>
                    <a:path w="131" h="19">
                      <a:moveTo>
                        <a:pt x="131" y="8"/>
                      </a:moveTo>
                      <a:lnTo>
                        <a:pt x="131" y="19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8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49" name="Freeform 193"/>
                <p:cNvSpPr>
                  <a:spLocks/>
                </p:cNvSpPr>
                <p:nvPr/>
              </p:nvSpPr>
              <p:spPr bwMode="auto">
                <a:xfrm>
                  <a:off x="3000" y="2953"/>
                  <a:ext cx="131" cy="19"/>
                </a:xfrm>
                <a:custGeom>
                  <a:avLst/>
                  <a:gdLst/>
                  <a:ahLst/>
                  <a:cxnLst>
                    <a:cxn ang="0">
                      <a:pos x="131" y="7"/>
                    </a:cxn>
                    <a:cxn ang="0">
                      <a:pos x="131" y="19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7"/>
                    </a:cxn>
                  </a:cxnLst>
                  <a:rect l="0" t="0" r="r" b="b"/>
                  <a:pathLst>
                    <a:path w="131" h="19">
                      <a:moveTo>
                        <a:pt x="131" y="7"/>
                      </a:moveTo>
                      <a:lnTo>
                        <a:pt x="131" y="19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7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50" name="Freeform 194"/>
                <p:cNvSpPr>
                  <a:spLocks/>
                </p:cNvSpPr>
                <p:nvPr/>
              </p:nvSpPr>
              <p:spPr bwMode="auto">
                <a:xfrm>
                  <a:off x="3000" y="2952"/>
                  <a:ext cx="131" cy="19"/>
                </a:xfrm>
                <a:custGeom>
                  <a:avLst/>
                  <a:gdLst/>
                  <a:ahLst/>
                  <a:cxnLst>
                    <a:cxn ang="0">
                      <a:pos x="131" y="8"/>
                    </a:cxn>
                    <a:cxn ang="0">
                      <a:pos x="131" y="19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8"/>
                    </a:cxn>
                  </a:cxnLst>
                  <a:rect l="0" t="0" r="r" b="b"/>
                  <a:pathLst>
                    <a:path w="131" h="19">
                      <a:moveTo>
                        <a:pt x="131" y="8"/>
                      </a:moveTo>
                      <a:lnTo>
                        <a:pt x="131" y="19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8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51" name="Freeform 195"/>
                <p:cNvSpPr>
                  <a:spLocks/>
                </p:cNvSpPr>
                <p:nvPr/>
              </p:nvSpPr>
              <p:spPr bwMode="auto">
                <a:xfrm>
                  <a:off x="3000" y="2952"/>
                  <a:ext cx="131" cy="19"/>
                </a:xfrm>
                <a:custGeom>
                  <a:avLst/>
                  <a:gdLst/>
                  <a:ahLst/>
                  <a:cxnLst>
                    <a:cxn ang="0">
                      <a:pos x="131" y="8"/>
                    </a:cxn>
                    <a:cxn ang="0">
                      <a:pos x="131" y="19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8"/>
                    </a:cxn>
                  </a:cxnLst>
                  <a:rect l="0" t="0" r="r" b="b"/>
                  <a:pathLst>
                    <a:path w="131" h="19">
                      <a:moveTo>
                        <a:pt x="131" y="8"/>
                      </a:moveTo>
                      <a:lnTo>
                        <a:pt x="131" y="19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8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52" name="Freeform 196"/>
                <p:cNvSpPr>
                  <a:spLocks/>
                </p:cNvSpPr>
                <p:nvPr/>
              </p:nvSpPr>
              <p:spPr bwMode="auto">
                <a:xfrm>
                  <a:off x="3000" y="2952"/>
                  <a:ext cx="131" cy="18"/>
                </a:xfrm>
                <a:custGeom>
                  <a:avLst/>
                  <a:gdLst/>
                  <a:ahLst/>
                  <a:cxnLst>
                    <a:cxn ang="0">
                      <a:pos x="131" y="7"/>
                    </a:cxn>
                    <a:cxn ang="0">
                      <a:pos x="131" y="18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7"/>
                    </a:cxn>
                  </a:cxnLst>
                  <a:rect l="0" t="0" r="r" b="b"/>
                  <a:pathLst>
                    <a:path w="131" h="18">
                      <a:moveTo>
                        <a:pt x="131" y="7"/>
                      </a:moveTo>
                      <a:lnTo>
                        <a:pt x="131" y="18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7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53" name="Freeform 197"/>
                <p:cNvSpPr>
                  <a:spLocks/>
                </p:cNvSpPr>
                <p:nvPr/>
              </p:nvSpPr>
              <p:spPr bwMode="auto">
                <a:xfrm>
                  <a:off x="3000" y="2951"/>
                  <a:ext cx="131" cy="19"/>
                </a:xfrm>
                <a:custGeom>
                  <a:avLst/>
                  <a:gdLst/>
                  <a:ahLst/>
                  <a:cxnLst>
                    <a:cxn ang="0">
                      <a:pos x="131" y="8"/>
                    </a:cxn>
                    <a:cxn ang="0">
                      <a:pos x="131" y="19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8"/>
                    </a:cxn>
                  </a:cxnLst>
                  <a:rect l="0" t="0" r="r" b="b"/>
                  <a:pathLst>
                    <a:path w="131" h="19">
                      <a:moveTo>
                        <a:pt x="131" y="8"/>
                      </a:moveTo>
                      <a:lnTo>
                        <a:pt x="131" y="19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8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54" name="Freeform 198"/>
                <p:cNvSpPr>
                  <a:spLocks/>
                </p:cNvSpPr>
                <p:nvPr/>
              </p:nvSpPr>
              <p:spPr bwMode="auto">
                <a:xfrm>
                  <a:off x="3000" y="2950"/>
                  <a:ext cx="131" cy="20"/>
                </a:xfrm>
                <a:custGeom>
                  <a:avLst/>
                  <a:gdLst/>
                  <a:ahLst/>
                  <a:cxnLst>
                    <a:cxn ang="0">
                      <a:pos x="131" y="9"/>
                    </a:cxn>
                    <a:cxn ang="0">
                      <a:pos x="131" y="20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9"/>
                    </a:cxn>
                  </a:cxnLst>
                  <a:rect l="0" t="0" r="r" b="b"/>
                  <a:pathLst>
                    <a:path w="131" h="20">
                      <a:moveTo>
                        <a:pt x="131" y="9"/>
                      </a:moveTo>
                      <a:lnTo>
                        <a:pt x="131" y="20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9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55" name="Freeform 199"/>
                <p:cNvSpPr>
                  <a:spLocks/>
                </p:cNvSpPr>
                <p:nvPr/>
              </p:nvSpPr>
              <p:spPr bwMode="auto">
                <a:xfrm>
                  <a:off x="3000" y="2949"/>
                  <a:ext cx="131" cy="21"/>
                </a:xfrm>
                <a:custGeom>
                  <a:avLst/>
                  <a:gdLst/>
                  <a:ahLst/>
                  <a:cxnLst>
                    <a:cxn ang="0">
                      <a:pos x="131" y="9"/>
                    </a:cxn>
                    <a:cxn ang="0">
                      <a:pos x="131" y="21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9"/>
                    </a:cxn>
                  </a:cxnLst>
                  <a:rect l="0" t="0" r="r" b="b"/>
                  <a:pathLst>
                    <a:path w="131" h="21">
                      <a:moveTo>
                        <a:pt x="131" y="9"/>
                      </a:moveTo>
                      <a:lnTo>
                        <a:pt x="131" y="21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9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56" name="Freeform 200"/>
                <p:cNvSpPr>
                  <a:spLocks/>
                </p:cNvSpPr>
                <p:nvPr/>
              </p:nvSpPr>
              <p:spPr bwMode="auto">
                <a:xfrm>
                  <a:off x="3000" y="2949"/>
                  <a:ext cx="131" cy="20"/>
                </a:xfrm>
                <a:custGeom>
                  <a:avLst/>
                  <a:gdLst/>
                  <a:ahLst/>
                  <a:cxnLst>
                    <a:cxn ang="0">
                      <a:pos x="131" y="9"/>
                    </a:cxn>
                    <a:cxn ang="0">
                      <a:pos x="131" y="20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9"/>
                    </a:cxn>
                  </a:cxnLst>
                  <a:rect l="0" t="0" r="r" b="b"/>
                  <a:pathLst>
                    <a:path w="131" h="20">
                      <a:moveTo>
                        <a:pt x="131" y="9"/>
                      </a:moveTo>
                      <a:lnTo>
                        <a:pt x="131" y="2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9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57" name="Freeform 201"/>
                <p:cNvSpPr>
                  <a:spLocks/>
                </p:cNvSpPr>
                <p:nvPr/>
              </p:nvSpPr>
              <p:spPr bwMode="auto">
                <a:xfrm>
                  <a:off x="3000" y="2949"/>
                  <a:ext cx="131" cy="20"/>
                </a:xfrm>
                <a:custGeom>
                  <a:avLst/>
                  <a:gdLst/>
                  <a:ahLst/>
                  <a:cxnLst>
                    <a:cxn ang="0">
                      <a:pos x="131" y="9"/>
                    </a:cxn>
                    <a:cxn ang="0">
                      <a:pos x="131" y="20"/>
                    </a:cxn>
                    <a:cxn ang="0">
                      <a:pos x="0" y="9"/>
                    </a:cxn>
                    <a:cxn ang="0">
                      <a:pos x="0" y="0"/>
                    </a:cxn>
                    <a:cxn ang="0">
                      <a:pos x="131" y="9"/>
                    </a:cxn>
                  </a:cxnLst>
                  <a:rect l="0" t="0" r="r" b="b"/>
                  <a:pathLst>
                    <a:path w="131" h="20">
                      <a:moveTo>
                        <a:pt x="131" y="9"/>
                      </a:moveTo>
                      <a:lnTo>
                        <a:pt x="131" y="20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131" y="9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58" name="Freeform 202"/>
                <p:cNvSpPr>
                  <a:spLocks/>
                </p:cNvSpPr>
                <p:nvPr/>
              </p:nvSpPr>
              <p:spPr bwMode="auto">
                <a:xfrm>
                  <a:off x="3000" y="2948"/>
                  <a:ext cx="131" cy="21"/>
                </a:xfrm>
                <a:custGeom>
                  <a:avLst/>
                  <a:gdLst/>
                  <a:ahLst/>
                  <a:cxnLst>
                    <a:cxn ang="0">
                      <a:pos x="131" y="10"/>
                    </a:cxn>
                    <a:cxn ang="0">
                      <a:pos x="131" y="21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0"/>
                    </a:cxn>
                  </a:cxnLst>
                  <a:rect l="0" t="0" r="r" b="b"/>
                  <a:pathLst>
                    <a:path w="131" h="21">
                      <a:moveTo>
                        <a:pt x="131" y="10"/>
                      </a:moveTo>
                      <a:lnTo>
                        <a:pt x="131" y="21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0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59" name="Freeform 203"/>
                <p:cNvSpPr>
                  <a:spLocks/>
                </p:cNvSpPr>
                <p:nvPr/>
              </p:nvSpPr>
              <p:spPr bwMode="auto">
                <a:xfrm>
                  <a:off x="3000" y="2947"/>
                  <a:ext cx="131" cy="22"/>
                </a:xfrm>
                <a:custGeom>
                  <a:avLst/>
                  <a:gdLst/>
                  <a:ahLst/>
                  <a:cxnLst>
                    <a:cxn ang="0">
                      <a:pos x="131" y="11"/>
                    </a:cxn>
                    <a:cxn ang="0">
                      <a:pos x="131" y="2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11"/>
                    </a:cxn>
                  </a:cxnLst>
                  <a:rect l="0" t="0" r="r" b="b"/>
                  <a:pathLst>
                    <a:path w="131" h="22">
                      <a:moveTo>
                        <a:pt x="131" y="11"/>
                      </a:moveTo>
                      <a:lnTo>
                        <a:pt x="131" y="22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1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60" name="Freeform 204"/>
                <p:cNvSpPr>
                  <a:spLocks/>
                </p:cNvSpPr>
                <p:nvPr/>
              </p:nvSpPr>
              <p:spPr bwMode="auto">
                <a:xfrm>
                  <a:off x="3000" y="2946"/>
                  <a:ext cx="131" cy="23"/>
                </a:xfrm>
                <a:custGeom>
                  <a:avLst/>
                  <a:gdLst/>
                  <a:ahLst/>
                  <a:cxnLst>
                    <a:cxn ang="0">
                      <a:pos x="131" y="11"/>
                    </a:cxn>
                    <a:cxn ang="0">
                      <a:pos x="131" y="23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11"/>
                    </a:cxn>
                  </a:cxnLst>
                  <a:rect l="0" t="0" r="r" b="b"/>
                  <a:pathLst>
                    <a:path w="131" h="23">
                      <a:moveTo>
                        <a:pt x="131" y="11"/>
                      </a:moveTo>
                      <a:lnTo>
                        <a:pt x="131" y="23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11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61" name="Freeform 205"/>
                <p:cNvSpPr>
                  <a:spLocks/>
                </p:cNvSpPr>
                <p:nvPr/>
              </p:nvSpPr>
              <p:spPr bwMode="auto">
                <a:xfrm>
                  <a:off x="3000" y="2945"/>
                  <a:ext cx="131" cy="22"/>
                </a:xfrm>
                <a:custGeom>
                  <a:avLst/>
                  <a:gdLst/>
                  <a:ahLst/>
                  <a:cxnLst>
                    <a:cxn ang="0">
                      <a:pos x="131" y="12"/>
                    </a:cxn>
                    <a:cxn ang="0">
                      <a:pos x="131" y="22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12"/>
                    </a:cxn>
                  </a:cxnLst>
                  <a:rect l="0" t="0" r="r" b="b"/>
                  <a:pathLst>
                    <a:path w="131" h="22">
                      <a:moveTo>
                        <a:pt x="131" y="12"/>
                      </a:moveTo>
                      <a:lnTo>
                        <a:pt x="131" y="22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1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62" name="Freeform 206"/>
                <p:cNvSpPr>
                  <a:spLocks/>
                </p:cNvSpPr>
                <p:nvPr/>
              </p:nvSpPr>
              <p:spPr bwMode="auto">
                <a:xfrm>
                  <a:off x="3000" y="2945"/>
                  <a:ext cx="131" cy="22"/>
                </a:xfrm>
                <a:custGeom>
                  <a:avLst/>
                  <a:gdLst/>
                  <a:ahLst/>
                  <a:cxnLst>
                    <a:cxn ang="0">
                      <a:pos x="131" y="12"/>
                    </a:cxn>
                    <a:cxn ang="0">
                      <a:pos x="131" y="2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12"/>
                    </a:cxn>
                  </a:cxnLst>
                  <a:rect l="0" t="0" r="r" b="b"/>
                  <a:pathLst>
                    <a:path w="131" h="22">
                      <a:moveTo>
                        <a:pt x="131" y="12"/>
                      </a:moveTo>
                      <a:lnTo>
                        <a:pt x="131" y="22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1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63" name="Freeform 207"/>
                <p:cNvSpPr>
                  <a:spLocks/>
                </p:cNvSpPr>
                <p:nvPr/>
              </p:nvSpPr>
              <p:spPr bwMode="auto">
                <a:xfrm>
                  <a:off x="3000" y="2945"/>
                  <a:ext cx="131" cy="22"/>
                </a:xfrm>
                <a:custGeom>
                  <a:avLst/>
                  <a:gdLst/>
                  <a:ahLst/>
                  <a:cxnLst>
                    <a:cxn ang="0">
                      <a:pos x="131" y="12"/>
                    </a:cxn>
                    <a:cxn ang="0">
                      <a:pos x="131" y="22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12"/>
                    </a:cxn>
                  </a:cxnLst>
                  <a:rect l="0" t="0" r="r" b="b"/>
                  <a:pathLst>
                    <a:path w="131" h="22">
                      <a:moveTo>
                        <a:pt x="131" y="12"/>
                      </a:moveTo>
                      <a:lnTo>
                        <a:pt x="131" y="22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1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64" name="Freeform 208"/>
                <p:cNvSpPr>
                  <a:spLocks/>
                </p:cNvSpPr>
                <p:nvPr/>
              </p:nvSpPr>
              <p:spPr bwMode="auto">
                <a:xfrm>
                  <a:off x="3000" y="2944"/>
                  <a:ext cx="131" cy="23"/>
                </a:xfrm>
                <a:custGeom>
                  <a:avLst/>
                  <a:gdLst/>
                  <a:ahLst/>
                  <a:cxnLst>
                    <a:cxn ang="0">
                      <a:pos x="131" y="12"/>
                    </a:cxn>
                    <a:cxn ang="0">
                      <a:pos x="131" y="23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12"/>
                    </a:cxn>
                  </a:cxnLst>
                  <a:rect l="0" t="0" r="r" b="b"/>
                  <a:pathLst>
                    <a:path w="131" h="23">
                      <a:moveTo>
                        <a:pt x="131" y="12"/>
                      </a:moveTo>
                      <a:lnTo>
                        <a:pt x="131" y="23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12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65" name="Freeform 209"/>
                <p:cNvSpPr>
                  <a:spLocks/>
                </p:cNvSpPr>
                <p:nvPr/>
              </p:nvSpPr>
              <p:spPr bwMode="auto">
                <a:xfrm>
                  <a:off x="3000" y="2943"/>
                  <a:ext cx="131" cy="23"/>
                </a:xfrm>
                <a:custGeom>
                  <a:avLst/>
                  <a:gdLst/>
                  <a:ahLst/>
                  <a:cxnLst>
                    <a:cxn ang="0">
                      <a:pos x="131" y="13"/>
                    </a:cxn>
                    <a:cxn ang="0">
                      <a:pos x="131" y="23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13"/>
                    </a:cxn>
                  </a:cxnLst>
                  <a:rect l="0" t="0" r="r" b="b"/>
                  <a:pathLst>
                    <a:path w="131" h="23">
                      <a:moveTo>
                        <a:pt x="131" y="13"/>
                      </a:moveTo>
                      <a:lnTo>
                        <a:pt x="131" y="23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13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66" name="Freeform 210"/>
                <p:cNvSpPr>
                  <a:spLocks/>
                </p:cNvSpPr>
                <p:nvPr/>
              </p:nvSpPr>
              <p:spPr bwMode="auto">
                <a:xfrm>
                  <a:off x="3000" y="2943"/>
                  <a:ext cx="131" cy="23"/>
                </a:xfrm>
                <a:custGeom>
                  <a:avLst/>
                  <a:gdLst/>
                  <a:ahLst/>
                  <a:cxnLst>
                    <a:cxn ang="0">
                      <a:pos x="131" y="13"/>
                    </a:cxn>
                    <a:cxn ang="0">
                      <a:pos x="131" y="23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3"/>
                    </a:cxn>
                  </a:cxnLst>
                  <a:rect l="0" t="0" r="r" b="b"/>
                  <a:pathLst>
                    <a:path w="131" h="23">
                      <a:moveTo>
                        <a:pt x="131" y="13"/>
                      </a:moveTo>
                      <a:lnTo>
                        <a:pt x="131" y="23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3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67" name="Freeform 211"/>
                <p:cNvSpPr>
                  <a:spLocks/>
                </p:cNvSpPr>
                <p:nvPr/>
              </p:nvSpPr>
              <p:spPr bwMode="auto">
                <a:xfrm>
                  <a:off x="3000" y="2942"/>
                  <a:ext cx="131" cy="24"/>
                </a:xfrm>
                <a:custGeom>
                  <a:avLst/>
                  <a:gdLst/>
                  <a:ahLst/>
                  <a:cxnLst>
                    <a:cxn ang="0">
                      <a:pos x="131" y="14"/>
                    </a:cxn>
                    <a:cxn ang="0">
                      <a:pos x="131" y="24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14"/>
                    </a:cxn>
                  </a:cxnLst>
                  <a:rect l="0" t="0" r="r" b="b"/>
                  <a:pathLst>
                    <a:path w="131" h="24">
                      <a:moveTo>
                        <a:pt x="131" y="14"/>
                      </a:moveTo>
                      <a:lnTo>
                        <a:pt x="131" y="24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14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68" name="Freeform 212"/>
                <p:cNvSpPr>
                  <a:spLocks/>
                </p:cNvSpPr>
                <p:nvPr/>
              </p:nvSpPr>
              <p:spPr bwMode="auto">
                <a:xfrm>
                  <a:off x="3000" y="2942"/>
                  <a:ext cx="131" cy="24"/>
                </a:xfrm>
                <a:custGeom>
                  <a:avLst/>
                  <a:gdLst/>
                  <a:ahLst/>
                  <a:cxnLst>
                    <a:cxn ang="0">
                      <a:pos x="131" y="14"/>
                    </a:cxn>
                    <a:cxn ang="0">
                      <a:pos x="131" y="24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14"/>
                    </a:cxn>
                  </a:cxnLst>
                  <a:rect l="0" t="0" r="r" b="b"/>
                  <a:pathLst>
                    <a:path w="131" h="24">
                      <a:moveTo>
                        <a:pt x="131" y="14"/>
                      </a:moveTo>
                      <a:lnTo>
                        <a:pt x="131" y="24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14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69" name="Freeform 213"/>
                <p:cNvSpPr>
                  <a:spLocks/>
                </p:cNvSpPr>
                <p:nvPr/>
              </p:nvSpPr>
              <p:spPr bwMode="auto">
                <a:xfrm>
                  <a:off x="3000" y="2941"/>
                  <a:ext cx="131" cy="24"/>
                </a:xfrm>
                <a:custGeom>
                  <a:avLst/>
                  <a:gdLst/>
                  <a:ahLst/>
                  <a:cxnLst>
                    <a:cxn ang="0">
                      <a:pos x="131" y="15"/>
                    </a:cxn>
                    <a:cxn ang="0">
                      <a:pos x="131" y="24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15"/>
                    </a:cxn>
                  </a:cxnLst>
                  <a:rect l="0" t="0" r="r" b="b"/>
                  <a:pathLst>
                    <a:path w="131" h="24">
                      <a:moveTo>
                        <a:pt x="131" y="15"/>
                      </a:moveTo>
                      <a:lnTo>
                        <a:pt x="131" y="24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1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70" name="Freeform 214"/>
                <p:cNvSpPr>
                  <a:spLocks/>
                </p:cNvSpPr>
                <p:nvPr/>
              </p:nvSpPr>
              <p:spPr bwMode="auto">
                <a:xfrm>
                  <a:off x="3000" y="2940"/>
                  <a:ext cx="131" cy="25"/>
                </a:xfrm>
                <a:custGeom>
                  <a:avLst/>
                  <a:gdLst/>
                  <a:ahLst/>
                  <a:cxnLst>
                    <a:cxn ang="0">
                      <a:pos x="131" y="15"/>
                    </a:cxn>
                    <a:cxn ang="0">
                      <a:pos x="131" y="25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15"/>
                    </a:cxn>
                  </a:cxnLst>
                  <a:rect l="0" t="0" r="r" b="b"/>
                  <a:pathLst>
                    <a:path w="131" h="25">
                      <a:moveTo>
                        <a:pt x="131" y="15"/>
                      </a:moveTo>
                      <a:lnTo>
                        <a:pt x="131" y="25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15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71" name="Freeform 215"/>
                <p:cNvSpPr>
                  <a:spLocks/>
                </p:cNvSpPr>
                <p:nvPr/>
              </p:nvSpPr>
              <p:spPr bwMode="auto">
                <a:xfrm>
                  <a:off x="3000" y="2939"/>
                  <a:ext cx="131" cy="25"/>
                </a:xfrm>
                <a:custGeom>
                  <a:avLst/>
                  <a:gdLst/>
                  <a:ahLst/>
                  <a:cxnLst>
                    <a:cxn ang="0">
                      <a:pos x="131" y="16"/>
                    </a:cxn>
                    <a:cxn ang="0">
                      <a:pos x="131" y="25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31" y="16"/>
                    </a:cxn>
                  </a:cxnLst>
                  <a:rect l="0" t="0" r="r" b="b"/>
                  <a:pathLst>
                    <a:path w="131" h="25">
                      <a:moveTo>
                        <a:pt x="131" y="16"/>
                      </a:moveTo>
                      <a:lnTo>
                        <a:pt x="131" y="25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31" y="16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72" name="Freeform 216"/>
                <p:cNvSpPr>
                  <a:spLocks/>
                </p:cNvSpPr>
                <p:nvPr/>
              </p:nvSpPr>
              <p:spPr bwMode="auto">
                <a:xfrm>
                  <a:off x="3000" y="2939"/>
                  <a:ext cx="131" cy="25"/>
                </a:xfrm>
                <a:custGeom>
                  <a:avLst/>
                  <a:gdLst/>
                  <a:ahLst/>
                  <a:cxnLst>
                    <a:cxn ang="0">
                      <a:pos x="131" y="16"/>
                    </a:cxn>
                    <a:cxn ang="0">
                      <a:pos x="131" y="25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16"/>
                    </a:cxn>
                  </a:cxnLst>
                  <a:rect l="0" t="0" r="r" b="b"/>
                  <a:pathLst>
                    <a:path w="131" h="25">
                      <a:moveTo>
                        <a:pt x="131" y="16"/>
                      </a:moveTo>
                      <a:lnTo>
                        <a:pt x="131" y="25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16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73" name="Freeform 217"/>
                <p:cNvSpPr>
                  <a:spLocks/>
                </p:cNvSpPr>
                <p:nvPr/>
              </p:nvSpPr>
              <p:spPr bwMode="auto">
                <a:xfrm>
                  <a:off x="3000" y="2939"/>
                  <a:ext cx="131" cy="25"/>
                </a:xfrm>
                <a:custGeom>
                  <a:avLst/>
                  <a:gdLst/>
                  <a:ahLst/>
                  <a:cxnLst>
                    <a:cxn ang="0">
                      <a:pos x="131" y="16"/>
                    </a:cxn>
                    <a:cxn ang="0">
                      <a:pos x="131" y="25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6"/>
                    </a:cxn>
                  </a:cxnLst>
                  <a:rect l="0" t="0" r="r" b="b"/>
                  <a:pathLst>
                    <a:path w="131" h="25">
                      <a:moveTo>
                        <a:pt x="131" y="16"/>
                      </a:moveTo>
                      <a:lnTo>
                        <a:pt x="131" y="25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6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74" name="Freeform 218"/>
                <p:cNvSpPr>
                  <a:spLocks/>
                </p:cNvSpPr>
                <p:nvPr/>
              </p:nvSpPr>
              <p:spPr bwMode="auto">
                <a:xfrm>
                  <a:off x="3000" y="2938"/>
                  <a:ext cx="131" cy="26"/>
                </a:xfrm>
                <a:custGeom>
                  <a:avLst/>
                  <a:gdLst/>
                  <a:ahLst/>
                  <a:cxnLst>
                    <a:cxn ang="0">
                      <a:pos x="131" y="15"/>
                    </a:cxn>
                    <a:cxn ang="0">
                      <a:pos x="131" y="26"/>
                    </a:cxn>
                    <a:cxn ang="0">
                      <a:pos x="0" y="11"/>
                    </a:cxn>
                    <a:cxn ang="0">
                      <a:pos x="0" y="0"/>
                    </a:cxn>
                    <a:cxn ang="0">
                      <a:pos x="131" y="15"/>
                    </a:cxn>
                  </a:cxnLst>
                  <a:rect l="0" t="0" r="r" b="b"/>
                  <a:pathLst>
                    <a:path w="131" h="26">
                      <a:moveTo>
                        <a:pt x="131" y="15"/>
                      </a:moveTo>
                      <a:lnTo>
                        <a:pt x="131" y="2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131" y="15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75" name="Freeform 219"/>
                <p:cNvSpPr>
                  <a:spLocks/>
                </p:cNvSpPr>
                <p:nvPr/>
              </p:nvSpPr>
              <p:spPr bwMode="auto">
                <a:xfrm>
                  <a:off x="3000" y="2938"/>
                  <a:ext cx="131" cy="25"/>
                </a:xfrm>
                <a:custGeom>
                  <a:avLst/>
                  <a:gdLst/>
                  <a:ahLst/>
                  <a:cxnLst>
                    <a:cxn ang="0">
                      <a:pos x="131" y="15"/>
                    </a:cxn>
                    <a:cxn ang="0">
                      <a:pos x="131" y="25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5"/>
                    </a:cxn>
                  </a:cxnLst>
                  <a:rect l="0" t="0" r="r" b="b"/>
                  <a:pathLst>
                    <a:path w="131" h="25">
                      <a:moveTo>
                        <a:pt x="131" y="15"/>
                      </a:moveTo>
                      <a:lnTo>
                        <a:pt x="131" y="25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5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76" name="Freeform 220"/>
                <p:cNvSpPr>
                  <a:spLocks/>
                </p:cNvSpPr>
                <p:nvPr/>
              </p:nvSpPr>
              <p:spPr bwMode="auto">
                <a:xfrm>
                  <a:off x="3000" y="2937"/>
                  <a:ext cx="131" cy="26"/>
                </a:xfrm>
                <a:custGeom>
                  <a:avLst/>
                  <a:gdLst/>
                  <a:ahLst/>
                  <a:cxnLst>
                    <a:cxn ang="0">
                      <a:pos x="131" y="16"/>
                    </a:cxn>
                    <a:cxn ang="0">
                      <a:pos x="131" y="26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6"/>
                    </a:cxn>
                  </a:cxnLst>
                  <a:rect l="0" t="0" r="r" b="b"/>
                  <a:pathLst>
                    <a:path w="131" h="26">
                      <a:moveTo>
                        <a:pt x="131" y="16"/>
                      </a:moveTo>
                      <a:lnTo>
                        <a:pt x="131" y="26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6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77" name="Freeform 221"/>
                <p:cNvSpPr>
                  <a:spLocks/>
                </p:cNvSpPr>
                <p:nvPr/>
              </p:nvSpPr>
              <p:spPr bwMode="auto">
                <a:xfrm>
                  <a:off x="3000" y="2936"/>
                  <a:ext cx="131" cy="27"/>
                </a:xfrm>
                <a:custGeom>
                  <a:avLst/>
                  <a:gdLst/>
                  <a:ahLst/>
                  <a:cxnLst>
                    <a:cxn ang="0">
                      <a:pos x="131" y="17"/>
                    </a:cxn>
                    <a:cxn ang="0">
                      <a:pos x="131" y="27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7"/>
                    </a:cxn>
                  </a:cxnLst>
                  <a:rect l="0" t="0" r="r" b="b"/>
                  <a:pathLst>
                    <a:path w="131" h="27">
                      <a:moveTo>
                        <a:pt x="131" y="17"/>
                      </a:moveTo>
                      <a:lnTo>
                        <a:pt x="131" y="27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7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78" name="Freeform 222"/>
                <p:cNvSpPr>
                  <a:spLocks/>
                </p:cNvSpPr>
                <p:nvPr/>
              </p:nvSpPr>
              <p:spPr bwMode="auto">
                <a:xfrm>
                  <a:off x="3000" y="2936"/>
                  <a:ext cx="131" cy="27"/>
                </a:xfrm>
                <a:custGeom>
                  <a:avLst/>
                  <a:gdLst/>
                  <a:ahLst/>
                  <a:cxnLst>
                    <a:cxn ang="0">
                      <a:pos x="131" y="17"/>
                    </a:cxn>
                    <a:cxn ang="0">
                      <a:pos x="131" y="27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7"/>
                    </a:cxn>
                  </a:cxnLst>
                  <a:rect l="0" t="0" r="r" b="b"/>
                  <a:pathLst>
                    <a:path w="131" h="27">
                      <a:moveTo>
                        <a:pt x="131" y="17"/>
                      </a:moveTo>
                      <a:lnTo>
                        <a:pt x="131" y="27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7"/>
                      </a:lnTo>
                      <a:close/>
                    </a:path>
                  </a:pathLst>
                </a:custGeom>
                <a:solidFill>
                  <a:srgbClr val="EEEEE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79" name="Freeform 223"/>
                <p:cNvSpPr>
                  <a:spLocks/>
                </p:cNvSpPr>
                <p:nvPr/>
              </p:nvSpPr>
              <p:spPr bwMode="auto">
                <a:xfrm>
                  <a:off x="3000" y="2935"/>
                  <a:ext cx="131" cy="28"/>
                </a:xfrm>
                <a:custGeom>
                  <a:avLst/>
                  <a:gdLst/>
                  <a:ahLst/>
                  <a:cxnLst>
                    <a:cxn ang="0">
                      <a:pos x="131" y="18"/>
                    </a:cxn>
                    <a:cxn ang="0">
                      <a:pos x="131" y="28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8"/>
                    </a:cxn>
                  </a:cxnLst>
                  <a:rect l="0" t="0" r="r" b="b"/>
                  <a:pathLst>
                    <a:path w="131" h="28">
                      <a:moveTo>
                        <a:pt x="131" y="18"/>
                      </a:moveTo>
                      <a:lnTo>
                        <a:pt x="131" y="28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80" name="Freeform 224"/>
                <p:cNvSpPr>
                  <a:spLocks/>
                </p:cNvSpPr>
                <p:nvPr/>
              </p:nvSpPr>
              <p:spPr bwMode="auto">
                <a:xfrm>
                  <a:off x="3000" y="2935"/>
                  <a:ext cx="131" cy="27"/>
                </a:xfrm>
                <a:custGeom>
                  <a:avLst/>
                  <a:gdLst/>
                  <a:ahLst/>
                  <a:cxnLst>
                    <a:cxn ang="0">
                      <a:pos x="131" y="17"/>
                    </a:cxn>
                    <a:cxn ang="0">
                      <a:pos x="131" y="27"/>
                    </a:cxn>
                    <a:cxn ang="0">
                      <a:pos x="0" y="10"/>
                    </a:cxn>
                    <a:cxn ang="0">
                      <a:pos x="0" y="0"/>
                    </a:cxn>
                    <a:cxn ang="0">
                      <a:pos x="131" y="17"/>
                    </a:cxn>
                  </a:cxnLst>
                  <a:rect l="0" t="0" r="r" b="b"/>
                  <a:pathLst>
                    <a:path w="131" h="27">
                      <a:moveTo>
                        <a:pt x="131" y="17"/>
                      </a:moveTo>
                      <a:lnTo>
                        <a:pt x="131" y="27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31" y="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81" name="Freeform 225"/>
                <p:cNvSpPr>
                  <a:spLocks/>
                </p:cNvSpPr>
                <p:nvPr/>
              </p:nvSpPr>
              <p:spPr bwMode="auto">
                <a:xfrm>
                  <a:off x="3000" y="2935"/>
                  <a:ext cx="131" cy="27"/>
                </a:xfrm>
                <a:custGeom>
                  <a:avLst/>
                  <a:gdLst/>
                  <a:ahLst/>
                  <a:cxnLst>
                    <a:cxn ang="0">
                      <a:pos x="131" y="17"/>
                    </a:cxn>
                    <a:cxn ang="0">
                      <a:pos x="131" y="27"/>
                    </a:cxn>
                    <a:cxn ang="0">
                      <a:pos x="0" y="9"/>
                    </a:cxn>
                    <a:cxn ang="0">
                      <a:pos x="0" y="0"/>
                    </a:cxn>
                    <a:cxn ang="0">
                      <a:pos x="131" y="17"/>
                    </a:cxn>
                  </a:cxnLst>
                  <a:rect l="0" t="0" r="r" b="b"/>
                  <a:pathLst>
                    <a:path w="131" h="27">
                      <a:moveTo>
                        <a:pt x="131" y="17"/>
                      </a:moveTo>
                      <a:lnTo>
                        <a:pt x="131" y="27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131" y="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  <p:sp>
              <p:nvSpPr>
                <p:cNvPr id="582882" name="Freeform 226"/>
                <p:cNvSpPr>
                  <a:spLocks/>
                </p:cNvSpPr>
                <p:nvPr/>
              </p:nvSpPr>
              <p:spPr bwMode="auto">
                <a:xfrm>
                  <a:off x="3000" y="2934"/>
                  <a:ext cx="131" cy="27"/>
                </a:xfrm>
                <a:custGeom>
                  <a:avLst/>
                  <a:gdLst/>
                  <a:ahLst/>
                  <a:cxnLst>
                    <a:cxn ang="0">
                      <a:pos x="0" y="9"/>
                    </a:cxn>
                    <a:cxn ang="0">
                      <a:pos x="0" y="0"/>
                    </a:cxn>
                    <a:cxn ang="0">
                      <a:pos x="131" y="18"/>
                    </a:cxn>
                    <a:cxn ang="0">
                      <a:pos x="131" y="27"/>
                    </a:cxn>
                    <a:cxn ang="0">
                      <a:pos x="0" y="9"/>
                    </a:cxn>
                  </a:cxnLst>
                  <a:rect l="0" t="0" r="r" b="b"/>
                  <a:pathLst>
                    <a:path w="131" h="27">
                      <a:moveTo>
                        <a:pt x="0" y="9"/>
                      </a:moveTo>
                      <a:lnTo>
                        <a:pt x="0" y="0"/>
                      </a:lnTo>
                      <a:lnTo>
                        <a:pt x="131" y="18"/>
                      </a:lnTo>
                      <a:lnTo>
                        <a:pt x="131" y="27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000"/>
                </a:p>
              </p:txBody>
            </p:sp>
          </p:grpSp>
          <p:sp>
            <p:nvSpPr>
              <p:cNvPr id="582883" name="Freeform 227"/>
              <p:cNvSpPr>
                <a:spLocks/>
              </p:cNvSpPr>
              <p:nvPr/>
            </p:nvSpPr>
            <p:spPr bwMode="auto">
              <a:xfrm>
                <a:off x="1905" y="2063"/>
                <a:ext cx="119" cy="118"/>
              </a:xfrm>
              <a:custGeom>
                <a:avLst/>
                <a:gdLst/>
                <a:ahLst/>
                <a:cxnLst>
                  <a:cxn ang="0">
                    <a:pos x="25" y="118"/>
                  </a:cxn>
                  <a:cxn ang="0">
                    <a:pos x="16" y="116"/>
                  </a:cxn>
                  <a:cxn ang="0">
                    <a:pos x="7" y="110"/>
                  </a:cxn>
                  <a:cxn ang="0">
                    <a:pos x="2" y="100"/>
                  </a:cxn>
                  <a:cxn ang="0">
                    <a:pos x="0" y="89"/>
                  </a:cxn>
                  <a:cxn ang="0">
                    <a:pos x="2" y="77"/>
                  </a:cxn>
                  <a:cxn ang="0">
                    <a:pos x="7" y="68"/>
                  </a:cxn>
                  <a:cxn ang="0">
                    <a:pos x="11" y="64"/>
                  </a:cxn>
                  <a:cxn ang="0">
                    <a:pos x="15" y="62"/>
                  </a:cxn>
                  <a:cxn ang="0">
                    <a:pos x="25" y="59"/>
                  </a:cxn>
                  <a:cxn ang="0">
                    <a:pos x="34" y="57"/>
                  </a:cxn>
                  <a:cxn ang="0">
                    <a:pos x="42" y="51"/>
                  </a:cxn>
                  <a:cxn ang="0">
                    <a:pos x="47" y="42"/>
                  </a:cxn>
                  <a:cxn ang="0">
                    <a:pos x="49" y="30"/>
                  </a:cxn>
                  <a:cxn ang="0">
                    <a:pos x="49" y="25"/>
                  </a:cxn>
                  <a:cxn ang="0">
                    <a:pos x="47" y="19"/>
                  </a:cxn>
                  <a:cxn ang="0">
                    <a:pos x="42" y="9"/>
                  </a:cxn>
                  <a:cxn ang="0">
                    <a:pos x="35" y="3"/>
                  </a:cxn>
                  <a:cxn ang="0">
                    <a:pos x="25" y="0"/>
                  </a:cxn>
                  <a:cxn ang="0">
                    <a:pos x="95" y="0"/>
                  </a:cxn>
                  <a:cxn ang="0">
                    <a:pos x="99" y="0"/>
                  </a:cxn>
                  <a:cxn ang="0">
                    <a:pos x="104" y="2"/>
                  </a:cxn>
                  <a:cxn ang="0">
                    <a:pos x="112" y="9"/>
                  </a:cxn>
                  <a:cxn ang="0">
                    <a:pos x="117" y="18"/>
                  </a:cxn>
                  <a:cxn ang="0">
                    <a:pos x="119" y="30"/>
                  </a:cxn>
                  <a:cxn ang="0">
                    <a:pos x="119" y="35"/>
                  </a:cxn>
                  <a:cxn ang="0">
                    <a:pos x="117" y="40"/>
                  </a:cxn>
                  <a:cxn ang="0">
                    <a:pos x="112" y="50"/>
                  </a:cxn>
                  <a:cxn ang="0">
                    <a:pos x="105" y="56"/>
                  </a:cxn>
                  <a:cxn ang="0">
                    <a:pos x="95" y="59"/>
                  </a:cxn>
                  <a:cxn ang="0">
                    <a:pos x="91" y="59"/>
                  </a:cxn>
                  <a:cxn ang="0">
                    <a:pos x="86" y="61"/>
                  </a:cxn>
                  <a:cxn ang="0">
                    <a:pos x="78" y="67"/>
                  </a:cxn>
                  <a:cxn ang="0">
                    <a:pos x="73" y="76"/>
                  </a:cxn>
                  <a:cxn ang="0">
                    <a:pos x="70" y="89"/>
                  </a:cxn>
                  <a:cxn ang="0">
                    <a:pos x="72" y="99"/>
                  </a:cxn>
                  <a:cxn ang="0">
                    <a:pos x="77" y="109"/>
                  </a:cxn>
                  <a:cxn ang="0">
                    <a:pos x="84" y="116"/>
                  </a:cxn>
                  <a:cxn ang="0">
                    <a:pos x="95" y="118"/>
                  </a:cxn>
                  <a:cxn ang="0">
                    <a:pos x="25" y="118"/>
                  </a:cxn>
                </a:cxnLst>
                <a:rect l="0" t="0" r="r" b="b"/>
                <a:pathLst>
                  <a:path w="119" h="118">
                    <a:moveTo>
                      <a:pt x="25" y="118"/>
                    </a:moveTo>
                    <a:lnTo>
                      <a:pt x="16" y="116"/>
                    </a:lnTo>
                    <a:lnTo>
                      <a:pt x="7" y="110"/>
                    </a:lnTo>
                    <a:lnTo>
                      <a:pt x="2" y="100"/>
                    </a:lnTo>
                    <a:lnTo>
                      <a:pt x="0" y="89"/>
                    </a:lnTo>
                    <a:lnTo>
                      <a:pt x="2" y="77"/>
                    </a:lnTo>
                    <a:lnTo>
                      <a:pt x="7" y="68"/>
                    </a:lnTo>
                    <a:lnTo>
                      <a:pt x="11" y="64"/>
                    </a:lnTo>
                    <a:lnTo>
                      <a:pt x="15" y="62"/>
                    </a:lnTo>
                    <a:lnTo>
                      <a:pt x="25" y="59"/>
                    </a:lnTo>
                    <a:lnTo>
                      <a:pt x="34" y="57"/>
                    </a:lnTo>
                    <a:lnTo>
                      <a:pt x="42" y="51"/>
                    </a:lnTo>
                    <a:lnTo>
                      <a:pt x="47" y="42"/>
                    </a:lnTo>
                    <a:lnTo>
                      <a:pt x="49" y="30"/>
                    </a:lnTo>
                    <a:lnTo>
                      <a:pt x="49" y="25"/>
                    </a:lnTo>
                    <a:lnTo>
                      <a:pt x="47" y="19"/>
                    </a:lnTo>
                    <a:lnTo>
                      <a:pt x="42" y="9"/>
                    </a:lnTo>
                    <a:lnTo>
                      <a:pt x="35" y="3"/>
                    </a:lnTo>
                    <a:lnTo>
                      <a:pt x="25" y="0"/>
                    </a:lnTo>
                    <a:lnTo>
                      <a:pt x="95" y="0"/>
                    </a:lnTo>
                    <a:lnTo>
                      <a:pt x="99" y="0"/>
                    </a:lnTo>
                    <a:lnTo>
                      <a:pt x="104" y="2"/>
                    </a:lnTo>
                    <a:lnTo>
                      <a:pt x="112" y="9"/>
                    </a:lnTo>
                    <a:lnTo>
                      <a:pt x="117" y="18"/>
                    </a:lnTo>
                    <a:lnTo>
                      <a:pt x="119" y="30"/>
                    </a:lnTo>
                    <a:lnTo>
                      <a:pt x="119" y="35"/>
                    </a:lnTo>
                    <a:lnTo>
                      <a:pt x="117" y="40"/>
                    </a:lnTo>
                    <a:lnTo>
                      <a:pt x="112" y="50"/>
                    </a:lnTo>
                    <a:lnTo>
                      <a:pt x="105" y="56"/>
                    </a:lnTo>
                    <a:lnTo>
                      <a:pt x="95" y="59"/>
                    </a:lnTo>
                    <a:lnTo>
                      <a:pt x="91" y="59"/>
                    </a:lnTo>
                    <a:lnTo>
                      <a:pt x="86" y="61"/>
                    </a:lnTo>
                    <a:lnTo>
                      <a:pt x="78" y="67"/>
                    </a:lnTo>
                    <a:lnTo>
                      <a:pt x="73" y="76"/>
                    </a:lnTo>
                    <a:lnTo>
                      <a:pt x="70" y="89"/>
                    </a:lnTo>
                    <a:lnTo>
                      <a:pt x="72" y="99"/>
                    </a:lnTo>
                    <a:lnTo>
                      <a:pt x="77" y="109"/>
                    </a:lnTo>
                    <a:lnTo>
                      <a:pt x="84" y="116"/>
                    </a:lnTo>
                    <a:lnTo>
                      <a:pt x="95" y="118"/>
                    </a:lnTo>
                    <a:lnTo>
                      <a:pt x="25" y="11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2884" name="Freeform 228"/>
              <p:cNvSpPr>
                <a:spLocks/>
              </p:cNvSpPr>
              <p:nvPr/>
            </p:nvSpPr>
            <p:spPr bwMode="auto">
              <a:xfrm>
                <a:off x="1905" y="2966"/>
                <a:ext cx="119" cy="117"/>
              </a:xfrm>
              <a:custGeom>
                <a:avLst/>
                <a:gdLst/>
                <a:ahLst/>
                <a:cxnLst>
                  <a:cxn ang="0">
                    <a:pos x="25" y="117"/>
                  </a:cxn>
                  <a:cxn ang="0">
                    <a:pos x="16" y="115"/>
                  </a:cxn>
                  <a:cxn ang="0">
                    <a:pos x="7" y="109"/>
                  </a:cxn>
                  <a:cxn ang="0">
                    <a:pos x="2" y="100"/>
                  </a:cxn>
                  <a:cxn ang="0">
                    <a:pos x="0" y="88"/>
                  </a:cxn>
                  <a:cxn ang="0">
                    <a:pos x="2" y="78"/>
                  </a:cxn>
                  <a:cxn ang="0">
                    <a:pos x="7" y="68"/>
                  </a:cxn>
                  <a:cxn ang="0">
                    <a:pos x="11" y="65"/>
                  </a:cxn>
                  <a:cxn ang="0">
                    <a:pos x="15" y="62"/>
                  </a:cxn>
                  <a:cxn ang="0">
                    <a:pos x="25" y="59"/>
                  </a:cxn>
                  <a:cxn ang="0">
                    <a:pos x="34" y="57"/>
                  </a:cxn>
                  <a:cxn ang="0">
                    <a:pos x="42" y="51"/>
                  </a:cxn>
                  <a:cxn ang="0">
                    <a:pos x="47" y="41"/>
                  </a:cxn>
                  <a:cxn ang="0">
                    <a:pos x="49" y="30"/>
                  </a:cxn>
                  <a:cxn ang="0">
                    <a:pos x="49" y="25"/>
                  </a:cxn>
                  <a:cxn ang="0">
                    <a:pos x="47" y="19"/>
                  </a:cxn>
                  <a:cxn ang="0">
                    <a:pos x="42" y="9"/>
                  </a:cxn>
                  <a:cxn ang="0">
                    <a:pos x="35" y="3"/>
                  </a:cxn>
                  <a:cxn ang="0">
                    <a:pos x="25" y="0"/>
                  </a:cxn>
                  <a:cxn ang="0">
                    <a:pos x="95" y="0"/>
                  </a:cxn>
                  <a:cxn ang="0">
                    <a:pos x="99" y="0"/>
                  </a:cxn>
                  <a:cxn ang="0">
                    <a:pos x="104" y="2"/>
                  </a:cxn>
                  <a:cxn ang="0">
                    <a:pos x="112" y="9"/>
                  </a:cxn>
                  <a:cxn ang="0">
                    <a:pos x="117" y="18"/>
                  </a:cxn>
                  <a:cxn ang="0">
                    <a:pos x="119" y="30"/>
                  </a:cxn>
                  <a:cxn ang="0">
                    <a:pos x="119" y="34"/>
                  </a:cxn>
                  <a:cxn ang="0">
                    <a:pos x="117" y="40"/>
                  </a:cxn>
                  <a:cxn ang="0">
                    <a:pos x="112" y="50"/>
                  </a:cxn>
                  <a:cxn ang="0">
                    <a:pos x="105" y="57"/>
                  </a:cxn>
                  <a:cxn ang="0">
                    <a:pos x="95" y="59"/>
                  </a:cxn>
                  <a:cxn ang="0">
                    <a:pos x="91" y="59"/>
                  </a:cxn>
                  <a:cxn ang="0">
                    <a:pos x="86" y="61"/>
                  </a:cxn>
                  <a:cxn ang="0">
                    <a:pos x="78" y="67"/>
                  </a:cxn>
                  <a:cxn ang="0">
                    <a:pos x="73" y="76"/>
                  </a:cxn>
                  <a:cxn ang="0">
                    <a:pos x="70" y="88"/>
                  </a:cxn>
                  <a:cxn ang="0">
                    <a:pos x="72" y="99"/>
                  </a:cxn>
                  <a:cxn ang="0">
                    <a:pos x="77" y="108"/>
                  </a:cxn>
                  <a:cxn ang="0">
                    <a:pos x="81" y="112"/>
                  </a:cxn>
                  <a:cxn ang="0">
                    <a:pos x="84" y="114"/>
                  </a:cxn>
                  <a:cxn ang="0">
                    <a:pos x="95" y="117"/>
                  </a:cxn>
                  <a:cxn ang="0">
                    <a:pos x="25" y="117"/>
                  </a:cxn>
                </a:cxnLst>
                <a:rect l="0" t="0" r="r" b="b"/>
                <a:pathLst>
                  <a:path w="119" h="117">
                    <a:moveTo>
                      <a:pt x="25" y="117"/>
                    </a:moveTo>
                    <a:lnTo>
                      <a:pt x="16" y="115"/>
                    </a:lnTo>
                    <a:lnTo>
                      <a:pt x="7" y="109"/>
                    </a:lnTo>
                    <a:lnTo>
                      <a:pt x="2" y="100"/>
                    </a:lnTo>
                    <a:lnTo>
                      <a:pt x="0" y="88"/>
                    </a:lnTo>
                    <a:lnTo>
                      <a:pt x="2" y="78"/>
                    </a:lnTo>
                    <a:lnTo>
                      <a:pt x="7" y="68"/>
                    </a:lnTo>
                    <a:lnTo>
                      <a:pt x="11" y="65"/>
                    </a:lnTo>
                    <a:lnTo>
                      <a:pt x="15" y="62"/>
                    </a:lnTo>
                    <a:lnTo>
                      <a:pt x="25" y="59"/>
                    </a:lnTo>
                    <a:lnTo>
                      <a:pt x="34" y="57"/>
                    </a:lnTo>
                    <a:lnTo>
                      <a:pt x="42" y="51"/>
                    </a:lnTo>
                    <a:lnTo>
                      <a:pt x="47" y="41"/>
                    </a:lnTo>
                    <a:lnTo>
                      <a:pt x="49" y="30"/>
                    </a:lnTo>
                    <a:lnTo>
                      <a:pt x="49" y="25"/>
                    </a:lnTo>
                    <a:lnTo>
                      <a:pt x="47" y="19"/>
                    </a:lnTo>
                    <a:lnTo>
                      <a:pt x="42" y="9"/>
                    </a:lnTo>
                    <a:lnTo>
                      <a:pt x="35" y="3"/>
                    </a:lnTo>
                    <a:lnTo>
                      <a:pt x="25" y="0"/>
                    </a:lnTo>
                    <a:lnTo>
                      <a:pt x="95" y="0"/>
                    </a:lnTo>
                    <a:lnTo>
                      <a:pt x="99" y="0"/>
                    </a:lnTo>
                    <a:lnTo>
                      <a:pt x="104" y="2"/>
                    </a:lnTo>
                    <a:lnTo>
                      <a:pt x="112" y="9"/>
                    </a:lnTo>
                    <a:lnTo>
                      <a:pt x="117" y="18"/>
                    </a:lnTo>
                    <a:lnTo>
                      <a:pt x="119" y="30"/>
                    </a:lnTo>
                    <a:lnTo>
                      <a:pt x="119" y="34"/>
                    </a:lnTo>
                    <a:lnTo>
                      <a:pt x="117" y="40"/>
                    </a:lnTo>
                    <a:lnTo>
                      <a:pt x="112" y="50"/>
                    </a:lnTo>
                    <a:lnTo>
                      <a:pt x="105" y="57"/>
                    </a:lnTo>
                    <a:lnTo>
                      <a:pt x="95" y="59"/>
                    </a:lnTo>
                    <a:lnTo>
                      <a:pt x="91" y="59"/>
                    </a:lnTo>
                    <a:lnTo>
                      <a:pt x="86" y="61"/>
                    </a:lnTo>
                    <a:lnTo>
                      <a:pt x="78" y="67"/>
                    </a:lnTo>
                    <a:lnTo>
                      <a:pt x="73" y="76"/>
                    </a:lnTo>
                    <a:lnTo>
                      <a:pt x="70" y="88"/>
                    </a:lnTo>
                    <a:lnTo>
                      <a:pt x="72" y="99"/>
                    </a:lnTo>
                    <a:lnTo>
                      <a:pt x="77" y="108"/>
                    </a:lnTo>
                    <a:lnTo>
                      <a:pt x="81" y="112"/>
                    </a:lnTo>
                    <a:lnTo>
                      <a:pt x="84" y="114"/>
                    </a:lnTo>
                    <a:lnTo>
                      <a:pt x="95" y="117"/>
                    </a:lnTo>
                    <a:lnTo>
                      <a:pt x="25" y="1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582885" name="Text Box 229"/>
              <p:cNvSpPr txBox="1">
                <a:spLocks noChangeArrowheads="1"/>
              </p:cNvSpPr>
              <p:nvPr/>
            </p:nvSpPr>
            <p:spPr bwMode="auto">
              <a:xfrm>
                <a:off x="594" y="2051"/>
                <a:ext cx="1073" cy="19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square" lIns="0" tIns="0" rIns="0" bIns="0">
                <a:spAutoFit/>
              </a:bodyPr>
              <a:lstStyle/>
              <a:p>
                <a:r>
                  <a:rPr lang="en-US" sz="2000" dirty="0" smtClean="0">
                    <a:solidFill>
                      <a:srgbClr val="003D66"/>
                    </a:solidFill>
                    <a:cs typeface="Arial" charset="0"/>
                  </a:rPr>
                  <a:t>ACQUITY</a:t>
                </a:r>
                <a:endParaRPr lang="en-US" sz="2000" dirty="0">
                  <a:solidFill>
                    <a:srgbClr val="003D66"/>
                  </a:solidFill>
                  <a:cs typeface="Arial" charset="0"/>
                </a:endParaRPr>
              </a:p>
            </p:txBody>
          </p:sp>
          <p:sp>
            <p:nvSpPr>
              <p:cNvPr id="582886" name="Line 230"/>
              <p:cNvSpPr>
                <a:spLocks noChangeShapeType="1"/>
              </p:cNvSpPr>
              <p:nvPr/>
            </p:nvSpPr>
            <p:spPr bwMode="auto">
              <a:xfrm>
                <a:off x="2544" y="1892"/>
                <a:ext cx="576" cy="0"/>
              </a:xfrm>
              <a:prstGeom prst="line">
                <a:avLst/>
              </a:prstGeom>
              <a:noFill/>
              <a:ln w="34925">
                <a:solidFill>
                  <a:srgbClr val="A50021"/>
                </a:solidFill>
                <a:round/>
                <a:headEnd/>
                <a:tailEnd type="triangle" w="med" len="med"/>
              </a:ln>
              <a:effectLst/>
            </p:spPr>
            <p:txBody>
              <a:bodyPr lIns="0" tIns="0" rIns="0" bIns="0">
                <a:spAutoFit/>
              </a:bodyPr>
              <a:lstStyle/>
              <a:p>
                <a:endParaRPr lang="en-US" sz="2000"/>
              </a:p>
            </p:txBody>
          </p:sp>
          <p:sp>
            <p:nvSpPr>
              <p:cNvPr id="582888" name="Line 232"/>
              <p:cNvSpPr>
                <a:spLocks noChangeShapeType="1"/>
              </p:cNvSpPr>
              <p:nvPr/>
            </p:nvSpPr>
            <p:spPr bwMode="auto">
              <a:xfrm flipH="1">
                <a:off x="3360" y="1892"/>
                <a:ext cx="480" cy="0"/>
              </a:xfrm>
              <a:prstGeom prst="line">
                <a:avLst/>
              </a:prstGeom>
              <a:noFill/>
              <a:ln w="34925">
                <a:solidFill>
                  <a:srgbClr val="A50021"/>
                </a:solidFill>
                <a:round/>
                <a:headEnd/>
                <a:tailEnd type="triangle" w="med" len="med"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endParaRPr lang="en-US" sz="2000"/>
              </a:p>
            </p:txBody>
          </p:sp>
          <p:sp>
            <p:nvSpPr>
              <p:cNvPr id="582889" name="Text Box 233"/>
              <p:cNvSpPr txBox="1">
                <a:spLocks noChangeArrowheads="1"/>
              </p:cNvSpPr>
              <p:nvPr/>
            </p:nvSpPr>
            <p:spPr bwMode="auto">
              <a:xfrm>
                <a:off x="267" y="2922"/>
                <a:ext cx="1459" cy="19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2000" dirty="0" smtClean="0">
                    <a:solidFill>
                      <a:srgbClr val="003D66"/>
                    </a:solidFill>
                    <a:cs typeface="Arial" charset="0"/>
                  </a:rPr>
                  <a:t>Waters </a:t>
                </a:r>
                <a:r>
                  <a:rPr lang="en-US" sz="2000" dirty="0">
                    <a:solidFill>
                      <a:srgbClr val="003D66"/>
                    </a:solidFill>
                    <a:cs typeface="Arial" charset="0"/>
                  </a:rPr>
                  <a:t>Traditional</a:t>
                </a:r>
              </a:p>
            </p:txBody>
          </p:sp>
          <p:sp>
            <p:nvSpPr>
              <p:cNvPr id="582891" name="Line 235"/>
              <p:cNvSpPr>
                <a:spLocks noChangeShapeType="1"/>
              </p:cNvSpPr>
              <p:nvPr/>
            </p:nvSpPr>
            <p:spPr bwMode="auto">
              <a:xfrm flipH="1">
                <a:off x="3552" y="2804"/>
                <a:ext cx="288" cy="0"/>
              </a:xfrm>
              <a:prstGeom prst="line">
                <a:avLst/>
              </a:prstGeom>
              <a:noFill/>
              <a:ln w="34925">
                <a:solidFill>
                  <a:srgbClr val="A50021"/>
                </a:solidFill>
                <a:round/>
                <a:headEnd/>
                <a:tailEnd type="triangle" w="med" len="med"/>
              </a:ln>
              <a:effectLst/>
            </p:spPr>
            <p:txBody>
              <a:bodyPr lIns="0" tIns="0" rIns="0" bIns="0">
                <a:spAutoFit/>
              </a:bodyPr>
              <a:lstStyle/>
              <a:p>
                <a:endParaRPr lang="en-US" sz="2000"/>
              </a:p>
            </p:txBody>
          </p:sp>
          <p:sp>
            <p:nvSpPr>
              <p:cNvPr id="582892" name="Line 236"/>
              <p:cNvSpPr>
                <a:spLocks noChangeShapeType="1"/>
              </p:cNvSpPr>
              <p:nvPr/>
            </p:nvSpPr>
            <p:spPr bwMode="auto">
              <a:xfrm>
                <a:off x="2640" y="2804"/>
                <a:ext cx="480" cy="0"/>
              </a:xfrm>
              <a:prstGeom prst="line">
                <a:avLst/>
              </a:prstGeom>
              <a:noFill/>
              <a:ln w="34925">
                <a:solidFill>
                  <a:srgbClr val="A50021"/>
                </a:solidFill>
                <a:round/>
                <a:headEnd/>
                <a:tailEnd type="triangle" w="med" len="med"/>
              </a:ln>
              <a:effectLst/>
            </p:spPr>
            <p:txBody>
              <a:bodyPr lIns="0" tIns="0" rIns="0" bIns="0">
                <a:spAutoFit/>
              </a:bodyPr>
              <a:lstStyle/>
              <a:p>
                <a:endParaRPr lang="en-US" sz="2000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Column Fittings – </a:t>
            </a:r>
            <a:r>
              <a:rPr lang="en-US" sz="2000" dirty="0" smtClean="0"/>
              <a:t>Extra-column Bandspreading</a:t>
            </a:r>
            <a:endParaRPr lang="en-US" sz="2000" dirty="0"/>
          </a:p>
        </p:txBody>
      </p:sp>
      <p:sp>
        <p:nvSpPr>
          <p:cNvPr id="20" name="Text Box 23"/>
          <p:cNvSpPr txBox="1">
            <a:spLocks noGrp="1" noChangeArrowheads="1"/>
          </p:cNvSpPr>
          <p:nvPr>
            <p:ph sz="half" idx="12"/>
          </p:nvPr>
        </p:nvSpPr>
        <p:spPr bwMode="auto">
          <a:xfrm>
            <a:off x="202184" y="4496018"/>
            <a:ext cx="8686800" cy="2077492"/>
          </a:xfrm>
          <a:prstGeom prst="rect">
            <a:avLst/>
          </a:prstGeom>
          <a:solidFill>
            <a:srgbClr val="FFFFCC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l" eaLnBrk="0" hangingPunct="0"/>
            <a:r>
              <a:rPr lang="en-US" sz="1800" b="1" dirty="0" smtClean="0">
                <a:solidFill>
                  <a:srgbClr val="FF0000"/>
                </a:solidFill>
              </a:rPr>
              <a:t>If the void is = </a:t>
            </a:r>
            <a:r>
              <a:rPr lang="en-US" sz="1800" b="1" dirty="0">
                <a:solidFill>
                  <a:srgbClr val="FF0000"/>
                </a:solidFill>
              </a:rPr>
              <a:t>0.5 </a:t>
            </a:r>
            <a:r>
              <a:rPr lang="en-US" sz="1800" b="1" dirty="0" smtClean="0">
                <a:solidFill>
                  <a:srgbClr val="FF0000"/>
                </a:solidFill>
              </a:rPr>
              <a:t>mm </a:t>
            </a:r>
            <a:r>
              <a:rPr lang="en-US" sz="1800" dirty="0" smtClean="0"/>
              <a:t>for a 1/16” OD tube</a:t>
            </a:r>
          </a:p>
          <a:p>
            <a:pPr lvl="1" eaLnBrk="0" hangingPunct="0"/>
            <a:r>
              <a:rPr lang="en-US" sz="1600" dirty="0" smtClean="0"/>
              <a:t>Volume </a:t>
            </a:r>
            <a:r>
              <a:rPr lang="en-US" sz="1600" dirty="0"/>
              <a:t>Calculation (</a:t>
            </a:r>
            <a:r>
              <a:rPr lang="en-US" sz="1600" dirty="0">
                <a:cs typeface="Times New Roman" pitchFamily="18" charset="0"/>
              </a:rPr>
              <a:t>µL</a:t>
            </a:r>
            <a:r>
              <a:rPr lang="en-US" sz="1600" dirty="0" smtClean="0"/>
              <a:t>) = V </a:t>
            </a:r>
            <a:r>
              <a:rPr lang="en-US" sz="1600" dirty="0"/>
              <a:t>= </a:t>
            </a:r>
            <a:r>
              <a:rPr lang="en-US" sz="1600" dirty="0">
                <a:cs typeface="Times New Roman" pitchFamily="18" charset="0"/>
              </a:rPr>
              <a:t>p</a:t>
            </a:r>
            <a:r>
              <a:rPr lang="en-US" sz="1600" dirty="0"/>
              <a:t> R</a:t>
            </a:r>
            <a:r>
              <a:rPr lang="en-US" sz="1600" baseline="30000" dirty="0"/>
              <a:t>2</a:t>
            </a:r>
            <a:r>
              <a:rPr lang="en-US" sz="1600" dirty="0"/>
              <a:t> </a:t>
            </a:r>
            <a:r>
              <a:rPr lang="en-US" sz="1600" dirty="0" smtClean="0"/>
              <a:t>L = </a:t>
            </a:r>
            <a:r>
              <a:rPr lang="en-US" sz="1600" dirty="0"/>
              <a:t>3.14 x (0.795)</a:t>
            </a:r>
            <a:r>
              <a:rPr lang="en-US" sz="1600" baseline="30000" dirty="0"/>
              <a:t>2</a:t>
            </a:r>
            <a:r>
              <a:rPr lang="en-US" sz="1600" dirty="0"/>
              <a:t> x </a:t>
            </a:r>
            <a:r>
              <a:rPr lang="en-US" sz="1600" dirty="0" smtClean="0"/>
              <a:t>0.5 </a:t>
            </a:r>
          </a:p>
          <a:p>
            <a:pPr lvl="1" eaLnBrk="0" hangingPunct="0"/>
            <a:r>
              <a:rPr lang="en-US" sz="1800" b="1" dirty="0" smtClean="0">
                <a:solidFill>
                  <a:srgbClr val="FF0000"/>
                </a:solidFill>
              </a:rPr>
              <a:t>V </a:t>
            </a:r>
            <a:r>
              <a:rPr lang="en-US" sz="1800" b="1" dirty="0">
                <a:solidFill>
                  <a:srgbClr val="FF0000"/>
                </a:solidFill>
              </a:rPr>
              <a:t>= 0.99 </a:t>
            </a:r>
            <a:r>
              <a:rPr lang="en-US" sz="1800" b="1" dirty="0" smtClean="0">
                <a:solidFill>
                  <a:srgbClr val="FF0000"/>
                </a:solidFill>
                <a:cs typeface="Times New Roman" pitchFamily="18" charset="0"/>
              </a:rPr>
              <a:t>µL</a:t>
            </a:r>
          </a:p>
          <a:p>
            <a:pPr algn="l" eaLnBrk="0" hangingPunct="0"/>
            <a:r>
              <a:rPr lang="en-US" sz="1800" dirty="0" smtClean="0"/>
              <a:t>This void will cause:</a:t>
            </a:r>
          </a:p>
          <a:p>
            <a:pPr lvl="1" eaLnBrk="0" hangingPunct="0"/>
            <a:r>
              <a:rPr lang="en-US" sz="1600" dirty="0" smtClean="0"/>
              <a:t>Peak bandspreading</a:t>
            </a:r>
          </a:p>
          <a:p>
            <a:pPr lvl="1" eaLnBrk="0" hangingPunct="0"/>
            <a:r>
              <a:rPr lang="en-US" sz="1600" dirty="0" smtClean="0"/>
              <a:t>Carryover</a:t>
            </a:r>
            <a:endParaRPr lang="en-US" sz="1600" dirty="0"/>
          </a:p>
        </p:txBody>
      </p:sp>
      <p:grpSp>
        <p:nvGrpSpPr>
          <p:cNvPr id="2" name="Group 12"/>
          <p:cNvGrpSpPr/>
          <p:nvPr/>
        </p:nvGrpSpPr>
        <p:grpSpPr>
          <a:xfrm>
            <a:off x="5574771" y="991237"/>
            <a:ext cx="3133723" cy="3054669"/>
            <a:chOff x="5574771" y="991237"/>
            <a:chExt cx="3133723" cy="3054669"/>
          </a:xfrm>
        </p:grpSpPr>
        <p:grpSp>
          <p:nvGrpSpPr>
            <p:cNvPr id="3" name="Group 8"/>
            <p:cNvGrpSpPr/>
            <p:nvPr/>
          </p:nvGrpSpPr>
          <p:grpSpPr>
            <a:xfrm>
              <a:off x="5574771" y="991237"/>
              <a:ext cx="1113264" cy="2576684"/>
              <a:chOff x="6329952" y="1028119"/>
              <a:chExt cx="1113264" cy="2576684"/>
            </a:xfrm>
          </p:grpSpPr>
          <p:sp>
            <p:nvSpPr>
              <p:cNvPr id="7" name="Freeform 8"/>
              <p:cNvSpPr>
                <a:spLocks/>
              </p:cNvSpPr>
              <p:nvPr/>
            </p:nvSpPr>
            <p:spPr bwMode="auto">
              <a:xfrm>
                <a:off x="6470717" y="1028119"/>
                <a:ext cx="368107" cy="1392175"/>
              </a:xfrm>
              <a:custGeom>
                <a:avLst/>
                <a:gdLst>
                  <a:gd name="T0" fmla="*/ 0 w 247"/>
                  <a:gd name="T1" fmla="*/ 1110 h 1110"/>
                  <a:gd name="T2" fmla="*/ 25 w 247"/>
                  <a:gd name="T3" fmla="*/ 1110 h 1110"/>
                  <a:gd name="T4" fmla="*/ 99 w 247"/>
                  <a:gd name="T5" fmla="*/ 0 h 1110"/>
                  <a:gd name="T6" fmla="*/ 160 w 247"/>
                  <a:gd name="T7" fmla="*/ 1090 h 1110"/>
                  <a:gd name="T8" fmla="*/ 247 w 247"/>
                  <a:gd name="T9" fmla="*/ 1090 h 1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7"/>
                  <a:gd name="T16" fmla="*/ 0 h 1110"/>
                  <a:gd name="T17" fmla="*/ 247 w 247"/>
                  <a:gd name="T18" fmla="*/ 1110 h 11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7" h="1110">
                    <a:moveTo>
                      <a:pt x="0" y="1110"/>
                    </a:moveTo>
                    <a:lnTo>
                      <a:pt x="25" y="1110"/>
                    </a:lnTo>
                    <a:lnTo>
                      <a:pt x="99" y="0"/>
                    </a:lnTo>
                    <a:lnTo>
                      <a:pt x="160" y="1090"/>
                    </a:lnTo>
                    <a:lnTo>
                      <a:pt x="247" y="109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" name="Freeform 9"/>
              <p:cNvSpPr>
                <a:spLocks/>
              </p:cNvSpPr>
              <p:nvPr/>
            </p:nvSpPr>
            <p:spPr bwMode="auto">
              <a:xfrm>
                <a:off x="6329952" y="2892411"/>
                <a:ext cx="1113264" cy="712392"/>
              </a:xfrm>
              <a:custGeom>
                <a:avLst/>
                <a:gdLst>
                  <a:gd name="T0" fmla="*/ 0 w 747"/>
                  <a:gd name="T1" fmla="*/ 564 h 568"/>
                  <a:gd name="T2" fmla="*/ 33 w 747"/>
                  <a:gd name="T3" fmla="*/ 567 h 568"/>
                  <a:gd name="T4" fmla="*/ 59 w 747"/>
                  <a:gd name="T5" fmla="*/ 568 h 568"/>
                  <a:gd name="T6" fmla="*/ 70 w 747"/>
                  <a:gd name="T7" fmla="*/ 567 h 568"/>
                  <a:gd name="T8" fmla="*/ 78 w 747"/>
                  <a:gd name="T9" fmla="*/ 564 h 568"/>
                  <a:gd name="T10" fmla="*/ 88 w 747"/>
                  <a:gd name="T11" fmla="*/ 556 h 568"/>
                  <a:gd name="T12" fmla="*/ 98 w 747"/>
                  <a:gd name="T13" fmla="*/ 545 h 568"/>
                  <a:gd name="T14" fmla="*/ 107 w 747"/>
                  <a:gd name="T15" fmla="*/ 531 h 568"/>
                  <a:gd name="T16" fmla="*/ 117 w 747"/>
                  <a:gd name="T17" fmla="*/ 515 h 568"/>
                  <a:gd name="T18" fmla="*/ 132 w 747"/>
                  <a:gd name="T19" fmla="*/ 480 h 568"/>
                  <a:gd name="T20" fmla="*/ 144 w 747"/>
                  <a:gd name="T21" fmla="*/ 441 h 568"/>
                  <a:gd name="T22" fmla="*/ 166 w 747"/>
                  <a:gd name="T23" fmla="*/ 361 h 568"/>
                  <a:gd name="T24" fmla="*/ 176 w 747"/>
                  <a:gd name="T25" fmla="*/ 326 h 568"/>
                  <a:gd name="T26" fmla="*/ 187 w 747"/>
                  <a:gd name="T27" fmla="*/ 296 h 568"/>
                  <a:gd name="T28" fmla="*/ 198 w 747"/>
                  <a:gd name="T29" fmla="*/ 263 h 568"/>
                  <a:gd name="T30" fmla="*/ 212 w 747"/>
                  <a:gd name="T31" fmla="*/ 218 h 568"/>
                  <a:gd name="T32" fmla="*/ 242 w 747"/>
                  <a:gd name="T33" fmla="*/ 120 h 568"/>
                  <a:gd name="T34" fmla="*/ 259 w 747"/>
                  <a:gd name="T35" fmla="*/ 74 h 568"/>
                  <a:gd name="T36" fmla="*/ 277 w 747"/>
                  <a:gd name="T37" fmla="*/ 36 h 568"/>
                  <a:gd name="T38" fmla="*/ 286 w 747"/>
                  <a:gd name="T39" fmla="*/ 21 h 568"/>
                  <a:gd name="T40" fmla="*/ 296 w 747"/>
                  <a:gd name="T41" fmla="*/ 10 h 568"/>
                  <a:gd name="T42" fmla="*/ 300 w 747"/>
                  <a:gd name="T43" fmla="*/ 6 h 568"/>
                  <a:gd name="T44" fmla="*/ 305 w 747"/>
                  <a:gd name="T45" fmla="*/ 3 h 568"/>
                  <a:gd name="T46" fmla="*/ 310 w 747"/>
                  <a:gd name="T47" fmla="*/ 1 h 568"/>
                  <a:gd name="T48" fmla="*/ 315 w 747"/>
                  <a:gd name="T49" fmla="*/ 0 h 568"/>
                  <a:gd name="T50" fmla="*/ 317 w 747"/>
                  <a:gd name="T51" fmla="*/ 0 h 568"/>
                  <a:gd name="T52" fmla="*/ 320 w 747"/>
                  <a:gd name="T53" fmla="*/ 2 h 568"/>
                  <a:gd name="T54" fmla="*/ 327 w 747"/>
                  <a:gd name="T55" fmla="*/ 8 h 568"/>
                  <a:gd name="T56" fmla="*/ 332 w 747"/>
                  <a:gd name="T57" fmla="*/ 16 h 568"/>
                  <a:gd name="T58" fmla="*/ 338 w 747"/>
                  <a:gd name="T59" fmla="*/ 28 h 568"/>
                  <a:gd name="T60" fmla="*/ 346 w 747"/>
                  <a:gd name="T61" fmla="*/ 58 h 568"/>
                  <a:gd name="T62" fmla="*/ 354 w 747"/>
                  <a:gd name="T63" fmla="*/ 95 h 568"/>
                  <a:gd name="T64" fmla="*/ 367 w 747"/>
                  <a:gd name="T65" fmla="*/ 170 h 568"/>
                  <a:gd name="T66" fmla="*/ 375 w 747"/>
                  <a:gd name="T67" fmla="*/ 203 h 568"/>
                  <a:gd name="T68" fmla="*/ 384 w 747"/>
                  <a:gd name="T69" fmla="*/ 230 h 568"/>
                  <a:gd name="T70" fmla="*/ 407 w 747"/>
                  <a:gd name="T71" fmla="*/ 279 h 568"/>
                  <a:gd name="T72" fmla="*/ 439 w 747"/>
                  <a:gd name="T73" fmla="*/ 340 h 568"/>
                  <a:gd name="T74" fmla="*/ 475 w 747"/>
                  <a:gd name="T75" fmla="*/ 397 h 568"/>
                  <a:gd name="T76" fmla="*/ 493 w 747"/>
                  <a:gd name="T77" fmla="*/ 421 h 568"/>
                  <a:gd name="T78" fmla="*/ 511 w 747"/>
                  <a:gd name="T79" fmla="*/ 440 h 568"/>
                  <a:gd name="T80" fmla="*/ 521 w 747"/>
                  <a:gd name="T81" fmla="*/ 448 h 568"/>
                  <a:gd name="T82" fmla="*/ 534 w 747"/>
                  <a:gd name="T83" fmla="*/ 457 h 568"/>
                  <a:gd name="T84" fmla="*/ 568 w 747"/>
                  <a:gd name="T85" fmla="*/ 476 h 568"/>
                  <a:gd name="T86" fmla="*/ 606 w 747"/>
                  <a:gd name="T87" fmla="*/ 494 h 568"/>
                  <a:gd name="T88" fmla="*/ 647 w 747"/>
                  <a:gd name="T89" fmla="*/ 513 h 568"/>
                  <a:gd name="T90" fmla="*/ 717 w 747"/>
                  <a:gd name="T91" fmla="*/ 542 h 568"/>
                  <a:gd name="T92" fmla="*/ 747 w 747"/>
                  <a:gd name="T93" fmla="*/ 555 h 56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47"/>
                  <a:gd name="T142" fmla="*/ 0 h 568"/>
                  <a:gd name="T143" fmla="*/ 747 w 747"/>
                  <a:gd name="T144" fmla="*/ 568 h 568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47" h="568">
                    <a:moveTo>
                      <a:pt x="0" y="564"/>
                    </a:moveTo>
                    <a:lnTo>
                      <a:pt x="33" y="567"/>
                    </a:lnTo>
                    <a:lnTo>
                      <a:pt x="59" y="568"/>
                    </a:lnTo>
                    <a:lnTo>
                      <a:pt x="70" y="567"/>
                    </a:lnTo>
                    <a:lnTo>
                      <a:pt x="78" y="564"/>
                    </a:lnTo>
                    <a:lnTo>
                      <a:pt x="88" y="556"/>
                    </a:lnTo>
                    <a:lnTo>
                      <a:pt x="98" y="545"/>
                    </a:lnTo>
                    <a:lnTo>
                      <a:pt x="107" y="531"/>
                    </a:lnTo>
                    <a:lnTo>
                      <a:pt x="117" y="515"/>
                    </a:lnTo>
                    <a:lnTo>
                      <a:pt x="132" y="480"/>
                    </a:lnTo>
                    <a:lnTo>
                      <a:pt x="144" y="441"/>
                    </a:lnTo>
                    <a:lnTo>
                      <a:pt x="166" y="361"/>
                    </a:lnTo>
                    <a:lnTo>
                      <a:pt x="176" y="326"/>
                    </a:lnTo>
                    <a:lnTo>
                      <a:pt x="187" y="296"/>
                    </a:lnTo>
                    <a:lnTo>
                      <a:pt x="198" y="263"/>
                    </a:lnTo>
                    <a:lnTo>
                      <a:pt x="212" y="218"/>
                    </a:lnTo>
                    <a:lnTo>
                      <a:pt x="242" y="120"/>
                    </a:lnTo>
                    <a:lnTo>
                      <a:pt x="259" y="74"/>
                    </a:lnTo>
                    <a:lnTo>
                      <a:pt x="277" y="36"/>
                    </a:lnTo>
                    <a:lnTo>
                      <a:pt x="286" y="21"/>
                    </a:lnTo>
                    <a:lnTo>
                      <a:pt x="296" y="10"/>
                    </a:lnTo>
                    <a:lnTo>
                      <a:pt x="300" y="6"/>
                    </a:lnTo>
                    <a:lnTo>
                      <a:pt x="305" y="3"/>
                    </a:lnTo>
                    <a:lnTo>
                      <a:pt x="310" y="1"/>
                    </a:lnTo>
                    <a:lnTo>
                      <a:pt x="315" y="0"/>
                    </a:lnTo>
                    <a:lnTo>
                      <a:pt x="317" y="0"/>
                    </a:lnTo>
                    <a:lnTo>
                      <a:pt x="320" y="2"/>
                    </a:lnTo>
                    <a:lnTo>
                      <a:pt x="327" y="8"/>
                    </a:lnTo>
                    <a:lnTo>
                      <a:pt x="332" y="16"/>
                    </a:lnTo>
                    <a:lnTo>
                      <a:pt x="338" y="28"/>
                    </a:lnTo>
                    <a:lnTo>
                      <a:pt x="346" y="58"/>
                    </a:lnTo>
                    <a:lnTo>
                      <a:pt x="354" y="95"/>
                    </a:lnTo>
                    <a:lnTo>
                      <a:pt x="367" y="170"/>
                    </a:lnTo>
                    <a:lnTo>
                      <a:pt x="375" y="203"/>
                    </a:lnTo>
                    <a:lnTo>
                      <a:pt x="384" y="230"/>
                    </a:lnTo>
                    <a:lnTo>
                      <a:pt x="407" y="279"/>
                    </a:lnTo>
                    <a:lnTo>
                      <a:pt x="439" y="340"/>
                    </a:lnTo>
                    <a:lnTo>
                      <a:pt x="475" y="397"/>
                    </a:lnTo>
                    <a:lnTo>
                      <a:pt x="493" y="421"/>
                    </a:lnTo>
                    <a:lnTo>
                      <a:pt x="511" y="440"/>
                    </a:lnTo>
                    <a:lnTo>
                      <a:pt x="521" y="448"/>
                    </a:lnTo>
                    <a:lnTo>
                      <a:pt x="534" y="457"/>
                    </a:lnTo>
                    <a:lnTo>
                      <a:pt x="568" y="476"/>
                    </a:lnTo>
                    <a:lnTo>
                      <a:pt x="606" y="494"/>
                    </a:lnTo>
                    <a:lnTo>
                      <a:pt x="647" y="513"/>
                    </a:lnTo>
                    <a:lnTo>
                      <a:pt x="717" y="542"/>
                    </a:lnTo>
                    <a:lnTo>
                      <a:pt x="747" y="555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31426" name="Picture 2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6929699" y="2616701"/>
              <a:ext cx="1778795" cy="142920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1427" name="Picture 3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6878355" y="1127342"/>
              <a:ext cx="1662188" cy="11773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401410" name="Picture 2" descr="D:\My Documents\@_Training modules\Customer Basic HPLC\Image1.jpg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75677" y="857250"/>
            <a:ext cx="4318065" cy="3238500"/>
          </a:xfrm>
          <a:prstGeom prst="rect">
            <a:avLst/>
          </a:prstGeom>
          <a:noFill/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smtClean="0"/>
              <a:t>Detectors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457200" indent="-457200"/>
            <a:r>
              <a:rPr lang="en-US" dirty="0" smtClean="0"/>
              <a:t>Instrument in the chromatographic system which senses the presence of a compound passing through, and provides an electronic signal to a computer data station or recorder.</a:t>
            </a:r>
          </a:p>
          <a:p>
            <a:pPr marL="457200" indent="-457200"/>
            <a:r>
              <a:rPr lang="en-US" dirty="0" smtClean="0"/>
              <a:t>Output is a chromatogram where analytes appear as peaks when detected.  </a:t>
            </a:r>
          </a:p>
          <a:p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Detectors</a:t>
            </a:r>
            <a:endParaRPr lang="en-US" dirty="0"/>
          </a:p>
        </p:txBody>
      </p:sp>
      <p:grpSp>
        <p:nvGrpSpPr>
          <p:cNvPr id="4" name="Group 4"/>
          <p:cNvGrpSpPr/>
          <p:nvPr/>
        </p:nvGrpSpPr>
        <p:grpSpPr>
          <a:xfrm>
            <a:off x="3276600" y="4724400"/>
            <a:ext cx="3813570" cy="1861756"/>
            <a:chOff x="1127238" y="1853756"/>
            <a:chExt cx="4422027" cy="2891959"/>
          </a:xfrm>
        </p:grpSpPr>
        <p:sp>
          <p:nvSpPr>
            <p:cNvPr id="6" name="TextBox 5"/>
            <p:cNvSpPr txBox="1"/>
            <p:nvPr/>
          </p:nvSpPr>
          <p:spPr>
            <a:xfrm>
              <a:off x="3291934" y="4437938"/>
              <a:ext cx="62709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Time</a:t>
              </a:r>
              <a:endParaRPr lang="en-US" sz="1400" dirty="0"/>
            </a:p>
          </p:txBody>
        </p:sp>
        <p:sp>
          <p:nvSpPr>
            <p:cNvPr id="7" name="TextBox 6"/>
            <p:cNvSpPr txBox="1"/>
            <p:nvPr/>
          </p:nvSpPr>
          <p:spPr>
            <a:xfrm rot="16200000">
              <a:off x="760567" y="2902925"/>
              <a:ext cx="1041119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Response</a:t>
              </a:r>
              <a:endParaRPr lang="en-US" sz="1400" dirty="0"/>
            </a:p>
          </p:txBody>
        </p:sp>
        <p:pic>
          <p:nvPicPr>
            <p:cNvPr id="8" name="Picture 2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491615" y="1853756"/>
              <a:ext cx="4057650" cy="26384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9" name="Straight Connector 8"/>
            <p:cNvCxnSpPr/>
            <p:nvPr/>
          </p:nvCxnSpPr>
          <p:spPr bwMode="auto">
            <a:xfrm flipV="1">
              <a:off x="1517904" y="1911096"/>
              <a:ext cx="0" cy="512064"/>
            </a:xfrm>
            <a:prstGeom prst="line">
              <a:avLst/>
            </a:prstGeom>
            <a:solidFill>
              <a:srgbClr val="3374D4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0" name="Action Button: Beginning 9">
            <a:hlinkClick r:id="rId4" action="ppaction://hlinksldjump" highlightClick="1"/>
          </p:cNvPr>
          <p:cNvSpPr/>
          <p:nvPr/>
        </p:nvSpPr>
        <p:spPr bwMode="auto">
          <a:xfrm>
            <a:off x="8719704" y="6424564"/>
            <a:ext cx="235917" cy="293525"/>
          </a:xfrm>
          <a:prstGeom prst="actionButtonBeginning">
            <a:avLst/>
          </a:prstGeom>
          <a:solidFill>
            <a:srgbClr val="3374D4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Verdana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Types of Detectors</a:t>
            </a:r>
            <a:endParaRPr lang="en-US" dirty="0"/>
          </a:p>
        </p:txBody>
      </p:sp>
      <p:sp>
        <p:nvSpPr>
          <p:cNvPr id="5" name="Rectangle 4"/>
          <p:cNvSpPr txBox="1">
            <a:spLocks noChangeArrowheads="1"/>
          </p:cNvSpPr>
          <p:nvPr/>
        </p:nvSpPr>
        <p:spPr bwMode="gray">
          <a:xfrm>
            <a:off x="309082" y="1085706"/>
            <a:ext cx="4034318" cy="35702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457200" marR="0" lvl="0" indent="-4572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FF"/>
              </a:buClr>
              <a:buSzTx/>
              <a:buFont typeface="Wingdings 2" pitchFamily="18" charset="2"/>
              <a:buChar char="¡"/>
              <a:tabLst/>
              <a:defRPr/>
            </a:pP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UV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rgbClr val="A5002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 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– Ultraviolet light</a:t>
            </a:r>
          </a:p>
          <a:p>
            <a:pPr marL="457200" marR="0" lvl="0" indent="-4572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FF"/>
              </a:buClr>
              <a:buSzTx/>
              <a:buFont typeface="Wingdings 2" pitchFamily="18" charset="2"/>
              <a:buChar char="¡"/>
              <a:tabLst/>
              <a:defRPr/>
            </a:pP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PDA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 – Photo Diode Array</a:t>
            </a:r>
          </a:p>
          <a:p>
            <a:pPr marL="457200" marR="0" lvl="0" indent="-4572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FF"/>
              </a:buClr>
              <a:buSzTx/>
              <a:buFont typeface="Wingdings 2" pitchFamily="18" charset="2"/>
              <a:buChar char="¡"/>
              <a:tabLst/>
              <a:defRPr/>
            </a:pP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RI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 – Refractive Index</a:t>
            </a:r>
          </a:p>
          <a:p>
            <a:pPr marL="457200" marR="0" lvl="0" indent="-4572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FF"/>
              </a:buClr>
              <a:buSzTx/>
              <a:buFont typeface="Wingdings 2" pitchFamily="18" charset="2"/>
              <a:buChar char="¡"/>
              <a:tabLst/>
              <a:defRPr/>
            </a:pP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FD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rgbClr val="A5002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 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– Fluorescence</a:t>
            </a:r>
            <a:endParaRPr kumimoji="0" lang="en-US" sz="2000" b="0" i="0" u="none" strike="noStrike" kern="0" cap="none" spc="0" normalizeH="0" baseline="0" noProof="0" dirty="0" smtClean="0">
              <a:ln>
                <a:noFill/>
              </a:ln>
              <a:solidFill>
                <a:srgbClr val="A50021"/>
              </a:solidFill>
              <a:effectLst/>
              <a:uLnTx/>
              <a:uFillTx/>
              <a:latin typeface="+mn-lt"/>
              <a:ea typeface="MS PGothic" pitchFamily="34" charset="-128"/>
              <a:cs typeface="ＭＳ Ｐゴシック" pitchFamily="31" charset="-128"/>
            </a:endParaRPr>
          </a:p>
          <a:p>
            <a:pPr marL="457200" marR="0" lvl="0" indent="-4572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FF"/>
              </a:buClr>
              <a:buSzTx/>
              <a:buFont typeface="Wingdings 2" pitchFamily="18" charset="2"/>
              <a:buChar char="¡"/>
              <a:tabLst/>
              <a:defRPr/>
            </a:pP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EC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rgbClr val="A5002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 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–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rgbClr val="A5002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 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Conductivity</a:t>
            </a:r>
          </a:p>
          <a:p>
            <a:pPr marL="457200" marR="0" lvl="0" indent="-4572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FF"/>
              </a:buClr>
              <a:buSzTx/>
              <a:buFont typeface="Wingdings 2" pitchFamily="18" charset="2"/>
              <a:buChar char="¡"/>
              <a:tabLst/>
              <a:defRPr/>
            </a:pP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ECD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rgbClr val="A5002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 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–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rgbClr val="A5002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 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Electrochemical</a:t>
            </a:r>
          </a:p>
          <a:p>
            <a:pPr marL="457200" marR="0" lvl="0" indent="-4572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FF"/>
              </a:buClr>
              <a:buSzTx/>
              <a:buFont typeface="Wingdings 2" pitchFamily="18" charset="2"/>
              <a:buChar char="¡"/>
              <a:tabLst/>
              <a:defRPr/>
            </a:pP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ELSD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 – Evaporative Light Scattering</a:t>
            </a:r>
          </a:p>
          <a:p>
            <a:pPr marL="457200" marR="0" lvl="0" indent="-457200" algn="l" defTabSz="914400" rtl="0" eaLnBrk="1" fontAlgn="base" latinLnBrk="0" hangingPunct="1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rgbClr val="0000FF"/>
              </a:buClr>
              <a:buSzTx/>
              <a:buFont typeface="Wingdings 2" pitchFamily="18" charset="2"/>
              <a:buChar char="¡"/>
              <a:tabLst/>
              <a:defRPr/>
            </a:pP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MS</a:t>
            </a:r>
            <a:r>
              <a:rPr kumimoji="0" lang="en-US" sz="20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MS PGothic" pitchFamily="34" charset="-128"/>
                <a:cs typeface="ＭＳ Ｐゴシック" pitchFamily="31" charset="-128"/>
              </a:rPr>
              <a:t> – Mass Spectrometer</a:t>
            </a:r>
          </a:p>
        </p:txBody>
      </p:sp>
      <p:grpSp>
        <p:nvGrpSpPr>
          <p:cNvPr id="3" name="Group 5"/>
          <p:cNvGrpSpPr/>
          <p:nvPr/>
        </p:nvGrpSpPr>
        <p:grpSpPr>
          <a:xfrm>
            <a:off x="4860035" y="973108"/>
            <a:ext cx="4053537" cy="5157216"/>
            <a:chOff x="4860035" y="973108"/>
            <a:chExt cx="4053537" cy="5157216"/>
          </a:xfrm>
        </p:grpSpPr>
        <p:sp>
          <p:nvSpPr>
            <p:cNvPr id="7" name="Text Box 5"/>
            <p:cNvSpPr txBox="1">
              <a:spLocks noChangeArrowheads="1"/>
            </p:cNvSpPr>
            <p:nvPr/>
          </p:nvSpPr>
          <p:spPr bwMode="auto">
            <a:xfrm>
              <a:off x="6645852" y="1067113"/>
              <a:ext cx="2267720" cy="49090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 smtClean="0">
                  <a:solidFill>
                    <a:srgbClr val="FF0000"/>
                  </a:solidFill>
                </a:rPr>
                <a:t>Ultraviolet </a:t>
              </a:r>
              <a:r>
                <a:rPr lang="en-US" dirty="0">
                  <a:solidFill>
                    <a:srgbClr val="FF0000"/>
                  </a:solidFill>
                </a:rPr>
                <a:t>Light</a:t>
              </a:r>
            </a:p>
            <a:p>
              <a:pPr>
                <a:spcBef>
                  <a:spcPct val="50000"/>
                </a:spcBef>
                <a:defRPr/>
              </a:pPr>
              <a:endParaRPr lang="en-US" sz="1200" dirty="0">
                <a:solidFill>
                  <a:srgbClr val="FF0000"/>
                </a:solidFill>
              </a:endParaRPr>
            </a:p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FF0000"/>
                  </a:solidFill>
                </a:rPr>
                <a:t>Photodiode Array</a:t>
              </a:r>
            </a:p>
            <a:p>
              <a:pPr>
                <a:spcBef>
                  <a:spcPct val="50000"/>
                </a:spcBef>
                <a:defRPr/>
              </a:pPr>
              <a:endParaRPr lang="en-US" sz="1100" dirty="0" smtClean="0">
                <a:solidFill>
                  <a:srgbClr val="FF0000"/>
                </a:solidFill>
              </a:endParaRPr>
            </a:p>
            <a:p>
              <a:pPr>
                <a:spcBef>
                  <a:spcPct val="50000"/>
                </a:spcBef>
                <a:defRPr/>
              </a:pPr>
              <a:r>
                <a:rPr lang="en-US" dirty="0" smtClean="0">
                  <a:solidFill>
                    <a:srgbClr val="FF0000"/>
                  </a:solidFill>
                </a:rPr>
                <a:t>Refractive Index</a:t>
              </a:r>
            </a:p>
            <a:p>
              <a:pPr>
                <a:spcBef>
                  <a:spcPct val="50000"/>
                </a:spcBef>
                <a:defRPr/>
              </a:pPr>
              <a:endParaRPr lang="en-US" sz="1100" dirty="0" smtClean="0">
                <a:solidFill>
                  <a:srgbClr val="FF0000"/>
                </a:solidFill>
              </a:endParaRPr>
            </a:p>
            <a:p>
              <a:pPr>
                <a:spcBef>
                  <a:spcPct val="50000"/>
                </a:spcBef>
                <a:defRPr/>
              </a:pPr>
              <a:r>
                <a:rPr lang="en-US" dirty="0" smtClean="0">
                  <a:solidFill>
                    <a:srgbClr val="FF0000"/>
                  </a:solidFill>
                </a:rPr>
                <a:t>Fluorescence</a:t>
              </a:r>
              <a:endParaRPr lang="en-US" dirty="0">
                <a:solidFill>
                  <a:srgbClr val="FF0000"/>
                </a:solidFill>
              </a:endParaRPr>
            </a:p>
            <a:p>
              <a:pPr>
                <a:spcBef>
                  <a:spcPct val="50000"/>
                </a:spcBef>
                <a:defRPr/>
              </a:pPr>
              <a:endParaRPr lang="en-US" sz="1100" dirty="0">
                <a:solidFill>
                  <a:srgbClr val="FF0000"/>
                </a:solidFill>
              </a:endParaRPr>
            </a:p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FF0000"/>
                  </a:solidFill>
                </a:rPr>
                <a:t>Conductivity </a:t>
              </a:r>
            </a:p>
            <a:p>
              <a:pPr>
                <a:spcBef>
                  <a:spcPct val="50000"/>
                </a:spcBef>
                <a:defRPr/>
              </a:pPr>
              <a:endParaRPr lang="en-US" sz="1000" dirty="0">
                <a:solidFill>
                  <a:srgbClr val="FF0000"/>
                </a:solidFill>
              </a:endParaRPr>
            </a:p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FF0000"/>
                  </a:solidFill>
                </a:rPr>
                <a:t>Electrochemical</a:t>
              </a:r>
            </a:p>
            <a:p>
              <a:pPr>
                <a:spcBef>
                  <a:spcPct val="50000"/>
                </a:spcBef>
                <a:defRPr/>
              </a:pPr>
              <a:endParaRPr lang="en-US" sz="1000" dirty="0">
                <a:solidFill>
                  <a:srgbClr val="FF0000"/>
                </a:solidFill>
              </a:endParaRPr>
            </a:p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FF0000"/>
                  </a:solidFill>
                </a:rPr>
                <a:t>ELSD</a:t>
              </a:r>
            </a:p>
            <a:p>
              <a:pPr>
                <a:spcBef>
                  <a:spcPct val="50000"/>
                </a:spcBef>
                <a:defRPr/>
              </a:pPr>
              <a:endParaRPr lang="en-US" dirty="0">
                <a:solidFill>
                  <a:srgbClr val="FF0000"/>
                </a:solidFill>
              </a:endParaRPr>
            </a:p>
            <a:p>
              <a:pPr>
                <a:spcBef>
                  <a:spcPct val="50000"/>
                </a:spcBef>
                <a:defRPr/>
              </a:pPr>
              <a:r>
                <a:rPr lang="en-US" dirty="0" smtClean="0">
                  <a:solidFill>
                    <a:srgbClr val="FF0000"/>
                  </a:solidFill>
                </a:rPr>
                <a:t>Mass Spectrometer</a:t>
              </a:r>
              <a:endParaRPr lang="en-US" dirty="0">
                <a:solidFill>
                  <a:srgbClr val="FF0000"/>
                </a:solidFill>
              </a:endParaRPr>
            </a:p>
          </p:txBody>
        </p:sp>
        <p:sp>
          <p:nvSpPr>
            <p:cNvPr id="8" name="Line 2"/>
            <p:cNvSpPr>
              <a:spLocks noChangeShapeType="1"/>
            </p:cNvSpPr>
            <p:nvPr/>
          </p:nvSpPr>
          <p:spPr bwMode="auto">
            <a:xfrm>
              <a:off x="4908502" y="5752499"/>
              <a:ext cx="144780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" name="Line 6"/>
            <p:cNvSpPr>
              <a:spLocks noChangeShapeType="1"/>
            </p:cNvSpPr>
            <p:nvPr/>
          </p:nvSpPr>
          <p:spPr bwMode="auto">
            <a:xfrm>
              <a:off x="4908502" y="1258287"/>
              <a:ext cx="0" cy="44942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" name="Line 7"/>
            <p:cNvSpPr>
              <a:spLocks noChangeShapeType="1"/>
            </p:cNvSpPr>
            <p:nvPr/>
          </p:nvSpPr>
          <p:spPr bwMode="auto">
            <a:xfrm>
              <a:off x="4908502" y="3696687"/>
              <a:ext cx="144780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" name="Line 8"/>
            <p:cNvSpPr>
              <a:spLocks noChangeShapeType="1"/>
            </p:cNvSpPr>
            <p:nvPr/>
          </p:nvSpPr>
          <p:spPr bwMode="auto">
            <a:xfrm>
              <a:off x="4908502" y="4306287"/>
              <a:ext cx="144780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Line 9"/>
            <p:cNvSpPr>
              <a:spLocks noChangeShapeType="1"/>
            </p:cNvSpPr>
            <p:nvPr/>
          </p:nvSpPr>
          <p:spPr bwMode="auto">
            <a:xfrm>
              <a:off x="4908502" y="3087087"/>
              <a:ext cx="144780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" name="Line 10"/>
            <p:cNvSpPr>
              <a:spLocks noChangeShapeType="1"/>
            </p:cNvSpPr>
            <p:nvPr/>
          </p:nvSpPr>
          <p:spPr bwMode="auto">
            <a:xfrm>
              <a:off x="4908502" y="2477487"/>
              <a:ext cx="144780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Line 11"/>
            <p:cNvSpPr>
              <a:spLocks noChangeShapeType="1"/>
            </p:cNvSpPr>
            <p:nvPr/>
          </p:nvSpPr>
          <p:spPr bwMode="auto">
            <a:xfrm>
              <a:off x="4908502" y="1867887"/>
              <a:ext cx="144780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Line 12"/>
            <p:cNvSpPr>
              <a:spLocks noChangeShapeType="1"/>
            </p:cNvSpPr>
            <p:nvPr/>
          </p:nvSpPr>
          <p:spPr bwMode="auto">
            <a:xfrm>
              <a:off x="4860035" y="1239934"/>
              <a:ext cx="1438660" cy="1835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6" name="Picture 13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5365702" y="3468087"/>
              <a:ext cx="657225" cy="4873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7" name="Picture 14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5307790" y="1585883"/>
              <a:ext cx="762000" cy="5365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" name="Picture 15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5335222" y="2232059"/>
              <a:ext cx="685800" cy="5270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" name="Picture 16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5289502" y="2806099"/>
              <a:ext cx="790575" cy="5842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" name="Picture 17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5319982" y="973108"/>
              <a:ext cx="704850" cy="5365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" name="Picture 18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5518102" y="4001487"/>
              <a:ext cx="455613" cy="623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2" name="Line 19"/>
            <p:cNvSpPr>
              <a:spLocks noChangeShapeType="1"/>
            </p:cNvSpPr>
            <p:nvPr/>
          </p:nvSpPr>
          <p:spPr bwMode="auto">
            <a:xfrm>
              <a:off x="4908502" y="4915887"/>
              <a:ext cx="144780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3" name="Picture 20"/>
            <p:cNvPicPr>
              <a:picLocks noChangeAspect="1" noChangeArrowheads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 bwMode="auto">
            <a:xfrm>
              <a:off x="5441902" y="4687287"/>
              <a:ext cx="666750" cy="5318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" name="Picture 21"/>
            <p:cNvPicPr>
              <a:picLocks noChangeAspect="1" noChangeArrowheads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 bwMode="auto">
            <a:xfrm>
              <a:off x="5441902" y="5330224"/>
              <a:ext cx="557213" cy="80010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</p:spPr>
        </p:pic>
      </p:grpSp>
    </p:spTree>
  </p:cSld>
  <p:clrMapOvr>
    <a:masterClrMapping/>
  </p:clrMapOvr>
  <p:transition/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UV Detector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Ultraviolet detection</a:t>
            </a:r>
          </a:p>
          <a:p>
            <a:pPr lvl="1"/>
            <a:r>
              <a:rPr lang="en-US" dirty="0" smtClean="0"/>
              <a:t>Analyte must have </a:t>
            </a:r>
            <a:r>
              <a:rPr lang="en-US" dirty="0" smtClean="0">
                <a:solidFill>
                  <a:srgbClr val="0000FF"/>
                </a:solidFill>
              </a:rPr>
              <a:t>UV chromophore</a:t>
            </a:r>
          </a:p>
          <a:p>
            <a:pPr lvl="1"/>
            <a:r>
              <a:rPr lang="en-US" dirty="0" smtClean="0"/>
              <a:t>Solvent may change throughout separation - gradient</a:t>
            </a:r>
          </a:p>
          <a:p>
            <a:pPr lvl="1"/>
            <a:r>
              <a:rPr lang="en-US" dirty="0" smtClean="0"/>
              <a:t>Not very temperature sensitive</a:t>
            </a:r>
          </a:p>
          <a:p>
            <a:pPr lvl="1"/>
            <a:r>
              <a:rPr lang="en-US" dirty="0" smtClean="0"/>
              <a:t>Not flow sensitive</a:t>
            </a:r>
          </a:p>
          <a:p>
            <a:r>
              <a:rPr lang="en-US" dirty="0" smtClean="0"/>
              <a:t>UV detection is the most commonly used mode.</a:t>
            </a:r>
          </a:p>
          <a:p>
            <a:pPr lvl="1"/>
            <a:endParaRPr lang="en-US" dirty="0" smtClean="0"/>
          </a:p>
          <a:p>
            <a:endParaRPr lang="en-US" dirty="0" smtClean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Compounds Detected by UV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r>
              <a:rPr lang="en-US" dirty="0" err="1" smtClean="0"/>
              <a:t>Chromaphores</a:t>
            </a:r>
            <a:endParaRPr lang="en-US" dirty="0" smtClean="0"/>
          </a:p>
          <a:p>
            <a:pPr lvl="1"/>
            <a:r>
              <a:rPr lang="en-US" sz="1900" dirty="0" smtClean="0"/>
              <a:t>Compounds with double bonds </a:t>
            </a:r>
          </a:p>
          <a:p>
            <a:pPr lvl="2">
              <a:buNone/>
            </a:pPr>
            <a:r>
              <a:rPr lang="en-US" sz="1900" dirty="0" smtClean="0">
                <a:solidFill>
                  <a:srgbClr val="0000FF"/>
                </a:solidFill>
              </a:rPr>
              <a:t>–C=C-, -C=CH-CH=C-</a:t>
            </a:r>
          </a:p>
          <a:p>
            <a:pPr lvl="1"/>
            <a:r>
              <a:rPr lang="en-US" sz="1900" dirty="0" smtClean="0"/>
              <a:t>Compounds double bonds in rings structures</a:t>
            </a:r>
          </a:p>
          <a:p>
            <a:pPr lvl="2">
              <a:buNone/>
            </a:pPr>
            <a:endParaRPr lang="en-US" sz="1900" dirty="0" smtClean="0"/>
          </a:p>
          <a:p>
            <a:pPr>
              <a:buNone/>
            </a:pPr>
            <a:endParaRPr lang="en-US" sz="1900" dirty="0" smtClean="0"/>
          </a:p>
          <a:p>
            <a:pPr>
              <a:buNone/>
            </a:pPr>
            <a:endParaRPr lang="en-US" sz="1900" dirty="0" smtClean="0"/>
          </a:p>
          <a:p>
            <a:endParaRPr lang="en-US" sz="1900" dirty="0" smtClean="0"/>
          </a:p>
          <a:p>
            <a:endParaRPr lang="en-US" sz="1900" dirty="0" smtClean="0"/>
          </a:p>
          <a:p>
            <a:endParaRPr lang="en-US" sz="1100" dirty="0" smtClean="0"/>
          </a:p>
          <a:p>
            <a:pPr lvl="1"/>
            <a:endParaRPr lang="en-US" dirty="0" smtClean="0"/>
          </a:p>
          <a:p>
            <a:pPr lvl="1"/>
            <a:r>
              <a:rPr lang="en-US" dirty="0" smtClean="0"/>
              <a:t>UV detectors can also “see” compounds in the visible range, the ones you can see.</a:t>
            </a:r>
          </a:p>
          <a:p>
            <a:r>
              <a:rPr lang="en-US" dirty="0" smtClean="0"/>
              <a:t>A chromaphore absorb the light at specific wavelength,</a:t>
            </a:r>
            <a:r>
              <a:rPr lang="en-US" b="1" dirty="0" smtClean="0">
                <a:solidFill>
                  <a:srgbClr val="0000FF"/>
                </a:solidFill>
              </a:rPr>
              <a:t> </a:t>
            </a:r>
            <a:r>
              <a:rPr lang="en-US" b="1" dirty="0" err="1" smtClean="0">
                <a:solidFill>
                  <a:srgbClr val="0000FF"/>
                </a:solidFill>
                <a:latin typeface="Symbol" pitchFamily="18" charset="2"/>
              </a:rPr>
              <a:t>l</a:t>
            </a:r>
            <a:r>
              <a:rPr lang="en-US" b="1" baseline="-25000" dirty="0" err="1" smtClean="0">
                <a:solidFill>
                  <a:srgbClr val="0000FF"/>
                </a:solidFill>
              </a:rPr>
              <a:t>max</a:t>
            </a:r>
            <a:r>
              <a:rPr lang="en-US" dirty="0" smtClean="0"/>
              <a:t>.</a:t>
            </a:r>
          </a:p>
          <a:p>
            <a:pPr>
              <a:buNone/>
            </a:pPr>
            <a:endParaRPr lang="en-US" dirty="0"/>
          </a:p>
        </p:txBody>
      </p:sp>
      <p:pic>
        <p:nvPicPr>
          <p:cNvPr id="278530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143000" y="2438400"/>
            <a:ext cx="6743700" cy="2066925"/>
          </a:xfrm>
          <a:prstGeom prst="rect">
            <a:avLst/>
          </a:prstGeom>
          <a:solidFill>
            <a:srgbClr val="FFFFCC"/>
          </a:solidFill>
          <a:ln w="9525">
            <a:solidFill>
              <a:schemeClr val="tx1"/>
            </a:solidFill>
            <a:miter lim="800000"/>
            <a:headEnd/>
            <a:tailEnd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3200" dirty="0" smtClean="0"/>
              <a:t>Light Path of a Tunable UV (TUV) Detector</a:t>
            </a:r>
            <a:endParaRPr lang="en-US" sz="3200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2"/>
          </p:nvPr>
        </p:nvSpPr>
        <p:spPr>
          <a:xfrm>
            <a:off x="6357817" y="1067113"/>
            <a:ext cx="2662518" cy="5069416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>
            <a:normAutofit/>
          </a:bodyPr>
          <a:lstStyle/>
          <a:p>
            <a:r>
              <a:rPr lang="en-US" sz="1600" dirty="0" smtClean="0"/>
              <a:t>Light from a deuterium lamp (190-700nm) is split at the grating to give the programmed wavelength.</a:t>
            </a:r>
          </a:p>
          <a:p>
            <a:r>
              <a:rPr lang="en-US" sz="1600" dirty="0" smtClean="0"/>
              <a:t>The wavelength, e.g. 254nm </a:t>
            </a:r>
            <a:r>
              <a:rPr lang="en-US" sz="1600" b="1" dirty="0" smtClean="0"/>
              <a:t>± </a:t>
            </a:r>
            <a:r>
              <a:rPr lang="en-US" sz="1600" dirty="0" smtClean="0"/>
              <a:t>2.5nm, goes through the flow cell.</a:t>
            </a:r>
          </a:p>
          <a:p>
            <a:r>
              <a:rPr lang="en-US" sz="1600" dirty="0" smtClean="0"/>
              <a:t>The analytes absorbs the light.</a:t>
            </a:r>
          </a:p>
          <a:p>
            <a:r>
              <a:rPr lang="en-US" sz="1600" dirty="0" smtClean="0"/>
              <a:t>The detector measure the difference between the sample and reference transmitted light.</a:t>
            </a:r>
          </a:p>
          <a:p>
            <a:pPr>
              <a:buNone/>
            </a:pPr>
            <a:endParaRPr lang="en-US" sz="1600" dirty="0" smtClean="0"/>
          </a:p>
        </p:txBody>
      </p:sp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98256" y="941804"/>
            <a:ext cx="5819775" cy="53721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Photodiode Array Detector (PDA)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85000" lnSpcReduction="20000"/>
          </a:bodyPr>
          <a:lstStyle/>
          <a:p>
            <a:r>
              <a:rPr lang="en-US" dirty="0" smtClean="0"/>
              <a:t>Photodiode Array</a:t>
            </a:r>
          </a:p>
          <a:p>
            <a:pPr lvl="1"/>
            <a:r>
              <a:rPr lang="en-US" dirty="0" smtClean="0"/>
              <a:t>PDA is a form of UV detection</a:t>
            </a:r>
          </a:p>
          <a:p>
            <a:pPr lvl="1"/>
            <a:r>
              <a:rPr lang="en-US" dirty="0" smtClean="0"/>
              <a:t>Analyte must have UV chromophore</a:t>
            </a:r>
          </a:p>
          <a:p>
            <a:pPr lvl="1"/>
            <a:r>
              <a:rPr lang="en-US" dirty="0" smtClean="0"/>
              <a:t>Solvent may change throughout separation - gradient</a:t>
            </a:r>
          </a:p>
          <a:p>
            <a:pPr lvl="1"/>
            <a:r>
              <a:rPr lang="en-US" dirty="0" smtClean="0"/>
              <a:t>Not very temperature sensitive</a:t>
            </a:r>
          </a:p>
          <a:p>
            <a:pPr lvl="1"/>
            <a:r>
              <a:rPr lang="en-US" dirty="0" smtClean="0"/>
              <a:t>Not flow sensitive</a:t>
            </a:r>
          </a:p>
          <a:p>
            <a:pPr lvl="1"/>
            <a:r>
              <a:rPr lang="en-US" dirty="0" smtClean="0"/>
              <a:t>Spectral analysis possible</a:t>
            </a:r>
          </a:p>
          <a:p>
            <a:pPr lvl="2"/>
            <a:r>
              <a:rPr lang="en-US" dirty="0" smtClean="0"/>
              <a:t>Library matching</a:t>
            </a:r>
          </a:p>
          <a:p>
            <a:pPr lvl="2"/>
            <a:r>
              <a:rPr lang="en-US" dirty="0" smtClean="0"/>
              <a:t>Peak homogeneity or “purity” (This is a measure of </a:t>
            </a:r>
            <a:r>
              <a:rPr lang="en-US" smtClean="0"/>
              <a:t>spectral homogeneity not </a:t>
            </a:r>
            <a:r>
              <a:rPr lang="en-US" dirty="0" smtClean="0"/>
              <a:t>chemical purity.)</a:t>
            </a:r>
          </a:p>
          <a:p>
            <a:pPr lvl="1">
              <a:buNone/>
            </a:pPr>
            <a:endParaRPr lang="en-US" dirty="0" smtClean="0"/>
          </a:p>
          <a:p>
            <a:endParaRPr lang="en-US" dirty="0" smtClean="0"/>
          </a:p>
          <a:p>
            <a:pPr>
              <a:buNone/>
            </a:pPr>
            <a:r>
              <a:rPr lang="en-US" dirty="0" smtClean="0"/>
              <a:t> </a:t>
            </a:r>
            <a:endParaRPr lang="en-US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416939" y="1182327"/>
            <a:ext cx="2590800" cy="4781381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>
            <a:normAutofit/>
          </a:bodyPr>
          <a:lstStyle/>
          <a:p>
            <a:r>
              <a:rPr lang="en-US" sz="1600" dirty="0" smtClean="0"/>
              <a:t>All light from a deuterium lamp (190-800nm) goes through the flow cell.</a:t>
            </a:r>
          </a:p>
          <a:p>
            <a:r>
              <a:rPr lang="en-US" sz="1600" dirty="0" smtClean="0"/>
              <a:t>Analytes absorbs some of the light.</a:t>
            </a:r>
          </a:p>
          <a:p>
            <a:r>
              <a:rPr lang="en-US" sz="1600" dirty="0" smtClean="0"/>
              <a:t>Diffraction grating splits the light into the wavelengths.  </a:t>
            </a:r>
          </a:p>
          <a:p>
            <a:r>
              <a:rPr lang="en-US" sz="1600" dirty="0" smtClean="0"/>
              <a:t>Each wavelength, 1.2 nm, is monitored by one of 512 diodes.</a:t>
            </a:r>
          </a:p>
          <a:p>
            <a:r>
              <a:rPr lang="en-US" sz="1600" dirty="0" smtClean="0"/>
              <a:t>Programmed wavelengths determine what data is stored.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Light Path of the PDA</a:t>
            </a:r>
            <a:endParaRPr lang="en-US" dirty="0"/>
          </a:p>
        </p:txBody>
      </p:sp>
      <p:pic>
        <p:nvPicPr>
          <p:cNvPr id="40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1319" y="1211764"/>
            <a:ext cx="5670282" cy="4803554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 sz="half" idx="13"/>
          </p:nvPr>
        </p:nvSpPr>
        <p:spPr>
          <a:xfrm>
            <a:off x="309082" y="5157210"/>
            <a:ext cx="8686800" cy="1324961"/>
          </a:xfrm>
        </p:spPr>
        <p:txBody>
          <a:bodyPr/>
          <a:lstStyle/>
          <a:p>
            <a:r>
              <a:rPr lang="en-US" dirty="0" smtClean="0"/>
              <a:t>PDA detectors acquire 3D data, </a:t>
            </a:r>
          </a:p>
          <a:p>
            <a:r>
              <a:rPr lang="en-US" dirty="0" smtClean="0"/>
              <a:t>2D data can be extracted</a:t>
            </a:r>
          </a:p>
          <a:p>
            <a:pPr lvl="1"/>
            <a:r>
              <a:rPr lang="en-US" dirty="0" smtClean="0"/>
              <a:t>Chromatograms</a:t>
            </a:r>
          </a:p>
          <a:p>
            <a:pPr lvl="1"/>
            <a:r>
              <a:rPr lang="en-US" dirty="0" smtClean="0"/>
              <a:t>Spectra</a:t>
            </a:r>
            <a:endParaRPr lang="en-US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Data from PDA Detector</a:t>
            </a:r>
            <a:endParaRPr lang="en-US" dirty="0"/>
          </a:p>
        </p:txBody>
      </p:sp>
      <p:grpSp>
        <p:nvGrpSpPr>
          <p:cNvPr id="4" name="Group 27"/>
          <p:cNvGrpSpPr/>
          <p:nvPr/>
        </p:nvGrpSpPr>
        <p:grpSpPr>
          <a:xfrm>
            <a:off x="1406121" y="1000773"/>
            <a:ext cx="6161443" cy="4098830"/>
            <a:chOff x="320040" y="1387571"/>
            <a:chExt cx="6161443" cy="4098830"/>
          </a:xfrm>
        </p:grpSpPr>
        <p:pic>
          <p:nvPicPr>
            <p:cNvPr id="5" name="Picture 4"/>
            <p:cNvPicPr>
              <a:picLocks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457206" y="1473550"/>
              <a:ext cx="3510931" cy="18891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6" name="Line 5"/>
            <p:cNvSpPr>
              <a:spLocks noChangeShapeType="1"/>
            </p:cNvSpPr>
            <p:nvPr/>
          </p:nvSpPr>
          <p:spPr bwMode="auto">
            <a:xfrm>
              <a:off x="1502487" y="1414806"/>
              <a:ext cx="1021257" cy="2325090"/>
            </a:xfrm>
            <a:prstGeom prst="line">
              <a:avLst/>
            </a:prstGeom>
            <a:noFill/>
            <a:ln w="31470">
              <a:solidFill>
                <a:srgbClr val="FF0000"/>
              </a:solidFill>
              <a:round/>
              <a:headEnd/>
              <a:tailEnd type="triangle" w="med" len="med"/>
            </a:ln>
            <a:effectLst/>
          </p:spPr>
          <p:txBody>
            <a:bodyPr lIns="82058" tIns="41029" rIns="82058" bIns="41029"/>
            <a:lstStyle/>
            <a:p>
              <a:endParaRPr lang="en-US"/>
            </a:p>
          </p:txBody>
        </p:sp>
        <p:sp>
          <p:nvSpPr>
            <p:cNvPr id="7" name="Line 6"/>
            <p:cNvSpPr>
              <a:spLocks noChangeShapeType="1"/>
            </p:cNvSpPr>
            <p:nvPr/>
          </p:nvSpPr>
          <p:spPr bwMode="auto">
            <a:xfrm>
              <a:off x="378600" y="2649762"/>
              <a:ext cx="4815191" cy="504917"/>
            </a:xfrm>
            <a:prstGeom prst="line">
              <a:avLst/>
            </a:prstGeom>
            <a:noFill/>
            <a:ln w="31470">
              <a:solidFill>
                <a:srgbClr val="00B050"/>
              </a:solidFill>
              <a:round/>
              <a:headEnd/>
              <a:tailEnd type="triangle" w="med" len="med"/>
            </a:ln>
            <a:effectLst/>
          </p:spPr>
          <p:txBody>
            <a:bodyPr lIns="82058" tIns="41029" rIns="82058" bIns="41029"/>
            <a:lstStyle/>
            <a:p>
              <a:endParaRPr lang="en-US"/>
            </a:p>
          </p:txBody>
        </p:sp>
        <p:grpSp>
          <p:nvGrpSpPr>
            <p:cNvPr id="8" name="Group 22"/>
            <p:cNvGrpSpPr/>
            <p:nvPr/>
          </p:nvGrpSpPr>
          <p:grpSpPr>
            <a:xfrm>
              <a:off x="1040973" y="3600345"/>
              <a:ext cx="2624530" cy="1886056"/>
              <a:chOff x="1612507" y="4202206"/>
              <a:chExt cx="2746684" cy="1978795"/>
            </a:xfrm>
          </p:grpSpPr>
          <p:sp>
            <p:nvSpPr>
              <p:cNvPr id="20" name="Freeform 7"/>
              <p:cNvSpPr>
                <a:spLocks/>
              </p:cNvSpPr>
              <p:nvPr/>
            </p:nvSpPr>
            <p:spPr bwMode="auto">
              <a:xfrm>
                <a:off x="1974274" y="4202206"/>
                <a:ext cx="2352387" cy="159263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136"/>
                  </a:cxn>
                  <a:cxn ang="0">
                    <a:pos x="1629" y="1136"/>
                  </a:cxn>
                </a:cxnLst>
                <a:rect l="0" t="0" r="r" b="b"/>
                <a:pathLst>
                  <a:path w="1630" h="1137">
                    <a:moveTo>
                      <a:pt x="0" y="0"/>
                    </a:moveTo>
                    <a:lnTo>
                      <a:pt x="0" y="1136"/>
                    </a:lnTo>
                    <a:lnTo>
                      <a:pt x="1629" y="1136"/>
                    </a:lnTo>
                  </a:path>
                </a:pathLst>
              </a:custGeom>
              <a:noFill/>
              <a:ln w="3147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21" name="Freeform 20"/>
              <p:cNvSpPr>
                <a:spLocks/>
              </p:cNvSpPr>
              <p:nvPr/>
            </p:nvSpPr>
            <p:spPr bwMode="auto">
              <a:xfrm>
                <a:off x="2020455" y="4356287"/>
                <a:ext cx="2242705" cy="1292879"/>
              </a:xfrm>
              <a:custGeom>
                <a:avLst/>
                <a:gdLst/>
                <a:ahLst/>
                <a:cxnLst>
                  <a:cxn ang="0">
                    <a:pos x="9" y="2"/>
                  </a:cxn>
                  <a:cxn ang="0">
                    <a:pos x="40" y="7"/>
                  </a:cxn>
                  <a:cxn ang="0">
                    <a:pos x="81" y="13"/>
                  </a:cxn>
                  <a:cxn ang="0">
                    <a:pos x="116" y="21"/>
                  </a:cxn>
                  <a:cxn ang="0">
                    <a:pos x="138" y="34"/>
                  </a:cxn>
                  <a:cxn ang="0">
                    <a:pos x="162" y="53"/>
                  </a:cxn>
                  <a:cxn ang="0">
                    <a:pos x="185" y="76"/>
                  </a:cxn>
                  <a:cxn ang="0">
                    <a:pos x="206" y="97"/>
                  </a:cxn>
                  <a:cxn ang="0">
                    <a:pos x="228" y="122"/>
                  </a:cxn>
                  <a:cxn ang="0">
                    <a:pos x="256" y="156"/>
                  </a:cxn>
                  <a:cxn ang="0">
                    <a:pos x="284" y="193"/>
                  </a:cxn>
                  <a:cxn ang="0">
                    <a:pos x="306" y="227"/>
                  </a:cxn>
                  <a:cxn ang="0">
                    <a:pos x="320" y="260"/>
                  </a:cxn>
                  <a:cxn ang="0">
                    <a:pos x="334" y="301"/>
                  </a:cxn>
                  <a:cxn ang="0">
                    <a:pos x="348" y="346"/>
                  </a:cxn>
                  <a:cxn ang="0">
                    <a:pos x="362" y="383"/>
                  </a:cxn>
                  <a:cxn ang="0">
                    <a:pos x="380" y="412"/>
                  </a:cxn>
                  <a:cxn ang="0">
                    <a:pos x="406" y="444"/>
                  </a:cxn>
                  <a:cxn ang="0">
                    <a:pos x="435" y="477"/>
                  </a:cxn>
                  <a:cxn ang="0">
                    <a:pos x="460" y="506"/>
                  </a:cxn>
                  <a:cxn ang="0">
                    <a:pos x="486" y="540"/>
                  </a:cxn>
                  <a:cxn ang="0">
                    <a:pos x="520" y="586"/>
                  </a:cxn>
                  <a:cxn ang="0">
                    <a:pos x="555" y="634"/>
                  </a:cxn>
                  <a:cxn ang="0">
                    <a:pos x="590" y="671"/>
                  </a:cxn>
                  <a:cxn ang="0">
                    <a:pos x="623" y="694"/>
                  </a:cxn>
                  <a:cxn ang="0">
                    <a:pos x="667" y="716"/>
                  </a:cxn>
                  <a:cxn ang="0">
                    <a:pos x="713" y="736"/>
                  </a:cxn>
                  <a:cxn ang="0">
                    <a:pos x="756" y="744"/>
                  </a:cxn>
                  <a:cxn ang="0">
                    <a:pos x="792" y="738"/>
                  </a:cxn>
                  <a:cxn ang="0">
                    <a:pos x="834" y="715"/>
                  </a:cxn>
                  <a:cxn ang="0">
                    <a:pos x="876" y="687"/>
                  </a:cxn>
                  <a:cxn ang="0">
                    <a:pos x="912" y="662"/>
                  </a:cxn>
                  <a:cxn ang="0">
                    <a:pos x="944" y="637"/>
                  </a:cxn>
                  <a:cxn ang="0">
                    <a:pos x="980" y="603"/>
                  </a:cxn>
                  <a:cxn ang="0">
                    <a:pos x="1018" y="566"/>
                  </a:cxn>
                  <a:cxn ang="0">
                    <a:pos x="1056" y="538"/>
                  </a:cxn>
                  <a:cxn ang="0">
                    <a:pos x="1079" y="528"/>
                  </a:cxn>
                  <a:cxn ang="0">
                    <a:pos x="1106" y="519"/>
                  </a:cxn>
                  <a:cxn ang="0">
                    <a:pos x="1135" y="513"/>
                  </a:cxn>
                  <a:cxn ang="0">
                    <a:pos x="1159" y="511"/>
                  </a:cxn>
                  <a:cxn ang="0">
                    <a:pos x="1187" y="524"/>
                  </a:cxn>
                  <a:cxn ang="0">
                    <a:pos x="1221" y="552"/>
                  </a:cxn>
                  <a:cxn ang="0">
                    <a:pos x="1253" y="586"/>
                  </a:cxn>
                  <a:cxn ang="0">
                    <a:pos x="1280" y="616"/>
                  </a:cxn>
                  <a:cxn ang="0">
                    <a:pos x="1301" y="640"/>
                  </a:cxn>
                  <a:cxn ang="0">
                    <a:pos x="1323" y="671"/>
                  </a:cxn>
                  <a:cxn ang="0">
                    <a:pos x="1347" y="702"/>
                  </a:cxn>
                  <a:cxn ang="0">
                    <a:pos x="1370" y="728"/>
                  </a:cxn>
                  <a:cxn ang="0">
                    <a:pos x="1394" y="753"/>
                  </a:cxn>
                  <a:cxn ang="0">
                    <a:pos x="1427" y="781"/>
                  </a:cxn>
                  <a:cxn ang="0">
                    <a:pos x="1461" y="811"/>
                  </a:cxn>
                  <a:cxn ang="0">
                    <a:pos x="1490" y="839"/>
                  </a:cxn>
                  <a:cxn ang="0">
                    <a:pos x="1506" y="859"/>
                  </a:cxn>
                  <a:cxn ang="0">
                    <a:pos x="1525" y="884"/>
                  </a:cxn>
                  <a:cxn ang="0">
                    <a:pos x="1541" y="908"/>
                  </a:cxn>
                  <a:cxn ang="0">
                    <a:pos x="1551" y="922"/>
                  </a:cxn>
                </a:cxnLst>
                <a:rect l="0" t="0" r="r" b="b"/>
                <a:pathLst>
                  <a:path w="1554" h="923">
                    <a:moveTo>
                      <a:pt x="0" y="0"/>
                    </a:moveTo>
                    <a:lnTo>
                      <a:pt x="1" y="2"/>
                    </a:lnTo>
                    <a:lnTo>
                      <a:pt x="4" y="2"/>
                    </a:lnTo>
                    <a:lnTo>
                      <a:pt x="9" y="2"/>
                    </a:lnTo>
                    <a:lnTo>
                      <a:pt x="15" y="2"/>
                    </a:lnTo>
                    <a:lnTo>
                      <a:pt x="22" y="4"/>
                    </a:lnTo>
                    <a:lnTo>
                      <a:pt x="31" y="5"/>
                    </a:lnTo>
                    <a:lnTo>
                      <a:pt x="40" y="7"/>
                    </a:lnTo>
                    <a:lnTo>
                      <a:pt x="50" y="7"/>
                    </a:lnTo>
                    <a:lnTo>
                      <a:pt x="61" y="9"/>
                    </a:lnTo>
                    <a:lnTo>
                      <a:pt x="71" y="11"/>
                    </a:lnTo>
                    <a:lnTo>
                      <a:pt x="81" y="13"/>
                    </a:lnTo>
                    <a:lnTo>
                      <a:pt x="91" y="15"/>
                    </a:lnTo>
                    <a:lnTo>
                      <a:pt x="100" y="17"/>
                    </a:lnTo>
                    <a:lnTo>
                      <a:pt x="109" y="19"/>
                    </a:lnTo>
                    <a:lnTo>
                      <a:pt x="116" y="21"/>
                    </a:lnTo>
                    <a:lnTo>
                      <a:pt x="122" y="22"/>
                    </a:lnTo>
                    <a:lnTo>
                      <a:pt x="127" y="26"/>
                    </a:lnTo>
                    <a:lnTo>
                      <a:pt x="132" y="30"/>
                    </a:lnTo>
                    <a:lnTo>
                      <a:pt x="138" y="34"/>
                    </a:lnTo>
                    <a:lnTo>
                      <a:pt x="144" y="38"/>
                    </a:lnTo>
                    <a:lnTo>
                      <a:pt x="149" y="43"/>
                    </a:lnTo>
                    <a:lnTo>
                      <a:pt x="156" y="48"/>
                    </a:lnTo>
                    <a:lnTo>
                      <a:pt x="162" y="53"/>
                    </a:lnTo>
                    <a:lnTo>
                      <a:pt x="169" y="58"/>
                    </a:lnTo>
                    <a:lnTo>
                      <a:pt x="174" y="65"/>
                    </a:lnTo>
                    <a:lnTo>
                      <a:pt x="180" y="70"/>
                    </a:lnTo>
                    <a:lnTo>
                      <a:pt x="185" y="76"/>
                    </a:lnTo>
                    <a:lnTo>
                      <a:pt x="192" y="82"/>
                    </a:lnTo>
                    <a:lnTo>
                      <a:pt x="196" y="87"/>
                    </a:lnTo>
                    <a:lnTo>
                      <a:pt x="202" y="92"/>
                    </a:lnTo>
                    <a:lnTo>
                      <a:pt x="206" y="97"/>
                    </a:lnTo>
                    <a:lnTo>
                      <a:pt x="211" y="100"/>
                    </a:lnTo>
                    <a:lnTo>
                      <a:pt x="216" y="107"/>
                    </a:lnTo>
                    <a:lnTo>
                      <a:pt x="222" y="114"/>
                    </a:lnTo>
                    <a:lnTo>
                      <a:pt x="228" y="122"/>
                    </a:lnTo>
                    <a:lnTo>
                      <a:pt x="235" y="129"/>
                    </a:lnTo>
                    <a:lnTo>
                      <a:pt x="242" y="138"/>
                    </a:lnTo>
                    <a:lnTo>
                      <a:pt x="249" y="147"/>
                    </a:lnTo>
                    <a:lnTo>
                      <a:pt x="256" y="156"/>
                    </a:lnTo>
                    <a:lnTo>
                      <a:pt x="264" y="164"/>
                    </a:lnTo>
                    <a:lnTo>
                      <a:pt x="270" y="175"/>
                    </a:lnTo>
                    <a:lnTo>
                      <a:pt x="278" y="184"/>
                    </a:lnTo>
                    <a:lnTo>
                      <a:pt x="284" y="193"/>
                    </a:lnTo>
                    <a:lnTo>
                      <a:pt x="291" y="202"/>
                    </a:lnTo>
                    <a:lnTo>
                      <a:pt x="296" y="211"/>
                    </a:lnTo>
                    <a:lnTo>
                      <a:pt x="302" y="219"/>
                    </a:lnTo>
                    <a:lnTo>
                      <a:pt x="306" y="227"/>
                    </a:lnTo>
                    <a:lnTo>
                      <a:pt x="311" y="233"/>
                    </a:lnTo>
                    <a:lnTo>
                      <a:pt x="313" y="241"/>
                    </a:lnTo>
                    <a:lnTo>
                      <a:pt x="317" y="250"/>
                    </a:lnTo>
                    <a:lnTo>
                      <a:pt x="320" y="260"/>
                    </a:lnTo>
                    <a:lnTo>
                      <a:pt x="324" y="268"/>
                    </a:lnTo>
                    <a:lnTo>
                      <a:pt x="327" y="279"/>
                    </a:lnTo>
                    <a:lnTo>
                      <a:pt x="331" y="290"/>
                    </a:lnTo>
                    <a:lnTo>
                      <a:pt x="334" y="301"/>
                    </a:lnTo>
                    <a:lnTo>
                      <a:pt x="338" y="312"/>
                    </a:lnTo>
                    <a:lnTo>
                      <a:pt x="341" y="324"/>
                    </a:lnTo>
                    <a:lnTo>
                      <a:pt x="344" y="335"/>
                    </a:lnTo>
                    <a:lnTo>
                      <a:pt x="348" y="346"/>
                    </a:lnTo>
                    <a:lnTo>
                      <a:pt x="352" y="356"/>
                    </a:lnTo>
                    <a:lnTo>
                      <a:pt x="355" y="366"/>
                    </a:lnTo>
                    <a:lnTo>
                      <a:pt x="359" y="374"/>
                    </a:lnTo>
                    <a:lnTo>
                      <a:pt x="362" y="383"/>
                    </a:lnTo>
                    <a:lnTo>
                      <a:pt x="366" y="389"/>
                    </a:lnTo>
                    <a:lnTo>
                      <a:pt x="370" y="396"/>
                    </a:lnTo>
                    <a:lnTo>
                      <a:pt x="374" y="404"/>
                    </a:lnTo>
                    <a:lnTo>
                      <a:pt x="380" y="412"/>
                    </a:lnTo>
                    <a:lnTo>
                      <a:pt x="386" y="419"/>
                    </a:lnTo>
                    <a:lnTo>
                      <a:pt x="392" y="428"/>
                    </a:lnTo>
                    <a:lnTo>
                      <a:pt x="399" y="436"/>
                    </a:lnTo>
                    <a:lnTo>
                      <a:pt x="406" y="444"/>
                    </a:lnTo>
                    <a:lnTo>
                      <a:pt x="413" y="451"/>
                    </a:lnTo>
                    <a:lnTo>
                      <a:pt x="420" y="460"/>
                    </a:lnTo>
                    <a:lnTo>
                      <a:pt x="427" y="468"/>
                    </a:lnTo>
                    <a:lnTo>
                      <a:pt x="435" y="477"/>
                    </a:lnTo>
                    <a:lnTo>
                      <a:pt x="442" y="484"/>
                    </a:lnTo>
                    <a:lnTo>
                      <a:pt x="448" y="492"/>
                    </a:lnTo>
                    <a:lnTo>
                      <a:pt x="455" y="499"/>
                    </a:lnTo>
                    <a:lnTo>
                      <a:pt x="460" y="506"/>
                    </a:lnTo>
                    <a:lnTo>
                      <a:pt x="466" y="511"/>
                    </a:lnTo>
                    <a:lnTo>
                      <a:pt x="472" y="520"/>
                    </a:lnTo>
                    <a:lnTo>
                      <a:pt x="479" y="529"/>
                    </a:lnTo>
                    <a:lnTo>
                      <a:pt x="486" y="540"/>
                    </a:lnTo>
                    <a:lnTo>
                      <a:pt x="494" y="550"/>
                    </a:lnTo>
                    <a:lnTo>
                      <a:pt x="502" y="562"/>
                    </a:lnTo>
                    <a:lnTo>
                      <a:pt x="511" y="574"/>
                    </a:lnTo>
                    <a:lnTo>
                      <a:pt x="520" y="586"/>
                    </a:lnTo>
                    <a:lnTo>
                      <a:pt x="529" y="598"/>
                    </a:lnTo>
                    <a:lnTo>
                      <a:pt x="538" y="610"/>
                    </a:lnTo>
                    <a:lnTo>
                      <a:pt x="546" y="622"/>
                    </a:lnTo>
                    <a:lnTo>
                      <a:pt x="555" y="634"/>
                    </a:lnTo>
                    <a:lnTo>
                      <a:pt x="565" y="644"/>
                    </a:lnTo>
                    <a:lnTo>
                      <a:pt x="573" y="655"/>
                    </a:lnTo>
                    <a:lnTo>
                      <a:pt x="582" y="664"/>
                    </a:lnTo>
                    <a:lnTo>
                      <a:pt x="590" y="671"/>
                    </a:lnTo>
                    <a:lnTo>
                      <a:pt x="599" y="677"/>
                    </a:lnTo>
                    <a:lnTo>
                      <a:pt x="606" y="683"/>
                    </a:lnTo>
                    <a:lnTo>
                      <a:pt x="614" y="688"/>
                    </a:lnTo>
                    <a:lnTo>
                      <a:pt x="623" y="694"/>
                    </a:lnTo>
                    <a:lnTo>
                      <a:pt x="634" y="699"/>
                    </a:lnTo>
                    <a:lnTo>
                      <a:pt x="644" y="706"/>
                    </a:lnTo>
                    <a:lnTo>
                      <a:pt x="655" y="711"/>
                    </a:lnTo>
                    <a:lnTo>
                      <a:pt x="667" y="716"/>
                    </a:lnTo>
                    <a:lnTo>
                      <a:pt x="679" y="722"/>
                    </a:lnTo>
                    <a:lnTo>
                      <a:pt x="689" y="727"/>
                    </a:lnTo>
                    <a:lnTo>
                      <a:pt x="702" y="732"/>
                    </a:lnTo>
                    <a:lnTo>
                      <a:pt x="713" y="736"/>
                    </a:lnTo>
                    <a:lnTo>
                      <a:pt x="725" y="739"/>
                    </a:lnTo>
                    <a:lnTo>
                      <a:pt x="736" y="742"/>
                    </a:lnTo>
                    <a:lnTo>
                      <a:pt x="746" y="744"/>
                    </a:lnTo>
                    <a:lnTo>
                      <a:pt x="756" y="744"/>
                    </a:lnTo>
                    <a:lnTo>
                      <a:pt x="765" y="744"/>
                    </a:lnTo>
                    <a:lnTo>
                      <a:pt x="773" y="743"/>
                    </a:lnTo>
                    <a:lnTo>
                      <a:pt x="783" y="741"/>
                    </a:lnTo>
                    <a:lnTo>
                      <a:pt x="792" y="738"/>
                    </a:lnTo>
                    <a:lnTo>
                      <a:pt x="803" y="733"/>
                    </a:lnTo>
                    <a:lnTo>
                      <a:pt x="813" y="728"/>
                    </a:lnTo>
                    <a:lnTo>
                      <a:pt x="824" y="722"/>
                    </a:lnTo>
                    <a:lnTo>
                      <a:pt x="834" y="715"/>
                    </a:lnTo>
                    <a:lnTo>
                      <a:pt x="846" y="708"/>
                    </a:lnTo>
                    <a:lnTo>
                      <a:pt x="856" y="701"/>
                    </a:lnTo>
                    <a:lnTo>
                      <a:pt x="866" y="694"/>
                    </a:lnTo>
                    <a:lnTo>
                      <a:pt x="876" y="687"/>
                    </a:lnTo>
                    <a:lnTo>
                      <a:pt x="887" y="680"/>
                    </a:lnTo>
                    <a:lnTo>
                      <a:pt x="895" y="674"/>
                    </a:lnTo>
                    <a:lnTo>
                      <a:pt x="905" y="667"/>
                    </a:lnTo>
                    <a:lnTo>
                      <a:pt x="912" y="662"/>
                    </a:lnTo>
                    <a:lnTo>
                      <a:pt x="920" y="655"/>
                    </a:lnTo>
                    <a:lnTo>
                      <a:pt x="928" y="650"/>
                    </a:lnTo>
                    <a:lnTo>
                      <a:pt x="935" y="644"/>
                    </a:lnTo>
                    <a:lnTo>
                      <a:pt x="944" y="637"/>
                    </a:lnTo>
                    <a:lnTo>
                      <a:pt x="953" y="628"/>
                    </a:lnTo>
                    <a:lnTo>
                      <a:pt x="961" y="620"/>
                    </a:lnTo>
                    <a:lnTo>
                      <a:pt x="971" y="611"/>
                    </a:lnTo>
                    <a:lnTo>
                      <a:pt x="980" y="603"/>
                    </a:lnTo>
                    <a:lnTo>
                      <a:pt x="990" y="592"/>
                    </a:lnTo>
                    <a:lnTo>
                      <a:pt x="999" y="584"/>
                    </a:lnTo>
                    <a:lnTo>
                      <a:pt x="1010" y="575"/>
                    </a:lnTo>
                    <a:lnTo>
                      <a:pt x="1018" y="566"/>
                    </a:lnTo>
                    <a:lnTo>
                      <a:pt x="1029" y="558"/>
                    </a:lnTo>
                    <a:lnTo>
                      <a:pt x="1038" y="551"/>
                    </a:lnTo>
                    <a:lnTo>
                      <a:pt x="1047" y="543"/>
                    </a:lnTo>
                    <a:lnTo>
                      <a:pt x="1056" y="538"/>
                    </a:lnTo>
                    <a:lnTo>
                      <a:pt x="1064" y="533"/>
                    </a:lnTo>
                    <a:lnTo>
                      <a:pt x="1068" y="532"/>
                    </a:lnTo>
                    <a:lnTo>
                      <a:pt x="1073" y="530"/>
                    </a:lnTo>
                    <a:lnTo>
                      <a:pt x="1079" y="528"/>
                    </a:lnTo>
                    <a:lnTo>
                      <a:pt x="1086" y="525"/>
                    </a:lnTo>
                    <a:lnTo>
                      <a:pt x="1092" y="523"/>
                    </a:lnTo>
                    <a:lnTo>
                      <a:pt x="1099" y="521"/>
                    </a:lnTo>
                    <a:lnTo>
                      <a:pt x="1106" y="519"/>
                    </a:lnTo>
                    <a:lnTo>
                      <a:pt x="1114" y="516"/>
                    </a:lnTo>
                    <a:lnTo>
                      <a:pt x="1121" y="516"/>
                    </a:lnTo>
                    <a:lnTo>
                      <a:pt x="1128" y="514"/>
                    </a:lnTo>
                    <a:lnTo>
                      <a:pt x="1135" y="513"/>
                    </a:lnTo>
                    <a:lnTo>
                      <a:pt x="1142" y="511"/>
                    </a:lnTo>
                    <a:lnTo>
                      <a:pt x="1147" y="511"/>
                    </a:lnTo>
                    <a:lnTo>
                      <a:pt x="1154" y="511"/>
                    </a:lnTo>
                    <a:lnTo>
                      <a:pt x="1159" y="511"/>
                    </a:lnTo>
                    <a:lnTo>
                      <a:pt x="1164" y="511"/>
                    </a:lnTo>
                    <a:lnTo>
                      <a:pt x="1171" y="514"/>
                    </a:lnTo>
                    <a:lnTo>
                      <a:pt x="1180" y="518"/>
                    </a:lnTo>
                    <a:lnTo>
                      <a:pt x="1187" y="524"/>
                    </a:lnTo>
                    <a:lnTo>
                      <a:pt x="1196" y="529"/>
                    </a:lnTo>
                    <a:lnTo>
                      <a:pt x="1204" y="537"/>
                    </a:lnTo>
                    <a:lnTo>
                      <a:pt x="1212" y="543"/>
                    </a:lnTo>
                    <a:lnTo>
                      <a:pt x="1221" y="552"/>
                    </a:lnTo>
                    <a:lnTo>
                      <a:pt x="1230" y="560"/>
                    </a:lnTo>
                    <a:lnTo>
                      <a:pt x="1237" y="569"/>
                    </a:lnTo>
                    <a:lnTo>
                      <a:pt x="1245" y="578"/>
                    </a:lnTo>
                    <a:lnTo>
                      <a:pt x="1253" y="586"/>
                    </a:lnTo>
                    <a:lnTo>
                      <a:pt x="1261" y="594"/>
                    </a:lnTo>
                    <a:lnTo>
                      <a:pt x="1267" y="603"/>
                    </a:lnTo>
                    <a:lnTo>
                      <a:pt x="1274" y="610"/>
                    </a:lnTo>
                    <a:lnTo>
                      <a:pt x="1280" y="616"/>
                    </a:lnTo>
                    <a:lnTo>
                      <a:pt x="1286" y="622"/>
                    </a:lnTo>
                    <a:lnTo>
                      <a:pt x="1290" y="628"/>
                    </a:lnTo>
                    <a:lnTo>
                      <a:pt x="1296" y="634"/>
                    </a:lnTo>
                    <a:lnTo>
                      <a:pt x="1301" y="640"/>
                    </a:lnTo>
                    <a:lnTo>
                      <a:pt x="1306" y="647"/>
                    </a:lnTo>
                    <a:lnTo>
                      <a:pt x="1311" y="656"/>
                    </a:lnTo>
                    <a:lnTo>
                      <a:pt x="1318" y="663"/>
                    </a:lnTo>
                    <a:lnTo>
                      <a:pt x="1323" y="671"/>
                    </a:lnTo>
                    <a:lnTo>
                      <a:pt x="1330" y="678"/>
                    </a:lnTo>
                    <a:lnTo>
                      <a:pt x="1335" y="687"/>
                    </a:lnTo>
                    <a:lnTo>
                      <a:pt x="1342" y="693"/>
                    </a:lnTo>
                    <a:lnTo>
                      <a:pt x="1347" y="702"/>
                    </a:lnTo>
                    <a:lnTo>
                      <a:pt x="1354" y="709"/>
                    </a:lnTo>
                    <a:lnTo>
                      <a:pt x="1359" y="716"/>
                    </a:lnTo>
                    <a:lnTo>
                      <a:pt x="1364" y="722"/>
                    </a:lnTo>
                    <a:lnTo>
                      <a:pt x="1370" y="728"/>
                    </a:lnTo>
                    <a:lnTo>
                      <a:pt x="1375" y="733"/>
                    </a:lnTo>
                    <a:lnTo>
                      <a:pt x="1380" y="740"/>
                    </a:lnTo>
                    <a:lnTo>
                      <a:pt x="1387" y="745"/>
                    </a:lnTo>
                    <a:lnTo>
                      <a:pt x="1394" y="753"/>
                    </a:lnTo>
                    <a:lnTo>
                      <a:pt x="1402" y="759"/>
                    </a:lnTo>
                    <a:lnTo>
                      <a:pt x="1409" y="767"/>
                    </a:lnTo>
                    <a:lnTo>
                      <a:pt x="1418" y="774"/>
                    </a:lnTo>
                    <a:lnTo>
                      <a:pt x="1427" y="781"/>
                    </a:lnTo>
                    <a:lnTo>
                      <a:pt x="1436" y="788"/>
                    </a:lnTo>
                    <a:lnTo>
                      <a:pt x="1444" y="797"/>
                    </a:lnTo>
                    <a:lnTo>
                      <a:pt x="1453" y="804"/>
                    </a:lnTo>
                    <a:lnTo>
                      <a:pt x="1461" y="811"/>
                    </a:lnTo>
                    <a:lnTo>
                      <a:pt x="1470" y="818"/>
                    </a:lnTo>
                    <a:lnTo>
                      <a:pt x="1477" y="826"/>
                    </a:lnTo>
                    <a:lnTo>
                      <a:pt x="1485" y="833"/>
                    </a:lnTo>
                    <a:lnTo>
                      <a:pt x="1490" y="839"/>
                    </a:lnTo>
                    <a:lnTo>
                      <a:pt x="1497" y="844"/>
                    </a:lnTo>
                    <a:lnTo>
                      <a:pt x="1499" y="849"/>
                    </a:lnTo>
                    <a:lnTo>
                      <a:pt x="1503" y="853"/>
                    </a:lnTo>
                    <a:lnTo>
                      <a:pt x="1506" y="859"/>
                    </a:lnTo>
                    <a:lnTo>
                      <a:pt x="1511" y="864"/>
                    </a:lnTo>
                    <a:lnTo>
                      <a:pt x="1515" y="871"/>
                    </a:lnTo>
                    <a:lnTo>
                      <a:pt x="1520" y="877"/>
                    </a:lnTo>
                    <a:lnTo>
                      <a:pt x="1525" y="884"/>
                    </a:lnTo>
                    <a:lnTo>
                      <a:pt x="1530" y="890"/>
                    </a:lnTo>
                    <a:lnTo>
                      <a:pt x="1533" y="897"/>
                    </a:lnTo>
                    <a:lnTo>
                      <a:pt x="1538" y="903"/>
                    </a:lnTo>
                    <a:lnTo>
                      <a:pt x="1541" y="908"/>
                    </a:lnTo>
                    <a:lnTo>
                      <a:pt x="1545" y="912"/>
                    </a:lnTo>
                    <a:lnTo>
                      <a:pt x="1547" y="916"/>
                    </a:lnTo>
                    <a:lnTo>
                      <a:pt x="1550" y="919"/>
                    </a:lnTo>
                    <a:lnTo>
                      <a:pt x="1551" y="922"/>
                    </a:lnTo>
                    <a:lnTo>
                      <a:pt x="1553" y="922"/>
                    </a:lnTo>
                  </a:path>
                </a:pathLst>
              </a:custGeom>
              <a:noFill/>
              <a:ln w="3147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en-US" sz="1400"/>
              </a:p>
            </p:txBody>
          </p:sp>
          <p:sp>
            <p:nvSpPr>
              <p:cNvPr id="22" name="Text Box 9"/>
              <p:cNvSpPr txBox="1">
                <a:spLocks noChangeArrowheads="1"/>
              </p:cNvSpPr>
              <p:nvPr/>
            </p:nvSpPr>
            <p:spPr bwMode="auto">
              <a:xfrm>
                <a:off x="2525687" y="5923266"/>
                <a:ext cx="1277216" cy="25773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lIns="0" tIns="0" rIns="0" bIns="0"/>
              <a:lstStyle/>
              <a:p>
                <a:pPr defTabSz="383224">
                  <a:buClr>
                    <a:srgbClr val="000000"/>
                  </a:buClr>
                  <a:buSzPct val="90000"/>
                </a:pPr>
                <a:r>
                  <a:rPr lang="en-US" sz="1400" dirty="0">
                    <a:solidFill>
                      <a:srgbClr val="000000"/>
                    </a:solidFill>
                  </a:rPr>
                  <a:t>Wavelength</a:t>
                </a:r>
                <a:endParaRPr lang="en-US" sz="1400" dirty="0"/>
              </a:p>
            </p:txBody>
          </p:sp>
          <p:sp>
            <p:nvSpPr>
              <p:cNvPr id="23" name="Text Box 10"/>
              <p:cNvSpPr txBox="1">
                <a:spLocks noChangeArrowheads="1"/>
              </p:cNvSpPr>
              <p:nvPr/>
            </p:nvSpPr>
            <p:spPr bwMode="auto">
              <a:xfrm rot="16200000">
                <a:off x="1062959" y="4904265"/>
                <a:ext cx="1364641" cy="2655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lIns="0" tIns="0" rIns="0" bIns="0"/>
              <a:lstStyle/>
              <a:p>
                <a:pPr defTabSz="383224">
                  <a:buClr>
                    <a:srgbClr val="000000"/>
                  </a:buClr>
                  <a:buSzPct val="90000"/>
                </a:pPr>
                <a:r>
                  <a:rPr lang="en-US" sz="1400" dirty="0">
                    <a:solidFill>
                      <a:srgbClr val="000000"/>
                    </a:solidFill>
                  </a:rPr>
                  <a:t>Absorbance</a:t>
                </a:r>
                <a:endParaRPr lang="en-US" sz="1400" dirty="0"/>
              </a:p>
            </p:txBody>
          </p:sp>
          <p:sp>
            <p:nvSpPr>
              <p:cNvPr id="24" name="Text Box 11"/>
              <p:cNvSpPr txBox="1">
                <a:spLocks noChangeArrowheads="1"/>
              </p:cNvSpPr>
              <p:nvPr/>
            </p:nvSpPr>
            <p:spPr bwMode="auto">
              <a:xfrm>
                <a:off x="3006929" y="4438179"/>
                <a:ext cx="1352262" cy="33057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lIns="0" tIns="0" rIns="0" bIns="0"/>
              <a:lstStyle/>
              <a:p>
                <a:pPr defTabSz="383224">
                  <a:buClr>
                    <a:srgbClr val="000000"/>
                  </a:buClr>
                  <a:buSzPct val="90000"/>
                </a:pPr>
                <a:r>
                  <a:rPr lang="en-US" sz="1400" b="1" dirty="0">
                    <a:solidFill>
                      <a:srgbClr val="FF0000"/>
                    </a:solidFill>
                  </a:rPr>
                  <a:t>Spectrum</a:t>
                </a:r>
              </a:p>
            </p:txBody>
          </p:sp>
        </p:grpSp>
        <p:sp>
          <p:nvSpPr>
            <p:cNvPr id="9" name="Line 13"/>
            <p:cNvSpPr>
              <a:spLocks noChangeShapeType="1"/>
            </p:cNvSpPr>
            <p:nvPr/>
          </p:nvSpPr>
          <p:spPr bwMode="auto">
            <a:xfrm>
              <a:off x="320040" y="2029968"/>
              <a:ext cx="4946904" cy="274320"/>
            </a:xfrm>
            <a:prstGeom prst="line">
              <a:avLst/>
            </a:prstGeom>
            <a:noFill/>
            <a:ln w="31470">
              <a:solidFill>
                <a:srgbClr val="00B0F0"/>
              </a:solidFill>
              <a:round/>
              <a:headEnd/>
              <a:tailEnd type="triangle" w="med" len="med"/>
            </a:ln>
            <a:effectLst/>
          </p:spPr>
          <p:txBody>
            <a:bodyPr lIns="82058" tIns="41029" rIns="82058" bIns="41029"/>
            <a:lstStyle/>
            <a:p>
              <a:endParaRPr lang="en-US"/>
            </a:p>
          </p:txBody>
        </p:sp>
        <p:grpSp>
          <p:nvGrpSpPr>
            <p:cNvPr id="10" name="Group 23"/>
            <p:cNvGrpSpPr/>
            <p:nvPr/>
          </p:nvGrpSpPr>
          <p:grpSpPr>
            <a:xfrm>
              <a:off x="4402507" y="1387571"/>
              <a:ext cx="2078976" cy="3052276"/>
              <a:chOff x="5802851" y="2024063"/>
              <a:chExt cx="2769915" cy="3252166"/>
            </a:xfrm>
          </p:grpSpPr>
          <p:sp>
            <p:nvSpPr>
              <p:cNvPr id="12" name="Freeform 11"/>
              <p:cNvSpPr>
                <a:spLocks/>
              </p:cNvSpPr>
              <p:nvPr/>
            </p:nvSpPr>
            <p:spPr bwMode="auto">
              <a:xfrm>
                <a:off x="6500091" y="3361765"/>
                <a:ext cx="1824182" cy="1339103"/>
              </a:xfrm>
              <a:custGeom>
                <a:avLst/>
                <a:gdLst/>
                <a:ahLst/>
                <a:cxnLst>
                  <a:cxn ang="0">
                    <a:pos x="0" y="954"/>
                  </a:cxn>
                  <a:cxn ang="0">
                    <a:pos x="0" y="949"/>
                  </a:cxn>
                  <a:cxn ang="0">
                    <a:pos x="5" y="944"/>
                  </a:cxn>
                  <a:cxn ang="0">
                    <a:pos x="53" y="944"/>
                  </a:cxn>
                  <a:cxn ang="0">
                    <a:pos x="102" y="939"/>
                  </a:cxn>
                  <a:cxn ang="0">
                    <a:pos x="146" y="916"/>
                  </a:cxn>
                  <a:cxn ang="0">
                    <a:pos x="198" y="858"/>
                  </a:cxn>
                  <a:cxn ang="0">
                    <a:pos x="239" y="798"/>
                  </a:cxn>
                  <a:cxn ang="0">
                    <a:pos x="252" y="755"/>
                  </a:cxn>
                  <a:cxn ang="0">
                    <a:pos x="260" y="703"/>
                  </a:cxn>
                  <a:cxn ang="0">
                    <a:pos x="268" y="658"/>
                  </a:cxn>
                  <a:cxn ang="0">
                    <a:pos x="284" y="596"/>
                  </a:cxn>
                  <a:cxn ang="0">
                    <a:pos x="301" y="528"/>
                  </a:cxn>
                  <a:cxn ang="0">
                    <a:pos x="316" y="474"/>
                  </a:cxn>
                  <a:cxn ang="0">
                    <a:pos x="334" y="406"/>
                  </a:cxn>
                  <a:cxn ang="0">
                    <a:pos x="351" y="342"/>
                  </a:cxn>
                  <a:cxn ang="0">
                    <a:pos x="364" y="293"/>
                  </a:cxn>
                  <a:cxn ang="0">
                    <a:pos x="376" y="232"/>
                  </a:cxn>
                  <a:cxn ang="0">
                    <a:pos x="390" y="183"/>
                  </a:cxn>
                  <a:cxn ang="0">
                    <a:pos x="405" y="136"/>
                  </a:cxn>
                  <a:cxn ang="0">
                    <a:pos x="422" y="87"/>
                  </a:cxn>
                  <a:cxn ang="0">
                    <a:pos x="438" y="55"/>
                  </a:cxn>
                  <a:cxn ang="0">
                    <a:pos x="453" y="24"/>
                  </a:cxn>
                  <a:cxn ang="0">
                    <a:pos x="473" y="2"/>
                  </a:cxn>
                  <a:cxn ang="0">
                    <a:pos x="502" y="11"/>
                  </a:cxn>
                  <a:cxn ang="0">
                    <a:pos x="533" y="43"/>
                  </a:cxn>
                  <a:cxn ang="0">
                    <a:pos x="558" y="73"/>
                  </a:cxn>
                  <a:cxn ang="0">
                    <a:pos x="580" y="119"/>
                  </a:cxn>
                  <a:cxn ang="0">
                    <a:pos x="600" y="170"/>
                  </a:cxn>
                  <a:cxn ang="0">
                    <a:pos x="617" y="213"/>
                  </a:cxn>
                  <a:cxn ang="0">
                    <a:pos x="634" y="272"/>
                  </a:cxn>
                  <a:cxn ang="0">
                    <a:pos x="650" y="327"/>
                  </a:cxn>
                  <a:cxn ang="0">
                    <a:pos x="669" y="383"/>
                  </a:cxn>
                  <a:cxn ang="0">
                    <a:pos x="691" y="453"/>
                  </a:cxn>
                  <a:cxn ang="0">
                    <a:pos x="711" y="508"/>
                  </a:cxn>
                  <a:cxn ang="0">
                    <a:pos x="730" y="564"/>
                  </a:cxn>
                  <a:cxn ang="0">
                    <a:pos x="753" y="623"/>
                  </a:cxn>
                  <a:cxn ang="0">
                    <a:pos x="774" y="657"/>
                  </a:cxn>
                  <a:cxn ang="0">
                    <a:pos x="799" y="685"/>
                  </a:cxn>
                  <a:cxn ang="0">
                    <a:pos x="827" y="709"/>
                  </a:cxn>
                  <a:cxn ang="0">
                    <a:pos x="859" y="728"/>
                  </a:cxn>
                  <a:cxn ang="0">
                    <a:pos x="902" y="750"/>
                  </a:cxn>
                  <a:cxn ang="0">
                    <a:pos x="933" y="770"/>
                  </a:cxn>
                  <a:cxn ang="0">
                    <a:pos x="951" y="789"/>
                  </a:cxn>
                  <a:cxn ang="0">
                    <a:pos x="968" y="813"/>
                  </a:cxn>
                  <a:cxn ang="0">
                    <a:pos x="981" y="837"/>
                  </a:cxn>
                  <a:cxn ang="0">
                    <a:pos x="991" y="876"/>
                  </a:cxn>
                  <a:cxn ang="0">
                    <a:pos x="1005" y="908"/>
                  </a:cxn>
                  <a:cxn ang="0">
                    <a:pos x="1032" y="920"/>
                  </a:cxn>
                  <a:cxn ang="0">
                    <a:pos x="1069" y="921"/>
                  </a:cxn>
                  <a:cxn ang="0">
                    <a:pos x="1101" y="923"/>
                  </a:cxn>
                  <a:cxn ang="0">
                    <a:pos x="1134" y="927"/>
                  </a:cxn>
                  <a:cxn ang="0">
                    <a:pos x="1170" y="933"/>
                  </a:cxn>
                  <a:cxn ang="0">
                    <a:pos x="1200" y="933"/>
                  </a:cxn>
                  <a:cxn ang="0">
                    <a:pos x="1237" y="933"/>
                  </a:cxn>
                  <a:cxn ang="0">
                    <a:pos x="1262" y="933"/>
                  </a:cxn>
                </a:cxnLst>
                <a:rect l="0" t="0" r="r" b="b"/>
                <a:pathLst>
                  <a:path w="1264" h="956">
                    <a:moveTo>
                      <a:pt x="0" y="955"/>
                    </a:moveTo>
                    <a:lnTo>
                      <a:pt x="0" y="955"/>
                    </a:lnTo>
                    <a:lnTo>
                      <a:pt x="0" y="955"/>
                    </a:lnTo>
                    <a:lnTo>
                      <a:pt x="0" y="955"/>
                    </a:lnTo>
                    <a:lnTo>
                      <a:pt x="0" y="954"/>
                    </a:lnTo>
                    <a:lnTo>
                      <a:pt x="0" y="954"/>
                    </a:lnTo>
                    <a:lnTo>
                      <a:pt x="0" y="952"/>
                    </a:lnTo>
                    <a:lnTo>
                      <a:pt x="0" y="952"/>
                    </a:lnTo>
                    <a:lnTo>
                      <a:pt x="0" y="950"/>
                    </a:lnTo>
                    <a:lnTo>
                      <a:pt x="0" y="950"/>
                    </a:lnTo>
                    <a:lnTo>
                      <a:pt x="0" y="949"/>
                    </a:lnTo>
                    <a:lnTo>
                      <a:pt x="0" y="949"/>
                    </a:lnTo>
                    <a:lnTo>
                      <a:pt x="0" y="947"/>
                    </a:lnTo>
                    <a:lnTo>
                      <a:pt x="0" y="947"/>
                    </a:lnTo>
                    <a:lnTo>
                      <a:pt x="0" y="946"/>
                    </a:lnTo>
                    <a:lnTo>
                      <a:pt x="0" y="946"/>
                    </a:lnTo>
                    <a:lnTo>
                      <a:pt x="0" y="944"/>
                    </a:lnTo>
                    <a:lnTo>
                      <a:pt x="5" y="944"/>
                    </a:lnTo>
                    <a:lnTo>
                      <a:pt x="12" y="944"/>
                    </a:lnTo>
                    <a:lnTo>
                      <a:pt x="19" y="944"/>
                    </a:lnTo>
                    <a:lnTo>
                      <a:pt x="27" y="944"/>
                    </a:lnTo>
                    <a:lnTo>
                      <a:pt x="36" y="944"/>
                    </a:lnTo>
                    <a:lnTo>
                      <a:pt x="44" y="944"/>
                    </a:lnTo>
                    <a:lnTo>
                      <a:pt x="53" y="944"/>
                    </a:lnTo>
                    <a:lnTo>
                      <a:pt x="62" y="943"/>
                    </a:lnTo>
                    <a:lnTo>
                      <a:pt x="70" y="943"/>
                    </a:lnTo>
                    <a:lnTo>
                      <a:pt x="79" y="943"/>
                    </a:lnTo>
                    <a:lnTo>
                      <a:pt x="86" y="942"/>
                    </a:lnTo>
                    <a:lnTo>
                      <a:pt x="95" y="940"/>
                    </a:lnTo>
                    <a:lnTo>
                      <a:pt x="102" y="939"/>
                    </a:lnTo>
                    <a:lnTo>
                      <a:pt x="110" y="937"/>
                    </a:lnTo>
                    <a:lnTo>
                      <a:pt x="116" y="936"/>
                    </a:lnTo>
                    <a:lnTo>
                      <a:pt x="122" y="933"/>
                    </a:lnTo>
                    <a:lnTo>
                      <a:pt x="129" y="929"/>
                    </a:lnTo>
                    <a:lnTo>
                      <a:pt x="138" y="923"/>
                    </a:lnTo>
                    <a:lnTo>
                      <a:pt x="146" y="916"/>
                    </a:lnTo>
                    <a:lnTo>
                      <a:pt x="155" y="908"/>
                    </a:lnTo>
                    <a:lnTo>
                      <a:pt x="164" y="899"/>
                    </a:lnTo>
                    <a:lnTo>
                      <a:pt x="172" y="890"/>
                    </a:lnTo>
                    <a:lnTo>
                      <a:pt x="181" y="879"/>
                    </a:lnTo>
                    <a:lnTo>
                      <a:pt x="191" y="869"/>
                    </a:lnTo>
                    <a:lnTo>
                      <a:pt x="198" y="858"/>
                    </a:lnTo>
                    <a:lnTo>
                      <a:pt x="206" y="848"/>
                    </a:lnTo>
                    <a:lnTo>
                      <a:pt x="214" y="837"/>
                    </a:lnTo>
                    <a:lnTo>
                      <a:pt x="221" y="827"/>
                    </a:lnTo>
                    <a:lnTo>
                      <a:pt x="227" y="817"/>
                    </a:lnTo>
                    <a:lnTo>
                      <a:pt x="234" y="807"/>
                    </a:lnTo>
                    <a:lnTo>
                      <a:pt x="239" y="798"/>
                    </a:lnTo>
                    <a:lnTo>
                      <a:pt x="244" y="789"/>
                    </a:lnTo>
                    <a:lnTo>
                      <a:pt x="245" y="783"/>
                    </a:lnTo>
                    <a:lnTo>
                      <a:pt x="247" y="777"/>
                    </a:lnTo>
                    <a:lnTo>
                      <a:pt x="249" y="771"/>
                    </a:lnTo>
                    <a:lnTo>
                      <a:pt x="251" y="762"/>
                    </a:lnTo>
                    <a:lnTo>
                      <a:pt x="252" y="755"/>
                    </a:lnTo>
                    <a:lnTo>
                      <a:pt x="254" y="746"/>
                    </a:lnTo>
                    <a:lnTo>
                      <a:pt x="255" y="737"/>
                    </a:lnTo>
                    <a:lnTo>
                      <a:pt x="257" y="728"/>
                    </a:lnTo>
                    <a:lnTo>
                      <a:pt x="257" y="720"/>
                    </a:lnTo>
                    <a:lnTo>
                      <a:pt x="259" y="712"/>
                    </a:lnTo>
                    <a:lnTo>
                      <a:pt x="260" y="703"/>
                    </a:lnTo>
                    <a:lnTo>
                      <a:pt x="261" y="695"/>
                    </a:lnTo>
                    <a:lnTo>
                      <a:pt x="261" y="688"/>
                    </a:lnTo>
                    <a:lnTo>
                      <a:pt x="263" y="679"/>
                    </a:lnTo>
                    <a:lnTo>
                      <a:pt x="264" y="673"/>
                    </a:lnTo>
                    <a:lnTo>
                      <a:pt x="266" y="666"/>
                    </a:lnTo>
                    <a:lnTo>
                      <a:pt x="268" y="658"/>
                    </a:lnTo>
                    <a:lnTo>
                      <a:pt x="269" y="649"/>
                    </a:lnTo>
                    <a:lnTo>
                      <a:pt x="271" y="639"/>
                    </a:lnTo>
                    <a:lnTo>
                      <a:pt x="275" y="629"/>
                    </a:lnTo>
                    <a:lnTo>
                      <a:pt x="277" y="618"/>
                    </a:lnTo>
                    <a:lnTo>
                      <a:pt x="281" y="607"/>
                    </a:lnTo>
                    <a:lnTo>
                      <a:pt x="284" y="596"/>
                    </a:lnTo>
                    <a:lnTo>
                      <a:pt x="288" y="583"/>
                    </a:lnTo>
                    <a:lnTo>
                      <a:pt x="289" y="573"/>
                    </a:lnTo>
                    <a:lnTo>
                      <a:pt x="293" y="560"/>
                    </a:lnTo>
                    <a:lnTo>
                      <a:pt x="296" y="550"/>
                    </a:lnTo>
                    <a:lnTo>
                      <a:pt x="300" y="538"/>
                    </a:lnTo>
                    <a:lnTo>
                      <a:pt x="301" y="528"/>
                    </a:lnTo>
                    <a:lnTo>
                      <a:pt x="305" y="517"/>
                    </a:lnTo>
                    <a:lnTo>
                      <a:pt x="307" y="508"/>
                    </a:lnTo>
                    <a:lnTo>
                      <a:pt x="310" y="500"/>
                    </a:lnTo>
                    <a:lnTo>
                      <a:pt x="312" y="492"/>
                    </a:lnTo>
                    <a:lnTo>
                      <a:pt x="314" y="483"/>
                    </a:lnTo>
                    <a:lnTo>
                      <a:pt x="316" y="474"/>
                    </a:lnTo>
                    <a:lnTo>
                      <a:pt x="320" y="463"/>
                    </a:lnTo>
                    <a:lnTo>
                      <a:pt x="322" y="453"/>
                    </a:lnTo>
                    <a:lnTo>
                      <a:pt x="325" y="441"/>
                    </a:lnTo>
                    <a:lnTo>
                      <a:pt x="329" y="429"/>
                    </a:lnTo>
                    <a:lnTo>
                      <a:pt x="333" y="417"/>
                    </a:lnTo>
                    <a:lnTo>
                      <a:pt x="334" y="406"/>
                    </a:lnTo>
                    <a:lnTo>
                      <a:pt x="338" y="394"/>
                    </a:lnTo>
                    <a:lnTo>
                      <a:pt x="341" y="383"/>
                    </a:lnTo>
                    <a:lnTo>
                      <a:pt x="344" y="372"/>
                    </a:lnTo>
                    <a:lnTo>
                      <a:pt x="346" y="361"/>
                    </a:lnTo>
                    <a:lnTo>
                      <a:pt x="349" y="351"/>
                    </a:lnTo>
                    <a:lnTo>
                      <a:pt x="351" y="342"/>
                    </a:lnTo>
                    <a:lnTo>
                      <a:pt x="355" y="333"/>
                    </a:lnTo>
                    <a:lnTo>
                      <a:pt x="356" y="327"/>
                    </a:lnTo>
                    <a:lnTo>
                      <a:pt x="358" y="320"/>
                    </a:lnTo>
                    <a:lnTo>
                      <a:pt x="359" y="311"/>
                    </a:lnTo>
                    <a:lnTo>
                      <a:pt x="362" y="302"/>
                    </a:lnTo>
                    <a:lnTo>
                      <a:pt x="364" y="293"/>
                    </a:lnTo>
                    <a:lnTo>
                      <a:pt x="365" y="282"/>
                    </a:lnTo>
                    <a:lnTo>
                      <a:pt x="367" y="272"/>
                    </a:lnTo>
                    <a:lnTo>
                      <a:pt x="370" y="261"/>
                    </a:lnTo>
                    <a:lnTo>
                      <a:pt x="372" y="252"/>
                    </a:lnTo>
                    <a:lnTo>
                      <a:pt x="374" y="242"/>
                    </a:lnTo>
                    <a:lnTo>
                      <a:pt x="376" y="232"/>
                    </a:lnTo>
                    <a:lnTo>
                      <a:pt x="379" y="222"/>
                    </a:lnTo>
                    <a:lnTo>
                      <a:pt x="381" y="213"/>
                    </a:lnTo>
                    <a:lnTo>
                      <a:pt x="383" y="205"/>
                    </a:lnTo>
                    <a:lnTo>
                      <a:pt x="385" y="197"/>
                    </a:lnTo>
                    <a:lnTo>
                      <a:pt x="388" y="189"/>
                    </a:lnTo>
                    <a:lnTo>
                      <a:pt x="390" y="183"/>
                    </a:lnTo>
                    <a:lnTo>
                      <a:pt x="391" y="177"/>
                    </a:lnTo>
                    <a:lnTo>
                      <a:pt x="393" y="170"/>
                    </a:lnTo>
                    <a:lnTo>
                      <a:pt x="396" y="161"/>
                    </a:lnTo>
                    <a:lnTo>
                      <a:pt x="398" y="153"/>
                    </a:lnTo>
                    <a:lnTo>
                      <a:pt x="402" y="144"/>
                    </a:lnTo>
                    <a:lnTo>
                      <a:pt x="405" y="136"/>
                    </a:lnTo>
                    <a:lnTo>
                      <a:pt x="408" y="127"/>
                    </a:lnTo>
                    <a:lnTo>
                      <a:pt x="410" y="119"/>
                    </a:lnTo>
                    <a:lnTo>
                      <a:pt x="414" y="110"/>
                    </a:lnTo>
                    <a:lnTo>
                      <a:pt x="417" y="103"/>
                    </a:lnTo>
                    <a:lnTo>
                      <a:pt x="420" y="94"/>
                    </a:lnTo>
                    <a:lnTo>
                      <a:pt x="422" y="87"/>
                    </a:lnTo>
                    <a:lnTo>
                      <a:pt x="426" y="79"/>
                    </a:lnTo>
                    <a:lnTo>
                      <a:pt x="429" y="73"/>
                    </a:lnTo>
                    <a:lnTo>
                      <a:pt x="432" y="67"/>
                    </a:lnTo>
                    <a:lnTo>
                      <a:pt x="434" y="64"/>
                    </a:lnTo>
                    <a:lnTo>
                      <a:pt x="436" y="60"/>
                    </a:lnTo>
                    <a:lnTo>
                      <a:pt x="438" y="55"/>
                    </a:lnTo>
                    <a:lnTo>
                      <a:pt x="440" y="50"/>
                    </a:lnTo>
                    <a:lnTo>
                      <a:pt x="442" y="45"/>
                    </a:lnTo>
                    <a:lnTo>
                      <a:pt x="445" y="39"/>
                    </a:lnTo>
                    <a:lnTo>
                      <a:pt x="447" y="34"/>
                    </a:lnTo>
                    <a:lnTo>
                      <a:pt x="451" y="28"/>
                    </a:lnTo>
                    <a:lnTo>
                      <a:pt x="453" y="24"/>
                    </a:lnTo>
                    <a:lnTo>
                      <a:pt x="456" y="19"/>
                    </a:lnTo>
                    <a:lnTo>
                      <a:pt x="459" y="15"/>
                    </a:lnTo>
                    <a:lnTo>
                      <a:pt x="463" y="10"/>
                    </a:lnTo>
                    <a:lnTo>
                      <a:pt x="466" y="7"/>
                    </a:lnTo>
                    <a:lnTo>
                      <a:pt x="469" y="4"/>
                    </a:lnTo>
                    <a:lnTo>
                      <a:pt x="473" y="2"/>
                    </a:lnTo>
                    <a:lnTo>
                      <a:pt x="477" y="0"/>
                    </a:lnTo>
                    <a:lnTo>
                      <a:pt x="481" y="2"/>
                    </a:lnTo>
                    <a:lnTo>
                      <a:pt x="486" y="2"/>
                    </a:lnTo>
                    <a:lnTo>
                      <a:pt x="491" y="4"/>
                    </a:lnTo>
                    <a:lnTo>
                      <a:pt x="496" y="7"/>
                    </a:lnTo>
                    <a:lnTo>
                      <a:pt x="502" y="11"/>
                    </a:lnTo>
                    <a:lnTo>
                      <a:pt x="507" y="15"/>
                    </a:lnTo>
                    <a:lnTo>
                      <a:pt x="512" y="21"/>
                    </a:lnTo>
                    <a:lnTo>
                      <a:pt x="518" y="25"/>
                    </a:lnTo>
                    <a:lnTo>
                      <a:pt x="523" y="32"/>
                    </a:lnTo>
                    <a:lnTo>
                      <a:pt x="529" y="37"/>
                    </a:lnTo>
                    <a:lnTo>
                      <a:pt x="533" y="43"/>
                    </a:lnTo>
                    <a:lnTo>
                      <a:pt x="539" y="48"/>
                    </a:lnTo>
                    <a:lnTo>
                      <a:pt x="542" y="54"/>
                    </a:lnTo>
                    <a:lnTo>
                      <a:pt x="546" y="59"/>
                    </a:lnTo>
                    <a:lnTo>
                      <a:pt x="550" y="63"/>
                    </a:lnTo>
                    <a:lnTo>
                      <a:pt x="554" y="67"/>
                    </a:lnTo>
                    <a:lnTo>
                      <a:pt x="558" y="73"/>
                    </a:lnTo>
                    <a:lnTo>
                      <a:pt x="561" y="79"/>
                    </a:lnTo>
                    <a:lnTo>
                      <a:pt x="565" y="87"/>
                    </a:lnTo>
                    <a:lnTo>
                      <a:pt x="569" y="94"/>
                    </a:lnTo>
                    <a:lnTo>
                      <a:pt x="573" y="103"/>
                    </a:lnTo>
                    <a:lnTo>
                      <a:pt x="576" y="110"/>
                    </a:lnTo>
                    <a:lnTo>
                      <a:pt x="580" y="119"/>
                    </a:lnTo>
                    <a:lnTo>
                      <a:pt x="585" y="127"/>
                    </a:lnTo>
                    <a:lnTo>
                      <a:pt x="588" y="136"/>
                    </a:lnTo>
                    <a:lnTo>
                      <a:pt x="591" y="144"/>
                    </a:lnTo>
                    <a:lnTo>
                      <a:pt x="595" y="153"/>
                    </a:lnTo>
                    <a:lnTo>
                      <a:pt x="598" y="161"/>
                    </a:lnTo>
                    <a:lnTo>
                      <a:pt x="600" y="170"/>
                    </a:lnTo>
                    <a:lnTo>
                      <a:pt x="604" y="177"/>
                    </a:lnTo>
                    <a:lnTo>
                      <a:pt x="606" y="183"/>
                    </a:lnTo>
                    <a:lnTo>
                      <a:pt x="610" y="189"/>
                    </a:lnTo>
                    <a:lnTo>
                      <a:pt x="612" y="197"/>
                    </a:lnTo>
                    <a:lnTo>
                      <a:pt x="614" y="205"/>
                    </a:lnTo>
                    <a:lnTo>
                      <a:pt x="617" y="213"/>
                    </a:lnTo>
                    <a:lnTo>
                      <a:pt x="620" y="222"/>
                    </a:lnTo>
                    <a:lnTo>
                      <a:pt x="622" y="232"/>
                    </a:lnTo>
                    <a:lnTo>
                      <a:pt x="625" y="242"/>
                    </a:lnTo>
                    <a:lnTo>
                      <a:pt x="629" y="252"/>
                    </a:lnTo>
                    <a:lnTo>
                      <a:pt x="632" y="261"/>
                    </a:lnTo>
                    <a:lnTo>
                      <a:pt x="634" y="272"/>
                    </a:lnTo>
                    <a:lnTo>
                      <a:pt x="638" y="282"/>
                    </a:lnTo>
                    <a:lnTo>
                      <a:pt x="640" y="293"/>
                    </a:lnTo>
                    <a:lnTo>
                      <a:pt x="643" y="302"/>
                    </a:lnTo>
                    <a:lnTo>
                      <a:pt x="645" y="311"/>
                    </a:lnTo>
                    <a:lnTo>
                      <a:pt x="649" y="320"/>
                    </a:lnTo>
                    <a:lnTo>
                      <a:pt x="650" y="327"/>
                    </a:lnTo>
                    <a:lnTo>
                      <a:pt x="654" y="333"/>
                    </a:lnTo>
                    <a:lnTo>
                      <a:pt x="656" y="342"/>
                    </a:lnTo>
                    <a:lnTo>
                      <a:pt x="659" y="351"/>
                    </a:lnTo>
                    <a:lnTo>
                      <a:pt x="662" y="361"/>
                    </a:lnTo>
                    <a:lnTo>
                      <a:pt x="666" y="372"/>
                    </a:lnTo>
                    <a:lnTo>
                      <a:pt x="669" y="383"/>
                    </a:lnTo>
                    <a:lnTo>
                      <a:pt x="673" y="394"/>
                    </a:lnTo>
                    <a:lnTo>
                      <a:pt x="676" y="406"/>
                    </a:lnTo>
                    <a:lnTo>
                      <a:pt x="681" y="417"/>
                    </a:lnTo>
                    <a:lnTo>
                      <a:pt x="684" y="429"/>
                    </a:lnTo>
                    <a:lnTo>
                      <a:pt x="688" y="441"/>
                    </a:lnTo>
                    <a:lnTo>
                      <a:pt x="691" y="453"/>
                    </a:lnTo>
                    <a:lnTo>
                      <a:pt x="696" y="463"/>
                    </a:lnTo>
                    <a:lnTo>
                      <a:pt x="699" y="474"/>
                    </a:lnTo>
                    <a:lnTo>
                      <a:pt x="703" y="483"/>
                    </a:lnTo>
                    <a:lnTo>
                      <a:pt x="706" y="492"/>
                    </a:lnTo>
                    <a:lnTo>
                      <a:pt x="710" y="500"/>
                    </a:lnTo>
                    <a:lnTo>
                      <a:pt x="711" y="508"/>
                    </a:lnTo>
                    <a:lnTo>
                      <a:pt x="714" y="516"/>
                    </a:lnTo>
                    <a:lnTo>
                      <a:pt x="716" y="525"/>
                    </a:lnTo>
                    <a:lnTo>
                      <a:pt x="720" y="533"/>
                    </a:lnTo>
                    <a:lnTo>
                      <a:pt x="723" y="544"/>
                    </a:lnTo>
                    <a:lnTo>
                      <a:pt x="727" y="553"/>
                    </a:lnTo>
                    <a:lnTo>
                      <a:pt x="730" y="564"/>
                    </a:lnTo>
                    <a:lnTo>
                      <a:pt x="734" y="574"/>
                    </a:lnTo>
                    <a:lnTo>
                      <a:pt x="737" y="584"/>
                    </a:lnTo>
                    <a:lnTo>
                      <a:pt x="741" y="595"/>
                    </a:lnTo>
                    <a:lnTo>
                      <a:pt x="744" y="605"/>
                    </a:lnTo>
                    <a:lnTo>
                      <a:pt x="749" y="614"/>
                    </a:lnTo>
                    <a:lnTo>
                      <a:pt x="753" y="623"/>
                    </a:lnTo>
                    <a:lnTo>
                      <a:pt x="756" y="631"/>
                    </a:lnTo>
                    <a:lnTo>
                      <a:pt x="760" y="638"/>
                    </a:lnTo>
                    <a:lnTo>
                      <a:pt x="765" y="644"/>
                    </a:lnTo>
                    <a:lnTo>
                      <a:pt x="766" y="649"/>
                    </a:lnTo>
                    <a:lnTo>
                      <a:pt x="770" y="652"/>
                    </a:lnTo>
                    <a:lnTo>
                      <a:pt x="774" y="657"/>
                    </a:lnTo>
                    <a:lnTo>
                      <a:pt x="778" y="661"/>
                    </a:lnTo>
                    <a:lnTo>
                      <a:pt x="781" y="666"/>
                    </a:lnTo>
                    <a:lnTo>
                      <a:pt x="786" y="671"/>
                    </a:lnTo>
                    <a:lnTo>
                      <a:pt x="790" y="676"/>
                    </a:lnTo>
                    <a:lnTo>
                      <a:pt x="796" y="679"/>
                    </a:lnTo>
                    <a:lnTo>
                      <a:pt x="799" y="685"/>
                    </a:lnTo>
                    <a:lnTo>
                      <a:pt x="805" y="689"/>
                    </a:lnTo>
                    <a:lnTo>
                      <a:pt x="809" y="694"/>
                    </a:lnTo>
                    <a:lnTo>
                      <a:pt x="814" y="698"/>
                    </a:lnTo>
                    <a:lnTo>
                      <a:pt x="818" y="702"/>
                    </a:lnTo>
                    <a:lnTo>
                      <a:pt x="823" y="705"/>
                    </a:lnTo>
                    <a:lnTo>
                      <a:pt x="827" y="709"/>
                    </a:lnTo>
                    <a:lnTo>
                      <a:pt x="831" y="711"/>
                    </a:lnTo>
                    <a:lnTo>
                      <a:pt x="835" y="715"/>
                    </a:lnTo>
                    <a:lnTo>
                      <a:pt x="840" y="718"/>
                    </a:lnTo>
                    <a:lnTo>
                      <a:pt x="845" y="722"/>
                    </a:lnTo>
                    <a:lnTo>
                      <a:pt x="852" y="725"/>
                    </a:lnTo>
                    <a:lnTo>
                      <a:pt x="859" y="728"/>
                    </a:lnTo>
                    <a:lnTo>
                      <a:pt x="866" y="731"/>
                    </a:lnTo>
                    <a:lnTo>
                      <a:pt x="873" y="735"/>
                    </a:lnTo>
                    <a:lnTo>
                      <a:pt x="881" y="738"/>
                    </a:lnTo>
                    <a:lnTo>
                      <a:pt x="888" y="743"/>
                    </a:lnTo>
                    <a:lnTo>
                      <a:pt x="895" y="746"/>
                    </a:lnTo>
                    <a:lnTo>
                      <a:pt x="902" y="750"/>
                    </a:lnTo>
                    <a:lnTo>
                      <a:pt x="910" y="753"/>
                    </a:lnTo>
                    <a:lnTo>
                      <a:pt x="915" y="756"/>
                    </a:lnTo>
                    <a:lnTo>
                      <a:pt x="921" y="760"/>
                    </a:lnTo>
                    <a:lnTo>
                      <a:pt x="926" y="764"/>
                    </a:lnTo>
                    <a:lnTo>
                      <a:pt x="931" y="767"/>
                    </a:lnTo>
                    <a:lnTo>
                      <a:pt x="933" y="770"/>
                    </a:lnTo>
                    <a:lnTo>
                      <a:pt x="936" y="772"/>
                    </a:lnTo>
                    <a:lnTo>
                      <a:pt x="938" y="776"/>
                    </a:lnTo>
                    <a:lnTo>
                      <a:pt x="941" y="778"/>
                    </a:lnTo>
                    <a:lnTo>
                      <a:pt x="944" y="782"/>
                    </a:lnTo>
                    <a:lnTo>
                      <a:pt x="947" y="786"/>
                    </a:lnTo>
                    <a:lnTo>
                      <a:pt x="951" y="789"/>
                    </a:lnTo>
                    <a:lnTo>
                      <a:pt x="955" y="793"/>
                    </a:lnTo>
                    <a:lnTo>
                      <a:pt x="956" y="798"/>
                    </a:lnTo>
                    <a:lnTo>
                      <a:pt x="960" y="801"/>
                    </a:lnTo>
                    <a:lnTo>
                      <a:pt x="963" y="805"/>
                    </a:lnTo>
                    <a:lnTo>
                      <a:pt x="966" y="809"/>
                    </a:lnTo>
                    <a:lnTo>
                      <a:pt x="968" y="813"/>
                    </a:lnTo>
                    <a:lnTo>
                      <a:pt x="971" y="816"/>
                    </a:lnTo>
                    <a:lnTo>
                      <a:pt x="972" y="820"/>
                    </a:lnTo>
                    <a:lnTo>
                      <a:pt x="975" y="822"/>
                    </a:lnTo>
                    <a:lnTo>
                      <a:pt x="977" y="827"/>
                    </a:lnTo>
                    <a:lnTo>
                      <a:pt x="979" y="831"/>
                    </a:lnTo>
                    <a:lnTo>
                      <a:pt x="981" y="837"/>
                    </a:lnTo>
                    <a:lnTo>
                      <a:pt x="983" y="842"/>
                    </a:lnTo>
                    <a:lnTo>
                      <a:pt x="984" y="849"/>
                    </a:lnTo>
                    <a:lnTo>
                      <a:pt x="986" y="856"/>
                    </a:lnTo>
                    <a:lnTo>
                      <a:pt x="988" y="863"/>
                    </a:lnTo>
                    <a:lnTo>
                      <a:pt x="989" y="869"/>
                    </a:lnTo>
                    <a:lnTo>
                      <a:pt x="991" y="876"/>
                    </a:lnTo>
                    <a:lnTo>
                      <a:pt x="993" y="882"/>
                    </a:lnTo>
                    <a:lnTo>
                      <a:pt x="995" y="889"/>
                    </a:lnTo>
                    <a:lnTo>
                      <a:pt x="997" y="894"/>
                    </a:lnTo>
                    <a:lnTo>
                      <a:pt x="999" y="900"/>
                    </a:lnTo>
                    <a:lnTo>
                      <a:pt x="1002" y="904"/>
                    </a:lnTo>
                    <a:lnTo>
                      <a:pt x="1005" y="908"/>
                    </a:lnTo>
                    <a:lnTo>
                      <a:pt x="1009" y="911"/>
                    </a:lnTo>
                    <a:lnTo>
                      <a:pt x="1012" y="913"/>
                    </a:lnTo>
                    <a:lnTo>
                      <a:pt x="1016" y="915"/>
                    </a:lnTo>
                    <a:lnTo>
                      <a:pt x="1021" y="917"/>
                    </a:lnTo>
                    <a:lnTo>
                      <a:pt x="1026" y="918"/>
                    </a:lnTo>
                    <a:lnTo>
                      <a:pt x="1032" y="920"/>
                    </a:lnTo>
                    <a:lnTo>
                      <a:pt x="1038" y="920"/>
                    </a:lnTo>
                    <a:lnTo>
                      <a:pt x="1044" y="921"/>
                    </a:lnTo>
                    <a:lnTo>
                      <a:pt x="1051" y="921"/>
                    </a:lnTo>
                    <a:lnTo>
                      <a:pt x="1056" y="921"/>
                    </a:lnTo>
                    <a:lnTo>
                      <a:pt x="1063" y="921"/>
                    </a:lnTo>
                    <a:lnTo>
                      <a:pt x="1069" y="921"/>
                    </a:lnTo>
                    <a:lnTo>
                      <a:pt x="1076" y="921"/>
                    </a:lnTo>
                    <a:lnTo>
                      <a:pt x="1081" y="922"/>
                    </a:lnTo>
                    <a:lnTo>
                      <a:pt x="1087" y="922"/>
                    </a:lnTo>
                    <a:lnTo>
                      <a:pt x="1092" y="922"/>
                    </a:lnTo>
                    <a:lnTo>
                      <a:pt x="1097" y="922"/>
                    </a:lnTo>
                    <a:lnTo>
                      <a:pt x="1101" y="923"/>
                    </a:lnTo>
                    <a:lnTo>
                      <a:pt x="1106" y="923"/>
                    </a:lnTo>
                    <a:lnTo>
                      <a:pt x="1111" y="925"/>
                    </a:lnTo>
                    <a:lnTo>
                      <a:pt x="1117" y="925"/>
                    </a:lnTo>
                    <a:lnTo>
                      <a:pt x="1122" y="926"/>
                    </a:lnTo>
                    <a:lnTo>
                      <a:pt x="1129" y="926"/>
                    </a:lnTo>
                    <a:lnTo>
                      <a:pt x="1134" y="927"/>
                    </a:lnTo>
                    <a:lnTo>
                      <a:pt x="1141" y="927"/>
                    </a:lnTo>
                    <a:lnTo>
                      <a:pt x="1146" y="929"/>
                    </a:lnTo>
                    <a:lnTo>
                      <a:pt x="1153" y="929"/>
                    </a:lnTo>
                    <a:lnTo>
                      <a:pt x="1158" y="931"/>
                    </a:lnTo>
                    <a:lnTo>
                      <a:pt x="1165" y="931"/>
                    </a:lnTo>
                    <a:lnTo>
                      <a:pt x="1170" y="933"/>
                    </a:lnTo>
                    <a:lnTo>
                      <a:pt x="1176" y="933"/>
                    </a:lnTo>
                    <a:lnTo>
                      <a:pt x="1181" y="933"/>
                    </a:lnTo>
                    <a:lnTo>
                      <a:pt x="1186" y="933"/>
                    </a:lnTo>
                    <a:lnTo>
                      <a:pt x="1189" y="933"/>
                    </a:lnTo>
                    <a:lnTo>
                      <a:pt x="1194" y="933"/>
                    </a:lnTo>
                    <a:lnTo>
                      <a:pt x="1200" y="933"/>
                    </a:lnTo>
                    <a:lnTo>
                      <a:pt x="1206" y="933"/>
                    </a:lnTo>
                    <a:lnTo>
                      <a:pt x="1211" y="933"/>
                    </a:lnTo>
                    <a:lnTo>
                      <a:pt x="1217" y="933"/>
                    </a:lnTo>
                    <a:lnTo>
                      <a:pt x="1225" y="933"/>
                    </a:lnTo>
                    <a:lnTo>
                      <a:pt x="1232" y="933"/>
                    </a:lnTo>
                    <a:lnTo>
                      <a:pt x="1237" y="933"/>
                    </a:lnTo>
                    <a:lnTo>
                      <a:pt x="1243" y="933"/>
                    </a:lnTo>
                    <a:lnTo>
                      <a:pt x="1248" y="933"/>
                    </a:lnTo>
                    <a:lnTo>
                      <a:pt x="1253" y="933"/>
                    </a:lnTo>
                    <a:lnTo>
                      <a:pt x="1257" y="933"/>
                    </a:lnTo>
                    <a:lnTo>
                      <a:pt x="1260" y="933"/>
                    </a:lnTo>
                    <a:lnTo>
                      <a:pt x="1262" y="933"/>
                    </a:lnTo>
                    <a:lnTo>
                      <a:pt x="1263" y="933"/>
                    </a:lnTo>
                  </a:path>
                </a:pathLst>
              </a:custGeom>
              <a:noFill/>
              <a:ln w="31470" cap="flat" cmpd="sng">
                <a:solidFill>
                  <a:srgbClr val="00B05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en-US">
                  <a:latin typeface="+mn-lt"/>
                </a:endParaRPr>
              </a:p>
            </p:txBody>
          </p:sp>
          <p:sp>
            <p:nvSpPr>
              <p:cNvPr id="13" name="Text Box 15"/>
              <p:cNvSpPr txBox="1">
                <a:spLocks noChangeArrowheads="1"/>
              </p:cNvSpPr>
              <p:nvPr/>
            </p:nvSpPr>
            <p:spPr bwMode="auto">
              <a:xfrm>
                <a:off x="7162251" y="5018494"/>
                <a:ext cx="861086" cy="25773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lIns="0" tIns="0" rIns="0" bIns="0"/>
              <a:lstStyle/>
              <a:p>
                <a:pPr defTabSz="383224">
                  <a:buClr>
                    <a:srgbClr val="000000"/>
                  </a:buClr>
                  <a:buSzPct val="90000"/>
                </a:pPr>
                <a:r>
                  <a:rPr lang="en-US" sz="1400" dirty="0">
                    <a:solidFill>
                      <a:srgbClr val="000000"/>
                    </a:solidFill>
                    <a:latin typeface="+mn-lt"/>
                  </a:rPr>
                  <a:t>Time</a:t>
                </a:r>
                <a:endParaRPr lang="en-US" sz="1400" dirty="0">
                  <a:latin typeface="+mn-lt"/>
                </a:endParaRPr>
              </a:p>
            </p:txBody>
          </p:sp>
          <p:sp>
            <p:nvSpPr>
              <p:cNvPr id="14" name="Text Box 16"/>
              <p:cNvSpPr txBox="1">
                <a:spLocks noChangeArrowheads="1"/>
              </p:cNvSpPr>
              <p:nvPr/>
            </p:nvSpPr>
            <p:spPr bwMode="auto">
              <a:xfrm rot="16200000">
                <a:off x="5195830" y="3314007"/>
                <a:ext cx="1479588" cy="2655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lIns="0" tIns="0" rIns="0" bIns="0"/>
              <a:lstStyle/>
              <a:p>
                <a:pPr defTabSz="383224">
                  <a:buClr>
                    <a:srgbClr val="000000"/>
                  </a:buClr>
                  <a:buSzPct val="90000"/>
                </a:pPr>
                <a:r>
                  <a:rPr lang="en-US" sz="1400" dirty="0">
                    <a:solidFill>
                      <a:srgbClr val="000000"/>
                    </a:solidFill>
                    <a:latin typeface="+mn-lt"/>
                  </a:rPr>
                  <a:t>Absorbance</a:t>
                </a:r>
                <a:endParaRPr lang="en-US" sz="1400" dirty="0">
                  <a:latin typeface="+mn-lt"/>
                </a:endParaRPr>
              </a:p>
            </p:txBody>
          </p:sp>
          <p:sp>
            <p:nvSpPr>
              <p:cNvPr id="15" name="Freeform 14"/>
              <p:cNvSpPr>
                <a:spLocks/>
              </p:cNvSpPr>
              <p:nvPr/>
            </p:nvSpPr>
            <p:spPr bwMode="auto">
              <a:xfrm>
                <a:off x="6163830" y="2024063"/>
                <a:ext cx="2384136" cy="283648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024"/>
                  </a:cxn>
                  <a:cxn ang="0">
                    <a:pos x="1651" y="2024"/>
                  </a:cxn>
                </a:cxnLst>
                <a:rect l="0" t="0" r="r" b="b"/>
                <a:pathLst>
                  <a:path w="1652" h="2025">
                    <a:moveTo>
                      <a:pt x="0" y="0"/>
                    </a:moveTo>
                    <a:lnTo>
                      <a:pt x="0" y="2024"/>
                    </a:lnTo>
                    <a:lnTo>
                      <a:pt x="1651" y="2024"/>
                    </a:lnTo>
                  </a:path>
                </a:pathLst>
              </a:custGeom>
              <a:noFill/>
              <a:ln w="3147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en-US">
                  <a:latin typeface="+mn-lt"/>
                </a:endParaRPr>
              </a:p>
            </p:txBody>
          </p:sp>
          <p:sp>
            <p:nvSpPr>
              <p:cNvPr id="16" name="Text Box 18"/>
              <p:cNvSpPr txBox="1">
                <a:spLocks noChangeArrowheads="1"/>
              </p:cNvSpPr>
              <p:nvPr/>
            </p:nvSpPr>
            <p:spPr bwMode="auto">
              <a:xfrm>
                <a:off x="6254647" y="2120013"/>
                <a:ext cx="2318119" cy="32917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lIns="0" tIns="0" rIns="0" bIns="0"/>
              <a:lstStyle/>
              <a:p>
                <a:pPr defTabSz="383224">
                  <a:buClr>
                    <a:srgbClr val="000000"/>
                  </a:buClr>
                  <a:buSzPct val="90000"/>
                </a:pPr>
                <a:r>
                  <a:rPr lang="en-US" sz="1400" b="1" dirty="0">
                    <a:solidFill>
                      <a:srgbClr val="000000"/>
                    </a:solidFill>
                    <a:latin typeface="+mn-lt"/>
                  </a:rPr>
                  <a:t>Chromatogram</a:t>
                </a:r>
                <a:endParaRPr lang="en-US" sz="1400" b="1" dirty="0">
                  <a:latin typeface="+mn-lt"/>
                </a:endParaRPr>
              </a:p>
            </p:txBody>
          </p:sp>
          <p:sp>
            <p:nvSpPr>
              <p:cNvPr id="17" name="Freeform 16"/>
              <p:cNvSpPr>
                <a:spLocks/>
              </p:cNvSpPr>
              <p:nvPr/>
            </p:nvSpPr>
            <p:spPr bwMode="auto">
              <a:xfrm>
                <a:off x="6510193" y="2465295"/>
                <a:ext cx="1816966" cy="1299882"/>
              </a:xfrm>
              <a:custGeom>
                <a:avLst/>
                <a:gdLst/>
                <a:ahLst/>
                <a:cxnLst>
                  <a:cxn ang="0">
                    <a:pos x="2" y="927"/>
                  </a:cxn>
                  <a:cxn ang="0">
                    <a:pos x="9" y="925"/>
                  </a:cxn>
                  <a:cxn ang="0">
                    <a:pos x="20" y="922"/>
                  </a:cxn>
                  <a:cxn ang="0">
                    <a:pos x="58" y="919"/>
                  </a:cxn>
                  <a:cxn ang="0">
                    <a:pos x="99" y="912"/>
                  </a:cxn>
                  <a:cxn ang="0">
                    <a:pos x="142" y="886"/>
                  </a:cxn>
                  <a:cxn ang="0">
                    <a:pos x="195" y="821"/>
                  </a:cxn>
                  <a:cxn ang="0">
                    <a:pos x="237" y="753"/>
                  </a:cxn>
                  <a:cxn ang="0">
                    <a:pos x="254" y="704"/>
                  </a:cxn>
                  <a:cxn ang="0">
                    <a:pos x="268" y="648"/>
                  </a:cxn>
                  <a:cxn ang="0">
                    <a:pos x="282" y="594"/>
                  </a:cxn>
                  <a:cxn ang="0">
                    <a:pos x="307" y="500"/>
                  </a:cxn>
                  <a:cxn ang="0">
                    <a:pos x="335" y="400"/>
                  </a:cxn>
                  <a:cxn ang="0">
                    <a:pos x="355" y="328"/>
                  </a:cxn>
                  <a:cxn ang="0">
                    <a:pos x="378" y="251"/>
                  </a:cxn>
                  <a:cxn ang="0">
                    <a:pos x="397" y="178"/>
                  </a:cxn>
                  <a:cxn ang="0">
                    <a:pos x="409" y="136"/>
                  </a:cxn>
                  <a:cxn ang="0">
                    <a:pos x="424" y="87"/>
                  </a:cxn>
                  <a:cxn ang="0">
                    <a:pos x="437" y="50"/>
                  </a:cxn>
                  <a:cxn ang="0">
                    <a:pos x="447" y="27"/>
                  </a:cxn>
                  <a:cxn ang="0">
                    <a:pos x="460" y="5"/>
                  </a:cxn>
                  <a:cxn ang="0">
                    <a:pos x="481" y="5"/>
                  </a:cxn>
                  <a:cxn ang="0">
                    <a:pos x="508" y="38"/>
                  </a:cxn>
                  <a:cxn ang="0">
                    <a:pos x="528" y="75"/>
                  </a:cxn>
                  <a:cxn ang="0">
                    <a:pos x="542" y="110"/>
                  </a:cxn>
                  <a:cxn ang="0">
                    <a:pos x="557" y="154"/>
                  </a:cxn>
                  <a:cxn ang="0">
                    <a:pos x="571" y="191"/>
                  </a:cxn>
                  <a:cxn ang="0">
                    <a:pos x="588" y="240"/>
                  </a:cxn>
                  <a:cxn ang="0">
                    <a:pos x="607" y="292"/>
                  </a:cxn>
                  <a:cxn ang="0">
                    <a:pos x="623" y="333"/>
                  </a:cxn>
                  <a:cxn ang="0">
                    <a:pos x="642" y="384"/>
                  </a:cxn>
                  <a:cxn ang="0">
                    <a:pos x="660" y="432"/>
                  </a:cxn>
                  <a:cxn ang="0">
                    <a:pos x="674" y="472"/>
                  </a:cxn>
                  <a:cxn ang="0">
                    <a:pos x="693" y="521"/>
                  </a:cxn>
                  <a:cxn ang="0">
                    <a:pos x="705" y="559"/>
                  </a:cxn>
                  <a:cxn ang="0">
                    <a:pos x="713" y="593"/>
                  </a:cxn>
                  <a:cxn ang="0">
                    <a:pos x="721" y="629"/>
                  </a:cxn>
                  <a:cxn ang="0">
                    <a:pos x="730" y="658"/>
                  </a:cxn>
                  <a:cxn ang="0">
                    <a:pos x="743" y="695"/>
                  </a:cxn>
                  <a:cxn ang="0">
                    <a:pos x="755" y="729"/>
                  </a:cxn>
                  <a:cxn ang="0">
                    <a:pos x="766" y="754"/>
                  </a:cxn>
                  <a:cxn ang="0">
                    <a:pos x="778" y="783"/>
                  </a:cxn>
                  <a:cxn ang="0">
                    <a:pos x="791" y="804"/>
                  </a:cxn>
                  <a:cxn ang="0">
                    <a:pos x="805" y="826"/>
                  </a:cxn>
                  <a:cxn ang="0">
                    <a:pos x="822" y="847"/>
                  </a:cxn>
                  <a:cxn ang="0">
                    <a:pos x="841" y="859"/>
                  </a:cxn>
                  <a:cxn ang="0">
                    <a:pos x="866" y="868"/>
                  </a:cxn>
                  <a:cxn ang="0">
                    <a:pos x="891" y="875"/>
                  </a:cxn>
                  <a:cxn ang="0">
                    <a:pos x="913" y="881"/>
                  </a:cxn>
                  <a:cxn ang="0">
                    <a:pos x="942" y="888"/>
                  </a:cxn>
                  <a:cxn ang="0">
                    <a:pos x="967" y="892"/>
                  </a:cxn>
                  <a:cxn ang="0">
                    <a:pos x="996" y="899"/>
                  </a:cxn>
                  <a:cxn ang="0">
                    <a:pos x="1028" y="906"/>
                  </a:cxn>
                  <a:cxn ang="0">
                    <a:pos x="1054" y="909"/>
                  </a:cxn>
                  <a:cxn ang="0">
                    <a:pos x="1087" y="914"/>
                  </a:cxn>
                  <a:cxn ang="0">
                    <a:pos x="1117" y="917"/>
                  </a:cxn>
                  <a:cxn ang="0">
                    <a:pos x="1147" y="918"/>
                  </a:cxn>
                  <a:cxn ang="0">
                    <a:pos x="1182" y="918"/>
                  </a:cxn>
                  <a:cxn ang="0">
                    <a:pos x="1212" y="917"/>
                  </a:cxn>
                  <a:cxn ang="0">
                    <a:pos x="1233" y="917"/>
                  </a:cxn>
                  <a:cxn ang="0">
                    <a:pos x="1254" y="917"/>
                  </a:cxn>
                </a:cxnLst>
                <a:rect l="0" t="0" r="r" b="b"/>
                <a:pathLst>
                  <a:path w="1259" h="928">
                    <a:moveTo>
                      <a:pt x="0" y="927"/>
                    </a:moveTo>
                    <a:lnTo>
                      <a:pt x="0" y="927"/>
                    </a:lnTo>
                    <a:lnTo>
                      <a:pt x="0" y="927"/>
                    </a:lnTo>
                    <a:lnTo>
                      <a:pt x="0" y="927"/>
                    </a:lnTo>
                    <a:lnTo>
                      <a:pt x="2" y="927"/>
                    </a:lnTo>
                    <a:lnTo>
                      <a:pt x="2" y="927"/>
                    </a:lnTo>
                    <a:lnTo>
                      <a:pt x="3" y="927"/>
                    </a:lnTo>
                    <a:lnTo>
                      <a:pt x="5" y="927"/>
                    </a:lnTo>
                    <a:lnTo>
                      <a:pt x="6" y="925"/>
                    </a:lnTo>
                    <a:lnTo>
                      <a:pt x="6" y="925"/>
                    </a:lnTo>
                    <a:lnTo>
                      <a:pt x="8" y="925"/>
                    </a:lnTo>
                    <a:lnTo>
                      <a:pt x="9" y="925"/>
                    </a:lnTo>
                    <a:lnTo>
                      <a:pt x="11" y="923"/>
                    </a:lnTo>
                    <a:lnTo>
                      <a:pt x="11" y="923"/>
                    </a:lnTo>
                    <a:lnTo>
                      <a:pt x="13" y="923"/>
                    </a:lnTo>
                    <a:lnTo>
                      <a:pt x="14" y="923"/>
                    </a:lnTo>
                    <a:lnTo>
                      <a:pt x="15" y="922"/>
                    </a:lnTo>
                    <a:lnTo>
                      <a:pt x="20" y="922"/>
                    </a:lnTo>
                    <a:lnTo>
                      <a:pt x="25" y="921"/>
                    </a:lnTo>
                    <a:lnTo>
                      <a:pt x="31" y="921"/>
                    </a:lnTo>
                    <a:lnTo>
                      <a:pt x="38" y="920"/>
                    </a:lnTo>
                    <a:lnTo>
                      <a:pt x="44" y="920"/>
                    </a:lnTo>
                    <a:lnTo>
                      <a:pt x="51" y="919"/>
                    </a:lnTo>
                    <a:lnTo>
                      <a:pt x="58" y="919"/>
                    </a:lnTo>
                    <a:lnTo>
                      <a:pt x="66" y="917"/>
                    </a:lnTo>
                    <a:lnTo>
                      <a:pt x="73" y="917"/>
                    </a:lnTo>
                    <a:lnTo>
                      <a:pt x="80" y="916"/>
                    </a:lnTo>
                    <a:lnTo>
                      <a:pt x="87" y="915"/>
                    </a:lnTo>
                    <a:lnTo>
                      <a:pt x="94" y="914"/>
                    </a:lnTo>
                    <a:lnTo>
                      <a:pt x="99" y="912"/>
                    </a:lnTo>
                    <a:lnTo>
                      <a:pt x="106" y="911"/>
                    </a:lnTo>
                    <a:lnTo>
                      <a:pt x="111" y="909"/>
                    </a:lnTo>
                    <a:lnTo>
                      <a:pt x="116" y="906"/>
                    </a:lnTo>
                    <a:lnTo>
                      <a:pt x="124" y="902"/>
                    </a:lnTo>
                    <a:lnTo>
                      <a:pt x="133" y="894"/>
                    </a:lnTo>
                    <a:lnTo>
                      <a:pt x="142" y="886"/>
                    </a:lnTo>
                    <a:lnTo>
                      <a:pt x="151" y="877"/>
                    </a:lnTo>
                    <a:lnTo>
                      <a:pt x="160" y="867"/>
                    </a:lnTo>
                    <a:lnTo>
                      <a:pt x="168" y="856"/>
                    </a:lnTo>
                    <a:lnTo>
                      <a:pt x="177" y="845"/>
                    </a:lnTo>
                    <a:lnTo>
                      <a:pt x="187" y="832"/>
                    </a:lnTo>
                    <a:lnTo>
                      <a:pt x="195" y="821"/>
                    </a:lnTo>
                    <a:lnTo>
                      <a:pt x="204" y="809"/>
                    </a:lnTo>
                    <a:lnTo>
                      <a:pt x="211" y="797"/>
                    </a:lnTo>
                    <a:lnTo>
                      <a:pt x="219" y="785"/>
                    </a:lnTo>
                    <a:lnTo>
                      <a:pt x="225" y="774"/>
                    </a:lnTo>
                    <a:lnTo>
                      <a:pt x="232" y="763"/>
                    </a:lnTo>
                    <a:lnTo>
                      <a:pt x="237" y="753"/>
                    </a:lnTo>
                    <a:lnTo>
                      <a:pt x="242" y="743"/>
                    </a:lnTo>
                    <a:lnTo>
                      <a:pt x="244" y="737"/>
                    </a:lnTo>
                    <a:lnTo>
                      <a:pt x="247" y="730"/>
                    </a:lnTo>
                    <a:lnTo>
                      <a:pt x="249" y="722"/>
                    </a:lnTo>
                    <a:lnTo>
                      <a:pt x="253" y="713"/>
                    </a:lnTo>
                    <a:lnTo>
                      <a:pt x="254" y="704"/>
                    </a:lnTo>
                    <a:lnTo>
                      <a:pt x="257" y="695"/>
                    </a:lnTo>
                    <a:lnTo>
                      <a:pt x="259" y="686"/>
                    </a:lnTo>
                    <a:lnTo>
                      <a:pt x="262" y="675"/>
                    </a:lnTo>
                    <a:lnTo>
                      <a:pt x="264" y="667"/>
                    </a:lnTo>
                    <a:lnTo>
                      <a:pt x="266" y="657"/>
                    </a:lnTo>
                    <a:lnTo>
                      <a:pt x="268" y="648"/>
                    </a:lnTo>
                    <a:lnTo>
                      <a:pt x="271" y="638"/>
                    </a:lnTo>
                    <a:lnTo>
                      <a:pt x="273" y="630"/>
                    </a:lnTo>
                    <a:lnTo>
                      <a:pt x="275" y="621"/>
                    </a:lnTo>
                    <a:lnTo>
                      <a:pt x="277" y="614"/>
                    </a:lnTo>
                    <a:lnTo>
                      <a:pt x="279" y="606"/>
                    </a:lnTo>
                    <a:lnTo>
                      <a:pt x="282" y="594"/>
                    </a:lnTo>
                    <a:lnTo>
                      <a:pt x="285" y="581"/>
                    </a:lnTo>
                    <a:lnTo>
                      <a:pt x="289" y="566"/>
                    </a:lnTo>
                    <a:lnTo>
                      <a:pt x="294" y="550"/>
                    </a:lnTo>
                    <a:lnTo>
                      <a:pt x="297" y="535"/>
                    </a:lnTo>
                    <a:lnTo>
                      <a:pt x="303" y="517"/>
                    </a:lnTo>
                    <a:lnTo>
                      <a:pt x="307" y="500"/>
                    </a:lnTo>
                    <a:lnTo>
                      <a:pt x="313" y="482"/>
                    </a:lnTo>
                    <a:lnTo>
                      <a:pt x="316" y="465"/>
                    </a:lnTo>
                    <a:lnTo>
                      <a:pt x="321" y="448"/>
                    </a:lnTo>
                    <a:lnTo>
                      <a:pt x="326" y="431"/>
                    </a:lnTo>
                    <a:lnTo>
                      <a:pt x="331" y="415"/>
                    </a:lnTo>
                    <a:lnTo>
                      <a:pt x="335" y="400"/>
                    </a:lnTo>
                    <a:lnTo>
                      <a:pt x="340" y="385"/>
                    </a:lnTo>
                    <a:lnTo>
                      <a:pt x="343" y="371"/>
                    </a:lnTo>
                    <a:lnTo>
                      <a:pt x="348" y="358"/>
                    </a:lnTo>
                    <a:lnTo>
                      <a:pt x="349" y="349"/>
                    </a:lnTo>
                    <a:lnTo>
                      <a:pt x="352" y="339"/>
                    </a:lnTo>
                    <a:lnTo>
                      <a:pt x="355" y="328"/>
                    </a:lnTo>
                    <a:lnTo>
                      <a:pt x="359" y="316"/>
                    </a:lnTo>
                    <a:lnTo>
                      <a:pt x="362" y="304"/>
                    </a:lnTo>
                    <a:lnTo>
                      <a:pt x="366" y="291"/>
                    </a:lnTo>
                    <a:lnTo>
                      <a:pt x="369" y="277"/>
                    </a:lnTo>
                    <a:lnTo>
                      <a:pt x="374" y="263"/>
                    </a:lnTo>
                    <a:lnTo>
                      <a:pt x="378" y="251"/>
                    </a:lnTo>
                    <a:lnTo>
                      <a:pt x="381" y="237"/>
                    </a:lnTo>
                    <a:lnTo>
                      <a:pt x="384" y="225"/>
                    </a:lnTo>
                    <a:lnTo>
                      <a:pt x="388" y="211"/>
                    </a:lnTo>
                    <a:lnTo>
                      <a:pt x="390" y="200"/>
                    </a:lnTo>
                    <a:lnTo>
                      <a:pt x="394" y="189"/>
                    </a:lnTo>
                    <a:lnTo>
                      <a:pt x="397" y="178"/>
                    </a:lnTo>
                    <a:lnTo>
                      <a:pt x="400" y="168"/>
                    </a:lnTo>
                    <a:lnTo>
                      <a:pt x="401" y="163"/>
                    </a:lnTo>
                    <a:lnTo>
                      <a:pt x="403" y="157"/>
                    </a:lnTo>
                    <a:lnTo>
                      <a:pt x="405" y="150"/>
                    </a:lnTo>
                    <a:lnTo>
                      <a:pt x="407" y="143"/>
                    </a:lnTo>
                    <a:lnTo>
                      <a:pt x="409" y="136"/>
                    </a:lnTo>
                    <a:lnTo>
                      <a:pt x="411" y="127"/>
                    </a:lnTo>
                    <a:lnTo>
                      <a:pt x="413" y="119"/>
                    </a:lnTo>
                    <a:lnTo>
                      <a:pt x="416" y="110"/>
                    </a:lnTo>
                    <a:lnTo>
                      <a:pt x="418" y="103"/>
                    </a:lnTo>
                    <a:lnTo>
                      <a:pt x="422" y="94"/>
                    </a:lnTo>
                    <a:lnTo>
                      <a:pt x="424" y="87"/>
                    </a:lnTo>
                    <a:lnTo>
                      <a:pt x="427" y="78"/>
                    </a:lnTo>
                    <a:lnTo>
                      <a:pt x="429" y="72"/>
                    </a:lnTo>
                    <a:lnTo>
                      <a:pt x="432" y="64"/>
                    </a:lnTo>
                    <a:lnTo>
                      <a:pt x="433" y="59"/>
                    </a:lnTo>
                    <a:lnTo>
                      <a:pt x="437" y="52"/>
                    </a:lnTo>
                    <a:lnTo>
                      <a:pt x="437" y="50"/>
                    </a:lnTo>
                    <a:lnTo>
                      <a:pt x="438" y="47"/>
                    </a:lnTo>
                    <a:lnTo>
                      <a:pt x="440" y="44"/>
                    </a:lnTo>
                    <a:lnTo>
                      <a:pt x="441" y="39"/>
                    </a:lnTo>
                    <a:lnTo>
                      <a:pt x="443" y="36"/>
                    </a:lnTo>
                    <a:lnTo>
                      <a:pt x="445" y="30"/>
                    </a:lnTo>
                    <a:lnTo>
                      <a:pt x="447" y="27"/>
                    </a:lnTo>
                    <a:lnTo>
                      <a:pt x="449" y="22"/>
                    </a:lnTo>
                    <a:lnTo>
                      <a:pt x="451" y="18"/>
                    </a:lnTo>
                    <a:lnTo>
                      <a:pt x="453" y="14"/>
                    </a:lnTo>
                    <a:lnTo>
                      <a:pt x="455" y="11"/>
                    </a:lnTo>
                    <a:lnTo>
                      <a:pt x="458" y="7"/>
                    </a:lnTo>
                    <a:lnTo>
                      <a:pt x="460" y="5"/>
                    </a:lnTo>
                    <a:lnTo>
                      <a:pt x="463" y="2"/>
                    </a:lnTo>
                    <a:lnTo>
                      <a:pt x="465" y="1"/>
                    </a:lnTo>
                    <a:lnTo>
                      <a:pt x="468" y="0"/>
                    </a:lnTo>
                    <a:lnTo>
                      <a:pt x="472" y="1"/>
                    </a:lnTo>
                    <a:lnTo>
                      <a:pt x="477" y="2"/>
                    </a:lnTo>
                    <a:lnTo>
                      <a:pt x="481" y="5"/>
                    </a:lnTo>
                    <a:lnTo>
                      <a:pt x="486" y="9"/>
                    </a:lnTo>
                    <a:lnTo>
                      <a:pt x="489" y="14"/>
                    </a:lnTo>
                    <a:lnTo>
                      <a:pt x="495" y="20"/>
                    </a:lnTo>
                    <a:lnTo>
                      <a:pt x="499" y="26"/>
                    </a:lnTo>
                    <a:lnTo>
                      <a:pt x="504" y="31"/>
                    </a:lnTo>
                    <a:lnTo>
                      <a:pt x="508" y="38"/>
                    </a:lnTo>
                    <a:lnTo>
                      <a:pt x="511" y="45"/>
                    </a:lnTo>
                    <a:lnTo>
                      <a:pt x="515" y="52"/>
                    </a:lnTo>
                    <a:lnTo>
                      <a:pt x="520" y="57"/>
                    </a:lnTo>
                    <a:lnTo>
                      <a:pt x="522" y="64"/>
                    </a:lnTo>
                    <a:lnTo>
                      <a:pt x="526" y="70"/>
                    </a:lnTo>
                    <a:lnTo>
                      <a:pt x="528" y="75"/>
                    </a:lnTo>
                    <a:lnTo>
                      <a:pt x="532" y="78"/>
                    </a:lnTo>
                    <a:lnTo>
                      <a:pt x="533" y="84"/>
                    </a:lnTo>
                    <a:lnTo>
                      <a:pt x="535" y="90"/>
                    </a:lnTo>
                    <a:lnTo>
                      <a:pt x="537" y="97"/>
                    </a:lnTo>
                    <a:lnTo>
                      <a:pt x="541" y="102"/>
                    </a:lnTo>
                    <a:lnTo>
                      <a:pt x="542" y="110"/>
                    </a:lnTo>
                    <a:lnTo>
                      <a:pt x="546" y="117"/>
                    </a:lnTo>
                    <a:lnTo>
                      <a:pt x="548" y="124"/>
                    </a:lnTo>
                    <a:lnTo>
                      <a:pt x="551" y="131"/>
                    </a:lnTo>
                    <a:lnTo>
                      <a:pt x="553" y="140"/>
                    </a:lnTo>
                    <a:lnTo>
                      <a:pt x="555" y="147"/>
                    </a:lnTo>
                    <a:lnTo>
                      <a:pt x="557" y="154"/>
                    </a:lnTo>
                    <a:lnTo>
                      <a:pt x="561" y="161"/>
                    </a:lnTo>
                    <a:lnTo>
                      <a:pt x="562" y="168"/>
                    </a:lnTo>
                    <a:lnTo>
                      <a:pt x="564" y="174"/>
                    </a:lnTo>
                    <a:lnTo>
                      <a:pt x="566" y="179"/>
                    </a:lnTo>
                    <a:lnTo>
                      <a:pt x="569" y="184"/>
                    </a:lnTo>
                    <a:lnTo>
                      <a:pt x="571" y="191"/>
                    </a:lnTo>
                    <a:lnTo>
                      <a:pt x="574" y="198"/>
                    </a:lnTo>
                    <a:lnTo>
                      <a:pt x="575" y="206"/>
                    </a:lnTo>
                    <a:lnTo>
                      <a:pt x="579" y="213"/>
                    </a:lnTo>
                    <a:lnTo>
                      <a:pt x="582" y="222"/>
                    </a:lnTo>
                    <a:lnTo>
                      <a:pt x="585" y="231"/>
                    </a:lnTo>
                    <a:lnTo>
                      <a:pt x="588" y="240"/>
                    </a:lnTo>
                    <a:lnTo>
                      <a:pt x="592" y="248"/>
                    </a:lnTo>
                    <a:lnTo>
                      <a:pt x="594" y="257"/>
                    </a:lnTo>
                    <a:lnTo>
                      <a:pt x="598" y="266"/>
                    </a:lnTo>
                    <a:lnTo>
                      <a:pt x="602" y="274"/>
                    </a:lnTo>
                    <a:lnTo>
                      <a:pt x="605" y="283"/>
                    </a:lnTo>
                    <a:lnTo>
                      <a:pt x="607" y="292"/>
                    </a:lnTo>
                    <a:lnTo>
                      <a:pt x="610" y="298"/>
                    </a:lnTo>
                    <a:lnTo>
                      <a:pt x="612" y="305"/>
                    </a:lnTo>
                    <a:lnTo>
                      <a:pt x="616" y="311"/>
                    </a:lnTo>
                    <a:lnTo>
                      <a:pt x="618" y="318"/>
                    </a:lnTo>
                    <a:lnTo>
                      <a:pt x="621" y="325"/>
                    </a:lnTo>
                    <a:lnTo>
                      <a:pt x="623" y="333"/>
                    </a:lnTo>
                    <a:lnTo>
                      <a:pt x="626" y="340"/>
                    </a:lnTo>
                    <a:lnTo>
                      <a:pt x="629" y="349"/>
                    </a:lnTo>
                    <a:lnTo>
                      <a:pt x="632" y="357"/>
                    </a:lnTo>
                    <a:lnTo>
                      <a:pt x="636" y="366"/>
                    </a:lnTo>
                    <a:lnTo>
                      <a:pt x="639" y="374"/>
                    </a:lnTo>
                    <a:lnTo>
                      <a:pt x="642" y="384"/>
                    </a:lnTo>
                    <a:lnTo>
                      <a:pt x="645" y="393"/>
                    </a:lnTo>
                    <a:lnTo>
                      <a:pt x="649" y="401"/>
                    </a:lnTo>
                    <a:lnTo>
                      <a:pt x="652" y="409"/>
                    </a:lnTo>
                    <a:lnTo>
                      <a:pt x="654" y="418"/>
                    </a:lnTo>
                    <a:lnTo>
                      <a:pt x="657" y="425"/>
                    </a:lnTo>
                    <a:lnTo>
                      <a:pt x="660" y="432"/>
                    </a:lnTo>
                    <a:lnTo>
                      <a:pt x="663" y="437"/>
                    </a:lnTo>
                    <a:lnTo>
                      <a:pt x="665" y="444"/>
                    </a:lnTo>
                    <a:lnTo>
                      <a:pt x="667" y="449"/>
                    </a:lnTo>
                    <a:lnTo>
                      <a:pt x="669" y="456"/>
                    </a:lnTo>
                    <a:lnTo>
                      <a:pt x="673" y="464"/>
                    </a:lnTo>
                    <a:lnTo>
                      <a:pt x="674" y="472"/>
                    </a:lnTo>
                    <a:lnTo>
                      <a:pt x="678" y="480"/>
                    </a:lnTo>
                    <a:lnTo>
                      <a:pt x="681" y="489"/>
                    </a:lnTo>
                    <a:lnTo>
                      <a:pt x="685" y="496"/>
                    </a:lnTo>
                    <a:lnTo>
                      <a:pt x="686" y="504"/>
                    </a:lnTo>
                    <a:lnTo>
                      <a:pt x="690" y="513"/>
                    </a:lnTo>
                    <a:lnTo>
                      <a:pt x="693" y="521"/>
                    </a:lnTo>
                    <a:lnTo>
                      <a:pt x="697" y="528"/>
                    </a:lnTo>
                    <a:lnTo>
                      <a:pt x="698" y="535"/>
                    </a:lnTo>
                    <a:lnTo>
                      <a:pt x="701" y="542"/>
                    </a:lnTo>
                    <a:lnTo>
                      <a:pt x="703" y="548"/>
                    </a:lnTo>
                    <a:lnTo>
                      <a:pt x="705" y="553"/>
                    </a:lnTo>
                    <a:lnTo>
                      <a:pt x="705" y="559"/>
                    </a:lnTo>
                    <a:lnTo>
                      <a:pt x="707" y="563"/>
                    </a:lnTo>
                    <a:lnTo>
                      <a:pt x="708" y="569"/>
                    </a:lnTo>
                    <a:lnTo>
                      <a:pt x="710" y="574"/>
                    </a:lnTo>
                    <a:lnTo>
                      <a:pt x="710" y="581"/>
                    </a:lnTo>
                    <a:lnTo>
                      <a:pt x="712" y="586"/>
                    </a:lnTo>
                    <a:lnTo>
                      <a:pt x="713" y="593"/>
                    </a:lnTo>
                    <a:lnTo>
                      <a:pt x="715" y="598"/>
                    </a:lnTo>
                    <a:lnTo>
                      <a:pt x="715" y="605"/>
                    </a:lnTo>
                    <a:lnTo>
                      <a:pt x="717" y="612"/>
                    </a:lnTo>
                    <a:lnTo>
                      <a:pt x="719" y="618"/>
                    </a:lnTo>
                    <a:lnTo>
                      <a:pt x="721" y="623"/>
                    </a:lnTo>
                    <a:lnTo>
                      <a:pt x="721" y="629"/>
                    </a:lnTo>
                    <a:lnTo>
                      <a:pt x="723" y="635"/>
                    </a:lnTo>
                    <a:lnTo>
                      <a:pt x="725" y="639"/>
                    </a:lnTo>
                    <a:lnTo>
                      <a:pt x="726" y="643"/>
                    </a:lnTo>
                    <a:lnTo>
                      <a:pt x="727" y="648"/>
                    </a:lnTo>
                    <a:lnTo>
                      <a:pt x="729" y="652"/>
                    </a:lnTo>
                    <a:lnTo>
                      <a:pt x="730" y="658"/>
                    </a:lnTo>
                    <a:lnTo>
                      <a:pt x="732" y="664"/>
                    </a:lnTo>
                    <a:lnTo>
                      <a:pt x="734" y="671"/>
                    </a:lnTo>
                    <a:lnTo>
                      <a:pt x="736" y="676"/>
                    </a:lnTo>
                    <a:lnTo>
                      <a:pt x="737" y="683"/>
                    </a:lnTo>
                    <a:lnTo>
                      <a:pt x="741" y="688"/>
                    </a:lnTo>
                    <a:lnTo>
                      <a:pt x="743" y="695"/>
                    </a:lnTo>
                    <a:lnTo>
                      <a:pt x="744" y="701"/>
                    </a:lnTo>
                    <a:lnTo>
                      <a:pt x="746" y="708"/>
                    </a:lnTo>
                    <a:lnTo>
                      <a:pt x="750" y="713"/>
                    </a:lnTo>
                    <a:lnTo>
                      <a:pt x="752" y="719"/>
                    </a:lnTo>
                    <a:lnTo>
                      <a:pt x="753" y="724"/>
                    </a:lnTo>
                    <a:lnTo>
                      <a:pt x="755" y="729"/>
                    </a:lnTo>
                    <a:lnTo>
                      <a:pt x="758" y="733"/>
                    </a:lnTo>
                    <a:lnTo>
                      <a:pt x="759" y="737"/>
                    </a:lnTo>
                    <a:lnTo>
                      <a:pt x="761" y="741"/>
                    </a:lnTo>
                    <a:lnTo>
                      <a:pt x="762" y="745"/>
                    </a:lnTo>
                    <a:lnTo>
                      <a:pt x="764" y="749"/>
                    </a:lnTo>
                    <a:lnTo>
                      <a:pt x="766" y="754"/>
                    </a:lnTo>
                    <a:lnTo>
                      <a:pt x="768" y="759"/>
                    </a:lnTo>
                    <a:lnTo>
                      <a:pt x="769" y="764"/>
                    </a:lnTo>
                    <a:lnTo>
                      <a:pt x="773" y="768"/>
                    </a:lnTo>
                    <a:lnTo>
                      <a:pt x="775" y="773"/>
                    </a:lnTo>
                    <a:lnTo>
                      <a:pt x="777" y="777"/>
                    </a:lnTo>
                    <a:lnTo>
                      <a:pt x="778" y="783"/>
                    </a:lnTo>
                    <a:lnTo>
                      <a:pt x="782" y="786"/>
                    </a:lnTo>
                    <a:lnTo>
                      <a:pt x="783" y="792"/>
                    </a:lnTo>
                    <a:lnTo>
                      <a:pt x="785" y="795"/>
                    </a:lnTo>
                    <a:lnTo>
                      <a:pt x="787" y="798"/>
                    </a:lnTo>
                    <a:lnTo>
                      <a:pt x="790" y="801"/>
                    </a:lnTo>
                    <a:lnTo>
                      <a:pt x="791" y="804"/>
                    </a:lnTo>
                    <a:lnTo>
                      <a:pt x="793" y="807"/>
                    </a:lnTo>
                    <a:lnTo>
                      <a:pt x="795" y="811"/>
                    </a:lnTo>
                    <a:lnTo>
                      <a:pt x="798" y="814"/>
                    </a:lnTo>
                    <a:lnTo>
                      <a:pt x="799" y="819"/>
                    </a:lnTo>
                    <a:lnTo>
                      <a:pt x="803" y="822"/>
                    </a:lnTo>
                    <a:lnTo>
                      <a:pt x="805" y="826"/>
                    </a:lnTo>
                    <a:lnTo>
                      <a:pt x="809" y="829"/>
                    </a:lnTo>
                    <a:lnTo>
                      <a:pt x="810" y="834"/>
                    </a:lnTo>
                    <a:lnTo>
                      <a:pt x="814" y="838"/>
                    </a:lnTo>
                    <a:lnTo>
                      <a:pt x="817" y="841"/>
                    </a:lnTo>
                    <a:lnTo>
                      <a:pt x="820" y="844"/>
                    </a:lnTo>
                    <a:lnTo>
                      <a:pt x="822" y="847"/>
                    </a:lnTo>
                    <a:lnTo>
                      <a:pt x="826" y="850"/>
                    </a:lnTo>
                    <a:lnTo>
                      <a:pt x="829" y="852"/>
                    </a:lnTo>
                    <a:lnTo>
                      <a:pt x="832" y="854"/>
                    </a:lnTo>
                    <a:lnTo>
                      <a:pt x="834" y="856"/>
                    </a:lnTo>
                    <a:lnTo>
                      <a:pt x="837" y="857"/>
                    </a:lnTo>
                    <a:lnTo>
                      <a:pt x="841" y="859"/>
                    </a:lnTo>
                    <a:lnTo>
                      <a:pt x="845" y="861"/>
                    </a:lnTo>
                    <a:lnTo>
                      <a:pt x="848" y="863"/>
                    </a:lnTo>
                    <a:lnTo>
                      <a:pt x="853" y="865"/>
                    </a:lnTo>
                    <a:lnTo>
                      <a:pt x="857" y="866"/>
                    </a:lnTo>
                    <a:lnTo>
                      <a:pt x="862" y="866"/>
                    </a:lnTo>
                    <a:lnTo>
                      <a:pt x="866" y="868"/>
                    </a:lnTo>
                    <a:lnTo>
                      <a:pt x="871" y="870"/>
                    </a:lnTo>
                    <a:lnTo>
                      <a:pt x="875" y="871"/>
                    </a:lnTo>
                    <a:lnTo>
                      <a:pt x="880" y="871"/>
                    </a:lnTo>
                    <a:lnTo>
                      <a:pt x="883" y="873"/>
                    </a:lnTo>
                    <a:lnTo>
                      <a:pt x="887" y="873"/>
                    </a:lnTo>
                    <a:lnTo>
                      <a:pt x="891" y="875"/>
                    </a:lnTo>
                    <a:lnTo>
                      <a:pt x="895" y="875"/>
                    </a:lnTo>
                    <a:lnTo>
                      <a:pt x="898" y="877"/>
                    </a:lnTo>
                    <a:lnTo>
                      <a:pt x="902" y="877"/>
                    </a:lnTo>
                    <a:lnTo>
                      <a:pt x="905" y="879"/>
                    </a:lnTo>
                    <a:lnTo>
                      <a:pt x="910" y="879"/>
                    </a:lnTo>
                    <a:lnTo>
                      <a:pt x="913" y="881"/>
                    </a:lnTo>
                    <a:lnTo>
                      <a:pt x="919" y="881"/>
                    </a:lnTo>
                    <a:lnTo>
                      <a:pt x="924" y="883"/>
                    </a:lnTo>
                    <a:lnTo>
                      <a:pt x="929" y="883"/>
                    </a:lnTo>
                    <a:lnTo>
                      <a:pt x="932" y="885"/>
                    </a:lnTo>
                    <a:lnTo>
                      <a:pt x="937" y="886"/>
                    </a:lnTo>
                    <a:lnTo>
                      <a:pt x="942" y="888"/>
                    </a:lnTo>
                    <a:lnTo>
                      <a:pt x="948" y="888"/>
                    </a:lnTo>
                    <a:lnTo>
                      <a:pt x="951" y="890"/>
                    </a:lnTo>
                    <a:lnTo>
                      <a:pt x="956" y="890"/>
                    </a:lnTo>
                    <a:lnTo>
                      <a:pt x="959" y="891"/>
                    </a:lnTo>
                    <a:lnTo>
                      <a:pt x="963" y="891"/>
                    </a:lnTo>
                    <a:lnTo>
                      <a:pt x="967" y="892"/>
                    </a:lnTo>
                    <a:lnTo>
                      <a:pt x="971" y="893"/>
                    </a:lnTo>
                    <a:lnTo>
                      <a:pt x="975" y="895"/>
                    </a:lnTo>
                    <a:lnTo>
                      <a:pt x="980" y="895"/>
                    </a:lnTo>
                    <a:lnTo>
                      <a:pt x="985" y="896"/>
                    </a:lnTo>
                    <a:lnTo>
                      <a:pt x="991" y="898"/>
                    </a:lnTo>
                    <a:lnTo>
                      <a:pt x="996" y="899"/>
                    </a:lnTo>
                    <a:lnTo>
                      <a:pt x="1002" y="899"/>
                    </a:lnTo>
                    <a:lnTo>
                      <a:pt x="1007" y="901"/>
                    </a:lnTo>
                    <a:lnTo>
                      <a:pt x="1013" y="902"/>
                    </a:lnTo>
                    <a:lnTo>
                      <a:pt x="1018" y="904"/>
                    </a:lnTo>
                    <a:lnTo>
                      <a:pt x="1024" y="904"/>
                    </a:lnTo>
                    <a:lnTo>
                      <a:pt x="1028" y="906"/>
                    </a:lnTo>
                    <a:lnTo>
                      <a:pt x="1033" y="906"/>
                    </a:lnTo>
                    <a:lnTo>
                      <a:pt x="1037" y="906"/>
                    </a:lnTo>
                    <a:lnTo>
                      <a:pt x="1043" y="906"/>
                    </a:lnTo>
                    <a:lnTo>
                      <a:pt x="1046" y="908"/>
                    </a:lnTo>
                    <a:lnTo>
                      <a:pt x="1050" y="908"/>
                    </a:lnTo>
                    <a:lnTo>
                      <a:pt x="1054" y="909"/>
                    </a:lnTo>
                    <a:lnTo>
                      <a:pt x="1059" y="909"/>
                    </a:lnTo>
                    <a:lnTo>
                      <a:pt x="1065" y="911"/>
                    </a:lnTo>
                    <a:lnTo>
                      <a:pt x="1070" y="911"/>
                    </a:lnTo>
                    <a:lnTo>
                      <a:pt x="1075" y="912"/>
                    </a:lnTo>
                    <a:lnTo>
                      <a:pt x="1082" y="912"/>
                    </a:lnTo>
                    <a:lnTo>
                      <a:pt x="1087" y="914"/>
                    </a:lnTo>
                    <a:lnTo>
                      <a:pt x="1092" y="914"/>
                    </a:lnTo>
                    <a:lnTo>
                      <a:pt x="1098" y="916"/>
                    </a:lnTo>
                    <a:lnTo>
                      <a:pt x="1103" y="916"/>
                    </a:lnTo>
                    <a:lnTo>
                      <a:pt x="1107" y="917"/>
                    </a:lnTo>
                    <a:lnTo>
                      <a:pt x="1112" y="917"/>
                    </a:lnTo>
                    <a:lnTo>
                      <a:pt x="1117" y="917"/>
                    </a:lnTo>
                    <a:lnTo>
                      <a:pt x="1121" y="917"/>
                    </a:lnTo>
                    <a:lnTo>
                      <a:pt x="1125" y="918"/>
                    </a:lnTo>
                    <a:lnTo>
                      <a:pt x="1130" y="918"/>
                    </a:lnTo>
                    <a:lnTo>
                      <a:pt x="1135" y="918"/>
                    </a:lnTo>
                    <a:lnTo>
                      <a:pt x="1141" y="918"/>
                    </a:lnTo>
                    <a:lnTo>
                      <a:pt x="1147" y="918"/>
                    </a:lnTo>
                    <a:lnTo>
                      <a:pt x="1153" y="918"/>
                    </a:lnTo>
                    <a:lnTo>
                      <a:pt x="1159" y="918"/>
                    </a:lnTo>
                    <a:lnTo>
                      <a:pt x="1166" y="918"/>
                    </a:lnTo>
                    <a:lnTo>
                      <a:pt x="1171" y="918"/>
                    </a:lnTo>
                    <a:lnTo>
                      <a:pt x="1177" y="918"/>
                    </a:lnTo>
                    <a:lnTo>
                      <a:pt x="1182" y="918"/>
                    </a:lnTo>
                    <a:lnTo>
                      <a:pt x="1190" y="918"/>
                    </a:lnTo>
                    <a:lnTo>
                      <a:pt x="1195" y="918"/>
                    </a:lnTo>
                    <a:lnTo>
                      <a:pt x="1201" y="918"/>
                    </a:lnTo>
                    <a:lnTo>
                      <a:pt x="1205" y="918"/>
                    </a:lnTo>
                    <a:lnTo>
                      <a:pt x="1210" y="917"/>
                    </a:lnTo>
                    <a:lnTo>
                      <a:pt x="1212" y="917"/>
                    </a:lnTo>
                    <a:lnTo>
                      <a:pt x="1215" y="917"/>
                    </a:lnTo>
                    <a:lnTo>
                      <a:pt x="1219" y="917"/>
                    </a:lnTo>
                    <a:lnTo>
                      <a:pt x="1222" y="917"/>
                    </a:lnTo>
                    <a:lnTo>
                      <a:pt x="1226" y="917"/>
                    </a:lnTo>
                    <a:lnTo>
                      <a:pt x="1230" y="917"/>
                    </a:lnTo>
                    <a:lnTo>
                      <a:pt x="1233" y="917"/>
                    </a:lnTo>
                    <a:lnTo>
                      <a:pt x="1239" y="917"/>
                    </a:lnTo>
                    <a:lnTo>
                      <a:pt x="1242" y="917"/>
                    </a:lnTo>
                    <a:lnTo>
                      <a:pt x="1246" y="917"/>
                    </a:lnTo>
                    <a:lnTo>
                      <a:pt x="1249" y="917"/>
                    </a:lnTo>
                    <a:lnTo>
                      <a:pt x="1252" y="917"/>
                    </a:lnTo>
                    <a:lnTo>
                      <a:pt x="1254" y="917"/>
                    </a:lnTo>
                    <a:lnTo>
                      <a:pt x="1257" y="917"/>
                    </a:lnTo>
                    <a:lnTo>
                      <a:pt x="1257" y="917"/>
                    </a:lnTo>
                    <a:lnTo>
                      <a:pt x="1258" y="917"/>
                    </a:lnTo>
                  </a:path>
                </a:pathLst>
              </a:custGeom>
              <a:noFill/>
              <a:ln w="31470" cap="flat" cmpd="sng">
                <a:solidFill>
                  <a:srgbClr val="00B0F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en-US">
                  <a:latin typeface="+mn-lt"/>
                </a:endParaRPr>
              </a:p>
            </p:txBody>
          </p:sp>
          <p:sp>
            <p:nvSpPr>
              <p:cNvPr id="18" name="Text Box 20"/>
              <p:cNvSpPr txBox="1">
                <a:spLocks noChangeArrowheads="1"/>
              </p:cNvSpPr>
              <p:nvPr/>
            </p:nvSpPr>
            <p:spPr bwMode="auto">
              <a:xfrm>
                <a:off x="7989455" y="2941544"/>
                <a:ext cx="382443" cy="39080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lIns="0" tIns="0" rIns="0" bIns="0"/>
              <a:lstStyle/>
              <a:p>
                <a:pPr defTabSz="383224">
                  <a:buClr>
                    <a:srgbClr val="000000"/>
                  </a:buClr>
                  <a:buSzPct val="90000"/>
                </a:pPr>
                <a:r>
                  <a:rPr lang="en-US" dirty="0">
                    <a:solidFill>
                      <a:srgbClr val="000000"/>
                    </a:solidFill>
                    <a:latin typeface="Symbol" pitchFamily="18" charset="2"/>
                  </a:rPr>
                  <a:t>l</a:t>
                </a:r>
                <a:r>
                  <a:rPr lang="en-US" dirty="0">
                    <a:solidFill>
                      <a:srgbClr val="000000"/>
                    </a:solidFill>
                    <a:latin typeface="+mn-lt"/>
                  </a:rPr>
                  <a:t>1</a:t>
                </a:r>
                <a:endParaRPr lang="en-US" dirty="0">
                  <a:latin typeface="+mn-lt"/>
                </a:endParaRPr>
              </a:p>
            </p:txBody>
          </p:sp>
          <p:sp>
            <p:nvSpPr>
              <p:cNvPr id="19" name="Text Box 21"/>
              <p:cNvSpPr txBox="1">
                <a:spLocks noChangeArrowheads="1"/>
              </p:cNvSpPr>
              <p:nvPr/>
            </p:nvSpPr>
            <p:spPr bwMode="auto">
              <a:xfrm>
                <a:off x="8060171" y="4134971"/>
                <a:ext cx="382443" cy="39220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lIns="0" tIns="0" rIns="0" bIns="0"/>
              <a:lstStyle/>
              <a:p>
                <a:pPr defTabSz="383224">
                  <a:buClr>
                    <a:srgbClr val="000000"/>
                  </a:buClr>
                  <a:buSzPct val="90000"/>
                </a:pPr>
                <a:r>
                  <a:rPr lang="en-US" dirty="0">
                    <a:solidFill>
                      <a:srgbClr val="000000"/>
                    </a:solidFill>
                    <a:latin typeface="Symbol" pitchFamily="18" charset="2"/>
                  </a:rPr>
                  <a:t>l</a:t>
                </a:r>
                <a:r>
                  <a:rPr lang="en-US" dirty="0">
                    <a:solidFill>
                      <a:srgbClr val="000000"/>
                    </a:solidFill>
                    <a:latin typeface="+mn-lt"/>
                  </a:rPr>
                  <a:t>2</a:t>
                </a:r>
                <a:endParaRPr lang="en-US" dirty="0">
                  <a:latin typeface="+mn-lt"/>
                </a:endParaRPr>
              </a:p>
            </p:txBody>
          </p:sp>
        </p:grpSp>
        <p:sp>
          <p:nvSpPr>
            <p:cNvPr id="11" name="TextBox 10"/>
            <p:cNvSpPr txBox="1"/>
            <p:nvPr/>
          </p:nvSpPr>
          <p:spPr>
            <a:xfrm>
              <a:off x="3264408" y="1563624"/>
              <a:ext cx="473206" cy="338554"/>
            </a:xfrm>
            <a:prstGeom prst="rect">
              <a:avLst/>
            </a:prstGeom>
            <a:solidFill>
              <a:schemeClr val="tx1"/>
            </a:solidFill>
          </p:spPr>
          <p:txBody>
            <a:bodyPr wrap="none" rtlCol="0">
              <a:spAutoFit/>
            </a:bodyPr>
            <a:lstStyle/>
            <a:p>
              <a:r>
                <a:rPr lang="en-US" dirty="0" smtClean="0">
                  <a:solidFill>
                    <a:schemeClr val="bg1"/>
                  </a:solidFill>
                </a:rPr>
                <a:t>3D</a:t>
              </a:r>
              <a:endParaRPr lang="en-US" dirty="0">
                <a:solidFill>
                  <a:schemeClr val="bg1"/>
                </a:solidFill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Refractive Index Detector (RI)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85000" lnSpcReduction="20000"/>
          </a:bodyPr>
          <a:lstStyle/>
          <a:p>
            <a:r>
              <a:rPr lang="en-US" dirty="0" smtClean="0"/>
              <a:t>Refractive Index (RI)</a:t>
            </a:r>
          </a:p>
          <a:p>
            <a:pPr lvl="1"/>
            <a:r>
              <a:rPr lang="en-US" dirty="0" smtClean="0"/>
              <a:t>Universal analyte detector</a:t>
            </a:r>
          </a:p>
          <a:p>
            <a:pPr lvl="1"/>
            <a:r>
              <a:rPr lang="en-US" dirty="0" smtClean="0"/>
              <a:t>Measures the change in refractive index when the sample passes through flow cell</a:t>
            </a:r>
          </a:p>
          <a:p>
            <a:pPr lvl="1"/>
            <a:r>
              <a:rPr lang="en-US" dirty="0" smtClean="0"/>
              <a:t>Solvent must remain the same throughout separation - isocratic</a:t>
            </a:r>
          </a:p>
          <a:p>
            <a:pPr lvl="1"/>
            <a:r>
              <a:rPr lang="en-US" dirty="0" smtClean="0"/>
              <a:t>VERY temperature sensitive - sometimes difficult to stabilize baseline</a:t>
            </a:r>
          </a:p>
          <a:p>
            <a:pPr lvl="1"/>
            <a:r>
              <a:rPr lang="en-US" dirty="0" smtClean="0"/>
              <a:t>Less sensitivity than other detectors</a:t>
            </a:r>
          </a:p>
          <a:p>
            <a:r>
              <a:rPr lang="en-US" dirty="0" smtClean="0"/>
              <a:t>Used when compounds do not have other properties, e.g. </a:t>
            </a:r>
            <a:r>
              <a:rPr lang="en-US" dirty="0" err="1" smtClean="0"/>
              <a:t>chromophores</a:t>
            </a:r>
            <a:r>
              <a:rPr lang="en-US" dirty="0" smtClean="0"/>
              <a:t>, that allow use of other detectors.</a:t>
            </a:r>
          </a:p>
          <a:p>
            <a:pPr lvl="1"/>
            <a:r>
              <a:rPr lang="en-US" dirty="0" smtClean="0"/>
              <a:t>Lipids</a:t>
            </a:r>
          </a:p>
          <a:p>
            <a:pPr lvl="1"/>
            <a:r>
              <a:rPr lang="en-US" dirty="0" smtClean="0"/>
              <a:t>Carbohydrates</a:t>
            </a:r>
          </a:p>
          <a:p>
            <a:pPr lvl="1"/>
            <a:r>
              <a:rPr lang="en-US" dirty="0" smtClean="0"/>
              <a:t>Polymers</a:t>
            </a:r>
          </a:p>
          <a:p>
            <a:pPr lvl="1"/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 sz="half" idx="2"/>
          </p:nvPr>
        </p:nvSpPr>
        <p:spPr>
          <a:xfrm>
            <a:off x="6143528" y="1412755"/>
            <a:ext cx="2748997" cy="3456420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>
            <a:normAutofit/>
          </a:bodyPr>
          <a:lstStyle/>
          <a:p>
            <a:r>
              <a:rPr lang="en-US" sz="1600" dirty="0" smtClean="0"/>
              <a:t>Detection depends on differences in refractive index (RI) between the sample and solvent.</a:t>
            </a:r>
          </a:p>
          <a:p>
            <a:r>
              <a:rPr lang="en-US" sz="1600" dirty="0" smtClean="0"/>
              <a:t>The sample bends the light.</a:t>
            </a:r>
          </a:p>
          <a:p>
            <a:r>
              <a:rPr lang="en-US" sz="1600" dirty="0" smtClean="0"/>
              <a:t>RI detectors are less sensitive than other detectors.</a:t>
            </a:r>
          </a:p>
          <a:p>
            <a:r>
              <a:rPr lang="en-US" sz="1600" dirty="0" smtClean="0"/>
              <a:t>Can not be used for gradient chromatography</a:t>
            </a:r>
          </a:p>
          <a:p>
            <a:endParaRPr lang="en-US" sz="16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RI Detector</a:t>
            </a:r>
            <a:endParaRPr lang="en-US" dirty="0"/>
          </a:p>
        </p:txBody>
      </p:sp>
      <p:grpSp>
        <p:nvGrpSpPr>
          <p:cNvPr id="8" name="Group 19"/>
          <p:cNvGrpSpPr/>
          <p:nvPr/>
        </p:nvGrpSpPr>
        <p:grpSpPr>
          <a:xfrm>
            <a:off x="309082" y="1032584"/>
            <a:ext cx="5591268" cy="4320525"/>
            <a:chOff x="481903" y="951899"/>
            <a:chExt cx="5591268" cy="4320525"/>
          </a:xfrm>
        </p:grpSpPr>
        <p:pic>
          <p:nvPicPr>
            <p:cNvPr id="4" name="Picture 10" descr="RI principles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gray">
            <a:xfrm>
              <a:off x="481903" y="951899"/>
              <a:ext cx="5591268" cy="4320525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</p:spPr>
        </p:pic>
        <p:grpSp>
          <p:nvGrpSpPr>
            <p:cNvPr id="12" name="Group 18"/>
            <p:cNvGrpSpPr/>
            <p:nvPr/>
          </p:nvGrpSpPr>
          <p:grpSpPr>
            <a:xfrm>
              <a:off x="2241176" y="2259106"/>
              <a:ext cx="2438400" cy="2393576"/>
              <a:chOff x="2241176" y="2259106"/>
              <a:chExt cx="2438400" cy="2393576"/>
            </a:xfrm>
          </p:grpSpPr>
          <p:sp>
            <p:nvSpPr>
              <p:cNvPr id="5" name="Freeform 4"/>
              <p:cNvSpPr/>
              <p:nvPr/>
            </p:nvSpPr>
            <p:spPr bwMode="auto">
              <a:xfrm>
                <a:off x="3747248" y="2312894"/>
                <a:ext cx="125506" cy="2312894"/>
              </a:xfrm>
              <a:custGeom>
                <a:avLst/>
                <a:gdLst>
                  <a:gd name="connsiteX0" fmla="*/ 116541 w 134471"/>
                  <a:gd name="connsiteY0" fmla="*/ 2294965 h 2294965"/>
                  <a:gd name="connsiteX1" fmla="*/ 134471 w 134471"/>
                  <a:gd name="connsiteY1" fmla="*/ 1739153 h 2294965"/>
                  <a:gd name="connsiteX2" fmla="*/ 8965 w 134471"/>
                  <a:gd name="connsiteY2" fmla="*/ 788894 h 2294965"/>
                  <a:gd name="connsiteX3" fmla="*/ 0 w 134471"/>
                  <a:gd name="connsiteY3" fmla="*/ 0 h 2294965"/>
                  <a:gd name="connsiteX4" fmla="*/ 0 w 134471"/>
                  <a:gd name="connsiteY4" fmla="*/ 0 h 2294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471" h="2294965">
                    <a:moveTo>
                      <a:pt x="116541" y="2294965"/>
                    </a:moveTo>
                    <a:lnTo>
                      <a:pt x="134471" y="1739153"/>
                    </a:lnTo>
                    <a:lnTo>
                      <a:pt x="8965" y="788894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3374D4"/>
              </a:solidFill>
              <a:ln w="571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6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Verdana" pitchFamily="34" charset="0"/>
                </a:endParaRPr>
              </a:p>
            </p:txBody>
          </p:sp>
          <p:sp>
            <p:nvSpPr>
              <p:cNvPr id="6" name="Freeform 5"/>
              <p:cNvSpPr/>
              <p:nvPr/>
            </p:nvSpPr>
            <p:spPr bwMode="auto">
              <a:xfrm>
                <a:off x="3965218" y="2294790"/>
                <a:ext cx="131653" cy="2330998"/>
              </a:xfrm>
              <a:custGeom>
                <a:avLst/>
                <a:gdLst>
                  <a:gd name="connsiteX0" fmla="*/ 116541 w 134471"/>
                  <a:gd name="connsiteY0" fmla="*/ 2294965 h 2294965"/>
                  <a:gd name="connsiteX1" fmla="*/ 134471 w 134471"/>
                  <a:gd name="connsiteY1" fmla="*/ 1739153 h 2294965"/>
                  <a:gd name="connsiteX2" fmla="*/ 8965 w 134471"/>
                  <a:gd name="connsiteY2" fmla="*/ 788894 h 2294965"/>
                  <a:gd name="connsiteX3" fmla="*/ 0 w 134471"/>
                  <a:gd name="connsiteY3" fmla="*/ 0 h 2294965"/>
                  <a:gd name="connsiteX4" fmla="*/ 0 w 134471"/>
                  <a:gd name="connsiteY4" fmla="*/ 0 h 2294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471" h="2294965">
                    <a:moveTo>
                      <a:pt x="116541" y="2294965"/>
                    </a:moveTo>
                    <a:lnTo>
                      <a:pt x="134471" y="1739153"/>
                    </a:lnTo>
                    <a:lnTo>
                      <a:pt x="8965" y="788894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3374D4"/>
              </a:solidFill>
              <a:ln w="571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6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Verdana" pitchFamily="34" charset="0"/>
                </a:endParaRPr>
              </a:p>
            </p:txBody>
          </p:sp>
          <p:sp>
            <p:nvSpPr>
              <p:cNvPr id="7" name="Freeform 6"/>
              <p:cNvSpPr/>
              <p:nvPr/>
            </p:nvSpPr>
            <p:spPr bwMode="auto">
              <a:xfrm>
                <a:off x="4195482" y="2303755"/>
                <a:ext cx="165347" cy="2339963"/>
              </a:xfrm>
              <a:custGeom>
                <a:avLst/>
                <a:gdLst>
                  <a:gd name="connsiteX0" fmla="*/ 116541 w 134471"/>
                  <a:gd name="connsiteY0" fmla="*/ 2294965 h 2294965"/>
                  <a:gd name="connsiteX1" fmla="*/ 134471 w 134471"/>
                  <a:gd name="connsiteY1" fmla="*/ 1739153 h 2294965"/>
                  <a:gd name="connsiteX2" fmla="*/ 8965 w 134471"/>
                  <a:gd name="connsiteY2" fmla="*/ 788894 h 2294965"/>
                  <a:gd name="connsiteX3" fmla="*/ 0 w 134471"/>
                  <a:gd name="connsiteY3" fmla="*/ 0 h 2294965"/>
                  <a:gd name="connsiteX4" fmla="*/ 0 w 134471"/>
                  <a:gd name="connsiteY4" fmla="*/ 0 h 2294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471" h="2294965">
                    <a:moveTo>
                      <a:pt x="116541" y="2294965"/>
                    </a:moveTo>
                    <a:lnTo>
                      <a:pt x="134471" y="1739153"/>
                    </a:lnTo>
                    <a:lnTo>
                      <a:pt x="8965" y="788894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3374D4"/>
              </a:solidFill>
              <a:ln w="571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6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Verdana" pitchFamily="34" charset="0"/>
                </a:endParaRPr>
              </a:p>
            </p:txBody>
          </p:sp>
          <p:cxnSp>
            <p:nvCxnSpPr>
              <p:cNvPr id="9" name="Straight Arrow Connector 8"/>
              <p:cNvCxnSpPr/>
              <p:nvPr/>
            </p:nvCxnSpPr>
            <p:spPr bwMode="auto">
              <a:xfrm flipV="1">
                <a:off x="2241176" y="2259106"/>
                <a:ext cx="17929" cy="2393576"/>
              </a:xfrm>
              <a:prstGeom prst="straightConnector1">
                <a:avLst/>
              </a:prstGeom>
              <a:solidFill>
                <a:srgbClr val="3374D4"/>
              </a:solidFill>
              <a:ln w="508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10" name="Straight Arrow Connector 9"/>
              <p:cNvCxnSpPr/>
              <p:nvPr/>
            </p:nvCxnSpPr>
            <p:spPr bwMode="auto">
              <a:xfrm flipV="1">
                <a:off x="2465294" y="2286001"/>
                <a:ext cx="17930" cy="2357717"/>
              </a:xfrm>
              <a:prstGeom prst="straightConnector1">
                <a:avLst/>
              </a:prstGeom>
              <a:solidFill>
                <a:srgbClr val="3374D4"/>
              </a:solidFill>
              <a:ln w="508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11" name="Straight Arrow Connector 10"/>
              <p:cNvCxnSpPr/>
              <p:nvPr/>
            </p:nvCxnSpPr>
            <p:spPr bwMode="auto">
              <a:xfrm flipH="1" flipV="1">
                <a:off x="2725270" y="2294965"/>
                <a:ext cx="1" cy="2357717"/>
              </a:xfrm>
              <a:prstGeom prst="straightConnector1">
                <a:avLst/>
              </a:prstGeom>
              <a:solidFill>
                <a:srgbClr val="3374D4"/>
              </a:solidFill>
              <a:ln w="508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sp>
            <p:nvSpPr>
              <p:cNvPr id="18" name="Freeform 17"/>
              <p:cNvSpPr/>
              <p:nvPr/>
            </p:nvSpPr>
            <p:spPr bwMode="auto">
              <a:xfrm>
                <a:off x="3505200" y="3603812"/>
                <a:ext cx="1174376" cy="735106"/>
              </a:xfrm>
              <a:custGeom>
                <a:avLst/>
                <a:gdLst>
                  <a:gd name="connsiteX0" fmla="*/ 0 w 1174376"/>
                  <a:gd name="connsiteY0" fmla="*/ 0 h 735106"/>
                  <a:gd name="connsiteX1" fmla="*/ 8965 w 1174376"/>
                  <a:gd name="connsiteY1" fmla="*/ 735106 h 735106"/>
                  <a:gd name="connsiteX2" fmla="*/ 1174376 w 1174376"/>
                  <a:gd name="connsiteY2" fmla="*/ 0 h 735106"/>
                  <a:gd name="connsiteX3" fmla="*/ 0 w 1174376"/>
                  <a:gd name="connsiteY3" fmla="*/ 0 h 735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4376" h="735106">
                    <a:moveTo>
                      <a:pt x="0" y="0"/>
                    </a:moveTo>
                    <a:lnTo>
                      <a:pt x="8965" y="735106"/>
                    </a:lnTo>
                    <a:lnTo>
                      <a:pt x="117437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00">
                  <a:alpha val="50000"/>
                </a:srgbClr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6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Verdana" pitchFamily="34" charset="0"/>
                </a:endParaRPr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Fluorescence Detectors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Fluorescence</a:t>
            </a:r>
          </a:p>
          <a:p>
            <a:pPr lvl="1"/>
            <a:r>
              <a:rPr lang="en-US" dirty="0" smtClean="0"/>
              <a:t>Excitation wavelength generates fluorescence emission at a higher wavelength.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</a:rPr>
              <a:t>Analytes must have </a:t>
            </a:r>
            <a:r>
              <a:rPr lang="en-US" dirty="0" err="1" smtClean="0">
                <a:solidFill>
                  <a:srgbClr val="0000FF"/>
                </a:solidFill>
              </a:rPr>
              <a:t>fluorophore</a:t>
            </a:r>
            <a:r>
              <a:rPr lang="en-US" dirty="0" smtClean="0">
                <a:solidFill>
                  <a:srgbClr val="0000FF"/>
                </a:solidFill>
              </a:rPr>
              <a:t> group.</a:t>
            </a:r>
          </a:p>
          <a:p>
            <a:pPr lvl="2"/>
            <a:r>
              <a:rPr lang="en-US" dirty="0" err="1" smtClean="0"/>
              <a:t>Fluorophore</a:t>
            </a:r>
            <a:r>
              <a:rPr lang="en-US" dirty="0" smtClean="0"/>
              <a:t> groups are usually ring structures.</a:t>
            </a:r>
          </a:p>
          <a:p>
            <a:pPr lvl="2"/>
            <a:r>
              <a:rPr lang="en-US" sz="1600" dirty="0" smtClean="0"/>
              <a:t>Can </a:t>
            </a:r>
            <a:r>
              <a:rPr lang="en-US" sz="1600" dirty="0" err="1" smtClean="0"/>
              <a:t>derivatize</a:t>
            </a:r>
            <a:r>
              <a:rPr lang="en-US" sz="1600" dirty="0" smtClean="0"/>
              <a:t> the analyte with </a:t>
            </a:r>
            <a:r>
              <a:rPr lang="en-US" sz="1600" dirty="0" err="1" smtClean="0"/>
              <a:t>fluorophore</a:t>
            </a:r>
            <a:r>
              <a:rPr lang="en-US" sz="1600" dirty="0" smtClean="0"/>
              <a:t> reagent (tag)</a:t>
            </a:r>
          </a:p>
          <a:p>
            <a:pPr lvl="1"/>
            <a:r>
              <a:rPr lang="en-US" dirty="0" smtClean="0"/>
              <a:t>Very sensitive and selective</a:t>
            </a:r>
          </a:p>
          <a:p>
            <a:pPr lvl="1"/>
            <a:r>
              <a:rPr lang="en-US" dirty="0" smtClean="0"/>
              <a:t>More difficult methods transfer</a:t>
            </a:r>
          </a:p>
          <a:p>
            <a:pPr lvl="1"/>
            <a:r>
              <a:rPr lang="en-US" dirty="0" smtClean="0"/>
              <a:t>Detector response can vary dependent upon separation conditions.</a:t>
            </a:r>
          </a:p>
          <a:p>
            <a:endParaRPr lang="en-US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Why Use Fluorescence?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sz="1800" dirty="0" smtClean="0"/>
              <a:t>When other detection techniques, such as UV/Vis, are too insensitive or not selective.</a:t>
            </a:r>
          </a:p>
          <a:p>
            <a:r>
              <a:rPr lang="en-US" sz="1800" dirty="0" smtClean="0"/>
              <a:t>Fluorescence detectors (FLDs) are among the most sensitive of the modern HPLC detectors.</a:t>
            </a:r>
          </a:p>
          <a:p>
            <a:r>
              <a:rPr lang="en-US" sz="1800" dirty="0" smtClean="0"/>
              <a:t>Typical FLR sensitivity is 10-1000 times greater than that of UV/VIS.</a:t>
            </a:r>
          </a:p>
          <a:p>
            <a:pPr lvl="1"/>
            <a:r>
              <a:rPr lang="en-US" dirty="0" smtClean="0"/>
              <a:t>Sensitivity is such that the presence of even a single analyte molecule can be detected in the flow cell.</a:t>
            </a:r>
          </a:p>
          <a:p>
            <a:r>
              <a:rPr lang="en-US" sz="1800" dirty="0" smtClean="0"/>
              <a:t>FLR detectors are very specific and selective when compared to other optical detectors.</a:t>
            </a:r>
          </a:p>
          <a:p>
            <a:r>
              <a:rPr lang="en-US" sz="1800" dirty="0" smtClean="0"/>
              <a:t>May require derivatizing sample analytes with a fluorescent tag.</a:t>
            </a:r>
          </a:p>
          <a:p>
            <a:endParaRPr lang="en-US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Compounds Analyzed by Fluorescence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pPr>
              <a:lnSpc>
                <a:spcPct val="85000"/>
              </a:lnSpc>
            </a:pPr>
            <a:r>
              <a:rPr lang="en-US" dirty="0" smtClean="0"/>
              <a:t>Environmental</a:t>
            </a:r>
          </a:p>
          <a:p>
            <a:pPr lvl="1">
              <a:lnSpc>
                <a:spcPct val="85000"/>
              </a:lnSpc>
            </a:pPr>
            <a:r>
              <a:rPr lang="en-US" dirty="0" smtClean="0"/>
              <a:t>Polyaromatic hydrocarbons (PAH)</a:t>
            </a:r>
          </a:p>
          <a:p>
            <a:pPr lvl="1">
              <a:lnSpc>
                <a:spcPct val="85000"/>
              </a:lnSpc>
            </a:pPr>
            <a:r>
              <a:rPr lang="en-US" dirty="0" smtClean="0"/>
              <a:t>Phenols</a:t>
            </a:r>
          </a:p>
          <a:p>
            <a:pPr lvl="1">
              <a:lnSpc>
                <a:spcPct val="85000"/>
              </a:lnSpc>
            </a:pPr>
            <a:r>
              <a:rPr lang="en-US" dirty="0" smtClean="0"/>
              <a:t>Carbamates</a:t>
            </a:r>
          </a:p>
          <a:p>
            <a:pPr>
              <a:lnSpc>
                <a:spcPct val="85000"/>
              </a:lnSpc>
            </a:pPr>
            <a:r>
              <a:rPr lang="en-US" dirty="0" smtClean="0"/>
              <a:t>Food and Beverage</a:t>
            </a:r>
          </a:p>
          <a:p>
            <a:pPr lvl="1">
              <a:lnSpc>
                <a:spcPct val="85000"/>
              </a:lnSpc>
            </a:pPr>
            <a:r>
              <a:rPr lang="en-US" dirty="0" err="1" smtClean="0"/>
              <a:t>Alfatoxins</a:t>
            </a:r>
            <a:endParaRPr lang="en-US" dirty="0" smtClean="0"/>
          </a:p>
          <a:p>
            <a:pPr lvl="1">
              <a:lnSpc>
                <a:spcPct val="85000"/>
              </a:lnSpc>
            </a:pPr>
            <a:r>
              <a:rPr lang="en-US" dirty="0" err="1" smtClean="0"/>
              <a:t>Mycotoxins</a:t>
            </a:r>
            <a:endParaRPr lang="en-US" dirty="0" smtClean="0"/>
          </a:p>
          <a:p>
            <a:pPr lvl="1">
              <a:lnSpc>
                <a:spcPct val="85000"/>
              </a:lnSpc>
            </a:pPr>
            <a:r>
              <a:rPr lang="en-US" dirty="0" smtClean="0"/>
              <a:t>Vitamins (B2, B6)</a:t>
            </a:r>
          </a:p>
          <a:p>
            <a:pPr lvl="1">
              <a:lnSpc>
                <a:spcPct val="85000"/>
              </a:lnSpc>
            </a:pPr>
            <a:r>
              <a:rPr lang="en-US" dirty="0" smtClean="0"/>
              <a:t>Dyes</a:t>
            </a:r>
          </a:p>
          <a:p>
            <a:pPr>
              <a:lnSpc>
                <a:spcPct val="85000"/>
              </a:lnSpc>
            </a:pPr>
            <a:r>
              <a:rPr lang="en-US" dirty="0" smtClean="0"/>
              <a:t>Biotech and Pharmaceuticals</a:t>
            </a:r>
          </a:p>
          <a:p>
            <a:pPr lvl="1">
              <a:lnSpc>
                <a:spcPct val="85000"/>
              </a:lnSpc>
            </a:pPr>
            <a:r>
              <a:rPr lang="en-US" dirty="0" smtClean="0"/>
              <a:t>Drugs and their metabolites</a:t>
            </a:r>
          </a:p>
          <a:p>
            <a:pPr lvl="1">
              <a:lnSpc>
                <a:spcPct val="85000"/>
              </a:lnSpc>
            </a:pPr>
            <a:r>
              <a:rPr lang="en-US" dirty="0" err="1" smtClean="0"/>
              <a:t>Derivatized</a:t>
            </a:r>
            <a:r>
              <a:rPr lang="en-US" dirty="0" smtClean="0"/>
              <a:t> amino acids (</a:t>
            </a:r>
            <a:r>
              <a:rPr lang="en-US" dirty="0" err="1" smtClean="0"/>
              <a:t>AccQ</a:t>
            </a:r>
            <a:r>
              <a:rPr lang="en-US" dirty="0" smtClean="0"/>
              <a:t>-Tag) or (OPA)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 sz="half" idx="2"/>
          </p:nvPr>
        </p:nvSpPr>
        <p:spPr>
          <a:xfrm>
            <a:off x="6588245" y="1412754"/>
            <a:ext cx="2338426" cy="4262919"/>
          </a:xfrm>
          <a:solidFill>
            <a:srgbClr val="FFFFCC"/>
          </a:solidFill>
          <a:ln>
            <a:solidFill>
              <a:schemeClr val="tx1"/>
            </a:solidFill>
          </a:ln>
        </p:spPr>
        <p:txBody>
          <a:bodyPr>
            <a:normAutofit/>
          </a:bodyPr>
          <a:lstStyle/>
          <a:p>
            <a:r>
              <a:rPr lang="en-US" sz="1600" dirty="0" smtClean="0"/>
              <a:t>The lamp is mercury-xenon.</a:t>
            </a:r>
          </a:p>
          <a:p>
            <a:r>
              <a:rPr lang="en-US" sz="1600" dirty="0" smtClean="0"/>
              <a:t>Light goes to an excitation grating where the programmed wavelength is selected.</a:t>
            </a:r>
          </a:p>
          <a:p>
            <a:r>
              <a:rPr lang="en-US" sz="1600" dirty="0" smtClean="0"/>
              <a:t>This wavelength excites the fluorescent analyte.</a:t>
            </a:r>
          </a:p>
          <a:p>
            <a:r>
              <a:rPr lang="en-US" sz="1600" dirty="0" smtClean="0"/>
              <a:t>The specific emitted wavelength is monitored.</a:t>
            </a:r>
            <a:endParaRPr lang="en-US" sz="1600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Fluorescence Detector</a:t>
            </a:r>
            <a:endParaRPr lang="en-US" dirty="0"/>
          </a:p>
        </p:txBody>
      </p:sp>
      <p:grpSp>
        <p:nvGrpSpPr>
          <p:cNvPr id="4" name="Group 15"/>
          <p:cNvGrpSpPr/>
          <p:nvPr/>
        </p:nvGrpSpPr>
        <p:grpSpPr>
          <a:xfrm>
            <a:off x="240535" y="1561540"/>
            <a:ext cx="6117282" cy="3445771"/>
            <a:chOff x="240535" y="1561540"/>
            <a:chExt cx="6117282" cy="3445771"/>
          </a:xfrm>
        </p:grpSpPr>
        <p:pic>
          <p:nvPicPr>
            <p:cNvPr id="5123" name="Picture 3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40535" y="1561540"/>
              <a:ext cx="6117282" cy="3445771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</p:spPr>
        </p:pic>
        <p:cxnSp>
          <p:nvCxnSpPr>
            <p:cNvPr id="6" name="Straight Arrow Connector 5"/>
            <p:cNvCxnSpPr/>
            <p:nvPr/>
          </p:nvCxnSpPr>
          <p:spPr bwMode="auto">
            <a:xfrm flipH="1">
              <a:off x="1432282" y="2514600"/>
              <a:ext cx="325775" cy="338328"/>
            </a:xfrm>
            <a:prstGeom prst="straightConnector1">
              <a:avLst/>
            </a:prstGeom>
            <a:solidFill>
              <a:srgbClr val="3374D4"/>
            </a:solidFill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7" name="Straight Arrow Connector 6"/>
            <p:cNvCxnSpPr/>
            <p:nvPr/>
          </p:nvCxnSpPr>
          <p:spPr bwMode="auto">
            <a:xfrm>
              <a:off x="2038586" y="2962656"/>
              <a:ext cx="705846" cy="0"/>
            </a:xfrm>
            <a:prstGeom prst="straightConnector1">
              <a:avLst/>
            </a:prstGeom>
            <a:solidFill>
              <a:srgbClr val="3374D4"/>
            </a:solidFill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0" name="Straight Arrow Connector 9"/>
            <p:cNvCxnSpPr/>
            <p:nvPr/>
          </p:nvCxnSpPr>
          <p:spPr bwMode="auto">
            <a:xfrm flipH="1" flipV="1">
              <a:off x="4889118" y="2404872"/>
              <a:ext cx="443416" cy="210312"/>
            </a:xfrm>
            <a:prstGeom prst="straightConnector1">
              <a:avLst/>
            </a:prstGeom>
            <a:solidFill>
              <a:srgbClr val="3374D4"/>
            </a:solidFill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2" name="Straight Arrow Connector 11"/>
            <p:cNvCxnSpPr/>
            <p:nvPr/>
          </p:nvCxnSpPr>
          <p:spPr bwMode="auto">
            <a:xfrm>
              <a:off x="4644787" y="2734056"/>
              <a:ext cx="316726" cy="384048"/>
            </a:xfrm>
            <a:prstGeom prst="straightConnector1">
              <a:avLst/>
            </a:prstGeom>
            <a:solidFill>
              <a:srgbClr val="3374D4"/>
            </a:solidFill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4" name="Straight Arrow Connector 13"/>
            <p:cNvCxnSpPr/>
            <p:nvPr/>
          </p:nvCxnSpPr>
          <p:spPr bwMode="auto">
            <a:xfrm flipH="1">
              <a:off x="4319012" y="3849624"/>
              <a:ext cx="552008" cy="73152"/>
            </a:xfrm>
            <a:prstGeom prst="straightConnector1">
              <a:avLst/>
            </a:prstGeom>
            <a:solidFill>
              <a:srgbClr val="3374D4"/>
            </a:solidFill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28" name="Straight Arrow Connector 27"/>
            <p:cNvCxnSpPr/>
            <p:nvPr/>
          </p:nvCxnSpPr>
          <p:spPr bwMode="auto">
            <a:xfrm flipH="1" flipV="1">
              <a:off x="3707895" y="3429000"/>
              <a:ext cx="122454" cy="393192"/>
            </a:xfrm>
            <a:prstGeom prst="straightConnector1">
              <a:avLst/>
            </a:prstGeom>
            <a:solidFill>
              <a:srgbClr val="3374D4"/>
            </a:solidFill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0" name="Straight Arrow Connector 29"/>
            <p:cNvCxnSpPr/>
            <p:nvPr/>
          </p:nvCxnSpPr>
          <p:spPr bwMode="auto">
            <a:xfrm flipH="1">
              <a:off x="2925418" y="3364992"/>
              <a:ext cx="416268" cy="201168"/>
            </a:xfrm>
            <a:prstGeom prst="straightConnector1">
              <a:avLst/>
            </a:prstGeom>
            <a:solidFill>
              <a:srgbClr val="3374D4"/>
            </a:solidFill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2" name="Straight Arrow Connector 31"/>
            <p:cNvCxnSpPr/>
            <p:nvPr/>
          </p:nvCxnSpPr>
          <p:spPr bwMode="auto">
            <a:xfrm flipH="1">
              <a:off x="1287493" y="4087368"/>
              <a:ext cx="479613" cy="219456"/>
            </a:xfrm>
            <a:prstGeom prst="straightConnector1">
              <a:avLst/>
            </a:prstGeom>
            <a:solidFill>
              <a:srgbClr val="3374D4"/>
            </a:solidFill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4" name="Straight Arrow Connector 33"/>
            <p:cNvCxnSpPr/>
            <p:nvPr/>
          </p:nvCxnSpPr>
          <p:spPr bwMode="auto">
            <a:xfrm>
              <a:off x="1278444" y="4507992"/>
              <a:ext cx="253381" cy="18288"/>
            </a:xfrm>
            <a:prstGeom prst="straightConnector1">
              <a:avLst/>
            </a:prstGeom>
            <a:solidFill>
              <a:srgbClr val="3374D4"/>
            </a:solidFill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15" name="Straight Arrow Connector 14"/>
            <p:cNvCxnSpPr/>
            <p:nvPr/>
          </p:nvCxnSpPr>
          <p:spPr bwMode="auto">
            <a:xfrm>
              <a:off x="3362253" y="2910537"/>
              <a:ext cx="705846" cy="0"/>
            </a:xfrm>
            <a:prstGeom prst="straightConnector1">
              <a:avLst/>
            </a:prstGeom>
            <a:solidFill>
              <a:srgbClr val="3374D4"/>
            </a:solidFill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17</TotalTime>
  <Words>2751</Words>
  <Application>Microsoft Office PowerPoint</Application>
  <PresentationFormat>On-screen Show (4:3)</PresentationFormat>
  <Paragraphs>741</Paragraphs>
  <Slides>57</Slides>
  <Notes>53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57</vt:i4>
      </vt:variant>
    </vt:vector>
  </HeadingPairs>
  <TitlesOfParts>
    <vt:vector size="58" baseType="lpstr">
      <vt:lpstr>Office Theme</vt:lpstr>
      <vt:lpstr>HPLC Review of Concepts</vt:lpstr>
      <vt:lpstr>Reversed Phase</vt:lpstr>
      <vt:lpstr>Polarity of Stationary and Mobile Phases</vt:lpstr>
      <vt:lpstr>Normal &amp; Reversed-Phase Chromatography</vt:lpstr>
      <vt:lpstr>Why do they separate? – Normal Phase</vt:lpstr>
      <vt:lpstr>Why do they separate? – Reversed Phase</vt:lpstr>
      <vt:lpstr>Mobile Phase, pH, Temperature and Column Dimensions</vt:lpstr>
      <vt:lpstr>Selectivity:  Other Factors </vt:lpstr>
      <vt:lpstr>Selectivity Differences: Mobile Phase </vt:lpstr>
      <vt:lpstr>Selectivity Differences:  Mobile Phase pH</vt:lpstr>
      <vt:lpstr>Selectivity Differences:  Mobile Phase pH </vt:lpstr>
      <vt:lpstr>Selectivity Differences: Mobile Phase pH </vt:lpstr>
      <vt:lpstr> Selectivity Differences:  Column Temperature</vt:lpstr>
      <vt:lpstr>Selectivity Differences:  Column Temperature</vt:lpstr>
      <vt:lpstr>     Why do we need different size columns?</vt:lpstr>
      <vt:lpstr>Different Length Columns</vt:lpstr>
      <vt:lpstr>Increased Column Length for Resolution</vt:lpstr>
      <vt:lpstr>Equivalent Resolution Column Length (L) to Particle Size (dp) Ratio</vt:lpstr>
      <vt:lpstr>Equivalent L/dp Ratio</vt:lpstr>
      <vt:lpstr>Different Internal Diameter Columns</vt:lpstr>
      <vt:lpstr>Column Internal Diameters (ID) - Calculations</vt:lpstr>
      <vt:lpstr>Changing Column Diameter</vt:lpstr>
      <vt:lpstr>Decreased Column Diameter for Sensitivity</vt:lpstr>
      <vt:lpstr>Column Diameter and Particle Size</vt:lpstr>
      <vt:lpstr>Summary of Column Geometry</vt:lpstr>
      <vt:lpstr>Isocratic Separation</vt:lpstr>
      <vt:lpstr>Isocratic System</vt:lpstr>
      <vt:lpstr>Isocratic Separation - Examples</vt:lpstr>
      <vt:lpstr>Pump Types</vt:lpstr>
      <vt:lpstr> Two Types of Solvent Delivery</vt:lpstr>
      <vt:lpstr>Binary Gradient System</vt:lpstr>
      <vt:lpstr>Quaternary Gradient System</vt:lpstr>
      <vt:lpstr>Plumbing</vt:lpstr>
      <vt:lpstr>Proper System Plumbing</vt:lpstr>
      <vt:lpstr>Peak Bandspreading</vt:lpstr>
      <vt:lpstr>Minimize Bandspreading</vt:lpstr>
      <vt:lpstr>Extra-Column Bandspreading</vt:lpstr>
      <vt:lpstr>Sample Band Dispersion Inside Tubing</vt:lpstr>
      <vt:lpstr>Tubing Volume and Flow Rate</vt:lpstr>
      <vt:lpstr>Tubing Cutting</vt:lpstr>
      <vt:lpstr>Fittings</vt:lpstr>
      <vt:lpstr>Column Fittings – Extra-column Bandspreading</vt:lpstr>
      <vt:lpstr>Detectors</vt:lpstr>
      <vt:lpstr>Detectors</vt:lpstr>
      <vt:lpstr>Types of Detectors</vt:lpstr>
      <vt:lpstr>UV Detector</vt:lpstr>
      <vt:lpstr>Compounds Detected by UV</vt:lpstr>
      <vt:lpstr>Light Path of a Tunable UV (TUV) Detector</vt:lpstr>
      <vt:lpstr>Photodiode Array Detector (PDA)</vt:lpstr>
      <vt:lpstr>Light Path of the PDA</vt:lpstr>
      <vt:lpstr>Data from PDA Detector</vt:lpstr>
      <vt:lpstr>Refractive Index Detector (RI)</vt:lpstr>
      <vt:lpstr>RI Detector</vt:lpstr>
      <vt:lpstr>Fluorescence Detectors</vt:lpstr>
      <vt:lpstr>Why Use Fluorescence?</vt:lpstr>
      <vt:lpstr>Compounds Analyzed by Fluorescence</vt:lpstr>
      <vt:lpstr>Fluorescence Detector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Neil J Lander</dc:creator>
  <cp:lastModifiedBy>Neil J Lander</cp:lastModifiedBy>
  <cp:revision>24</cp:revision>
  <dcterms:created xsi:type="dcterms:W3CDTF">2015-08-25T18:42:02Z</dcterms:created>
  <dcterms:modified xsi:type="dcterms:W3CDTF">2015-08-25T18:59:20Z</dcterms:modified>
</cp:coreProperties>
</file>