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4889" r:id="rId1"/>
    <p:sldMasterId id="2147484900" r:id="rId2"/>
  </p:sldMasterIdLst>
  <p:notesMasterIdLst>
    <p:notesMasterId r:id="rId22"/>
  </p:notesMasterIdLst>
  <p:handoutMasterIdLst>
    <p:handoutMasterId r:id="rId23"/>
  </p:handoutMasterIdLst>
  <p:sldIdLst>
    <p:sldId id="256" r:id="rId3"/>
    <p:sldId id="258" r:id="rId4"/>
    <p:sldId id="275" r:id="rId5"/>
    <p:sldId id="279" r:id="rId6"/>
    <p:sldId id="274" r:id="rId7"/>
    <p:sldId id="287" r:id="rId8"/>
    <p:sldId id="288" r:id="rId9"/>
    <p:sldId id="280" r:id="rId10"/>
    <p:sldId id="281" r:id="rId11"/>
    <p:sldId id="283" r:id="rId12"/>
    <p:sldId id="286" r:id="rId13"/>
    <p:sldId id="267" r:id="rId14"/>
    <p:sldId id="284" r:id="rId15"/>
    <p:sldId id="285" r:id="rId16"/>
    <p:sldId id="290" r:id="rId17"/>
    <p:sldId id="289" r:id="rId18"/>
    <p:sldId id="291" r:id="rId19"/>
    <p:sldId id="268" r:id="rId20"/>
    <p:sldId id="266" r:id="rId21"/>
  </p:sldIdLst>
  <p:sldSz cx="9144000" cy="5143500" type="screen16x9"/>
  <p:notesSz cx="6896100" cy="9236075"/>
  <p:custDataLst>
    <p:tags r:id="rId2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B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>
      <p:cViewPr>
        <p:scale>
          <a:sx n="143" d="100"/>
          <a:sy n="143" d="100"/>
        </p:scale>
        <p:origin x="-720" y="-4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0" y="1597819"/>
            <a:ext cx="9144000" cy="1102519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0" y="2857500"/>
            <a:ext cx="9144000" cy="97155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180035"/>
            <a:ext cx="9144000" cy="1125140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067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47949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1715666"/>
            <a:ext cx="4267200" cy="3142084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958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0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1720018"/>
            <a:ext cx="4267200" cy="3137732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112421"/>
            <a:ext cx="6629400" cy="75438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20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5" y="1004208"/>
            <a:ext cx="4256315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3019343"/>
            <a:ext cx="8675914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101243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129783"/>
            <a:ext cx="8686800" cy="3861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8592" y="4960095"/>
            <a:ext cx="1405872" cy="20005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©2017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133230"/>
            <a:ext cx="6629400" cy="75438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2786" y="4941045"/>
            <a:ext cx="371215" cy="20005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0255" y="4933950"/>
            <a:ext cx="16337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latin typeface="Arial"/>
                <a:cs typeface="Arial"/>
              </a:rPr>
              <a:t>COMPANY CONFIDENTIAL</a:t>
            </a:r>
            <a:endParaRPr lang="en-US" sz="900" dirty="0">
              <a:latin typeface="Arial"/>
              <a:cs typeface="Arial"/>
            </a:endParaRPr>
          </a:p>
        </p:txBody>
      </p:sp>
      <p:pic>
        <p:nvPicPr>
          <p:cNvPr id="12" name="Picture 11" descr="Waters_logo_black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95054" y="419793"/>
            <a:ext cx="1803126" cy="416332"/>
          </a:xfrm>
          <a:prstGeom prst="rect">
            <a:avLst/>
          </a:prstGeom>
        </p:spPr>
      </p:pic>
      <p:pic>
        <p:nvPicPr>
          <p:cNvPr id="13" name="Picture 12" descr="WATERS_PPT_ARTBAR_10x.5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9481" y="0"/>
            <a:ext cx="8153400" cy="4076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18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ters_logo_blac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65043" y="2132314"/>
            <a:ext cx="4144964" cy="957049"/>
          </a:xfrm>
          <a:prstGeom prst="rect">
            <a:avLst/>
          </a:prstGeom>
        </p:spPr>
      </p:pic>
      <p:pic>
        <p:nvPicPr>
          <p:cNvPr id="6" name="Picture 5" descr="WATERS_PPT_ARTBAR_10x.5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762" y="0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Test Engineering Deep Dive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In-Circuit Test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2891418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969878"/>
            <a:ext cx="4669972" cy="3735472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 smtClean="0"/>
              <a:t>In-circuit test</a:t>
            </a:r>
            <a:r>
              <a:rPr lang="en-US" dirty="0" smtClean="0"/>
              <a:t> (ICT) </a:t>
            </a:r>
            <a:r>
              <a:rPr lang="en-US" dirty="0"/>
              <a:t>It's a tester that tests each component on a printed circuit board (</a:t>
            </a:r>
            <a:r>
              <a:rPr lang="en-US" dirty="0" smtClean="0"/>
              <a:t>PCB), </a:t>
            </a:r>
            <a:r>
              <a:rPr lang="en-US" dirty="0"/>
              <a:t>one at a time. And it does this while the component is "in-circuit," </a:t>
            </a:r>
            <a:r>
              <a:rPr lang="en-US" dirty="0" smtClean="0"/>
              <a:t>that </a:t>
            </a:r>
            <a:r>
              <a:rPr lang="en-US" dirty="0"/>
              <a:t>is, while it's connected to other components on the board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It performs this task using a custom fixture with a bed of nails connecting the tester to each node. </a:t>
            </a:r>
          </a:p>
          <a:p>
            <a:endParaRPr lang="en-US" dirty="0"/>
          </a:p>
          <a:p>
            <a:r>
              <a:rPr lang="en-US" dirty="0" smtClean="0"/>
              <a:t>The program will check for shorts and opens, verify the values of resistors, capacitors etc.</a:t>
            </a:r>
          </a:p>
          <a:p>
            <a:endParaRPr lang="en-US" dirty="0" smtClean="0"/>
          </a:p>
          <a:p>
            <a:r>
              <a:rPr lang="en-US" dirty="0" smtClean="0"/>
              <a:t>ICT will also power up the board under test to verify voltage levels check some analog and digital chip functionality.</a:t>
            </a:r>
          </a:p>
          <a:p>
            <a:endParaRPr lang="en-US" dirty="0"/>
          </a:p>
          <a:p>
            <a:r>
              <a:rPr lang="en-US" dirty="0" smtClean="0"/>
              <a:t>Finally any program parts on the unit under test (UUT) can be programed as required.  </a:t>
            </a:r>
          </a:p>
          <a:p>
            <a:endParaRPr lang="en-US" dirty="0"/>
          </a:p>
          <a:p>
            <a:r>
              <a:rPr lang="en-US" dirty="0" smtClean="0"/>
              <a:t>The goal of ICT is 100% part coverage. 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In-Circuit Test (What is it?)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175644" y="4019550"/>
            <a:ext cx="34780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Arial"/>
                <a:cs typeface="Arial"/>
              </a:rPr>
              <a:t>Genrad</a:t>
            </a:r>
            <a:r>
              <a:rPr lang="en-US" dirty="0" smtClean="0">
                <a:latin typeface="Arial"/>
                <a:cs typeface="Arial"/>
              </a:rPr>
              <a:t> 2287i In-Circuit Test System</a:t>
            </a:r>
          </a:p>
          <a:p>
            <a:r>
              <a:rPr lang="en-US" dirty="0" smtClean="0">
                <a:latin typeface="Arial"/>
                <a:cs typeface="Arial"/>
              </a:rPr>
              <a:t>Located in the TE Lab</a:t>
            </a:r>
            <a:endParaRPr lang="en-US" dirty="0">
              <a:latin typeface="Arial"/>
              <a:cs typeface="Arial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14879" y="1352550"/>
            <a:ext cx="3149477" cy="2511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262522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Vs. Functional Test (What is it?)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0628" y="1099466"/>
            <a:ext cx="4822372" cy="3771900"/>
          </a:xfrm>
        </p:spPr>
        <p:txBody>
          <a:bodyPr>
            <a:normAutofit/>
          </a:bodyPr>
          <a:lstStyle/>
          <a:p>
            <a:r>
              <a:rPr lang="en-US" dirty="0" smtClean="0"/>
              <a:t>Functional Test (FCT) ensures that circuitry functions as designed within specifications. Testing is usually done “at speed” through UUT connectors.</a:t>
            </a:r>
          </a:p>
          <a:p>
            <a:endParaRPr lang="en-US" dirty="0" smtClean="0"/>
          </a:p>
          <a:p>
            <a:r>
              <a:rPr lang="en-US" dirty="0" smtClean="0"/>
              <a:t>Uses high speed instrumentation to characterize signals to and from the UUT. </a:t>
            </a:r>
          </a:p>
          <a:p>
            <a:endParaRPr lang="en-US" dirty="0" smtClean="0"/>
          </a:p>
          <a:p>
            <a:r>
              <a:rPr lang="en-US" dirty="0" smtClean="0"/>
              <a:t>More specialized, requiring more knowledge of the UUT’s intended use/application.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047750"/>
            <a:ext cx="3429000" cy="318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486400" y="4248150"/>
            <a:ext cx="27258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Waters Global Test System</a:t>
            </a:r>
          </a:p>
          <a:p>
            <a:pPr algn="ctr"/>
            <a:r>
              <a:rPr lang="en-US" dirty="0" smtClean="0">
                <a:latin typeface="Arial"/>
                <a:cs typeface="Arial"/>
              </a:rPr>
              <a:t>(Functional PCBA Tester)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62522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0628" y="1428750"/>
            <a:ext cx="5050972" cy="3124200"/>
          </a:xfrm>
        </p:spPr>
        <p:txBody>
          <a:bodyPr>
            <a:normAutofit/>
          </a:bodyPr>
          <a:lstStyle/>
          <a:p>
            <a:r>
              <a:rPr lang="en-US" dirty="0" smtClean="0"/>
              <a:t>Test pins inserted into holes in a fiberglass composite material (G10) make up a ‘bed of nails’.  The pins contact test points on the UUT and are connected to test system instrumentation by wires.</a:t>
            </a:r>
          </a:p>
          <a:p>
            <a:endParaRPr lang="en-US" dirty="0" smtClean="0"/>
          </a:p>
          <a:p>
            <a:r>
              <a:rPr lang="en-US" dirty="0" smtClean="0"/>
              <a:t>Board is lowered onto pins using vacuum. 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connections are made</a:t>
            </a:r>
            <a:endParaRPr lang="en-US" dirty="0"/>
          </a:p>
        </p:txBody>
      </p:sp>
      <p:pic>
        <p:nvPicPr>
          <p:cNvPr id="1028" name="Picture 4" descr="C:\Users\usplmpde\Desktop\IMG_34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581150"/>
            <a:ext cx="3899363" cy="2924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262522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ICT Test Fixture for 210000411 Alliance CPU Board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1300 Node count</a:t>
            </a:r>
          </a:p>
          <a:p>
            <a:r>
              <a:rPr lang="en-US" dirty="0" smtClean="0"/>
              <a:t>5 Program parts</a:t>
            </a:r>
          </a:p>
          <a:p>
            <a:endParaRPr lang="en-US" dirty="0"/>
          </a:p>
        </p:txBody>
      </p:sp>
      <p:pic>
        <p:nvPicPr>
          <p:cNvPr id="2050" name="Picture 2" descr="C:\Users\usplmpde\Desktop\IMG_34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2647950"/>
            <a:ext cx="274320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plmpde\Desktop\IMG_347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661924"/>
            <a:ext cx="2743200" cy="1991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plmpde\Desktop\IMG_347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647950"/>
            <a:ext cx="2731336" cy="1991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262522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ICT vs FCT Fixtures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1" name="Picture 3" descr="C:\Users\usplmpde\Desktop\IMG_347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64575" y="1191907"/>
            <a:ext cx="2286000" cy="1659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plmpde\Desktop\IMG_34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64575" y="2884877"/>
            <a:ext cx="2260372" cy="1647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plmpde\Desktop\IMG_347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119348" y="1136866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plmpde\Desktop\IMG_347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19348" y="2879839"/>
            <a:ext cx="2260372" cy="1695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6200" y="2436700"/>
            <a:ext cx="15744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ICT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391400" y="2257047"/>
            <a:ext cx="16466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FCT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17416" y="4595396"/>
            <a:ext cx="58317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ICT and FCT fixtures shown are both for the 210000411 board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14014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Waters PCBA Test Fixtures</a:t>
            </a:r>
            <a:endParaRPr lang="en-US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123950"/>
            <a:ext cx="2613659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123950"/>
            <a:ext cx="2275462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-381000" y="2190750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Cabinet,</a:t>
            </a:r>
          </a:p>
          <a:p>
            <a:pPr algn="ctr"/>
            <a:r>
              <a:rPr lang="en-US" dirty="0" smtClean="0">
                <a:latin typeface="Arial"/>
                <a:cs typeface="Arial"/>
              </a:rPr>
              <a:t>Assorted Fixtures </a:t>
            </a:r>
          </a:p>
          <a:p>
            <a:pPr algn="ctr"/>
            <a:r>
              <a:rPr lang="en-US" dirty="0" smtClean="0">
                <a:latin typeface="Arial"/>
                <a:cs typeface="Arial"/>
              </a:rPr>
              <a:t>(ICT and FCT)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15200" y="2190750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Rack,</a:t>
            </a:r>
          </a:p>
          <a:p>
            <a:pPr algn="ctr"/>
            <a:r>
              <a:rPr lang="en-US" dirty="0" smtClean="0">
                <a:latin typeface="Arial"/>
                <a:cs typeface="Arial"/>
              </a:rPr>
              <a:t>GTS Fixtures </a:t>
            </a:r>
          </a:p>
          <a:p>
            <a:pPr algn="ctr"/>
            <a:r>
              <a:rPr lang="en-US" dirty="0" smtClean="0">
                <a:latin typeface="Arial"/>
                <a:cs typeface="Arial"/>
              </a:rPr>
              <a:t>(FCT)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52392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ICT History at Waters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1352550"/>
            <a:ext cx="8763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In-Circuit Test development &amp; support was previously a full-time job.</a:t>
            </a:r>
          </a:p>
          <a:p>
            <a:r>
              <a:rPr lang="en-US" sz="2000" dirty="0" smtClean="0">
                <a:latin typeface="Arial"/>
                <a:cs typeface="Arial"/>
              </a:rPr>
              <a:t>  </a:t>
            </a:r>
          </a:p>
          <a:p>
            <a:endParaRPr lang="en-US" dirty="0" smtClean="0">
              <a:latin typeface="Arial"/>
              <a:cs typeface="Arial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Test Engineer worked with the ECAD group to ensure testability.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Arial"/>
              <a:cs typeface="Arial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Based on design output files, fixture was quoted and ordered.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Arial"/>
              <a:cs typeface="Arial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Custom test code was created by Test Engineer for each PCBA/fixture. </a:t>
            </a:r>
          </a:p>
          <a:p>
            <a:r>
              <a:rPr lang="en-US" dirty="0" smtClean="0">
                <a:latin typeface="Arial"/>
                <a:cs typeface="Arial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Debug was performed as necessary.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Arial"/>
              <a:cs typeface="Arial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Test Engineering supported the testers until product end-of-life. </a:t>
            </a: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</a:t>
            </a: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xmlns="" val="21262522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ICT (more recent) History at Waters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90500" y="885825"/>
            <a:ext cx="87630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In-Circuit Test development is now partially outsourced.</a:t>
            </a: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For each new PCBA, a Test Engineer: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Works with ECAD group to ensure testability (~2 hours)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Requests quote (fixture and code development) based on design output (~2 hours)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 C</a:t>
            </a:r>
            <a:r>
              <a:rPr lang="en-US" dirty="0" smtClean="0">
                <a:latin typeface="Arial"/>
                <a:cs typeface="Arial"/>
              </a:rPr>
              <a:t>reates CEA and PO Request (~1 hour)</a:t>
            </a:r>
            <a:endParaRPr lang="en-US" dirty="0">
              <a:latin typeface="Arial"/>
              <a:cs typeface="Arial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Works with fixture and code upon arrival to ensure testability (~40 hours)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Create ID# add to calibration database and TE fixture </a:t>
            </a:r>
            <a:r>
              <a:rPr lang="en-US" dirty="0">
                <a:latin typeface="Arial"/>
                <a:cs typeface="Arial"/>
              </a:rPr>
              <a:t>spreadsheet </a:t>
            </a:r>
            <a:r>
              <a:rPr lang="en-US" dirty="0" smtClean="0">
                <a:latin typeface="Arial"/>
                <a:cs typeface="Arial"/>
              </a:rPr>
              <a:t>(~1 hour)</a:t>
            </a:r>
            <a:endParaRPr lang="en-US" dirty="0">
              <a:latin typeface="Arial"/>
              <a:cs typeface="Arial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Prepares fixture and program files for shipment including TRF (~2 hours)</a:t>
            </a: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ECR changes are hard to quantify. Time spent is variable &amp; may require fixture to be returned 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Total </a:t>
            </a:r>
            <a:r>
              <a:rPr lang="en-US" dirty="0">
                <a:latin typeface="Arial"/>
                <a:cs typeface="Arial"/>
              </a:rPr>
              <a:t>amount of time spent depends on </a:t>
            </a:r>
            <a:r>
              <a:rPr lang="en-US" dirty="0" smtClean="0">
                <a:latin typeface="Arial"/>
                <a:cs typeface="Arial"/>
              </a:rPr>
              <a:t>PCBA activity</a:t>
            </a: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</a:t>
            </a: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 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400" y="3250006"/>
            <a:ext cx="4171950" cy="428625"/>
          </a:xfrm>
          <a:prstGeom prst="rect">
            <a:avLst/>
          </a:prstGeom>
          <a:noFill/>
        </p:spPr>
      </p:pic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62522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ICT Future at Waters - Option 1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895350"/>
            <a:ext cx="8763000" cy="7971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The Hybrid </a:t>
            </a:r>
            <a:r>
              <a:rPr lang="en-US" dirty="0" smtClean="0">
                <a:latin typeface="Arial"/>
                <a:cs typeface="Arial"/>
              </a:rPr>
              <a:t>Model</a:t>
            </a:r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In-Circuit Test development completely outsourced with </a:t>
            </a:r>
            <a:r>
              <a:rPr lang="en-US" dirty="0" smtClean="0">
                <a:latin typeface="Arial"/>
                <a:cs typeface="Arial"/>
              </a:rPr>
              <a:t>Test Engineering involvement</a:t>
            </a:r>
            <a:r>
              <a:rPr lang="en-US" dirty="0" smtClean="0">
                <a:latin typeface="Arial"/>
                <a:cs typeface="Arial"/>
              </a:rPr>
              <a:t>.</a:t>
            </a:r>
          </a:p>
          <a:p>
            <a:r>
              <a:rPr lang="en-US" dirty="0" smtClean="0">
                <a:latin typeface="Arial"/>
                <a:cs typeface="Arial"/>
              </a:rPr>
              <a:t>For each new PCBA, Test Engineer</a:t>
            </a:r>
            <a:r>
              <a:rPr lang="en-US" dirty="0" smtClean="0">
                <a:latin typeface="Arial"/>
                <a:cs typeface="Arial"/>
              </a:rPr>
              <a:t>:</a:t>
            </a:r>
          </a:p>
          <a:p>
            <a:endParaRPr lang="en-US" sz="800" dirty="0" smtClean="0">
              <a:latin typeface="Arial"/>
              <a:cs typeface="Arial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Will work with ECAD group to ensure testability (~2 hours)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Send Files and get fixture and program quote from </a:t>
            </a:r>
            <a:r>
              <a:rPr lang="en-US" dirty="0">
                <a:latin typeface="Arial"/>
                <a:cs typeface="Arial"/>
              </a:rPr>
              <a:t>international vendor </a:t>
            </a:r>
            <a:r>
              <a:rPr lang="en-US" dirty="0" smtClean="0">
                <a:latin typeface="Arial"/>
                <a:cs typeface="Arial"/>
              </a:rPr>
              <a:t>(~.5 </a:t>
            </a:r>
            <a:r>
              <a:rPr lang="en-US" dirty="0">
                <a:latin typeface="Arial"/>
                <a:cs typeface="Arial"/>
              </a:rPr>
              <a:t>hours</a:t>
            </a:r>
            <a:r>
              <a:rPr lang="en-US" dirty="0" smtClean="0">
                <a:latin typeface="Arial"/>
                <a:cs typeface="Arial"/>
              </a:rPr>
              <a:t>)</a:t>
            </a:r>
            <a:endParaRPr lang="en-US" dirty="0" smtClean="0">
              <a:latin typeface="Arial"/>
              <a:cs typeface="Arial"/>
            </a:endParaRP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Review testability report of the vendors </a:t>
            </a:r>
            <a:r>
              <a:rPr lang="en-US" dirty="0">
                <a:latin typeface="Arial"/>
                <a:cs typeface="Arial"/>
              </a:rPr>
              <a:t>program </a:t>
            </a:r>
            <a:r>
              <a:rPr lang="en-US" dirty="0" smtClean="0">
                <a:latin typeface="Arial"/>
                <a:cs typeface="Arial"/>
              </a:rPr>
              <a:t>(~.5 </a:t>
            </a:r>
            <a:r>
              <a:rPr lang="en-US" dirty="0">
                <a:latin typeface="Arial"/>
                <a:cs typeface="Arial"/>
              </a:rPr>
              <a:t>hours</a:t>
            </a:r>
            <a:r>
              <a:rPr lang="en-US" dirty="0" smtClean="0">
                <a:latin typeface="Arial"/>
                <a:cs typeface="Arial"/>
              </a:rPr>
              <a:t>)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Arial"/>
              <a:cs typeface="Arial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Program vendor will install fixture and program at the </a:t>
            </a:r>
            <a:r>
              <a:rPr lang="en-US" dirty="0" smtClean="0">
                <a:latin typeface="Arial"/>
                <a:cs typeface="Arial"/>
              </a:rPr>
              <a:t>CM</a:t>
            </a:r>
            <a:endParaRPr lang="en-US" dirty="0">
              <a:latin typeface="Arial"/>
              <a:cs typeface="Arial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ECR </a:t>
            </a:r>
            <a:r>
              <a:rPr lang="en-US" dirty="0" smtClean="0">
                <a:latin typeface="Arial"/>
                <a:cs typeface="Arial"/>
              </a:rPr>
              <a:t>Changes would be processed by vendor and any fixture work done in </a:t>
            </a:r>
            <a:r>
              <a:rPr lang="en-US" dirty="0" smtClean="0">
                <a:latin typeface="Arial"/>
                <a:cs typeface="Arial"/>
              </a:rPr>
              <a:t>Singapore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The amount of time spent would depend on the new PCBA pipeline.</a:t>
            </a:r>
          </a:p>
          <a:p>
            <a:r>
              <a:rPr lang="en-US" dirty="0" smtClean="0">
                <a:latin typeface="Arial"/>
                <a:cs typeface="Arial"/>
              </a:rPr>
              <a:t>The time savings would be roughly 1 week/PCBA assembly.</a:t>
            </a:r>
          </a:p>
          <a:p>
            <a:endParaRPr lang="en-US" dirty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</a:t>
            </a: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 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8200" y="4400549"/>
            <a:ext cx="4067175" cy="428625"/>
          </a:xfrm>
          <a:prstGeom prst="rect">
            <a:avLst/>
          </a:prstGeom>
          <a:noFill/>
        </p:spPr>
      </p:pic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62522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9336" y="361949"/>
            <a:ext cx="6629400" cy="531497"/>
          </a:xfrm>
        </p:spPr>
        <p:txBody>
          <a:bodyPr/>
          <a:lstStyle/>
          <a:p>
            <a:r>
              <a:rPr lang="en-US" dirty="0" smtClean="0"/>
              <a:t>ICT Future at Waters – Option 2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966579"/>
            <a:ext cx="8763000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Contract Manufacturer Model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In-Circuit Test development could be completely outsourced.</a:t>
            </a:r>
          </a:p>
          <a:p>
            <a:r>
              <a:rPr lang="en-US" dirty="0" smtClean="0">
                <a:latin typeface="Arial"/>
                <a:cs typeface="Arial"/>
              </a:rPr>
              <a:t>For each new PCBA, Test Engineer:</a:t>
            </a:r>
          </a:p>
          <a:p>
            <a:endParaRPr lang="en-US" sz="800" dirty="0" smtClean="0">
              <a:latin typeface="Arial"/>
              <a:cs typeface="Arial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Will work with ECAD group to ensure testability (~2 hours)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Send files to the CM (~.5 </a:t>
            </a:r>
            <a:r>
              <a:rPr lang="en-US" dirty="0">
                <a:latin typeface="Arial"/>
                <a:cs typeface="Arial"/>
              </a:rPr>
              <a:t>hours)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Review CM’s program coverage and testability </a:t>
            </a:r>
            <a:r>
              <a:rPr lang="en-US" dirty="0">
                <a:latin typeface="Arial"/>
                <a:cs typeface="Arial"/>
              </a:rPr>
              <a:t>report </a:t>
            </a:r>
            <a:r>
              <a:rPr lang="en-US" dirty="0" smtClean="0">
                <a:latin typeface="Arial"/>
                <a:cs typeface="Arial"/>
              </a:rPr>
              <a:t>(~.5 </a:t>
            </a:r>
            <a:r>
              <a:rPr lang="en-US" dirty="0">
                <a:latin typeface="Arial"/>
                <a:cs typeface="Arial"/>
              </a:rPr>
              <a:t>hours</a:t>
            </a:r>
            <a:r>
              <a:rPr lang="en-US" dirty="0" smtClean="0">
                <a:latin typeface="Arial"/>
                <a:cs typeface="Arial"/>
              </a:rPr>
              <a:t>)</a:t>
            </a:r>
          </a:p>
          <a:p>
            <a:pPr>
              <a:buFont typeface="Arial" pitchFamily="34" charset="0"/>
              <a:buChar char="•"/>
            </a:pPr>
            <a:endParaRPr lang="en-US" dirty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ECR changes would be the CM’s responsibility to incorporate  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The amount of time spent would depend on the new PCBA pipeline.</a:t>
            </a:r>
          </a:p>
          <a:p>
            <a:r>
              <a:rPr lang="en-US" dirty="0" smtClean="0">
                <a:latin typeface="Arial"/>
                <a:cs typeface="Arial"/>
              </a:rPr>
              <a:t>The time savings would be over 1 week/PCBA assembly.</a:t>
            </a:r>
          </a:p>
          <a:p>
            <a:endParaRPr lang="en-US" dirty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</a:t>
            </a: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 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-952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8200" y="4324350"/>
            <a:ext cx="4067175" cy="428625"/>
          </a:xfrm>
          <a:prstGeom prst="rect">
            <a:avLst/>
          </a:prstGeom>
          <a:noFill/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45340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405484"/>
          </a:xfrm>
        </p:spPr>
        <p:txBody>
          <a:bodyPr>
            <a:normAutofit/>
          </a:bodyPr>
          <a:lstStyle/>
          <a:p>
            <a:r>
              <a:rPr lang="en-US" dirty="0" smtClean="0"/>
              <a:t>210001164 - </a:t>
            </a:r>
            <a:r>
              <a:rPr lang="nb-NO" dirty="0" smtClean="0"/>
              <a:t>ASSY, PCB, HAMAMATSU 518 PIX PDA CA</a:t>
            </a:r>
          </a:p>
          <a:p>
            <a:endParaRPr lang="nb-NO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Pilot Board Project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2602" y="1428750"/>
            <a:ext cx="5495198" cy="3527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33400" y="1657350"/>
            <a:ext cx="233589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Current Project</a:t>
            </a:r>
            <a:endParaRPr lang="en-US" dirty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High Volume PCBA</a:t>
            </a: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Low Node-Count PCBA</a:t>
            </a: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62522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0628" y="1352550"/>
            <a:ext cx="8686800" cy="35188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TDI, FL (Current Supplier)</a:t>
            </a:r>
          </a:p>
          <a:p>
            <a:pPr>
              <a:buNone/>
            </a:pPr>
            <a:r>
              <a:rPr lang="en-US" dirty="0" smtClean="0"/>
              <a:t>$15,200.00 (Lead Time = 6 weeks, plus roughly 1 week of Test Engineering work)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Solution Sources, CA (turn-key solution)</a:t>
            </a:r>
          </a:p>
          <a:p>
            <a:pPr>
              <a:buNone/>
            </a:pPr>
            <a:r>
              <a:rPr lang="en-US" dirty="0" smtClean="0"/>
              <a:t>$14,161.50 (Lead Time = 4 weeks) hybrid solution installed at CM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Pertracarbon</a:t>
            </a:r>
            <a:r>
              <a:rPr lang="en-US" dirty="0" smtClean="0"/>
              <a:t> PTE – Flextronics solution (CEI also uses </a:t>
            </a:r>
            <a:r>
              <a:rPr lang="en-US" dirty="0" err="1" smtClean="0"/>
              <a:t>Petracarbon</a:t>
            </a:r>
            <a:r>
              <a:rPr lang="en-US" dirty="0" smtClean="0"/>
              <a:t>*) </a:t>
            </a:r>
          </a:p>
          <a:p>
            <a:pPr>
              <a:buNone/>
            </a:pPr>
            <a:r>
              <a:rPr lang="en-US" dirty="0" smtClean="0"/>
              <a:t>$XX,XXX (Lead Time = XX days) 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1200" dirty="0" smtClean="0"/>
              <a:t>* Waters has used </a:t>
            </a:r>
            <a:r>
              <a:rPr lang="en-US" sz="1200" dirty="0" err="1" smtClean="0"/>
              <a:t>Petracarbon</a:t>
            </a:r>
            <a:r>
              <a:rPr lang="en-US" sz="1200" dirty="0" smtClean="0"/>
              <a:t> for repairs successfully in the past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262522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0628" y="1733550"/>
            <a:ext cx="8686800" cy="31378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210000355 - ASSY, PCB, 2489 TUV PERSONALITY RHS (possibility)</a:t>
            </a:r>
          </a:p>
          <a:p>
            <a:r>
              <a:rPr lang="en-US" dirty="0" smtClean="0"/>
              <a:t>High Volume PCBA </a:t>
            </a:r>
          </a:p>
          <a:p>
            <a:r>
              <a:rPr lang="en-US" dirty="0" smtClean="0"/>
              <a:t>Older Fixture/Program.  Fixture could use refreshing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Longer-Term:</a:t>
            </a:r>
          </a:p>
          <a:p>
            <a:r>
              <a:rPr lang="en-US" dirty="0" smtClean="0"/>
              <a:t>New Products</a:t>
            </a:r>
          </a:p>
          <a:p>
            <a:r>
              <a:rPr lang="en-US" dirty="0" smtClean="0"/>
              <a:t>PCBA Updates (e.g. </a:t>
            </a:r>
            <a:r>
              <a:rPr lang="en-US" dirty="0" err="1" smtClean="0"/>
              <a:t>Altera</a:t>
            </a:r>
            <a:r>
              <a:rPr lang="en-US" dirty="0" smtClean="0"/>
              <a:t> Project)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sz="1200" dirty="0" smtClean="0"/>
          </a:p>
          <a:p>
            <a:pPr>
              <a:buNone/>
            </a:pPr>
            <a:endParaRPr lang="en-US" sz="1200" dirty="0" smtClean="0"/>
          </a:p>
          <a:p>
            <a:pPr>
              <a:buNone/>
            </a:pPr>
            <a:endParaRPr lang="en-US" sz="12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Forward (possible candidates)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262522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0628" y="1733550"/>
            <a:ext cx="8686800" cy="3137816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sz="1200" dirty="0" smtClean="0"/>
          </a:p>
          <a:p>
            <a:pPr>
              <a:buNone/>
            </a:pPr>
            <a:endParaRPr lang="en-US" sz="1200" dirty="0" smtClean="0"/>
          </a:p>
          <a:p>
            <a:pPr>
              <a:buNone/>
            </a:pPr>
            <a:endParaRPr lang="en-US" sz="12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Altera</a:t>
            </a:r>
            <a:r>
              <a:rPr lang="en-US" dirty="0" smtClean="0"/>
              <a:t> Project present scheduled timeline 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00" y="1200150"/>
          <a:ext cx="4521200" cy="3200400"/>
        </p:xfrm>
        <a:graphic>
          <a:graphicData uri="http://schemas.openxmlformats.org/drawingml/2006/table">
            <a:tbl>
              <a:tblPr/>
              <a:tblGrid>
                <a:gridCol w="3198154"/>
                <a:gridCol w="1323046"/>
              </a:tblGrid>
              <a:tr h="200025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Project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000000"/>
                      </a:fgClr>
                      <a:bgClr>
                        <a:srgbClr val="666666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Date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000000"/>
                      </a:fgClr>
                      <a:bgClr>
                        <a:srgbClr val="666666"/>
                      </a:bgClr>
                    </a:patt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Classic RI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11-Oct-18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Classic TUV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19-Oct-18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 TUV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19-Oct-18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 Sample/HDX Manager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19-Oct-18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BGM, 1525/1515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14-Jun-19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Acquity/Classic ELSD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26-Mar-20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Classic 2998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3-Apr-20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Classic 2475 FLR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20-Nov-20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Sample Organizer, 2200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27-Nov-20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 Column Manager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23-Jul-21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PCM II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9-Sep-21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TCM II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30-Dec-21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Alliance H/C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18-Mar-22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13-May-22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Complete with all products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13-May-22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8168401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Timeline</a:t>
            </a:r>
            <a:endParaRPr lang="en-US" dirty="0"/>
          </a:p>
        </p:txBody>
      </p:sp>
      <p:sp>
        <p:nvSpPr>
          <p:cNvPr id="5" name="Content Placeholder 1"/>
          <p:cNvSpPr txBox="1">
            <a:spLocks/>
          </p:cNvSpPr>
          <p:nvPr/>
        </p:nvSpPr>
        <p:spPr bwMode="gray">
          <a:xfrm>
            <a:off x="283028" y="1885950"/>
            <a:ext cx="8686800" cy="3137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 </a:t>
            </a: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" y="1276350"/>
            <a:ext cx="8686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12 Weeks - Develop and install ICT Test Program and Fixture</a:t>
            </a:r>
          </a:p>
          <a:p>
            <a:r>
              <a:rPr lang="en-US" dirty="0" smtClean="0">
                <a:latin typeface="Arial"/>
                <a:cs typeface="Arial"/>
              </a:rPr>
              <a:t>2 Weeks - Review Installation, Assess Outcome, Measure Success</a:t>
            </a:r>
          </a:p>
          <a:p>
            <a:r>
              <a:rPr lang="en-US" dirty="0" smtClean="0">
                <a:latin typeface="Arial"/>
                <a:cs typeface="Arial"/>
              </a:rPr>
              <a:t>Repeat</a:t>
            </a: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Ready for projects in 2018 and beyond including: Alliance, </a:t>
            </a:r>
            <a:r>
              <a:rPr lang="en-US" dirty="0" err="1" smtClean="0">
                <a:latin typeface="Arial"/>
                <a:cs typeface="Arial"/>
              </a:rPr>
              <a:t>Orien</a:t>
            </a:r>
            <a:r>
              <a:rPr lang="en-US" dirty="0" smtClean="0">
                <a:latin typeface="Arial"/>
                <a:cs typeface="Arial"/>
              </a:rPr>
              <a:t> &amp; </a:t>
            </a:r>
            <a:r>
              <a:rPr lang="en-US" dirty="0" err="1" smtClean="0">
                <a:latin typeface="Arial"/>
                <a:cs typeface="Arial"/>
              </a:rPr>
              <a:t>Altera</a:t>
            </a:r>
            <a:r>
              <a:rPr lang="en-US" dirty="0" smtClean="0">
                <a:latin typeface="Arial"/>
                <a:cs typeface="Arial"/>
              </a:rPr>
              <a:t> PCBA Updates</a:t>
            </a: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</a:t>
            </a: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</p:txBody>
      </p:sp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333750"/>
            <a:ext cx="836295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78168401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0628" y="1733550"/>
            <a:ext cx="8686800" cy="3137816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1200" dirty="0" smtClean="0"/>
          </a:p>
          <a:p>
            <a:pPr>
              <a:buNone/>
            </a:pPr>
            <a:endParaRPr lang="en-US" sz="12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Challenges/Obstacles </a:t>
            </a:r>
            <a:endParaRPr lang="en-US" dirty="0"/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gray">
          <a:xfrm>
            <a:off x="228600" y="1428750"/>
            <a:ext cx="8915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800" kern="0" dirty="0" smtClean="0">
                <a:latin typeface="Arial"/>
                <a:cs typeface="Arial"/>
              </a:rPr>
              <a:t>W</a:t>
            </a:r>
            <a:r>
              <a:rPr lang="en-US" sz="1800" kern="0" dirty="0" smtClean="0">
                <a:latin typeface="Arial"/>
                <a:cs typeface="Arial"/>
              </a:rPr>
              <a:t>aiting </a:t>
            </a:r>
            <a:r>
              <a:rPr lang="en-US" sz="1800" kern="0" dirty="0" smtClean="0">
                <a:latin typeface="Arial"/>
                <a:cs typeface="Arial"/>
              </a:rPr>
              <a:t>over 2 weeks for a quote from the CM to put into the price comparison  </a:t>
            </a:r>
            <a:endParaRPr lang="en-US" sz="1800" kern="0" dirty="0" smtClean="0">
              <a:latin typeface="Arial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If we require</a:t>
            </a:r>
            <a:r>
              <a:rPr kumimoji="0" lang="en-US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 a fixture here (duplicate, etc.), fixture &amp; shipping </a:t>
            </a:r>
            <a:r>
              <a:rPr lang="en-US" sz="1800" kern="0" dirty="0" smtClean="0">
                <a:latin typeface="Arial"/>
                <a:cs typeface="Arial"/>
              </a:rPr>
              <a:t>will</a:t>
            </a:r>
            <a:r>
              <a:rPr kumimoji="0" lang="en-US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 add some cost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168401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  <p:pic>
        <p:nvPicPr>
          <p:cNvPr id="4" name="Content Placeholder 3" descr="questions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03463" y="1100138"/>
            <a:ext cx="2740223" cy="37719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1262522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0738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7 Waters standard 16-9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2017 template jam3 edit.potx" id="{6223A88A-F586-443B-9E39-43CD8FB04109}" vid="{298CF72F-0540-4552-927B-B8E872E8C4CA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2017 template jam3 edit.potx" id="{6223A88A-F586-443B-9E39-43CD8FB04109}" vid="{21F9D1CC-3A98-40B7-82BC-EF73CA55290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 Waters standard 16-9</Template>
  <TotalTime>1170</TotalTime>
  <Words>1043</Words>
  <Application>Microsoft Office PowerPoint</Application>
  <PresentationFormat>On-screen Show (16:9)</PresentationFormat>
  <Paragraphs>243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2017 Waters standard 16-9</vt:lpstr>
      <vt:lpstr>2017 Waters Brand</vt:lpstr>
      <vt:lpstr>Test Engineering Deep Dive</vt:lpstr>
      <vt:lpstr>In-Circuit Test (What is it?)</vt:lpstr>
      <vt:lpstr>Vs. Functional Test (What is it?)</vt:lpstr>
      <vt:lpstr>How connections are made</vt:lpstr>
      <vt:lpstr>ICT Test Fixture for 210000411 Alliance CPU Board</vt:lpstr>
      <vt:lpstr>ICT vs FCT Fixtures</vt:lpstr>
      <vt:lpstr>Waters PCBA Test Fixtures</vt:lpstr>
      <vt:lpstr>ICT History at Waters </vt:lpstr>
      <vt:lpstr>ICT (more recent) History at Waters </vt:lpstr>
      <vt:lpstr>ICT Future at Waters - Option 1</vt:lpstr>
      <vt:lpstr>ICT Future at Waters – Option 2</vt:lpstr>
      <vt:lpstr>Pilot Board Project</vt:lpstr>
      <vt:lpstr>Cost Analysis</vt:lpstr>
      <vt:lpstr>Looking Forward (possible candidates)</vt:lpstr>
      <vt:lpstr>Altera Project present scheduled timeline </vt:lpstr>
      <vt:lpstr>Project Timeline</vt:lpstr>
      <vt:lpstr>Challenges/Obstacles </vt:lpstr>
      <vt:lpstr>Any Questions?</vt:lpstr>
      <vt:lpstr>Slide 19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Engineering Deep Dive</dc:title>
  <dc:creator>Mike Cotter</dc:creator>
  <cp:lastModifiedBy>Mike Cotter</cp:lastModifiedBy>
  <cp:revision>73</cp:revision>
  <dcterms:created xsi:type="dcterms:W3CDTF">2017-06-12T14:31:44Z</dcterms:created>
  <dcterms:modified xsi:type="dcterms:W3CDTF">2017-06-19T15:25:13Z</dcterms:modified>
</cp:coreProperties>
</file>