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126"/>
  </p:notesMasterIdLst>
  <p:sldIdLst>
    <p:sldId id="256" r:id="rId2"/>
    <p:sldId id="455" r:id="rId3"/>
    <p:sldId id="469" r:id="rId4"/>
    <p:sldId id="456" r:id="rId5"/>
    <p:sldId id="426" r:id="rId6"/>
    <p:sldId id="427" r:id="rId7"/>
    <p:sldId id="428" r:id="rId8"/>
    <p:sldId id="429" r:id="rId9"/>
    <p:sldId id="430" r:id="rId10"/>
    <p:sldId id="431" r:id="rId11"/>
    <p:sldId id="491" r:id="rId12"/>
    <p:sldId id="439" r:id="rId13"/>
    <p:sldId id="441" r:id="rId14"/>
    <p:sldId id="440" r:id="rId15"/>
    <p:sldId id="445" r:id="rId16"/>
    <p:sldId id="446" r:id="rId17"/>
    <p:sldId id="447" r:id="rId18"/>
    <p:sldId id="448" r:id="rId19"/>
    <p:sldId id="449" r:id="rId20"/>
    <p:sldId id="432" r:id="rId21"/>
    <p:sldId id="433" r:id="rId22"/>
    <p:sldId id="434" r:id="rId23"/>
    <p:sldId id="435" r:id="rId24"/>
    <p:sldId id="436" r:id="rId25"/>
    <p:sldId id="437" r:id="rId26"/>
    <p:sldId id="450" r:id="rId27"/>
    <p:sldId id="438" r:id="rId28"/>
    <p:sldId id="486" r:id="rId29"/>
    <p:sldId id="487" r:id="rId30"/>
    <p:sldId id="268" r:id="rId31"/>
    <p:sldId id="391" r:id="rId32"/>
    <p:sldId id="369" r:id="rId33"/>
    <p:sldId id="319" r:id="rId34"/>
    <p:sldId id="320" r:id="rId35"/>
    <p:sldId id="425" r:id="rId36"/>
    <p:sldId id="457" r:id="rId37"/>
    <p:sldId id="388" r:id="rId38"/>
    <p:sldId id="443" r:id="rId39"/>
    <p:sldId id="389" r:id="rId40"/>
    <p:sldId id="458" r:id="rId41"/>
    <p:sldId id="394" r:id="rId42"/>
    <p:sldId id="460" r:id="rId43"/>
    <p:sldId id="367" r:id="rId44"/>
    <p:sldId id="380" r:id="rId45"/>
    <p:sldId id="336" r:id="rId46"/>
    <p:sldId id="338" r:id="rId47"/>
    <p:sldId id="423" r:id="rId48"/>
    <p:sldId id="381" r:id="rId49"/>
    <p:sldId id="477" r:id="rId50"/>
    <p:sldId id="492" r:id="rId51"/>
    <p:sldId id="480" r:id="rId52"/>
    <p:sldId id="478" r:id="rId53"/>
    <p:sldId id="424" r:id="rId54"/>
    <p:sldId id="479" r:id="rId55"/>
    <p:sldId id="342" r:id="rId56"/>
    <p:sldId id="444" r:id="rId57"/>
    <p:sldId id="481" r:id="rId58"/>
    <p:sldId id="470" r:id="rId59"/>
    <p:sldId id="490" r:id="rId60"/>
    <p:sldId id="488" r:id="rId61"/>
    <p:sldId id="489" r:id="rId62"/>
    <p:sldId id="497" r:id="rId63"/>
    <p:sldId id="498" r:id="rId64"/>
    <p:sldId id="503" r:id="rId65"/>
    <p:sldId id="499" r:id="rId66"/>
    <p:sldId id="502" r:id="rId67"/>
    <p:sldId id="501" r:id="rId68"/>
    <p:sldId id="321" r:id="rId69"/>
    <p:sldId id="370" r:id="rId70"/>
    <p:sldId id="483" r:id="rId71"/>
    <p:sldId id="384" r:id="rId72"/>
    <p:sldId id="385" r:id="rId73"/>
    <p:sldId id="482" r:id="rId74"/>
    <p:sldId id="393" r:id="rId75"/>
    <p:sldId id="350" r:id="rId76"/>
    <p:sldId id="356" r:id="rId77"/>
    <p:sldId id="352" r:id="rId78"/>
    <p:sldId id="353" r:id="rId79"/>
    <p:sldId id="328" r:id="rId80"/>
    <p:sldId id="324" r:id="rId81"/>
    <p:sldId id="361" r:id="rId82"/>
    <p:sldId id="360" r:id="rId83"/>
    <p:sldId id="363" r:id="rId84"/>
    <p:sldId id="465" r:id="rId85"/>
    <p:sldId id="325" r:id="rId86"/>
    <p:sldId id="464" r:id="rId87"/>
    <p:sldId id="270" r:id="rId88"/>
    <p:sldId id="294" r:id="rId89"/>
    <p:sldId id="289" r:id="rId90"/>
    <p:sldId id="466" r:id="rId91"/>
    <p:sldId id="287" r:id="rId92"/>
    <p:sldId id="264" r:id="rId93"/>
    <p:sldId id="266" r:id="rId94"/>
    <p:sldId id="305" r:id="rId95"/>
    <p:sldId id="358" r:id="rId96"/>
    <p:sldId id="359" r:id="rId97"/>
    <p:sldId id="403" r:id="rId98"/>
    <p:sldId id="401" r:id="rId99"/>
    <p:sldId id="400" r:id="rId100"/>
    <p:sldId id="402" r:id="rId101"/>
    <p:sldId id="495" r:id="rId102"/>
    <p:sldId id="493" r:id="rId103"/>
    <p:sldId id="494" r:id="rId104"/>
    <p:sldId id="395" r:id="rId105"/>
    <p:sldId id="461" r:id="rId106"/>
    <p:sldId id="462" r:id="rId107"/>
    <p:sldId id="485" r:id="rId108"/>
    <p:sldId id="463" r:id="rId109"/>
    <p:sldId id="504" r:id="rId110"/>
    <p:sldId id="451" r:id="rId111"/>
    <p:sldId id="475" r:id="rId112"/>
    <p:sldId id="467" r:id="rId113"/>
    <p:sldId id="468" r:id="rId114"/>
    <p:sldId id="453" r:id="rId115"/>
    <p:sldId id="454" r:id="rId116"/>
    <p:sldId id="471" r:id="rId117"/>
    <p:sldId id="476" r:id="rId118"/>
    <p:sldId id="496" r:id="rId119"/>
    <p:sldId id="472" r:id="rId120"/>
    <p:sldId id="473" r:id="rId121"/>
    <p:sldId id="474" r:id="rId122"/>
    <p:sldId id="452" r:id="rId123"/>
    <p:sldId id="484" r:id="rId124"/>
    <p:sldId id="505" r:id="rId125"/>
  </p:sldIdLst>
  <p:sldSz cx="9144000" cy="6858000" type="screen4x3"/>
  <p:notesSz cx="7023100" cy="9309100"/>
  <p:photoAlbum layout="1pic"/>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00B400"/>
    <a:srgbClr val="993300"/>
    <a:srgbClr val="FF8E11"/>
    <a:srgbClr val="C2C87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253" autoAdjust="0"/>
  </p:normalViewPr>
  <p:slideViewPr>
    <p:cSldViewPr>
      <p:cViewPr>
        <p:scale>
          <a:sx n="84" d="100"/>
          <a:sy n="84" d="100"/>
        </p:scale>
        <p:origin x="-1152"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2448"/>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043238"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defRPr sz="1200"/>
            </a:lvl1pPr>
          </a:lstStyle>
          <a:p>
            <a:pPr>
              <a:defRPr/>
            </a:pPr>
            <a:endParaRPr lang="en-US"/>
          </a:p>
        </p:txBody>
      </p:sp>
      <p:sp>
        <p:nvSpPr>
          <p:cNvPr id="62467" name="Rectangle 3"/>
          <p:cNvSpPr>
            <a:spLocks noGrp="1" noChangeArrowheads="1"/>
          </p:cNvSpPr>
          <p:nvPr>
            <p:ph type="dt" idx="1"/>
          </p:nvPr>
        </p:nvSpPr>
        <p:spPr bwMode="auto">
          <a:xfrm>
            <a:off x="3978275" y="0"/>
            <a:ext cx="3043238" cy="465138"/>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62469" name="Rectangle 5"/>
          <p:cNvSpPr>
            <a:spLocks noGrp="1" noChangeArrowheads="1"/>
          </p:cNvSpPr>
          <p:nvPr>
            <p:ph type="body" sz="quarter" idx="3"/>
          </p:nvPr>
        </p:nvSpPr>
        <p:spPr bwMode="auto">
          <a:xfrm>
            <a:off x="701675" y="4421188"/>
            <a:ext cx="5619750" cy="4189412"/>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2470" name="Rectangle 6"/>
          <p:cNvSpPr>
            <a:spLocks noGrp="1" noChangeArrowheads="1"/>
          </p:cNvSpPr>
          <p:nvPr>
            <p:ph type="ftr" sz="quarter" idx="4"/>
          </p:nvPr>
        </p:nvSpPr>
        <p:spPr bwMode="auto">
          <a:xfrm>
            <a:off x="0" y="8842375"/>
            <a:ext cx="3043238" cy="465138"/>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defRPr sz="1200"/>
            </a:lvl1pPr>
          </a:lstStyle>
          <a:p>
            <a:pPr>
              <a:defRPr/>
            </a:pPr>
            <a:endParaRPr lang="en-US"/>
          </a:p>
        </p:txBody>
      </p:sp>
      <p:sp>
        <p:nvSpPr>
          <p:cNvPr id="62471" name="Rectangle 7"/>
          <p:cNvSpPr>
            <a:spLocks noGrp="1" noChangeArrowheads="1"/>
          </p:cNvSpPr>
          <p:nvPr>
            <p:ph type="sldNum" sz="quarter" idx="5"/>
          </p:nvPr>
        </p:nvSpPr>
        <p:spPr bwMode="auto">
          <a:xfrm>
            <a:off x="3978275" y="8842375"/>
            <a:ext cx="3043238" cy="465138"/>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r">
              <a:defRPr sz="1200"/>
            </a:lvl1pPr>
          </a:lstStyle>
          <a:p>
            <a:pPr>
              <a:defRPr/>
            </a:pPr>
            <a:fld id="{22F3057F-CF23-40CF-BAD1-5BFB5C3720D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2359F84A-22D5-4E51-BE80-7B3B727EAB8C}" type="slidenum">
              <a:rPr lang="en-US" smtClean="0"/>
              <a:pPr/>
              <a:t>1</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3061A2EF-B25E-4A8B-A199-8FE7B4EC8953}" type="slidenum">
              <a:rPr lang="en-US" smtClean="0"/>
              <a:pPr/>
              <a:t>30</a:t>
            </a:fld>
            <a:endParaRPr lang="en-US"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B4436EEF-EEAA-4FC9-BF10-CEF9E95B2896}" type="slidenum">
              <a:rPr lang="en-US" smtClean="0"/>
              <a:pPr/>
              <a:t>31</a:t>
            </a:fld>
            <a:endParaRPr lang="en-US" smtClean="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6F1F0911-9762-4A1F-8F65-D7272BEE59E8}" type="slidenum">
              <a:rPr lang="en-US" smtClean="0"/>
              <a:pPr/>
              <a:t>32</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1422BA55-6BE8-49FC-BCE0-B957DF04C125}" type="slidenum">
              <a:rPr lang="en-US" smtClean="0"/>
              <a:pPr/>
              <a:t>33</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DB7A467F-744D-4803-A25D-BBBFFC621697}" type="slidenum">
              <a:rPr lang="en-US" smtClean="0"/>
              <a:pPr/>
              <a:t>34</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204D147A-3041-4BEC-8F91-9352CCF29461}" type="slidenum">
              <a:rPr lang="en-US" smtClean="0"/>
              <a:pPr/>
              <a:t>37</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CFA0C2A7-71C4-407C-9ABD-51394F392CB0}" type="slidenum">
              <a:rPr lang="en-US" smtClean="0"/>
              <a:pPr/>
              <a:t>38</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60F1EF74-C544-4341-BF90-87B46133E077}" type="slidenum">
              <a:rPr lang="en-US" smtClean="0"/>
              <a:pPr/>
              <a:t>39</a:t>
            </a:fld>
            <a:endParaRPr lang="en-US" smtClean="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5B69134E-B492-4960-A557-5ACD5F7F2E17}" type="slidenum">
              <a:rPr lang="en-US" smtClean="0"/>
              <a:pPr/>
              <a:t>41</a:t>
            </a:fld>
            <a:endParaRPr lang="en-US"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956C9167-2AFD-46E2-A8A3-316ED8855DF3}" type="slidenum">
              <a:rPr lang="en-US" smtClean="0"/>
              <a:pPr/>
              <a:t>43</a:t>
            </a:fld>
            <a:endParaRPr lang="en-US" smtClean="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96C36F74-E208-4180-B7DF-ECBD162368FA}" type="slidenum">
              <a:rPr lang="en-US" smtClean="0"/>
              <a:pPr/>
              <a:t>44</a:t>
            </a:fld>
            <a:endParaRPr lang="en-US" smtClean="0"/>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93AA71A9-CFC9-47E2-B07F-64FD733594C1}" type="slidenum">
              <a:rPr lang="en-US" smtClean="0"/>
              <a:pPr/>
              <a:t>45</a:t>
            </a:fld>
            <a:endParaRPr lang="en-US" smtClean="0"/>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ED28602E-743A-4E12-A853-B0AED8CC5DE4}" type="slidenum">
              <a:rPr lang="en-US" smtClean="0"/>
              <a:pPr/>
              <a:t>46</a:t>
            </a:fld>
            <a:endParaRPr lang="en-US" smtClean="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xfrm>
            <a:off x="700088" y="4421188"/>
            <a:ext cx="5622925" cy="4189412"/>
          </a:xfrm>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7055484E-C7D2-4648-A7A3-6C3E82EAD533}" type="slidenum">
              <a:rPr lang="en-US" smtClean="0"/>
              <a:pPr/>
              <a:t>48</a:t>
            </a:fld>
            <a:endParaRPr lang="en-US" smtClean="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30814772-2447-4AB7-9C8A-55340DA51E93}" type="slidenum">
              <a:rPr lang="en-US" smtClean="0"/>
              <a:pPr/>
              <a:t>49</a:t>
            </a:fld>
            <a:endParaRPr lang="en-US" smtClean="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p:spPr>
        <p:txBody>
          <a:bodyPr/>
          <a:lstStyle/>
          <a:p>
            <a:fld id="{BA09F321-E4D4-4DB6-A310-1B40C6F62DE2}" type="slidenum">
              <a:rPr lang="en-US" smtClean="0"/>
              <a:pPr/>
              <a:t>55</a:t>
            </a:fld>
            <a:endParaRPr lang="en-US" smtClean="0"/>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p>
            <a:fld id="{03D37533-E5F3-4692-9B7F-BCF23A498930}" type="slidenum">
              <a:rPr lang="en-US" smtClean="0"/>
              <a:pPr/>
              <a:t>61</a:t>
            </a:fld>
            <a:endParaRPr lang="en-US" smtClean="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a:ln/>
        </p:spPr>
      </p:sp>
      <p:sp>
        <p:nvSpPr>
          <p:cNvPr id="98306" name="Notes Placeholder 2"/>
          <p:cNvSpPr>
            <a:spLocks noGrp="1"/>
          </p:cNvSpPr>
          <p:nvPr>
            <p:ph type="body" idx="1"/>
          </p:nvPr>
        </p:nvSpPr>
        <p:spPr>
          <a:noFill/>
          <a:ln/>
        </p:spPr>
        <p:txBody>
          <a:bodyPr/>
          <a:lstStyle/>
          <a:p>
            <a:endParaRPr lang="en-US" smtClean="0"/>
          </a:p>
        </p:txBody>
      </p:sp>
      <p:sp>
        <p:nvSpPr>
          <p:cNvPr id="98307" name="Slide Number Placeholder 3"/>
          <p:cNvSpPr>
            <a:spLocks noGrp="1"/>
          </p:cNvSpPr>
          <p:nvPr>
            <p:ph type="sldNum" sz="quarter" idx="5"/>
          </p:nvPr>
        </p:nvSpPr>
        <p:spPr>
          <a:noFill/>
        </p:spPr>
        <p:txBody>
          <a:bodyPr/>
          <a:lstStyle/>
          <a:p>
            <a:fld id="{DFF5B6F0-17D4-4FCB-9AFE-D90C80BA2ABA}" type="slidenum">
              <a:rPr lang="en-US" smtClean="0"/>
              <a:pPr/>
              <a:t>63</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p:spPr>
        <p:txBody>
          <a:bodyPr/>
          <a:lstStyle/>
          <a:p>
            <a:fld id="{E8ADAE4A-DAA7-45EE-8330-B064A5007E34}" type="slidenum">
              <a:rPr lang="en-US" smtClean="0"/>
              <a:pPr/>
              <a:t>64</a:t>
            </a:fld>
            <a:endParaRPr lang="en-US" smtClean="0"/>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9D0CF04A-0F05-4107-983D-50F00E98FBFA}" type="slidenum">
              <a:rPr lang="en-US" smtClean="0"/>
              <a:pPr/>
              <a:t>68</a:t>
            </a:fld>
            <a:endParaRPr lang="en-US" smtClean="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912ACEE6-1822-486D-8C60-DA2744F17893}" type="slidenum">
              <a:rPr lang="en-US" smtClean="0"/>
              <a:pPr/>
              <a:t>69</a:t>
            </a:fld>
            <a:endParaRPr lang="en-US" smtClean="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p:spPr>
        <p:txBody>
          <a:bodyPr/>
          <a:lstStyle/>
          <a:p>
            <a:fld id="{3D4D8983-73E2-49DC-88AE-3AB9BEE5125A}" type="slidenum">
              <a:rPr lang="en-US" smtClean="0"/>
              <a:pPr/>
              <a:t>71</a:t>
            </a:fld>
            <a:endParaRPr lang="en-US" smtClean="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p:spPr>
        <p:txBody>
          <a:bodyPr/>
          <a:lstStyle/>
          <a:p>
            <a:fld id="{1E66A2DA-08B2-4143-88B7-BB459DC20138}" type="slidenum">
              <a:rPr lang="en-US" smtClean="0"/>
              <a:pPr/>
              <a:t>72</a:t>
            </a:fld>
            <a:endParaRPr lang="en-US" smtClean="0"/>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p:spPr>
        <p:txBody>
          <a:bodyPr/>
          <a:lstStyle/>
          <a:p>
            <a:fld id="{BF706568-AB7E-4D93-93EB-812CCA7D0925}" type="slidenum">
              <a:rPr lang="en-US" smtClean="0"/>
              <a:pPr/>
              <a:t>73</a:t>
            </a:fld>
            <a:endParaRPr lang="en-US" smtClean="0"/>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p:spPr>
        <p:txBody>
          <a:bodyPr/>
          <a:lstStyle/>
          <a:p>
            <a:fld id="{5302EC81-BAA0-4B12-8691-A30CEBD5BB46}" type="slidenum">
              <a:rPr lang="en-US" smtClean="0"/>
              <a:pPr/>
              <a:t>74</a:t>
            </a:fld>
            <a:endParaRPr lang="en-US" smtClean="0"/>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p:spPr>
        <p:txBody>
          <a:bodyPr/>
          <a:lstStyle/>
          <a:p>
            <a:fld id="{D342FCE1-6359-437D-940F-DB4D502BCF16}" type="slidenum">
              <a:rPr lang="en-US" smtClean="0"/>
              <a:pPr/>
              <a:t>75</a:t>
            </a:fld>
            <a:endParaRPr lang="en-US" smtClean="0"/>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p:spPr>
        <p:txBody>
          <a:bodyPr/>
          <a:lstStyle/>
          <a:p>
            <a:fld id="{B9D3C16F-A886-4CEB-A345-01DDA11A744A}" type="slidenum">
              <a:rPr lang="en-US" smtClean="0"/>
              <a:pPr/>
              <a:t>76</a:t>
            </a:fld>
            <a:endParaRPr lang="en-US" smtClean="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p:spPr>
        <p:txBody>
          <a:bodyPr/>
          <a:lstStyle/>
          <a:p>
            <a:fld id="{C258B100-A70D-4C59-AD85-AF2C7085A0B2}" type="slidenum">
              <a:rPr lang="en-US" smtClean="0"/>
              <a:pPr/>
              <a:t>77</a:t>
            </a:fld>
            <a:endParaRPr lang="en-US" smtClean="0"/>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p:spPr>
        <p:txBody>
          <a:bodyPr/>
          <a:lstStyle/>
          <a:p>
            <a:fld id="{79145558-48F8-40F9-B869-D5905B7E762C}" type="slidenum">
              <a:rPr lang="en-US" smtClean="0"/>
              <a:pPr/>
              <a:t>78</a:t>
            </a:fld>
            <a:endParaRPr lang="en-US" smtClean="0"/>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p:spPr>
        <p:txBody>
          <a:bodyPr/>
          <a:lstStyle/>
          <a:p>
            <a:fld id="{6B2F3D49-6AC3-4B7E-9696-5C39CDD6E285}" type="slidenum">
              <a:rPr lang="en-US" smtClean="0"/>
              <a:pPr/>
              <a:t>79</a:t>
            </a:fld>
            <a:endParaRPr lang="en-US" smtClean="0"/>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p:spPr>
        <p:txBody>
          <a:bodyPr/>
          <a:lstStyle/>
          <a:p>
            <a:fld id="{13C5B4FF-8E35-4EB1-9F00-5F5AB3314EF7}" type="slidenum">
              <a:rPr lang="en-US" smtClean="0"/>
              <a:pPr/>
              <a:t>80</a:t>
            </a:fld>
            <a:endParaRPr lang="en-US" smtClean="0"/>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p:spPr>
        <p:txBody>
          <a:bodyPr/>
          <a:lstStyle/>
          <a:p>
            <a:fld id="{51B14053-6ADE-4CB4-A928-01AEAC9AC22C}" type="slidenum">
              <a:rPr lang="en-US" smtClean="0"/>
              <a:pPr/>
              <a:t>81</a:t>
            </a:fld>
            <a:endParaRPr lang="en-US" smtClean="0"/>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p:spPr>
        <p:txBody>
          <a:bodyPr/>
          <a:lstStyle/>
          <a:p>
            <a:fld id="{5A0802B7-26E1-4D53-9DAB-A4E0274DFA30}" type="slidenum">
              <a:rPr lang="en-US" smtClean="0"/>
              <a:pPr/>
              <a:t>82</a:t>
            </a:fld>
            <a:endParaRPr lang="en-US" smtClean="0"/>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p:spPr>
        <p:txBody>
          <a:bodyPr/>
          <a:lstStyle/>
          <a:p>
            <a:fld id="{2FE82847-BE0F-4EB0-8A02-A925FD6546A1}" type="slidenum">
              <a:rPr lang="en-US" smtClean="0"/>
              <a:pPr/>
              <a:t>83</a:t>
            </a:fld>
            <a:endParaRPr lang="en-US" smtClean="0"/>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p:spPr>
        <p:txBody>
          <a:bodyPr/>
          <a:lstStyle/>
          <a:p>
            <a:fld id="{6139541D-D510-454A-AF13-36D7E678CAA4}" type="slidenum">
              <a:rPr lang="en-US" smtClean="0"/>
              <a:pPr/>
              <a:t>84</a:t>
            </a:fld>
            <a:endParaRPr lang="en-US" smtClean="0"/>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p:spPr>
        <p:txBody>
          <a:bodyPr/>
          <a:lstStyle/>
          <a:p>
            <a:fld id="{B1E7C9E8-8055-4539-91AE-88FE4EEF5528}" type="slidenum">
              <a:rPr lang="en-US" smtClean="0"/>
              <a:pPr/>
              <a:t>85</a:t>
            </a:fld>
            <a:endParaRPr lang="en-US" smtClean="0"/>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p:spPr>
        <p:txBody>
          <a:bodyPr/>
          <a:lstStyle/>
          <a:p>
            <a:fld id="{95EFC43E-4B51-4B83-92FC-C9AE8D24A776}" type="slidenum">
              <a:rPr lang="en-US" smtClean="0"/>
              <a:pPr/>
              <a:t>87</a:t>
            </a:fld>
            <a:endParaRPr lang="en-US" smtClean="0"/>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p:spPr>
        <p:txBody>
          <a:bodyPr/>
          <a:lstStyle/>
          <a:p>
            <a:fld id="{A8A295A0-D1B3-4A37-A496-942D9023B200}" type="slidenum">
              <a:rPr lang="en-US" smtClean="0"/>
              <a:pPr/>
              <a:t>88</a:t>
            </a:fld>
            <a:endParaRPr lang="en-US" smtClean="0"/>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p:spPr>
        <p:txBody>
          <a:bodyPr/>
          <a:lstStyle/>
          <a:p>
            <a:fld id="{6A55C8A8-90C2-4342-A073-7DB03010DE24}" type="slidenum">
              <a:rPr lang="en-US" smtClean="0"/>
              <a:pPr/>
              <a:t>89</a:t>
            </a:fld>
            <a:endParaRPr lang="en-US" smtClean="0"/>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a:noFill/>
        </p:spPr>
        <p:txBody>
          <a:bodyPr/>
          <a:lstStyle/>
          <a:p>
            <a:fld id="{A739C5BB-69BE-4D93-8ACF-7C88D694F647}" type="slidenum">
              <a:rPr lang="en-US" smtClean="0"/>
              <a:pPr/>
              <a:t>91</a:t>
            </a:fld>
            <a:endParaRPr lang="en-US" smtClean="0"/>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a:noFill/>
        </p:spPr>
        <p:txBody>
          <a:bodyPr/>
          <a:lstStyle/>
          <a:p>
            <a:fld id="{A37540DE-5651-4305-8196-4EEB0E9E8A9D}" type="slidenum">
              <a:rPr lang="en-US" smtClean="0"/>
              <a:pPr/>
              <a:t>92</a:t>
            </a:fld>
            <a:endParaRPr lang="en-US" smtClean="0"/>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a:noFill/>
        </p:spPr>
        <p:txBody>
          <a:bodyPr/>
          <a:lstStyle/>
          <a:p>
            <a:fld id="{56D25318-70F7-4072-9920-B59D413D2306}" type="slidenum">
              <a:rPr lang="en-US" smtClean="0"/>
              <a:pPr/>
              <a:t>93</a:t>
            </a:fld>
            <a:endParaRPr lang="en-US" smtClean="0"/>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a:noFill/>
        </p:spPr>
        <p:txBody>
          <a:bodyPr/>
          <a:lstStyle/>
          <a:p>
            <a:fld id="{920EBCFF-7397-4CE5-896A-7D8E851547D4}" type="slidenum">
              <a:rPr lang="en-US" smtClean="0"/>
              <a:pPr/>
              <a:t>94</a:t>
            </a:fld>
            <a:endParaRPr lang="en-US" smtClean="0"/>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p:spPr>
        <p:txBody>
          <a:bodyPr/>
          <a:lstStyle/>
          <a:p>
            <a:fld id="{BB973D5F-03BB-43DC-ACD1-CD72A02A0DE2}" type="slidenum">
              <a:rPr lang="en-US" smtClean="0"/>
              <a:pPr/>
              <a:t>95</a:t>
            </a:fld>
            <a:endParaRPr lang="en-US" smtClean="0"/>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p:spPr>
        <p:txBody>
          <a:bodyPr/>
          <a:lstStyle/>
          <a:p>
            <a:fld id="{FFB2DD1C-D586-455E-9EFE-E49181195E68}" type="slidenum">
              <a:rPr lang="en-US" smtClean="0"/>
              <a:pPr/>
              <a:t>96</a:t>
            </a:fld>
            <a:endParaRPr lang="en-US" smtClean="0"/>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a:noFill/>
        </p:spPr>
        <p:txBody>
          <a:bodyPr/>
          <a:lstStyle/>
          <a:p>
            <a:fld id="{C543F78D-D69E-4EBA-9D67-2DCBC326DCAF}" type="slidenum">
              <a:rPr lang="en-US" smtClean="0"/>
              <a:pPr/>
              <a:t>97</a:t>
            </a:fld>
            <a:endParaRPr lang="en-US" smtClean="0"/>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a:noFill/>
        </p:spPr>
        <p:txBody>
          <a:bodyPr/>
          <a:lstStyle/>
          <a:p>
            <a:fld id="{80160C31-049D-4194-A7B4-FBBEE083EA31}" type="slidenum">
              <a:rPr lang="en-US" smtClean="0"/>
              <a:pPr/>
              <a:t>98</a:t>
            </a:fld>
            <a:endParaRPr lang="en-US" smtClean="0"/>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a:noFill/>
        </p:spPr>
        <p:txBody>
          <a:bodyPr/>
          <a:lstStyle/>
          <a:p>
            <a:fld id="{3F37162C-5511-450C-A91A-D52A5B15AA4D}" type="slidenum">
              <a:rPr lang="en-US" smtClean="0"/>
              <a:pPr/>
              <a:t>99</a:t>
            </a:fld>
            <a:endParaRPr lang="en-US" smtClean="0"/>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p:spPr>
        <p:txBody>
          <a:bodyPr/>
          <a:lstStyle/>
          <a:p>
            <a:fld id="{9ED17A62-92C6-48DA-B67C-622934FA40A1}" type="slidenum">
              <a:rPr lang="en-US" smtClean="0"/>
              <a:pPr/>
              <a:t>100</a:t>
            </a:fld>
            <a:endParaRPr lang="en-US" smtClean="0"/>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p:spPr>
        <p:txBody>
          <a:bodyPr/>
          <a:lstStyle/>
          <a:p>
            <a:fld id="{1453F388-4BAB-40CF-B505-FACBC6F25CB1}" type="slidenum">
              <a:rPr lang="en-US" smtClean="0"/>
              <a:pPr/>
              <a:t>104</a:t>
            </a:fld>
            <a:endParaRPr lang="en-US" smtClean="0"/>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p:spPr>
        <p:txBody>
          <a:bodyPr/>
          <a:lstStyle/>
          <a:p>
            <a:fld id="{8E8A3466-CE19-494E-9669-DA7009E7B0AE}" type="slidenum">
              <a:rPr lang="en-US" smtClean="0"/>
              <a:pPr/>
              <a:t>110</a:t>
            </a:fld>
            <a:endParaRPr lang="en-US" smtClean="0"/>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ln/>
        </p:spPr>
      </p:sp>
      <p:sp>
        <p:nvSpPr>
          <p:cNvPr id="195586" name="Rectangle 3"/>
          <p:cNvSpPr>
            <a:spLocks noGrp="1" noChangeArrowheads="1"/>
          </p:cNvSpPr>
          <p:nvPr>
            <p:ph type="body" idx="1"/>
          </p:nvPr>
        </p:nvSpPr>
        <p:spPr>
          <a:noFill/>
          <a:ln/>
        </p:spPr>
        <p:txBody>
          <a:bodyPr/>
          <a:lstStyle/>
          <a:p>
            <a:pPr marL="228600" indent="-228600"/>
            <a:r>
              <a:rPr lang="en-US" smtClean="0"/>
              <a:t>We’ll be adding to the H class system over the next few weeks what we would call a Column Manager. It is a device that automatically selects one of two columns. You can have as many as three of these devices on a single H class system for a total of six columns. That gives us the ability to run a sample on a series of columns to find the best selectivity. Each one of these chambers, each one of these paths in the Column Manager has independent temperature control with active pre-heating for each of the individual columns, so we can test the selectivity effects of different mobile phases, different temperatures and different operating conditions on the series of columns to find the best possible separation for a particular sample.</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p1.waters.com/waters/home.htm" TargetMode="External"/><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0" y="6650038"/>
            <a:ext cx="9144000" cy="207962"/>
          </a:xfrm>
          <a:prstGeom prst="rect">
            <a:avLst/>
          </a:prstGeom>
          <a:solidFill>
            <a:schemeClr val="tx1"/>
          </a:solidFill>
          <a:ln w="9525" algn="ctr">
            <a:noFill/>
            <a:miter lim="800000"/>
            <a:headEnd/>
            <a:tailEnd/>
          </a:ln>
          <a:effectLst/>
        </p:spPr>
        <p:txBody>
          <a:bodyPr wrap="none" anchor="ctr"/>
          <a:lstStyle/>
          <a:p>
            <a:pPr>
              <a:defRPr/>
            </a:pPr>
            <a:endParaRPr lang="en-US" dirty="0"/>
          </a:p>
        </p:txBody>
      </p:sp>
      <p:sp>
        <p:nvSpPr>
          <p:cNvPr id="5" name="Rectangle 10">
            <a:hlinkClick r:id="rId2" tooltip="Waters Website Homepage"/>
          </p:cNvPr>
          <p:cNvSpPr>
            <a:spLocks noChangeArrowheads="1"/>
          </p:cNvSpPr>
          <p:nvPr/>
        </p:nvSpPr>
        <p:spPr bwMode="auto">
          <a:xfrm>
            <a:off x="6208713" y="6654800"/>
            <a:ext cx="2946400" cy="228600"/>
          </a:xfrm>
          <a:prstGeom prst="rect">
            <a:avLst/>
          </a:prstGeom>
          <a:noFill/>
          <a:ln w="9525">
            <a:noFill/>
            <a:miter lim="800000"/>
            <a:headEnd/>
            <a:tailEnd/>
          </a:ln>
          <a:effectLst/>
        </p:spPr>
        <p:txBody>
          <a:bodyPr>
            <a:spAutoFit/>
          </a:bodyPr>
          <a:lstStyle/>
          <a:p>
            <a:pPr algn="r">
              <a:defRPr/>
            </a:pPr>
            <a:r>
              <a:rPr lang="en-US" sz="900" dirty="0">
                <a:solidFill>
                  <a:schemeClr val="bg1"/>
                </a:solidFill>
                <a:latin typeface="Verdana" pitchFamily="34" charset="0"/>
              </a:rPr>
              <a:t>© Waters Corporation. All rights reserved.</a:t>
            </a:r>
          </a:p>
        </p:txBody>
      </p:sp>
      <p:pic>
        <p:nvPicPr>
          <p:cNvPr id="6" name="Picture 10"/>
          <p:cNvPicPr>
            <a:picLocks noChangeAspect="1" noChangeArrowheads="1"/>
          </p:cNvPicPr>
          <p:nvPr/>
        </p:nvPicPr>
        <p:blipFill>
          <a:blip r:embed="rId3"/>
          <a:srcRect/>
          <a:stretch>
            <a:fillRect/>
          </a:stretch>
        </p:blipFill>
        <p:spPr bwMode="gray">
          <a:xfrm>
            <a:off x="0" y="0"/>
            <a:ext cx="9140825" cy="1127125"/>
          </a:xfrm>
          <a:prstGeom prst="rect">
            <a:avLst/>
          </a:prstGeom>
          <a:noFill/>
          <a:ln w="9525" algn="ctr">
            <a:noFill/>
            <a:miter lim="800000"/>
            <a:headEnd/>
            <a:tailEnd/>
          </a:ln>
        </p:spPr>
      </p:pic>
      <p:pic>
        <p:nvPicPr>
          <p:cNvPr id="7" name="Picture 8" descr="GT&amp;D logo-blk rect"/>
          <p:cNvPicPr>
            <a:picLocks noChangeAspect="1" noChangeArrowheads="1"/>
          </p:cNvPicPr>
          <p:nvPr/>
        </p:nvPicPr>
        <p:blipFill>
          <a:blip r:embed="rId4"/>
          <a:srcRect/>
          <a:stretch>
            <a:fillRect/>
          </a:stretch>
        </p:blipFill>
        <p:spPr bwMode="auto">
          <a:xfrm>
            <a:off x="0" y="6218238"/>
            <a:ext cx="1485900" cy="639762"/>
          </a:xfrm>
          <a:prstGeom prst="rect">
            <a:avLst/>
          </a:prstGeom>
          <a:noFill/>
          <a:ln w="9525">
            <a:noFill/>
            <a:miter lim="800000"/>
            <a:headEnd/>
            <a:tailEnd/>
          </a:ln>
        </p:spPr>
      </p:pic>
      <p:sp>
        <p:nvSpPr>
          <p:cNvPr id="1026" name="Rectangle 2"/>
          <p:cNvSpPr>
            <a:spLocks noGrp="1" noChangeArrowheads="1"/>
          </p:cNvSpPr>
          <p:nvPr>
            <p:ph type="title"/>
          </p:nvPr>
        </p:nvSpPr>
        <p:spPr>
          <a:xfrm>
            <a:off x="685800" y="2130425"/>
            <a:ext cx="7772400" cy="457200"/>
          </a:xfrm>
        </p:spPr>
        <p:txBody>
          <a:bodyPr/>
          <a:lstStyle>
            <a:lvl1pPr algn="ctr" eaLnBrk="0" hangingPunct="0">
              <a:defRPr>
                <a:solidFill>
                  <a:schemeClr val="tx1"/>
                </a:solidFill>
                <a:effectLst>
                  <a:outerShdw blurRad="38100" dist="38100" dir="2700000" algn="tl">
                    <a:srgbClr val="C0C0C0"/>
                  </a:outerShdw>
                </a:effectLst>
              </a:defRPr>
            </a:lvl1pPr>
          </a:lstStyle>
          <a:p>
            <a:r>
              <a:rPr lang="en-US"/>
              <a:t>Click to edit Master title style</a:t>
            </a:r>
          </a:p>
        </p:txBody>
      </p:sp>
      <p:sp>
        <p:nvSpPr>
          <p:cNvPr id="326662" name="Rectangle 3"/>
          <p:cNvSpPr>
            <a:spLocks noGrp="1" noChangeArrowheads="1"/>
          </p:cNvSpPr>
          <p:nvPr>
            <p:ph type="subTitle" idx="1"/>
          </p:nvPr>
        </p:nvSpPr>
        <p:spPr>
          <a:xfrm>
            <a:off x="1371600" y="3886200"/>
            <a:ext cx="6400800" cy="1752600"/>
          </a:xfrm>
        </p:spPr>
        <p:txBody>
          <a:bodyPr/>
          <a:lstStyle>
            <a:lvl1pPr marL="0" indent="0" algn="ctr">
              <a:buFont typeface="Wingdings 2" pitchFamily="18" charset="2"/>
              <a:buNone/>
              <a:defRPr b="1"/>
            </a:lvl1pPr>
          </a:lstStyle>
          <a:p>
            <a:r>
              <a:rPr lang="en-US"/>
              <a:t>Click to edit Master subtitle style</a:t>
            </a:r>
          </a:p>
        </p:txBody>
      </p:sp>
      <p:sp>
        <p:nvSpPr>
          <p:cNvPr id="8" name="Footer Placeholder 10"/>
          <p:cNvSpPr>
            <a:spLocks noGrp="1"/>
          </p:cNvSpPr>
          <p:nvPr>
            <p:ph type="ftr" sz="quarter" idx="10"/>
          </p:nvPr>
        </p:nvSpPr>
        <p:spPr>
          <a:xfrm>
            <a:off x="1487488" y="6665913"/>
            <a:ext cx="3995737" cy="192087"/>
          </a:xfrm>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22338"/>
            <a:ext cx="4038600" cy="5462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22338"/>
            <a:ext cx="4038600" cy="5462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2725" y="66675"/>
            <a:ext cx="2124075" cy="6318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5738" y="66675"/>
            <a:ext cx="6224587" cy="6318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9"/>
          <p:cNvSpPr>
            <a:spLocks noGrp="1"/>
          </p:cNvSpPr>
          <p:nvPr>
            <p:ph type="ftr" sz="quarter" idx="10"/>
          </p:nvPr>
        </p:nvSpPr>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489700" cy="1041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681163"/>
            <a:ext cx="82931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5613" y="4138613"/>
            <a:ext cx="82931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p1.waters.com/waters/home.ht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0"/>
            <a:ext cx="9144000" cy="641350"/>
          </a:xfrm>
          <a:prstGeom prst="rect">
            <a:avLst/>
          </a:prstGeom>
          <a:solidFill>
            <a:srgbClr val="9BBB59">
              <a:alpha val="20000"/>
            </a:srgbClr>
          </a:solidFill>
          <a:ln w="9525" algn="ctr">
            <a:noFill/>
            <a:miter lim="800000"/>
            <a:headEnd/>
            <a:tailEnd/>
          </a:ln>
          <a:effectLst/>
        </p:spPr>
        <p:txBody>
          <a:bodyPr wrap="none" anchor="ctr"/>
          <a:lstStyle/>
          <a:p>
            <a:pPr>
              <a:defRPr/>
            </a:pPr>
            <a:endParaRPr lang="en-US" sz="1600" dirty="0">
              <a:latin typeface="Verdana" pitchFamily="34" charset="0"/>
            </a:endParaRPr>
          </a:p>
        </p:txBody>
      </p:sp>
      <p:sp>
        <p:nvSpPr>
          <p:cNvPr id="1033" name="Rectangle 9"/>
          <p:cNvSpPr>
            <a:spLocks noChangeArrowheads="1"/>
          </p:cNvSpPr>
          <p:nvPr/>
        </p:nvSpPr>
        <p:spPr bwMode="auto">
          <a:xfrm>
            <a:off x="0" y="6650038"/>
            <a:ext cx="9144000" cy="207962"/>
          </a:xfrm>
          <a:prstGeom prst="rect">
            <a:avLst/>
          </a:prstGeom>
          <a:solidFill>
            <a:schemeClr val="tx1"/>
          </a:solidFill>
          <a:ln w="9525" algn="ctr">
            <a:noFill/>
            <a:miter lim="800000"/>
            <a:headEnd/>
            <a:tailEnd/>
          </a:ln>
          <a:effectLst/>
        </p:spPr>
        <p:txBody>
          <a:bodyPr wrap="none" anchor="ctr"/>
          <a:lstStyle/>
          <a:p>
            <a:pPr algn="ctr">
              <a:defRPr/>
            </a:pPr>
            <a:endParaRPr lang="en-US" dirty="0"/>
          </a:p>
        </p:txBody>
      </p:sp>
      <p:sp>
        <p:nvSpPr>
          <p:cNvPr id="1028" name="Rectangle 2"/>
          <p:cNvSpPr>
            <a:spLocks noGrp="1" noChangeArrowheads="1"/>
          </p:cNvSpPr>
          <p:nvPr>
            <p:ph type="title"/>
          </p:nvPr>
        </p:nvSpPr>
        <p:spPr bwMode="gray">
          <a:xfrm>
            <a:off x="185738" y="66675"/>
            <a:ext cx="7413625" cy="45720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1029" name="Rectangle 3"/>
          <p:cNvSpPr>
            <a:spLocks noGrp="1" noChangeArrowheads="1"/>
          </p:cNvSpPr>
          <p:nvPr>
            <p:ph type="body" idx="1"/>
          </p:nvPr>
        </p:nvSpPr>
        <p:spPr bwMode="gray">
          <a:xfrm>
            <a:off x="457200" y="922338"/>
            <a:ext cx="8229600" cy="5462587"/>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Footer Placeholder 9"/>
          <p:cNvSpPr>
            <a:spLocks noGrp="1"/>
          </p:cNvSpPr>
          <p:nvPr>
            <p:ph type="ftr" sz="quarter" idx="3"/>
          </p:nvPr>
        </p:nvSpPr>
        <p:spPr>
          <a:xfrm>
            <a:off x="61913" y="6640513"/>
            <a:ext cx="4557712" cy="217487"/>
          </a:xfrm>
          <a:prstGeom prst="rect">
            <a:avLst/>
          </a:prstGeom>
        </p:spPr>
        <p:txBody>
          <a:bodyPr vert="horz" wrap="square" lIns="91440" tIns="45720" rIns="91440" bIns="45720" numCol="1" anchor="ctr" anchorCtr="0" compatLnSpc="1">
            <a:prstTxWarp prst="textNoShape">
              <a:avLst/>
            </a:prstTxWarp>
          </a:bodyPr>
          <a:lstStyle>
            <a:lvl1pPr>
              <a:defRPr sz="1000">
                <a:solidFill>
                  <a:srgbClr val="92D050"/>
                </a:solidFill>
                <a:latin typeface="+mn-lt"/>
              </a:defRPr>
            </a:lvl1pPr>
          </a:lstStyle>
          <a:p>
            <a:pPr>
              <a:defRPr/>
            </a:pPr>
            <a:endParaRPr lang="en-US"/>
          </a:p>
        </p:txBody>
      </p:sp>
      <p:sp>
        <p:nvSpPr>
          <p:cNvPr id="12" name="Rectangle 10">
            <a:hlinkClick r:id="rId14" tooltip="Waters Website Homepage"/>
          </p:cNvPr>
          <p:cNvSpPr>
            <a:spLocks noChangeArrowheads="1"/>
          </p:cNvSpPr>
          <p:nvPr/>
        </p:nvSpPr>
        <p:spPr bwMode="auto">
          <a:xfrm>
            <a:off x="6208713" y="6654800"/>
            <a:ext cx="2946400" cy="228600"/>
          </a:xfrm>
          <a:prstGeom prst="rect">
            <a:avLst/>
          </a:prstGeom>
          <a:noFill/>
          <a:ln w="9525">
            <a:noFill/>
            <a:miter lim="800000"/>
            <a:headEnd/>
            <a:tailEnd/>
          </a:ln>
          <a:effectLst/>
        </p:spPr>
        <p:txBody>
          <a:bodyPr>
            <a:spAutoFit/>
          </a:bodyPr>
          <a:lstStyle/>
          <a:p>
            <a:pPr algn="r">
              <a:defRPr/>
            </a:pPr>
            <a:r>
              <a:rPr lang="en-US" sz="900" dirty="0">
                <a:solidFill>
                  <a:schemeClr val="bg1"/>
                </a:solidFill>
                <a:latin typeface="Verdana" pitchFamily="34" charset="0"/>
              </a:rPr>
              <a:t>© Waters Corporation. All rights reserved.</a:t>
            </a:r>
          </a:p>
        </p:txBody>
      </p:sp>
      <p:pic>
        <p:nvPicPr>
          <p:cNvPr id="1032" name="Picture 8" descr="GT&amp;D logo-blk rect"/>
          <p:cNvPicPr>
            <a:picLocks noChangeAspect="1" noChangeArrowheads="1"/>
          </p:cNvPicPr>
          <p:nvPr/>
        </p:nvPicPr>
        <p:blipFill>
          <a:blip r:embed="rId15"/>
          <a:srcRect/>
          <a:stretch>
            <a:fillRect/>
          </a:stretch>
        </p:blipFill>
        <p:spPr bwMode="auto">
          <a:xfrm>
            <a:off x="7658100" y="0"/>
            <a:ext cx="1485900" cy="6397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5"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6" r:id="rId12"/>
  </p:sldLayoutIdLst>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Verdana" pitchFamily="34" charset="0"/>
        </a:defRPr>
      </a:lvl2pPr>
      <a:lvl3pPr algn="l" rtl="0" eaLnBrk="0" fontAlgn="base" hangingPunct="0">
        <a:spcBef>
          <a:spcPct val="0"/>
        </a:spcBef>
        <a:spcAft>
          <a:spcPct val="0"/>
        </a:spcAft>
        <a:defRPr sz="2400" b="1">
          <a:solidFill>
            <a:schemeClr val="tx2"/>
          </a:solidFill>
          <a:latin typeface="Verdana" pitchFamily="34" charset="0"/>
        </a:defRPr>
      </a:lvl3pPr>
      <a:lvl4pPr algn="l" rtl="0" eaLnBrk="0" fontAlgn="base" hangingPunct="0">
        <a:spcBef>
          <a:spcPct val="0"/>
        </a:spcBef>
        <a:spcAft>
          <a:spcPct val="0"/>
        </a:spcAft>
        <a:defRPr sz="2400" b="1">
          <a:solidFill>
            <a:schemeClr val="tx2"/>
          </a:solidFill>
          <a:latin typeface="Verdana" pitchFamily="34" charset="0"/>
        </a:defRPr>
      </a:lvl4pPr>
      <a:lvl5pPr algn="l" rtl="0" eaLnBrk="0" fontAlgn="base" hangingPunct="0">
        <a:spcBef>
          <a:spcPct val="0"/>
        </a:spcBef>
        <a:spcAft>
          <a:spcPct val="0"/>
        </a:spcAft>
        <a:defRPr sz="2400" b="1">
          <a:solidFill>
            <a:schemeClr val="tx2"/>
          </a:solidFill>
          <a:latin typeface="Verdana" pitchFamily="34" charset="0"/>
        </a:defRPr>
      </a:lvl5pPr>
      <a:lvl6pPr marL="457200" algn="l" rtl="0" fontAlgn="base">
        <a:spcBef>
          <a:spcPct val="0"/>
        </a:spcBef>
        <a:spcAft>
          <a:spcPct val="0"/>
        </a:spcAft>
        <a:defRPr sz="2400" b="1">
          <a:solidFill>
            <a:schemeClr val="tx2"/>
          </a:solidFill>
          <a:latin typeface="Verdana" pitchFamily="34" charset="0"/>
        </a:defRPr>
      </a:lvl6pPr>
      <a:lvl7pPr marL="914400" algn="l" rtl="0" fontAlgn="base">
        <a:spcBef>
          <a:spcPct val="0"/>
        </a:spcBef>
        <a:spcAft>
          <a:spcPct val="0"/>
        </a:spcAft>
        <a:defRPr sz="2400" b="1">
          <a:solidFill>
            <a:schemeClr val="tx2"/>
          </a:solidFill>
          <a:latin typeface="Verdana" pitchFamily="34" charset="0"/>
        </a:defRPr>
      </a:lvl7pPr>
      <a:lvl8pPr marL="1371600" algn="l" rtl="0" fontAlgn="base">
        <a:spcBef>
          <a:spcPct val="0"/>
        </a:spcBef>
        <a:spcAft>
          <a:spcPct val="0"/>
        </a:spcAft>
        <a:defRPr sz="2400" b="1">
          <a:solidFill>
            <a:schemeClr val="tx2"/>
          </a:solidFill>
          <a:latin typeface="Verdana" pitchFamily="34" charset="0"/>
        </a:defRPr>
      </a:lvl8pPr>
      <a:lvl9pPr marL="1828800" algn="l" rtl="0" fontAlgn="base">
        <a:spcBef>
          <a:spcPct val="0"/>
        </a:spcBef>
        <a:spcAft>
          <a:spcPct val="0"/>
        </a:spcAft>
        <a:defRPr sz="2400" b="1">
          <a:solidFill>
            <a:schemeClr val="tx2"/>
          </a:solidFill>
          <a:latin typeface="Verdana" pitchFamily="34" charset="0"/>
        </a:defRPr>
      </a:lvl9pPr>
    </p:titleStyle>
    <p:bodyStyle>
      <a:lvl1pPr marL="342900" indent="-342900" algn="l" rtl="0" eaLnBrk="0" fontAlgn="base" hangingPunct="0">
        <a:lnSpc>
          <a:spcPct val="110000"/>
        </a:lnSpc>
        <a:spcBef>
          <a:spcPct val="20000"/>
        </a:spcBef>
        <a:spcAft>
          <a:spcPct val="0"/>
        </a:spcAft>
        <a:buClr>
          <a:srgbClr val="3374D4"/>
        </a:buClr>
        <a:buFont typeface="Wingdings 2" pitchFamily="18" charset="2"/>
        <a:buChar char="¡"/>
        <a:defRPr sz="2000">
          <a:solidFill>
            <a:schemeClr val="tx1"/>
          </a:solidFill>
          <a:latin typeface="+mn-lt"/>
          <a:ea typeface="+mn-ea"/>
          <a:cs typeface="+mn-cs"/>
        </a:defRPr>
      </a:lvl1pPr>
      <a:lvl2pPr marL="742950" indent="-285750" algn="l" rtl="0" eaLnBrk="0" fontAlgn="base" hangingPunct="0">
        <a:lnSpc>
          <a:spcPct val="110000"/>
        </a:lnSpc>
        <a:spcBef>
          <a:spcPct val="20000"/>
        </a:spcBef>
        <a:spcAft>
          <a:spcPct val="0"/>
        </a:spcAft>
        <a:buClr>
          <a:srgbClr val="3374D4"/>
        </a:buClr>
        <a:buFont typeface="Verdana" pitchFamily="34" charset="0"/>
        <a:buChar char="—"/>
        <a:defRPr sz="2800">
          <a:solidFill>
            <a:schemeClr val="tx1"/>
          </a:solidFill>
          <a:latin typeface="+mn-lt"/>
        </a:defRPr>
      </a:lvl2pPr>
      <a:lvl3pPr marL="1143000" indent="-228600" algn="l" rtl="0" eaLnBrk="0" fontAlgn="base" hangingPunct="0">
        <a:lnSpc>
          <a:spcPct val="110000"/>
        </a:lnSpc>
        <a:spcBef>
          <a:spcPct val="20000"/>
        </a:spcBef>
        <a:spcAft>
          <a:spcPct val="0"/>
        </a:spcAft>
        <a:buClr>
          <a:srgbClr val="3374D4"/>
        </a:buClr>
        <a:buFont typeface="Courier New" pitchFamily="49" charset="0"/>
        <a:buChar char="o"/>
        <a:defRPr sz="1600">
          <a:solidFill>
            <a:schemeClr val="tx1"/>
          </a:solidFill>
          <a:latin typeface="+mn-lt"/>
        </a:defRPr>
      </a:lvl3pPr>
      <a:lvl4pPr marL="1600200" indent="-228600" algn="l" rtl="0" eaLnBrk="0" fontAlgn="base" hangingPunct="0">
        <a:lnSpc>
          <a:spcPct val="110000"/>
        </a:lnSpc>
        <a:spcBef>
          <a:spcPct val="20000"/>
        </a:spcBef>
        <a:spcAft>
          <a:spcPct val="0"/>
        </a:spcAft>
        <a:buClr>
          <a:srgbClr val="3374D4"/>
        </a:buClr>
        <a:buFont typeface="Arial" charset="0"/>
        <a:buChar char="•"/>
        <a:defRPr sz="1400">
          <a:solidFill>
            <a:schemeClr val="tx1"/>
          </a:solidFill>
          <a:latin typeface="+mn-lt"/>
        </a:defRPr>
      </a:lvl4pPr>
      <a:lvl5pPr marL="2057400" indent="-228600" algn="l" rtl="0" eaLnBrk="0" fontAlgn="base" hangingPunct="0">
        <a:lnSpc>
          <a:spcPct val="110000"/>
        </a:lnSpc>
        <a:spcBef>
          <a:spcPct val="20000"/>
        </a:spcBef>
        <a:spcAft>
          <a:spcPct val="0"/>
        </a:spcAft>
        <a:buClr>
          <a:srgbClr val="3374D4"/>
        </a:buClr>
        <a:buFont typeface="Wingdings" pitchFamily="2" charset="2"/>
        <a:buChar char="q"/>
        <a:defRPr sz="1200">
          <a:solidFill>
            <a:schemeClr val="tx1"/>
          </a:solidFill>
          <a:latin typeface="+mn-lt"/>
        </a:defRPr>
      </a:lvl5pPr>
      <a:lvl6pPr marL="2514600" indent="-228600" algn="l" rtl="0" eaLnBrk="0" fontAlgn="base" hangingPunct="0">
        <a:lnSpc>
          <a:spcPct val="110000"/>
        </a:lnSpc>
        <a:spcBef>
          <a:spcPct val="20000"/>
        </a:spcBef>
        <a:spcAft>
          <a:spcPct val="0"/>
        </a:spcAft>
        <a:buClr>
          <a:srgbClr val="3374D4"/>
        </a:buClr>
        <a:buFont typeface="Wingdings" pitchFamily="2" charset="2"/>
        <a:buChar char="q"/>
        <a:defRPr sz="1200">
          <a:solidFill>
            <a:schemeClr val="tx1"/>
          </a:solidFill>
          <a:latin typeface="+mn-lt"/>
        </a:defRPr>
      </a:lvl6pPr>
      <a:lvl7pPr marL="2971800" indent="-228600" algn="l" rtl="0" eaLnBrk="0" fontAlgn="base" hangingPunct="0">
        <a:lnSpc>
          <a:spcPct val="110000"/>
        </a:lnSpc>
        <a:spcBef>
          <a:spcPct val="20000"/>
        </a:spcBef>
        <a:spcAft>
          <a:spcPct val="0"/>
        </a:spcAft>
        <a:buClr>
          <a:srgbClr val="3374D4"/>
        </a:buClr>
        <a:buFont typeface="Wingdings" pitchFamily="2" charset="2"/>
        <a:buChar char="q"/>
        <a:defRPr sz="1200">
          <a:solidFill>
            <a:schemeClr val="tx1"/>
          </a:solidFill>
          <a:latin typeface="+mn-lt"/>
        </a:defRPr>
      </a:lvl7pPr>
      <a:lvl8pPr marL="3429000" indent="-228600" algn="l" rtl="0" eaLnBrk="0" fontAlgn="base" hangingPunct="0">
        <a:lnSpc>
          <a:spcPct val="110000"/>
        </a:lnSpc>
        <a:spcBef>
          <a:spcPct val="20000"/>
        </a:spcBef>
        <a:spcAft>
          <a:spcPct val="0"/>
        </a:spcAft>
        <a:buClr>
          <a:srgbClr val="3374D4"/>
        </a:buClr>
        <a:buFont typeface="Wingdings" pitchFamily="2" charset="2"/>
        <a:buChar char="q"/>
        <a:defRPr sz="1200">
          <a:solidFill>
            <a:schemeClr val="tx1"/>
          </a:solidFill>
          <a:latin typeface="+mn-lt"/>
        </a:defRPr>
      </a:lvl8pPr>
      <a:lvl9pPr marL="3886200" indent="-228600" algn="l" rtl="0" eaLnBrk="0" fontAlgn="base" hangingPunct="0">
        <a:lnSpc>
          <a:spcPct val="110000"/>
        </a:lnSpc>
        <a:spcBef>
          <a:spcPct val="20000"/>
        </a:spcBef>
        <a:spcAft>
          <a:spcPct val="0"/>
        </a:spcAft>
        <a:buClr>
          <a:srgbClr val="3374D4"/>
        </a:buClr>
        <a:buFont typeface="Wingdings" pitchFamily="2" charset="2"/>
        <a:buChar char="q"/>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5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video" Target="file:///D:\H_class%20training%20materials\Training%20Material\Videos%20for%20PPT\SMFTN%20Injection%20Sequence-1%20Sample%20Withdrawal%202_converted.wmv" TargetMode="External"/><Relationship Id="rId2" Type="http://schemas.openxmlformats.org/officeDocument/2006/relationships/video" Target="file:///D:\H_class%20training%20materials\Training%20Material\Videos%20for%20PPT\Sample%20Witdrawal.avi" TargetMode="External"/><Relationship Id="rId1" Type="http://schemas.openxmlformats.org/officeDocument/2006/relationships/video" Target="file:///C:\Maverick%20Project\In%20Process%20Presentations\Videos%20for%20PPT\SMFTN%20Injection%20Sequence-1%20Sample%20Withdrawal%202_converted.wmv" TargetMode="Externa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video" Target="file:///D:\H_class%20training%20materials\Training%20Material\Videos%20for%20PPT\SMFTN%20Injection%20Sequence-1%20Needle%20to%20Seal%202_converted.wmv" TargetMode="External"/><Relationship Id="rId2" Type="http://schemas.openxmlformats.org/officeDocument/2006/relationships/video" Target="file:///D:\H_class%20training%20materials\Training%20Material\Videos%20for%20PPT\2-Sample%20Injection.avi" TargetMode="External"/><Relationship Id="rId1" Type="http://schemas.openxmlformats.org/officeDocument/2006/relationships/video" Target="file:///C:\Maverick%20Project\In%20Process%20Presentations\Videos%20for%20PPT\SMFTN%20Injection%20Sequence-1%20Needle%20to%20Seal%202_converted.wmv" TargetMode="Externa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D:\H_class%20training%20materials\Training%20Material\Videos%20for%20PPT\SMFTN%20Full%20Injection%20Sequence2_converted.wmv" TargetMode="External"/><Relationship Id="rId1" Type="http://schemas.openxmlformats.org/officeDocument/2006/relationships/video" Target="file:///C:\Maverick%20Project\In%20Process%20Presentations\Videos%20for%20PPT\SMFTN%20Full%20Injection%20Sequence2_converted.wmv" TargetMode="External"/><Relationship Id="rId4" Type="http://schemas.openxmlformats.org/officeDocument/2006/relationships/image" Target="../media/image69.png"/></Relationships>
</file>

<file path=ppt/slides/_rels/slide5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D:\H_class%20training%20materials\Training%20Material\Videos%20for%20PPT\SMFTN%20Rotary%20Tray%20Movement.wmv" TargetMode="External"/><Relationship Id="rId1" Type="http://schemas.openxmlformats.org/officeDocument/2006/relationships/video" Target="file:///C:\Maverick%20Project\In%20Process%20Presentations\Videos%20for%20PPT\SMFTN%20Rotary%20Tray%20Movement.wmv" TargetMode="External"/><Relationship Id="rId4" Type="http://schemas.openxmlformats.org/officeDocument/2006/relationships/image" Target="../media/image80.png"/></Relationships>
</file>

<file path=ppt/slides/_rels/slide7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D:\H_class%20training%20materials\Training%20Material\Videos%20for%20PPT\SMFTN%20Taking%20Out%20a%20Plate.wmv" TargetMode="External"/><Relationship Id="rId1" Type="http://schemas.openxmlformats.org/officeDocument/2006/relationships/video" Target="file:///C:\Maverick%20Project\In%20Process%20Presentations\Videos%20for%20PPT\SMFTN%20Taking%20Out%20a%20Plate.wmv" TargetMode="External"/><Relationship Id="rId5" Type="http://schemas.openxmlformats.org/officeDocument/2006/relationships/image" Target="../media/image82.png"/><Relationship Id="rId4" Type="http://schemas.openxmlformats.org/officeDocument/2006/relationships/notesSlide" Target="../notesSlides/notesSlide24.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D:\H_class%20training%20materials\Training%20Material\Videos%20for%20PPT\SMFTN%20Putting%20in%20a%20Plate.wmv" TargetMode="External"/><Relationship Id="rId1" Type="http://schemas.openxmlformats.org/officeDocument/2006/relationships/video" Target="file:///C:\Maverick%20Project\In%20Process%20Presentations\Videos%20for%20PPT\SMFTN%20Putting%20in%20a%20Plate.wmv" TargetMode="External"/><Relationship Id="rId5" Type="http://schemas.openxmlformats.org/officeDocument/2006/relationships/image" Target="../media/image83.png"/><Relationship Id="rId4" Type="http://schemas.openxmlformats.org/officeDocument/2006/relationships/notesSlide" Target="../notesSlides/notesSlide25.xml"/></Relationships>
</file>

<file path=ppt/slides/_rels/slide7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104.jpeg"/></Relationships>
</file>

<file path=ppt/slides/_rels/slide9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111.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6.xml"/><Relationship Id="rId5" Type="http://schemas.openxmlformats.org/officeDocument/2006/relationships/image" Target="../media/image57.jpeg"/><Relationship Id="rId4" Type="http://schemas.openxmlformats.org/officeDocument/2006/relationships/image" Target="../media/image11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6.xml"/><Relationship Id="rId5" Type="http://schemas.openxmlformats.org/officeDocument/2006/relationships/image" Target="../media/image120.jpeg"/><Relationship Id="rId4" Type="http://schemas.openxmlformats.org/officeDocument/2006/relationships/image" Target="../media/image119.jpeg"/></Relationships>
</file>

<file path=ppt/slides/_rels/slide10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6.xml"/><Relationship Id="rId4" Type="http://schemas.openxmlformats.org/officeDocument/2006/relationships/image" Target="../media/image123.jpeg"/></Relationships>
</file>

<file path=ppt/slides/_rels/slide109.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6.xml"/><Relationship Id="rId4" Type="http://schemas.openxmlformats.org/officeDocument/2006/relationships/image" Target="../media/image137.jpeg"/></Relationships>
</file>

<file path=ppt/slides/_rels/slide12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defRPr/>
            </a:pPr>
            <a:r>
              <a:rPr lang="en-US" dirty="0" smtClean="0"/>
              <a:t>ACQUITY H-Class System Overview</a:t>
            </a:r>
          </a:p>
        </p:txBody>
      </p:sp>
      <p:pic>
        <p:nvPicPr>
          <p:cNvPr id="15362" name="Picture 2"/>
          <p:cNvPicPr>
            <a:picLocks noChangeAspect="1" noChangeArrowheads="1"/>
          </p:cNvPicPr>
          <p:nvPr/>
        </p:nvPicPr>
        <p:blipFill>
          <a:blip r:embed="rId3"/>
          <a:srcRect/>
          <a:stretch>
            <a:fillRect/>
          </a:stretch>
        </p:blipFill>
        <p:spPr bwMode="auto">
          <a:xfrm>
            <a:off x="3357563" y="2667000"/>
            <a:ext cx="2428875" cy="3657600"/>
          </a:xfrm>
          <a:prstGeom prst="rect">
            <a:avLst/>
          </a:prstGeom>
          <a:noFill/>
          <a:ln w="9525">
            <a:noFill/>
            <a:miter lim="800000"/>
            <a:headEnd/>
            <a:tailEnd/>
          </a:ln>
        </p:spPr>
      </p:pic>
      <p:sp>
        <p:nvSpPr>
          <p:cNvPr id="4" name="TextBox 3"/>
          <p:cNvSpPr txBox="1"/>
          <p:nvPr/>
        </p:nvSpPr>
        <p:spPr>
          <a:xfrm>
            <a:off x="2781300" y="6399213"/>
            <a:ext cx="3581400" cy="230187"/>
          </a:xfrm>
          <a:prstGeom prst="rect">
            <a:avLst/>
          </a:prstGeom>
          <a:noFill/>
        </p:spPr>
        <p:txBody>
          <a:bodyPr>
            <a:spAutoFit/>
          </a:bodyPr>
          <a:lstStyle/>
          <a:p>
            <a:pPr algn="ctr">
              <a:defRPr/>
            </a:pPr>
            <a:r>
              <a:rPr lang="en-US" sz="900" dirty="0">
                <a:latin typeface="+mn-lt"/>
              </a:rPr>
              <a:t>Chris Proehl	Rev. 1.5	2/01/2010</a:t>
            </a:r>
            <a:endParaRPr lang="en-US" sz="900" dirty="0">
              <a:latin typeface="+mn-lt"/>
            </a:endParaRPr>
          </a:p>
        </p:txBody>
      </p:sp>
      <p:pic>
        <p:nvPicPr>
          <p:cNvPr id="15364" name="Picture 4" descr="ACQUITY_Hclass_logo"/>
          <p:cNvPicPr>
            <a:picLocks noChangeAspect="1" noChangeArrowheads="1"/>
          </p:cNvPicPr>
          <p:nvPr/>
        </p:nvPicPr>
        <p:blipFill>
          <a:blip r:embed="rId4"/>
          <a:srcRect/>
          <a:stretch>
            <a:fillRect/>
          </a:stretch>
        </p:blipFill>
        <p:spPr bwMode="auto">
          <a:xfrm>
            <a:off x="3429000" y="1295400"/>
            <a:ext cx="1981200" cy="72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ACQUITY H-Class System</a:t>
            </a:r>
          </a:p>
        </p:txBody>
      </p:sp>
      <p:sp>
        <p:nvSpPr>
          <p:cNvPr id="17410" name="Content Placeholder 2"/>
          <p:cNvSpPr>
            <a:spLocks noGrp="1"/>
          </p:cNvSpPr>
          <p:nvPr>
            <p:ph idx="1"/>
          </p:nvPr>
        </p:nvSpPr>
        <p:spPr/>
        <p:txBody>
          <a:bodyPr/>
          <a:lstStyle/>
          <a:p>
            <a:r>
              <a:rPr lang="en-US" smtClean="0"/>
              <a:t>New addition to the ACQUITY family</a:t>
            </a:r>
          </a:p>
          <a:p>
            <a:r>
              <a:rPr lang="en-US" smtClean="0"/>
              <a:t>Allows customers to move up to UPLC while making it easier to run existing HPLC methods on the same instrument</a:t>
            </a:r>
          </a:p>
          <a:p>
            <a:r>
              <a:rPr lang="en-US" smtClean="0"/>
              <a:t>The ACQUITY H-Class System consists of the following:</a:t>
            </a:r>
          </a:p>
          <a:p>
            <a:pPr lvl="1"/>
            <a:r>
              <a:rPr lang="en-US" sz="1800" smtClean="0"/>
              <a:t>Quaternary Solvent Manager (QSM)</a:t>
            </a:r>
          </a:p>
          <a:p>
            <a:pPr lvl="2"/>
            <a:r>
              <a:rPr lang="en-US" sz="1400" smtClean="0"/>
              <a:t>Four solvent low pressure gradient mixing </a:t>
            </a:r>
          </a:p>
          <a:p>
            <a:pPr lvl="2"/>
            <a:r>
              <a:rPr lang="en-US" sz="1400" smtClean="0"/>
              <a:t>Supports UPLC Pressures</a:t>
            </a:r>
          </a:p>
          <a:p>
            <a:pPr lvl="2"/>
            <a:r>
              <a:rPr lang="en-US" sz="1400" smtClean="0"/>
              <a:t>Low gradient delay volume</a:t>
            </a:r>
          </a:p>
          <a:p>
            <a:pPr lvl="1"/>
            <a:r>
              <a:rPr lang="en-US" sz="1800" smtClean="0"/>
              <a:t>SM-FTN (Sample Manager-Flow Through Needle)</a:t>
            </a:r>
          </a:p>
          <a:p>
            <a:pPr lvl="2"/>
            <a:r>
              <a:rPr lang="en-US" sz="1400" smtClean="0"/>
              <a:t>One injection mode- direct inject type</a:t>
            </a:r>
          </a:p>
          <a:p>
            <a:pPr lvl="2"/>
            <a:r>
              <a:rPr lang="en-US" sz="1400" smtClean="0"/>
              <a:t>Much simpler- Just specify injection volume</a:t>
            </a:r>
          </a:p>
          <a:p>
            <a:pPr lvl="2"/>
            <a:r>
              <a:rPr lang="en-US" sz="1400" smtClean="0"/>
              <a:t>Excellent recovery and precision</a:t>
            </a:r>
          </a:p>
          <a:p>
            <a:pPr lvl="1"/>
            <a:r>
              <a:rPr lang="en-US" sz="1800" smtClean="0"/>
              <a:t>CH-A</a:t>
            </a:r>
          </a:p>
          <a:p>
            <a:pPr lvl="2"/>
            <a:r>
              <a:rPr lang="en-US" sz="1400" smtClean="0"/>
              <a:t>High temperature column heater with active pre-heating</a:t>
            </a:r>
          </a:p>
          <a:p>
            <a:pPr lvl="1"/>
            <a:r>
              <a:rPr lang="en-US" sz="1800" smtClean="0"/>
              <a:t>Normal choice of detectors</a:t>
            </a:r>
          </a:p>
          <a:p>
            <a:pPr lvl="1"/>
            <a:r>
              <a:rPr lang="en-US" sz="1800" smtClean="0"/>
              <a:t>More options to be added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Marketing Message </a:t>
            </a:r>
          </a:p>
        </p:txBody>
      </p:sp>
      <p:sp>
        <p:nvSpPr>
          <p:cNvPr id="18434" name="Content Placeholder 2"/>
          <p:cNvSpPr>
            <a:spLocks noGrp="1"/>
          </p:cNvSpPr>
          <p:nvPr>
            <p:ph idx="1"/>
          </p:nvPr>
        </p:nvSpPr>
        <p:spPr/>
        <p:txBody>
          <a:bodyPr/>
          <a:lstStyle/>
          <a:p>
            <a:r>
              <a:rPr lang="en-US" smtClean="0"/>
              <a:t>Performance that transforms  your lab. Not your methods</a:t>
            </a:r>
          </a:p>
          <a:p>
            <a:pPr lvl="1"/>
            <a:r>
              <a:rPr lang="en-US" sz="1200" smtClean="0"/>
              <a:t>Introducing ACQUITY UPLC H-Class from Waters. Now your laboratory can get the market-leading performance of Waters UltraPerformance Liquid Chromatography (UPLC). Choosing the ACQUITY UPLC H-Class System enables you to continue running your existing HPLC methods – now on a forward-looking platform that allows you to confidently and seamlessly scale to UPLC separations when you’re ready, using integrated system tools that makes the migration simple.</a:t>
            </a:r>
          </a:p>
          <a:p>
            <a:r>
              <a:rPr lang="en-US" smtClean="0"/>
              <a:t>The principles are the same. The performance is not.</a:t>
            </a:r>
          </a:p>
          <a:p>
            <a:r>
              <a:rPr lang="en-US" smtClean="0"/>
              <a:t>Feels like HPLC, acts like UPLC. </a:t>
            </a:r>
          </a:p>
          <a:p>
            <a:r>
              <a:rPr lang="en-US" smtClean="0"/>
              <a:t>Identical method transfer – not equivalent.</a:t>
            </a:r>
          </a:p>
          <a:p>
            <a:r>
              <a:rPr lang="en-US" smtClean="0"/>
              <a:t>Multi- solvent blending</a:t>
            </a:r>
          </a:p>
          <a:p>
            <a:r>
              <a:rPr lang="en-US" smtClean="0"/>
              <a:t>Direct inject sampling</a:t>
            </a:r>
          </a:p>
          <a:p>
            <a:r>
              <a:rPr lang="en-US" smtClean="0"/>
              <a:t>Newly redesigned column compartments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t>ACQUITY H-Class System</a:t>
            </a:r>
          </a:p>
        </p:txBody>
      </p:sp>
      <p:pic>
        <p:nvPicPr>
          <p:cNvPr id="19458" name="Picture 4"/>
          <p:cNvPicPr>
            <a:picLocks noChangeAspect="1" noChangeArrowheads="1"/>
          </p:cNvPicPr>
          <p:nvPr/>
        </p:nvPicPr>
        <p:blipFill>
          <a:blip r:embed="rId2"/>
          <a:srcRect/>
          <a:stretch>
            <a:fillRect/>
          </a:stretch>
        </p:blipFill>
        <p:spPr bwMode="auto">
          <a:xfrm>
            <a:off x="2800350" y="914400"/>
            <a:ext cx="3543300" cy="5476875"/>
          </a:xfrm>
          <a:prstGeom prst="rect">
            <a:avLst/>
          </a:prstGeom>
          <a:noFill/>
          <a:ln w="9525">
            <a:noFill/>
            <a:miter lim="800000"/>
            <a:headEnd/>
            <a:tailEnd/>
          </a:ln>
        </p:spPr>
      </p:pic>
      <p:cxnSp>
        <p:nvCxnSpPr>
          <p:cNvPr id="7" name="Straight Arrow Connector 6"/>
          <p:cNvCxnSpPr/>
          <p:nvPr/>
        </p:nvCxnSpPr>
        <p:spPr>
          <a:xfrm>
            <a:off x="1676400" y="5410200"/>
            <a:ext cx="17272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249238" y="5226050"/>
            <a:ext cx="2281237" cy="539750"/>
          </a:xfrm>
          <a:prstGeom prst="rect">
            <a:avLst/>
          </a:prstGeom>
          <a:noFill/>
        </p:spPr>
        <p:txBody>
          <a:bodyPr wrap="none">
            <a:spAutoFit/>
          </a:bodyPr>
          <a:lstStyle/>
          <a:p>
            <a:pPr algn="ctr">
              <a:defRPr/>
            </a:pPr>
            <a:r>
              <a:rPr lang="en-US" dirty="0">
                <a:latin typeface="+mj-lt"/>
              </a:rPr>
              <a:t>QSM</a:t>
            </a:r>
          </a:p>
          <a:p>
            <a:pPr algn="ctr">
              <a:defRPr/>
            </a:pPr>
            <a:r>
              <a:rPr lang="en-US" sz="1100" dirty="0">
                <a:latin typeface="+mj-lt"/>
              </a:rPr>
              <a:t>Quaternary Solvent Manager </a:t>
            </a:r>
            <a:endParaRPr lang="en-US" sz="1100" dirty="0">
              <a:latin typeface="+mj-lt"/>
            </a:endParaRPr>
          </a:p>
        </p:txBody>
      </p:sp>
      <p:cxnSp>
        <p:nvCxnSpPr>
          <p:cNvPr id="10" name="Straight Arrow Connector 9"/>
          <p:cNvCxnSpPr/>
          <p:nvPr/>
        </p:nvCxnSpPr>
        <p:spPr>
          <a:xfrm flipH="1">
            <a:off x="5784850" y="3984625"/>
            <a:ext cx="14478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6240463" y="3810000"/>
            <a:ext cx="2979737" cy="538163"/>
          </a:xfrm>
          <a:prstGeom prst="rect">
            <a:avLst/>
          </a:prstGeom>
          <a:noFill/>
        </p:spPr>
        <p:txBody>
          <a:bodyPr wrap="none">
            <a:spAutoFit/>
          </a:bodyPr>
          <a:lstStyle/>
          <a:p>
            <a:pPr algn="ctr">
              <a:defRPr/>
            </a:pPr>
            <a:r>
              <a:rPr lang="en-US" dirty="0">
                <a:latin typeface="+mj-lt"/>
              </a:rPr>
              <a:t>SM-FTN</a:t>
            </a:r>
          </a:p>
          <a:p>
            <a:pPr algn="ctr">
              <a:defRPr/>
            </a:pPr>
            <a:r>
              <a:rPr lang="en-US" sz="1100" dirty="0">
                <a:latin typeface="+mj-lt"/>
              </a:rPr>
              <a:t>Sample Manager-Flow Through Needle </a:t>
            </a:r>
            <a:endParaRPr lang="en-US" sz="1100" dirty="0">
              <a:latin typeface="+mj-lt"/>
            </a:endParaRPr>
          </a:p>
        </p:txBody>
      </p:sp>
      <p:cxnSp>
        <p:nvCxnSpPr>
          <p:cNvPr id="13" name="Straight Arrow Connector 12"/>
          <p:cNvCxnSpPr/>
          <p:nvPr/>
        </p:nvCxnSpPr>
        <p:spPr>
          <a:xfrm>
            <a:off x="1905000" y="3309938"/>
            <a:ext cx="1498600" cy="158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4" name="TextBox 13"/>
          <p:cNvSpPr txBox="1"/>
          <p:nvPr/>
        </p:nvSpPr>
        <p:spPr>
          <a:xfrm>
            <a:off x="96838" y="3124200"/>
            <a:ext cx="2584450" cy="708025"/>
          </a:xfrm>
          <a:prstGeom prst="rect">
            <a:avLst/>
          </a:prstGeom>
          <a:noFill/>
        </p:spPr>
        <p:txBody>
          <a:bodyPr wrap="none">
            <a:spAutoFit/>
          </a:bodyPr>
          <a:lstStyle/>
          <a:p>
            <a:pPr algn="ctr">
              <a:defRPr/>
            </a:pPr>
            <a:r>
              <a:rPr lang="en-US" dirty="0">
                <a:latin typeface="+mj-lt"/>
              </a:rPr>
              <a:t>CH-A</a:t>
            </a:r>
          </a:p>
          <a:p>
            <a:pPr algn="ctr">
              <a:defRPr/>
            </a:pPr>
            <a:r>
              <a:rPr lang="en-US" sz="1100" dirty="0">
                <a:latin typeface="+mj-lt"/>
              </a:rPr>
              <a:t>High Temperature Column Heater</a:t>
            </a:r>
          </a:p>
          <a:p>
            <a:pPr algn="ctr">
              <a:defRPr/>
            </a:pPr>
            <a:r>
              <a:rPr lang="en-US" sz="1100" dirty="0">
                <a:latin typeface="+mj-lt"/>
              </a:rPr>
              <a:t>Active Pre-Heating </a:t>
            </a:r>
            <a:endParaRPr lang="en-US" sz="1100" dirty="0">
              <a:latin typeface="+mj-lt"/>
            </a:endParaRPr>
          </a:p>
        </p:txBody>
      </p:sp>
      <p:cxnSp>
        <p:nvCxnSpPr>
          <p:cNvPr id="16" name="Straight Arrow Connector 15"/>
          <p:cNvCxnSpPr/>
          <p:nvPr/>
        </p:nvCxnSpPr>
        <p:spPr>
          <a:xfrm rot="10800000">
            <a:off x="5784850" y="2767013"/>
            <a:ext cx="1301750" cy="158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6629400" y="2590800"/>
            <a:ext cx="2201863" cy="554038"/>
          </a:xfrm>
          <a:prstGeom prst="rect">
            <a:avLst/>
          </a:prstGeom>
          <a:noFill/>
        </p:spPr>
        <p:txBody>
          <a:bodyPr wrap="none">
            <a:spAutoFit/>
          </a:bodyPr>
          <a:lstStyle/>
          <a:p>
            <a:pPr algn="ctr">
              <a:defRPr/>
            </a:pPr>
            <a:r>
              <a:rPr lang="en-US" dirty="0">
                <a:latin typeface="+mj-lt"/>
              </a:rPr>
              <a:t>Detectors</a:t>
            </a:r>
          </a:p>
          <a:p>
            <a:pPr algn="ctr">
              <a:defRPr/>
            </a:pPr>
            <a:r>
              <a:rPr lang="en-US" sz="1100" dirty="0">
                <a:latin typeface="+mj-lt"/>
              </a:rPr>
              <a:t>TUV, PDA </a:t>
            </a:r>
            <a:r>
              <a:rPr lang="en-US" sz="1100" dirty="0" err="1">
                <a:latin typeface="+mj-lt"/>
              </a:rPr>
              <a:t>e</a:t>
            </a:r>
            <a:r>
              <a:rPr lang="en-US" sz="1200" dirty="0" err="1">
                <a:latin typeface="+mj-lt"/>
                <a:sym typeface="Symbol"/>
              </a:rPr>
              <a:t></a:t>
            </a:r>
            <a:r>
              <a:rPr lang="en-US" sz="1100" dirty="0" err="1">
                <a:latin typeface="+mj-lt"/>
                <a:sym typeface="Symbol"/>
              </a:rPr>
              <a:t>PDA</a:t>
            </a:r>
            <a:r>
              <a:rPr lang="en-US" sz="1100" dirty="0">
                <a:latin typeface="+mj-lt"/>
              </a:rPr>
              <a:t>, FLR, ELSD</a:t>
            </a:r>
            <a:endParaRPr lang="en-US" sz="1100" dirty="0">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Quaternary Solvent Manager</a:t>
            </a:r>
          </a:p>
        </p:txBody>
      </p:sp>
      <p:pic>
        <p:nvPicPr>
          <p:cNvPr id="20482" name="Picture 4" descr="QSM Front Shot1024"/>
          <p:cNvPicPr>
            <a:picLocks noChangeAspect="1" noChangeArrowheads="1"/>
          </p:cNvPicPr>
          <p:nvPr/>
        </p:nvPicPr>
        <p:blipFill>
          <a:blip r:embed="rId2"/>
          <a:srcRect/>
          <a:stretch>
            <a:fillRect/>
          </a:stretch>
        </p:blipFill>
        <p:spPr bwMode="auto">
          <a:xfrm>
            <a:off x="1916113" y="2895600"/>
            <a:ext cx="5313362" cy="354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smtClean="0"/>
              <a:t>QSM Flow Diagram</a:t>
            </a:r>
          </a:p>
        </p:txBody>
      </p:sp>
      <p:pic>
        <p:nvPicPr>
          <p:cNvPr id="21506" name="Picture 3"/>
          <p:cNvPicPr>
            <a:picLocks noChangeAspect="1" noChangeArrowheads="1"/>
          </p:cNvPicPr>
          <p:nvPr/>
        </p:nvPicPr>
        <p:blipFill>
          <a:blip r:embed="rId2"/>
          <a:srcRect/>
          <a:stretch>
            <a:fillRect/>
          </a:stretch>
        </p:blipFill>
        <p:spPr bwMode="auto">
          <a:xfrm>
            <a:off x="385763" y="990600"/>
            <a:ext cx="8372475" cy="54102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QSM Flow Diagram</a:t>
            </a:r>
          </a:p>
        </p:txBody>
      </p:sp>
      <p:sp>
        <p:nvSpPr>
          <p:cNvPr id="4" name="TextBox 3"/>
          <p:cNvSpPr txBox="1"/>
          <p:nvPr/>
        </p:nvSpPr>
        <p:spPr>
          <a:xfrm>
            <a:off x="441325" y="838200"/>
            <a:ext cx="8261350" cy="307975"/>
          </a:xfrm>
          <a:prstGeom prst="rect">
            <a:avLst/>
          </a:prstGeom>
          <a:noFill/>
        </p:spPr>
        <p:txBody>
          <a:bodyPr wrap="none">
            <a:spAutoFit/>
          </a:bodyPr>
          <a:lstStyle/>
          <a:p>
            <a:pPr>
              <a:defRPr/>
            </a:pPr>
            <a:r>
              <a:rPr lang="en-US" sz="1400" i="1" dirty="0">
                <a:latin typeface="+mj-lt"/>
              </a:rPr>
              <a:t>The approximate dwell volume of the QSM fluidics </a:t>
            </a:r>
            <a:r>
              <a:rPr lang="en-US" sz="1400" i="1" dirty="0">
                <a:latin typeface="+mj-lt"/>
              </a:rPr>
              <a:t>will be </a:t>
            </a:r>
            <a:r>
              <a:rPr lang="en-US" sz="1400" i="1" dirty="0">
                <a:latin typeface="+mj-lt"/>
              </a:rPr>
              <a:t>345ul to the SMDI Inject valve.</a:t>
            </a:r>
            <a:endParaRPr lang="en-US" sz="1400" dirty="0">
              <a:latin typeface="+mj-lt"/>
            </a:endParaRPr>
          </a:p>
        </p:txBody>
      </p:sp>
      <p:pic>
        <p:nvPicPr>
          <p:cNvPr id="22531" name="Picture 5" descr="Flow Diagram B Highlighted.jpg"/>
          <p:cNvPicPr>
            <a:picLocks noChangeAspect="1"/>
          </p:cNvPicPr>
          <p:nvPr/>
        </p:nvPicPr>
        <p:blipFill>
          <a:blip r:embed="rId2"/>
          <a:srcRect/>
          <a:stretch>
            <a:fillRect/>
          </a:stretch>
        </p:blipFill>
        <p:spPr bwMode="auto">
          <a:xfrm>
            <a:off x="647700" y="1371600"/>
            <a:ext cx="7848600" cy="508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p:cNvSpPr>
            <a:spLocks noGrp="1"/>
          </p:cNvSpPr>
          <p:nvPr>
            <p:ph type="title"/>
          </p:nvPr>
        </p:nvSpPr>
        <p:spPr/>
        <p:txBody>
          <a:bodyPr/>
          <a:lstStyle/>
          <a:p>
            <a:pPr eaLnBrk="1" hangingPunct="1"/>
            <a:r>
              <a:rPr lang="en-US" smtClean="0"/>
              <a:t>QSM Fluidics-Front View</a:t>
            </a:r>
          </a:p>
        </p:txBody>
      </p:sp>
      <p:pic>
        <p:nvPicPr>
          <p:cNvPr id="23554" name="Picture 4" descr="QSM Front Shot1024"/>
          <p:cNvPicPr>
            <a:picLocks noChangeAspect="1" noChangeArrowheads="1"/>
          </p:cNvPicPr>
          <p:nvPr/>
        </p:nvPicPr>
        <p:blipFill>
          <a:blip r:embed="rId2"/>
          <a:srcRect/>
          <a:stretch>
            <a:fillRect/>
          </a:stretch>
        </p:blipFill>
        <p:spPr bwMode="auto">
          <a:xfrm>
            <a:off x="1981200" y="1752600"/>
            <a:ext cx="5313363" cy="3546475"/>
          </a:xfrm>
          <a:prstGeom prst="rect">
            <a:avLst/>
          </a:prstGeom>
          <a:noFill/>
          <a:ln w="9525">
            <a:noFill/>
            <a:miter lim="800000"/>
            <a:headEnd/>
            <a:tailEnd/>
          </a:ln>
        </p:spPr>
      </p:pic>
      <p:sp>
        <p:nvSpPr>
          <p:cNvPr id="23555" name="Line 7"/>
          <p:cNvSpPr>
            <a:spLocks noChangeShapeType="1"/>
          </p:cNvSpPr>
          <p:nvPr/>
        </p:nvSpPr>
        <p:spPr bwMode="auto">
          <a:xfrm>
            <a:off x="2241550" y="1317625"/>
            <a:ext cx="1230313" cy="1176338"/>
          </a:xfrm>
          <a:prstGeom prst="line">
            <a:avLst/>
          </a:prstGeom>
          <a:noFill/>
          <a:ln w="28575">
            <a:solidFill>
              <a:srgbClr val="FF0000"/>
            </a:solidFill>
            <a:round/>
            <a:headEnd/>
            <a:tailEnd type="triangle" w="med" len="med"/>
          </a:ln>
        </p:spPr>
        <p:txBody>
          <a:bodyPr/>
          <a:lstStyle/>
          <a:p>
            <a:endParaRPr lang="en-US"/>
          </a:p>
        </p:txBody>
      </p:sp>
      <p:sp>
        <p:nvSpPr>
          <p:cNvPr id="23556" name="Text Box 8"/>
          <p:cNvSpPr txBox="1">
            <a:spLocks noChangeArrowheads="1"/>
          </p:cNvSpPr>
          <p:nvPr/>
        </p:nvSpPr>
        <p:spPr bwMode="auto">
          <a:xfrm>
            <a:off x="1482725" y="1033463"/>
            <a:ext cx="1223963" cy="274637"/>
          </a:xfrm>
          <a:prstGeom prst="rect">
            <a:avLst/>
          </a:prstGeom>
          <a:noFill/>
          <a:ln w="28575">
            <a:noFill/>
            <a:miter lim="800000"/>
            <a:headEnd/>
            <a:tailEnd/>
          </a:ln>
        </p:spPr>
        <p:txBody>
          <a:bodyPr wrap="none">
            <a:spAutoFit/>
          </a:bodyPr>
          <a:lstStyle/>
          <a:p>
            <a:r>
              <a:rPr lang="en-US" sz="1200">
                <a:latin typeface="Verdana" pitchFamily="34" charset="0"/>
              </a:rPr>
              <a:t>Primary Head</a:t>
            </a:r>
          </a:p>
        </p:txBody>
      </p:sp>
      <p:sp>
        <p:nvSpPr>
          <p:cNvPr id="23557" name="Line 9"/>
          <p:cNvSpPr>
            <a:spLocks noChangeShapeType="1"/>
          </p:cNvSpPr>
          <p:nvPr/>
        </p:nvSpPr>
        <p:spPr bwMode="auto">
          <a:xfrm>
            <a:off x="3792538" y="1317625"/>
            <a:ext cx="608012" cy="1176338"/>
          </a:xfrm>
          <a:prstGeom prst="line">
            <a:avLst/>
          </a:prstGeom>
          <a:noFill/>
          <a:ln w="28575">
            <a:solidFill>
              <a:srgbClr val="FF0000"/>
            </a:solidFill>
            <a:round/>
            <a:headEnd/>
            <a:tailEnd type="triangle" w="med" len="med"/>
          </a:ln>
        </p:spPr>
        <p:txBody>
          <a:bodyPr/>
          <a:lstStyle/>
          <a:p>
            <a:endParaRPr lang="en-US"/>
          </a:p>
        </p:txBody>
      </p:sp>
      <p:sp>
        <p:nvSpPr>
          <p:cNvPr id="23558" name="Text Box 10"/>
          <p:cNvSpPr txBox="1">
            <a:spLocks noChangeArrowheads="1"/>
          </p:cNvSpPr>
          <p:nvPr/>
        </p:nvSpPr>
        <p:spPr bwMode="auto">
          <a:xfrm>
            <a:off x="3033713" y="1033463"/>
            <a:ext cx="1585912" cy="274637"/>
          </a:xfrm>
          <a:prstGeom prst="rect">
            <a:avLst/>
          </a:prstGeom>
          <a:noFill/>
          <a:ln w="28575">
            <a:noFill/>
            <a:miter lim="800000"/>
            <a:headEnd/>
            <a:tailEnd/>
          </a:ln>
        </p:spPr>
        <p:txBody>
          <a:bodyPr wrap="none">
            <a:spAutoFit/>
          </a:bodyPr>
          <a:lstStyle/>
          <a:p>
            <a:r>
              <a:rPr lang="en-US" sz="1200">
                <a:latin typeface="Verdana" pitchFamily="34" charset="0"/>
              </a:rPr>
              <a:t>Accumulator Head</a:t>
            </a:r>
          </a:p>
        </p:txBody>
      </p:sp>
      <p:sp>
        <p:nvSpPr>
          <p:cNvPr id="23559" name="Line 11"/>
          <p:cNvSpPr>
            <a:spLocks noChangeShapeType="1"/>
          </p:cNvSpPr>
          <p:nvPr/>
        </p:nvSpPr>
        <p:spPr bwMode="auto">
          <a:xfrm>
            <a:off x="5302250" y="1527175"/>
            <a:ext cx="488950" cy="1165225"/>
          </a:xfrm>
          <a:prstGeom prst="line">
            <a:avLst/>
          </a:prstGeom>
          <a:noFill/>
          <a:ln w="28575">
            <a:solidFill>
              <a:srgbClr val="FF0000"/>
            </a:solidFill>
            <a:round/>
            <a:headEnd/>
            <a:tailEnd type="triangle" w="med" len="med"/>
          </a:ln>
        </p:spPr>
        <p:txBody>
          <a:bodyPr/>
          <a:lstStyle/>
          <a:p>
            <a:endParaRPr lang="en-US"/>
          </a:p>
        </p:txBody>
      </p:sp>
      <p:sp>
        <p:nvSpPr>
          <p:cNvPr id="23560" name="Text Box 12"/>
          <p:cNvSpPr txBox="1">
            <a:spLocks noChangeArrowheads="1"/>
          </p:cNvSpPr>
          <p:nvPr/>
        </p:nvSpPr>
        <p:spPr bwMode="auto">
          <a:xfrm>
            <a:off x="4754563" y="1235075"/>
            <a:ext cx="1009650" cy="273050"/>
          </a:xfrm>
          <a:prstGeom prst="rect">
            <a:avLst/>
          </a:prstGeom>
          <a:noFill/>
          <a:ln w="28575">
            <a:noFill/>
            <a:miter lim="800000"/>
            <a:headEnd/>
            <a:tailEnd/>
          </a:ln>
        </p:spPr>
        <p:txBody>
          <a:bodyPr wrap="none">
            <a:spAutoFit/>
          </a:bodyPr>
          <a:lstStyle/>
          <a:p>
            <a:r>
              <a:rPr lang="en-US" sz="1200">
                <a:latin typeface="Verdana" pitchFamily="34" charset="0"/>
              </a:rPr>
              <a:t>Vent Valve</a:t>
            </a:r>
          </a:p>
        </p:txBody>
      </p:sp>
      <p:sp>
        <p:nvSpPr>
          <p:cNvPr id="23561" name="Text Box 13"/>
          <p:cNvSpPr txBox="1">
            <a:spLocks noChangeArrowheads="1"/>
          </p:cNvSpPr>
          <p:nvPr/>
        </p:nvSpPr>
        <p:spPr bwMode="auto">
          <a:xfrm>
            <a:off x="6172200" y="914400"/>
            <a:ext cx="1090613" cy="276225"/>
          </a:xfrm>
          <a:prstGeom prst="rect">
            <a:avLst/>
          </a:prstGeom>
          <a:noFill/>
          <a:ln w="28575">
            <a:noFill/>
            <a:miter lim="800000"/>
            <a:headEnd/>
            <a:tailEnd/>
          </a:ln>
        </p:spPr>
        <p:txBody>
          <a:bodyPr wrap="none">
            <a:spAutoFit/>
          </a:bodyPr>
          <a:lstStyle/>
          <a:p>
            <a:r>
              <a:rPr lang="en-US" sz="1200">
                <a:latin typeface="Verdana" pitchFamily="34" charset="0"/>
              </a:rPr>
              <a:t>100ul Mixer</a:t>
            </a:r>
          </a:p>
        </p:txBody>
      </p:sp>
      <p:sp>
        <p:nvSpPr>
          <p:cNvPr id="23562" name="Line 14"/>
          <p:cNvSpPr>
            <a:spLocks noChangeShapeType="1"/>
          </p:cNvSpPr>
          <p:nvPr/>
        </p:nvSpPr>
        <p:spPr bwMode="auto">
          <a:xfrm flipH="1">
            <a:off x="6559550" y="1223963"/>
            <a:ext cx="95250" cy="1020762"/>
          </a:xfrm>
          <a:prstGeom prst="line">
            <a:avLst/>
          </a:prstGeom>
          <a:noFill/>
          <a:ln w="28575">
            <a:solidFill>
              <a:srgbClr val="FF0000"/>
            </a:solidFill>
            <a:round/>
            <a:headEnd/>
            <a:tailEnd type="triangle" w="med" len="med"/>
          </a:ln>
        </p:spPr>
        <p:txBody>
          <a:bodyPr/>
          <a:lstStyle/>
          <a:p>
            <a:endParaRPr lang="en-US"/>
          </a:p>
        </p:txBody>
      </p:sp>
      <p:sp>
        <p:nvSpPr>
          <p:cNvPr id="23563" name="Text Box 15"/>
          <p:cNvSpPr txBox="1">
            <a:spLocks noChangeArrowheads="1"/>
          </p:cNvSpPr>
          <p:nvPr/>
        </p:nvSpPr>
        <p:spPr bwMode="auto">
          <a:xfrm>
            <a:off x="2500313" y="6188075"/>
            <a:ext cx="2819400" cy="274638"/>
          </a:xfrm>
          <a:prstGeom prst="rect">
            <a:avLst/>
          </a:prstGeom>
          <a:noFill/>
          <a:ln w="28575">
            <a:noFill/>
            <a:miter lim="800000"/>
            <a:headEnd/>
            <a:tailEnd/>
          </a:ln>
        </p:spPr>
        <p:txBody>
          <a:bodyPr wrap="none">
            <a:spAutoFit/>
          </a:bodyPr>
          <a:lstStyle/>
          <a:p>
            <a:r>
              <a:rPr lang="en-US" sz="1200">
                <a:latin typeface="Verdana" pitchFamily="34" charset="0"/>
              </a:rPr>
              <a:t>Gradient Proportioning Valve Pairs</a:t>
            </a:r>
          </a:p>
        </p:txBody>
      </p:sp>
      <p:sp>
        <p:nvSpPr>
          <p:cNvPr id="23564" name="Line 16"/>
          <p:cNvSpPr>
            <a:spLocks noChangeShapeType="1"/>
          </p:cNvSpPr>
          <p:nvPr/>
        </p:nvSpPr>
        <p:spPr bwMode="auto">
          <a:xfrm flipH="1" flipV="1">
            <a:off x="3735388" y="4225925"/>
            <a:ext cx="265112" cy="1974850"/>
          </a:xfrm>
          <a:prstGeom prst="line">
            <a:avLst/>
          </a:prstGeom>
          <a:noFill/>
          <a:ln w="28575">
            <a:solidFill>
              <a:srgbClr val="FF0000"/>
            </a:solidFill>
            <a:round/>
            <a:headEnd/>
            <a:tailEnd type="triangle" w="med" len="med"/>
          </a:ln>
        </p:spPr>
        <p:txBody>
          <a:bodyPr/>
          <a:lstStyle/>
          <a:p>
            <a:endParaRPr lang="en-US"/>
          </a:p>
        </p:txBody>
      </p:sp>
      <p:sp>
        <p:nvSpPr>
          <p:cNvPr id="23565" name="Line 17"/>
          <p:cNvSpPr>
            <a:spLocks noChangeShapeType="1"/>
          </p:cNvSpPr>
          <p:nvPr/>
        </p:nvSpPr>
        <p:spPr bwMode="auto">
          <a:xfrm flipV="1">
            <a:off x="4000500" y="4343400"/>
            <a:ext cx="703263" cy="1844675"/>
          </a:xfrm>
          <a:prstGeom prst="line">
            <a:avLst/>
          </a:prstGeom>
          <a:noFill/>
          <a:ln w="28575">
            <a:solidFill>
              <a:srgbClr val="FF0000"/>
            </a:solidFill>
            <a:round/>
            <a:headEnd/>
            <a:tailEnd type="triangle" w="med" len="med"/>
          </a:ln>
        </p:spPr>
        <p:txBody>
          <a:bodyPr/>
          <a:lstStyle/>
          <a:p>
            <a:endParaRPr lang="en-US"/>
          </a:p>
        </p:txBody>
      </p:sp>
      <p:sp>
        <p:nvSpPr>
          <p:cNvPr id="23566" name="Text Box 18"/>
          <p:cNvSpPr txBox="1">
            <a:spLocks noChangeArrowheads="1"/>
          </p:cNvSpPr>
          <p:nvPr/>
        </p:nvSpPr>
        <p:spPr bwMode="auto">
          <a:xfrm>
            <a:off x="1427163" y="5737225"/>
            <a:ext cx="1439862" cy="457200"/>
          </a:xfrm>
          <a:prstGeom prst="rect">
            <a:avLst/>
          </a:prstGeom>
          <a:noFill/>
          <a:ln w="28575">
            <a:noFill/>
            <a:miter lim="800000"/>
            <a:headEnd/>
            <a:tailEnd/>
          </a:ln>
        </p:spPr>
        <p:txBody>
          <a:bodyPr>
            <a:spAutoFit/>
          </a:bodyPr>
          <a:lstStyle/>
          <a:p>
            <a:pPr algn="ctr"/>
            <a:r>
              <a:rPr lang="en-US" sz="1200">
                <a:latin typeface="Verdana" pitchFamily="34" charset="0"/>
              </a:rPr>
              <a:t>Low Pressure</a:t>
            </a:r>
          </a:p>
          <a:p>
            <a:pPr algn="ctr"/>
            <a:r>
              <a:rPr lang="en-US" sz="1200">
                <a:latin typeface="Verdana" pitchFamily="34" charset="0"/>
              </a:rPr>
              <a:t>Manifold</a:t>
            </a:r>
          </a:p>
        </p:txBody>
      </p:sp>
      <p:sp>
        <p:nvSpPr>
          <p:cNvPr id="23567" name="Line 19"/>
          <p:cNvSpPr>
            <a:spLocks noChangeShapeType="1"/>
          </p:cNvSpPr>
          <p:nvPr/>
        </p:nvSpPr>
        <p:spPr bwMode="auto">
          <a:xfrm flipV="1">
            <a:off x="2119313" y="3746500"/>
            <a:ext cx="1776412" cy="1935163"/>
          </a:xfrm>
          <a:prstGeom prst="line">
            <a:avLst/>
          </a:prstGeom>
          <a:noFill/>
          <a:ln w="28575">
            <a:solidFill>
              <a:srgbClr val="FF0000"/>
            </a:solidFill>
            <a:round/>
            <a:headEnd/>
            <a:tailEnd type="triangle" w="med" len="med"/>
          </a:ln>
        </p:spPr>
        <p:txBody>
          <a:bodyPr/>
          <a:lstStyle/>
          <a:p>
            <a:endParaRPr lang="en-US"/>
          </a:p>
        </p:txBody>
      </p:sp>
      <p:sp>
        <p:nvSpPr>
          <p:cNvPr id="23568" name="Text Box 20"/>
          <p:cNvSpPr txBox="1">
            <a:spLocks noChangeArrowheads="1"/>
          </p:cNvSpPr>
          <p:nvPr/>
        </p:nvSpPr>
        <p:spPr bwMode="auto">
          <a:xfrm>
            <a:off x="5100638" y="5711825"/>
            <a:ext cx="1878012" cy="273050"/>
          </a:xfrm>
          <a:prstGeom prst="rect">
            <a:avLst/>
          </a:prstGeom>
          <a:noFill/>
          <a:ln w="28575">
            <a:noFill/>
            <a:miter lim="800000"/>
            <a:headEnd/>
            <a:tailEnd/>
          </a:ln>
        </p:spPr>
        <p:txBody>
          <a:bodyPr>
            <a:spAutoFit/>
          </a:bodyPr>
          <a:lstStyle/>
          <a:p>
            <a:pPr algn="ctr"/>
            <a:r>
              <a:rPr lang="en-US" sz="1200">
                <a:latin typeface="Verdana" pitchFamily="34" charset="0"/>
              </a:rPr>
              <a:t>Degasser Chambers</a:t>
            </a:r>
          </a:p>
        </p:txBody>
      </p:sp>
      <p:sp>
        <p:nvSpPr>
          <p:cNvPr id="23569" name="Line 21"/>
          <p:cNvSpPr>
            <a:spLocks noChangeShapeType="1"/>
          </p:cNvSpPr>
          <p:nvPr/>
        </p:nvSpPr>
        <p:spPr bwMode="auto">
          <a:xfrm flipH="1" flipV="1">
            <a:off x="5167313" y="3787775"/>
            <a:ext cx="914400" cy="1946275"/>
          </a:xfrm>
          <a:prstGeom prst="line">
            <a:avLst/>
          </a:prstGeom>
          <a:noFill/>
          <a:ln w="28575">
            <a:solidFill>
              <a:srgbClr val="FF0000"/>
            </a:solidFill>
            <a:round/>
            <a:headEnd/>
            <a:tailEnd type="triangle" w="med" len="med"/>
          </a:ln>
        </p:spPr>
        <p:txBody>
          <a:bodyPr/>
          <a:lstStyle/>
          <a:p>
            <a:endParaRPr lang="en-US"/>
          </a:p>
        </p:txBody>
      </p:sp>
      <p:sp>
        <p:nvSpPr>
          <p:cNvPr id="23570" name="Line 22"/>
          <p:cNvSpPr>
            <a:spLocks noChangeShapeType="1"/>
          </p:cNvSpPr>
          <p:nvPr/>
        </p:nvSpPr>
        <p:spPr bwMode="auto">
          <a:xfrm flipH="1" flipV="1">
            <a:off x="5645150" y="4238625"/>
            <a:ext cx="436563" cy="1495425"/>
          </a:xfrm>
          <a:prstGeom prst="line">
            <a:avLst/>
          </a:prstGeom>
          <a:noFill/>
          <a:ln w="28575">
            <a:solidFill>
              <a:srgbClr val="FF0000"/>
            </a:solidFill>
            <a:round/>
            <a:headEnd/>
            <a:tailEnd type="triangle" w="med" len="med"/>
          </a:ln>
        </p:spPr>
        <p:txBody>
          <a:bodyPr/>
          <a:lstStyle/>
          <a:p>
            <a:endParaRPr lang="en-US"/>
          </a:p>
        </p:txBody>
      </p:sp>
      <p:sp>
        <p:nvSpPr>
          <p:cNvPr id="23571" name="Line 23"/>
          <p:cNvSpPr>
            <a:spLocks noChangeShapeType="1"/>
          </p:cNvSpPr>
          <p:nvPr/>
        </p:nvSpPr>
        <p:spPr bwMode="auto">
          <a:xfrm flipH="1" flipV="1">
            <a:off x="4452938" y="3971925"/>
            <a:ext cx="1630362" cy="1747838"/>
          </a:xfrm>
          <a:prstGeom prst="line">
            <a:avLst/>
          </a:prstGeom>
          <a:noFill/>
          <a:ln w="28575">
            <a:solidFill>
              <a:srgbClr val="FF0000"/>
            </a:solidFill>
            <a:round/>
            <a:headEnd/>
            <a:tailEnd type="triangle" w="med" len="med"/>
          </a:ln>
        </p:spPr>
        <p:txBody>
          <a:bodyPr/>
          <a:lstStyle/>
          <a:p>
            <a:endParaRPr lang="en-US"/>
          </a:p>
        </p:txBody>
      </p:sp>
      <p:sp>
        <p:nvSpPr>
          <p:cNvPr id="23572" name="Text Box 24"/>
          <p:cNvSpPr txBox="1">
            <a:spLocks noChangeArrowheads="1"/>
          </p:cNvSpPr>
          <p:nvPr/>
        </p:nvSpPr>
        <p:spPr bwMode="auto">
          <a:xfrm>
            <a:off x="5975350" y="6149975"/>
            <a:ext cx="1878013" cy="273050"/>
          </a:xfrm>
          <a:prstGeom prst="rect">
            <a:avLst/>
          </a:prstGeom>
          <a:noFill/>
          <a:ln w="28575">
            <a:noFill/>
            <a:miter lim="800000"/>
            <a:headEnd/>
            <a:tailEnd/>
          </a:ln>
        </p:spPr>
        <p:txBody>
          <a:bodyPr>
            <a:spAutoFit/>
          </a:bodyPr>
          <a:lstStyle/>
          <a:p>
            <a:pPr algn="ctr"/>
            <a:r>
              <a:rPr lang="en-US" sz="1200">
                <a:latin typeface="Verdana" pitchFamily="34" charset="0"/>
              </a:rPr>
              <a:t>Seal Wash Pump</a:t>
            </a:r>
          </a:p>
        </p:txBody>
      </p:sp>
      <p:sp>
        <p:nvSpPr>
          <p:cNvPr id="23573" name="Line 25"/>
          <p:cNvSpPr>
            <a:spLocks noChangeShapeType="1"/>
          </p:cNvSpPr>
          <p:nvPr/>
        </p:nvSpPr>
        <p:spPr bwMode="auto">
          <a:xfrm flipH="1" flipV="1">
            <a:off x="6796088" y="3892550"/>
            <a:ext cx="265112" cy="2252663"/>
          </a:xfrm>
          <a:prstGeom prst="line">
            <a:avLst/>
          </a:prstGeom>
          <a:noFill/>
          <a:ln w="28575">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smtClean="0"/>
              <a:t>QSM Degasser / GPV Flow Path</a:t>
            </a:r>
          </a:p>
        </p:txBody>
      </p:sp>
      <p:pic>
        <p:nvPicPr>
          <p:cNvPr id="24578" name="Picture 15" descr="GPV Valve Closup"/>
          <p:cNvPicPr>
            <a:picLocks noChangeAspect="1" noChangeArrowheads="1"/>
          </p:cNvPicPr>
          <p:nvPr/>
        </p:nvPicPr>
        <p:blipFill>
          <a:blip r:embed="rId2"/>
          <a:srcRect/>
          <a:stretch>
            <a:fillRect/>
          </a:stretch>
        </p:blipFill>
        <p:spPr bwMode="auto">
          <a:xfrm>
            <a:off x="766763" y="1981200"/>
            <a:ext cx="7610475" cy="3352800"/>
          </a:xfrm>
          <a:prstGeom prst="rect">
            <a:avLst/>
          </a:prstGeom>
          <a:noFill/>
          <a:ln w="9525">
            <a:noFill/>
            <a:miter lim="800000"/>
            <a:headEnd/>
            <a:tailEnd/>
          </a:ln>
        </p:spPr>
      </p:pic>
      <p:sp>
        <p:nvSpPr>
          <p:cNvPr id="24579" name="Line 5"/>
          <p:cNvSpPr>
            <a:spLocks noChangeShapeType="1"/>
          </p:cNvSpPr>
          <p:nvPr/>
        </p:nvSpPr>
        <p:spPr bwMode="auto">
          <a:xfrm flipH="1">
            <a:off x="2743200" y="1371600"/>
            <a:ext cx="76200" cy="914400"/>
          </a:xfrm>
          <a:prstGeom prst="line">
            <a:avLst/>
          </a:prstGeom>
          <a:noFill/>
          <a:ln w="28575">
            <a:solidFill>
              <a:srgbClr val="FF0000"/>
            </a:solidFill>
            <a:round/>
            <a:headEnd/>
            <a:tailEnd type="triangle" w="med" len="med"/>
          </a:ln>
        </p:spPr>
        <p:txBody>
          <a:bodyPr/>
          <a:lstStyle/>
          <a:p>
            <a:endParaRPr lang="en-US"/>
          </a:p>
        </p:txBody>
      </p:sp>
      <p:sp>
        <p:nvSpPr>
          <p:cNvPr id="24580" name="Text Box 8"/>
          <p:cNvSpPr txBox="1">
            <a:spLocks noChangeArrowheads="1"/>
          </p:cNvSpPr>
          <p:nvPr/>
        </p:nvSpPr>
        <p:spPr bwMode="auto">
          <a:xfrm>
            <a:off x="2397125" y="5908675"/>
            <a:ext cx="2235200" cy="457200"/>
          </a:xfrm>
          <a:prstGeom prst="rect">
            <a:avLst/>
          </a:prstGeom>
          <a:noFill/>
          <a:ln w="28575">
            <a:noFill/>
            <a:miter lim="800000"/>
            <a:headEnd/>
            <a:tailEnd/>
          </a:ln>
        </p:spPr>
        <p:txBody>
          <a:bodyPr>
            <a:spAutoFit/>
          </a:bodyPr>
          <a:lstStyle/>
          <a:p>
            <a:pPr algn="ctr"/>
            <a:r>
              <a:rPr lang="en-US" sz="1200">
                <a:latin typeface="Verdana" pitchFamily="34" charset="0"/>
              </a:rPr>
              <a:t>2- Degasser Chamber outlet to GPV inlet</a:t>
            </a:r>
          </a:p>
        </p:txBody>
      </p:sp>
      <p:sp>
        <p:nvSpPr>
          <p:cNvPr id="24581" name="Line 9"/>
          <p:cNvSpPr>
            <a:spLocks noChangeShapeType="1"/>
          </p:cNvSpPr>
          <p:nvPr/>
        </p:nvSpPr>
        <p:spPr bwMode="auto">
          <a:xfrm flipH="1" flipV="1">
            <a:off x="3962400" y="4114800"/>
            <a:ext cx="2016125" cy="1749425"/>
          </a:xfrm>
          <a:prstGeom prst="line">
            <a:avLst/>
          </a:prstGeom>
          <a:noFill/>
          <a:ln w="28575">
            <a:solidFill>
              <a:srgbClr val="FF0000"/>
            </a:solidFill>
            <a:round/>
            <a:headEnd/>
            <a:tailEnd type="triangle" w="med" len="med"/>
          </a:ln>
        </p:spPr>
        <p:txBody>
          <a:bodyPr/>
          <a:lstStyle/>
          <a:p>
            <a:endParaRPr lang="en-US"/>
          </a:p>
        </p:txBody>
      </p:sp>
      <p:sp>
        <p:nvSpPr>
          <p:cNvPr id="24582" name="Text Box 10"/>
          <p:cNvSpPr txBox="1">
            <a:spLocks noChangeArrowheads="1"/>
          </p:cNvSpPr>
          <p:nvPr/>
        </p:nvSpPr>
        <p:spPr bwMode="auto">
          <a:xfrm>
            <a:off x="5100638" y="5934075"/>
            <a:ext cx="2128837" cy="457200"/>
          </a:xfrm>
          <a:prstGeom prst="rect">
            <a:avLst/>
          </a:prstGeom>
          <a:noFill/>
          <a:ln w="28575">
            <a:noFill/>
            <a:miter lim="800000"/>
            <a:headEnd/>
            <a:tailEnd/>
          </a:ln>
        </p:spPr>
        <p:txBody>
          <a:bodyPr>
            <a:spAutoFit/>
          </a:bodyPr>
          <a:lstStyle/>
          <a:p>
            <a:pPr algn="ctr"/>
            <a:r>
              <a:rPr lang="en-US" sz="1200">
                <a:latin typeface="Verdana" pitchFamily="34" charset="0"/>
              </a:rPr>
              <a:t>1- Solvent Bottle to Degasser Chamber inlet</a:t>
            </a:r>
          </a:p>
        </p:txBody>
      </p:sp>
      <p:sp>
        <p:nvSpPr>
          <p:cNvPr id="24583" name="Line 11"/>
          <p:cNvSpPr>
            <a:spLocks noChangeShapeType="1"/>
          </p:cNvSpPr>
          <p:nvPr/>
        </p:nvSpPr>
        <p:spPr bwMode="auto">
          <a:xfrm flipV="1">
            <a:off x="3462338" y="3276600"/>
            <a:ext cx="119062" cy="2600325"/>
          </a:xfrm>
          <a:prstGeom prst="line">
            <a:avLst/>
          </a:prstGeom>
          <a:noFill/>
          <a:ln w="28575">
            <a:solidFill>
              <a:srgbClr val="FF0000"/>
            </a:solidFill>
            <a:round/>
            <a:headEnd/>
            <a:tailEnd type="triangle" w="med" len="med"/>
          </a:ln>
        </p:spPr>
        <p:txBody>
          <a:bodyPr/>
          <a:lstStyle/>
          <a:p>
            <a:endParaRPr lang="en-US"/>
          </a:p>
        </p:txBody>
      </p:sp>
      <p:sp>
        <p:nvSpPr>
          <p:cNvPr id="24584" name="Text Box 17"/>
          <p:cNvSpPr txBox="1">
            <a:spLocks noChangeArrowheads="1"/>
          </p:cNvSpPr>
          <p:nvPr/>
        </p:nvSpPr>
        <p:spPr bwMode="auto">
          <a:xfrm>
            <a:off x="1752600" y="914400"/>
            <a:ext cx="2235200" cy="457200"/>
          </a:xfrm>
          <a:prstGeom prst="rect">
            <a:avLst/>
          </a:prstGeom>
          <a:noFill/>
          <a:ln w="28575">
            <a:noFill/>
            <a:miter lim="800000"/>
            <a:headEnd/>
            <a:tailEnd/>
          </a:ln>
        </p:spPr>
        <p:txBody>
          <a:bodyPr>
            <a:spAutoFit/>
          </a:bodyPr>
          <a:lstStyle/>
          <a:p>
            <a:pPr algn="ctr"/>
            <a:r>
              <a:rPr lang="en-US" sz="1200">
                <a:latin typeface="Verdana" pitchFamily="34" charset="0"/>
              </a:rPr>
              <a:t>3- GPV Outlet to LP Manifold inlet</a:t>
            </a:r>
          </a:p>
        </p:txBody>
      </p:sp>
      <p:sp>
        <p:nvSpPr>
          <p:cNvPr id="24585" name="Line 18"/>
          <p:cNvSpPr>
            <a:spLocks noChangeShapeType="1"/>
          </p:cNvSpPr>
          <p:nvPr/>
        </p:nvSpPr>
        <p:spPr bwMode="auto">
          <a:xfrm>
            <a:off x="6477000" y="1295400"/>
            <a:ext cx="247650" cy="920750"/>
          </a:xfrm>
          <a:prstGeom prst="line">
            <a:avLst/>
          </a:prstGeom>
          <a:noFill/>
          <a:ln w="28575">
            <a:solidFill>
              <a:srgbClr val="FF0000"/>
            </a:solidFill>
            <a:round/>
            <a:headEnd/>
            <a:tailEnd type="triangle" w="med" len="med"/>
          </a:ln>
        </p:spPr>
        <p:txBody>
          <a:bodyPr/>
          <a:lstStyle/>
          <a:p>
            <a:endParaRPr lang="en-US"/>
          </a:p>
        </p:txBody>
      </p:sp>
      <p:sp>
        <p:nvSpPr>
          <p:cNvPr id="24586" name="Text Box 19"/>
          <p:cNvSpPr txBox="1">
            <a:spLocks noChangeArrowheads="1"/>
          </p:cNvSpPr>
          <p:nvPr/>
        </p:nvSpPr>
        <p:spPr bwMode="auto">
          <a:xfrm>
            <a:off x="5181600" y="838200"/>
            <a:ext cx="2543175" cy="457200"/>
          </a:xfrm>
          <a:prstGeom prst="rect">
            <a:avLst/>
          </a:prstGeom>
          <a:noFill/>
          <a:ln w="28575">
            <a:noFill/>
            <a:miter lim="800000"/>
            <a:headEnd/>
            <a:tailEnd/>
          </a:ln>
        </p:spPr>
        <p:txBody>
          <a:bodyPr>
            <a:spAutoFit/>
          </a:bodyPr>
          <a:lstStyle/>
          <a:p>
            <a:pPr algn="ctr"/>
            <a:r>
              <a:rPr lang="en-US" sz="1200">
                <a:latin typeface="Verdana" pitchFamily="34" charset="0"/>
              </a:rPr>
              <a:t>Sample Manager Purge Solvent Degasser Chamber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smtClean="0"/>
              <a:t>QSM Pump Head Flow Path</a:t>
            </a:r>
          </a:p>
        </p:txBody>
      </p:sp>
      <p:pic>
        <p:nvPicPr>
          <p:cNvPr id="25602" name="Picture 4" descr="QSM Pump Head Zoom640"/>
          <p:cNvPicPr>
            <a:picLocks noChangeAspect="1" noChangeArrowheads="1"/>
          </p:cNvPicPr>
          <p:nvPr/>
        </p:nvPicPr>
        <p:blipFill>
          <a:blip r:embed="rId2"/>
          <a:srcRect/>
          <a:stretch>
            <a:fillRect/>
          </a:stretch>
        </p:blipFill>
        <p:spPr bwMode="auto">
          <a:xfrm>
            <a:off x="1866900" y="1600200"/>
            <a:ext cx="5410200" cy="4059238"/>
          </a:xfrm>
          <a:prstGeom prst="rect">
            <a:avLst/>
          </a:prstGeom>
          <a:noFill/>
          <a:ln w="9525" algn="ctr">
            <a:noFill/>
            <a:miter lim="800000"/>
            <a:headEnd/>
            <a:tailEnd/>
          </a:ln>
        </p:spPr>
      </p:pic>
      <p:sp>
        <p:nvSpPr>
          <p:cNvPr id="25603" name="Line 9"/>
          <p:cNvSpPr>
            <a:spLocks noChangeShapeType="1"/>
          </p:cNvSpPr>
          <p:nvPr/>
        </p:nvSpPr>
        <p:spPr bwMode="auto">
          <a:xfrm>
            <a:off x="2286000" y="1295400"/>
            <a:ext cx="609600" cy="2667000"/>
          </a:xfrm>
          <a:prstGeom prst="line">
            <a:avLst/>
          </a:prstGeom>
          <a:noFill/>
          <a:ln w="28575">
            <a:solidFill>
              <a:srgbClr val="FF0000"/>
            </a:solidFill>
            <a:round/>
            <a:headEnd/>
            <a:tailEnd type="triangle" w="med" len="med"/>
          </a:ln>
        </p:spPr>
        <p:txBody>
          <a:bodyPr/>
          <a:lstStyle/>
          <a:p>
            <a:endParaRPr lang="en-US"/>
          </a:p>
        </p:txBody>
      </p:sp>
      <p:sp>
        <p:nvSpPr>
          <p:cNvPr id="25604" name="Text Box 10"/>
          <p:cNvSpPr txBox="1">
            <a:spLocks noChangeArrowheads="1"/>
          </p:cNvSpPr>
          <p:nvPr/>
        </p:nvSpPr>
        <p:spPr bwMode="auto">
          <a:xfrm>
            <a:off x="990600" y="838200"/>
            <a:ext cx="2613025" cy="457200"/>
          </a:xfrm>
          <a:prstGeom prst="rect">
            <a:avLst/>
          </a:prstGeom>
          <a:noFill/>
          <a:ln w="28575">
            <a:noFill/>
            <a:miter lim="800000"/>
            <a:headEnd/>
            <a:tailEnd/>
          </a:ln>
        </p:spPr>
        <p:txBody>
          <a:bodyPr wrap="none">
            <a:spAutoFit/>
          </a:bodyPr>
          <a:lstStyle/>
          <a:p>
            <a:pPr algn="ctr"/>
            <a:r>
              <a:rPr lang="en-US" sz="1200">
                <a:latin typeface="Verdana" pitchFamily="34" charset="0"/>
              </a:rPr>
              <a:t>3- Primary Head Transducer to </a:t>
            </a:r>
          </a:p>
          <a:p>
            <a:pPr algn="ctr"/>
            <a:r>
              <a:rPr lang="en-US" sz="1200">
                <a:latin typeface="Verdana" pitchFamily="34" charset="0"/>
              </a:rPr>
              <a:t>Accumulator Check Valve</a:t>
            </a:r>
          </a:p>
        </p:txBody>
      </p:sp>
      <p:sp>
        <p:nvSpPr>
          <p:cNvPr id="25605" name="Line 11"/>
          <p:cNvSpPr>
            <a:spLocks noChangeShapeType="1"/>
          </p:cNvSpPr>
          <p:nvPr/>
        </p:nvSpPr>
        <p:spPr bwMode="auto">
          <a:xfrm>
            <a:off x="5334000" y="1295400"/>
            <a:ext cx="207963" cy="2651125"/>
          </a:xfrm>
          <a:prstGeom prst="line">
            <a:avLst/>
          </a:prstGeom>
          <a:noFill/>
          <a:ln w="28575">
            <a:solidFill>
              <a:srgbClr val="FF0000"/>
            </a:solidFill>
            <a:round/>
            <a:headEnd/>
            <a:tailEnd type="triangle" w="med" len="med"/>
          </a:ln>
        </p:spPr>
        <p:txBody>
          <a:bodyPr/>
          <a:lstStyle/>
          <a:p>
            <a:endParaRPr lang="en-US"/>
          </a:p>
        </p:txBody>
      </p:sp>
      <p:sp>
        <p:nvSpPr>
          <p:cNvPr id="25606" name="Text Box 13"/>
          <p:cNvSpPr txBox="1">
            <a:spLocks noChangeArrowheads="1"/>
          </p:cNvSpPr>
          <p:nvPr/>
        </p:nvSpPr>
        <p:spPr bwMode="auto">
          <a:xfrm>
            <a:off x="1974850" y="6026150"/>
            <a:ext cx="2235200" cy="457200"/>
          </a:xfrm>
          <a:prstGeom prst="rect">
            <a:avLst/>
          </a:prstGeom>
          <a:noFill/>
          <a:ln w="28575">
            <a:noFill/>
            <a:miter lim="800000"/>
            <a:headEnd/>
            <a:tailEnd/>
          </a:ln>
        </p:spPr>
        <p:txBody>
          <a:bodyPr>
            <a:spAutoFit/>
          </a:bodyPr>
          <a:lstStyle/>
          <a:p>
            <a:pPr algn="ctr"/>
            <a:r>
              <a:rPr lang="en-US" sz="1200">
                <a:latin typeface="Verdana" pitchFamily="34" charset="0"/>
              </a:rPr>
              <a:t>2- LP Manifold to Primary I2V</a:t>
            </a:r>
          </a:p>
        </p:txBody>
      </p:sp>
      <p:sp>
        <p:nvSpPr>
          <p:cNvPr id="25607" name="Line 14"/>
          <p:cNvSpPr>
            <a:spLocks noChangeShapeType="1"/>
          </p:cNvSpPr>
          <p:nvPr/>
        </p:nvSpPr>
        <p:spPr bwMode="auto">
          <a:xfrm flipH="1" flipV="1">
            <a:off x="4876800" y="4800600"/>
            <a:ext cx="990600" cy="1219200"/>
          </a:xfrm>
          <a:prstGeom prst="line">
            <a:avLst/>
          </a:prstGeom>
          <a:noFill/>
          <a:ln w="28575">
            <a:solidFill>
              <a:srgbClr val="FF0000"/>
            </a:solidFill>
            <a:round/>
            <a:headEnd/>
            <a:tailEnd type="triangle" w="med" len="med"/>
          </a:ln>
        </p:spPr>
        <p:txBody>
          <a:bodyPr/>
          <a:lstStyle/>
          <a:p>
            <a:endParaRPr lang="en-US"/>
          </a:p>
        </p:txBody>
      </p:sp>
      <p:sp>
        <p:nvSpPr>
          <p:cNvPr id="25608" name="Text Box 15"/>
          <p:cNvSpPr txBox="1">
            <a:spLocks noChangeArrowheads="1"/>
          </p:cNvSpPr>
          <p:nvPr/>
        </p:nvSpPr>
        <p:spPr bwMode="auto">
          <a:xfrm>
            <a:off x="4940300" y="5986463"/>
            <a:ext cx="1997075" cy="461962"/>
          </a:xfrm>
          <a:prstGeom prst="rect">
            <a:avLst/>
          </a:prstGeom>
          <a:noFill/>
          <a:ln w="28575">
            <a:noFill/>
            <a:miter lim="800000"/>
            <a:headEnd/>
            <a:tailEnd/>
          </a:ln>
        </p:spPr>
        <p:txBody>
          <a:bodyPr>
            <a:spAutoFit/>
          </a:bodyPr>
          <a:lstStyle/>
          <a:p>
            <a:pPr algn="ctr"/>
            <a:r>
              <a:rPr lang="en-US" sz="1200">
                <a:latin typeface="Verdana" pitchFamily="34" charset="0"/>
              </a:rPr>
              <a:t>1- GPV Outlet to LP</a:t>
            </a:r>
          </a:p>
          <a:p>
            <a:pPr algn="ctr"/>
            <a:r>
              <a:rPr lang="en-US" sz="1200">
                <a:latin typeface="Verdana" pitchFamily="34" charset="0"/>
              </a:rPr>
              <a:t>Mixing Manifold</a:t>
            </a:r>
          </a:p>
        </p:txBody>
      </p:sp>
      <p:sp>
        <p:nvSpPr>
          <p:cNvPr id="25609" name="Line 16"/>
          <p:cNvSpPr>
            <a:spLocks noChangeShapeType="1"/>
          </p:cNvSpPr>
          <p:nvPr/>
        </p:nvSpPr>
        <p:spPr bwMode="auto">
          <a:xfrm flipV="1">
            <a:off x="3184525" y="3886200"/>
            <a:ext cx="701675" cy="2070100"/>
          </a:xfrm>
          <a:prstGeom prst="line">
            <a:avLst/>
          </a:prstGeom>
          <a:noFill/>
          <a:ln w="28575">
            <a:solidFill>
              <a:srgbClr val="FF0000"/>
            </a:solidFill>
            <a:round/>
            <a:headEnd/>
            <a:tailEnd type="triangle" w="med" len="med"/>
          </a:ln>
        </p:spPr>
        <p:txBody>
          <a:bodyPr/>
          <a:lstStyle/>
          <a:p>
            <a:endParaRPr lang="en-US"/>
          </a:p>
        </p:txBody>
      </p:sp>
      <p:sp>
        <p:nvSpPr>
          <p:cNvPr id="25610" name="Text Box 17"/>
          <p:cNvSpPr txBox="1">
            <a:spLocks noChangeArrowheads="1"/>
          </p:cNvSpPr>
          <p:nvPr/>
        </p:nvSpPr>
        <p:spPr bwMode="auto">
          <a:xfrm>
            <a:off x="4038600" y="838200"/>
            <a:ext cx="2768600" cy="457200"/>
          </a:xfrm>
          <a:prstGeom prst="rect">
            <a:avLst/>
          </a:prstGeom>
          <a:noFill/>
          <a:ln w="28575">
            <a:noFill/>
            <a:miter lim="800000"/>
            <a:headEnd/>
            <a:tailEnd/>
          </a:ln>
        </p:spPr>
        <p:txBody>
          <a:bodyPr wrap="none">
            <a:spAutoFit/>
          </a:bodyPr>
          <a:lstStyle/>
          <a:p>
            <a:pPr algn="ctr"/>
            <a:r>
              <a:rPr lang="en-US" sz="1200">
                <a:latin typeface="Verdana" pitchFamily="34" charset="0"/>
              </a:rPr>
              <a:t>4- Accumulator Head Transducer </a:t>
            </a:r>
          </a:p>
          <a:p>
            <a:pPr algn="ctr"/>
            <a:r>
              <a:rPr lang="en-US" sz="1200">
                <a:latin typeface="Verdana" pitchFamily="34" charset="0"/>
              </a:rPr>
              <a:t>to Vent Valve</a:t>
            </a:r>
          </a:p>
        </p:txBody>
      </p:sp>
      <p:sp>
        <p:nvSpPr>
          <p:cNvPr id="25611" name="Text Box 18"/>
          <p:cNvSpPr txBox="1">
            <a:spLocks noChangeArrowheads="1"/>
          </p:cNvSpPr>
          <p:nvPr/>
        </p:nvSpPr>
        <p:spPr bwMode="auto">
          <a:xfrm>
            <a:off x="152400" y="4876800"/>
            <a:ext cx="1333500" cy="273050"/>
          </a:xfrm>
          <a:prstGeom prst="rect">
            <a:avLst/>
          </a:prstGeom>
          <a:noFill/>
          <a:ln w="28575">
            <a:noFill/>
            <a:miter lim="800000"/>
            <a:headEnd/>
            <a:tailEnd/>
          </a:ln>
        </p:spPr>
        <p:txBody>
          <a:bodyPr>
            <a:spAutoFit/>
          </a:bodyPr>
          <a:lstStyle/>
          <a:p>
            <a:pPr algn="ctr"/>
            <a:r>
              <a:rPr lang="en-US" sz="1200">
                <a:latin typeface="Verdana" pitchFamily="34" charset="0"/>
              </a:rPr>
              <a:t>I2V Actuator</a:t>
            </a:r>
          </a:p>
        </p:txBody>
      </p:sp>
      <p:sp>
        <p:nvSpPr>
          <p:cNvPr id="25612" name="Line 19"/>
          <p:cNvSpPr>
            <a:spLocks noChangeShapeType="1"/>
          </p:cNvSpPr>
          <p:nvPr/>
        </p:nvSpPr>
        <p:spPr bwMode="auto">
          <a:xfrm flipV="1">
            <a:off x="1371600" y="4181475"/>
            <a:ext cx="1454150" cy="847725"/>
          </a:xfrm>
          <a:prstGeom prst="line">
            <a:avLst/>
          </a:prstGeom>
          <a:noFill/>
          <a:ln w="28575">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GPV Degasser Assembly</a:t>
            </a:r>
          </a:p>
        </p:txBody>
      </p:sp>
      <p:pic>
        <p:nvPicPr>
          <p:cNvPr id="26626" name="Picture 2"/>
          <p:cNvPicPr>
            <a:picLocks noChangeAspect="1" noChangeArrowheads="1"/>
          </p:cNvPicPr>
          <p:nvPr/>
        </p:nvPicPr>
        <p:blipFill>
          <a:blip r:embed="rId2"/>
          <a:srcRect/>
          <a:stretch>
            <a:fillRect/>
          </a:stretch>
        </p:blipFill>
        <p:spPr bwMode="auto">
          <a:xfrm>
            <a:off x="876300" y="863600"/>
            <a:ext cx="7391400" cy="546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smtClean="0"/>
              <a:t>GPV Valve Pair</a:t>
            </a:r>
          </a:p>
        </p:txBody>
      </p:sp>
      <p:pic>
        <p:nvPicPr>
          <p:cNvPr id="27650" name="Picture 2" descr="C:\Maverick Project\QSM\RH Material\Degasser Pair.jpg"/>
          <p:cNvPicPr>
            <a:picLocks noChangeAspect="1" noChangeArrowheads="1"/>
          </p:cNvPicPr>
          <p:nvPr/>
        </p:nvPicPr>
        <p:blipFill>
          <a:blip r:embed="rId2"/>
          <a:srcRect/>
          <a:stretch>
            <a:fillRect/>
          </a:stretch>
        </p:blipFill>
        <p:spPr bwMode="auto">
          <a:xfrm>
            <a:off x="4529138" y="914400"/>
            <a:ext cx="4352925" cy="3810000"/>
          </a:xfrm>
          <a:prstGeom prst="rect">
            <a:avLst/>
          </a:prstGeom>
          <a:noFill/>
          <a:ln w="9525">
            <a:noFill/>
            <a:miter lim="800000"/>
            <a:headEnd/>
            <a:tailEnd/>
          </a:ln>
        </p:spPr>
      </p:pic>
      <p:pic>
        <p:nvPicPr>
          <p:cNvPr id="27651" name="Picture 4"/>
          <p:cNvPicPr>
            <a:picLocks noChangeAspect="1" noChangeArrowheads="1"/>
          </p:cNvPicPr>
          <p:nvPr/>
        </p:nvPicPr>
        <p:blipFill>
          <a:blip r:embed="rId3"/>
          <a:srcRect/>
          <a:stretch>
            <a:fillRect/>
          </a:stretch>
        </p:blipFill>
        <p:spPr bwMode="auto">
          <a:xfrm>
            <a:off x="381000" y="914400"/>
            <a:ext cx="3781425" cy="3505200"/>
          </a:xfrm>
          <a:prstGeom prst="rect">
            <a:avLst/>
          </a:prstGeom>
          <a:noFill/>
          <a:ln w="9525">
            <a:noFill/>
            <a:miter lim="800000"/>
            <a:headEnd/>
            <a:tailEnd/>
          </a:ln>
        </p:spPr>
      </p:pic>
      <p:sp>
        <p:nvSpPr>
          <p:cNvPr id="5" name="TextBox 4"/>
          <p:cNvSpPr txBox="1"/>
          <p:nvPr/>
        </p:nvSpPr>
        <p:spPr>
          <a:xfrm flipH="1">
            <a:off x="1066800" y="5105400"/>
            <a:ext cx="7010400" cy="923925"/>
          </a:xfrm>
          <a:prstGeom prst="rect">
            <a:avLst/>
          </a:prstGeom>
          <a:noFill/>
        </p:spPr>
        <p:txBody>
          <a:bodyPr>
            <a:spAutoFit/>
          </a:bodyPr>
          <a:lstStyle/>
          <a:p>
            <a:pPr>
              <a:buClr>
                <a:srgbClr val="0000FF"/>
              </a:buClr>
              <a:buFont typeface="Wingdings" pitchFamily="2" charset="2"/>
              <a:buChar char="§"/>
              <a:defRPr/>
            </a:pPr>
            <a:r>
              <a:rPr lang="en-US" dirty="0">
                <a:latin typeface="+mn-lt"/>
              </a:rPr>
              <a:t>Same proven Alliance type GPV valve</a:t>
            </a:r>
          </a:p>
          <a:p>
            <a:pPr>
              <a:buClr>
                <a:srgbClr val="0000FF"/>
              </a:buClr>
              <a:buFont typeface="Wingdings" pitchFamily="2" charset="2"/>
              <a:buChar char="§"/>
              <a:defRPr/>
            </a:pPr>
            <a:r>
              <a:rPr lang="en-US" dirty="0">
                <a:latin typeface="+mn-lt"/>
              </a:rPr>
              <a:t>Located closer to the head to keep dwell volume down</a:t>
            </a:r>
          </a:p>
          <a:p>
            <a:pPr>
              <a:buClr>
                <a:srgbClr val="0000FF"/>
              </a:buClr>
              <a:buFont typeface="Wingdings" pitchFamily="2" charset="2"/>
              <a:buChar char="§"/>
              <a:defRPr/>
            </a:pPr>
            <a:r>
              <a:rPr lang="en-US" dirty="0">
                <a:latin typeface="+mn-lt"/>
              </a:rPr>
              <a:t>Can be replaced as a pair for lower maintenance costs</a:t>
            </a:r>
            <a:endParaRPr lang="en-US" dirty="0">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LP Manifold</a:t>
            </a:r>
          </a:p>
        </p:txBody>
      </p:sp>
      <p:pic>
        <p:nvPicPr>
          <p:cNvPr id="28674" name="Picture 2" descr="C:\Maverick Project\Pictures\QSM\QSM LP Mixer.jpg"/>
          <p:cNvPicPr>
            <a:picLocks noChangeAspect="1" noChangeArrowheads="1"/>
          </p:cNvPicPr>
          <p:nvPr/>
        </p:nvPicPr>
        <p:blipFill>
          <a:blip r:embed="rId2"/>
          <a:srcRect/>
          <a:stretch>
            <a:fillRect/>
          </a:stretch>
        </p:blipFill>
        <p:spPr bwMode="auto">
          <a:xfrm>
            <a:off x="2476500" y="990600"/>
            <a:ext cx="4191000" cy="5184775"/>
          </a:xfrm>
          <a:prstGeom prst="rect">
            <a:avLst/>
          </a:prstGeom>
          <a:noFill/>
          <a:ln w="9525">
            <a:noFill/>
            <a:miter lim="800000"/>
            <a:headEnd/>
            <a:tailEnd/>
          </a:ln>
        </p:spPr>
      </p:pic>
      <p:sp>
        <p:nvSpPr>
          <p:cNvPr id="28675" name="Text Box 18"/>
          <p:cNvSpPr txBox="1">
            <a:spLocks noChangeArrowheads="1"/>
          </p:cNvSpPr>
          <p:nvPr/>
        </p:nvSpPr>
        <p:spPr bwMode="auto">
          <a:xfrm>
            <a:off x="381000" y="2667000"/>
            <a:ext cx="1333500" cy="461963"/>
          </a:xfrm>
          <a:prstGeom prst="rect">
            <a:avLst/>
          </a:prstGeom>
          <a:noFill/>
          <a:ln w="28575">
            <a:noFill/>
            <a:miter lim="800000"/>
            <a:headEnd/>
            <a:tailEnd/>
          </a:ln>
        </p:spPr>
        <p:txBody>
          <a:bodyPr>
            <a:spAutoFit/>
          </a:bodyPr>
          <a:lstStyle/>
          <a:p>
            <a:pPr algn="ctr"/>
            <a:r>
              <a:rPr lang="en-US" sz="1200">
                <a:latin typeface="Verdana" pitchFamily="34" charset="0"/>
              </a:rPr>
              <a:t>Knurled Knob SS Fitting</a:t>
            </a:r>
          </a:p>
        </p:txBody>
      </p:sp>
      <p:sp>
        <p:nvSpPr>
          <p:cNvPr id="5" name="Line 19"/>
          <p:cNvSpPr>
            <a:spLocks noChangeShapeType="1"/>
          </p:cNvSpPr>
          <p:nvPr/>
        </p:nvSpPr>
        <p:spPr bwMode="auto">
          <a:xfrm>
            <a:off x="1676400" y="2905125"/>
            <a:ext cx="2209800" cy="66675"/>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28677" name="Text Box 18"/>
          <p:cNvSpPr txBox="1">
            <a:spLocks noChangeArrowheads="1"/>
          </p:cNvSpPr>
          <p:nvPr/>
        </p:nvSpPr>
        <p:spPr bwMode="auto">
          <a:xfrm>
            <a:off x="7239000" y="3810000"/>
            <a:ext cx="1333500" cy="461963"/>
          </a:xfrm>
          <a:prstGeom prst="rect">
            <a:avLst/>
          </a:prstGeom>
          <a:noFill/>
          <a:ln w="28575">
            <a:noFill/>
            <a:miter lim="800000"/>
            <a:headEnd/>
            <a:tailEnd/>
          </a:ln>
        </p:spPr>
        <p:txBody>
          <a:bodyPr>
            <a:spAutoFit/>
          </a:bodyPr>
          <a:lstStyle/>
          <a:p>
            <a:pPr algn="ctr"/>
            <a:r>
              <a:rPr lang="en-US" sz="1200">
                <a:latin typeface="Verdana" pitchFamily="34" charset="0"/>
              </a:rPr>
              <a:t>Support Bracket</a:t>
            </a:r>
          </a:p>
        </p:txBody>
      </p:sp>
      <p:sp>
        <p:nvSpPr>
          <p:cNvPr id="7" name="Line 19"/>
          <p:cNvSpPr>
            <a:spLocks noChangeShapeType="1"/>
          </p:cNvSpPr>
          <p:nvPr/>
        </p:nvSpPr>
        <p:spPr bwMode="auto">
          <a:xfrm flipH="1">
            <a:off x="5334000" y="4038600"/>
            <a:ext cx="2133600" cy="676275"/>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smtClean="0"/>
              <a:t>LP Manifold</a:t>
            </a:r>
          </a:p>
        </p:txBody>
      </p:sp>
      <p:pic>
        <p:nvPicPr>
          <p:cNvPr id="29698" name="Picture 3"/>
          <p:cNvPicPr>
            <a:picLocks noChangeAspect="1" noChangeArrowheads="1"/>
          </p:cNvPicPr>
          <p:nvPr/>
        </p:nvPicPr>
        <p:blipFill>
          <a:blip r:embed="rId2"/>
          <a:srcRect/>
          <a:stretch>
            <a:fillRect/>
          </a:stretch>
        </p:blipFill>
        <p:spPr bwMode="auto">
          <a:xfrm>
            <a:off x="4572000" y="1524000"/>
            <a:ext cx="4206875" cy="3962400"/>
          </a:xfrm>
          <a:prstGeom prst="rect">
            <a:avLst/>
          </a:prstGeom>
          <a:noFill/>
          <a:ln w="9525">
            <a:noFill/>
            <a:miter lim="800000"/>
            <a:headEnd/>
            <a:tailEnd/>
          </a:ln>
        </p:spPr>
      </p:pic>
      <p:pic>
        <p:nvPicPr>
          <p:cNvPr id="29699" name="Picture 4"/>
          <p:cNvPicPr>
            <a:picLocks noChangeAspect="1" noChangeArrowheads="1"/>
          </p:cNvPicPr>
          <p:nvPr/>
        </p:nvPicPr>
        <p:blipFill>
          <a:blip r:embed="rId3"/>
          <a:srcRect/>
          <a:stretch>
            <a:fillRect/>
          </a:stretch>
        </p:blipFill>
        <p:spPr bwMode="auto">
          <a:xfrm>
            <a:off x="304800" y="1447800"/>
            <a:ext cx="4267200" cy="4267200"/>
          </a:xfrm>
          <a:prstGeom prst="rect">
            <a:avLst/>
          </a:prstGeom>
          <a:noFill/>
          <a:ln w="9525">
            <a:noFill/>
            <a:miter lim="800000"/>
            <a:headEnd/>
            <a:tailEnd/>
          </a:ln>
        </p:spPr>
      </p:pic>
      <p:sp>
        <p:nvSpPr>
          <p:cNvPr id="6" name="TextBox 5"/>
          <p:cNvSpPr txBox="1"/>
          <p:nvPr/>
        </p:nvSpPr>
        <p:spPr>
          <a:xfrm>
            <a:off x="1857375" y="5791200"/>
            <a:ext cx="1190625" cy="338138"/>
          </a:xfrm>
          <a:prstGeom prst="rect">
            <a:avLst/>
          </a:prstGeom>
          <a:noFill/>
        </p:spPr>
        <p:txBody>
          <a:bodyPr wrap="none">
            <a:spAutoFit/>
          </a:bodyPr>
          <a:lstStyle/>
          <a:p>
            <a:pPr>
              <a:defRPr/>
            </a:pPr>
            <a:r>
              <a:rPr lang="en-US" sz="1600" dirty="0">
                <a:effectLst>
                  <a:outerShdw blurRad="38100" dist="38100" dir="2700000" algn="tl">
                    <a:srgbClr val="000000">
                      <a:alpha val="43137"/>
                    </a:srgbClr>
                  </a:outerShdw>
                </a:effectLst>
                <a:latin typeface="+mj-lt"/>
              </a:rPr>
              <a:t>Side View</a:t>
            </a:r>
            <a:endParaRPr lang="en-US" sz="1600" dirty="0">
              <a:effectLst>
                <a:outerShdw blurRad="38100" dist="38100" dir="2700000" algn="tl">
                  <a:srgbClr val="000000">
                    <a:alpha val="43137"/>
                  </a:srgbClr>
                </a:outerShdw>
              </a:effectLst>
              <a:latin typeface="+mj-lt"/>
            </a:endParaRPr>
          </a:p>
        </p:txBody>
      </p:sp>
      <p:sp>
        <p:nvSpPr>
          <p:cNvPr id="7" name="TextBox 6"/>
          <p:cNvSpPr txBox="1"/>
          <p:nvPr/>
        </p:nvSpPr>
        <p:spPr>
          <a:xfrm>
            <a:off x="6019800" y="5791200"/>
            <a:ext cx="1101725" cy="338138"/>
          </a:xfrm>
          <a:prstGeom prst="rect">
            <a:avLst/>
          </a:prstGeom>
          <a:noFill/>
        </p:spPr>
        <p:txBody>
          <a:bodyPr wrap="none">
            <a:spAutoFit/>
          </a:bodyPr>
          <a:lstStyle/>
          <a:p>
            <a:pPr>
              <a:defRPr/>
            </a:pPr>
            <a:r>
              <a:rPr lang="en-US" sz="1600" dirty="0">
                <a:effectLst>
                  <a:outerShdw blurRad="38100" dist="38100" dir="2700000" algn="tl">
                    <a:srgbClr val="000000">
                      <a:alpha val="43137"/>
                    </a:srgbClr>
                  </a:outerShdw>
                </a:effectLst>
                <a:latin typeface="+mj-lt"/>
              </a:rPr>
              <a:t>Top View</a:t>
            </a:r>
            <a:endParaRPr lang="en-US" sz="1600" dirty="0">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smtClean="0"/>
              <a:t>Gradient Proportioning Sequence</a:t>
            </a:r>
          </a:p>
        </p:txBody>
      </p:sp>
      <p:cxnSp>
        <p:nvCxnSpPr>
          <p:cNvPr id="12" name="Straight Connector 11"/>
          <p:cNvCxnSpPr/>
          <p:nvPr/>
        </p:nvCxnSpPr>
        <p:spPr>
          <a:xfrm>
            <a:off x="609600" y="19050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609600" y="23622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a:off x="609600" y="2133600"/>
            <a:ext cx="3505200" cy="1588"/>
          </a:xfrm>
          <a:prstGeom prst="straightConnector1">
            <a:avLst/>
          </a:prstGeom>
          <a:ln>
            <a:solidFill>
              <a:schemeClr val="bg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619125" y="1914525"/>
            <a:ext cx="657225"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cs typeface="Arial" pitchFamily="34" charset="0"/>
              </a:rPr>
              <a:t>A</a:t>
            </a:r>
            <a:endParaRPr lang="en-US"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17" name="Rectangle 16"/>
          <p:cNvSpPr/>
          <p:nvPr/>
        </p:nvSpPr>
        <p:spPr>
          <a:xfrm>
            <a:off x="1538288" y="1914525"/>
            <a:ext cx="657225"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rPr>
              <a:t>A</a:t>
            </a:r>
            <a:endParaRPr lang="en-US" dirty="0">
              <a:ln w="18415" cmpd="sng">
                <a:noFill/>
                <a:prstDash val="solid"/>
              </a:ln>
              <a:effectLst>
                <a:outerShdw blurRad="50800" dist="38100" dir="2700000" algn="tl" rotWithShape="0">
                  <a:prstClr val="black">
                    <a:alpha val="40000"/>
                  </a:prstClr>
                </a:outerShdw>
              </a:effectLst>
            </a:endParaRPr>
          </a:p>
        </p:txBody>
      </p:sp>
      <p:sp>
        <p:nvSpPr>
          <p:cNvPr id="18" name="Rectangle 17"/>
          <p:cNvSpPr/>
          <p:nvPr/>
        </p:nvSpPr>
        <p:spPr>
          <a:xfrm>
            <a:off x="1276350" y="1914525"/>
            <a:ext cx="13017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19" name="Rectangle 18"/>
          <p:cNvSpPr/>
          <p:nvPr/>
        </p:nvSpPr>
        <p:spPr>
          <a:xfrm>
            <a:off x="1406525" y="1914525"/>
            <a:ext cx="131763"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23" name="Rectangle 22"/>
          <p:cNvSpPr/>
          <p:nvPr/>
        </p:nvSpPr>
        <p:spPr>
          <a:xfrm>
            <a:off x="2362200" y="1914525"/>
            <a:ext cx="658813"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cs typeface="Arial" pitchFamily="34" charset="0"/>
              </a:rPr>
              <a:t>A</a:t>
            </a:r>
            <a:endParaRPr lang="en-US"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24" name="Rectangle 23"/>
          <p:cNvSpPr/>
          <p:nvPr/>
        </p:nvSpPr>
        <p:spPr>
          <a:xfrm>
            <a:off x="3281363" y="1914525"/>
            <a:ext cx="658812"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rPr>
              <a:t>A</a:t>
            </a:r>
            <a:endParaRPr lang="en-US" dirty="0">
              <a:ln w="18415" cmpd="sng">
                <a:noFill/>
                <a:prstDash val="solid"/>
              </a:ln>
              <a:effectLst>
                <a:outerShdw blurRad="50800" dist="38100" dir="2700000" algn="tl" rotWithShape="0">
                  <a:prstClr val="black">
                    <a:alpha val="40000"/>
                  </a:prstClr>
                </a:outerShdw>
              </a:effectLst>
            </a:endParaRPr>
          </a:p>
        </p:txBody>
      </p:sp>
      <p:sp>
        <p:nvSpPr>
          <p:cNvPr id="25" name="Rectangle 24"/>
          <p:cNvSpPr/>
          <p:nvPr/>
        </p:nvSpPr>
        <p:spPr>
          <a:xfrm>
            <a:off x="3019425" y="1914525"/>
            <a:ext cx="131763"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26" name="Rectangle 25"/>
          <p:cNvSpPr/>
          <p:nvPr/>
        </p:nvSpPr>
        <p:spPr>
          <a:xfrm>
            <a:off x="3149600" y="1914525"/>
            <a:ext cx="131763"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cxnSp>
        <p:nvCxnSpPr>
          <p:cNvPr id="28" name="Straight Connector 27"/>
          <p:cNvCxnSpPr/>
          <p:nvPr/>
        </p:nvCxnSpPr>
        <p:spPr>
          <a:xfrm>
            <a:off x="4894263" y="19050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Connector 28"/>
          <p:cNvCxnSpPr/>
          <p:nvPr/>
        </p:nvCxnSpPr>
        <p:spPr>
          <a:xfrm>
            <a:off x="4894263" y="23622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30" name="Straight Arrow Connector 29"/>
          <p:cNvCxnSpPr/>
          <p:nvPr/>
        </p:nvCxnSpPr>
        <p:spPr>
          <a:xfrm>
            <a:off x="4894263" y="2133600"/>
            <a:ext cx="3505200" cy="1588"/>
          </a:xfrm>
          <a:prstGeom prst="straightConnector1">
            <a:avLst/>
          </a:prstGeom>
          <a:ln>
            <a:solidFill>
              <a:schemeClr val="bg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4894263" y="1914525"/>
            <a:ext cx="131762"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50800" dist="38100" dir="2700000" algn="tl" rotWithShape="0">
                    <a:prstClr val="black">
                      <a:alpha val="40000"/>
                    </a:prstClr>
                  </a:outerShdw>
                </a:effectLst>
                <a:cs typeface="Arial" pitchFamily="34" charset="0"/>
              </a:rPr>
              <a:t>A</a:t>
            </a:r>
            <a:endParaRPr lang="en-US" sz="1200"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32" name="Rectangle 31"/>
          <p:cNvSpPr/>
          <p:nvPr/>
        </p:nvSpPr>
        <p:spPr>
          <a:xfrm>
            <a:off x="5565775" y="1914525"/>
            <a:ext cx="131763"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50800" dist="38100" dir="2700000" algn="tl" rotWithShape="0">
                    <a:prstClr val="black">
                      <a:alpha val="40000"/>
                    </a:prstClr>
                  </a:outerShdw>
                </a:effectLst>
              </a:rPr>
              <a:t>A</a:t>
            </a:r>
            <a:endParaRPr lang="en-US" sz="1200" dirty="0">
              <a:ln w="18415" cmpd="sng">
                <a:noFill/>
                <a:prstDash val="solid"/>
              </a:ln>
              <a:effectLst>
                <a:outerShdw blurRad="50800" dist="38100" dir="2700000" algn="tl" rotWithShape="0">
                  <a:prstClr val="black">
                    <a:alpha val="40000"/>
                  </a:prstClr>
                </a:outerShdw>
              </a:effectLst>
            </a:endParaRPr>
          </a:p>
        </p:txBody>
      </p:sp>
      <p:sp>
        <p:nvSpPr>
          <p:cNvPr id="33" name="Rectangle 32"/>
          <p:cNvSpPr/>
          <p:nvPr/>
        </p:nvSpPr>
        <p:spPr>
          <a:xfrm>
            <a:off x="5029200" y="1914525"/>
            <a:ext cx="26352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34" name="Rectangle 33"/>
          <p:cNvSpPr/>
          <p:nvPr/>
        </p:nvSpPr>
        <p:spPr>
          <a:xfrm>
            <a:off x="5297488" y="1914525"/>
            <a:ext cx="26352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39" name="Rectangle 38"/>
          <p:cNvSpPr/>
          <p:nvPr/>
        </p:nvSpPr>
        <p:spPr>
          <a:xfrm>
            <a:off x="5867400" y="1914525"/>
            <a:ext cx="131763"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50800" dist="38100" dir="2700000" algn="tl" rotWithShape="0">
                    <a:prstClr val="black">
                      <a:alpha val="40000"/>
                    </a:prstClr>
                  </a:outerShdw>
                </a:effectLst>
                <a:cs typeface="Arial" pitchFamily="34" charset="0"/>
              </a:rPr>
              <a:t>A</a:t>
            </a:r>
            <a:endParaRPr lang="en-US" sz="1200"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40" name="Rectangle 39"/>
          <p:cNvSpPr/>
          <p:nvPr/>
        </p:nvSpPr>
        <p:spPr>
          <a:xfrm>
            <a:off x="6538913" y="1914525"/>
            <a:ext cx="131762"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50800" dist="38100" dir="2700000" algn="tl" rotWithShape="0">
                    <a:prstClr val="black">
                      <a:alpha val="40000"/>
                    </a:prstClr>
                  </a:outerShdw>
                </a:effectLst>
              </a:rPr>
              <a:t>A</a:t>
            </a:r>
            <a:endParaRPr lang="en-US" sz="1200" dirty="0">
              <a:ln w="18415" cmpd="sng">
                <a:noFill/>
                <a:prstDash val="solid"/>
              </a:ln>
              <a:effectLst>
                <a:outerShdw blurRad="50800" dist="38100" dir="2700000" algn="tl" rotWithShape="0">
                  <a:prstClr val="black">
                    <a:alpha val="40000"/>
                  </a:prstClr>
                </a:outerShdw>
              </a:effectLst>
            </a:endParaRPr>
          </a:p>
        </p:txBody>
      </p:sp>
      <p:sp>
        <p:nvSpPr>
          <p:cNvPr id="41" name="Rectangle 40"/>
          <p:cNvSpPr/>
          <p:nvPr/>
        </p:nvSpPr>
        <p:spPr>
          <a:xfrm>
            <a:off x="6002338" y="1914525"/>
            <a:ext cx="26352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42" name="Rectangle 41"/>
          <p:cNvSpPr/>
          <p:nvPr/>
        </p:nvSpPr>
        <p:spPr>
          <a:xfrm>
            <a:off x="6270625" y="1914525"/>
            <a:ext cx="26352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51" name="Rectangle 50"/>
          <p:cNvSpPr/>
          <p:nvPr/>
        </p:nvSpPr>
        <p:spPr>
          <a:xfrm>
            <a:off x="6838950" y="1914525"/>
            <a:ext cx="131763"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50800" dist="38100" dir="2700000" algn="tl" rotWithShape="0">
                    <a:prstClr val="black">
                      <a:alpha val="40000"/>
                    </a:prstClr>
                  </a:outerShdw>
                </a:effectLst>
                <a:cs typeface="Arial" pitchFamily="34" charset="0"/>
              </a:rPr>
              <a:t>A</a:t>
            </a:r>
            <a:endParaRPr lang="en-US" sz="1200"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52" name="Rectangle 51"/>
          <p:cNvSpPr/>
          <p:nvPr/>
        </p:nvSpPr>
        <p:spPr>
          <a:xfrm>
            <a:off x="7510463" y="1914525"/>
            <a:ext cx="131762"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50800" dist="38100" dir="2700000" algn="tl" rotWithShape="0">
                    <a:prstClr val="black">
                      <a:alpha val="40000"/>
                    </a:prstClr>
                  </a:outerShdw>
                </a:effectLst>
              </a:rPr>
              <a:t>A</a:t>
            </a:r>
            <a:endParaRPr lang="en-US" sz="1200" dirty="0">
              <a:ln w="18415" cmpd="sng">
                <a:noFill/>
                <a:prstDash val="solid"/>
              </a:ln>
              <a:effectLst>
                <a:outerShdw blurRad="50800" dist="38100" dir="2700000" algn="tl" rotWithShape="0">
                  <a:prstClr val="black">
                    <a:alpha val="40000"/>
                  </a:prstClr>
                </a:outerShdw>
              </a:effectLst>
            </a:endParaRPr>
          </a:p>
        </p:txBody>
      </p:sp>
      <p:sp>
        <p:nvSpPr>
          <p:cNvPr id="53" name="Rectangle 52"/>
          <p:cNvSpPr/>
          <p:nvPr/>
        </p:nvSpPr>
        <p:spPr>
          <a:xfrm>
            <a:off x="6973888" y="1914525"/>
            <a:ext cx="26352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54" name="Rectangle 53"/>
          <p:cNvSpPr/>
          <p:nvPr/>
        </p:nvSpPr>
        <p:spPr>
          <a:xfrm>
            <a:off x="7243763" y="1914525"/>
            <a:ext cx="26352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55" name="TextBox 54"/>
          <p:cNvSpPr txBox="1"/>
          <p:nvPr/>
        </p:nvSpPr>
        <p:spPr>
          <a:xfrm>
            <a:off x="1998663" y="1295400"/>
            <a:ext cx="5146675" cy="461963"/>
          </a:xfrm>
          <a:prstGeom prst="rect">
            <a:avLst/>
          </a:prstGeom>
          <a:noFill/>
        </p:spPr>
        <p:txBody>
          <a:bodyPr wrap="none">
            <a:spAutoFit/>
          </a:bodyPr>
          <a:lstStyle/>
          <a:p>
            <a:pPr>
              <a:defRPr/>
            </a:pPr>
            <a:r>
              <a:rPr lang="en-US" sz="2400" dirty="0">
                <a:effectLst>
                  <a:outerShdw blurRad="38100" dist="38100" dir="2700000" algn="tl">
                    <a:srgbClr val="000000">
                      <a:alpha val="43137"/>
                    </a:srgbClr>
                  </a:outerShdw>
                </a:effectLst>
                <a:latin typeface="+mj-lt"/>
              </a:rPr>
              <a:t>0% to 90%B- “ABBA” Sequence</a:t>
            </a:r>
            <a:endParaRPr lang="en-US" sz="2400" dirty="0">
              <a:effectLst>
                <a:outerShdw blurRad="38100" dist="38100" dir="2700000" algn="tl">
                  <a:srgbClr val="000000">
                    <a:alpha val="43137"/>
                  </a:srgbClr>
                </a:outerShdw>
              </a:effectLst>
              <a:latin typeface="+mj-lt"/>
            </a:endParaRPr>
          </a:p>
        </p:txBody>
      </p:sp>
      <p:cxnSp>
        <p:nvCxnSpPr>
          <p:cNvPr id="56" name="Straight Connector 55"/>
          <p:cNvCxnSpPr/>
          <p:nvPr/>
        </p:nvCxnSpPr>
        <p:spPr>
          <a:xfrm>
            <a:off x="609600" y="38862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57" name="Straight Connector 56"/>
          <p:cNvCxnSpPr/>
          <p:nvPr/>
        </p:nvCxnSpPr>
        <p:spPr>
          <a:xfrm>
            <a:off x="609600" y="43434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58" name="Straight Arrow Connector 57"/>
          <p:cNvCxnSpPr/>
          <p:nvPr/>
        </p:nvCxnSpPr>
        <p:spPr>
          <a:xfrm>
            <a:off x="609600" y="4114800"/>
            <a:ext cx="3505200" cy="1588"/>
          </a:xfrm>
          <a:prstGeom prst="straightConnector1">
            <a:avLst/>
          </a:prstGeom>
          <a:ln>
            <a:solidFill>
              <a:schemeClr val="bg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619125" y="3895725"/>
            <a:ext cx="657225" cy="431800"/>
          </a:xfrm>
          <a:prstGeom prst="rect">
            <a:avLst/>
          </a:prstGeom>
          <a:solidFill>
            <a:srgbClr val="FF00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cs typeface="Arial" pitchFamily="34" charset="0"/>
              </a:rPr>
              <a:t>B</a:t>
            </a:r>
            <a:endParaRPr lang="en-US"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60" name="Rectangle 59"/>
          <p:cNvSpPr/>
          <p:nvPr/>
        </p:nvSpPr>
        <p:spPr>
          <a:xfrm>
            <a:off x="1404938" y="3895725"/>
            <a:ext cx="658812" cy="431800"/>
          </a:xfrm>
          <a:prstGeom prst="rect">
            <a:avLst/>
          </a:prstGeom>
          <a:solidFill>
            <a:srgbClr val="FF00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rPr>
              <a:t>B</a:t>
            </a:r>
            <a:endParaRPr lang="en-US" dirty="0">
              <a:ln w="18415" cmpd="sng">
                <a:noFill/>
                <a:prstDash val="solid"/>
              </a:ln>
              <a:effectLst>
                <a:outerShdw blurRad="50800" dist="38100" dir="2700000" algn="tl" rotWithShape="0">
                  <a:prstClr val="black">
                    <a:alpha val="40000"/>
                  </a:prstClr>
                </a:outerShdw>
              </a:effectLst>
            </a:endParaRPr>
          </a:p>
        </p:txBody>
      </p:sp>
      <p:sp>
        <p:nvSpPr>
          <p:cNvPr id="61" name="Rectangle 60"/>
          <p:cNvSpPr/>
          <p:nvPr/>
        </p:nvSpPr>
        <p:spPr>
          <a:xfrm>
            <a:off x="1276350" y="3895725"/>
            <a:ext cx="130175" cy="431800"/>
          </a:xfrm>
          <a:prstGeom prst="rect">
            <a:avLst/>
          </a:prstGeom>
          <a:solidFill>
            <a:srgbClr val="FFFF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600" dirty="0">
                <a:ln w="18415" cmpd="sng">
                  <a:noFill/>
                  <a:prstDash val="solid"/>
                </a:ln>
                <a:effectLst>
                  <a:outerShdw blurRad="63500" dir="3600000" algn="tl" rotWithShape="0">
                    <a:srgbClr val="000000">
                      <a:alpha val="70000"/>
                    </a:srgbClr>
                  </a:outerShdw>
                </a:effectLst>
              </a:rPr>
              <a:t>A</a:t>
            </a:r>
            <a:endParaRPr lang="en-US" sz="1600" dirty="0">
              <a:ln w="18415" cmpd="sng">
                <a:noFill/>
                <a:prstDash val="solid"/>
              </a:ln>
              <a:effectLst>
                <a:outerShdw blurRad="63500" dir="3600000" algn="tl" rotWithShape="0">
                  <a:srgbClr val="000000">
                    <a:alpha val="70000"/>
                  </a:srgbClr>
                </a:outerShdw>
              </a:effectLst>
            </a:endParaRPr>
          </a:p>
        </p:txBody>
      </p:sp>
      <p:cxnSp>
        <p:nvCxnSpPr>
          <p:cNvPr id="67" name="Straight Connector 66"/>
          <p:cNvCxnSpPr/>
          <p:nvPr/>
        </p:nvCxnSpPr>
        <p:spPr>
          <a:xfrm>
            <a:off x="4894263" y="38862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68" name="Straight Connector 67"/>
          <p:cNvCxnSpPr/>
          <p:nvPr/>
        </p:nvCxnSpPr>
        <p:spPr>
          <a:xfrm>
            <a:off x="4894263" y="4343400"/>
            <a:ext cx="3505200" cy="1588"/>
          </a:xfrm>
          <a:prstGeom prst="line">
            <a:avLst/>
          </a:prstGeom>
        </p:spPr>
        <p:style>
          <a:lnRef idx="2">
            <a:schemeClr val="dk1"/>
          </a:lnRef>
          <a:fillRef idx="0">
            <a:schemeClr val="dk1"/>
          </a:fillRef>
          <a:effectRef idx="1">
            <a:schemeClr val="dk1"/>
          </a:effectRef>
          <a:fontRef idx="minor">
            <a:schemeClr val="tx1"/>
          </a:fontRef>
        </p:style>
      </p:cxnSp>
      <p:cxnSp>
        <p:nvCxnSpPr>
          <p:cNvPr id="69" name="Straight Arrow Connector 68"/>
          <p:cNvCxnSpPr/>
          <p:nvPr/>
        </p:nvCxnSpPr>
        <p:spPr>
          <a:xfrm>
            <a:off x="4894263" y="4114800"/>
            <a:ext cx="3505200" cy="1588"/>
          </a:xfrm>
          <a:prstGeom prst="straightConnector1">
            <a:avLst/>
          </a:prstGeom>
          <a:ln>
            <a:solidFill>
              <a:schemeClr val="bg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70" name="Rectangle 69"/>
          <p:cNvSpPr/>
          <p:nvPr/>
        </p:nvSpPr>
        <p:spPr>
          <a:xfrm>
            <a:off x="5562600" y="3895725"/>
            <a:ext cx="58738"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800" dirty="0">
                <a:ln w="18415" cmpd="sng">
                  <a:noFill/>
                  <a:prstDash val="solid"/>
                </a:ln>
                <a:effectLst>
                  <a:outerShdw blurRad="50800" dist="38100" dir="2700000" algn="tl" rotWithShape="0">
                    <a:prstClr val="black">
                      <a:alpha val="40000"/>
                    </a:prstClr>
                  </a:outerShdw>
                </a:effectLst>
                <a:cs typeface="Arial" pitchFamily="34" charset="0"/>
              </a:rPr>
              <a:t>A</a:t>
            </a:r>
            <a:endParaRPr lang="en-US" sz="800"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72" name="Rectangle 71"/>
          <p:cNvSpPr/>
          <p:nvPr/>
        </p:nvSpPr>
        <p:spPr>
          <a:xfrm>
            <a:off x="4897438" y="3895725"/>
            <a:ext cx="665162"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82" name="TextBox 81"/>
          <p:cNvSpPr txBox="1"/>
          <p:nvPr/>
        </p:nvSpPr>
        <p:spPr>
          <a:xfrm>
            <a:off x="2055813" y="3276600"/>
            <a:ext cx="5032375" cy="461963"/>
          </a:xfrm>
          <a:prstGeom prst="rect">
            <a:avLst/>
          </a:prstGeom>
          <a:noFill/>
        </p:spPr>
        <p:txBody>
          <a:bodyPr wrap="none">
            <a:spAutoFit/>
          </a:bodyPr>
          <a:lstStyle/>
          <a:p>
            <a:pPr>
              <a:defRPr/>
            </a:pPr>
            <a:r>
              <a:rPr lang="en-US" sz="2400" dirty="0">
                <a:effectLst>
                  <a:outerShdw blurRad="38100" dist="38100" dir="2700000" algn="tl">
                    <a:srgbClr val="000000">
                      <a:alpha val="43137"/>
                    </a:srgbClr>
                  </a:outerShdw>
                </a:effectLst>
                <a:latin typeface="+mj-lt"/>
              </a:rPr>
              <a:t>90% to 99%B- “BAB” </a:t>
            </a:r>
            <a:r>
              <a:rPr lang="en-US" sz="2400" dirty="0">
                <a:effectLst>
                  <a:outerShdw blurRad="38100" dist="38100" dir="2700000" algn="tl">
                    <a:srgbClr val="000000">
                      <a:alpha val="43137"/>
                    </a:srgbClr>
                  </a:outerShdw>
                </a:effectLst>
              </a:rPr>
              <a:t>Sequence</a:t>
            </a:r>
            <a:endParaRPr lang="en-US" sz="2400" dirty="0">
              <a:effectLst>
                <a:outerShdw blurRad="38100" dist="38100" dir="2700000" algn="tl">
                  <a:srgbClr val="000000">
                    <a:alpha val="43137"/>
                  </a:srgbClr>
                </a:outerShdw>
              </a:effectLst>
              <a:latin typeface="+mj-lt"/>
            </a:endParaRPr>
          </a:p>
        </p:txBody>
      </p:sp>
      <p:sp>
        <p:nvSpPr>
          <p:cNvPr id="83" name="Rectangle 82"/>
          <p:cNvSpPr/>
          <p:nvPr/>
        </p:nvSpPr>
        <p:spPr>
          <a:xfrm>
            <a:off x="2220913" y="3895725"/>
            <a:ext cx="658812" cy="431800"/>
          </a:xfrm>
          <a:prstGeom prst="rect">
            <a:avLst/>
          </a:prstGeom>
          <a:solidFill>
            <a:srgbClr val="FF00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cs typeface="Arial" pitchFamily="34" charset="0"/>
              </a:rPr>
              <a:t>B</a:t>
            </a:r>
            <a:endParaRPr lang="en-US"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84" name="Rectangle 83"/>
          <p:cNvSpPr/>
          <p:nvPr/>
        </p:nvSpPr>
        <p:spPr>
          <a:xfrm>
            <a:off x="3006725" y="3895725"/>
            <a:ext cx="658813" cy="431800"/>
          </a:xfrm>
          <a:prstGeom prst="rect">
            <a:avLst/>
          </a:prstGeom>
          <a:solidFill>
            <a:srgbClr val="FF00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dirty="0">
                <a:ln w="18415" cmpd="sng">
                  <a:noFill/>
                  <a:prstDash val="solid"/>
                </a:ln>
                <a:effectLst>
                  <a:outerShdw blurRad="50800" dist="38100" dir="2700000" algn="tl" rotWithShape="0">
                    <a:prstClr val="black">
                      <a:alpha val="40000"/>
                    </a:prstClr>
                  </a:outerShdw>
                </a:effectLst>
              </a:rPr>
              <a:t>B</a:t>
            </a:r>
            <a:endParaRPr lang="en-US" dirty="0">
              <a:ln w="18415" cmpd="sng">
                <a:noFill/>
                <a:prstDash val="solid"/>
              </a:ln>
              <a:effectLst>
                <a:outerShdw blurRad="50800" dist="38100" dir="2700000" algn="tl" rotWithShape="0">
                  <a:prstClr val="black">
                    <a:alpha val="40000"/>
                  </a:prstClr>
                </a:outerShdw>
              </a:effectLst>
            </a:endParaRPr>
          </a:p>
        </p:txBody>
      </p:sp>
      <p:sp>
        <p:nvSpPr>
          <p:cNvPr id="85" name="Rectangle 84"/>
          <p:cNvSpPr/>
          <p:nvPr/>
        </p:nvSpPr>
        <p:spPr>
          <a:xfrm>
            <a:off x="2878138" y="3895725"/>
            <a:ext cx="131762" cy="431800"/>
          </a:xfrm>
          <a:prstGeom prst="rect">
            <a:avLst/>
          </a:prstGeom>
          <a:solidFill>
            <a:srgbClr val="FFFF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600" dirty="0">
                <a:ln w="18415" cmpd="sng">
                  <a:noFill/>
                  <a:prstDash val="solid"/>
                </a:ln>
                <a:effectLst>
                  <a:outerShdw blurRad="63500" dir="3600000" algn="tl" rotWithShape="0">
                    <a:srgbClr val="000000">
                      <a:alpha val="70000"/>
                    </a:srgbClr>
                  </a:outerShdw>
                </a:effectLst>
              </a:rPr>
              <a:t>A</a:t>
            </a:r>
            <a:endParaRPr lang="en-US" sz="1600" dirty="0">
              <a:ln w="18415" cmpd="sng">
                <a:noFill/>
                <a:prstDash val="solid"/>
              </a:ln>
              <a:effectLst>
                <a:outerShdw blurRad="63500" dir="3600000" algn="tl" rotWithShape="0">
                  <a:srgbClr val="000000">
                    <a:alpha val="70000"/>
                  </a:srgbClr>
                </a:outerShdw>
              </a:effectLst>
            </a:endParaRPr>
          </a:p>
        </p:txBody>
      </p:sp>
      <p:sp>
        <p:nvSpPr>
          <p:cNvPr id="86" name="Rectangle 85"/>
          <p:cNvSpPr/>
          <p:nvPr/>
        </p:nvSpPr>
        <p:spPr>
          <a:xfrm>
            <a:off x="5621338" y="3895725"/>
            <a:ext cx="665162"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87" name="Rectangle 86"/>
          <p:cNvSpPr/>
          <p:nvPr/>
        </p:nvSpPr>
        <p:spPr>
          <a:xfrm>
            <a:off x="7050088" y="3895725"/>
            <a:ext cx="57150" cy="431800"/>
          </a:xfrm>
          <a:prstGeom prst="rect">
            <a:avLst/>
          </a:prstGeom>
          <a:solidFill>
            <a:srgbClr val="FFFF00">
              <a:alpha val="73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800" dirty="0">
                <a:ln w="18415" cmpd="sng">
                  <a:noFill/>
                  <a:prstDash val="solid"/>
                </a:ln>
                <a:effectLst>
                  <a:outerShdw blurRad="50800" dist="38100" dir="2700000" algn="tl" rotWithShape="0">
                    <a:prstClr val="black">
                      <a:alpha val="40000"/>
                    </a:prstClr>
                  </a:outerShdw>
                </a:effectLst>
                <a:cs typeface="Arial" pitchFamily="34" charset="0"/>
              </a:rPr>
              <a:t>A</a:t>
            </a:r>
            <a:endParaRPr lang="en-US" sz="800" dirty="0">
              <a:ln w="18415" cmpd="sng">
                <a:noFill/>
                <a:prstDash val="solid"/>
              </a:ln>
              <a:effectLst>
                <a:outerShdw blurRad="50800" dist="38100" dir="2700000" algn="tl" rotWithShape="0">
                  <a:prstClr val="black">
                    <a:alpha val="40000"/>
                  </a:prstClr>
                </a:outerShdw>
              </a:effectLst>
              <a:cs typeface="Arial" pitchFamily="34" charset="0"/>
            </a:endParaRPr>
          </a:p>
        </p:txBody>
      </p:sp>
      <p:sp>
        <p:nvSpPr>
          <p:cNvPr id="88" name="Rectangle 87"/>
          <p:cNvSpPr/>
          <p:nvPr/>
        </p:nvSpPr>
        <p:spPr>
          <a:xfrm>
            <a:off x="6384925" y="3895725"/>
            <a:ext cx="663575"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89" name="Rectangle 88"/>
          <p:cNvSpPr/>
          <p:nvPr/>
        </p:nvSpPr>
        <p:spPr>
          <a:xfrm>
            <a:off x="7108825" y="3895725"/>
            <a:ext cx="665163" cy="431800"/>
          </a:xfrm>
          <a:prstGeom prst="rect">
            <a:avLst/>
          </a:prstGeom>
          <a:solidFill>
            <a:srgbClr val="FF0000">
              <a:alpha val="62000"/>
            </a:srgbClr>
          </a:solidFill>
          <a:ln w="3175">
            <a:solidFill>
              <a:schemeClr val="tx1"/>
            </a:solidFill>
          </a:ln>
        </p:spPr>
        <p:style>
          <a:lnRef idx="1">
            <a:schemeClr val="accent1"/>
          </a:lnRef>
          <a:fillRef idx="0">
            <a:schemeClr val="accent1"/>
          </a:fillRef>
          <a:effectRef idx="0">
            <a:schemeClr val="accent1"/>
          </a:effectRef>
          <a:fontRef idx="minor">
            <a:schemeClr val="tx1"/>
          </a:fontRef>
        </p:style>
        <p:txBody>
          <a:bodyPr lIns="0" rIns="0" anchor="ctr" anchorCtr="1"/>
          <a:lstStyle/>
          <a:p>
            <a:pPr algn="ctr">
              <a:defRPr/>
            </a:pPr>
            <a:r>
              <a:rPr lang="en-US" sz="1200" dirty="0">
                <a:ln w="18415" cmpd="sng">
                  <a:noFill/>
                  <a:prstDash val="solid"/>
                </a:ln>
                <a:effectLst>
                  <a:outerShdw blurRad="63500" dir="3600000" algn="tl" rotWithShape="0">
                    <a:srgbClr val="000000">
                      <a:alpha val="70000"/>
                    </a:srgbClr>
                  </a:outerShdw>
                </a:effectLst>
              </a:rPr>
              <a:t>B</a:t>
            </a:r>
            <a:endParaRPr lang="en-US" sz="1200" dirty="0">
              <a:ln w="18415" cmpd="sng">
                <a:noFill/>
                <a:prstDash val="solid"/>
              </a:ln>
              <a:effectLst>
                <a:outerShdw blurRad="63500" dir="3600000" algn="tl" rotWithShape="0">
                  <a:srgbClr val="000000">
                    <a:alpha val="70000"/>
                  </a:srgbClr>
                </a:outerShdw>
              </a:effectLst>
            </a:endParaRPr>
          </a:p>
        </p:txBody>
      </p:sp>
      <p:sp>
        <p:nvSpPr>
          <p:cNvPr id="30768" name="Text Box 18"/>
          <p:cNvSpPr txBox="1">
            <a:spLocks noChangeArrowheads="1"/>
          </p:cNvSpPr>
          <p:nvPr/>
        </p:nvSpPr>
        <p:spPr bwMode="auto">
          <a:xfrm>
            <a:off x="2971800" y="2743200"/>
            <a:ext cx="2667000" cy="338138"/>
          </a:xfrm>
          <a:prstGeom prst="rect">
            <a:avLst/>
          </a:prstGeom>
          <a:noFill/>
          <a:ln w="28575">
            <a:noFill/>
            <a:miter lim="800000"/>
            <a:headEnd/>
            <a:tailEnd/>
          </a:ln>
        </p:spPr>
        <p:txBody>
          <a:bodyPr>
            <a:spAutoFit/>
          </a:bodyPr>
          <a:lstStyle/>
          <a:p>
            <a:pPr algn="ctr"/>
            <a:r>
              <a:rPr lang="en-US" sz="800" i="1">
                <a:latin typeface="Verdana" pitchFamily="34" charset="0"/>
              </a:rPr>
              <a:t>Gaps shown are for illustration purposes only. There are no actual gaps in sequence.</a:t>
            </a:r>
          </a:p>
        </p:txBody>
      </p:sp>
      <p:sp>
        <p:nvSpPr>
          <p:cNvPr id="93" name="TextBox 92"/>
          <p:cNvSpPr txBox="1"/>
          <p:nvPr/>
        </p:nvSpPr>
        <p:spPr>
          <a:xfrm>
            <a:off x="1828800" y="2514600"/>
            <a:ext cx="935038" cy="369888"/>
          </a:xfrm>
          <a:prstGeom prst="rect">
            <a:avLst/>
          </a:prstGeom>
          <a:noFill/>
        </p:spPr>
        <p:txBody>
          <a:bodyPr wrap="none">
            <a:spAutoFit/>
          </a:bodyPr>
          <a:lstStyle/>
          <a:p>
            <a:pPr>
              <a:defRPr/>
            </a:pPr>
            <a:r>
              <a:rPr lang="en-US" dirty="0">
                <a:effectLst>
                  <a:outerShdw blurRad="38100" dist="38100" dir="2700000" algn="tl">
                    <a:srgbClr val="000000">
                      <a:alpha val="43137"/>
                    </a:srgbClr>
                  </a:outerShdw>
                </a:effectLst>
              </a:rPr>
              <a:t>~10%B</a:t>
            </a:r>
            <a:endParaRPr lang="en-US" dirty="0"/>
          </a:p>
        </p:txBody>
      </p:sp>
      <p:sp>
        <p:nvSpPr>
          <p:cNvPr id="94" name="TextBox 93"/>
          <p:cNvSpPr txBox="1"/>
          <p:nvPr/>
        </p:nvSpPr>
        <p:spPr>
          <a:xfrm>
            <a:off x="5943600" y="2514600"/>
            <a:ext cx="935038" cy="369888"/>
          </a:xfrm>
          <a:prstGeom prst="rect">
            <a:avLst/>
          </a:prstGeom>
          <a:noFill/>
        </p:spPr>
        <p:txBody>
          <a:bodyPr wrap="none">
            <a:spAutoFit/>
          </a:bodyPr>
          <a:lstStyle/>
          <a:p>
            <a:pPr>
              <a:defRPr/>
            </a:pPr>
            <a:r>
              <a:rPr lang="en-US" dirty="0">
                <a:effectLst>
                  <a:outerShdw blurRad="38100" dist="38100" dir="2700000" algn="tl">
                    <a:srgbClr val="000000">
                      <a:alpha val="43137"/>
                    </a:srgbClr>
                  </a:outerShdw>
                </a:effectLst>
              </a:rPr>
              <a:t>~80%B</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QSM Internal Components</a:t>
            </a:r>
          </a:p>
        </p:txBody>
      </p:sp>
      <p:pic>
        <p:nvPicPr>
          <p:cNvPr id="31746" name="Picture 1"/>
          <p:cNvPicPr>
            <a:picLocks noChangeAspect="1" noChangeArrowheads="1"/>
          </p:cNvPicPr>
          <p:nvPr/>
        </p:nvPicPr>
        <p:blipFill>
          <a:blip r:embed="rId2"/>
          <a:srcRect t="17999" b="12000"/>
          <a:stretch>
            <a:fillRect/>
          </a:stretch>
        </p:blipFill>
        <p:spPr bwMode="auto">
          <a:xfrm>
            <a:off x="304800" y="2895600"/>
            <a:ext cx="8518525" cy="2773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smtClean="0"/>
              <a:t>QSM Internal Components- Top View</a:t>
            </a:r>
          </a:p>
        </p:txBody>
      </p:sp>
      <p:pic>
        <p:nvPicPr>
          <p:cNvPr id="32770" name="Picture 2" descr="C:\Maverick Project\Pictures\Raw Pictures\2009_10_07\QSM Top view 800.jpg"/>
          <p:cNvPicPr>
            <a:picLocks noChangeAspect="1" noChangeArrowheads="1"/>
          </p:cNvPicPr>
          <p:nvPr/>
        </p:nvPicPr>
        <p:blipFill>
          <a:blip r:embed="rId2"/>
          <a:srcRect/>
          <a:stretch>
            <a:fillRect/>
          </a:stretch>
        </p:blipFill>
        <p:spPr bwMode="auto">
          <a:xfrm>
            <a:off x="2590800" y="682625"/>
            <a:ext cx="3962400" cy="5946775"/>
          </a:xfrm>
          <a:prstGeom prst="rect">
            <a:avLst/>
          </a:prstGeom>
          <a:noFill/>
          <a:ln w="9525">
            <a:noFill/>
            <a:miter lim="800000"/>
            <a:headEnd/>
            <a:tailEnd/>
          </a:ln>
        </p:spPr>
      </p:pic>
      <p:sp>
        <p:nvSpPr>
          <p:cNvPr id="32771" name="Text Box 18"/>
          <p:cNvSpPr txBox="1">
            <a:spLocks noChangeArrowheads="1"/>
          </p:cNvSpPr>
          <p:nvPr/>
        </p:nvSpPr>
        <p:spPr bwMode="auto">
          <a:xfrm>
            <a:off x="668338" y="2089150"/>
            <a:ext cx="1333500" cy="276225"/>
          </a:xfrm>
          <a:prstGeom prst="rect">
            <a:avLst/>
          </a:prstGeom>
          <a:noFill/>
          <a:ln w="28575">
            <a:noFill/>
            <a:miter lim="800000"/>
            <a:headEnd/>
            <a:tailEnd/>
          </a:ln>
        </p:spPr>
        <p:txBody>
          <a:bodyPr>
            <a:spAutoFit/>
          </a:bodyPr>
          <a:lstStyle/>
          <a:p>
            <a:pPr algn="ctr"/>
            <a:r>
              <a:rPr lang="en-US" sz="1200">
                <a:latin typeface="Verdana" pitchFamily="34" charset="0"/>
              </a:rPr>
              <a:t>Vent Valve</a:t>
            </a:r>
          </a:p>
        </p:txBody>
      </p:sp>
      <p:sp>
        <p:nvSpPr>
          <p:cNvPr id="5" name="Line 19"/>
          <p:cNvSpPr>
            <a:spLocks noChangeShapeType="1"/>
          </p:cNvSpPr>
          <p:nvPr/>
        </p:nvSpPr>
        <p:spPr bwMode="auto">
          <a:xfrm>
            <a:off x="1828800" y="2209800"/>
            <a:ext cx="2209800" cy="66675"/>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2773" name="Text Box 18"/>
          <p:cNvSpPr txBox="1">
            <a:spLocks noChangeArrowheads="1"/>
          </p:cNvSpPr>
          <p:nvPr/>
        </p:nvSpPr>
        <p:spPr bwMode="auto">
          <a:xfrm>
            <a:off x="7467600" y="1524000"/>
            <a:ext cx="1333500" cy="646113"/>
          </a:xfrm>
          <a:prstGeom prst="rect">
            <a:avLst/>
          </a:prstGeom>
          <a:noFill/>
          <a:ln w="28575">
            <a:noFill/>
            <a:miter lim="800000"/>
            <a:headEnd/>
            <a:tailEnd/>
          </a:ln>
        </p:spPr>
        <p:txBody>
          <a:bodyPr>
            <a:spAutoFit/>
          </a:bodyPr>
          <a:lstStyle/>
          <a:p>
            <a:pPr algn="ctr"/>
            <a:r>
              <a:rPr lang="en-US" sz="1200">
                <a:latin typeface="Verdana" pitchFamily="34" charset="0"/>
              </a:rPr>
              <a:t>Primary and Accumulator Actuators</a:t>
            </a:r>
          </a:p>
        </p:txBody>
      </p:sp>
      <p:sp>
        <p:nvSpPr>
          <p:cNvPr id="7" name="Line 19"/>
          <p:cNvSpPr>
            <a:spLocks noChangeShapeType="1"/>
          </p:cNvSpPr>
          <p:nvPr/>
        </p:nvSpPr>
        <p:spPr bwMode="auto">
          <a:xfrm flipH="1">
            <a:off x="4854575" y="1885950"/>
            <a:ext cx="2674938" cy="6096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8" name="Line 19"/>
          <p:cNvSpPr>
            <a:spLocks noChangeShapeType="1"/>
          </p:cNvSpPr>
          <p:nvPr/>
        </p:nvSpPr>
        <p:spPr bwMode="auto">
          <a:xfrm flipH="1">
            <a:off x="5791200" y="1676400"/>
            <a:ext cx="1738313" cy="3048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2776" name="Text Box 18"/>
          <p:cNvSpPr txBox="1">
            <a:spLocks noChangeArrowheads="1"/>
          </p:cNvSpPr>
          <p:nvPr/>
        </p:nvSpPr>
        <p:spPr bwMode="auto">
          <a:xfrm>
            <a:off x="7315200" y="5029200"/>
            <a:ext cx="1333500" cy="276225"/>
          </a:xfrm>
          <a:prstGeom prst="rect">
            <a:avLst/>
          </a:prstGeom>
          <a:noFill/>
          <a:ln w="28575">
            <a:noFill/>
            <a:miter lim="800000"/>
            <a:headEnd/>
            <a:tailEnd/>
          </a:ln>
        </p:spPr>
        <p:txBody>
          <a:bodyPr>
            <a:spAutoFit/>
          </a:bodyPr>
          <a:lstStyle/>
          <a:p>
            <a:pPr algn="ctr"/>
            <a:r>
              <a:rPr lang="en-US" sz="1200">
                <a:latin typeface="Verdana" pitchFamily="34" charset="0"/>
              </a:rPr>
              <a:t>CCPU2K3V</a:t>
            </a:r>
          </a:p>
        </p:txBody>
      </p:sp>
      <p:sp>
        <p:nvSpPr>
          <p:cNvPr id="10" name="Line 19"/>
          <p:cNvSpPr>
            <a:spLocks noChangeShapeType="1"/>
          </p:cNvSpPr>
          <p:nvPr/>
        </p:nvSpPr>
        <p:spPr bwMode="auto">
          <a:xfrm flipH="1">
            <a:off x="5257800" y="5181600"/>
            <a:ext cx="2271713" cy="3810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2778" name="Text Box 18"/>
          <p:cNvSpPr txBox="1">
            <a:spLocks noChangeArrowheads="1"/>
          </p:cNvSpPr>
          <p:nvPr/>
        </p:nvSpPr>
        <p:spPr bwMode="auto">
          <a:xfrm>
            <a:off x="685800" y="4876800"/>
            <a:ext cx="1333500" cy="461963"/>
          </a:xfrm>
          <a:prstGeom prst="rect">
            <a:avLst/>
          </a:prstGeom>
          <a:noFill/>
          <a:ln w="28575">
            <a:noFill/>
            <a:miter lim="800000"/>
            <a:headEnd/>
            <a:tailEnd/>
          </a:ln>
        </p:spPr>
        <p:txBody>
          <a:bodyPr>
            <a:spAutoFit/>
          </a:bodyPr>
          <a:lstStyle/>
          <a:p>
            <a:pPr algn="ctr"/>
            <a:r>
              <a:rPr lang="en-US" sz="1200">
                <a:latin typeface="Verdana" pitchFamily="34" charset="0"/>
              </a:rPr>
              <a:t>Personality</a:t>
            </a:r>
          </a:p>
          <a:p>
            <a:pPr algn="ctr"/>
            <a:r>
              <a:rPr lang="en-US" sz="1200">
                <a:latin typeface="Verdana" pitchFamily="34" charset="0"/>
              </a:rPr>
              <a:t>Card</a:t>
            </a:r>
          </a:p>
        </p:txBody>
      </p:sp>
      <p:sp>
        <p:nvSpPr>
          <p:cNvPr id="12" name="Line 19"/>
          <p:cNvSpPr>
            <a:spLocks noChangeShapeType="1"/>
          </p:cNvSpPr>
          <p:nvPr/>
        </p:nvSpPr>
        <p:spPr bwMode="auto">
          <a:xfrm>
            <a:off x="1828800" y="5029200"/>
            <a:ext cx="1905000" cy="1524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2780" name="Text Box 18"/>
          <p:cNvSpPr txBox="1">
            <a:spLocks noChangeArrowheads="1"/>
          </p:cNvSpPr>
          <p:nvPr/>
        </p:nvSpPr>
        <p:spPr bwMode="auto">
          <a:xfrm>
            <a:off x="7581900" y="3962400"/>
            <a:ext cx="1333500" cy="276225"/>
          </a:xfrm>
          <a:prstGeom prst="rect">
            <a:avLst/>
          </a:prstGeom>
          <a:noFill/>
          <a:ln w="28575">
            <a:noFill/>
            <a:miter lim="800000"/>
            <a:headEnd/>
            <a:tailEnd/>
          </a:ln>
        </p:spPr>
        <p:txBody>
          <a:bodyPr>
            <a:spAutoFit/>
          </a:bodyPr>
          <a:lstStyle/>
          <a:p>
            <a:pPr algn="ctr"/>
            <a:r>
              <a:rPr lang="en-US" sz="1200">
                <a:latin typeface="Verdana" pitchFamily="34" charset="0"/>
              </a:rPr>
              <a:t>Power Supply</a:t>
            </a:r>
          </a:p>
        </p:txBody>
      </p:sp>
      <p:sp>
        <p:nvSpPr>
          <p:cNvPr id="14" name="Line 19"/>
          <p:cNvSpPr>
            <a:spLocks noChangeShapeType="1"/>
          </p:cNvSpPr>
          <p:nvPr/>
        </p:nvSpPr>
        <p:spPr bwMode="auto">
          <a:xfrm flipH="1">
            <a:off x="6172200" y="4114800"/>
            <a:ext cx="1509713" cy="8382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smtClean="0"/>
              <a:t>QSM Right Side View</a:t>
            </a:r>
          </a:p>
        </p:txBody>
      </p:sp>
      <p:pic>
        <p:nvPicPr>
          <p:cNvPr id="33794" name="Picture 2" descr="C:\Maverick Project\Pictures\Raw Pictures\2009_10_07\QSM Side interior view.jpg"/>
          <p:cNvPicPr>
            <a:picLocks noChangeAspect="1" noChangeArrowheads="1"/>
          </p:cNvPicPr>
          <p:nvPr/>
        </p:nvPicPr>
        <p:blipFill>
          <a:blip r:embed="rId2"/>
          <a:srcRect/>
          <a:stretch>
            <a:fillRect/>
          </a:stretch>
        </p:blipFill>
        <p:spPr bwMode="auto">
          <a:xfrm>
            <a:off x="127000" y="1600200"/>
            <a:ext cx="8890000" cy="3911600"/>
          </a:xfrm>
          <a:prstGeom prst="rect">
            <a:avLst/>
          </a:prstGeom>
          <a:noFill/>
          <a:ln w="9525">
            <a:noFill/>
            <a:miter lim="800000"/>
            <a:headEnd/>
            <a:tailEnd/>
          </a:ln>
        </p:spPr>
      </p:pic>
      <p:sp>
        <p:nvSpPr>
          <p:cNvPr id="33795" name="Text Box 18"/>
          <p:cNvSpPr txBox="1">
            <a:spLocks noChangeArrowheads="1"/>
          </p:cNvSpPr>
          <p:nvPr/>
        </p:nvSpPr>
        <p:spPr bwMode="auto">
          <a:xfrm>
            <a:off x="3352800" y="5943600"/>
            <a:ext cx="1333500" cy="276225"/>
          </a:xfrm>
          <a:prstGeom prst="rect">
            <a:avLst/>
          </a:prstGeom>
          <a:noFill/>
          <a:ln w="28575">
            <a:noFill/>
            <a:miter lim="800000"/>
            <a:headEnd/>
            <a:tailEnd/>
          </a:ln>
        </p:spPr>
        <p:txBody>
          <a:bodyPr>
            <a:spAutoFit/>
          </a:bodyPr>
          <a:lstStyle/>
          <a:p>
            <a:pPr algn="ctr"/>
            <a:r>
              <a:rPr lang="en-US" sz="1200">
                <a:latin typeface="Verdana" pitchFamily="34" charset="0"/>
              </a:rPr>
              <a:t>Power Supply</a:t>
            </a:r>
          </a:p>
        </p:txBody>
      </p:sp>
      <p:sp>
        <p:nvSpPr>
          <p:cNvPr id="5" name="Line 19"/>
          <p:cNvSpPr>
            <a:spLocks noChangeShapeType="1"/>
          </p:cNvSpPr>
          <p:nvPr/>
        </p:nvSpPr>
        <p:spPr bwMode="auto">
          <a:xfrm flipV="1">
            <a:off x="3962400" y="3657600"/>
            <a:ext cx="304800" cy="22098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3797" name="Text Box 18"/>
          <p:cNvSpPr txBox="1">
            <a:spLocks noChangeArrowheads="1"/>
          </p:cNvSpPr>
          <p:nvPr/>
        </p:nvSpPr>
        <p:spPr bwMode="auto">
          <a:xfrm>
            <a:off x="5867400" y="6019800"/>
            <a:ext cx="1333500" cy="461963"/>
          </a:xfrm>
          <a:prstGeom prst="rect">
            <a:avLst/>
          </a:prstGeom>
          <a:noFill/>
          <a:ln w="28575">
            <a:noFill/>
            <a:miter lim="800000"/>
            <a:headEnd/>
            <a:tailEnd/>
          </a:ln>
        </p:spPr>
        <p:txBody>
          <a:bodyPr>
            <a:spAutoFit/>
          </a:bodyPr>
          <a:lstStyle/>
          <a:p>
            <a:pPr algn="ctr"/>
            <a:r>
              <a:rPr lang="en-US" sz="1200">
                <a:latin typeface="Verdana" pitchFamily="34" charset="0"/>
              </a:rPr>
              <a:t>Degasser Pump</a:t>
            </a:r>
          </a:p>
        </p:txBody>
      </p:sp>
      <p:sp>
        <p:nvSpPr>
          <p:cNvPr id="7" name="Line 19"/>
          <p:cNvSpPr>
            <a:spLocks noChangeShapeType="1"/>
          </p:cNvSpPr>
          <p:nvPr/>
        </p:nvSpPr>
        <p:spPr bwMode="auto">
          <a:xfrm flipV="1">
            <a:off x="6477000" y="4419600"/>
            <a:ext cx="1295400" cy="15240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3799" name="Text Box 18"/>
          <p:cNvSpPr txBox="1">
            <a:spLocks noChangeArrowheads="1"/>
          </p:cNvSpPr>
          <p:nvPr/>
        </p:nvSpPr>
        <p:spPr bwMode="auto">
          <a:xfrm>
            <a:off x="685800" y="5791200"/>
            <a:ext cx="1333500" cy="461963"/>
          </a:xfrm>
          <a:prstGeom prst="rect">
            <a:avLst/>
          </a:prstGeom>
          <a:noFill/>
          <a:ln w="28575">
            <a:noFill/>
            <a:miter lim="800000"/>
            <a:headEnd/>
            <a:tailEnd/>
          </a:ln>
        </p:spPr>
        <p:txBody>
          <a:bodyPr>
            <a:spAutoFit/>
          </a:bodyPr>
          <a:lstStyle/>
          <a:p>
            <a:pPr algn="ctr"/>
            <a:r>
              <a:rPr lang="en-US" sz="1200">
                <a:latin typeface="Verdana" pitchFamily="34" charset="0"/>
              </a:rPr>
              <a:t>Degasser Gauge PCB</a:t>
            </a:r>
          </a:p>
        </p:txBody>
      </p:sp>
      <p:sp>
        <p:nvSpPr>
          <p:cNvPr id="9" name="Line 19"/>
          <p:cNvSpPr>
            <a:spLocks noChangeShapeType="1"/>
          </p:cNvSpPr>
          <p:nvPr/>
        </p:nvSpPr>
        <p:spPr bwMode="auto">
          <a:xfrm flipV="1">
            <a:off x="1828800" y="4343400"/>
            <a:ext cx="762000" cy="16002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QSM Rear Panel</a:t>
            </a:r>
          </a:p>
        </p:txBody>
      </p:sp>
      <p:pic>
        <p:nvPicPr>
          <p:cNvPr id="34818" name="Picture 2" descr="C:\Maverick Project\Pictures\Raw Pictures\2009_10_07\QSM Rear view.jpg"/>
          <p:cNvPicPr>
            <a:picLocks noChangeAspect="1" noChangeArrowheads="1"/>
          </p:cNvPicPr>
          <p:nvPr/>
        </p:nvPicPr>
        <p:blipFill>
          <a:blip r:embed="rId2"/>
          <a:srcRect/>
          <a:stretch>
            <a:fillRect/>
          </a:stretch>
        </p:blipFill>
        <p:spPr bwMode="auto">
          <a:xfrm>
            <a:off x="1028700" y="1068388"/>
            <a:ext cx="7086600" cy="4721225"/>
          </a:xfrm>
          <a:prstGeom prst="rect">
            <a:avLst/>
          </a:prstGeom>
          <a:noFill/>
          <a:ln w="9525">
            <a:noFill/>
            <a:miter lim="800000"/>
            <a:headEnd/>
            <a:tailEnd/>
          </a:ln>
        </p:spPr>
      </p:pic>
      <p:sp>
        <p:nvSpPr>
          <p:cNvPr id="34819" name="Text Box 18"/>
          <p:cNvSpPr txBox="1">
            <a:spLocks noChangeArrowheads="1"/>
          </p:cNvSpPr>
          <p:nvPr/>
        </p:nvSpPr>
        <p:spPr bwMode="auto">
          <a:xfrm>
            <a:off x="5334000" y="6096000"/>
            <a:ext cx="1333500" cy="276225"/>
          </a:xfrm>
          <a:prstGeom prst="rect">
            <a:avLst/>
          </a:prstGeom>
          <a:noFill/>
          <a:ln w="28575">
            <a:noFill/>
            <a:miter lim="800000"/>
            <a:headEnd/>
            <a:tailEnd/>
          </a:ln>
        </p:spPr>
        <p:txBody>
          <a:bodyPr>
            <a:spAutoFit/>
          </a:bodyPr>
          <a:lstStyle/>
          <a:p>
            <a:pPr algn="ctr"/>
            <a:r>
              <a:rPr lang="en-US" sz="1200">
                <a:latin typeface="Verdana" pitchFamily="34" charset="0"/>
              </a:rPr>
              <a:t>Power Supply</a:t>
            </a:r>
          </a:p>
        </p:txBody>
      </p:sp>
      <p:sp>
        <p:nvSpPr>
          <p:cNvPr id="5" name="Line 19"/>
          <p:cNvSpPr>
            <a:spLocks noChangeShapeType="1"/>
          </p:cNvSpPr>
          <p:nvPr/>
        </p:nvSpPr>
        <p:spPr bwMode="auto">
          <a:xfrm flipV="1">
            <a:off x="5943600" y="4800600"/>
            <a:ext cx="152400" cy="12192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4821" name="Text Box 18"/>
          <p:cNvSpPr txBox="1">
            <a:spLocks noChangeArrowheads="1"/>
          </p:cNvSpPr>
          <p:nvPr/>
        </p:nvSpPr>
        <p:spPr bwMode="auto">
          <a:xfrm>
            <a:off x="2667000" y="5943600"/>
            <a:ext cx="1333500" cy="646113"/>
          </a:xfrm>
          <a:prstGeom prst="rect">
            <a:avLst/>
          </a:prstGeom>
          <a:noFill/>
          <a:ln w="28575">
            <a:noFill/>
            <a:miter lim="800000"/>
            <a:headEnd/>
            <a:tailEnd/>
          </a:ln>
        </p:spPr>
        <p:txBody>
          <a:bodyPr>
            <a:spAutoFit/>
          </a:bodyPr>
          <a:lstStyle/>
          <a:p>
            <a:pPr algn="ctr"/>
            <a:r>
              <a:rPr lang="en-US" sz="1200">
                <a:latin typeface="Verdana" pitchFamily="34" charset="0"/>
              </a:rPr>
              <a:t>ENET and RS232 Connectors</a:t>
            </a:r>
          </a:p>
        </p:txBody>
      </p:sp>
      <p:sp>
        <p:nvSpPr>
          <p:cNvPr id="7" name="Line 19"/>
          <p:cNvSpPr>
            <a:spLocks noChangeShapeType="1"/>
          </p:cNvSpPr>
          <p:nvPr/>
        </p:nvSpPr>
        <p:spPr bwMode="auto">
          <a:xfrm flipV="1">
            <a:off x="3810000" y="3962400"/>
            <a:ext cx="1143000" cy="21336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34823" name="Text Box 18"/>
          <p:cNvSpPr txBox="1">
            <a:spLocks noChangeArrowheads="1"/>
          </p:cNvSpPr>
          <p:nvPr/>
        </p:nvSpPr>
        <p:spPr bwMode="auto">
          <a:xfrm>
            <a:off x="914400" y="5943600"/>
            <a:ext cx="1333500" cy="646113"/>
          </a:xfrm>
          <a:prstGeom prst="rect">
            <a:avLst/>
          </a:prstGeom>
          <a:noFill/>
          <a:ln w="28575">
            <a:noFill/>
            <a:miter lim="800000"/>
            <a:headEnd/>
            <a:tailEnd/>
          </a:ln>
        </p:spPr>
        <p:txBody>
          <a:bodyPr>
            <a:spAutoFit/>
          </a:bodyPr>
          <a:lstStyle/>
          <a:p>
            <a:pPr algn="ctr"/>
            <a:r>
              <a:rPr lang="en-US" sz="1200">
                <a:latin typeface="Verdana" pitchFamily="34" charset="0"/>
              </a:rPr>
              <a:t>Vacuum Pump Attachment Screws</a:t>
            </a:r>
          </a:p>
        </p:txBody>
      </p:sp>
      <p:sp>
        <p:nvSpPr>
          <p:cNvPr id="9" name="Line 19"/>
          <p:cNvSpPr>
            <a:spLocks noChangeShapeType="1"/>
          </p:cNvSpPr>
          <p:nvPr/>
        </p:nvSpPr>
        <p:spPr bwMode="auto">
          <a:xfrm flipV="1">
            <a:off x="1676400" y="4648200"/>
            <a:ext cx="381000" cy="12954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10" name="Line 19"/>
          <p:cNvSpPr>
            <a:spLocks noChangeShapeType="1"/>
          </p:cNvSpPr>
          <p:nvPr/>
        </p:nvSpPr>
        <p:spPr bwMode="auto">
          <a:xfrm flipV="1">
            <a:off x="1676400" y="4800600"/>
            <a:ext cx="1524000" cy="11430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11" name="Line 19"/>
          <p:cNvSpPr>
            <a:spLocks noChangeShapeType="1"/>
          </p:cNvSpPr>
          <p:nvPr/>
        </p:nvSpPr>
        <p:spPr bwMode="auto">
          <a:xfrm flipV="1">
            <a:off x="1676400" y="4419600"/>
            <a:ext cx="1524000" cy="15240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smtClean="0"/>
              <a:t>QSM Console Top Level Menu</a:t>
            </a:r>
          </a:p>
        </p:txBody>
      </p:sp>
      <p:pic>
        <p:nvPicPr>
          <p:cNvPr id="35842" name="Picture 2" descr="C:\Maverick Project\Screen Captures\console\QSM Top level menu.jpg"/>
          <p:cNvPicPr>
            <a:picLocks noChangeAspect="1" noChangeArrowheads="1"/>
          </p:cNvPicPr>
          <p:nvPr/>
        </p:nvPicPr>
        <p:blipFill>
          <a:blip r:embed="rId2"/>
          <a:srcRect b="3906"/>
          <a:stretch>
            <a:fillRect/>
          </a:stretch>
        </p:blipFill>
        <p:spPr bwMode="auto">
          <a:xfrm>
            <a:off x="846138" y="914400"/>
            <a:ext cx="7451725" cy="5370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smtClean="0"/>
              <a:t>QSM Console Interactive Menu</a:t>
            </a:r>
          </a:p>
        </p:txBody>
      </p:sp>
      <p:pic>
        <p:nvPicPr>
          <p:cNvPr id="36866" name="Picture 2" descr="C:\Maverick Project\Screen Captures\console\QSM Interactive menu.jpg"/>
          <p:cNvPicPr>
            <a:picLocks noChangeAspect="1" noChangeArrowheads="1"/>
          </p:cNvPicPr>
          <p:nvPr/>
        </p:nvPicPr>
        <p:blipFill>
          <a:blip r:embed="rId2"/>
          <a:srcRect b="3906"/>
          <a:stretch>
            <a:fillRect/>
          </a:stretch>
        </p:blipFill>
        <p:spPr bwMode="auto">
          <a:xfrm>
            <a:off x="984250" y="914400"/>
            <a:ext cx="7177088" cy="5173663"/>
          </a:xfrm>
          <a:prstGeom prst="rect">
            <a:avLst/>
          </a:prstGeom>
          <a:noFill/>
          <a:ln w="9525">
            <a:noFill/>
            <a:miter lim="800000"/>
            <a:headEnd/>
            <a:tailEnd/>
          </a:ln>
        </p:spPr>
      </p:pic>
      <p:pic>
        <p:nvPicPr>
          <p:cNvPr id="9218" name="Picture 2" descr="F:\Maverick\ACQUITY GP Screen Captures\New QSM\Voltage readout.jpg"/>
          <p:cNvPicPr>
            <a:picLocks noChangeAspect="1" noChangeArrowheads="1"/>
          </p:cNvPicPr>
          <p:nvPr/>
        </p:nvPicPr>
        <p:blipFill>
          <a:blip r:embed="rId3"/>
          <a:srcRect/>
          <a:stretch>
            <a:fillRect/>
          </a:stretch>
        </p:blipFill>
        <p:spPr bwMode="auto">
          <a:xfrm>
            <a:off x="6477000" y="4419600"/>
            <a:ext cx="1419225" cy="91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smtClean="0"/>
              <a:t>QSM Console Performance Menu</a:t>
            </a:r>
          </a:p>
        </p:txBody>
      </p:sp>
      <p:pic>
        <p:nvPicPr>
          <p:cNvPr id="37890" name="Picture 2" descr="C:\Maverick Project\Screen Captures\console\QSM Performance menu.jpg"/>
          <p:cNvPicPr>
            <a:picLocks noChangeAspect="1" noChangeArrowheads="1"/>
          </p:cNvPicPr>
          <p:nvPr/>
        </p:nvPicPr>
        <p:blipFill>
          <a:blip r:embed="rId2"/>
          <a:srcRect b="3906"/>
          <a:stretch>
            <a:fillRect/>
          </a:stretch>
        </p:blipFill>
        <p:spPr bwMode="auto">
          <a:xfrm>
            <a:off x="1157288" y="1066800"/>
            <a:ext cx="6829425" cy="492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smtClean="0"/>
              <a:t>QSM Console- New Pull-Down Menus</a:t>
            </a:r>
          </a:p>
        </p:txBody>
      </p:sp>
      <p:pic>
        <p:nvPicPr>
          <p:cNvPr id="331778" name="Picture 2" descr="C:\Maverick Project\Screen Captures\QSM\QSM New\console menus\Pull Down Menus\QSM Maintain cropped.jpg"/>
          <p:cNvPicPr>
            <a:picLocks noChangeAspect="1" noChangeArrowheads="1"/>
          </p:cNvPicPr>
          <p:nvPr/>
        </p:nvPicPr>
        <p:blipFill>
          <a:blip r:embed="rId2"/>
          <a:srcRect/>
          <a:stretch>
            <a:fillRect/>
          </a:stretch>
        </p:blipFill>
        <p:spPr bwMode="auto">
          <a:xfrm>
            <a:off x="3763963" y="3886200"/>
            <a:ext cx="1073150" cy="811213"/>
          </a:xfrm>
          <a:prstGeom prst="rect">
            <a:avLst/>
          </a:prstGeom>
          <a:noFill/>
          <a:effectLst>
            <a:outerShdw blurRad="50800" dist="38100" dir="2700000" algn="tl" rotWithShape="0">
              <a:prstClr val="black">
                <a:alpha val="40000"/>
              </a:prstClr>
            </a:outerShdw>
          </a:effectLst>
        </p:spPr>
      </p:pic>
      <p:pic>
        <p:nvPicPr>
          <p:cNvPr id="331779" name="Picture 3" descr="C:\Maverick Project\Screen Captures\QSM\QSM New\console menus\Pull Down Menus\QSM Troubleshoot-cropped.jpg"/>
          <p:cNvPicPr>
            <a:picLocks noChangeAspect="1" noChangeArrowheads="1"/>
          </p:cNvPicPr>
          <p:nvPr/>
        </p:nvPicPr>
        <p:blipFill>
          <a:blip r:embed="rId3"/>
          <a:srcRect/>
          <a:stretch>
            <a:fillRect/>
          </a:stretch>
        </p:blipFill>
        <p:spPr bwMode="auto">
          <a:xfrm>
            <a:off x="3763963" y="5410200"/>
            <a:ext cx="1073150" cy="811213"/>
          </a:xfrm>
          <a:prstGeom prst="rect">
            <a:avLst/>
          </a:prstGeom>
          <a:noFill/>
          <a:effectLst>
            <a:outerShdw blurRad="50800" dist="38100" dir="2700000" algn="tl" rotWithShape="0">
              <a:prstClr val="black">
                <a:alpha val="40000"/>
              </a:prstClr>
            </a:outerShdw>
          </a:effectLst>
        </p:spPr>
      </p:pic>
      <p:pic>
        <p:nvPicPr>
          <p:cNvPr id="331780" name="Picture 4" descr="C:\Maverick Project\Screen Captures\QSM\QSM New\console menus\Pull Down Menus\QSM Configure cropped.jpg"/>
          <p:cNvPicPr>
            <a:picLocks noChangeAspect="1" noChangeArrowheads="1"/>
          </p:cNvPicPr>
          <p:nvPr/>
        </p:nvPicPr>
        <p:blipFill>
          <a:blip r:embed="rId4"/>
          <a:srcRect/>
          <a:stretch>
            <a:fillRect/>
          </a:stretch>
        </p:blipFill>
        <p:spPr bwMode="auto">
          <a:xfrm>
            <a:off x="3763963" y="2438400"/>
            <a:ext cx="1073150" cy="676275"/>
          </a:xfrm>
          <a:prstGeom prst="rect">
            <a:avLst/>
          </a:prstGeom>
          <a:noFill/>
          <a:effectLst>
            <a:outerShdw blurRad="50800" dist="38100" dir="2700000" algn="tl" rotWithShape="0">
              <a:prstClr val="black">
                <a:alpha val="40000"/>
              </a:prstClr>
            </a:outerShdw>
          </a:effectLst>
        </p:spPr>
      </p:pic>
      <p:pic>
        <p:nvPicPr>
          <p:cNvPr id="331781" name="Picture 5" descr="C:\Maverick Project\Screen Captures\QSM\QSM New\console menus\Pull Down Menus\QSM Control cropped.jpg"/>
          <p:cNvPicPr>
            <a:picLocks noChangeAspect="1" noChangeArrowheads="1"/>
          </p:cNvPicPr>
          <p:nvPr/>
        </p:nvPicPr>
        <p:blipFill>
          <a:blip r:embed="rId5"/>
          <a:srcRect/>
          <a:stretch>
            <a:fillRect/>
          </a:stretch>
        </p:blipFill>
        <p:spPr bwMode="auto">
          <a:xfrm>
            <a:off x="3886200" y="1066800"/>
            <a:ext cx="828675" cy="822325"/>
          </a:xfrm>
          <a:prstGeom prst="rect">
            <a:avLst/>
          </a:prstGeom>
          <a:noFill/>
          <a:effectLst>
            <a:outerShdw blurRad="50800" dist="38100" dir="2700000" algn="tl" rotWithShape="0">
              <a:prstClr val="black">
                <a:alpha val="40000"/>
              </a:prstClr>
            </a:outerShdw>
          </a:effectLst>
        </p:spPr>
      </p:pic>
      <p:pic>
        <p:nvPicPr>
          <p:cNvPr id="331782" name="Picture 6" descr="C:\Maverick Project\Screen Captures\QSM\console menus\Prime Seal.jpg"/>
          <p:cNvPicPr>
            <a:picLocks noChangeAspect="1" noChangeArrowheads="1"/>
          </p:cNvPicPr>
          <p:nvPr/>
        </p:nvPicPr>
        <p:blipFill>
          <a:blip r:embed="rId6"/>
          <a:srcRect/>
          <a:stretch>
            <a:fillRect/>
          </a:stretch>
        </p:blipFill>
        <p:spPr bwMode="auto">
          <a:xfrm>
            <a:off x="7620000" y="1752600"/>
            <a:ext cx="1341438" cy="698500"/>
          </a:xfrm>
          <a:prstGeom prst="rect">
            <a:avLst/>
          </a:prstGeom>
          <a:noFill/>
          <a:effectLst>
            <a:outerShdw blurRad="50800" dist="38100" dir="2700000" algn="tl" rotWithShape="0">
              <a:prstClr val="black">
                <a:alpha val="40000"/>
              </a:prstClr>
            </a:outerShdw>
          </a:effectLst>
        </p:spPr>
      </p:pic>
      <p:pic>
        <p:nvPicPr>
          <p:cNvPr id="331783" name="Picture 7" descr="C:\Maverick Project\Screen Captures\QSM\QSM New\console menus\Set Flow.jpg"/>
          <p:cNvPicPr>
            <a:picLocks noChangeAspect="1" noChangeArrowheads="1"/>
          </p:cNvPicPr>
          <p:nvPr/>
        </p:nvPicPr>
        <p:blipFill>
          <a:blip r:embed="rId7"/>
          <a:srcRect/>
          <a:stretch>
            <a:fillRect/>
          </a:stretch>
        </p:blipFill>
        <p:spPr bwMode="auto">
          <a:xfrm>
            <a:off x="1219200" y="838200"/>
            <a:ext cx="1190625" cy="1222375"/>
          </a:xfrm>
          <a:prstGeom prst="rect">
            <a:avLst/>
          </a:prstGeom>
          <a:noFill/>
          <a:effectLst>
            <a:outerShdw blurRad="50800" dist="38100" dir="2700000" algn="tl" rotWithShape="0">
              <a:prstClr val="black">
                <a:alpha val="40000"/>
              </a:prstClr>
            </a:outerShdw>
          </a:effectLst>
        </p:spPr>
      </p:pic>
      <p:pic>
        <p:nvPicPr>
          <p:cNvPr id="331784" name="Picture 8" descr="C:\Maverick Project\Screen Captures\QSM\QSM New\QSM Priming menu.jpg"/>
          <p:cNvPicPr>
            <a:picLocks noChangeAspect="1" noChangeArrowheads="1"/>
          </p:cNvPicPr>
          <p:nvPr/>
        </p:nvPicPr>
        <p:blipFill>
          <a:blip r:embed="rId8"/>
          <a:srcRect/>
          <a:stretch>
            <a:fillRect/>
          </a:stretch>
        </p:blipFill>
        <p:spPr bwMode="auto">
          <a:xfrm>
            <a:off x="5410200" y="762000"/>
            <a:ext cx="1362075" cy="977900"/>
          </a:xfrm>
          <a:prstGeom prst="rect">
            <a:avLst/>
          </a:prstGeom>
          <a:noFill/>
          <a:effectLst>
            <a:outerShdw blurRad="50800" dist="38100" dir="2700000" algn="tl" rotWithShape="0">
              <a:prstClr val="black">
                <a:alpha val="40000"/>
              </a:prstClr>
            </a:outerShdw>
          </a:effectLst>
        </p:spPr>
      </p:pic>
      <p:pic>
        <p:nvPicPr>
          <p:cNvPr id="331785" name="Picture 9" descr="C:\Maverick Project\Screen Captures\QSM\QSM New\Auto Prime Config.jpg"/>
          <p:cNvPicPr>
            <a:picLocks noChangeAspect="1" noChangeArrowheads="1"/>
          </p:cNvPicPr>
          <p:nvPr/>
        </p:nvPicPr>
        <p:blipFill>
          <a:blip r:embed="rId9"/>
          <a:srcRect/>
          <a:stretch>
            <a:fillRect/>
          </a:stretch>
        </p:blipFill>
        <p:spPr bwMode="auto">
          <a:xfrm>
            <a:off x="1295400" y="2362200"/>
            <a:ext cx="1052513" cy="762000"/>
          </a:xfrm>
          <a:prstGeom prst="rect">
            <a:avLst/>
          </a:prstGeom>
          <a:noFill/>
          <a:effectLst>
            <a:outerShdw blurRad="50800" dist="38100" dir="2700000" algn="tl" rotWithShape="0">
              <a:prstClr val="black">
                <a:alpha val="40000"/>
              </a:prstClr>
            </a:outerShdw>
          </a:effectLst>
        </p:spPr>
      </p:pic>
      <p:pic>
        <p:nvPicPr>
          <p:cNvPr id="331786" name="Picture 10" descr="C:\Maverick Project\Screen Captures\QSM\QSM New\No Flow Shutdown.jpg"/>
          <p:cNvPicPr>
            <a:picLocks noChangeAspect="1" noChangeArrowheads="1"/>
          </p:cNvPicPr>
          <p:nvPr/>
        </p:nvPicPr>
        <p:blipFill>
          <a:blip r:embed="rId10"/>
          <a:srcRect/>
          <a:stretch>
            <a:fillRect/>
          </a:stretch>
        </p:blipFill>
        <p:spPr bwMode="auto">
          <a:xfrm>
            <a:off x="5486400" y="2209800"/>
            <a:ext cx="1385888" cy="609600"/>
          </a:xfrm>
          <a:prstGeom prst="rect">
            <a:avLst/>
          </a:prstGeom>
          <a:noFill/>
          <a:effectLst>
            <a:outerShdw blurRad="50800" dist="38100" dir="2700000" algn="tl" rotWithShape="0">
              <a:prstClr val="black">
                <a:alpha val="40000"/>
              </a:prstClr>
            </a:outerShdw>
          </a:effectLst>
        </p:spPr>
      </p:pic>
      <p:pic>
        <p:nvPicPr>
          <p:cNvPr id="331787" name="Picture 11" descr="C:\Maverick Project\Screen Captures\QSM\QSM New\console menus\QSM Mudule Infi.jpg"/>
          <p:cNvPicPr>
            <a:picLocks noChangeAspect="1" noChangeArrowheads="1"/>
          </p:cNvPicPr>
          <p:nvPr/>
        </p:nvPicPr>
        <p:blipFill>
          <a:blip r:embed="rId11"/>
          <a:srcRect/>
          <a:stretch>
            <a:fillRect/>
          </a:stretch>
        </p:blipFill>
        <p:spPr bwMode="auto">
          <a:xfrm>
            <a:off x="7391400" y="2971800"/>
            <a:ext cx="1365250" cy="585788"/>
          </a:xfrm>
          <a:prstGeom prst="rect">
            <a:avLst/>
          </a:prstGeom>
          <a:noFill/>
          <a:effectLst>
            <a:outerShdw blurRad="50800" dist="38100" dir="2700000" algn="tl" rotWithShape="0">
              <a:prstClr val="black">
                <a:alpha val="40000"/>
              </a:prstClr>
            </a:outerShdw>
          </a:effectLst>
        </p:spPr>
      </p:pic>
      <p:pic>
        <p:nvPicPr>
          <p:cNvPr id="331788" name="Picture 12" descr="C:\Maverick Project\Screen Captures\QSM\QSM New\Dynamic Leak Test\DLT Parameters VV.jpg"/>
          <p:cNvPicPr>
            <a:picLocks noChangeAspect="1" noChangeArrowheads="1"/>
          </p:cNvPicPr>
          <p:nvPr/>
        </p:nvPicPr>
        <p:blipFill>
          <a:blip r:embed="rId12"/>
          <a:srcRect/>
          <a:stretch>
            <a:fillRect/>
          </a:stretch>
        </p:blipFill>
        <p:spPr bwMode="auto">
          <a:xfrm>
            <a:off x="762000" y="3657600"/>
            <a:ext cx="2133600" cy="1457325"/>
          </a:xfrm>
          <a:prstGeom prst="rect">
            <a:avLst/>
          </a:prstGeom>
          <a:noFill/>
          <a:effectLst>
            <a:outerShdw blurRad="50800" dist="38100" dir="2700000" algn="tl" rotWithShape="0">
              <a:prstClr val="black">
                <a:alpha val="40000"/>
              </a:prstClr>
            </a:outerShdw>
          </a:effectLst>
        </p:spPr>
      </p:pic>
      <p:pic>
        <p:nvPicPr>
          <p:cNvPr id="331789" name="Picture 13" descr="C:\Maverick Project\Screen Captures\QSM\QSM New\Dynamic Leak Test\DLT Status12.jpg"/>
          <p:cNvPicPr>
            <a:picLocks noChangeAspect="1" noChangeArrowheads="1"/>
          </p:cNvPicPr>
          <p:nvPr/>
        </p:nvPicPr>
        <p:blipFill>
          <a:blip r:embed="rId13"/>
          <a:srcRect/>
          <a:stretch>
            <a:fillRect/>
          </a:stretch>
        </p:blipFill>
        <p:spPr bwMode="auto">
          <a:xfrm>
            <a:off x="6096000" y="4038600"/>
            <a:ext cx="2279650" cy="1557338"/>
          </a:xfrm>
          <a:prstGeom prst="rect">
            <a:avLst/>
          </a:prstGeom>
          <a:noFill/>
          <a:effectLst>
            <a:outerShdw blurRad="50800" dist="38100" dir="2700000" algn="tl" rotWithShape="0">
              <a:prstClr val="black">
                <a:alpha val="40000"/>
              </a:prstClr>
            </a:outerShdw>
          </a:effectLst>
        </p:spPr>
      </p:pic>
      <p:cxnSp>
        <p:nvCxnSpPr>
          <p:cNvPr id="19" name="Straight Arrow Connector 18"/>
          <p:cNvCxnSpPr/>
          <p:nvPr/>
        </p:nvCxnSpPr>
        <p:spPr>
          <a:xfrm rot="10800000">
            <a:off x="2409825" y="1257300"/>
            <a:ext cx="1628775"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2" name="Straight Arrow Connector 21"/>
          <p:cNvCxnSpPr/>
          <p:nvPr/>
        </p:nvCxnSpPr>
        <p:spPr>
          <a:xfrm rot="10800000" flipV="1">
            <a:off x="2366963" y="2628900"/>
            <a:ext cx="1555750" cy="142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9" name="Straight Arrow Connector 28"/>
          <p:cNvCxnSpPr/>
          <p:nvPr/>
        </p:nvCxnSpPr>
        <p:spPr>
          <a:xfrm rot="10800000">
            <a:off x="2895600" y="4191000"/>
            <a:ext cx="1042988" cy="952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1" name="Straight Arrow Connector 30"/>
          <p:cNvCxnSpPr/>
          <p:nvPr/>
        </p:nvCxnSpPr>
        <p:spPr>
          <a:xfrm rot="10800000" flipV="1">
            <a:off x="4572000" y="1157288"/>
            <a:ext cx="801688" cy="366712"/>
          </a:xfrm>
          <a:prstGeom prst="straightConnector1">
            <a:avLst/>
          </a:prstGeom>
          <a:ln>
            <a:headEnd type="triangle"/>
            <a:tailEnd type="none"/>
          </a:ln>
        </p:spPr>
        <p:style>
          <a:lnRef idx="2">
            <a:schemeClr val="accent2"/>
          </a:lnRef>
          <a:fillRef idx="0">
            <a:schemeClr val="accent2"/>
          </a:fillRef>
          <a:effectRef idx="1">
            <a:schemeClr val="accent2"/>
          </a:effectRef>
          <a:fontRef idx="minor">
            <a:schemeClr val="tx1"/>
          </a:fontRef>
        </p:style>
      </p:cxnSp>
      <p:cxnSp>
        <p:nvCxnSpPr>
          <p:cNvPr id="37" name="Straight Arrow Connector 36"/>
          <p:cNvCxnSpPr>
            <a:stCxn id="331782" idx="1"/>
          </p:cNvCxnSpPr>
          <p:nvPr/>
        </p:nvCxnSpPr>
        <p:spPr>
          <a:xfrm rot="10800000">
            <a:off x="4591050" y="1666875"/>
            <a:ext cx="3028950" cy="434975"/>
          </a:xfrm>
          <a:prstGeom prst="straightConnector1">
            <a:avLst/>
          </a:prstGeom>
          <a:ln>
            <a:headEnd type="triangle"/>
            <a:tailEnd type="none"/>
          </a:ln>
        </p:spPr>
        <p:style>
          <a:lnRef idx="2">
            <a:schemeClr val="accent2"/>
          </a:lnRef>
          <a:fillRef idx="0">
            <a:schemeClr val="accent2"/>
          </a:fillRef>
          <a:effectRef idx="1">
            <a:schemeClr val="accent2"/>
          </a:effectRef>
          <a:fontRef idx="minor">
            <a:schemeClr val="tx1"/>
          </a:fontRef>
        </p:style>
      </p:cxnSp>
      <p:cxnSp>
        <p:nvCxnSpPr>
          <p:cNvPr id="40" name="Straight Arrow Connector 39"/>
          <p:cNvCxnSpPr/>
          <p:nvPr/>
        </p:nvCxnSpPr>
        <p:spPr>
          <a:xfrm rot="10800000" flipV="1">
            <a:off x="4583113" y="2562225"/>
            <a:ext cx="884237" cy="174625"/>
          </a:xfrm>
          <a:prstGeom prst="straightConnector1">
            <a:avLst/>
          </a:prstGeom>
          <a:ln>
            <a:headEnd type="triangle"/>
            <a:tailEnd type="none"/>
          </a:ln>
        </p:spPr>
        <p:style>
          <a:lnRef idx="2">
            <a:schemeClr val="accent2"/>
          </a:lnRef>
          <a:fillRef idx="0">
            <a:schemeClr val="accent2"/>
          </a:fillRef>
          <a:effectRef idx="1">
            <a:schemeClr val="accent2"/>
          </a:effectRef>
          <a:fontRef idx="minor">
            <a:schemeClr val="tx1"/>
          </a:fontRef>
        </p:style>
      </p:cxnSp>
      <p:cxnSp>
        <p:nvCxnSpPr>
          <p:cNvPr id="42" name="Straight Arrow Connector 41"/>
          <p:cNvCxnSpPr/>
          <p:nvPr/>
        </p:nvCxnSpPr>
        <p:spPr>
          <a:xfrm rot="10800000">
            <a:off x="4678363" y="2913063"/>
            <a:ext cx="2713037" cy="363537"/>
          </a:xfrm>
          <a:prstGeom prst="straightConnector1">
            <a:avLst/>
          </a:prstGeom>
          <a:ln>
            <a:headEnd type="triangle"/>
            <a:tailEnd type="none"/>
          </a:ln>
        </p:spPr>
        <p:style>
          <a:lnRef idx="2">
            <a:schemeClr val="accent2"/>
          </a:lnRef>
          <a:fillRef idx="0">
            <a:schemeClr val="accent2"/>
          </a:fillRef>
          <a:effectRef idx="1">
            <a:schemeClr val="accent2"/>
          </a:effectRef>
          <a:fontRef idx="minor">
            <a:schemeClr val="tx1"/>
          </a:fontRef>
        </p:style>
      </p:cxnSp>
      <p:cxnSp>
        <p:nvCxnSpPr>
          <p:cNvPr id="44" name="Straight Arrow Connector 43"/>
          <p:cNvCxnSpPr/>
          <p:nvPr/>
        </p:nvCxnSpPr>
        <p:spPr>
          <a:xfrm rot="10800000">
            <a:off x="4560888" y="4206875"/>
            <a:ext cx="1497012" cy="593725"/>
          </a:xfrm>
          <a:prstGeom prst="straightConnector1">
            <a:avLst/>
          </a:prstGeom>
          <a:ln>
            <a:headEnd type="triangle"/>
            <a:tailEnd type="none"/>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smtClean="0"/>
              <a:t>QSM Instrument Method-General Tab</a:t>
            </a:r>
          </a:p>
        </p:txBody>
      </p:sp>
      <p:pic>
        <p:nvPicPr>
          <p:cNvPr id="39938" name="Picture 2" descr="C:\Maverick Project\Screen Captures\QSM\QSM IM general.jpg"/>
          <p:cNvPicPr>
            <a:picLocks noChangeAspect="1" noChangeArrowheads="1"/>
          </p:cNvPicPr>
          <p:nvPr/>
        </p:nvPicPr>
        <p:blipFill>
          <a:blip r:embed="rId2"/>
          <a:srcRect/>
          <a:stretch>
            <a:fillRect/>
          </a:stretch>
        </p:blipFill>
        <p:spPr bwMode="auto">
          <a:xfrm>
            <a:off x="2106613" y="1112838"/>
            <a:ext cx="4930775" cy="4632325"/>
          </a:xfrm>
          <a:prstGeom prst="rect">
            <a:avLst/>
          </a:prstGeom>
          <a:noFill/>
          <a:ln w="9525">
            <a:noFill/>
            <a:miter lim="800000"/>
            <a:headEnd/>
            <a:tailEnd/>
          </a:ln>
        </p:spPr>
      </p:pic>
      <p:sp>
        <p:nvSpPr>
          <p:cNvPr id="5" name="TextBox 4"/>
          <p:cNvSpPr txBox="1"/>
          <p:nvPr/>
        </p:nvSpPr>
        <p:spPr>
          <a:xfrm>
            <a:off x="76200" y="2667000"/>
            <a:ext cx="2057400" cy="1016000"/>
          </a:xfrm>
          <a:prstGeom prst="rect">
            <a:avLst/>
          </a:prstGeom>
          <a:noFill/>
        </p:spPr>
        <p:txBody>
          <a:bodyPr>
            <a:spAutoFit/>
          </a:bodyPr>
          <a:lstStyle/>
          <a:p>
            <a:pPr>
              <a:defRPr/>
            </a:pPr>
            <a:r>
              <a:rPr lang="en-US" sz="1200" u="sng" dirty="0">
                <a:latin typeface="+mn-lt"/>
              </a:rPr>
              <a:t>Solvent Descriptions</a:t>
            </a:r>
            <a:r>
              <a:rPr lang="en-US" sz="1200" dirty="0">
                <a:latin typeface="+mn-lt"/>
              </a:rPr>
              <a:t> here form the pull-down menus. Descriptions can be added by clicking the edit button.</a:t>
            </a:r>
          </a:p>
        </p:txBody>
      </p:sp>
      <p:sp>
        <p:nvSpPr>
          <p:cNvPr id="8" name="TextBox 7"/>
          <p:cNvSpPr txBox="1"/>
          <p:nvPr/>
        </p:nvSpPr>
        <p:spPr>
          <a:xfrm>
            <a:off x="76200" y="3835400"/>
            <a:ext cx="1938338" cy="1570038"/>
          </a:xfrm>
          <a:prstGeom prst="rect">
            <a:avLst/>
          </a:prstGeom>
          <a:noFill/>
        </p:spPr>
        <p:txBody>
          <a:bodyPr>
            <a:spAutoFit/>
          </a:bodyPr>
          <a:lstStyle/>
          <a:p>
            <a:pPr>
              <a:defRPr/>
            </a:pPr>
            <a:r>
              <a:rPr lang="en-US" sz="1200" dirty="0">
                <a:latin typeface="+mj-lt"/>
              </a:rPr>
              <a:t>Gradients or isocratic conditions are entered in the </a:t>
            </a:r>
            <a:r>
              <a:rPr lang="en-US" sz="1200" u="sng" dirty="0">
                <a:latin typeface="+mj-lt"/>
              </a:rPr>
              <a:t>Gradient Table</a:t>
            </a:r>
            <a:r>
              <a:rPr lang="en-US" sz="1200" dirty="0">
                <a:latin typeface="+mj-lt"/>
              </a:rPr>
              <a:t>. Binary to Quaternary gradients may now be specified. Standard Waters gradient Curves apply.</a:t>
            </a:r>
          </a:p>
        </p:txBody>
      </p:sp>
      <p:cxnSp>
        <p:nvCxnSpPr>
          <p:cNvPr id="16" name="Straight Arrow Connector 15"/>
          <p:cNvCxnSpPr/>
          <p:nvPr/>
        </p:nvCxnSpPr>
        <p:spPr>
          <a:xfrm rot="10800000" flipV="1">
            <a:off x="6019800" y="2971800"/>
            <a:ext cx="106680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8" name="TextBox 17"/>
          <p:cNvSpPr txBox="1"/>
          <p:nvPr/>
        </p:nvSpPr>
        <p:spPr>
          <a:xfrm>
            <a:off x="7086600" y="2827338"/>
            <a:ext cx="2057400" cy="1200150"/>
          </a:xfrm>
          <a:prstGeom prst="rect">
            <a:avLst/>
          </a:prstGeom>
          <a:noFill/>
        </p:spPr>
        <p:txBody>
          <a:bodyPr>
            <a:spAutoFit/>
          </a:bodyPr>
          <a:lstStyle/>
          <a:p>
            <a:pPr>
              <a:defRPr/>
            </a:pPr>
            <a:r>
              <a:rPr lang="en-US" sz="1200" dirty="0">
                <a:latin typeface="+mn-lt"/>
              </a:rPr>
              <a:t>The </a:t>
            </a:r>
            <a:r>
              <a:rPr lang="en-US" sz="1200" u="sng" dirty="0">
                <a:latin typeface="+mn-lt"/>
              </a:rPr>
              <a:t>ACQUITY Calculator </a:t>
            </a:r>
            <a:r>
              <a:rPr lang="en-US" sz="1200" dirty="0">
                <a:latin typeface="+mn-lt"/>
              </a:rPr>
              <a:t>can be accessed by clicking the Calculator button or alternately from the ACQUITY console top-level menu.</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p:cNvPicPr>
            <a:picLocks noChangeAspect="1" noChangeArrowheads="1"/>
          </p:cNvPicPr>
          <p:nvPr/>
        </p:nvPicPr>
        <p:blipFill>
          <a:blip r:embed="rId2"/>
          <a:srcRect/>
          <a:stretch>
            <a:fillRect/>
          </a:stretch>
        </p:blipFill>
        <p:spPr bwMode="auto">
          <a:xfrm>
            <a:off x="2133600" y="914400"/>
            <a:ext cx="5519738" cy="5257800"/>
          </a:xfrm>
          <a:prstGeom prst="rect">
            <a:avLst/>
          </a:prstGeom>
          <a:noFill/>
          <a:ln w="9525">
            <a:noFill/>
            <a:miter lim="800000"/>
            <a:headEnd/>
            <a:tailEnd/>
          </a:ln>
        </p:spPr>
      </p:pic>
      <p:sp>
        <p:nvSpPr>
          <p:cNvPr id="40962" name="Title 1"/>
          <p:cNvSpPr>
            <a:spLocks noGrp="1"/>
          </p:cNvSpPr>
          <p:nvPr>
            <p:ph type="title"/>
          </p:nvPr>
        </p:nvSpPr>
        <p:spPr/>
        <p:txBody>
          <a:bodyPr/>
          <a:lstStyle/>
          <a:p>
            <a:pPr eaLnBrk="1" hangingPunct="1"/>
            <a:r>
              <a:rPr lang="en-US" smtClean="0"/>
              <a:t>QSM Instrument Method-Misc Tab</a:t>
            </a:r>
          </a:p>
        </p:txBody>
      </p:sp>
      <p:sp>
        <p:nvSpPr>
          <p:cNvPr id="5" name="TextBox 4"/>
          <p:cNvSpPr txBox="1"/>
          <p:nvPr/>
        </p:nvSpPr>
        <p:spPr>
          <a:xfrm>
            <a:off x="0" y="2438400"/>
            <a:ext cx="2057400" cy="1108075"/>
          </a:xfrm>
          <a:prstGeom prst="rect">
            <a:avLst/>
          </a:prstGeom>
          <a:noFill/>
        </p:spPr>
        <p:txBody>
          <a:bodyPr>
            <a:spAutoFit/>
          </a:bodyPr>
          <a:lstStyle/>
          <a:p>
            <a:pPr>
              <a:defRPr/>
            </a:pPr>
            <a:r>
              <a:rPr lang="en-US" sz="1100" dirty="0">
                <a:latin typeface="+mn-lt"/>
              </a:rPr>
              <a:t>A flow acceleration rate can be entered in this field. Once downloaded to the QSM the flow rate will ramp up at the prescribed rate.</a:t>
            </a:r>
          </a:p>
        </p:txBody>
      </p:sp>
      <p:cxnSp>
        <p:nvCxnSpPr>
          <p:cNvPr id="6" name="Straight Arrow Connector 5"/>
          <p:cNvCxnSpPr/>
          <p:nvPr/>
        </p:nvCxnSpPr>
        <p:spPr>
          <a:xfrm rot="10800000">
            <a:off x="1670050" y="2763838"/>
            <a:ext cx="768350" cy="284162"/>
          </a:xfrm>
          <a:prstGeom prst="straightConnector1">
            <a:avLst/>
          </a:prstGeom>
          <a:ln>
            <a:headEnd type="triangle"/>
            <a:tailEnd type="none"/>
          </a:ln>
        </p:spPr>
        <p:style>
          <a:lnRef idx="2">
            <a:schemeClr val="accent2"/>
          </a:lnRef>
          <a:fillRef idx="0">
            <a:schemeClr val="accent2"/>
          </a:fillRef>
          <a:effectRef idx="1">
            <a:schemeClr val="accent2"/>
          </a:effectRef>
          <a:fontRef idx="minor">
            <a:schemeClr val="tx1"/>
          </a:fontRef>
        </p:style>
      </p:cxnSp>
      <p:sp>
        <p:nvSpPr>
          <p:cNvPr id="16" name="TextBox 15"/>
          <p:cNvSpPr txBox="1"/>
          <p:nvPr/>
        </p:nvSpPr>
        <p:spPr>
          <a:xfrm>
            <a:off x="0" y="3657600"/>
            <a:ext cx="2057400" cy="1954213"/>
          </a:xfrm>
          <a:prstGeom prst="rect">
            <a:avLst/>
          </a:prstGeom>
          <a:noFill/>
        </p:spPr>
        <p:txBody>
          <a:bodyPr>
            <a:spAutoFit/>
          </a:bodyPr>
          <a:lstStyle/>
          <a:p>
            <a:pPr>
              <a:defRPr/>
            </a:pPr>
            <a:r>
              <a:rPr lang="en-US" sz="1100" dirty="0">
                <a:latin typeface="+mn-lt"/>
              </a:rPr>
              <a:t>The Pre-Injector Volume specifies the volume from the QSM to the SMDI inject valve. When a value other then zero is entered, the injection will be delayed until the QSM has pumped the prescribed volume of the gradient. Approximate volume is 345ul.</a:t>
            </a:r>
          </a:p>
        </p:txBody>
      </p:sp>
      <p:cxnSp>
        <p:nvCxnSpPr>
          <p:cNvPr id="18" name="Straight Arrow Connector 17"/>
          <p:cNvCxnSpPr/>
          <p:nvPr/>
        </p:nvCxnSpPr>
        <p:spPr>
          <a:xfrm rot="10800000" flipV="1">
            <a:off x="1905000" y="3581400"/>
            <a:ext cx="533400" cy="228600"/>
          </a:xfrm>
          <a:prstGeom prst="straightConnector1">
            <a:avLst/>
          </a:prstGeom>
          <a:ln>
            <a:headEnd type="triangle"/>
            <a:tailEnd type="none"/>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smtClean="0"/>
              <a:t>Effect of the Pre-Injector Volume Field</a:t>
            </a:r>
          </a:p>
        </p:txBody>
      </p:sp>
      <p:pic>
        <p:nvPicPr>
          <p:cNvPr id="41986" name="Picture 2"/>
          <p:cNvPicPr>
            <a:picLocks noChangeAspect="1" noChangeArrowheads="1"/>
          </p:cNvPicPr>
          <p:nvPr/>
        </p:nvPicPr>
        <p:blipFill>
          <a:blip r:embed="rId2"/>
          <a:srcRect/>
          <a:stretch>
            <a:fillRect/>
          </a:stretch>
        </p:blipFill>
        <p:spPr bwMode="auto">
          <a:xfrm>
            <a:off x="381000" y="1295400"/>
            <a:ext cx="8382000" cy="4141788"/>
          </a:xfrm>
          <a:prstGeom prst="rect">
            <a:avLst/>
          </a:prstGeom>
          <a:noFill/>
          <a:ln w="9525">
            <a:noFill/>
            <a:miter lim="800000"/>
            <a:headEnd/>
            <a:tailEnd/>
          </a:ln>
        </p:spPr>
      </p:pic>
      <p:sp>
        <p:nvSpPr>
          <p:cNvPr id="4" name="TextBox 3"/>
          <p:cNvSpPr txBox="1"/>
          <p:nvPr/>
        </p:nvSpPr>
        <p:spPr>
          <a:xfrm>
            <a:off x="152400" y="5486400"/>
            <a:ext cx="8686800" cy="261938"/>
          </a:xfrm>
          <a:prstGeom prst="rect">
            <a:avLst/>
          </a:prstGeom>
          <a:noFill/>
        </p:spPr>
        <p:txBody>
          <a:bodyPr>
            <a:spAutoFit/>
          </a:bodyPr>
          <a:lstStyle/>
          <a:p>
            <a:pPr>
              <a:defRPr/>
            </a:pPr>
            <a:r>
              <a:rPr lang="en-US" sz="1100" dirty="0">
                <a:solidFill>
                  <a:srgbClr val="0000FF"/>
                </a:solidFill>
              </a:rPr>
              <a:t>   Blue Chromatogram- No PI Delay </a:t>
            </a:r>
            <a:r>
              <a:rPr lang="en-US" sz="1100" dirty="0"/>
              <a:t>				          </a:t>
            </a:r>
            <a:r>
              <a:rPr lang="en-US" sz="1100" dirty="0">
                <a:latin typeface="+mn-lt"/>
              </a:rPr>
              <a:t>Black Chromatogram- 300ul PI Delay</a:t>
            </a:r>
            <a:endParaRPr lang="en-US" sz="1100" dirty="0">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smtClean="0"/>
              <a:t>QSM Instrument Method-Data Tab</a:t>
            </a:r>
          </a:p>
        </p:txBody>
      </p:sp>
      <p:sp>
        <p:nvSpPr>
          <p:cNvPr id="6" name="TextBox 5"/>
          <p:cNvSpPr txBox="1"/>
          <p:nvPr/>
        </p:nvSpPr>
        <p:spPr>
          <a:xfrm>
            <a:off x="2209800" y="5638800"/>
            <a:ext cx="4800600" cy="769938"/>
          </a:xfrm>
          <a:prstGeom prst="rect">
            <a:avLst/>
          </a:prstGeom>
          <a:noFill/>
        </p:spPr>
        <p:txBody>
          <a:bodyPr>
            <a:spAutoFit/>
          </a:bodyPr>
          <a:lstStyle/>
          <a:p>
            <a:pPr>
              <a:defRPr/>
            </a:pPr>
            <a:r>
              <a:rPr lang="en-US" sz="1100" dirty="0">
                <a:latin typeface="+mn-lt"/>
              </a:rPr>
              <a:t>Select the QSM diagnostic data channels to acquire. These will be saved as independent channels in Empower or </a:t>
            </a:r>
            <a:r>
              <a:rPr lang="en-US" sz="1100" dirty="0" err="1">
                <a:latin typeface="+mn-lt"/>
              </a:rPr>
              <a:t>MassLynx</a:t>
            </a:r>
            <a:r>
              <a:rPr lang="en-US" sz="1100" dirty="0">
                <a:latin typeface="+mn-lt"/>
              </a:rPr>
              <a:t>. Note: some of the above channels are enabled for beta testing only and will not be available in the released product.</a:t>
            </a:r>
          </a:p>
        </p:txBody>
      </p:sp>
      <p:pic>
        <p:nvPicPr>
          <p:cNvPr id="43011" name="Picture 1" descr="C:\Maverick Project\Screen Captures\New ICS\Image2.jpg"/>
          <p:cNvPicPr>
            <a:picLocks noChangeAspect="1" noChangeArrowheads="1"/>
          </p:cNvPicPr>
          <p:nvPr/>
        </p:nvPicPr>
        <p:blipFill>
          <a:blip r:embed="rId2"/>
          <a:srcRect/>
          <a:stretch>
            <a:fillRect/>
          </a:stretch>
        </p:blipFill>
        <p:spPr bwMode="auto">
          <a:xfrm>
            <a:off x="2474913" y="1066800"/>
            <a:ext cx="4194175" cy="424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smtClean="0"/>
              <a:t>QSM Dynamic Leak Test</a:t>
            </a:r>
          </a:p>
        </p:txBody>
      </p:sp>
      <p:pic>
        <p:nvPicPr>
          <p:cNvPr id="44034" name="Picture 2" descr="F:\Maverick\ACQUITY GP Screen Captures\New QSM\Dynamic Leak Test menu.jpg"/>
          <p:cNvPicPr>
            <a:picLocks noChangeAspect="1" noChangeArrowheads="1"/>
          </p:cNvPicPr>
          <p:nvPr/>
        </p:nvPicPr>
        <p:blipFill>
          <a:blip r:embed="rId2"/>
          <a:srcRect/>
          <a:stretch>
            <a:fillRect/>
          </a:stretch>
        </p:blipFill>
        <p:spPr bwMode="auto">
          <a:xfrm>
            <a:off x="152400" y="762000"/>
            <a:ext cx="5124450" cy="3505200"/>
          </a:xfrm>
          <a:prstGeom prst="rect">
            <a:avLst/>
          </a:prstGeom>
          <a:noFill/>
          <a:ln w="9525">
            <a:noFill/>
            <a:miter lim="800000"/>
            <a:headEnd/>
            <a:tailEnd/>
          </a:ln>
        </p:spPr>
      </p:pic>
      <p:pic>
        <p:nvPicPr>
          <p:cNvPr id="44035" name="Picture 5" descr="F:\Maverick\ACQUITY GP Screen Captures\New QSM\Dynamic Leak test status plot2.JPG"/>
          <p:cNvPicPr>
            <a:picLocks noChangeAspect="1" noChangeArrowheads="1"/>
          </p:cNvPicPr>
          <p:nvPr/>
        </p:nvPicPr>
        <p:blipFill>
          <a:blip r:embed="rId3"/>
          <a:srcRect/>
          <a:stretch>
            <a:fillRect/>
          </a:stretch>
        </p:blipFill>
        <p:spPr bwMode="auto">
          <a:xfrm>
            <a:off x="3844925" y="2971800"/>
            <a:ext cx="5070475" cy="3468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smtClean="0"/>
              <a:t>QSM Dynamic Leak Test Results</a:t>
            </a:r>
          </a:p>
        </p:txBody>
      </p:sp>
      <p:pic>
        <p:nvPicPr>
          <p:cNvPr id="45058" name="Picture 3" descr="F:\Maverick\ACQUITY GP Screen Captures\New QSM\Dynamic Leak test plot.JPG"/>
          <p:cNvPicPr>
            <a:picLocks noChangeAspect="1" noChangeArrowheads="1"/>
          </p:cNvPicPr>
          <p:nvPr/>
        </p:nvPicPr>
        <p:blipFill>
          <a:blip r:embed="rId2"/>
          <a:srcRect/>
          <a:stretch>
            <a:fillRect/>
          </a:stretch>
        </p:blipFill>
        <p:spPr bwMode="auto">
          <a:xfrm>
            <a:off x="609600" y="3657600"/>
            <a:ext cx="8001000" cy="2895600"/>
          </a:xfrm>
          <a:prstGeom prst="rect">
            <a:avLst/>
          </a:prstGeom>
          <a:noFill/>
          <a:ln w="9525">
            <a:noFill/>
            <a:miter lim="800000"/>
            <a:headEnd/>
            <a:tailEnd/>
          </a:ln>
        </p:spPr>
      </p:pic>
      <p:pic>
        <p:nvPicPr>
          <p:cNvPr id="45059" name="Picture 4" descr="F:\Maverick\ACQUITY GP Screen Captures\New QSM\Dynamic Leak Test Result.jpg"/>
          <p:cNvPicPr>
            <a:picLocks noChangeAspect="1" noChangeArrowheads="1"/>
          </p:cNvPicPr>
          <p:nvPr/>
        </p:nvPicPr>
        <p:blipFill>
          <a:blip r:embed="rId3"/>
          <a:srcRect/>
          <a:stretch>
            <a:fillRect/>
          </a:stretch>
        </p:blipFill>
        <p:spPr bwMode="auto">
          <a:xfrm>
            <a:off x="2514600" y="762000"/>
            <a:ext cx="4114800" cy="2814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hidden="1"/>
          <p:cNvSpPr>
            <a:spLocks noGrp="1" noChangeArrowheads="1"/>
          </p:cNvSpPr>
          <p:nvPr>
            <p:ph type="title"/>
          </p:nvPr>
        </p:nvSpPr>
        <p:spPr/>
        <p:txBody>
          <a:bodyPr/>
          <a:lstStyle/>
          <a:p>
            <a:pPr eaLnBrk="1" hangingPunct="1"/>
            <a:endParaRPr lang="en-US" smtClean="0"/>
          </a:p>
        </p:txBody>
      </p:sp>
      <p:sp>
        <p:nvSpPr>
          <p:cNvPr id="46082" name="Rectangle 3" descr="CPSM Front Panel Shot"/>
          <p:cNvSpPr>
            <a:spLocks noGrp="1" noChangeAspect="1" noChangeArrowheads="1"/>
          </p:cNvSpPr>
          <p:nvPr isPhoto="1"/>
        </p:nvSpPr>
        <p:spPr bwMode="auto">
          <a:xfrm>
            <a:off x="914400" y="685800"/>
            <a:ext cx="7315200" cy="5486400"/>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7"/>
          <p:cNvSpPr>
            <a:spLocks noGrp="1"/>
          </p:cNvSpPr>
          <p:nvPr>
            <p:ph type="title"/>
          </p:nvPr>
        </p:nvSpPr>
        <p:spPr/>
        <p:txBody>
          <a:bodyPr/>
          <a:lstStyle/>
          <a:p>
            <a:r>
              <a:rPr lang="en-US" smtClean="0"/>
              <a:t>SM-FTN Component Overview</a:t>
            </a:r>
          </a:p>
        </p:txBody>
      </p:sp>
      <p:sp>
        <p:nvSpPr>
          <p:cNvPr id="48130" name="Rectangle 3" descr="SM Open Side View"/>
          <p:cNvSpPr>
            <a:spLocks noGrp="1" noChangeAspect="1" noChangeArrowheads="1"/>
          </p:cNvSpPr>
          <p:nvPr isPhoto="1"/>
        </p:nvSpPr>
        <p:spPr bwMode="auto">
          <a:xfrm>
            <a:off x="685800" y="1227138"/>
            <a:ext cx="7772400" cy="4402137"/>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
        <p:nvSpPr>
          <p:cNvPr id="4" name="Line 5"/>
          <p:cNvSpPr>
            <a:spLocks noChangeShapeType="1"/>
          </p:cNvSpPr>
          <p:nvPr/>
        </p:nvSpPr>
        <p:spPr bwMode="auto">
          <a:xfrm>
            <a:off x="2057400" y="1066800"/>
            <a:ext cx="1066800" cy="9144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48132" name="Text Box 6"/>
          <p:cNvSpPr txBox="1">
            <a:spLocks noChangeArrowheads="1"/>
          </p:cNvSpPr>
          <p:nvPr/>
        </p:nvSpPr>
        <p:spPr bwMode="auto">
          <a:xfrm>
            <a:off x="738188" y="609600"/>
            <a:ext cx="2386012" cy="461963"/>
          </a:xfrm>
          <a:prstGeom prst="rect">
            <a:avLst/>
          </a:prstGeom>
          <a:noFill/>
          <a:ln w="28575">
            <a:noFill/>
            <a:miter lim="800000"/>
            <a:headEnd/>
            <a:tailEnd/>
          </a:ln>
        </p:spPr>
        <p:txBody>
          <a:bodyPr>
            <a:spAutoFit/>
          </a:bodyPr>
          <a:lstStyle/>
          <a:p>
            <a:pPr algn="ctr"/>
            <a:r>
              <a:rPr lang="en-US" sz="1200">
                <a:latin typeface="Verdana" pitchFamily="34" charset="0"/>
              </a:rPr>
              <a:t>Sample Compartment Insulating Foam</a:t>
            </a:r>
          </a:p>
        </p:txBody>
      </p:sp>
      <p:sp>
        <p:nvSpPr>
          <p:cNvPr id="6" name="Line 7"/>
          <p:cNvSpPr>
            <a:spLocks noChangeShapeType="1"/>
          </p:cNvSpPr>
          <p:nvPr/>
        </p:nvSpPr>
        <p:spPr bwMode="auto">
          <a:xfrm flipH="1">
            <a:off x="6400800" y="1143000"/>
            <a:ext cx="1524000" cy="609600"/>
          </a:xfrm>
          <a:prstGeom prst="line">
            <a:avLst/>
          </a:prstGeom>
          <a:ln>
            <a:solidFill>
              <a:srgbClr val="FF0000"/>
            </a:solidFill>
            <a:headEnd/>
            <a:tailEnd type="triangle" w="med" len="med"/>
          </a:ln>
        </p:spPr>
        <p:style>
          <a:lnRef idx="2">
            <a:schemeClr val="accent1"/>
          </a:lnRef>
          <a:fillRef idx="0">
            <a:schemeClr val="accent1"/>
          </a:fillRef>
          <a:effectRef idx="1">
            <a:schemeClr val="accent1"/>
          </a:effectRef>
          <a:fontRef idx="minor">
            <a:schemeClr val="tx1"/>
          </a:fontRef>
        </p:style>
        <p:txBody>
          <a:bodyPr/>
          <a:lstStyle/>
          <a:p>
            <a:pPr>
              <a:defRPr/>
            </a:pPr>
            <a:endParaRPr lang="en-US"/>
          </a:p>
        </p:txBody>
      </p:sp>
      <p:sp>
        <p:nvSpPr>
          <p:cNvPr id="48134" name="Text Box 9"/>
          <p:cNvSpPr txBox="1">
            <a:spLocks noChangeArrowheads="1"/>
          </p:cNvSpPr>
          <p:nvPr/>
        </p:nvSpPr>
        <p:spPr bwMode="auto">
          <a:xfrm>
            <a:off x="698500" y="5678488"/>
            <a:ext cx="1282700" cy="646112"/>
          </a:xfrm>
          <a:prstGeom prst="rect">
            <a:avLst/>
          </a:prstGeom>
          <a:noFill/>
          <a:ln w="28575">
            <a:noFill/>
            <a:miter lim="800000"/>
            <a:headEnd/>
            <a:tailEnd/>
          </a:ln>
        </p:spPr>
        <p:txBody>
          <a:bodyPr>
            <a:spAutoFit/>
          </a:bodyPr>
          <a:lstStyle/>
          <a:p>
            <a:pPr algn="ctr"/>
            <a:r>
              <a:rPr lang="en-US" sz="1200">
                <a:latin typeface="Verdana" pitchFamily="34" charset="0"/>
              </a:rPr>
              <a:t>Internal Fluidic Components</a:t>
            </a:r>
          </a:p>
        </p:txBody>
      </p:sp>
      <p:sp>
        <p:nvSpPr>
          <p:cNvPr id="9" name="Line 10"/>
          <p:cNvSpPr>
            <a:spLocks noChangeShapeType="1"/>
          </p:cNvSpPr>
          <p:nvPr/>
        </p:nvSpPr>
        <p:spPr bwMode="auto">
          <a:xfrm flipV="1">
            <a:off x="1676400" y="4648200"/>
            <a:ext cx="2209800" cy="13716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48136" name="Text Box 13"/>
          <p:cNvSpPr txBox="1">
            <a:spLocks noChangeArrowheads="1"/>
          </p:cNvSpPr>
          <p:nvPr/>
        </p:nvSpPr>
        <p:spPr bwMode="auto">
          <a:xfrm>
            <a:off x="7086600" y="685800"/>
            <a:ext cx="1806575" cy="461963"/>
          </a:xfrm>
          <a:prstGeom prst="rect">
            <a:avLst/>
          </a:prstGeom>
          <a:noFill/>
          <a:ln w="28575">
            <a:noFill/>
            <a:miter lim="800000"/>
            <a:headEnd/>
            <a:tailEnd/>
          </a:ln>
        </p:spPr>
        <p:txBody>
          <a:bodyPr>
            <a:spAutoFit/>
          </a:bodyPr>
          <a:lstStyle/>
          <a:p>
            <a:pPr algn="ctr"/>
            <a:r>
              <a:rPr lang="en-US" sz="1200">
                <a:latin typeface="Verdana" pitchFamily="34" charset="0"/>
              </a:rPr>
              <a:t>CPU2000, Control and Driver PCB </a:t>
            </a:r>
          </a:p>
        </p:txBody>
      </p:sp>
      <p:sp>
        <p:nvSpPr>
          <p:cNvPr id="12" name="Line 15"/>
          <p:cNvSpPr>
            <a:spLocks noChangeShapeType="1"/>
          </p:cNvSpPr>
          <p:nvPr/>
        </p:nvSpPr>
        <p:spPr bwMode="auto">
          <a:xfrm flipV="1">
            <a:off x="5410200" y="4572000"/>
            <a:ext cx="381000" cy="13716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48138" name="Text Box 16"/>
          <p:cNvSpPr txBox="1">
            <a:spLocks noChangeArrowheads="1"/>
          </p:cNvSpPr>
          <p:nvPr/>
        </p:nvSpPr>
        <p:spPr bwMode="auto">
          <a:xfrm>
            <a:off x="4572000" y="6019800"/>
            <a:ext cx="1447800" cy="276225"/>
          </a:xfrm>
          <a:prstGeom prst="rect">
            <a:avLst/>
          </a:prstGeom>
          <a:noFill/>
          <a:ln w="28575">
            <a:noFill/>
            <a:miter lim="800000"/>
            <a:headEnd/>
            <a:tailEnd/>
          </a:ln>
        </p:spPr>
        <p:txBody>
          <a:bodyPr>
            <a:spAutoFit/>
          </a:bodyPr>
          <a:lstStyle/>
          <a:p>
            <a:pPr algn="ctr"/>
            <a:r>
              <a:rPr lang="en-US" sz="1200">
                <a:latin typeface="Verdana" pitchFamily="34" charset="0"/>
              </a:rPr>
              <a:t>Heater/Cooler</a:t>
            </a:r>
          </a:p>
        </p:txBody>
      </p:sp>
      <p:sp>
        <p:nvSpPr>
          <p:cNvPr id="14" name="Line 7"/>
          <p:cNvSpPr>
            <a:spLocks noChangeShapeType="1"/>
          </p:cNvSpPr>
          <p:nvPr/>
        </p:nvSpPr>
        <p:spPr bwMode="auto">
          <a:xfrm flipH="1">
            <a:off x="6781800" y="1143000"/>
            <a:ext cx="1143000" cy="1219200"/>
          </a:xfrm>
          <a:prstGeom prst="line">
            <a:avLst/>
          </a:prstGeom>
          <a:ln>
            <a:solidFill>
              <a:srgbClr val="FF0000"/>
            </a:solidFill>
            <a:headEnd/>
            <a:tailEnd type="triangle" w="med" len="med"/>
          </a:ln>
        </p:spPr>
        <p:style>
          <a:lnRef idx="2">
            <a:schemeClr val="accent1"/>
          </a:lnRef>
          <a:fillRef idx="0">
            <a:schemeClr val="accent1"/>
          </a:fillRef>
          <a:effectRef idx="1">
            <a:schemeClr val="accent1"/>
          </a:effectRef>
          <a:fontRef idx="minor">
            <a:schemeClr val="tx1"/>
          </a:fontRef>
        </p:style>
        <p:txBody>
          <a:bodyPr/>
          <a:lstStyle/>
          <a:p>
            <a:pPr>
              <a:defRPr/>
            </a:pPr>
            <a:endParaRPr lang="en-US"/>
          </a:p>
        </p:txBody>
      </p:sp>
      <p:sp>
        <p:nvSpPr>
          <p:cNvPr id="48140" name="Text Box 16"/>
          <p:cNvSpPr txBox="1">
            <a:spLocks noChangeArrowheads="1"/>
          </p:cNvSpPr>
          <p:nvPr/>
        </p:nvSpPr>
        <p:spPr bwMode="auto">
          <a:xfrm>
            <a:off x="7010400" y="6019800"/>
            <a:ext cx="1447800" cy="276225"/>
          </a:xfrm>
          <a:prstGeom prst="rect">
            <a:avLst/>
          </a:prstGeom>
          <a:noFill/>
          <a:ln w="28575">
            <a:noFill/>
            <a:miter lim="800000"/>
            <a:headEnd/>
            <a:tailEnd/>
          </a:ln>
        </p:spPr>
        <p:txBody>
          <a:bodyPr>
            <a:spAutoFit/>
          </a:bodyPr>
          <a:lstStyle/>
          <a:p>
            <a:pPr algn="ctr"/>
            <a:r>
              <a:rPr lang="en-US" sz="1200">
                <a:latin typeface="Verdana" pitchFamily="34" charset="0"/>
              </a:rPr>
              <a:t>Power Supply</a:t>
            </a:r>
          </a:p>
        </p:txBody>
      </p:sp>
      <p:sp>
        <p:nvSpPr>
          <p:cNvPr id="16" name="Line 15"/>
          <p:cNvSpPr>
            <a:spLocks noChangeShapeType="1"/>
          </p:cNvSpPr>
          <p:nvPr/>
        </p:nvSpPr>
        <p:spPr bwMode="auto">
          <a:xfrm flipH="1" flipV="1">
            <a:off x="7010400" y="4495800"/>
            <a:ext cx="685800" cy="15240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7" name="Line 10"/>
          <p:cNvSpPr>
            <a:spLocks noChangeShapeType="1"/>
          </p:cNvSpPr>
          <p:nvPr/>
        </p:nvSpPr>
        <p:spPr bwMode="auto">
          <a:xfrm flipV="1">
            <a:off x="1676400" y="4343400"/>
            <a:ext cx="609600" cy="16764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52"/>
          <p:cNvSpPr>
            <a:spLocks noGrp="1"/>
          </p:cNvSpPr>
          <p:nvPr>
            <p:ph type="title"/>
          </p:nvPr>
        </p:nvSpPr>
        <p:spPr/>
        <p:txBody>
          <a:bodyPr/>
          <a:lstStyle/>
          <a:p>
            <a:r>
              <a:rPr lang="en-US" smtClean="0"/>
              <a:t>SMDI Component Overview</a:t>
            </a:r>
          </a:p>
        </p:txBody>
      </p:sp>
      <p:pic>
        <p:nvPicPr>
          <p:cNvPr id="50178" name="Picture 4" descr="C:\Maverick Project\Pictures\Ognidrawings\279001685-5_asm~07.jpg"/>
          <p:cNvPicPr>
            <a:picLocks noChangeAspect="1" noChangeArrowheads="1"/>
          </p:cNvPicPr>
          <p:nvPr/>
        </p:nvPicPr>
        <p:blipFill>
          <a:blip r:embed="rId3"/>
          <a:srcRect l="10236" r="10236"/>
          <a:stretch>
            <a:fillRect/>
          </a:stretch>
        </p:blipFill>
        <p:spPr bwMode="auto">
          <a:xfrm>
            <a:off x="1196975" y="1447800"/>
            <a:ext cx="6750050" cy="4343400"/>
          </a:xfrm>
          <a:prstGeom prst="rect">
            <a:avLst/>
          </a:prstGeom>
          <a:noFill/>
          <a:ln w="9525">
            <a:noFill/>
            <a:miter lim="800000"/>
            <a:headEnd/>
            <a:tailEnd/>
          </a:ln>
        </p:spPr>
      </p:pic>
      <p:sp>
        <p:nvSpPr>
          <p:cNvPr id="20" name="Line 5"/>
          <p:cNvSpPr>
            <a:spLocks noChangeShapeType="1"/>
          </p:cNvSpPr>
          <p:nvPr/>
        </p:nvSpPr>
        <p:spPr bwMode="auto">
          <a:xfrm flipH="1">
            <a:off x="5715000" y="1219200"/>
            <a:ext cx="762000" cy="17526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0180" name="Text Box 6"/>
          <p:cNvSpPr txBox="1">
            <a:spLocks noChangeArrowheads="1"/>
          </p:cNvSpPr>
          <p:nvPr/>
        </p:nvSpPr>
        <p:spPr bwMode="auto">
          <a:xfrm>
            <a:off x="5410200" y="762000"/>
            <a:ext cx="2386013" cy="461963"/>
          </a:xfrm>
          <a:prstGeom prst="rect">
            <a:avLst/>
          </a:prstGeom>
          <a:noFill/>
          <a:ln w="28575">
            <a:noFill/>
            <a:miter lim="800000"/>
            <a:headEnd/>
            <a:tailEnd/>
          </a:ln>
        </p:spPr>
        <p:txBody>
          <a:bodyPr>
            <a:spAutoFit/>
          </a:bodyPr>
          <a:lstStyle/>
          <a:p>
            <a:pPr algn="ctr"/>
            <a:r>
              <a:rPr lang="en-US" sz="1200">
                <a:latin typeface="Verdana" pitchFamily="34" charset="0"/>
              </a:rPr>
              <a:t>Sample Compartment Insulating Foam</a:t>
            </a:r>
          </a:p>
        </p:txBody>
      </p:sp>
      <p:sp>
        <p:nvSpPr>
          <p:cNvPr id="22" name="Line 7"/>
          <p:cNvSpPr>
            <a:spLocks noChangeShapeType="1"/>
          </p:cNvSpPr>
          <p:nvPr/>
        </p:nvSpPr>
        <p:spPr bwMode="auto">
          <a:xfrm>
            <a:off x="1066800" y="1219200"/>
            <a:ext cx="1295400" cy="1524000"/>
          </a:xfrm>
          <a:prstGeom prst="line">
            <a:avLst/>
          </a:prstGeom>
          <a:ln>
            <a:solidFill>
              <a:srgbClr val="FF0000"/>
            </a:solidFill>
            <a:headEnd/>
            <a:tailEnd type="triangle" w="med" len="med"/>
          </a:ln>
        </p:spPr>
        <p:style>
          <a:lnRef idx="2">
            <a:schemeClr val="accent1"/>
          </a:lnRef>
          <a:fillRef idx="0">
            <a:schemeClr val="accent1"/>
          </a:fillRef>
          <a:effectRef idx="1">
            <a:schemeClr val="accent1"/>
          </a:effectRef>
          <a:fontRef idx="minor">
            <a:schemeClr val="tx1"/>
          </a:fontRef>
        </p:style>
        <p:txBody>
          <a:bodyPr/>
          <a:lstStyle/>
          <a:p>
            <a:pPr>
              <a:defRPr/>
            </a:pPr>
            <a:endParaRPr lang="en-US"/>
          </a:p>
        </p:txBody>
      </p:sp>
      <p:sp>
        <p:nvSpPr>
          <p:cNvPr id="50182" name="Text Box 9"/>
          <p:cNvSpPr txBox="1">
            <a:spLocks noChangeArrowheads="1"/>
          </p:cNvSpPr>
          <p:nvPr/>
        </p:nvSpPr>
        <p:spPr bwMode="auto">
          <a:xfrm>
            <a:off x="5257800" y="5867400"/>
            <a:ext cx="1282700" cy="646113"/>
          </a:xfrm>
          <a:prstGeom prst="rect">
            <a:avLst/>
          </a:prstGeom>
          <a:noFill/>
          <a:ln w="28575">
            <a:noFill/>
            <a:miter lim="800000"/>
            <a:headEnd/>
            <a:tailEnd/>
          </a:ln>
        </p:spPr>
        <p:txBody>
          <a:bodyPr>
            <a:spAutoFit/>
          </a:bodyPr>
          <a:lstStyle/>
          <a:p>
            <a:pPr algn="ctr"/>
            <a:r>
              <a:rPr lang="en-US" sz="1200">
                <a:latin typeface="Verdana" pitchFamily="34" charset="0"/>
              </a:rPr>
              <a:t>R-Carriage Drive Assembly</a:t>
            </a:r>
          </a:p>
        </p:txBody>
      </p:sp>
      <p:sp>
        <p:nvSpPr>
          <p:cNvPr id="50183" name="Text Box 13"/>
          <p:cNvSpPr txBox="1">
            <a:spLocks noChangeArrowheads="1"/>
          </p:cNvSpPr>
          <p:nvPr/>
        </p:nvSpPr>
        <p:spPr bwMode="auto">
          <a:xfrm>
            <a:off x="228600" y="762000"/>
            <a:ext cx="1806575" cy="461963"/>
          </a:xfrm>
          <a:prstGeom prst="rect">
            <a:avLst/>
          </a:prstGeom>
          <a:noFill/>
          <a:ln w="28575">
            <a:noFill/>
            <a:miter lim="800000"/>
            <a:headEnd/>
            <a:tailEnd/>
          </a:ln>
        </p:spPr>
        <p:txBody>
          <a:bodyPr>
            <a:spAutoFit/>
          </a:bodyPr>
          <a:lstStyle/>
          <a:p>
            <a:pPr algn="ctr"/>
            <a:r>
              <a:rPr lang="en-US" sz="1200">
                <a:latin typeface="Verdana" pitchFamily="34" charset="0"/>
              </a:rPr>
              <a:t>CPU2000, Control and Driver PCB </a:t>
            </a:r>
          </a:p>
        </p:txBody>
      </p:sp>
      <p:sp>
        <p:nvSpPr>
          <p:cNvPr id="28" name="Line 15"/>
          <p:cNvSpPr>
            <a:spLocks noChangeShapeType="1"/>
          </p:cNvSpPr>
          <p:nvPr/>
        </p:nvSpPr>
        <p:spPr bwMode="auto">
          <a:xfrm flipV="1">
            <a:off x="5791200" y="3733800"/>
            <a:ext cx="228600" cy="21336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0185" name="Text Box 16"/>
          <p:cNvSpPr txBox="1">
            <a:spLocks noChangeArrowheads="1"/>
          </p:cNvSpPr>
          <p:nvPr/>
        </p:nvSpPr>
        <p:spPr bwMode="auto">
          <a:xfrm>
            <a:off x="990600" y="6019800"/>
            <a:ext cx="1447800" cy="461963"/>
          </a:xfrm>
          <a:prstGeom prst="rect">
            <a:avLst/>
          </a:prstGeom>
          <a:noFill/>
          <a:ln w="28575">
            <a:noFill/>
            <a:miter lim="800000"/>
            <a:headEnd/>
            <a:tailEnd/>
          </a:ln>
        </p:spPr>
        <p:txBody>
          <a:bodyPr>
            <a:spAutoFit/>
          </a:bodyPr>
          <a:lstStyle/>
          <a:p>
            <a:pPr algn="ctr"/>
            <a:r>
              <a:rPr lang="en-US" sz="1200">
                <a:latin typeface="Verdana" pitchFamily="34" charset="0"/>
              </a:rPr>
              <a:t>Heater/Cooler Insulating Foam </a:t>
            </a:r>
          </a:p>
        </p:txBody>
      </p:sp>
      <p:sp>
        <p:nvSpPr>
          <p:cNvPr id="30" name="Line 7"/>
          <p:cNvSpPr>
            <a:spLocks noChangeShapeType="1"/>
          </p:cNvSpPr>
          <p:nvPr/>
        </p:nvSpPr>
        <p:spPr bwMode="auto">
          <a:xfrm>
            <a:off x="1066800" y="1219200"/>
            <a:ext cx="1600200" cy="990600"/>
          </a:xfrm>
          <a:prstGeom prst="line">
            <a:avLst/>
          </a:prstGeom>
          <a:ln>
            <a:solidFill>
              <a:srgbClr val="FF0000"/>
            </a:solidFill>
            <a:headEnd/>
            <a:tailEnd type="triangle" w="med" len="med"/>
          </a:ln>
        </p:spPr>
        <p:style>
          <a:lnRef idx="2">
            <a:schemeClr val="accent1"/>
          </a:lnRef>
          <a:fillRef idx="0">
            <a:schemeClr val="accent1"/>
          </a:fillRef>
          <a:effectRef idx="1">
            <a:schemeClr val="accent1"/>
          </a:effectRef>
          <a:fontRef idx="minor">
            <a:schemeClr val="tx1"/>
          </a:fontRef>
        </p:style>
        <p:txBody>
          <a:bodyPr/>
          <a:lstStyle/>
          <a:p>
            <a:pPr>
              <a:defRPr/>
            </a:pPr>
            <a:endParaRPr lang="en-US"/>
          </a:p>
        </p:txBody>
      </p:sp>
      <p:sp>
        <p:nvSpPr>
          <p:cNvPr id="50187" name="Text Box 16"/>
          <p:cNvSpPr txBox="1">
            <a:spLocks noChangeArrowheads="1"/>
          </p:cNvSpPr>
          <p:nvPr/>
        </p:nvSpPr>
        <p:spPr bwMode="auto">
          <a:xfrm>
            <a:off x="7543800" y="5181600"/>
            <a:ext cx="1447800" cy="461963"/>
          </a:xfrm>
          <a:prstGeom prst="rect">
            <a:avLst/>
          </a:prstGeom>
          <a:noFill/>
          <a:ln w="28575">
            <a:noFill/>
            <a:miter lim="800000"/>
            <a:headEnd/>
            <a:tailEnd/>
          </a:ln>
        </p:spPr>
        <p:txBody>
          <a:bodyPr>
            <a:spAutoFit/>
          </a:bodyPr>
          <a:lstStyle/>
          <a:p>
            <a:pPr algn="ctr"/>
            <a:r>
              <a:rPr lang="en-US" sz="1200">
                <a:latin typeface="Verdana" pitchFamily="34" charset="0"/>
              </a:rPr>
              <a:t>Needle Drive Assembly</a:t>
            </a:r>
          </a:p>
        </p:txBody>
      </p:sp>
      <p:sp>
        <p:nvSpPr>
          <p:cNvPr id="32" name="Line 15"/>
          <p:cNvSpPr>
            <a:spLocks noChangeShapeType="1"/>
          </p:cNvSpPr>
          <p:nvPr/>
        </p:nvSpPr>
        <p:spPr bwMode="auto">
          <a:xfrm flipH="1" flipV="1">
            <a:off x="6629400" y="3962400"/>
            <a:ext cx="1066800" cy="12954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33" name="Line 10"/>
          <p:cNvSpPr>
            <a:spLocks noChangeShapeType="1"/>
          </p:cNvSpPr>
          <p:nvPr/>
        </p:nvSpPr>
        <p:spPr bwMode="auto">
          <a:xfrm flipV="1">
            <a:off x="1676400" y="3962400"/>
            <a:ext cx="914400" cy="20574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0190" name="Text Box 16"/>
          <p:cNvSpPr txBox="1">
            <a:spLocks noChangeArrowheads="1"/>
          </p:cNvSpPr>
          <p:nvPr/>
        </p:nvSpPr>
        <p:spPr bwMode="auto">
          <a:xfrm>
            <a:off x="6934200" y="5943600"/>
            <a:ext cx="1447800" cy="276225"/>
          </a:xfrm>
          <a:prstGeom prst="rect">
            <a:avLst/>
          </a:prstGeom>
          <a:noFill/>
          <a:ln w="28575">
            <a:noFill/>
            <a:miter lim="800000"/>
            <a:headEnd/>
            <a:tailEnd/>
          </a:ln>
        </p:spPr>
        <p:txBody>
          <a:bodyPr>
            <a:spAutoFit/>
          </a:bodyPr>
          <a:lstStyle/>
          <a:p>
            <a:pPr algn="ctr"/>
            <a:r>
              <a:rPr lang="en-US" sz="1200">
                <a:latin typeface="Verdana" pitchFamily="34" charset="0"/>
              </a:rPr>
              <a:t>Inject Block</a:t>
            </a:r>
          </a:p>
        </p:txBody>
      </p:sp>
      <p:sp>
        <p:nvSpPr>
          <p:cNvPr id="49" name="Line 15"/>
          <p:cNvSpPr>
            <a:spLocks noChangeShapeType="1"/>
          </p:cNvSpPr>
          <p:nvPr/>
        </p:nvSpPr>
        <p:spPr bwMode="auto">
          <a:xfrm flipH="1" flipV="1">
            <a:off x="6629400" y="4648200"/>
            <a:ext cx="990600" cy="12954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0192" name="Text Box 9"/>
          <p:cNvSpPr txBox="1">
            <a:spLocks noChangeArrowheads="1"/>
          </p:cNvSpPr>
          <p:nvPr/>
        </p:nvSpPr>
        <p:spPr bwMode="auto">
          <a:xfrm>
            <a:off x="3200400" y="5943600"/>
            <a:ext cx="1524000" cy="461963"/>
          </a:xfrm>
          <a:prstGeom prst="rect">
            <a:avLst/>
          </a:prstGeom>
          <a:noFill/>
          <a:ln w="28575">
            <a:noFill/>
            <a:miter lim="800000"/>
            <a:headEnd/>
            <a:tailEnd/>
          </a:ln>
        </p:spPr>
        <p:txBody>
          <a:bodyPr>
            <a:spAutoFit/>
          </a:bodyPr>
          <a:lstStyle/>
          <a:p>
            <a:pPr algn="ctr"/>
            <a:r>
              <a:rPr lang="en-US" sz="1200">
                <a:latin typeface="Verdana" pitchFamily="34" charset="0"/>
              </a:rPr>
              <a:t>Rotary Tray and Datum Drive</a:t>
            </a:r>
          </a:p>
        </p:txBody>
      </p:sp>
      <p:sp>
        <p:nvSpPr>
          <p:cNvPr id="51" name="Line 15"/>
          <p:cNvSpPr>
            <a:spLocks noChangeShapeType="1"/>
          </p:cNvSpPr>
          <p:nvPr/>
        </p:nvSpPr>
        <p:spPr bwMode="auto">
          <a:xfrm flipV="1">
            <a:off x="3886200" y="4572000"/>
            <a:ext cx="914400" cy="13716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2" name="Line 15"/>
          <p:cNvSpPr>
            <a:spLocks noChangeShapeType="1"/>
          </p:cNvSpPr>
          <p:nvPr/>
        </p:nvSpPr>
        <p:spPr bwMode="auto">
          <a:xfrm flipV="1">
            <a:off x="3886200" y="5105400"/>
            <a:ext cx="1295400" cy="838200"/>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pPr eaLnBrk="1" hangingPunct="1"/>
            <a:r>
              <a:rPr lang="en-US" smtClean="0"/>
              <a:t>Major Assemblies</a:t>
            </a:r>
          </a:p>
        </p:txBody>
      </p:sp>
      <p:sp>
        <p:nvSpPr>
          <p:cNvPr id="52226" name="Rectangle 3"/>
          <p:cNvSpPr>
            <a:spLocks noGrp="1" noChangeArrowheads="1"/>
          </p:cNvSpPr>
          <p:nvPr>
            <p:ph type="body" idx="1"/>
          </p:nvPr>
        </p:nvSpPr>
        <p:spPr/>
        <p:txBody>
          <a:bodyPr/>
          <a:lstStyle/>
          <a:p>
            <a:r>
              <a:rPr lang="en-US" smtClean="0"/>
              <a:t>Fluidics</a:t>
            </a:r>
          </a:p>
          <a:p>
            <a:r>
              <a:rPr lang="en-US" smtClean="0"/>
              <a:t>R-Theta Drive Assembly</a:t>
            </a:r>
          </a:p>
          <a:p>
            <a:r>
              <a:rPr lang="en-US" smtClean="0"/>
              <a:t>Sample Heater/Cooler Assembly</a:t>
            </a:r>
          </a:p>
          <a:p>
            <a:r>
              <a:rPr lang="en-US" smtClean="0"/>
              <a:t>Electronics</a:t>
            </a:r>
          </a:p>
          <a:p>
            <a:r>
              <a:rPr lang="en-US" smtClean="0"/>
              <a:t>Software Components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ctrTitle"/>
          </p:nvPr>
        </p:nvSpPr>
        <p:spPr/>
        <p:txBody>
          <a:bodyPr/>
          <a:lstStyle/>
          <a:p>
            <a:pPr>
              <a:defRPr/>
            </a:pPr>
            <a:r>
              <a:rPr lang="en-US" dirty="0" smtClean="0"/>
              <a:t>Fluidics</a:t>
            </a:r>
          </a:p>
        </p:txBody>
      </p:sp>
      <p:sp>
        <p:nvSpPr>
          <p:cNvPr id="54274" name="Rectangle 4"/>
          <p:cNvSpPr>
            <a:spLocks noGrp="1" noChangeArrowheads="1"/>
          </p:cNvSpPr>
          <p:nvPr>
            <p:ph type="subTitle" idx="1"/>
          </p:nvPr>
        </p:nvSpPr>
        <p:spPr/>
        <p:txBody>
          <a:bodyPr/>
          <a:lstStyle/>
          <a:p>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smtClean="0"/>
              <a:t>SM-FTN Flow Diagram</a:t>
            </a:r>
          </a:p>
        </p:txBody>
      </p:sp>
      <p:grpSp>
        <p:nvGrpSpPr>
          <p:cNvPr id="56322" name="Group 5"/>
          <p:cNvGrpSpPr>
            <a:grpSpLocks/>
          </p:cNvGrpSpPr>
          <p:nvPr/>
        </p:nvGrpSpPr>
        <p:grpSpPr bwMode="auto">
          <a:xfrm>
            <a:off x="876300" y="841375"/>
            <a:ext cx="7391400" cy="5711825"/>
            <a:chOff x="876113" y="841375"/>
            <a:chExt cx="7391774" cy="5711825"/>
          </a:xfrm>
        </p:grpSpPr>
        <p:pic>
          <p:nvPicPr>
            <p:cNvPr id="56323" name="Picture 2" descr="C:\Maverick Project\SMDI\Fllow Path Diagrams\CPSM DI Base.jpg"/>
            <p:cNvPicPr>
              <a:picLocks noChangeAspect="1" noChangeArrowheads="1"/>
            </p:cNvPicPr>
            <p:nvPr/>
          </p:nvPicPr>
          <p:blipFill>
            <a:blip r:embed="rId2"/>
            <a:srcRect/>
            <a:stretch>
              <a:fillRect/>
            </a:stretch>
          </p:blipFill>
          <p:spPr bwMode="auto">
            <a:xfrm>
              <a:off x="876113" y="841375"/>
              <a:ext cx="7391774" cy="5711825"/>
            </a:xfrm>
            <a:prstGeom prst="rect">
              <a:avLst/>
            </a:prstGeom>
            <a:noFill/>
            <a:ln w="9525">
              <a:noFill/>
              <a:miter lim="800000"/>
              <a:headEnd/>
              <a:tailEnd/>
            </a:ln>
          </p:spPr>
        </p:pic>
        <p:sp>
          <p:nvSpPr>
            <p:cNvPr id="4" name="TextBox 3"/>
            <p:cNvSpPr txBox="1"/>
            <p:nvPr/>
          </p:nvSpPr>
          <p:spPr>
            <a:xfrm>
              <a:off x="1252370" y="1747838"/>
              <a:ext cx="990650" cy="369887"/>
            </a:xfrm>
            <a:prstGeom prst="rect">
              <a:avLst/>
            </a:prstGeom>
            <a:solidFill>
              <a:srgbClr val="FF0000"/>
            </a:solidFill>
            <a:ln>
              <a:solidFill>
                <a:schemeClr val="tx1"/>
              </a:solidFill>
            </a:ln>
          </p:spPr>
          <p:txBody>
            <a:bodyPr anchor="ctr">
              <a:spAutoFit/>
            </a:bodyPr>
            <a:lstStyle/>
            <a:p>
              <a:pPr algn="ctr">
                <a:defRPr/>
              </a:pPr>
              <a:r>
                <a:rPr lang="en-US" sz="900" dirty="0">
                  <a:latin typeface="+mn-lt"/>
                </a:rPr>
                <a:t>Wash </a:t>
              </a:r>
            </a:p>
            <a:p>
              <a:pPr algn="ctr">
                <a:defRPr/>
              </a:pPr>
              <a:r>
                <a:rPr lang="en-US" sz="900" dirty="0">
                  <a:latin typeface="+mn-lt"/>
                </a:rPr>
                <a:t>Solvent</a:t>
              </a:r>
              <a:endParaRPr lang="en-US" sz="900" dirty="0">
                <a:latin typeface="+mn-lt"/>
              </a:endParaRPr>
            </a:p>
          </p:txBody>
        </p:sp>
        <p:sp>
          <p:nvSpPr>
            <p:cNvPr id="5" name="TextBox 4"/>
            <p:cNvSpPr txBox="1"/>
            <p:nvPr/>
          </p:nvSpPr>
          <p:spPr>
            <a:xfrm>
              <a:off x="2743107" y="1768475"/>
              <a:ext cx="990650" cy="368300"/>
            </a:xfrm>
            <a:prstGeom prst="rect">
              <a:avLst/>
            </a:prstGeom>
            <a:solidFill>
              <a:srgbClr val="008000"/>
            </a:solidFill>
            <a:ln>
              <a:solidFill>
                <a:schemeClr val="tx1"/>
              </a:solidFill>
            </a:ln>
          </p:spPr>
          <p:txBody>
            <a:bodyPr anchor="ctr">
              <a:spAutoFit/>
            </a:bodyPr>
            <a:lstStyle/>
            <a:p>
              <a:pPr algn="ctr">
                <a:defRPr/>
              </a:pPr>
              <a:r>
                <a:rPr lang="en-US" sz="900" dirty="0">
                  <a:latin typeface="+mn-lt"/>
                </a:rPr>
                <a:t>Purge </a:t>
              </a:r>
            </a:p>
            <a:p>
              <a:pPr algn="ctr">
                <a:defRPr/>
              </a:pPr>
              <a:r>
                <a:rPr lang="en-US" sz="900" dirty="0">
                  <a:latin typeface="+mn-lt"/>
                </a:rPr>
                <a:t>Solvent</a:t>
              </a:r>
              <a:endParaRPr lang="en-US" sz="900" dirty="0">
                <a:latin typeface="+mn-lt"/>
              </a:endParaRPr>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5" name="Group 5"/>
          <p:cNvGrpSpPr>
            <a:grpSpLocks/>
          </p:cNvGrpSpPr>
          <p:nvPr/>
        </p:nvGrpSpPr>
        <p:grpSpPr bwMode="auto">
          <a:xfrm>
            <a:off x="876300" y="841375"/>
            <a:ext cx="7391400" cy="5711825"/>
            <a:chOff x="876113" y="841375"/>
            <a:chExt cx="7391774" cy="5711825"/>
          </a:xfrm>
        </p:grpSpPr>
        <p:pic>
          <p:nvPicPr>
            <p:cNvPr id="57349" name="Picture 2" descr="C:\Maverick Project\SMDI\Fllow Path Diagrams\CPSM DI Base.jpg"/>
            <p:cNvPicPr>
              <a:picLocks noChangeAspect="1" noChangeArrowheads="1"/>
            </p:cNvPicPr>
            <p:nvPr/>
          </p:nvPicPr>
          <p:blipFill>
            <a:blip r:embed="rId2"/>
            <a:srcRect/>
            <a:stretch>
              <a:fillRect/>
            </a:stretch>
          </p:blipFill>
          <p:spPr bwMode="auto">
            <a:xfrm>
              <a:off x="876113" y="841375"/>
              <a:ext cx="7391774" cy="5711825"/>
            </a:xfrm>
            <a:prstGeom prst="rect">
              <a:avLst/>
            </a:prstGeom>
            <a:noFill/>
            <a:ln w="9525">
              <a:noFill/>
              <a:miter lim="800000"/>
              <a:headEnd/>
              <a:tailEnd/>
            </a:ln>
          </p:spPr>
        </p:pic>
        <p:sp>
          <p:nvSpPr>
            <p:cNvPr id="8" name="TextBox 7"/>
            <p:cNvSpPr txBox="1"/>
            <p:nvPr/>
          </p:nvSpPr>
          <p:spPr>
            <a:xfrm>
              <a:off x="1252370" y="1747838"/>
              <a:ext cx="990650" cy="369887"/>
            </a:xfrm>
            <a:prstGeom prst="rect">
              <a:avLst/>
            </a:prstGeom>
            <a:solidFill>
              <a:srgbClr val="FF0000"/>
            </a:solidFill>
            <a:ln>
              <a:solidFill>
                <a:schemeClr val="tx1"/>
              </a:solidFill>
            </a:ln>
          </p:spPr>
          <p:txBody>
            <a:bodyPr anchor="ctr">
              <a:spAutoFit/>
            </a:bodyPr>
            <a:lstStyle/>
            <a:p>
              <a:pPr algn="ctr">
                <a:defRPr/>
              </a:pPr>
              <a:r>
                <a:rPr lang="en-US" sz="900" dirty="0">
                  <a:latin typeface="+mn-lt"/>
                </a:rPr>
                <a:t>Wash </a:t>
              </a:r>
            </a:p>
            <a:p>
              <a:pPr algn="ctr">
                <a:defRPr/>
              </a:pPr>
              <a:r>
                <a:rPr lang="en-US" sz="900" dirty="0">
                  <a:latin typeface="+mn-lt"/>
                </a:rPr>
                <a:t>Solvent</a:t>
              </a:r>
              <a:endParaRPr lang="en-US" sz="900" dirty="0">
                <a:latin typeface="+mn-lt"/>
              </a:endParaRPr>
            </a:p>
          </p:txBody>
        </p:sp>
        <p:sp>
          <p:nvSpPr>
            <p:cNvPr id="9" name="TextBox 8"/>
            <p:cNvSpPr txBox="1"/>
            <p:nvPr/>
          </p:nvSpPr>
          <p:spPr>
            <a:xfrm>
              <a:off x="2743107" y="1768475"/>
              <a:ext cx="990650" cy="368300"/>
            </a:xfrm>
            <a:prstGeom prst="rect">
              <a:avLst/>
            </a:prstGeom>
            <a:solidFill>
              <a:srgbClr val="008000"/>
            </a:solidFill>
            <a:ln>
              <a:solidFill>
                <a:schemeClr val="tx1"/>
              </a:solidFill>
            </a:ln>
          </p:spPr>
          <p:txBody>
            <a:bodyPr anchor="ctr">
              <a:spAutoFit/>
            </a:bodyPr>
            <a:lstStyle/>
            <a:p>
              <a:pPr algn="ctr">
                <a:defRPr/>
              </a:pPr>
              <a:r>
                <a:rPr lang="en-US" sz="900" dirty="0">
                  <a:latin typeface="+mn-lt"/>
                </a:rPr>
                <a:t>Purge </a:t>
              </a:r>
            </a:p>
            <a:p>
              <a:pPr algn="ctr">
                <a:defRPr/>
              </a:pPr>
              <a:r>
                <a:rPr lang="en-US" sz="900" dirty="0">
                  <a:latin typeface="+mn-lt"/>
                </a:rPr>
                <a:t>Solvent</a:t>
              </a:r>
              <a:endParaRPr lang="en-US" sz="900" dirty="0">
                <a:latin typeface="+mn-lt"/>
              </a:endParaRPr>
            </a:p>
          </p:txBody>
        </p:sp>
      </p:grpSp>
      <p:sp>
        <p:nvSpPr>
          <p:cNvPr id="57346" name="Title 1"/>
          <p:cNvSpPr>
            <a:spLocks noGrp="1"/>
          </p:cNvSpPr>
          <p:nvPr>
            <p:ph type="title"/>
          </p:nvPr>
        </p:nvSpPr>
        <p:spPr/>
        <p:txBody>
          <a:bodyPr/>
          <a:lstStyle/>
          <a:p>
            <a:r>
              <a:rPr lang="en-US" smtClean="0"/>
              <a:t>SM-FTN Flow Diagram</a:t>
            </a:r>
          </a:p>
        </p:txBody>
      </p:sp>
      <p:sp>
        <p:nvSpPr>
          <p:cNvPr id="4" name="Rectangle 3"/>
          <p:cNvSpPr/>
          <p:nvPr/>
        </p:nvSpPr>
        <p:spPr>
          <a:xfrm>
            <a:off x="4343400" y="2514600"/>
            <a:ext cx="1219200" cy="2133600"/>
          </a:xfrm>
          <a:prstGeom prst="rect">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 name="Rectangle 4"/>
          <p:cNvSpPr/>
          <p:nvPr/>
        </p:nvSpPr>
        <p:spPr>
          <a:xfrm>
            <a:off x="6477000" y="1295400"/>
            <a:ext cx="1676400" cy="1828800"/>
          </a:xfrm>
          <a:prstGeom prst="rect">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9"/>
          <p:cNvSpPr>
            <a:spLocks noGrp="1"/>
          </p:cNvSpPr>
          <p:nvPr>
            <p:ph type="title"/>
          </p:nvPr>
        </p:nvSpPr>
        <p:spPr/>
        <p:txBody>
          <a:bodyPr/>
          <a:lstStyle/>
          <a:p>
            <a:pPr eaLnBrk="1" hangingPunct="1"/>
            <a:r>
              <a:rPr lang="en-US" smtClean="0"/>
              <a:t>SMDI Front Panel Fluidics</a:t>
            </a:r>
          </a:p>
        </p:txBody>
      </p:sp>
      <p:pic>
        <p:nvPicPr>
          <p:cNvPr id="58370" name="Picture 17" descr="SM Inject Valve and SM Syringe-small"/>
          <p:cNvPicPr>
            <a:picLocks noChangeAspect="1" noChangeArrowheads="1"/>
          </p:cNvPicPr>
          <p:nvPr/>
        </p:nvPicPr>
        <p:blipFill>
          <a:blip r:embed="rId3"/>
          <a:srcRect/>
          <a:stretch>
            <a:fillRect/>
          </a:stretch>
        </p:blipFill>
        <p:spPr bwMode="auto">
          <a:xfrm>
            <a:off x="3070225" y="1136650"/>
            <a:ext cx="2863850" cy="5111750"/>
          </a:xfrm>
          <a:prstGeom prst="rect">
            <a:avLst/>
          </a:prstGeom>
          <a:noFill/>
          <a:ln w="9525">
            <a:noFill/>
            <a:miter lim="800000"/>
            <a:headEnd/>
            <a:tailEnd/>
          </a:ln>
        </p:spPr>
      </p:pic>
      <p:sp>
        <p:nvSpPr>
          <p:cNvPr id="6" name="Line 5"/>
          <p:cNvSpPr>
            <a:spLocks noChangeShapeType="1"/>
          </p:cNvSpPr>
          <p:nvPr/>
        </p:nvSpPr>
        <p:spPr bwMode="auto">
          <a:xfrm>
            <a:off x="2297113" y="2082800"/>
            <a:ext cx="1905000" cy="1579563"/>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8372" name="Text Box 6"/>
          <p:cNvSpPr txBox="1">
            <a:spLocks noChangeArrowheads="1"/>
          </p:cNvSpPr>
          <p:nvPr/>
        </p:nvSpPr>
        <p:spPr bwMode="auto">
          <a:xfrm>
            <a:off x="1143000" y="1731963"/>
            <a:ext cx="1778000" cy="457200"/>
          </a:xfrm>
          <a:prstGeom prst="rect">
            <a:avLst/>
          </a:prstGeom>
          <a:noFill/>
          <a:ln w="28575">
            <a:noFill/>
            <a:miter lim="800000"/>
            <a:headEnd/>
            <a:tailEnd/>
          </a:ln>
        </p:spPr>
        <p:txBody>
          <a:bodyPr>
            <a:spAutoFit/>
          </a:bodyPr>
          <a:lstStyle/>
          <a:p>
            <a:pPr algn="ctr"/>
            <a:r>
              <a:rPr lang="en-US" sz="1200">
                <a:latin typeface="Verdana" pitchFamily="34" charset="0"/>
              </a:rPr>
              <a:t>Metering Syringe Valve</a:t>
            </a:r>
          </a:p>
        </p:txBody>
      </p:sp>
      <p:sp>
        <p:nvSpPr>
          <p:cNvPr id="8" name="Line 7"/>
          <p:cNvSpPr>
            <a:spLocks noChangeShapeType="1"/>
          </p:cNvSpPr>
          <p:nvPr/>
        </p:nvSpPr>
        <p:spPr bwMode="auto">
          <a:xfrm flipH="1">
            <a:off x="5557838" y="2916238"/>
            <a:ext cx="1530350" cy="10477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8374" name="Text Box 8"/>
          <p:cNvSpPr txBox="1">
            <a:spLocks noChangeArrowheads="1"/>
          </p:cNvSpPr>
          <p:nvPr/>
        </p:nvSpPr>
        <p:spPr bwMode="auto">
          <a:xfrm>
            <a:off x="6194425" y="2640013"/>
            <a:ext cx="2263775" cy="276225"/>
          </a:xfrm>
          <a:prstGeom prst="rect">
            <a:avLst/>
          </a:prstGeom>
          <a:noFill/>
          <a:ln w="28575">
            <a:noFill/>
            <a:miter lim="800000"/>
            <a:headEnd/>
            <a:tailEnd/>
          </a:ln>
        </p:spPr>
        <p:txBody>
          <a:bodyPr>
            <a:spAutoFit/>
          </a:bodyPr>
          <a:lstStyle/>
          <a:p>
            <a:pPr algn="ctr"/>
            <a:r>
              <a:rPr lang="en-US" sz="1200">
                <a:latin typeface="Verdana" pitchFamily="34" charset="0"/>
              </a:rPr>
              <a:t>Check Valve and Union</a:t>
            </a:r>
          </a:p>
        </p:txBody>
      </p:sp>
      <p:sp>
        <p:nvSpPr>
          <p:cNvPr id="10" name="Line 10"/>
          <p:cNvSpPr>
            <a:spLocks noChangeShapeType="1"/>
          </p:cNvSpPr>
          <p:nvPr/>
        </p:nvSpPr>
        <p:spPr bwMode="auto">
          <a:xfrm flipV="1">
            <a:off x="2805113" y="4589463"/>
            <a:ext cx="1270000" cy="87153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8376" name="Text Box 11"/>
          <p:cNvSpPr txBox="1">
            <a:spLocks noChangeArrowheads="1"/>
          </p:cNvSpPr>
          <p:nvPr/>
        </p:nvSpPr>
        <p:spPr bwMode="auto">
          <a:xfrm>
            <a:off x="6029325" y="1395413"/>
            <a:ext cx="1806575" cy="274637"/>
          </a:xfrm>
          <a:prstGeom prst="rect">
            <a:avLst/>
          </a:prstGeom>
          <a:noFill/>
          <a:ln w="28575">
            <a:noFill/>
            <a:miter lim="800000"/>
            <a:headEnd/>
            <a:tailEnd/>
          </a:ln>
        </p:spPr>
        <p:txBody>
          <a:bodyPr>
            <a:spAutoFit/>
          </a:bodyPr>
          <a:lstStyle/>
          <a:p>
            <a:pPr algn="ctr"/>
            <a:r>
              <a:rPr lang="en-US" sz="1200">
                <a:latin typeface="Verdana" pitchFamily="34" charset="0"/>
              </a:rPr>
              <a:t>Inject Valve</a:t>
            </a:r>
          </a:p>
        </p:txBody>
      </p:sp>
      <p:sp>
        <p:nvSpPr>
          <p:cNvPr id="12" name="Line 12"/>
          <p:cNvSpPr>
            <a:spLocks noChangeShapeType="1"/>
          </p:cNvSpPr>
          <p:nvPr/>
        </p:nvSpPr>
        <p:spPr bwMode="auto">
          <a:xfrm flipH="1">
            <a:off x="4211638" y="1531938"/>
            <a:ext cx="2190750" cy="3492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3" name="Line 13"/>
          <p:cNvSpPr>
            <a:spLocks noChangeShapeType="1"/>
          </p:cNvSpPr>
          <p:nvPr/>
        </p:nvSpPr>
        <p:spPr bwMode="auto">
          <a:xfrm flipH="1" flipV="1">
            <a:off x="5011738" y="4383088"/>
            <a:ext cx="1541462" cy="4603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8379" name="Text Box 14"/>
          <p:cNvSpPr txBox="1">
            <a:spLocks noChangeArrowheads="1"/>
          </p:cNvSpPr>
          <p:nvPr/>
        </p:nvSpPr>
        <p:spPr bwMode="auto">
          <a:xfrm>
            <a:off x="6524625" y="4316413"/>
            <a:ext cx="1857375" cy="461962"/>
          </a:xfrm>
          <a:prstGeom prst="rect">
            <a:avLst/>
          </a:prstGeom>
          <a:noFill/>
          <a:ln w="28575">
            <a:noFill/>
            <a:miter lim="800000"/>
            <a:headEnd/>
            <a:tailEnd/>
          </a:ln>
        </p:spPr>
        <p:txBody>
          <a:bodyPr>
            <a:spAutoFit/>
          </a:bodyPr>
          <a:lstStyle/>
          <a:p>
            <a:pPr algn="ctr"/>
            <a:r>
              <a:rPr lang="en-US" sz="1200">
                <a:latin typeface="Verdana" pitchFamily="34" charset="0"/>
              </a:rPr>
              <a:t>Wash Solvent Inlet Line (not degassed)</a:t>
            </a:r>
          </a:p>
        </p:txBody>
      </p:sp>
      <p:sp>
        <p:nvSpPr>
          <p:cNvPr id="58380" name="Text Box 19"/>
          <p:cNvSpPr txBox="1">
            <a:spLocks noChangeArrowheads="1"/>
          </p:cNvSpPr>
          <p:nvPr/>
        </p:nvSpPr>
        <p:spPr bwMode="auto">
          <a:xfrm>
            <a:off x="1143000" y="3713163"/>
            <a:ext cx="1549400" cy="457200"/>
          </a:xfrm>
          <a:prstGeom prst="rect">
            <a:avLst/>
          </a:prstGeom>
          <a:noFill/>
          <a:ln w="28575">
            <a:noFill/>
            <a:miter lim="800000"/>
            <a:headEnd/>
            <a:tailEnd/>
          </a:ln>
        </p:spPr>
        <p:txBody>
          <a:bodyPr>
            <a:spAutoFit/>
          </a:bodyPr>
          <a:lstStyle/>
          <a:p>
            <a:pPr algn="ctr"/>
            <a:r>
              <a:rPr lang="en-US" sz="1200">
                <a:latin typeface="Verdana" pitchFamily="34" charset="0"/>
              </a:rPr>
              <a:t>Leak Sensor Connections</a:t>
            </a:r>
          </a:p>
        </p:txBody>
      </p:sp>
      <p:sp>
        <p:nvSpPr>
          <p:cNvPr id="58381" name="Text Box 20"/>
          <p:cNvSpPr txBox="1">
            <a:spLocks noChangeArrowheads="1"/>
          </p:cNvSpPr>
          <p:nvPr/>
        </p:nvSpPr>
        <p:spPr bwMode="auto">
          <a:xfrm>
            <a:off x="1219200" y="5334000"/>
            <a:ext cx="1778000" cy="457200"/>
          </a:xfrm>
          <a:prstGeom prst="rect">
            <a:avLst/>
          </a:prstGeom>
          <a:noFill/>
          <a:ln w="28575">
            <a:noFill/>
            <a:miter lim="800000"/>
            <a:headEnd/>
            <a:tailEnd/>
          </a:ln>
        </p:spPr>
        <p:txBody>
          <a:bodyPr>
            <a:spAutoFit/>
          </a:bodyPr>
          <a:lstStyle/>
          <a:p>
            <a:pPr algn="ctr"/>
            <a:r>
              <a:rPr lang="en-US" sz="1200">
                <a:latin typeface="Verdana" pitchFamily="34" charset="0"/>
              </a:rPr>
              <a:t>Sample Metering Syringe</a:t>
            </a:r>
          </a:p>
        </p:txBody>
      </p:sp>
      <p:sp>
        <p:nvSpPr>
          <p:cNvPr id="17" name="Line 21"/>
          <p:cNvSpPr>
            <a:spLocks noChangeShapeType="1"/>
          </p:cNvSpPr>
          <p:nvPr/>
        </p:nvSpPr>
        <p:spPr bwMode="auto">
          <a:xfrm flipV="1">
            <a:off x="2436813" y="3598863"/>
            <a:ext cx="825500" cy="32543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8" name="Line 22"/>
          <p:cNvSpPr>
            <a:spLocks noChangeShapeType="1"/>
          </p:cNvSpPr>
          <p:nvPr/>
        </p:nvSpPr>
        <p:spPr bwMode="auto">
          <a:xfrm>
            <a:off x="2462213" y="3924300"/>
            <a:ext cx="787400" cy="741363"/>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3"/>
          <p:cNvSpPr>
            <a:spLocks noGrp="1"/>
          </p:cNvSpPr>
          <p:nvPr>
            <p:ph type="title"/>
          </p:nvPr>
        </p:nvSpPr>
        <p:spPr/>
        <p:txBody>
          <a:bodyPr/>
          <a:lstStyle/>
          <a:p>
            <a:r>
              <a:rPr lang="en-US" smtClean="0"/>
              <a:t>Inject Valve Assembly</a:t>
            </a:r>
          </a:p>
        </p:txBody>
      </p:sp>
      <p:pic>
        <p:nvPicPr>
          <p:cNvPr id="60418" name="Picture 1"/>
          <p:cNvPicPr>
            <a:picLocks noChangeAspect="1" noChangeArrowheads="1"/>
          </p:cNvPicPr>
          <p:nvPr/>
        </p:nvPicPr>
        <p:blipFill>
          <a:blip r:embed="rId3"/>
          <a:srcRect/>
          <a:stretch>
            <a:fillRect/>
          </a:stretch>
        </p:blipFill>
        <p:spPr bwMode="auto">
          <a:xfrm>
            <a:off x="312738" y="1447800"/>
            <a:ext cx="8518525"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4"/>
          <p:cNvSpPr>
            <a:spLocks noGrp="1"/>
          </p:cNvSpPr>
          <p:nvPr>
            <p:ph type="title"/>
          </p:nvPr>
        </p:nvSpPr>
        <p:spPr/>
        <p:txBody>
          <a:bodyPr/>
          <a:lstStyle/>
          <a:p>
            <a:pPr eaLnBrk="1" hangingPunct="1"/>
            <a:r>
              <a:rPr lang="en-US" smtClean="0"/>
              <a:t>SDMI Inject Valve Connections</a:t>
            </a:r>
          </a:p>
        </p:txBody>
      </p:sp>
      <p:pic>
        <p:nvPicPr>
          <p:cNvPr id="62466" name="Picture 22" descr="SM Inject Valve with Tubing connected- small"/>
          <p:cNvPicPr>
            <a:picLocks noChangeAspect="1" noChangeArrowheads="1"/>
          </p:cNvPicPr>
          <p:nvPr/>
        </p:nvPicPr>
        <p:blipFill>
          <a:blip r:embed="rId3"/>
          <a:srcRect/>
          <a:stretch>
            <a:fillRect/>
          </a:stretch>
        </p:blipFill>
        <p:spPr bwMode="auto">
          <a:xfrm>
            <a:off x="2546350" y="1833563"/>
            <a:ext cx="3822700" cy="3463925"/>
          </a:xfrm>
          <a:prstGeom prst="rect">
            <a:avLst/>
          </a:prstGeom>
          <a:noFill/>
          <a:ln w="12700">
            <a:solidFill>
              <a:schemeClr val="tx1"/>
            </a:solidFill>
            <a:miter lim="800000"/>
            <a:headEnd/>
            <a:tailEnd/>
          </a:ln>
        </p:spPr>
      </p:pic>
      <p:sp>
        <p:nvSpPr>
          <p:cNvPr id="7" name="Line 5"/>
          <p:cNvSpPr>
            <a:spLocks noChangeShapeType="1"/>
          </p:cNvSpPr>
          <p:nvPr/>
        </p:nvSpPr>
        <p:spPr bwMode="auto">
          <a:xfrm>
            <a:off x="2195513" y="1546225"/>
            <a:ext cx="1765300" cy="969963"/>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2468" name="Text Box 6"/>
          <p:cNvSpPr txBox="1">
            <a:spLocks noChangeArrowheads="1"/>
          </p:cNvSpPr>
          <p:nvPr/>
        </p:nvSpPr>
        <p:spPr bwMode="auto">
          <a:xfrm>
            <a:off x="1244600" y="1171575"/>
            <a:ext cx="1778000" cy="276225"/>
          </a:xfrm>
          <a:prstGeom prst="rect">
            <a:avLst/>
          </a:prstGeom>
          <a:noFill/>
          <a:ln w="28575">
            <a:noFill/>
            <a:miter lim="800000"/>
            <a:headEnd/>
            <a:tailEnd/>
          </a:ln>
        </p:spPr>
        <p:txBody>
          <a:bodyPr>
            <a:spAutoFit/>
          </a:bodyPr>
          <a:lstStyle/>
          <a:p>
            <a:pPr algn="ctr"/>
            <a:r>
              <a:rPr lang="en-US" sz="1200">
                <a:latin typeface="Verdana" pitchFamily="34" charset="0"/>
              </a:rPr>
              <a:t>To Check Valve</a:t>
            </a:r>
          </a:p>
        </p:txBody>
      </p:sp>
      <p:sp>
        <p:nvSpPr>
          <p:cNvPr id="9" name="Line 7"/>
          <p:cNvSpPr>
            <a:spLocks noChangeShapeType="1"/>
          </p:cNvSpPr>
          <p:nvPr/>
        </p:nvSpPr>
        <p:spPr bwMode="auto">
          <a:xfrm flipH="1">
            <a:off x="5595938" y="2671763"/>
            <a:ext cx="1543050" cy="8064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2470" name="Text Box 8"/>
          <p:cNvSpPr txBox="1">
            <a:spLocks noChangeArrowheads="1"/>
          </p:cNvSpPr>
          <p:nvPr/>
        </p:nvSpPr>
        <p:spPr bwMode="auto">
          <a:xfrm>
            <a:off x="7086600" y="2514600"/>
            <a:ext cx="1806575" cy="276225"/>
          </a:xfrm>
          <a:prstGeom prst="rect">
            <a:avLst/>
          </a:prstGeom>
          <a:noFill/>
          <a:ln w="28575">
            <a:noFill/>
            <a:miter lim="800000"/>
            <a:headEnd/>
            <a:tailEnd/>
          </a:ln>
        </p:spPr>
        <p:txBody>
          <a:bodyPr>
            <a:spAutoFit/>
          </a:bodyPr>
          <a:lstStyle/>
          <a:p>
            <a:pPr algn="ctr"/>
            <a:r>
              <a:rPr lang="en-US" sz="1200">
                <a:latin typeface="Verdana" pitchFamily="34" charset="0"/>
              </a:rPr>
              <a:t>To CH-A and Column</a:t>
            </a:r>
          </a:p>
        </p:txBody>
      </p:sp>
      <p:sp>
        <p:nvSpPr>
          <p:cNvPr id="11" name="Line 9"/>
          <p:cNvSpPr>
            <a:spLocks noChangeShapeType="1"/>
          </p:cNvSpPr>
          <p:nvPr/>
        </p:nvSpPr>
        <p:spPr bwMode="auto">
          <a:xfrm flipV="1">
            <a:off x="2665413" y="4370388"/>
            <a:ext cx="1574800" cy="126523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2472" name="Text Box 10"/>
          <p:cNvSpPr txBox="1">
            <a:spLocks noChangeArrowheads="1"/>
          </p:cNvSpPr>
          <p:nvPr/>
        </p:nvSpPr>
        <p:spPr bwMode="auto">
          <a:xfrm>
            <a:off x="5216525" y="1049338"/>
            <a:ext cx="1806575" cy="274637"/>
          </a:xfrm>
          <a:prstGeom prst="rect">
            <a:avLst/>
          </a:prstGeom>
          <a:noFill/>
          <a:ln w="28575">
            <a:noFill/>
            <a:miter lim="800000"/>
            <a:headEnd/>
            <a:tailEnd/>
          </a:ln>
        </p:spPr>
        <p:txBody>
          <a:bodyPr>
            <a:spAutoFit/>
          </a:bodyPr>
          <a:lstStyle/>
          <a:p>
            <a:pPr algn="ctr"/>
            <a:r>
              <a:rPr lang="en-US" sz="1200">
                <a:latin typeface="Verdana" pitchFamily="34" charset="0"/>
              </a:rPr>
              <a:t>Stationary Side Tube</a:t>
            </a:r>
          </a:p>
        </p:txBody>
      </p:sp>
      <p:sp>
        <p:nvSpPr>
          <p:cNvPr id="13" name="Line 11"/>
          <p:cNvSpPr>
            <a:spLocks noChangeShapeType="1"/>
          </p:cNvSpPr>
          <p:nvPr/>
        </p:nvSpPr>
        <p:spPr bwMode="auto">
          <a:xfrm flipH="1">
            <a:off x="5164138" y="1312863"/>
            <a:ext cx="857250" cy="15176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4" name="Line 12"/>
          <p:cNvSpPr>
            <a:spLocks noChangeShapeType="1"/>
          </p:cNvSpPr>
          <p:nvPr/>
        </p:nvSpPr>
        <p:spPr bwMode="auto">
          <a:xfrm flipH="1" flipV="1">
            <a:off x="5176838" y="4214813"/>
            <a:ext cx="1543050" cy="7429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2475" name="Text Box 13"/>
          <p:cNvSpPr txBox="1">
            <a:spLocks noChangeArrowheads="1"/>
          </p:cNvSpPr>
          <p:nvPr/>
        </p:nvSpPr>
        <p:spPr bwMode="auto">
          <a:xfrm>
            <a:off x="6588125" y="4833938"/>
            <a:ext cx="1298575" cy="274637"/>
          </a:xfrm>
          <a:prstGeom prst="rect">
            <a:avLst/>
          </a:prstGeom>
          <a:noFill/>
          <a:ln w="28575">
            <a:noFill/>
            <a:miter lim="800000"/>
            <a:headEnd/>
            <a:tailEnd/>
          </a:ln>
        </p:spPr>
        <p:txBody>
          <a:bodyPr>
            <a:spAutoFit/>
          </a:bodyPr>
          <a:lstStyle/>
          <a:p>
            <a:pPr algn="ctr"/>
            <a:r>
              <a:rPr lang="en-US" sz="1200">
                <a:latin typeface="Verdana" pitchFamily="34" charset="0"/>
              </a:rPr>
              <a:t>From Pump</a:t>
            </a:r>
          </a:p>
        </p:txBody>
      </p:sp>
      <p:sp>
        <p:nvSpPr>
          <p:cNvPr id="62476" name="Text Box 14"/>
          <p:cNvSpPr txBox="1">
            <a:spLocks noChangeArrowheads="1"/>
          </p:cNvSpPr>
          <p:nvPr/>
        </p:nvSpPr>
        <p:spPr bwMode="auto">
          <a:xfrm>
            <a:off x="1028700" y="3887788"/>
            <a:ext cx="1549400" cy="457200"/>
          </a:xfrm>
          <a:prstGeom prst="rect">
            <a:avLst/>
          </a:prstGeom>
          <a:noFill/>
          <a:ln w="28575">
            <a:noFill/>
            <a:miter lim="800000"/>
            <a:headEnd/>
            <a:tailEnd/>
          </a:ln>
        </p:spPr>
        <p:txBody>
          <a:bodyPr>
            <a:spAutoFit/>
          </a:bodyPr>
          <a:lstStyle/>
          <a:p>
            <a:pPr algn="ctr"/>
            <a:r>
              <a:rPr lang="en-US" sz="1200">
                <a:latin typeface="Verdana" pitchFamily="34" charset="0"/>
              </a:rPr>
              <a:t>To Pressure Transducer</a:t>
            </a:r>
          </a:p>
        </p:txBody>
      </p:sp>
      <p:sp>
        <p:nvSpPr>
          <p:cNvPr id="62477" name="Text Box 15"/>
          <p:cNvSpPr txBox="1">
            <a:spLocks noChangeArrowheads="1"/>
          </p:cNvSpPr>
          <p:nvPr/>
        </p:nvSpPr>
        <p:spPr bwMode="auto">
          <a:xfrm>
            <a:off x="1028700" y="5534025"/>
            <a:ext cx="1778000" cy="274638"/>
          </a:xfrm>
          <a:prstGeom prst="rect">
            <a:avLst/>
          </a:prstGeom>
          <a:noFill/>
          <a:ln w="28575">
            <a:noFill/>
            <a:miter lim="800000"/>
            <a:headEnd/>
            <a:tailEnd/>
          </a:ln>
        </p:spPr>
        <p:txBody>
          <a:bodyPr>
            <a:spAutoFit/>
          </a:bodyPr>
          <a:lstStyle/>
          <a:p>
            <a:pPr algn="ctr"/>
            <a:r>
              <a:rPr lang="en-US" sz="1200">
                <a:latin typeface="Verdana" pitchFamily="34" charset="0"/>
              </a:rPr>
              <a:t>To Sample Needle</a:t>
            </a:r>
          </a:p>
        </p:txBody>
      </p:sp>
      <p:sp>
        <p:nvSpPr>
          <p:cNvPr id="18" name="Line 16"/>
          <p:cNvSpPr>
            <a:spLocks noChangeShapeType="1"/>
          </p:cNvSpPr>
          <p:nvPr/>
        </p:nvSpPr>
        <p:spPr bwMode="auto">
          <a:xfrm flipV="1">
            <a:off x="2322513" y="3646488"/>
            <a:ext cx="1244600" cy="45243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3" name="Group 5"/>
          <p:cNvGrpSpPr>
            <a:grpSpLocks/>
          </p:cNvGrpSpPr>
          <p:nvPr/>
        </p:nvGrpSpPr>
        <p:grpSpPr bwMode="auto">
          <a:xfrm>
            <a:off x="876300" y="841375"/>
            <a:ext cx="7391400" cy="5711825"/>
            <a:chOff x="876113" y="841375"/>
            <a:chExt cx="7391774" cy="5711825"/>
          </a:xfrm>
        </p:grpSpPr>
        <p:pic>
          <p:nvPicPr>
            <p:cNvPr id="64517" name="Picture 2" descr="C:\Maverick Project\SMDI\Fllow Path Diagrams\CPSM DI Base.jpg"/>
            <p:cNvPicPr>
              <a:picLocks noChangeAspect="1" noChangeArrowheads="1"/>
            </p:cNvPicPr>
            <p:nvPr/>
          </p:nvPicPr>
          <p:blipFill>
            <a:blip r:embed="rId2"/>
            <a:srcRect/>
            <a:stretch>
              <a:fillRect/>
            </a:stretch>
          </p:blipFill>
          <p:spPr bwMode="auto">
            <a:xfrm>
              <a:off x="876113" y="841375"/>
              <a:ext cx="7391774" cy="5711825"/>
            </a:xfrm>
            <a:prstGeom prst="rect">
              <a:avLst/>
            </a:prstGeom>
            <a:noFill/>
            <a:ln w="9525">
              <a:noFill/>
              <a:miter lim="800000"/>
              <a:headEnd/>
              <a:tailEnd/>
            </a:ln>
          </p:spPr>
        </p:pic>
        <p:sp>
          <p:nvSpPr>
            <p:cNvPr id="8" name="TextBox 7"/>
            <p:cNvSpPr txBox="1"/>
            <p:nvPr/>
          </p:nvSpPr>
          <p:spPr>
            <a:xfrm>
              <a:off x="1252370" y="1747838"/>
              <a:ext cx="990650" cy="369887"/>
            </a:xfrm>
            <a:prstGeom prst="rect">
              <a:avLst/>
            </a:prstGeom>
            <a:solidFill>
              <a:srgbClr val="FF0000"/>
            </a:solidFill>
            <a:ln>
              <a:solidFill>
                <a:schemeClr val="tx1"/>
              </a:solidFill>
            </a:ln>
          </p:spPr>
          <p:txBody>
            <a:bodyPr anchor="ctr">
              <a:spAutoFit/>
            </a:bodyPr>
            <a:lstStyle/>
            <a:p>
              <a:pPr algn="ctr">
                <a:defRPr/>
              </a:pPr>
              <a:r>
                <a:rPr lang="en-US" sz="900" dirty="0">
                  <a:latin typeface="+mn-lt"/>
                </a:rPr>
                <a:t>Wash </a:t>
              </a:r>
            </a:p>
            <a:p>
              <a:pPr algn="ctr">
                <a:defRPr/>
              </a:pPr>
              <a:r>
                <a:rPr lang="en-US" sz="900" dirty="0">
                  <a:latin typeface="+mn-lt"/>
                </a:rPr>
                <a:t>Solvent</a:t>
              </a:r>
              <a:endParaRPr lang="en-US" sz="900" dirty="0">
                <a:latin typeface="+mn-lt"/>
              </a:endParaRPr>
            </a:p>
          </p:txBody>
        </p:sp>
        <p:sp>
          <p:nvSpPr>
            <p:cNvPr id="9" name="TextBox 8"/>
            <p:cNvSpPr txBox="1"/>
            <p:nvPr/>
          </p:nvSpPr>
          <p:spPr>
            <a:xfrm>
              <a:off x="2743107" y="1768475"/>
              <a:ext cx="990650" cy="368300"/>
            </a:xfrm>
            <a:prstGeom prst="rect">
              <a:avLst/>
            </a:prstGeom>
            <a:solidFill>
              <a:srgbClr val="008000"/>
            </a:solidFill>
            <a:ln>
              <a:solidFill>
                <a:schemeClr val="tx1"/>
              </a:solidFill>
            </a:ln>
          </p:spPr>
          <p:txBody>
            <a:bodyPr anchor="ctr">
              <a:spAutoFit/>
            </a:bodyPr>
            <a:lstStyle/>
            <a:p>
              <a:pPr algn="ctr">
                <a:defRPr/>
              </a:pPr>
              <a:r>
                <a:rPr lang="en-US" sz="900" dirty="0">
                  <a:latin typeface="+mn-lt"/>
                </a:rPr>
                <a:t>Purge </a:t>
              </a:r>
            </a:p>
            <a:p>
              <a:pPr algn="ctr">
                <a:defRPr/>
              </a:pPr>
              <a:r>
                <a:rPr lang="en-US" sz="900" dirty="0">
                  <a:latin typeface="+mn-lt"/>
                </a:rPr>
                <a:t>Solvent</a:t>
              </a:r>
              <a:endParaRPr lang="en-US" sz="900" dirty="0">
                <a:latin typeface="+mn-lt"/>
              </a:endParaRPr>
            </a:p>
          </p:txBody>
        </p:sp>
      </p:grpSp>
      <p:sp>
        <p:nvSpPr>
          <p:cNvPr id="64514" name="Title 1"/>
          <p:cNvSpPr>
            <a:spLocks noGrp="1"/>
          </p:cNvSpPr>
          <p:nvPr>
            <p:ph type="title"/>
          </p:nvPr>
        </p:nvSpPr>
        <p:spPr/>
        <p:txBody>
          <a:bodyPr/>
          <a:lstStyle/>
          <a:p>
            <a:r>
              <a:rPr lang="en-US" smtClean="0"/>
              <a:t>SM-FTN Flow Diagram</a:t>
            </a:r>
          </a:p>
        </p:txBody>
      </p:sp>
      <p:sp>
        <p:nvSpPr>
          <p:cNvPr id="4" name="Rectangle 3"/>
          <p:cNvSpPr/>
          <p:nvPr/>
        </p:nvSpPr>
        <p:spPr>
          <a:xfrm>
            <a:off x="1143000" y="3886200"/>
            <a:ext cx="1828800" cy="2133600"/>
          </a:xfrm>
          <a:prstGeom prst="rect">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 name="Rectangle 4"/>
          <p:cNvSpPr/>
          <p:nvPr/>
        </p:nvSpPr>
        <p:spPr>
          <a:xfrm>
            <a:off x="3962400" y="1905000"/>
            <a:ext cx="1066800" cy="533400"/>
          </a:xfrm>
          <a:prstGeom prst="rect">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22"/>
          <p:cNvSpPr>
            <a:spLocks noGrp="1"/>
          </p:cNvSpPr>
          <p:nvPr>
            <p:ph type="title"/>
          </p:nvPr>
        </p:nvSpPr>
        <p:spPr/>
        <p:txBody>
          <a:bodyPr/>
          <a:lstStyle/>
          <a:p>
            <a:pPr eaLnBrk="1" hangingPunct="1"/>
            <a:r>
              <a:rPr lang="en-US" smtClean="0"/>
              <a:t>Internal Fluidic Connections</a:t>
            </a:r>
          </a:p>
        </p:txBody>
      </p:sp>
      <p:pic>
        <p:nvPicPr>
          <p:cNvPr id="65538" name="Picture 18" descr="SM Side Valve Xducer and BOS- small"/>
          <p:cNvPicPr>
            <a:picLocks noChangeAspect="1" noChangeArrowheads="1"/>
          </p:cNvPicPr>
          <p:nvPr/>
        </p:nvPicPr>
        <p:blipFill>
          <a:blip r:embed="rId3"/>
          <a:srcRect/>
          <a:stretch>
            <a:fillRect/>
          </a:stretch>
        </p:blipFill>
        <p:spPr bwMode="auto">
          <a:xfrm>
            <a:off x="1747838" y="1746250"/>
            <a:ext cx="5648325" cy="3867150"/>
          </a:xfrm>
          <a:prstGeom prst="rect">
            <a:avLst/>
          </a:prstGeom>
          <a:noFill/>
          <a:ln w="9525">
            <a:noFill/>
            <a:miter lim="800000"/>
            <a:headEnd/>
            <a:tailEnd/>
          </a:ln>
        </p:spPr>
      </p:pic>
      <p:sp>
        <p:nvSpPr>
          <p:cNvPr id="65539" name="Line 5"/>
          <p:cNvSpPr>
            <a:spLocks noChangeShapeType="1"/>
          </p:cNvSpPr>
          <p:nvPr/>
        </p:nvSpPr>
        <p:spPr bwMode="auto">
          <a:xfrm>
            <a:off x="2466975" y="1363663"/>
            <a:ext cx="1257300" cy="1198562"/>
          </a:xfrm>
          <a:prstGeom prst="line">
            <a:avLst/>
          </a:prstGeom>
          <a:noFill/>
          <a:ln w="28575">
            <a:solidFill>
              <a:srgbClr val="FF0000"/>
            </a:solidFill>
            <a:round/>
            <a:headEnd/>
            <a:tailEnd type="triangle" w="med" len="med"/>
          </a:ln>
        </p:spPr>
        <p:txBody>
          <a:bodyPr/>
          <a:lstStyle/>
          <a:p>
            <a:endParaRPr lang="en-US"/>
          </a:p>
        </p:txBody>
      </p:sp>
      <p:sp>
        <p:nvSpPr>
          <p:cNvPr id="65540" name="Text Box 6"/>
          <p:cNvSpPr txBox="1">
            <a:spLocks noChangeArrowheads="1"/>
          </p:cNvSpPr>
          <p:nvPr/>
        </p:nvSpPr>
        <p:spPr bwMode="auto">
          <a:xfrm>
            <a:off x="1465263" y="898525"/>
            <a:ext cx="1778000" cy="457200"/>
          </a:xfrm>
          <a:prstGeom prst="rect">
            <a:avLst/>
          </a:prstGeom>
          <a:noFill/>
          <a:ln w="28575">
            <a:noFill/>
            <a:miter lim="800000"/>
            <a:headEnd/>
            <a:tailEnd/>
          </a:ln>
        </p:spPr>
        <p:txBody>
          <a:bodyPr>
            <a:spAutoFit/>
          </a:bodyPr>
          <a:lstStyle/>
          <a:p>
            <a:pPr algn="ctr"/>
            <a:r>
              <a:rPr lang="en-US" sz="1200">
                <a:latin typeface="Verdana" pitchFamily="34" charset="0"/>
              </a:rPr>
              <a:t>Inject Valve Motor Assembly</a:t>
            </a:r>
          </a:p>
        </p:txBody>
      </p:sp>
      <p:sp>
        <p:nvSpPr>
          <p:cNvPr id="65541" name="Line 7"/>
          <p:cNvSpPr>
            <a:spLocks noChangeShapeType="1"/>
          </p:cNvSpPr>
          <p:nvPr/>
        </p:nvSpPr>
        <p:spPr bwMode="auto">
          <a:xfrm flipH="1">
            <a:off x="6324600" y="2797175"/>
            <a:ext cx="1652588" cy="631825"/>
          </a:xfrm>
          <a:prstGeom prst="line">
            <a:avLst/>
          </a:prstGeom>
          <a:noFill/>
          <a:ln w="28575">
            <a:solidFill>
              <a:srgbClr val="FF0000"/>
            </a:solidFill>
            <a:round/>
            <a:headEnd/>
            <a:tailEnd type="triangle" w="med" len="med"/>
          </a:ln>
        </p:spPr>
        <p:txBody>
          <a:bodyPr/>
          <a:lstStyle/>
          <a:p>
            <a:endParaRPr lang="en-US"/>
          </a:p>
        </p:txBody>
      </p:sp>
      <p:sp>
        <p:nvSpPr>
          <p:cNvPr id="65542" name="Line 9"/>
          <p:cNvSpPr>
            <a:spLocks noChangeShapeType="1"/>
          </p:cNvSpPr>
          <p:nvPr/>
        </p:nvSpPr>
        <p:spPr bwMode="auto">
          <a:xfrm flipV="1">
            <a:off x="3135313" y="4191000"/>
            <a:ext cx="1970087" cy="1773238"/>
          </a:xfrm>
          <a:prstGeom prst="line">
            <a:avLst/>
          </a:prstGeom>
          <a:noFill/>
          <a:ln w="28575">
            <a:solidFill>
              <a:srgbClr val="FF0000"/>
            </a:solidFill>
            <a:round/>
            <a:headEnd/>
            <a:tailEnd type="triangle" w="med" len="med"/>
          </a:ln>
        </p:spPr>
        <p:txBody>
          <a:bodyPr/>
          <a:lstStyle/>
          <a:p>
            <a:endParaRPr lang="en-US"/>
          </a:p>
        </p:txBody>
      </p:sp>
      <p:sp>
        <p:nvSpPr>
          <p:cNvPr id="65543" name="Text Box 10"/>
          <p:cNvSpPr txBox="1">
            <a:spLocks noChangeArrowheads="1"/>
          </p:cNvSpPr>
          <p:nvPr/>
        </p:nvSpPr>
        <p:spPr bwMode="auto">
          <a:xfrm>
            <a:off x="4865688" y="993775"/>
            <a:ext cx="2022475" cy="274638"/>
          </a:xfrm>
          <a:prstGeom prst="rect">
            <a:avLst/>
          </a:prstGeom>
          <a:noFill/>
          <a:ln w="28575">
            <a:noFill/>
            <a:miter lim="800000"/>
            <a:headEnd/>
            <a:tailEnd/>
          </a:ln>
        </p:spPr>
        <p:txBody>
          <a:bodyPr>
            <a:spAutoFit/>
          </a:bodyPr>
          <a:lstStyle/>
          <a:p>
            <a:pPr algn="ctr"/>
            <a:r>
              <a:rPr lang="en-US" sz="1200">
                <a:latin typeface="Verdana" pitchFamily="34" charset="0"/>
              </a:rPr>
              <a:t>To Inject Valve Port 3</a:t>
            </a:r>
          </a:p>
        </p:txBody>
      </p:sp>
      <p:sp>
        <p:nvSpPr>
          <p:cNvPr id="65544" name="Line 11"/>
          <p:cNvSpPr>
            <a:spLocks noChangeShapeType="1"/>
          </p:cNvSpPr>
          <p:nvPr/>
        </p:nvSpPr>
        <p:spPr bwMode="auto">
          <a:xfrm flipH="1">
            <a:off x="5562600" y="1219200"/>
            <a:ext cx="336550" cy="1174750"/>
          </a:xfrm>
          <a:prstGeom prst="line">
            <a:avLst/>
          </a:prstGeom>
          <a:noFill/>
          <a:ln w="28575">
            <a:solidFill>
              <a:srgbClr val="FF0000"/>
            </a:solidFill>
            <a:round/>
            <a:headEnd/>
            <a:tailEnd type="triangle" w="med" len="med"/>
          </a:ln>
        </p:spPr>
        <p:txBody>
          <a:bodyPr/>
          <a:lstStyle/>
          <a:p>
            <a:endParaRPr lang="en-US"/>
          </a:p>
        </p:txBody>
      </p:sp>
      <p:sp>
        <p:nvSpPr>
          <p:cNvPr id="65545" name="Line 12"/>
          <p:cNvSpPr>
            <a:spLocks noChangeShapeType="1"/>
          </p:cNvSpPr>
          <p:nvPr/>
        </p:nvSpPr>
        <p:spPr bwMode="auto">
          <a:xfrm flipH="1" flipV="1">
            <a:off x="6907213" y="5286375"/>
            <a:ext cx="31750" cy="806450"/>
          </a:xfrm>
          <a:prstGeom prst="line">
            <a:avLst/>
          </a:prstGeom>
          <a:noFill/>
          <a:ln w="28575">
            <a:solidFill>
              <a:srgbClr val="FF0000"/>
            </a:solidFill>
            <a:round/>
            <a:headEnd/>
            <a:tailEnd type="triangle" w="med" len="med"/>
          </a:ln>
        </p:spPr>
        <p:txBody>
          <a:bodyPr/>
          <a:lstStyle/>
          <a:p>
            <a:endParaRPr lang="en-US"/>
          </a:p>
        </p:txBody>
      </p:sp>
      <p:sp>
        <p:nvSpPr>
          <p:cNvPr id="65546" name="Text Box 13"/>
          <p:cNvSpPr txBox="1">
            <a:spLocks noChangeArrowheads="1"/>
          </p:cNvSpPr>
          <p:nvPr/>
        </p:nvSpPr>
        <p:spPr bwMode="auto">
          <a:xfrm>
            <a:off x="6172200" y="6096000"/>
            <a:ext cx="1905000" cy="461963"/>
          </a:xfrm>
          <a:prstGeom prst="rect">
            <a:avLst/>
          </a:prstGeom>
          <a:noFill/>
          <a:ln w="28575">
            <a:noFill/>
            <a:miter lim="800000"/>
            <a:headEnd/>
            <a:tailEnd/>
          </a:ln>
        </p:spPr>
        <p:txBody>
          <a:bodyPr>
            <a:spAutoFit/>
          </a:bodyPr>
          <a:lstStyle/>
          <a:p>
            <a:pPr algn="ctr"/>
            <a:r>
              <a:rPr lang="en-US" sz="1200">
                <a:latin typeface="Verdana" pitchFamily="34" charset="0"/>
              </a:rPr>
              <a:t>To Inject Block Wash Solvent Inlet fitting</a:t>
            </a:r>
          </a:p>
        </p:txBody>
      </p:sp>
      <p:sp>
        <p:nvSpPr>
          <p:cNvPr id="65547" name="Text Box 14"/>
          <p:cNvSpPr txBox="1">
            <a:spLocks noChangeArrowheads="1"/>
          </p:cNvSpPr>
          <p:nvPr/>
        </p:nvSpPr>
        <p:spPr bwMode="auto">
          <a:xfrm>
            <a:off x="7772400" y="2667000"/>
            <a:ext cx="1168400" cy="457200"/>
          </a:xfrm>
          <a:prstGeom prst="rect">
            <a:avLst/>
          </a:prstGeom>
          <a:noFill/>
          <a:ln w="28575">
            <a:noFill/>
            <a:miter lim="800000"/>
            <a:headEnd/>
            <a:tailEnd/>
          </a:ln>
        </p:spPr>
        <p:txBody>
          <a:bodyPr>
            <a:spAutoFit/>
          </a:bodyPr>
          <a:lstStyle/>
          <a:p>
            <a:pPr algn="ctr"/>
            <a:r>
              <a:rPr lang="en-US" sz="1200">
                <a:latin typeface="Verdana" pitchFamily="34" charset="0"/>
              </a:rPr>
              <a:t>Pressure Transducer</a:t>
            </a:r>
          </a:p>
        </p:txBody>
      </p:sp>
      <p:sp>
        <p:nvSpPr>
          <p:cNvPr id="65548" name="Text Box 15"/>
          <p:cNvSpPr txBox="1">
            <a:spLocks noChangeArrowheads="1"/>
          </p:cNvSpPr>
          <p:nvPr/>
        </p:nvSpPr>
        <p:spPr bwMode="auto">
          <a:xfrm>
            <a:off x="762000" y="5938838"/>
            <a:ext cx="1778000" cy="457200"/>
          </a:xfrm>
          <a:prstGeom prst="rect">
            <a:avLst/>
          </a:prstGeom>
          <a:noFill/>
          <a:ln w="28575">
            <a:noFill/>
            <a:miter lim="800000"/>
            <a:headEnd/>
            <a:tailEnd/>
          </a:ln>
        </p:spPr>
        <p:txBody>
          <a:bodyPr>
            <a:spAutoFit/>
          </a:bodyPr>
          <a:lstStyle/>
          <a:p>
            <a:pPr algn="ctr"/>
            <a:r>
              <a:rPr lang="en-US" sz="1200">
                <a:latin typeface="Verdana" pitchFamily="34" charset="0"/>
              </a:rPr>
              <a:t>To Needle Wash Solvent Bottle</a:t>
            </a:r>
          </a:p>
        </p:txBody>
      </p:sp>
      <p:sp>
        <p:nvSpPr>
          <p:cNvPr id="65549" name="Line 16"/>
          <p:cNvSpPr>
            <a:spLocks noChangeShapeType="1"/>
          </p:cNvSpPr>
          <p:nvPr/>
        </p:nvSpPr>
        <p:spPr bwMode="auto">
          <a:xfrm flipV="1">
            <a:off x="1371600" y="4419600"/>
            <a:ext cx="1828800" cy="304800"/>
          </a:xfrm>
          <a:prstGeom prst="line">
            <a:avLst/>
          </a:prstGeom>
          <a:noFill/>
          <a:ln w="28575">
            <a:solidFill>
              <a:srgbClr val="FF0000"/>
            </a:solidFill>
            <a:round/>
            <a:headEnd/>
            <a:tailEnd type="triangle" w="med" len="med"/>
          </a:ln>
        </p:spPr>
        <p:txBody>
          <a:bodyPr/>
          <a:lstStyle/>
          <a:p>
            <a:endParaRPr lang="en-US"/>
          </a:p>
        </p:txBody>
      </p:sp>
      <p:sp>
        <p:nvSpPr>
          <p:cNvPr id="65550" name="Text Box 20"/>
          <p:cNvSpPr txBox="1">
            <a:spLocks noChangeArrowheads="1"/>
          </p:cNvSpPr>
          <p:nvPr/>
        </p:nvSpPr>
        <p:spPr bwMode="auto">
          <a:xfrm>
            <a:off x="7848600" y="4038600"/>
            <a:ext cx="1168400" cy="820738"/>
          </a:xfrm>
          <a:prstGeom prst="rect">
            <a:avLst/>
          </a:prstGeom>
          <a:noFill/>
          <a:ln w="28575">
            <a:noFill/>
            <a:miter lim="800000"/>
            <a:headEnd/>
            <a:tailEnd/>
          </a:ln>
        </p:spPr>
        <p:txBody>
          <a:bodyPr>
            <a:spAutoFit/>
          </a:bodyPr>
          <a:lstStyle/>
          <a:p>
            <a:pPr algn="ctr"/>
            <a:r>
              <a:rPr lang="en-US" sz="1200">
                <a:latin typeface="Verdana" pitchFamily="34" charset="0"/>
              </a:rPr>
              <a:t>Needle Wash Solenoid Valve</a:t>
            </a:r>
          </a:p>
        </p:txBody>
      </p:sp>
      <p:sp>
        <p:nvSpPr>
          <p:cNvPr id="65551" name="Line 21"/>
          <p:cNvSpPr>
            <a:spLocks noChangeShapeType="1"/>
          </p:cNvSpPr>
          <p:nvPr/>
        </p:nvSpPr>
        <p:spPr bwMode="auto">
          <a:xfrm flipH="1" flipV="1">
            <a:off x="6705600" y="3886200"/>
            <a:ext cx="1398588" cy="307975"/>
          </a:xfrm>
          <a:prstGeom prst="line">
            <a:avLst/>
          </a:prstGeom>
          <a:noFill/>
          <a:ln w="28575">
            <a:solidFill>
              <a:srgbClr val="FF0000"/>
            </a:solidFill>
            <a:round/>
            <a:headEnd/>
            <a:tailEnd type="triangle" w="med" len="med"/>
          </a:ln>
        </p:spPr>
        <p:txBody>
          <a:bodyPr/>
          <a:lstStyle/>
          <a:p>
            <a:endParaRPr lang="en-US"/>
          </a:p>
        </p:txBody>
      </p:sp>
      <p:sp>
        <p:nvSpPr>
          <p:cNvPr id="65552" name="Line 23"/>
          <p:cNvSpPr>
            <a:spLocks noChangeShapeType="1"/>
          </p:cNvSpPr>
          <p:nvPr/>
        </p:nvSpPr>
        <p:spPr bwMode="auto">
          <a:xfrm flipV="1">
            <a:off x="4875213" y="3886200"/>
            <a:ext cx="1144587" cy="2001838"/>
          </a:xfrm>
          <a:prstGeom prst="line">
            <a:avLst/>
          </a:prstGeom>
          <a:noFill/>
          <a:ln w="28575">
            <a:solidFill>
              <a:srgbClr val="FF0000"/>
            </a:solidFill>
            <a:round/>
            <a:headEnd/>
            <a:tailEnd type="triangle" w="med" len="med"/>
          </a:ln>
        </p:spPr>
        <p:txBody>
          <a:bodyPr/>
          <a:lstStyle/>
          <a:p>
            <a:endParaRPr lang="en-US"/>
          </a:p>
        </p:txBody>
      </p:sp>
      <p:sp>
        <p:nvSpPr>
          <p:cNvPr id="65553" name="Text Box 24"/>
          <p:cNvSpPr txBox="1">
            <a:spLocks noChangeArrowheads="1"/>
          </p:cNvSpPr>
          <p:nvPr/>
        </p:nvSpPr>
        <p:spPr bwMode="auto">
          <a:xfrm>
            <a:off x="4191000" y="5943600"/>
            <a:ext cx="1778000" cy="457200"/>
          </a:xfrm>
          <a:prstGeom prst="rect">
            <a:avLst/>
          </a:prstGeom>
          <a:noFill/>
          <a:ln w="28575">
            <a:noFill/>
            <a:miter lim="800000"/>
            <a:headEnd/>
            <a:tailEnd/>
          </a:ln>
        </p:spPr>
        <p:txBody>
          <a:bodyPr>
            <a:spAutoFit/>
          </a:bodyPr>
          <a:lstStyle/>
          <a:p>
            <a:pPr algn="ctr"/>
            <a:r>
              <a:rPr lang="en-US" sz="1200">
                <a:latin typeface="Verdana" pitchFamily="34" charset="0"/>
              </a:rPr>
              <a:t>To Metering Syringe Valve Port 3</a:t>
            </a:r>
          </a:p>
        </p:txBody>
      </p:sp>
      <p:sp>
        <p:nvSpPr>
          <p:cNvPr id="65554" name="Text Box 25"/>
          <p:cNvSpPr txBox="1">
            <a:spLocks noChangeArrowheads="1"/>
          </p:cNvSpPr>
          <p:nvPr/>
        </p:nvSpPr>
        <p:spPr bwMode="auto">
          <a:xfrm>
            <a:off x="0" y="4419600"/>
            <a:ext cx="1600200" cy="646113"/>
          </a:xfrm>
          <a:prstGeom prst="rect">
            <a:avLst/>
          </a:prstGeom>
          <a:noFill/>
          <a:ln w="28575">
            <a:noFill/>
            <a:miter lim="800000"/>
            <a:headEnd/>
            <a:tailEnd/>
          </a:ln>
        </p:spPr>
        <p:txBody>
          <a:bodyPr>
            <a:spAutoFit/>
          </a:bodyPr>
          <a:lstStyle/>
          <a:p>
            <a:pPr algn="ctr"/>
            <a:r>
              <a:rPr lang="en-US" sz="1200">
                <a:latin typeface="Verdana" pitchFamily="34" charset="0"/>
              </a:rPr>
              <a:t>Room Temperature Sensor</a:t>
            </a:r>
          </a:p>
        </p:txBody>
      </p:sp>
      <p:sp>
        <p:nvSpPr>
          <p:cNvPr id="65555" name="Line 9"/>
          <p:cNvSpPr>
            <a:spLocks noChangeShapeType="1"/>
          </p:cNvSpPr>
          <p:nvPr/>
        </p:nvSpPr>
        <p:spPr bwMode="auto">
          <a:xfrm flipV="1">
            <a:off x="1752600" y="3581400"/>
            <a:ext cx="2362200" cy="2382838"/>
          </a:xfrm>
          <a:prstGeom prst="line">
            <a:avLst/>
          </a:prstGeom>
          <a:noFill/>
          <a:ln w="28575">
            <a:solidFill>
              <a:srgbClr val="FF0000"/>
            </a:solidFill>
            <a:round/>
            <a:headEnd/>
            <a:tailEnd type="triangle" w="med" len="med"/>
          </a:ln>
        </p:spPr>
        <p:txBody>
          <a:bodyPr/>
          <a:lstStyle/>
          <a:p>
            <a:endParaRPr lang="en-US"/>
          </a:p>
        </p:txBody>
      </p:sp>
      <p:sp>
        <p:nvSpPr>
          <p:cNvPr id="65556" name="Text Box 15"/>
          <p:cNvSpPr txBox="1">
            <a:spLocks noChangeArrowheads="1"/>
          </p:cNvSpPr>
          <p:nvPr/>
        </p:nvSpPr>
        <p:spPr bwMode="auto">
          <a:xfrm>
            <a:off x="2286000" y="5943600"/>
            <a:ext cx="1778000" cy="276225"/>
          </a:xfrm>
          <a:prstGeom prst="rect">
            <a:avLst/>
          </a:prstGeom>
          <a:noFill/>
          <a:ln w="28575">
            <a:noFill/>
            <a:miter lim="800000"/>
            <a:headEnd/>
            <a:tailEnd/>
          </a:ln>
        </p:spPr>
        <p:txBody>
          <a:bodyPr>
            <a:spAutoFit/>
          </a:bodyPr>
          <a:lstStyle/>
          <a:p>
            <a:pPr algn="ctr"/>
            <a:r>
              <a:rPr lang="en-US" sz="1200">
                <a:latin typeface="Verdana" pitchFamily="34" charset="0"/>
              </a:rPr>
              <a:t>Wash Pump</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5" name="Group 4"/>
          <p:cNvGrpSpPr>
            <a:grpSpLocks/>
          </p:cNvGrpSpPr>
          <p:nvPr/>
        </p:nvGrpSpPr>
        <p:grpSpPr bwMode="auto">
          <a:xfrm>
            <a:off x="876300" y="841375"/>
            <a:ext cx="7391400" cy="5711825"/>
            <a:chOff x="876113" y="841375"/>
            <a:chExt cx="7391774" cy="5711825"/>
          </a:xfrm>
        </p:grpSpPr>
        <p:pic>
          <p:nvPicPr>
            <p:cNvPr id="67588" name="Picture 2" descr="C:\Maverick Project\SMDI\Fllow Path Diagrams\CPSM DI Base.jpg"/>
            <p:cNvPicPr>
              <a:picLocks noChangeAspect="1" noChangeArrowheads="1"/>
            </p:cNvPicPr>
            <p:nvPr/>
          </p:nvPicPr>
          <p:blipFill>
            <a:blip r:embed="rId2"/>
            <a:srcRect/>
            <a:stretch>
              <a:fillRect/>
            </a:stretch>
          </p:blipFill>
          <p:spPr bwMode="auto">
            <a:xfrm>
              <a:off x="876113" y="841375"/>
              <a:ext cx="7391774" cy="5711825"/>
            </a:xfrm>
            <a:prstGeom prst="rect">
              <a:avLst/>
            </a:prstGeom>
            <a:noFill/>
            <a:ln w="9525">
              <a:noFill/>
              <a:miter lim="800000"/>
              <a:headEnd/>
              <a:tailEnd/>
            </a:ln>
          </p:spPr>
        </p:pic>
        <p:sp>
          <p:nvSpPr>
            <p:cNvPr id="7" name="TextBox 6"/>
            <p:cNvSpPr txBox="1"/>
            <p:nvPr/>
          </p:nvSpPr>
          <p:spPr>
            <a:xfrm>
              <a:off x="1252370" y="1747838"/>
              <a:ext cx="990650" cy="369887"/>
            </a:xfrm>
            <a:prstGeom prst="rect">
              <a:avLst/>
            </a:prstGeom>
            <a:solidFill>
              <a:srgbClr val="FF0000"/>
            </a:solidFill>
            <a:ln>
              <a:solidFill>
                <a:schemeClr val="tx1"/>
              </a:solidFill>
            </a:ln>
          </p:spPr>
          <p:txBody>
            <a:bodyPr anchor="ctr">
              <a:spAutoFit/>
            </a:bodyPr>
            <a:lstStyle/>
            <a:p>
              <a:pPr algn="ctr">
                <a:defRPr/>
              </a:pPr>
              <a:r>
                <a:rPr lang="en-US" sz="900" dirty="0">
                  <a:latin typeface="+mn-lt"/>
                </a:rPr>
                <a:t>Wash </a:t>
              </a:r>
            </a:p>
            <a:p>
              <a:pPr algn="ctr">
                <a:defRPr/>
              </a:pPr>
              <a:r>
                <a:rPr lang="en-US" sz="900" dirty="0">
                  <a:latin typeface="+mn-lt"/>
                </a:rPr>
                <a:t>Solvent</a:t>
              </a:r>
              <a:endParaRPr lang="en-US" sz="900" dirty="0">
                <a:latin typeface="+mn-lt"/>
              </a:endParaRPr>
            </a:p>
          </p:txBody>
        </p:sp>
        <p:sp>
          <p:nvSpPr>
            <p:cNvPr id="8" name="TextBox 7"/>
            <p:cNvSpPr txBox="1"/>
            <p:nvPr/>
          </p:nvSpPr>
          <p:spPr>
            <a:xfrm>
              <a:off x="2743107" y="1768475"/>
              <a:ext cx="990650" cy="368300"/>
            </a:xfrm>
            <a:prstGeom prst="rect">
              <a:avLst/>
            </a:prstGeom>
            <a:solidFill>
              <a:srgbClr val="008000"/>
            </a:solidFill>
            <a:ln>
              <a:solidFill>
                <a:schemeClr val="tx1"/>
              </a:solidFill>
            </a:ln>
          </p:spPr>
          <p:txBody>
            <a:bodyPr anchor="ctr">
              <a:spAutoFit/>
            </a:bodyPr>
            <a:lstStyle/>
            <a:p>
              <a:pPr algn="ctr">
                <a:defRPr/>
              </a:pPr>
              <a:r>
                <a:rPr lang="en-US" sz="900" dirty="0">
                  <a:latin typeface="+mn-lt"/>
                </a:rPr>
                <a:t>Purge </a:t>
              </a:r>
            </a:p>
            <a:p>
              <a:pPr algn="ctr">
                <a:defRPr/>
              </a:pPr>
              <a:r>
                <a:rPr lang="en-US" sz="900" dirty="0">
                  <a:latin typeface="+mn-lt"/>
                </a:rPr>
                <a:t>Solvent</a:t>
              </a:r>
              <a:endParaRPr lang="en-US" sz="900" dirty="0">
                <a:latin typeface="+mn-lt"/>
              </a:endParaRPr>
            </a:p>
          </p:txBody>
        </p:sp>
      </p:grpSp>
      <p:sp>
        <p:nvSpPr>
          <p:cNvPr id="67586" name="Title 1"/>
          <p:cNvSpPr>
            <a:spLocks noGrp="1"/>
          </p:cNvSpPr>
          <p:nvPr>
            <p:ph type="title"/>
          </p:nvPr>
        </p:nvSpPr>
        <p:spPr/>
        <p:txBody>
          <a:bodyPr/>
          <a:lstStyle/>
          <a:p>
            <a:r>
              <a:rPr lang="en-US" smtClean="0"/>
              <a:t>SM-FTN Flow Diagram</a:t>
            </a:r>
          </a:p>
        </p:txBody>
      </p:sp>
      <p:sp>
        <p:nvSpPr>
          <p:cNvPr id="4" name="Rectangle 3"/>
          <p:cNvSpPr/>
          <p:nvPr/>
        </p:nvSpPr>
        <p:spPr>
          <a:xfrm>
            <a:off x="5638800" y="4724400"/>
            <a:ext cx="1066800" cy="1600200"/>
          </a:xfrm>
          <a:prstGeom prst="rect">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3"/>
          <p:cNvSpPr>
            <a:spLocks noGrp="1"/>
          </p:cNvSpPr>
          <p:nvPr>
            <p:ph type="title"/>
          </p:nvPr>
        </p:nvSpPr>
        <p:spPr>
          <a:xfrm>
            <a:off x="185738" y="66675"/>
            <a:ext cx="7413625" cy="461963"/>
          </a:xfrm>
        </p:spPr>
        <p:txBody>
          <a:bodyPr/>
          <a:lstStyle/>
          <a:p>
            <a:r>
              <a:rPr lang="en-US" smtClean="0"/>
              <a:t>Internal Fluidic Components</a:t>
            </a:r>
          </a:p>
        </p:txBody>
      </p:sp>
      <p:pic>
        <p:nvPicPr>
          <p:cNvPr id="68610" name="Picture 11" descr="CPSM Needle over Inject Block"/>
          <p:cNvPicPr>
            <a:picLocks noChangeAspect="1" noChangeArrowheads="1"/>
          </p:cNvPicPr>
          <p:nvPr/>
        </p:nvPicPr>
        <p:blipFill>
          <a:blip r:embed="rId3"/>
          <a:srcRect/>
          <a:stretch>
            <a:fillRect/>
          </a:stretch>
        </p:blipFill>
        <p:spPr bwMode="auto">
          <a:xfrm>
            <a:off x="3044825" y="1052513"/>
            <a:ext cx="3054350" cy="4752975"/>
          </a:xfrm>
          <a:prstGeom prst="rect">
            <a:avLst/>
          </a:prstGeom>
          <a:noFill/>
          <a:ln w="9525">
            <a:noFill/>
            <a:miter lim="800000"/>
            <a:headEnd/>
            <a:tailEnd/>
          </a:ln>
        </p:spPr>
      </p:pic>
      <p:sp>
        <p:nvSpPr>
          <p:cNvPr id="18" name="Line 5"/>
          <p:cNvSpPr>
            <a:spLocks noChangeShapeType="1"/>
          </p:cNvSpPr>
          <p:nvPr/>
        </p:nvSpPr>
        <p:spPr bwMode="auto">
          <a:xfrm>
            <a:off x="2544763" y="1535113"/>
            <a:ext cx="1646237" cy="105568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8612" name="Text Box 6"/>
          <p:cNvSpPr txBox="1">
            <a:spLocks noChangeArrowheads="1"/>
          </p:cNvSpPr>
          <p:nvPr/>
        </p:nvSpPr>
        <p:spPr bwMode="auto">
          <a:xfrm>
            <a:off x="1225550" y="1184275"/>
            <a:ext cx="1778000" cy="457200"/>
          </a:xfrm>
          <a:prstGeom prst="rect">
            <a:avLst/>
          </a:prstGeom>
          <a:noFill/>
          <a:ln w="28575">
            <a:noFill/>
            <a:miter lim="800000"/>
            <a:headEnd/>
            <a:tailEnd/>
          </a:ln>
        </p:spPr>
        <p:txBody>
          <a:bodyPr>
            <a:spAutoFit/>
          </a:bodyPr>
          <a:lstStyle/>
          <a:p>
            <a:pPr algn="ctr"/>
            <a:r>
              <a:rPr lang="en-US" sz="1200">
                <a:latin typeface="Verdana" pitchFamily="34" charset="0"/>
              </a:rPr>
              <a:t>Needle Carriage Assembly</a:t>
            </a:r>
          </a:p>
        </p:txBody>
      </p:sp>
      <p:sp>
        <p:nvSpPr>
          <p:cNvPr id="20" name="Line 7"/>
          <p:cNvSpPr>
            <a:spLocks noChangeShapeType="1"/>
          </p:cNvSpPr>
          <p:nvPr/>
        </p:nvSpPr>
        <p:spPr bwMode="auto">
          <a:xfrm flipH="1">
            <a:off x="4343400" y="2889250"/>
            <a:ext cx="2179638" cy="825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8614" name="Text Box 8"/>
          <p:cNvSpPr txBox="1">
            <a:spLocks noChangeArrowheads="1"/>
          </p:cNvSpPr>
          <p:nvPr/>
        </p:nvSpPr>
        <p:spPr bwMode="auto">
          <a:xfrm>
            <a:off x="6111875" y="2752725"/>
            <a:ext cx="1806575" cy="274638"/>
          </a:xfrm>
          <a:prstGeom prst="rect">
            <a:avLst/>
          </a:prstGeom>
          <a:noFill/>
          <a:ln w="28575">
            <a:noFill/>
            <a:miter lim="800000"/>
            <a:headEnd/>
            <a:tailEnd/>
          </a:ln>
        </p:spPr>
        <p:txBody>
          <a:bodyPr>
            <a:spAutoFit/>
          </a:bodyPr>
          <a:lstStyle/>
          <a:p>
            <a:pPr algn="ctr"/>
            <a:r>
              <a:rPr lang="en-US" sz="1200">
                <a:latin typeface="Verdana" pitchFamily="34" charset="0"/>
              </a:rPr>
              <a:t>SS Needle</a:t>
            </a:r>
          </a:p>
        </p:txBody>
      </p:sp>
      <p:sp>
        <p:nvSpPr>
          <p:cNvPr id="68615" name="Text Box 9"/>
          <p:cNvSpPr txBox="1">
            <a:spLocks noChangeArrowheads="1"/>
          </p:cNvSpPr>
          <p:nvPr/>
        </p:nvSpPr>
        <p:spPr bwMode="auto">
          <a:xfrm>
            <a:off x="1225550" y="3267075"/>
            <a:ext cx="1282700" cy="646113"/>
          </a:xfrm>
          <a:prstGeom prst="rect">
            <a:avLst/>
          </a:prstGeom>
          <a:noFill/>
          <a:ln w="28575">
            <a:noFill/>
            <a:miter lim="800000"/>
            <a:headEnd/>
            <a:tailEnd/>
          </a:ln>
        </p:spPr>
        <p:txBody>
          <a:bodyPr>
            <a:spAutoFit/>
          </a:bodyPr>
          <a:lstStyle/>
          <a:p>
            <a:pPr algn="ctr"/>
            <a:r>
              <a:rPr lang="en-US" sz="1200">
                <a:latin typeface="Verdana" pitchFamily="34" charset="0"/>
              </a:rPr>
              <a:t>Needle Seal Wash Housing Assembly</a:t>
            </a:r>
          </a:p>
        </p:txBody>
      </p:sp>
      <p:sp>
        <p:nvSpPr>
          <p:cNvPr id="23" name="Line 10"/>
          <p:cNvSpPr>
            <a:spLocks noChangeShapeType="1"/>
          </p:cNvSpPr>
          <p:nvPr/>
        </p:nvSpPr>
        <p:spPr bwMode="auto">
          <a:xfrm>
            <a:off x="2405063" y="3440113"/>
            <a:ext cx="1938337" cy="113188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8617" name="Text Box 13"/>
          <p:cNvSpPr txBox="1">
            <a:spLocks noChangeArrowheads="1"/>
          </p:cNvSpPr>
          <p:nvPr/>
        </p:nvSpPr>
        <p:spPr bwMode="auto">
          <a:xfrm>
            <a:off x="6248400" y="1660525"/>
            <a:ext cx="1806575" cy="274638"/>
          </a:xfrm>
          <a:prstGeom prst="rect">
            <a:avLst/>
          </a:prstGeom>
          <a:noFill/>
          <a:ln w="28575">
            <a:noFill/>
            <a:miter lim="800000"/>
            <a:headEnd/>
            <a:tailEnd/>
          </a:ln>
        </p:spPr>
        <p:txBody>
          <a:bodyPr>
            <a:spAutoFit/>
          </a:bodyPr>
          <a:lstStyle/>
          <a:p>
            <a:pPr algn="ctr"/>
            <a:r>
              <a:rPr lang="en-US" sz="1200">
                <a:latin typeface="Verdana" pitchFamily="34" charset="0"/>
              </a:rPr>
              <a:t>Needle Lug Latch</a:t>
            </a:r>
          </a:p>
        </p:txBody>
      </p:sp>
      <p:sp>
        <p:nvSpPr>
          <p:cNvPr id="25" name="Line 14"/>
          <p:cNvSpPr>
            <a:spLocks noChangeShapeType="1"/>
          </p:cNvSpPr>
          <p:nvPr/>
        </p:nvSpPr>
        <p:spPr bwMode="auto">
          <a:xfrm flipH="1" flipV="1">
            <a:off x="4267200" y="1676400"/>
            <a:ext cx="2090738" cy="1333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26" name="Line 15"/>
          <p:cNvSpPr>
            <a:spLocks noChangeShapeType="1"/>
          </p:cNvSpPr>
          <p:nvPr/>
        </p:nvSpPr>
        <p:spPr bwMode="auto">
          <a:xfrm flipH="1" flipV="1">
            <a:off x="5105400" y="3810000"/>
            <a:ext cx="1658938" cy="1333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68620" name="Text Box 16"/>
          <p:cNvSpPr txBox="1">
            <a:spLocks noChangeArrowheads="1"/>
          </p:cNvSpPr>
          <p:nvPr/>
        </p:nvSpPr>
        <p:spPr bwMode="auto">
          <a:xfrm>
            <a:off x="6607175" y="3768725"/>
            <a:ext cx="1298575" cy="457200"/>
          </a:xfrm>
          <a:prstGeom prst="rect">
            <a:avLst/>
          </a:prstGeom>
          <a:noFill/>
          <a:ln w="28575">
            <a:noFill/>
            <a:miter lim="800000"/>
            <a:headEnd/>
            <a:tailEnd/>
          </a:ln>
        </p:spPr>
        <p:txBody>
          <a:bodyPr>
            <a:spAutoFit/>
          </a:bodyPr>
          <a:lstStyle/>
          <a:p>
            <a:pPr algn="ctr"/>
            <a:r>
              <a:rPr lang="en-US" sz="1200">
                <a:latin typeface="Verdana" pitchFamily="34" charset="0"/>
              </a:rPr>
              <a:t>R-Carriage End Plate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5"/>
          <p:cNvSpPr>
            <a:spLocks noGrp="1" noChangeArrowheads="1"/>
          </p:cNvSpPr>
          <p:nvPr>
            <p:ph type="title"/>
          </p:nvPr>
        </p:nvSpPr>
        <p:spPr/>
        <p:txBody>
          <a:bodyPr/>
          <a:lstStyle/>
          <a:p>
            <a:pPr eaLnBrk="1" hangingPunct="1"/>
            <a:r>
              <a:rPr lang="en-US" smtClean="0"/>
              <a:t>Needle Seal Wash Housing Assembly</a:t>
            </a:r>
          </a:p>
        </p:txBody>
      </p:sp>
      <p:pic>
        <p:nvPicPr>
          <p:cNvPr id="70658" name="Picture 4" descr="CPSM Inject Port Assy Cross Section"/>
          <p:cNvPicPr>
            <a:picLocks noGrp="1" noChangeAspect="1" noChangeArrowheads="1"/>
          </p:cNvPicPr>
          <p:nvPr>
            <p:ph idx="1"/>
          </p:nvPr>
        </p:nvPicPr>
        <p:blipFill>
          <a:blip r:embed="rId3"/>
          <a:srcRect/>
          <a:stretch>
            <a:fillRect/>
          </a:stretch>
        </p:blipFill>
        <p:spPr bwMode="auto">
          <a:xfrm>
            <a:off x="4648200" y="671513"/>
            <a:ext cx="4297363" cy="5729287"/>
          </a:xfrm>
        </p:spPr>
      </p:pic>
      <p:pic>
        <p:nvPicPr>
          <p:cNvPr id="70659" name="Picture 1"/>
          <p:cNvPicPr>
            <a:picLocks noChangeAspect="1" noChangeArrowheads="1"/>
          </p:cNvPicPr>
          <p:nvPr/>
        </p:nvPicPr>
        <p:blipFill>
          <a:blip r:embed="rId4"/>
          <a:srcRect/>
          <a:stretch>
            <a:fillRect/>
          </a:stretch>
        </p:blipFill>
        <p:spPr bwMode="auto">
          <a:xfrm>
            <a:off x="685800" y="685800"/>
            <a:ext cx="2616200" cy="5886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a:xfrm>
            <a:off x="185738" y="66675"/>
            <a:ext cx="7413625" cy="461963"/>
          </a:xfrm>
        </p:spPr>
        <p:txBody>
          <a:bodyPr/>
          <a:lstStyle/>
          <a:p>
            <a:r>
              <a:rPr lang="en-US" smtClean="0"/>
              <a:t>NSW Assembly- Needle in Inject Position</a:t>
            </a:r>
          </a:p>
        </p:txBody>
      </p:sp>
      <p:sp>
        <p:nvSpPr>
          <p:cNvPr id="179203" name="Rectangle 3" descr="CPSM Needle in Inject Block"/>
          <p:cNvSpPr>
            <a:spLocks noGrp="1" noChangeAspect="1" noChangeArrowheads="1"/>
          </p:cNvSpPr>
          <p:nvPr isPhoto="1"/>
        </p:nvSpPr>
        <p:spPr bwMode="auto">
          <a:xfrm>
            <a:off x="2295525" y="914400"/>
            <a:ext cx="4552950" cy="5486400"/>
          </a:xfrm>
          <a:prstGeom prst="rect">
            <a:avLst/>
          </a:prstGeom>
          <a:blipFill dpi="0" rotWithShape="1">
            <a:blip r:embed="rId3" cstate="print"/>
            <a:srcRect/>
            <a:stretch>
              <a:fillRect r="-17"/>
            </a:stretch>
          </a:blipFill>
          <a:ln w="12700">
            <a:solidFill>
              <a:schemeClr val="accent2">
                <a:lumMod val="75000"/>
              </a:schemeClr>
            </a:solidFill>
            <a:miter lim="800000"/>
            <a:headEnd/>
            <a:tailEnd/>
          </a:ln>
          <a:effectLst/>
        </p:spPr>
        <p:txBody>
          <a:bodyPr/>
          <a:lstStyle/>
          <a:p>
            <a:pPr>
              <a:defRPr/>
            </a:pP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4"/>
          <p:cNvSpPr>
            <a:spLocks noGrp="1" noChangeArrowheads="1"/>
          </p:cNvSpPr>
          <p:nvPr>
            <p:ph type="title"/>
          </p:nvPr>
        </p:nvSpPr>
        <p:spPr/>
        <p:txBody>
          <a:bodyPr/>
          <a:lstStyle/>
          <a:p>
            <a:pPr eaLnBrk="1" hangingPunct="1"/>
            <a:r>
              <a:rPr lang="en-US" smtClean="0"/>
              <a:t>NSW Assembly- Cutaway Diagram</a:t>
            </a:r>
          </a:p>
        </p:txBody>
      </p:sp>
      <p:pic>
        <p:nvPicPr>
          <p:cNvPr id="183303" name="Picture 7" descr="needle-sect"/>
          <p:cNvPicPr>
            <a:picLocks noChangeAspect="1" noChangeArrowheads="1"/>
          </p:cNvPicPr>
          <p:nvPr/>
        </p:nvPicPr>
        <p:blipFill>
          <a:blip r:embed="rId3"/>
          <a:srcRect l="45578" r="19170"/>
          <a:stretch>
            <a:fillRect/>
          </a:stretch>
        </p:blipFill>
        <p:spPr bwMode="auto">
          <a:xfrm>
            <a:off x="3200400" y="838200"/>
            <a:ext cx="2754313" cy="54832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3303"/>
                                        </p:tgtEl>
                                        <p:attrNameLst>
                                          <p:attrName>style.visibility</p:attrName>
                                        </p:attrNameLst>
                                      </p:cBhvr>
                                      <p:to>
                                        <p:strVal val="visible"/>
                                      </p:to>
                                    </p:set>
                                    <p:animEffect transition="in" filter="fade">
                                      <p:cBhvr>
                                        <p:cTn id="7" dur="2000"/>
                                        <p:tgtEl>
                                          <p:spTgt spid="183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r>
              <a:rPr lang="en-US" smtClean="0"/>
              <a:t>NSW Assembly- Transparent View</a:t>
            </a:r>
          </a:p>
        </p:txBody>
      </p:sp>
      <p:pic>
        <p:nvPicPr>
          <p:cNvPr id="76802" name="Picture 1" descr="C:\Maverick Project\SMDI\RH Material\Inject Wash Block Cutaway Full.jpg"/>
          <p:cNvPicPr>
            <a:picLocks noChangeAspect="1" noChangeArrowheads="1"/>
          </p:cNvPicPr>
          <p:nvPr/>
        </p:nvPicPr>
        <p:blipFill>
          <a:blip r:embed="rId2"/>
          <a:srcRect/>
          <a:stretch>
            <a:fillRect/>
          </a:stretch>
        </p:blipFill>
        <p:spPr bwMode="auto">
          <a:xfrm>
            <a:off x="3276600" y="661988"/>
            <a:ext cx="2609850" cy="5967412"/>
          </a:xfrm>
          <a:prstGeom prst="rect">
            <a:avLst/>
          </a:prstGeom>
          <a:noFill/>
          <a:ln w="9525">
            <a:noFill/>
            <a:miter lim="800000"/>
            <a:headEnd/>
            <a:tailEnd/>
          </a:ln>
        </p:spPr>
      </p:pic>
      <p:sp>
        <p:nvSpPr>
          <p:cNvPr id="4" name="Line 5"/>
          <p:cNvSpPr>
            <a:spLocks noChangeShapeType="1"/>
          </p:cNvSpPr>
          <p:nvPr/>
        </p:nvSpPr>
        <p:spPr bwMode="auto">
          <a:xfrm>
            <a:off x="2743200" y="2895600"/>
            <a:ext cx="1646238" cy="1055688"/>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6804" name="Text Box 6"/>
          <p:cNvSpPr txBox="1">
            <a:spLocks noChangeArrowheads="1"/>
          </p:cNvSpPr>
          <p:nvPr/>
        </p:nvSpPr>
        <p:spPr bwMode="auto">
          <a:xfrm>
            <a:off x="1423988" y="2544763"/>
            <a:ext cx="1778000" cy="276225"/>
          </a:xfrm>
          <a:prstGeom prst="rect">
            <a:avLst/>
          </a:prstGeom>
          <a:noFill/>
          <a:ln w="28575">
            <a:noFill/>
            <a:miter lim="800000"/>
            <a:headEnd/>
            <a:tailEnd/>
          </a:ln>
        </p:spPr>
        <p:txBody>
          <a:bodyPr>
            <a:spAutoFit/>
          </a:bodyPr>
          <a:lstStyle/>
          <a:p>
            <a:pPr algn="ctr"/>
            <a:r>
              <a:rPr lang="en-US" sz="1200">
                <a:latin typeface="Verdana" pitchFamily="34" charset="0"/>
              </a:rPr>
              <a:t>Wash Solvent Inlet</a:t>
            </a:r>
          </a:p>
        </p:txBody>
      </p:sp>
      <p:sp>
        <p:nvSpPr>
          <p:cNvPr id="6" name="Line 7"/>
          <p:cNvSpPr>
            <a:spLocks noChangeShapeType="1"/>
          </p:cNvSpPr>
          <p:nvPr/>
        </p:nvSpPr>
        <p:spPr bwMode="auto">
          <a:xfrm flipH="1">
            <a:off x="4495800" y="3124200"/>
            <a:ext cx="2057400" cy="825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6806" name="Text Box 8"/>
          <p:cNvSpPr txBox="1">
            <a:spLocks noChangeArrowheads="1"/>
          </p:cNvSpPr>
          <p:nvPr/>
        </p:nvSpPr>
        <p:spPr bwMode="auto">
          <a:xfrm>
            <a:off x="6264275" y="2987675"/>
            <a:ext cx="1806575" cy="461963"/>
          </a:xfrm>
          <a:prstGeom prst="rect">
            <a:avLst/>
          </a:prstGeom>
          <a:noFill/>
          <a:ln w="28575">
            <a:noFill/>
            <a:miter lim="800000"/>
            <a:headEnd/>
            <a:tailEnd/>
          </a:ln>
        </p:spPr>
        <p:txBody>
          <a:bodyPr>
            <a:spAutoFit/>
          </a:bodyPr>
          <a:lstStyle/>
          <a:p>
            <a:pPr algn="ctr"/>
            <a:r>
              <a:rPr lang="en-US" sz="1200">
                <a:latin typeface="Verdana" pitchFamily="34" charset="0"/>
              </a:rPr>
              <a:t>Needle Wash Segment</a:t>
            </a:r>
          </a:p>
        </p:txBody>
      </p:sp>
      <p:sp>
        <p:nvSpPr>
          <p:cNvPr id="8" name="Line 7"/>
          <p:cNvSpPr>
            <a:spLocks noChangeShapeType="1"/>
          </p:cNvSpPr>
          <p:nvPr/>
        </p:nvSpPr>
        <p:spPr bwMode="auto">
          <a:xfrm flipH="1">
            <a:off x="4495800" y="4191000"/>
            <a:ext cx="2057400" cy="825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6808" name="Text Box 8"/>
          <p:cNvSpPr txBox="1">
            <a:spLocks noChangeArrowheads="1"/>
          </p:cNvSpPr>
          <p:nvPr/>
        </p:nvSpPr>
        <p:spPr bwMode="auto">
          <a:xfrm>
            <a:off x="6477000" y="4033838"/>
            <a:ext cx="1806575" cy="461962"/>
          </a:xfrm>
          <a:prstGeom prst="rect">
            <a:avLst/>
          </a:prstGeom>
          <a:noFill/>
          <a:ln w="28575">
            <a:noFill/>
            <a:miter lim="800000"/>
            <a:headEnd/>
            <a:tailEnd/>
          </a:ln>
        </p:spPr>
        <p:txBody>
          <a:bodyPr>
            <a:spAutoFit/>
          </a:bodyPr>
          <a:lstStyle/>
          <a:p>
            <a:pPr algn="ctr"/>
            <a:r>
              <a:rPr lang="en-US" sz="1200">
                <a:latin typeface="Verdana" pitchFamily="34" charset="0"/>
              </a:rPr>
              <a:t>Stationary Side Seal</a:t>
            </a:r>
          </a:p>
          <a:p>
            <a:pPr algn="ctr"/>
            <a:r>
              <a:rPr lang="en-US" sz="1200">
                <a:latin typeface="Verdana" pitchFamily="34" charset="0"/>
              </a:rPr>
              <a:t>(Vespel)</a:t>
            </a:r>
          </a:p>
        </p:txBody>
      </p:sp>
      <p:sp>
        <p:nvSpPr>
          <p:cNvPr id="10" name="Line 5"/>
          <p:cNvSpPr>
            <a:spLocks noChangeShapeType="1"/>
          </p:cNvSpPr>
          <p:nvPr/>
        </p:nvSpPr>
        <p:spPr bwMode="auto">
          <a:xfrm>
            <a:off x="2667000" y="3962400"/>
            <a:ext cx="1646238" cy="1055688"/>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6810" name="Text Box 6"/>
          <p:cNvSpPr txBox="1">
            <a:spLocks noChangeArrowheads="1"/>
          </p:cNvSpPr>
          <p:nvPr/>
        </p:nvSpPr>
        <p:spPr bwMode="auto">
          <a:xfrm>
            <a:off x="1347788" y="3611563"/>
            <a:ext cx="1778000" cy="276225"/>
          </a:xfrm>
          <a:prstGeom prst="rect">
            <a:avLst/>
          </a:prstGeom>
          <a:noFill/>
          <a:ln w="28575">
            <a:noFill/>
            <a:miter lim="800000"/>
            <a:headEnd/>
            <a:tailEnd/>
          </a:ln>
        </p:spPr>
        <p:txBody>
          <a:bodyPr>
            <a:spAutoFit/>
          </a:bodyPr>
          <a:lstStyle/>
          <a:p>
            <a:pPr algn="ctr"/>
            <a:r>
              <a:rPr lang="en-US" sz="1200">
                <a:latin typeface="Verdana" pitchFamily="34" charset="0"/>
              </a:rPr>
              <a:t>Spring</a:t>
            </a:r>
          </a:p>
        </p:txBody>
      </p:sp>
      <p:sp>
        <p:nvSpPr>
          <p:cNvPr id="12" name="Line 7"/>
          <p:cNvSpPr>
            <a:spLocks noChangeShapeType="1"/>
          </p:cNvSpPr>
          <p:nvPr/>
        </p:nvSpPr>
        <p:spPr bwMode="auto">
          <a:xfrm flipH="1">
            <a:off x="4495800" y="5948363"/>
            <a:ext cx="2057400" cy="825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6812" name="Text Box 8"/>
          <p:cNvSpPr txBox="1">
            <a:spLocks noChangeArrowheads="1"/>
          </p:cNvSpPr>
          <p:nvPr/>
        </p:nvSpPr>
        <p:spPr bwMode="auto">
          <a:xfrm>
            <a:off x="6477000" y="5791200"/>
            <a:ext cx="1806575" cy="276225"/>
          </a:xfrm>
          <a:prstGeom prst="rect">
            <a:avLst/>
          </a:prstGeom>
          <a:noFill/>
          <a:ln w="28575">
            <a:noFill/>
            <a:miter lim="800000"/>
            <a:headEnd/>
            <a:tailEnd/>
          </a:ln>
        </p:spPr>
        <p:txBody>
          <a:bodyPr>
            <a:spAutoFit/>
          </a:bodyPr>
          <a:lstStyle/>
          <a:p>
            <a:pPr algn="ctr"/>
            <a:r>
              <a:rPr lang="en-US" sz="1200">
                <a:latin typeface="Verdana" pitchFamily="34" charset="0"/>
              </a:rPr>
              <a:t>Load Cell</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4"/>
          <p:cNvSpPr>
            <a:spLocks noGrp="1"/>
          </p:cNvSpPr>
          <p:nvPr>
            <p:ph type="title"/>
          </p:nvPr>
        </p:nvSpPr>
        <p:spPr/>
        <p:txBody>
          <a:bodyPr/>
          <a:lstStyle/>
          <a:p>
            <a:r>
              <a:rPr lang="en-US" smtClean="0"/>
              <a:t>Stationary Side Seal Assembly</a:t>
            </a:r>
          </a:p>
        </p:txBody>
      </p:sp>
      <p:pic>
        <p:nvPicPr>
          <p:cNvPr id="77826" name="Picture 1" descr="C:\Maverick Project\SMDI\RH Material\Inject Wash Block Cutaway Seal Detailjpg.jpg"/>
          <p:cNvPicPr>
            <a:picLocks noChangeAspect="1" noChangeArrowheads="1"/>
          </p:cNvPicPr>
          <p:nvPr/>
        </p:nvPicPr>
        <p:blipFill>
          <a:blip r:embed="rId3"/>
          <a:srcRect/>
          <a:stretch>
            <a:fillRect/>
          </a:stretch>
        </p:blipFill>
        <p:spPr bwMode="auto">
          <a:xfrm>
            <a:off x="2933700" y="838200"/>
            <a:ext cx="3276600" cy="5461000"/>
          </a:xfrm>
          <a:prstGeom prst="rect">
            <a:avLst/>
          </a:prstGeom>
          <a:noFill/>
          <a:ln w="9525">
            <a:noFill/>
            <a:miter lim="800000"/>
            <a:headEnd/>
            <a:tailEnd/>
          </a:ln>
        </p:spPr>
      </p:pic>
      <p:sp>
        <p:nvSpPr>
          <p:cNvPr id="4" name="Line 7"/>
          <p:cNvSpPr>
            <a:spLocks noChangeShapeType="1"/>
          </p:cNvSpPr>
          <p:nvPr/>
        </p:nvSpPr>
        <p:spPr bwMode="auto">
          <a:xfrm flipH="1">
            <a:off x="4495800" y="2362200"/>
            <a:ext cx="2057400" cy="825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7828" name="Text Box 8"/>
          <p:cNvSpPr txBox="1">
            <a:spLocks noChangeArrowheads="1"/>
          </p:cNvSpPr>
          <p:nvPr/>
        </p:nvSpPr>
        <p:spPr bwMode="auto">
          <a:xfrm>
            <a:off x="6477000" y="2205038"/>
            <a:ext cx="1806575" cy="277812"/>
          </a:xfrm>
          <a:prstGeom prst="rect">
            <a:avLst/>
          </a:prstGeom>
          <a:noFill/>
          <a:ln w="28575">
            <a:noFill/>
            <a:miter lim="800000"/>
            <a:headEnd/>
            <a:tailEnd/>
          </a:ln>
        </p:spPr>
        <p:txBody>
          <a:bodyPr>
            <a:spAutoFit/>
          </a:bodyPr>
          <a:lstStyle/>
          <a:p>
            <a:pPr algn="ctr"/>
            <a:r>
              <a:rPr lang="en-US" sz="1200">
                <a:latin typeface="Verdana" pitchFamily="34" charset="0"/>
              </a:rPr>
              <a:t>Vespel Seal</a:t>
            </a:r>
          </a:p>
        </p:txBody>
      </p:sp>
      <p:sp>
        <p:nvSpPr>
          <p:cNvPr id="7" name="Line 5"/>
          <p:cNvSpPr>
            <a:spLocks noChangeShapeType="1"/>
          </p:cNvSpPr>
          <p:nvPr/>
        </p:nvSpPr>
        <p:spPr bwMode="auto">
          <a:xfrm>
            <a:off x="2438400" y="1752600"/>
            <a:ext cx="1646238" cy="1055688"/>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7830" name="Text Box 6"/>
          <p:cNvSpPr txBox="1">
            <a:spLocks noChangeArrowheads="1"/>
          </p:cNvSpPr>
          <p:nvPr/>
        </p:nvSpPr>
        <p:spPr bwMode="auto">
          <a:xfrm>
            <a:off x="990600" y="1447800"/>
            <a:ext cx="1778000" cy="461963"/>
          </a:xfrm>
          <a:prstGeom prst="rect">
            <a:avLst/>
          </a:prstGeom>
          <a:noFill/>
          <a:ln w="28575">
            <a:noFill/>
            <a:miter lim="800000"/>
            <a:headEnd/>
            <a:tailEnd/>
          </a:ln>
        </p:spPr>
        <p:txBody>
          <a:bodyPr>
            <a:spAutoFit/>
          </a:bodyPr>
          <a:lstStyle/>
          <a:p>
            <a:pPr algn="ctr"/>
            <a:r>
              <a:rPr lang="en-US" sz="1200">
                <a:latin typeface="Verdana" pitchFamily="34" charset="0"/>
              </a:rPr>
              <a:t>Stationary Side Cup Assembly</a:t>
            </a:r>
          </a:p>
        </p:txBody>
      </p:sp>
      <p:sp>
        <p:nvSpPr>
          <p:cNvPr id="10" name="Line 5"/>
          <p:cNvSpPr>
            <a:spLocks noChangeShapeType="1"/>
          </p:cNvSpPr>
          <p:nvPr/>
        </p:nvSpPr>
        <p:spPr bwMode="auto">
          <a:xfrm>
            <a:off x="2438400" y="2743200"/>
            <a:ext cx="1981200" cy="8382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7832" name="Text Box 6"/>
          <p:cNvSpPr txBox="1">
            <a:spLocks noChangeArrowheads="1"/>
          </p:cNvSpPr>
          <p:nvPr/>
        </p:nvSpPr>
        <p:spPr bwMode="auto">
          <a:xfrm>
            <a:off x="609600" y="2438400"/>
            <a:ext cx="2159000" cy="461963"/>
          </a:xfrm>
          <a:prstGeom prst="rect">
            <a:avLst/>
          </a:prstGeom>
          <a:noFill/>
          <a:ln w="28575">
            <a:noFill/>
            <a:miter lim="800000"/>
            <a:headEnd/>
            <a:tailEnd/>
          </a:ln>
        </p:spPr>
        <p:txBody>
          <a:bodyPr>
            <a:spAutoFit/>
          </a:bodyPr>
          <a:lstStyle/>
          <a:p>
            <a:pPr algn="ctr"/>
            <a:r>
              <a:rPr lang="en-US" sz="1200">
                <a:latin typeface="Verdana" pitchFamily="34" charset="0"/>
              </a:rPr>
              <a:t>Stationary Side Tubing (to inject valve)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5"/>
          <p:cNvSpPr>
            <a:spLocks noGrp="1" noChangeArrowheads="1"/>
          </p:cNvSpPr>
          <p:nvPr>
            <p:ph type="title"/>
          </p:nvPr>
        </p:nvSpPr>
        <p:spPr/>
        <p:txBody>
          <a:bodyPr/>
          <a:lstStyle/>
          <a:p>
            <a:pPr eaLnBrk="1" hangingPunct="1"/>
            <a:r>
              <a:rPr lang="en-US" smtClean="0"/>
              <a:t>Needle Seal Wash Housing Assembly</a:t>
            </a:r>
          </a:p>
        </p:txBody>
      </p:sp>
      <p:pic>
        <p:nvPicPr>
          <p:cNvPr id="79874" name="Picture 4" descr="CPSM Inject Port Assy Cross Section"/>
          <p:cNvPicPr>
            <a:picLocks noGrp="1" noChangeAspect="1" noChangeArrowheads="1"/>
          </p:cNvPicPr>
          <p:nvPr>
            <p:ph idx="1"/>
          </p:nvPr>
        </p:nvPicPr>
        <p:blipFill>
          <a:blip r:embed="rId3"/>
          <a:srcRect/>
          <a:stretch>
            <a:fillRect/>
          </a:stretch>
        </p:blipFill>
        <p:spPr bwMode="auto">
          <a:xfrm>
            <a:off x="4648200" y="671513"/>
            <a:ext cx="4297363" cy="5729287"/>
          </a:xfrm>
        </p:spPr>
      </p:pic>
      <p:pic>
        <p:nvPicPr>
          <p:cNvPr id="79875" name="Picture 2" descr="C:\Maverick Project\Assembly Drawings\Needle Wash Block Assy.jpg"/>
          <p:cNvPicPr>
            <a:picLocks noChangeAspect="1" noChangeArrowheads="1"/>
          </p:cNvPicPr>
          <p:nvPr/>
        </p:nvPicPr>
        <p:blipFill>
          <a:blip r:embed="rId4"/>
          <a:srcRect/>
          <a:stretch>
            <a:fillRect/>
          </a:stretch>
        </p:blipFill>
        <p:spPr bwMode="auto">
          <a:xfrm>
            <a:off x="762000" y="685800"/>
            <a:ext cx="2860675" cy="5868988"/>
          </a:xfrm>
          <a:prstGeom prst="rect">
            <a:avLst/>
          </a:prstGeom>
          <a:noFill/>
          <a:ln w="9525">
            <a:noFill/>
            <a:miter lim="800000"/>
            <a:headEnd/>
            <a:tailEnd/>
          </a:ln>
        </p:spPr>
      </p:pic>
      <p:sp>
        <p:nvSpPr>
          <p:cNvPr id="6" name="Rectangle 5"/>
          <p:cNvSpPr/>
          <p:nvPr/>
        </p:nvSpPr>
        <p:spPr>
          <a:xfrm>
            <a:off x="685800" y="609600"/>
            <a:ext cx="228600" cy="3048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r>
              <a:rPr lang="en-US" smtClean="0"/>
              <a:t>Needle, Loop and Syringe Options</a:t>
            </a:r>
          </a:p>
        </p:txBody>
      </p:sp>
      <p:pic>
        <p:nvPicPr>
          <p:cNvPr id="81922" name="Picture 2" descr="C:\Maverick Project\Screen Captures\New SM_FTN\Ex Loop Options.jpg"/>
          <p:cNvPicPr>
            <a:picLocks noChangeAspect="1" noChangeArrowheads="1"/>
          </p:cNvPicPr>
          <p:nvPr/>
        </p:nvPicPr>
        <p:blipFill>
          <a:blip r:embed="rId2"/>
          <a:srcRect/>
          <a:stretch>
            <a:fillRect/>
          </a:stretch>
        </p:blipFill>
        <p:spPr bwMode="auto">
          <a:xfrm>
            <a:off x="152400" y="990600"/>
            <a:ext cx="2743200" cy="1773238"/>
          </a:xfrm>
          <a:prstGeom prst="rect">
            <a:avLst/>
          </a:prstGeom>
          <a:noFill/>
          <a:ln w="9525">
            <a:noFill/>
            <a:miter lim="800000"/>
            <a:headEnd/>
            <a:tailEnd/>
          </a:ln>
        </p:spPr>
      </p:pic>
      <p:pic>
        <p:nvPicPr>
          <p:cNvPr id="81923" name="Picture 3" descr="C:\Maverick Project\Screen Captures\New SM_FTN\Needle options.jpg"/>
          <p:cNvPicPr>
            <a:picLocks noChangeAspect="1" noChangeArrowheads="1"/>
          </p:cNvPicPr>
          <p:nvPr/>
        </p:nvPicPr>
        <p:blipFill>
          <a:blip r:embed="rId3"/>
          <a:srcRect/>
          <a:stretch>
            <a:fillRect/>
          </a:stretch>
        </p:blipFill>
        <p:spPr bwMode="auto">
          <a:xfrm>
            <a:off x="3200400" y="2667000"/>
            <a:ext cx="2743200" cy="1773238"/>
          </a:xfrm>
          <a:prstGeom prst="rect">
            <a:avLst/>
          </a:prstGeom>
          <a:noFill/>
          <a:ln w="9525">
            <a:noFill/>
            <a:miter lim="800000"/>
            <a:headEnd/>
            <a:tailEnd/>
          </a:ln>
        </p:spPr>
      </p:pic>
      <p:pic>
        <p:nvPicPr>
          <p:cNvPr id="81924" name="Picture 4" descr="C:\Maverick Project\Screen Captures\New SM_FTN\Syrnge Options.jpg"/>
          <p:cNvPicPr>
            <a:picLocks noChangeAspect="1" noChangeArrowheads="1"/>
          </p:cNvPicPr>
          <p:nvPr/>
        </p:nvPicPr>
        <p:blipFill>
          <a:blip r:embed="rId4"/>
          <a:srcRect/>
          <a:stretch>
            <a:fillRect/>
          </a:stretch>
        </p:blipFill>
        <p:spPr bwMode="auto">
          <a:xfrm>
            <a:off x="6096000" y="4648200"/>
            <a:ext cx="2743200" cy="1773238"/>
          </a:xfrm>
          <a:prstGeom prst="rect">
            <a:avLst/>
          </a:prstGeom>
          <a:noFill/>
          <a:ln w="9525">
            <a:noFill/>
            <a:miter lim="800000"/>
            <a:headEnd/>
            <a:tailEnd/>
          </a:ln>
        </p:spPr>
      </p:pic>
      <p:sp>
        <p:nvSpPr>
          <p:cNvPr id="6" name="Rectangle 5"/>
          <p:cNvSpPr/>
          <p:nvPr/>
        </p:nvSpPr>
        <p:spPr>
          <a:xfrm>
            <a:off x="7696200" y="6324600"/>
            <a:ext cx="457200" cy="1524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SM-FTN Injection Sequence</a:t>
            </a:r>
            <a:endParaRPr lang="en-US" dirty="0"/>
          </a:p>
        </p:txBody>
      </p:sp>
      <p:sp>
        <p:nvSpPr>
          <p:cNvPr id="82946" name="Subtitle 2"/>
          <p:cNvSpPr>
            <a:spLocks noGrp="1"/>
          </p:cNvSpPr>
          <p:nvPr>
            <p:ph type="subTitle" idx="1"/>
          </p:nvPr>
        </p:nvSpPr>
        <p:spPr/>
        <p:txBody>
          <a:bodyPr/>
          <a:lstStyle/>
          <a:p>
            <a:endParaRPr lang="en-US" smtClean="0"/>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r>
              <a:rPr lang="en-US" altLang="ko-KR" smtClean="0">
                <a:ea typeface="굴림" charset="-127"/>
              </a:rPr>
              <a:t>Sample Withdrawal Sequence</a:t>
            </a:r>
          </a:p>
        </p:txBody>
      </p:sp>
      <p:pic>
        <p:nvPicPr>
          <p:cNvPr id="4" name="SMFTN Injection Sequence-1 Sample Withdrawal 2_converted.wmv">
            <a:hlinkClick r:id="" action="ppaction://media"/>
          </p:cNvPr>
          <p:cNvPicPr>
            <a:picLocks noRot="1" noChangeAspect="1"/>
          </p:cNvPicPr>
          <p:nvPr>
            <a:videoFile r:link="rId1"/>
          </p:nvPr>
        </p:nvPicPr>
        <p:blipFill>
          <a:blip r:embed="rId5"/>
          <a:srcRect/>
          <a:stretch>
            <a:fillRect/>
          </a:stretch>
        </p:blipFill>
        <p:spPr bwMode="auto">
          <a:xfrm>
            <a:off x="1524000" y="1066800"/>
            <a:ext cx="6096000" cy="4572000"/>
          </a:xfrm>
          <a:prstGeom prst="rect">
            <a:avLst/>
          </a:prstGeom>
          <a:noFill/>
          <a:ln w="28575" cmpd="thinThick">
            <a:solidFill>
              <a:srgbClr val="0070C0"/>
            </a:solidFill>
            <a:miter lim="800000"/>
            <a:headEnd/>
            <a:tailEnd/>
          </a:ln>
        </p:spPr>
      </p:pic>
      <p:pic>
        <p:nvPicPr>
          <p:cNvPr id="83972" name="Sample Witdrawal.avi">
            <a:hlinkClick r:id="" action="ppaction://media"/>
          </p:cNvPr>
          <p:cNvPicPr>
            <a:picLocks noRot="1" noChangeAspect="1" noChangeArrowheads="1"/>
          </p:cNvPicPr>
          <p:nvPr>
            <a:videoFile r:link="rId2"/>
          </p:nvPr>
        </p:nvPicPr>
        <p:blipFill>
          <a:blip r:embed="rId6"/>
          <a:srcRect/>
          <a:stretch>
            <a:fillRect/>
          </a:stretch>
        </p:blipFill>
        <p:spPr bwMode="auto">
          <a:xfrm>
            <a:off x="1524000" y="1143000"/>
            <a:ext cx="6096000" cy="4572000"/>
          </a:xfrm>
          <a:prstGeom prst="rect">
            <a:avLst/>
          </a:prstGeom>
          <a:noFill/>
        </p:spPr>
      </p:pic>
      <p:pic>
        <p:nvPicPr>
          <p:cNvPr id="83973" name="SMFTN Injection Sequence-1 Sample Withdrawal 2_converted.wmv">
            <a:hlinkClick r:id="" action="ppaction://media"/>
          </p:cNvPr>
          <p:cNvPicPr>
            <a:picLocks noRot="1" noChangeAspect="1" noChangeArrowheads="1"/>
          </p:cNvPicPr>
          <p:nvPr>
            <a:videoFile r:link="rId3"/>
          </p:nvPr>
        </p:nvPicPr>
        <p:blipFill>
          <a:blip r:embed="rId5"/>
          <a:srcRect/>
          <a:stretch>
            <a:fillRect/>
          </a:stretch>
        </p:blipFill>
        <p:spPr bwMode="auto">
          <a:xfrm>
            <a:off x="1524000" y="1143000"/>
            <a:ext cx="6096000" cy="45720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00" fill="hold"/>
                                        <p:tgtEl>
                                          <p:spTgt spid="83972"/>
                                        </p:tgtEl>
                                      </p:cBhvr>
                                    </p:cmd>
                                  </p:childTnLst>
                                </p:cTn>
                              </p:par>
                            </p:childTnLst>
                          </p:cTn>
                        </p:par>
                        <p:par>
                          <p:cTn id="7" fill="hold">
                            <p:stCondLst>
                              <p:cond delay="9500"/>
                            </p:stCondLst>
                            <p:childTnLst>
                              <p:par>
                                <p:cTn id="8" presetID="1" presetClass="mediacall" presetSubtype="0" fill="hold" nodeType="afterEffect">
                                  <p:stCondLst>
                                    <p:cond delay="0"/>
                                  </p:stCondLst>
                                  <p:childTnLst>
                                    <p:cmd type="call" cmd="playFrom(0.0)">
                                      <p:cBhvr>
                                        <p:cTn id="9" dur="9467" fill="hold"/>
                                        <p:tgtEl>
                                          <p:spTgt spid="8397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video>
              <p:cMediaNode>
                <p:cTn id="15" fill="hold" display="0">
                  <p:stCondLst>
                    <p:cond delay="indefinite"/>
                  </p:stCondLst>
                  <p:endCondLst>
                    <p:cond evt="onNext" delay="0">
                      <p:tgtEl>
                        <p:sldTgt/>
                      </p:tgtEl>
                    </p:cond>
                    <p:cond evt="onPrev" delay="0">
                      <p:tgtEl>
                        <p:sldTgt/>
                      </p:tgtEl>
                    </p:cond>
                  </p:endCondLst>
                </p:cTn>
                <p:tgtEl>
                  <p:spTgt spid="4"/>
                </p:tgtEl>
              </p:cMediaNode>
            </p:video>
            <p:video>
              <p:cMediaNode>
                <p:cTn id="16" fill="hold" display="0">
                  <p:stCondLst>
                    <p:cond delay="indefinite"/>
                  </p:stCondLst>
                  <p:endCondLst>
                    <p:cond evt="onNext" delay="0">
                      <p:tgtEl>
                        <p:sldTgt/>
                      </p:tgtEl>
                    </p:cond>
                    <p:cond evt="onPrev" delay="0">
                      <p:tgtEl>
                        <p:sldTgt/>
                      </p:tgtEl>
                    </p:cond>
                  </p:endCondLst>
                </p:cTn>
                <p:tgtEl>
                  <p:spTgt spid="83972"/>
                </p:tgtEl>
              </p:cMediaNode>
            </p:video>
            <p:seq concurrent="1" nextAc="seek">
              <p:cTn id="17" restart="whenNotActive" fill="hold" evtFilter="cancelBubble" nodeType="interactiveSeq">
                <p:stCondLst>
                  <p:cond evt="onClick" delay="0">
                    <p:tgtEl>
                      <p:spTgt spid="8397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83972"/>
                                        </p:tgtEl>
                                      </p:cBhvr>
                                    </p:cmd>
                                  </p:childTnLst>
                                </p:cTn>
                              </p:par>
                            </p:childTnLst>
                          </p:cTn>
                        </p:par>
                      </p:childTnLst>
                    </p:cTn>
                  </p:par>
                </p:childTnLst>
              </p:cTn>
              <p:nextCondLst>
                <p:cond evt="onClick" delay="0">
                  <p:tgtEl>
                    <p:spTgt spid="83972"/>
                  </p:tgtEl>
                </p:cond>
              </p:nextCondLst>
            </p:seq>
            <p:video>
              <p:cMediaNode>
                <p:cTn id="22" fill="hold" display="0">
                  <p:stCondLst>
                    <p:cond delay="indefinite"/>
                  </p:stCondLst>
                  <p:endCondLst>
                    <p:cond evt="onNext" delay="0">
                      <p:tgtEl>
                        <p:sldTgt/>
                      </p:tgtEl>
                    </p:cond>
                    <p:cond evt="onPrev" delay="0">
                      <p:tgtEl>
                        <p:sldTgt/>
                      </p:tgtEl>
                    </p:cond>
                  </p:endCondLst>
                </p:cTn>
                <p:tgtEl>
                  <p:spTgt spid="83973"/>
                </p:tgtEl>
              </p:cMediaNode>
            </p:video>
            <p:seq concurrent="1" nextAc="seek">
              <p:cTn id="23" restart="whenNotActive" fill="hold" evtFilter="cancelBubble" nodeType="interactiveSeq">
                <p:stCondLst>
                  <p:cond evt="onClick" delay="0">
                    <p:tgtEl>
                      <p:spTgt spid="8397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83973"/>
                                        </p:tgtEl>
                                      </p:cBhvr>
                                    </p:cmd>
                                  </p:childTnLst>
                                </p:cTn>
                              </p:par>
                            </p:childTnLst>
                          </p:cTn>
                        </p:par>
                      </p:childTnLst>
                    </p:cTn>
                  </p:par>
                </p:childTnLst>
              </p:cTn>
              <p:nextCondLst>
                <p:cond evt="onClick" delay="0">
                  <p:tgtEl>
                    <p:spTgt spid="83973"/>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smtClean="0"/>
              <a:t>Flow Diagram- Sample Withdrawal</a:t>
            </a:r>
          </a:p>
        </p:txBody>
      </p:sp>
      <p:sp>
        <p:nvSpPr>
          <p:cNvPr id="58" name="Rectangle 57"/>
          <p:cNvSpPr>
            <a:spLocks/>
          </p:cNvSpPr>
          <p:nvPr/>
        </p:nvSpPr>
        <p:spPr>
          <a:xfrm>
            <a:off x="381000" y="685800"/>
            <a:ext cx="8496300" cy="5924550"/>
          </a:xfrm>
          <a:prstGeom prst="rect">
            <a:avLst/>
          </a:prstGeom>
          <a:blipFill>
            <a:blip r:embed="rId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685800" y="990600"/>
            <a:ext cx="2438400" cy="5334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 name="Rectangle 4"/>
          <p:cNvSpPr/>
          <p:nvPr/>
        </p:nvSpPr>
        <p:spPr>
          <a:xfrm>
            <a:off x="3505200" y="2057400"/>
            <a:ext cx="228600" cy="19050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 name="Rectangle 6"/>
          <p:cNvSpPr/>
          <p:nvPr/>
        </p:nvSpPr>
        <p:spPr>
          <a:xfrm>
            <a:off x="3429000" y="2590800"/>
            <a:ext cx="838200" cy="19050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TextBox 7"/>
          <p:cNvSpPr txBox="1"/>
          <p:nvPr/>
        </p:nvSpPr>
        <p:spPr>
          <a:xfrm>
            <a:off x="990600" y="1731963"/>
            <a:ext cx="990600" cy="400050"/>
          </a:xfrm>
          <a:prstGeom prst="rect">
            <a:avLst/>
          </a:prstGeom>
          <a:solidFill>
            <a:srgbClr val="FF0000"/>
          </a:solidFill>
          <a:ln>
            <a:solidFill>
              <a:schemeClr val="tx1"/>
            </a:solidFill>
          </a:ln>
        </p:spPr>
        <p:txBody>
          <a:bodyPr anchor="ctr">
            <a:spAutoFit/>
          </a:bodyPr>
          <a:lstStyle/>
          <a:p>
            <a:pPr algn="ctr">
              <a:defRPr/>
            </a:pPr>
            <a:r>
              <a:rPr lang="en-US" sz="1000" dirty="0">
                <a:latin typeface="+mn-lt"/>
              </a:rPr>
              <a:t>Wash </a:t>
            </a:r>
          </a:p>
          <a:p>
            <a:pPr algn="ctr">
              <a:defRPr/>
            </a:pPr>
            <a:r>
              <a:rPr lang="en-US" sz="1000" dirty="0">
                <a:latin typeface="+mn-lt"/>
              </a:rPr>
              <a:t>Solvent</a:t>
            </a:r>
            <a:endParaRPr lang="en-US" sz="1000" dirty="0">
              <a:latin typeface="+mn-lt"/>
            </a:endParaRPr>
          </a:p>
        </p:txBody>
      </p:sp>
      <p:sp>
        <p:nvSpPr>
          <p:cNvPr id="9" name="TextBox 8"/>
          <p:cNvSpPr txBox="1"/>
          <p:nvPr/>
        </p:nvSpPr>
        <p:spPr>
          <a:xfrm>
            <a:off x="2633663" y="1752600"/>
            <a:ext cx="990600" cy="400050"/>
          </a:xfrm>
          <a:prstGeom prst="rect">
            <a:avLst/>
          </a:prstGeom>
          <a:solidFill>
            <a:srgbClr val="008000"/>
          </a:solidFill>
          <a:ln>
            <a:solidFill>
              <a:schemeClr val="tx1"/>
            </a:solidFill>
          </a:ln>
        </p:spPr>
        <p:txBody>
          <a:bodyPr anchor="ctr">
            <a:spAutoFit/>
          </a:bodyPr>
          <a:lstStyle/>
          <a:p>
            <a:pPr algn="ctr">
              <a:defRPr/>
            </a:pPr>
            <a:r>
              <a:rPr lang="en-US" sz="1000" dirty="0">
                <a:latin typeface="+mn-lt"/>
              </a:rPr>
              <a:t>Purge </a:t>
            </a:r>
          </a:p>
          <a:p>
            <a:pPr algn="ctr">
              <a:defRPr/>
            </a:pPr>
            <a:r>
              <a:rPr lang="en-US" sz="1000" dirty="0">
                <a:latin typeface="+mn-lt"/>
              </a:rPr>
              <a:t>Solvent</a:t>
            </a:r>
            <a:endParaRPr lang="en-US" sz="1000" dirty="0">
              <a:latin typeface="+mn-lt"/>
            </a:endParaRP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r>
              <a:rPr lang="en-US" altLang="ko-KR" smtClean="0">
                <a:ea typeface="굴림" charset="-127"/>
              </a:rPr>
              <a:t>Sample Injection Sequence</a:t>
            </a:r>
          </a:p>
        </p:txBody>
      </p:sp>
      <p:pic>
        <p:nvPicPr>
          <p:cNvPr id="3" name="SMFTN Injection Sequence-1 Needle to Seal 2_converted.wmv">
            <a:hlinkClick r:id="" action="ppaction://media"/>
          </p:cNvPr>
          <p:cNvPicPr>
            <a:picLocks noRot="1" noChangeAspect="1"/>
          </p:cNvPicPr>
          <p:nvPr>
            <a:videoFile r:link="rId1"/>
          </p:nvPr>
        </p:nvPicPr>
        <p:blipFill>
          <a:blip r:embed="rId5"/>
          <a:srcRect/>
          <a:stretch>
            <a:fillRect/>
          </a:stretch>
        </p:blipFill>
        <p:spPr bwMode="auto">
          <a:xfrm>
            <a:off x="1524000" y="1143000"/>
            <a:ext cx="6096000" cy="4572000"/>
          </a:xfrm>
          <a:prstGeom prst="rect">
            <a:avLst/>
          </a:prstGeom>
          <a:noFill/>
          <a:ln w="28575" cmpd="thickThin">
            <a:solidFill>
              <a:srgbClr val="0070C0"/>
            </a:solidFill>
            <a:miter lim="800000"/>
            <a:headEnd/>
            <a:tailEnd/>
          </a:ln>
        </p:spPr>
      </p:pic>
      <p:pic>
        <p:nvPicPr>
          <p:cNvPr id="86020" name="2-Sample Injection.avi">
            <a:hlinkClick r:id="" action="ppaction://media"/>
          </p:cNvPr>
          <p:cNvPicPr>
            <a:picLocks noRot="1" noChangeAspect="1" noChangeArrowheads="1"/>
          </p:cNvPicPr>
          <p:nvPr>
            <a:videoFile r:link="rId2"/>
          </p:nvPr>
        </p:nvPicPr>
        <p:blipFill>
          <a:blip r:embed="rId6"/>
          <a:srcRect/>
          <a:stretch>
            <a:fillRect/>
          </a:stretch>
        </p:blipFill>
        <p:spPr bwMode="auto">
          <a:xfrm>
            <a:off x="1524000" y="1143000"/>
            <a:ext cx="6096000" cy="4572000"/>
          </a:xfrm>
          <a:prstGeom prst="rect">
            <a:avLst/>
          </a:prstGeom>
          <a:noFill/>
        </p:spPr>
      </p:pic>
      <p:pic>
        <p:nvPicPr>
          <p:cNvPr id="86021" name="SMFTN Injection Sequence-1 Needle to Seal 2_converted.wmv">
            <a:hlinkClick r:id="" action="ppaction://media"/>
          </p:cNvPr>
          <p:cNvPicPr>
            <a:picLocks noRot="1" noChangeAspect="1" noChangeArrowheads="1"/>
          </p:cNvPicPr>
          <p:nvPr>
            <a:videoFile r:link="rId3"/>
          </p:nvPr>
        </p:nvPicPr>
        <p:blipFill>
          <a:blip r:embed="rId5"/>
          <a:srcRect/>
          <a:stretch>
            <a:fillRect/>
          </a:stretch>
        </p:blipFill>
        <p:spPr bwMode="auto">
          <a:xfrm>
            <a:off x="1524000" y="1143000"/>
            <a:ext cx="6096000" cy="4572000"/>
          </a:xfrm>
          <a:prstGeom prst="rect">
            <a:avLst/>
          </a:prstGeom>
          <a:noFill/>
        </p:spPr>
      </p:pic>
      <p:pic>
        <p:nvPicPr>
          <p:cNvPr id="86022" name="SMFTN Injection Sequence-1 Needle to Seal 2_converted.wmv">
            <a:hlinkClick r:id="" action="ppaction://media"/>
          </p:cNvPr>
          <p:cNvPicPr>
            <a:picLocks noRot="1" noChangeAspect="1" noChangeArrowheads="1"/>
          </p:cNvPicPr>
          <p:nvPr>
            <a:videoFile r:link="rId3"/>
          </p:nvPr>
        </p:nvPicPr>
        <p:blipFill>
          <a:blip r:embed="rId5"/>
          <a:srcRect/>
          <a:stretch>
            <a:fillRect/>
          </a:stretch>
        </p:blipFill>
        <p:spPr bwMode="auto">
          <a:xfrm>
            <a:off x="1524000" y="1143000"/>
            <a:ext cx="6096000" cy="45720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67" fill="hold"/>
                                        <p:tgtEl>
                                          <p:spTgt spid="3"/>
                                        </p:tgtEl>
                                      </p:cBhvr>
                                    </p:cmd>
                                  </p:childTnLst>
                                </p:cTn>
                              </p:par>
                            </p:childTnLst>
                          </p:cTn>
                        </p:par>
                        <p:par>
                          <p:cTn id="7" fill="hold">
                            <p:stCondLst>
                              <p:cond delay="10467"/>
                            </p:stCondLst>
                            <p:childTnLst>
                              <p:par>
                                <p:cTn id="8" presetID="1" presetClass="mediacall" presetSubtype="0" fill="hold" nodeType="afterEffect">
                                  <p:stCondLst>
                                    <p:cond delay="0"/>
                                  </p:stCondLst>
                                  <p:childTnLst>
                                    <p:cmd type="call" cmd="playFrom(0.0)">
                                      <p:cBhvr>
                                        <p:cTn id="9" dur="10500" fill="hold"/>
                                        <p:tgtEl>
                                          <p:spTgt spid="86020"/>
                                        </p:tgtEl>
                                      </p:cBhvr>
                                    </p:cmd>
                                  </p:childTnLst>
                                </p:cTn>
                              </p:par>
                            </p:childTnLst>
                          </p:cTn>
                        </p:par>
                        <p:par>
                          <p:cTn id="10" fill="hold">
                            <p:stCondLst>
                              <p:cond delay="20967"/>
                            </p:stCondLst>
                            <p:childTnLst>
                              <p:par>
                                <p:cTn id="11" presetID="1" presetClass="mediacall" presetSubtype="0" fill="hold" nodeType="afterEffect">
                                  <p:stCondLst>
                                    <p:cond delay="0"/>
                                  </p:stCondLst>
                                  <p:childTnLst>
                                    <p:cmd type="call" cmd="playFrom(0.0)">
                                      <p:cBhvr>
                                        <p:cTn id="12" dur="10467" fill="hold"/>
                                        <p:tgtEl>
                                          <p:spTgt spid="86021"/>
                                        </p:tgtEl>
                                      </p:cBhvr>
                                    </p:cmd>
                                  </p:childTnLst>
                                </p:cTn>
                              </p:par>
                            </p:childTnLst>
                          </p:cTn>
                        </p:par>
                        <p:par>
                          <p:cTn id="13" fill="hold">
                            <p:stCondLst>
                              <p:cond delay="31434"/>
                            </p:stCondLst>
                            <p:childTnLst>
                              <p:par>
                                <p:cTn id="14" presetID="1" presetClass="mediacall" presetSubtype="0" fill="hold" nodeType="afterEffect">
                                  <p:stCondLst>
                                    <p:cond delay="0"/>
                                  </p:stCondLst>
                                  <p:childTnLst>
                                    <p:cmd type="call" cmd="playFrom(0.0)">
                                      <p:cBhvr>
                                        <p:cTn id="15" dur="10467" fill="hold"/>
                                        <p:tgtEl>
                                          <p:spTgt spid="860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6" fill="hold" display="0">
                  <p:stCondLst>
                    <p:cond delay="indefinite"/>
                  </p:stCondLst>
                  <p:endCondLst>
                    <p:cond evt="onNext" delay="0">
                      <p:tgtEl>
                        <p:sldTgt/>
                      </p:tgtEl>
                    </p:cond>
                    <p:cond evt="onPrev" delay="0">
                      <p:tgtEl>
                        <p:sldTgt/>
                      </p:tgtEl>
                    </p:cond>
                  </p:end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video>
              <p:cMediaNode>
                <p:cTn id="22" fill="hold" display="0">
                  <p:stCondLst>
                    <p:cond delay="indefinite"/>
                  </p:stCondLst>
                  <p:endCondLst>
                    <p:cond evt="onNext" delay="0">
                      <p:tgtEl>
                        <p:sldTgt/>
                      </p:tgtEl>
                    </p:cond>
                    <p:cond evt="onPrev" delay="0">
                      <p:tgtEl>
                        <p:sldTgt/>
                      </p:tgtEl>
                    </p:cond>
                  </p:endCondLst>
                </p:cTn>
                <p:tgtEl>
                  <p:spTgt spid="86020"/>
                </p:tgtEl>
              </p:cMediaNode>
            </p:video>
            <p:seq concurrent="1" nextAc="seek">
              <p:cTn id="23" restart="whenNotActive" fill="hold" evtFilter="cancelBubble" nodeType="interactiveSeq">
                <p:stCondLst>
                  <p:cond evt="onClick" delay="0">
                    <p:tgtEl>
                      <p:spTgt spid="86020"/>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86020"/>
                                        </p:tgtEl>
                                      </p:cBhvr>
                                    </p:cmd>
                                  </p:childTnLst>
                                </p:cTn>
                              </p:par>
                            </p:childTnLst>
                          </p:cTn>
                        </p:par>
                      </p:childTnLst>
                    </p:cTn>
                  </p:par>
                </p:childTnLst>
              </p:cTn>
              <p:nextCondLst>
                <p:cond evt="onClick" delay="0">
                  <p:tgtEl>
                    <p:spTgt spid="86020"/>
                  </p:tgtEl>
                </p:cond>
              </p:nextCondLst>
            </p:seq>
            <p:video>
              <p:cMediaNode>
                <p:cTn id="28" fill="hold" display="0">
                  <p:stCondLst>
                    <p:cond delay="indefinite"/>
                  </p:stCondLst>
                  <p:endCondLst>
                    <p:cond evt="onNext" delay="0">
                      <p:tgtEl>
                        <p:sldTgt/>
                      </p:tgtEl>
                    </p:cond>
                    <p:cond evt="onPrev" delay="0">
                      <p:tgtEl>
                        <p:sldTgt/>
                      </p:tgtEl>
                    </p:cond>
                  </p:endCondLst>
                </p:cTn>
                <p:tgtEl>
                  <p:spTgt spid="86021"/>
                </p:tgtEl>
              </p:cMediaNode>
            </p:video>
            <p:seq concurrent="1" nextAc="seek">
              <p:cTn id="29" restart="whenNotActive" fill="hold" evtFilter="cancelBubble" nodeType="interactiveSeq">
                <p:stCondLst>
                  <p:cond evt="onClick" delay="0">
                    <p:tgtEl>
                      <p:spTgt spid="86021"/>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86021"/>
                                        </p:tgtEl>
                                      </p:cBhvr>
                                    </p:cmd>
                                  </p:childTnLst>
                                </p:cTn>
                              </p:par>
                            </p:childTnLst>
                          </p:cTn>
                        </p:par>
                      </p:childTnLst>
                    </p:cTn>
                  </p:par>
                </p:childTnLst>
              </p:cTn>
              <p:nextCondLst>
                <p:cond evt="onClick" delay="0">
                  <p:tgtEl>
                    <p:spTgt spid="86021"/>
                  </p:tgtEl>
                </p:cond>
              </p:nextCondLst>
            </p:seq>
            <p:video>
              <p:cMediaNode>
                <p:cTn id="34" fill="hold" display="0">
                  <p:stCondLst>
                    <p:cond delay="indefinite"/>
                  </p:stCondLst>
                  <p:endCondLst>
                    <p:cond evt="onNext" delay="0">
                      <p:tgtEl>
                        <p:sldTgt/>
                      </p:tgtEl>
                    </p:cond>
                    <p:cond evt="onPrev" delay="0">
                      <p:tgtEl>
                        <p:sldTgt/>
                      </p:tgtEl>
                    </p:cond>
                  </p:endCondLst>
                </p:cTn>
                <p:tgtEl>
                  <p:spTgt spid="86022"/>
                </p:tgtEl>
              </p:cMediaNode>
            </p:video>
            <p:seq concurrent="1" nextAc="seek">
              <p:cTn id="35" restart="whenNotActive" fill="hold" evtFilter="cancelBubble" nodeType="interactiveSeq">
                <p:stCondLst>
                  <p:cond evt="onClick" delay="0">
                    <p:tgtEl>
                      <p:spTgt spid="86022"/>
                    </p:tgtEl>
                  </p:cond>
                </p:stCondLst>
                <p:endSync evt="end" delay="0">
                  <p:rtn val="all"/>
                </p:endSync>
                <p:childTnLst>
                  <p:par>
                    <p:cTn id="36" fill="hold">
                      <p:stCondLst>
                        <p:cond delay="0"/>
                      </p:stCondLst>
                      <p:childTnLst>
                        <p:par>
                          <p:cTn id="37" fill="hold">
                            <p:stCondLst>
                              <p:cond delay="0"/>
                            </p:stCondLst>
                            <p:childTnLst>
                              <p:par>
                                <p:cTn id="38" presetID="2" presetClass="mediacall" presetSubtype="0" fill="hold" nodeType="clickEffect">
                                  <p:stCondLst>
                                    <p:cond delay="0"/>
                                  </p:stCondLst>
                                  <p:childTnLst>
                                    <p:cmd type="call" cmd="togglePause">
                                      <p:cBhvr>
                                        <p:cTn id="39" dur="1" fill="hold"/>
                                        <p:tgtEl>
                                          <p:spTgt spid="86022"/>
                                        </p:tgtEl>
                                      </p:cBhvr>
                                    </p:cmd>
                                  </p:childTnLst>
                                </p:cTn>
                              </p:par>
                            </p:childTnLst>
                          </p:cTn>
                        </p:par>
                      </p:childTnLst>
                    </p:cTn>
                  </p:par>
                </p:childTnLst>
              </p:cTn>
              <p:nextCondLst>
                <p:cond evt="onClick" delay="0">
                  <p:tgtEl>
                    <p:spTgt spid="86022"/>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4"/>
          <p:cNvSpPr>
            <a:spLocks noGrp="1" noChangeArrowheads="1"/>
          </p:cNvSpPr>
          <p:nvPr>
            <p:ph type="title"/>
          </p:nvPr>
        </p:nvSpPr>
        <p:spPr/>
        <p:txBody>
          <a:bodyPr/>
          <a:lstStyle/>
          <a:p>
            <a:pPr eaLnBrk="1" hangingPunct="1"/>
            <a:r>
              <a:rPr lang="en-US" smtClean="0"/>
              <a:t>Flow Diagram- Inject Mode</a:t>
            </a:r>
          </a:p>
        </p:txBody>
      </p:sp>
      <p:pic>
        <p:nvPicPr>
          <p:cNvPr id="87042" name="Picture 1" descr="C:\Maverick Project\SMDI\Fllow Path Diagrams\CPSM DI Base.jpg"/>
          <p:cNvPicPr>
            <a:picLocks noChangeAspect="1" noChangeArrowheads="1"/>
          </p:cNvPicPr>
          <p:nvPr/>
        </p:nvPicPr>
        <p:blipFill>
          <a:blip r:embed="rId3"/>
          <a:srcRect/>
          <a:stretch>
            <a:fillRect/>
          </a:stretch>
        </p:blipFill>
        <p:spPr bwMode="auto">
          <a:xfrm>
            <a:off x="704850" y="838200"/>
            <a:ext cx="7734300" cy="5711825"/>
          </a:xfrm>
          <a:prstGeom prst="rect">
            <a:avLst/>
          </a:prstGeom>
          <a:noFill/>
          <a:ln w="9525">
            <a:noFill/>
            <a:miter lim="800000"/>
            <a:headEnd/>
            <a:tailEnd/>
          </a:ln>
        </p:spPr>
      </p:pic>
      <p:sp>
        <p:nvSpPr>
          <p:cNvPr id="4" name="TextBox 3"/>
          <p:cNvSpPr txBox="1"/>
          <p:nvPr/>
        </p:nvSpPr>
        <p:spPr>
          <a:xfrm>
            <a:off x="1143000" y="1731963"/>
            <a:ext cx="990600" cy="400050"/>
          </a:xfrm>
          <a:prstGeom prst="rect">
            <a:avLst/>
          </a:prstGeom>
          <a:solidFill>
            <a:srgbClr val="FF0000"/>
          </a:solidFill>
          <a:ln>
            <a:solidFill>
              <a:schemeClr val="tx1"/>
            </a:solidFill>
          </a:ln>
        </p:spPr>
        <p:txBody>
          <a:bodyPr anchor="ctr">
            <a:spAutoFit/>
          </a:bodyPr>
          <a:lstStyle/>
          <a:p>
            <a:pPr algn="ctr">
              <a:defRPr/>
            </a:pPr>
            <a:r>
              <a:rPr lang="en-US" sz="1000" dirty="0">
                <a:latin typeface="+mn-lt"/>
              </a:rPr>
              <a:t>Wash </a:t>
            </a:r>
          </a:p>
          <a:p>
            <a:pPr algn="ctr">
              <a:defRPr/>
            </a:pPr>
            <a:r>
              <a:rPr lang="en-US" sz="1000" dirty="0">
                <a:latin typeface="+mn-lt"/>
              </a:rPr>
              <a:t>Solvent</a:t>
            </a:r>
            <a:endParaRPr lang="en-US" sz="1000" dirty="0">
              <a:latin typeface="+mn-lt"/>
            </a:endParaRPr>
          </a:p>
        </p:txBody>
      </p:sp>
      <p:sp>
        <p:nvSpPr>
          <p:cNvPr id="5" name="TextBox 4"/>
          <p:cNvSpPr txBox="1"/>
          <p:nvPr/>
        </p:nvSpPr>
        <p:spPr>
          <a:xfrm>
            <a:off x="2667000" y="1752600"/>
            <a:ext cx="990600" cy="400050"/>
          </a:xfrm>
          <a:prstGeom prst="rect">
            <a:avLst/>
          </a:prstGeom>
          <a:solidFill>
            <a:srgbClr val="008000"/>
          </a:solidFill>
          <a:ln>
            <a:solidFill>
              <a:schemeClr val="tx1"/>
            </a:solidFill>
          </a:ln>
        </p:spPr>
        <p:txBody>
          <a:bodyPr anchor="ctr">
            <a:spAutoFit/>
          </a:bodyPr>
          <a:lstStyle/>
          <a:p>
            <a:pPr algn="ctr">
              <a:defRPr/>
            </a:pPr>
            <a:r>
              <a:rPr lang="en-US" sz="1000" dirty="0">
                <a:latin typeface="+mn-lt"/>
              </a:rPr>
              <a:t>Purge </a:t>
            </a:r>
          </a:p>
          <a:p>
            <a:pPr algn="ctr">
              <a:defRPr/>
            </a:pPr>
            <a:r>
              <a:rPr lang="en-US" sz="1000" dirty="0">
                <a:latin typeface="+mn-lt"/>
              </a:rPr>
              <a:t>Solvent</a:t>
            </a:r>
            <a:endParaRPr lang="en-US" sz="1000" dirty="0">
              <a:latin typeface="+mn-lt"/>
            </a:endParaRP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lstStyle/>
          <a:p>
            <a:r>
              <a:rPr lang="en-US" smtClean="0"/>
              <a:t>Injection Sequence Pressure Trace</a:t>
            </a:r>
          </a:p>
        </p:txBody>
      </p:sp>
      <p:pic>
        <p:nvPicPr>
          <p:cNvPr id="93186" name="Picture 2"/>
          <p:cNvPicPr>
            <a:picLocks noChangeAspect="1" noChangeArrowheads="1"/>
          </p:cNvPicPr>
          <p:nvPr/>
        </p:nvPicPr>
        <p:blipFill>
          <a:blip r:embed="rId2"/>
          <a:srcRect/>
          <a:stretch>
            <a:fillRect/>
          </a:stretch>
        </p:blipFill>
        <p:spPr bwMode="auto">
          <a:xfrm>
            <a:off x="209550" y="1447800"/>
            <a:ext cx="8724900" cy="5000625"/>
          </a:xfrm>
          <a:prstGeom prst="rect">
            <a:avLst/>
          </a:prstGeom>
          <a:noFill/>
          <a:ln w="9525">
            <a:noFill/>
            <a:miter lim="800000"/>
            <a:headEnd/>
            <a:tailEnd/>
          </a:ln>
        </p:spPr>
      </p:pic>
      <p:grpSp>
        <p:nvGrpSpPr>
          <p:cNvPr id="18" name="Group 17"/>
          <p:cNvGrpSpPr>
            <a:grpSpLocks/>
          </p:cNvGrpSpPr>
          <p:nvPr/>
        </p:nvGrpSpPr>
        <p:grpSpPr bwMode="auto">
          <a:xfrm>
            <a:off x="228600" y="685800"/>
            <a:ext cx="1905000" cy="1371600"/>
            <a:chOff x="228600" y="685800"/>
            <a:chExt cx="1905000" cy="1371600"/>
          </a:xfrm>
        </p:grpSpPr>
        <p:sp>
          <p:nvSpPr>
            <p:cNvPr id="4" name="Line 5"/>
            <p:cNvSpPr>
              <a:spLocks noChangeShapeType="1"/>
            </p:cNvSpPr>
            <p:nvPr/>
          </p:nvSpPr>
          <p:spPr bwMode="auto">
            <a:xfrm>
              <a:off x="1219200" y="1143000"/>
              <a:ext cx="762000" cy="9144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89111" name="Text Box 6"/>
            <p:cNvSpPr txBox="1">
              <a:spLocks noChangeArrowheads="1"/>
            </p:cNvSpPr>
            <p:nvPr/>
          </p:nvSpPr>
          <p:spPr bwMode="auto">
            <a:xfrm>
              <a:off x="228600" y="685800"/>
              <a:ext cx="1905000" cy="461665"/>
            </a:xfrm>
            <a:prstGeom prst="rect">
              <a:avLst/>
            </a:prstGeom>
            <a:noFill/>
            <a:ln w="28575">
              <a:noFill/>
              <a:miter lim="800000"/>
              <a:headEnd/>
              <a:tailEnd/>
            </a:ln>
          </p:spPr>
          <p:txBody>
            <a:bodyPr>
              <a:spAutoFit/>
            </a:bodyPr>
            <a:lstStyle/>
            <a:p>
              <a:pPr algn="ctr"/>
              <a:r>
                <a:rPr lang="en-US" sz="1200">
                  <a:latin typeface="Verdana" pitchFamily="34" charset="0"/>
                </a:rPr>
                <a:t>1. Flow going through  needle (in seal)</a:t>
              </a:r>
            </a:p>
          </p:txBody>
        </p:sp>
      </p:grpSp>
      <p:grpSp>
        <p:nvGrpSpPr>
          <p:cNvPr id="19" name="Group 18"/>
          <p:cNvGrpSpPr>
            <a:grpSpLocks/>
          </p:cNvGrpSpPr>
          <p:nvPr/>
        </p:nvGrpSpPr>
        <p:grpSpPr bwMode="auto">
          <a:xfrm>
            <a:off x="2209800" y="685800"/>
            <a:ext cx="2362200" cy="1524000"/>
            <a:chOff x="2209800" y="685800"/>
            <a:chExt cx="2362200" cy="1524000"/>
          </a:xfrm>
        </p:grpSpPr>
        <p:sp>
          <p:nvSpPr>
            <p:cNvPr id="6" name="Line 5"/>
            <p:cNvSpPr>
              <a:spLocks noChangeShapeType="1"/>
            </p:cNvSpPr>
            <p:nvPr/>
          </p:nvSpPr>
          <p:spPr bwMode="auto">
            <a:xfrm flipH="1">
              <a:off x="2971800" y="1143000"/>
              <a:ext cx="304800" cy="10668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89109" name="Text Box 6"/>
            <p:cNvSpPr txBox="1">
              <a:spLocks noChangeArrowheads="1"/>
            </p:cNvSpPr>
            <p:nvPr/>
          </p:nvSpPr>
          <p:spPr bwMode="auto">
            <a:xfrm>
              <a:off x="2209800" y="685800"/>
              <a:ext cx="2362200" cy="461665"/>
            </a:xfrm>
            <a:prstGeom prst="rect">
              <a:avLst/>
            </a:prstGeom>
            <a:noFill/>
            <a:ln w="28575">
              <a:noFill/>
              <a:miter lim="800000"/>
              <a:headEnd/>
              <a:tailEnd/>
            </a:ln>
          </p:spPr>
          <p:txBody>
            <a:bodyPr>
              <a:spAutoFit/>
            </a:bodyPr>
            <a:lstStyle/>
            <a:p>
              <a:pPr algn="ctr"/>
              <a:r>
                <a:rPr lang="en-US" sz="1200">
                  <a:latin typeface="Verdana" pitchFamily="34" charset="0"/>
                </a:rPr>
                <a:t>2. Flow switched to bypass needle (Port 5 to 6)</a:t>
              </a:r>
            </a:p>
          </p:txBody>
        </p:sp>
      </p:grpSp>
      <p:grpSp>
        <p:nvGrpSpPr>
          <p:cNvPr id="20" name="Group 19"/>
          <p:cNvGrpSpPr>
            <a:grpSpLocks/>
          </p:cNvGrpSpPr>
          <p:nvPr/>
        </p:nvGrpSpPr>
        <p:grpSpPr bwMode="auto">
          <a:xfrm>
            <a:off x="914400" y="4114800"/>
            <a:ext cx="2133600" cy="1676400"/>
            <a:chOff x="914400" y="4114800"/>
            <a:chExt cx="2133600" cy="1676400"/>
          </a:xfrm>
        </p:grpSpPr>
        <p:sp>
          <p:nvSpPr>
            <p:cNvPr id="8" name="Line 5"/>
            <p:cNvSpPr>
              <a:spLocks noChangeShapeType="1"/>
            </p:cNvSpPr>
            <p:nvPr/>
          </p:nvSpPr>
          <p:spPr bwMode="auto">
            <a:xfrm>
              <a:off x="1905000" y="4572000"/>
              <a:ext cx="1143000" cy="12192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89107" name="Text Box 6"/>
            <p:cNvSpPr txBox="1">
              <a:spLocks noChangeArrowheads="1"/>
            </p:cNvSpPr>
            <p:nvPr/>
          </p:nvSpPr>
          <p:spPr bwMode="auto">
            <a:xfrm>
              <a:off x="914400" y="4114800"/>
              <a:ext cx="1524000" cy="461665"/>
            </a:xfrm>
            <a:prstGeom prst="rect">
              <a:avLst/>
            </a:prstGeom>
            <a:noFill/>
            <a:ln w="28575">
              <a:noFill/>
              <a:miter lim="800000"/>
              <a:headEnd/>
              <a:tailEnd/>
            </a:ln>
          </p:spPr>
          <p:txBody>
            <a:bodyPr>
              <a:spAutoFit/>
            </a:bodyPr>
            <a:lstStyle/>
            <a:p>
              <a:pPr algn="ctr"/>
              <a:r>
                <a:rPr lang="en-US" sz="1200">
                  <a:latin typeface="Verdana" pitchFamily="34" charset="0"/>
                </a:rPr>
                <a:t>3. Needle moves to vial</a:t>
              </a:r>
            </a:p>
          </p:txBody>
        </p:sp>
      </p:grpSp>
      <p:grpSp>
        <p:nvGrpSpPr>
          <p:cNvPr id="21" name="Group 20"/>
          <p:cNvGrpSpPr>
            <a:grpSpLocks/>
          </p:cNvGrpSpPr>
          <p:nvPr/>
        </p:nvGrpSpPr>
        <p:grpSpPr bwMode="auto">
          <a:xfrm>
            <a:off x="2590800" y="4114800"/>
            <a:ext cx="1295400" cy="1828800"/>
            <a:chOff x="2590800" y="4114800"/>
            <a:chExt cx="1295400" cy="1828800"/>
          </a:xfrm>
        </p:grpSpPr>
        <p:sp>
          <p:nvSpPr>
            <p:cNvPr id="10" name="Line 5"/>
            <p:cNvSpPr>
              <a:spLocks noChangeShapeType="1"/>
            </p:cNvSpPr>
            <p:nvPr/>
          </p:nvSpPr>
          <p:spPr bwMode="auto">
            <a:xfrm>
              <a:off x="3276600" y="4724400"/>
              <a:ext cx="217488" cy="12192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89105" name="Text Box 6"/>
            <p:cNvSpPr txBox="1">
              <a:spLocks noChangeArrowheads="1"/>
            </p:cNvSpPr>
            <p:nvPr/>
          </p:nvSpPr>
          <p:spPr bwMode="auto">
            <a:xfrm>
              <a:off x="2590800" y="4114800"/>
              <a:ext cx="1295400" cy="646331"/>
            </a:xfrm>
            <a:prstGeom prst="rect">
              <a:avLst/>
            </a:prstGeom>
            <a:noFill/>
            <a:ln w="28575">
              <a:noFill/>
              <a:miter lim="800000"/>
              <a:headEnd/>
              <a:tailEnd/>
            </a:ln>
          </p:spPr>
          <p:txBody>
            <a:bodyPr>
              <a:spAutoFit/>
            </a:bodyPr>
            <a:lstStyle/>
            <a:p>
              <a:pPr algn="ctr"/>
              <a:r>
                <a:rPr lang="en-US" sz="1200">
                  <a:latin typeface="Verdana" pitchFamily="34" charset="0"/>
                </a:rPr>
                <a:t>4. Sample withdrawal from vial</a:t>
              </a:r>
            </a:p>
          </p:txBody>
        </p:sp>
      </p:grpSp>
      <p:grpSp>
        <p:nvGrpSpPr>
          <p:cNvPr id="23" name="Group 22"/>
          <p:cNvGrpSpPr>
            <a:grpSpLocks/>
          </p:cNvGrpSpPr>
          <p:nvPr/>
        </p:nvGrpSpPr>
        <p:grpSpPr bwMode="auto">
          <a:xfrm>
            <a:off x="4724400" y="685800"/>
            <a:ext cx="2362200" cy="1981200"/>
            <a:chOff x="4724400" y="685800"/>
            <a:chExt cx="2362200" cy="1981201"/>
          </a:xfrm>
        </p:grpSpPr>
        <p:sp>
          <p:nvSpPr>
            <p:cNvPr id="12" name="Line 5"/>
            <p:cNvSpPr>
              <a:spLocks noChangeShapeType="1"/>
            </p:cNvSpPr>
            <p:nvPr/>
          </p:nvSpPr>
          <p:spPr bwMode="auto">
            <a:xfrm flipH="1">
              <a:off x="5334000" y="1371600"/>
              <a:ext cx="381000" cy="1295401"/>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89103" name="Text Box 6"/>
            <p:cNvSpPr txBox="1">
              <a:spLocks noChangeArrowheads="1"/>
            </p:cNvSpPr>
            <p:nvPr/>
          </p:nvSpPr>
          <p:spPr bwMode="auto">
            <a:xfrm>
              <a:off x="4724400" y="685800"/>
              <a:ext cx="2362200" cy="646331"/>
            </a:xfrm>
            <a:prstGeom prst="rect">
              <a:avLst/>
            </a:prstGeom>
            <a:noFill/>
            <a:ln w="28575">
              <a:noFill/>
              <a:miter lim="800000"/>
              <a:headEnd/>
              <a:tailEnd/>
            </a:ln>
          </p:spPr>
          <p:txBody>
            <a:bodyPr>
              <a:spAutoFit/>
            </a:bodyPr>
            <a:lstStyle/>
            <a:p>
              <a:pPr algn="ctr"/>
              <a:r>
                <a:rPr lang="en-US" sz="1200">
                  <a:latin typeface="Verdana" pitchFamily="34" charset="0"/>
                </a:rPr>
                <a:t>6. Injection occurs- Flow switched back through needle (Port 5 to 4) </a:t>
              </a:r>
            </a:p>
          </p:txBody>
        </p:sp>
      </p:grpSp>
      <p:grpSp>
        <p:nvGrpSpPr>
          <p:cNvPr id="22" name="Group 21"/>
          <p:cNvGrpSpPr>
            <a:grpSpLocks/>
          </p:cNvGrpSpPr>
          <p:nvPr/>
        </p:nvGrpSpPr>
        <p:grpSpPr bwMode="auto">
          <a:xfrm>
            <a:off x="4038600" y="4114800"/>
            <a:ext cx="1295400" cy="1600200"/>
            <a:chOff x="4038600" y="4114800"/>
            <a:chExt cx="1295400" cy="1600200"/>
          </a:xfrm>
        </p:grpSpPr>
        <p:sp>
          <p:nvSpPr>
            <p:cNvPr id="14" name="Line 5"/>
            <p:cNvSpPr>
              <a:spLocks noChangeShapeType="1"/>
            </p:cNvSpPr>
            <p:nvPr/>
          </p:nvSpPr>
          <p:spPr bwMode="auto">
            <a:xfrm>
              <a:off x="4724400" y="4724400"/>
              <a:ext cx="533400" cy="9906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89101" name="Text Box 6"/>
            <p:cNvSpPr txBox="1">
              <a:spLocks noChangeArrowheads="1"/>
            </p:cNvSpPr>
            <p:nvPr/>
          </p:nvSpPr>
          <p:spPr bwMode="auto">
            <a:xfrm>
              <a:off x="4038600" y="4114800"/>
              <a:ext cx="1295400" cy="646331"/>
            </a:xfrm>
            <a:prstGeom prst="rect">
              <a:avLst/>
            </a:prstGeom>
            <a:noFill/>
            <a:ln w="28575">
              <a:noFill/>
              <a:miter lim="800000"/>
              <a:headEnd/>
              <a:tailEnd/>
            </a:ln>
          </p:spPr>
          <p:txBody>
            <a:bodyPr>
              <a:spAutoFit/>
            </a:bodyPr>
            <a:lstStyle/>
            <a:p>
              <a:pPr algn="ctr"/>
              <a:r>
                <a:rPr lang="en-US" sz="1200">
                  <a:latin typeface="Verdana" pitchFamily="34" charset="0"/>
                </a:rPr>
                <a:t>5. Needle moves back into seal.</a:t>
              </a:r>
            </a:p>
          </p:txBody>
        </p:sp>
      </p:grpSp>
      <p:grpSp>
        <p:nvGrpSpPr>
          <p:cNvPr id="24" name="Group 23"/>
          <p:cNvGrpSpPr>
            <a:grpSpLocks/>
          </p:cNvGrpSpPr>
          <p:nvPr/>
        </p:nvGrpSpPr>
        <p:grpSpPr bwMode="auto">
          <a:xfrm>
            <a:off x="5486400" y="4114800"/>
            <a:ext cx="1905000" cy="646113"/>
            <a:chOff x="5486400" y="4114800"/>
            <a:chExt cx="1905000" cy="646331"/>
          </a:xfrm>
        </p:grpSpPr>
        <p:sp>
          <p:nvSpPr>
            <p:cNvPr id="16" name="Line 5"/>
            <p:cNvSpPr>
              <a:spLocks noChangeShapeType="1"/>
            </p:cNvSpPr>
            <p:nvPr/>
          </p:nvSpPr>
          <p:spPr bwMode="auto">
            <a:xfrm flipH="1">
              <a:off x="5486400" y="4267251"/>
              <a:ext cx="685800" cy="381129"/>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89099" name="Text Box 6"/>
            <p:cNvSpPr txBox="1">
              <a:spLocks noChangeArrowheads="1"/>
            </p:cNvSpPr>
            <p:nvPr/>
          </p:nvSpPr>
          <p:spPr bwMode="auto">
            <a:xfrm>
              <a:off x="6096000" y="4114800"/>
              <a:ext cx="1295400" cy="646331"/>
            </a:xfrm>
            <a:prstGeom prst="rect">
              <a:avLst/>
            </a:prstGeom>
            <a:noFill/>
            <a:ln w="28575">
              <a:noFill/>
              <a:miter lim="800000"/>
              <a:headEnd/>
              <a:tailEnd/>
            </a:ln>
          </p:spPr>
          <p:txBody>
            <a:bodyPr>
              <a:spAutoFit/>
            </a:bodyPr>
            <a:lstStyle/>
            <a:p>
              <a:pPr algn="ctr"/>
              <a:r>
                <a:rPr lang="en-US" sz="1200">
                  <a:latin typeface="Verdana" pitchFamily="34" charset="0"/>
                </a:rPr>
                <a:t>7. SM syringe purges line to waste.</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3186"/>
                                        </p:tgtEl>
                                        <p:attrNameLst>
                                          <p:attrName>style.visibility</p:attrName>
                                        </p:attrNameLst>
                                      </p:cBhvr>
                                      <p:to>
                                        <p:strVal val="visible"/>
                                      </p:to>
                                    </p:set>
                                    <p:animEffect transition="in" filter="wipe(left)">
                                      <p:cBhvr>
                                        <p:cTn id="7" dur="2000"/>
                                        <p:tgtEl>
                                          <p:spTgt spid="931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1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up)">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1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up)">
                                      <p:cBhvr>
                                        <p:cTn id="32" dur="10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10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up)">
                                      <p:cBhvr>
                                        <p:cTn id="4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r>
              <a:rPr lang="en-US" altLang="ko-KR" smtClean="0">
                <a:ea typeface="굴림" charset="-127"/>
              </a:rPr>
              <a:t>Sample Injection Sequence</a:t>
            </a:r>
          </a:p>
        </p:txBody>
      </p:sp>
      <p:pic>
        <p:nvPicPr>
          <p:cNvPr id="3" name="SMFTN Full Injection Sequence2_converted.wmv">
            <a:hlinkClick r:id="" action="ppaction://media"/>
          </p:cNvPr>
          <p:cNvPicPr>
            <a:picLocks noRot="1" noChangeAspect="1"/>
          </p:cNvPicPr>
          <p:nvPr>
            <a:videoFile r:link="rId1"/>
          </p:nvPr>
        </p:nvPicPr>
        <p:blipFill>
          <a:blip r:embed="rId4"/>
          <a:srcRect/>
          <a:stretch>
            <a:fillRect/>
          </a:stretch>
        </p:blipFill>
        <p:spPr bwMode="auto">
          <a:xfrm>
            <a:off x="1524000" y="1143000"/>
            <a:ext cx="6096000" cy="4572000"/>
          </a:xfrm>
          <a:prstGeom prst="rect">
            <a:avLst/>
          </a:prstGeom>
          <a:noFill/>
          <a:ln w="28575" cmpd="thinThick">
            <a:solidFill>
              <a:srgbClr val="0070C0"/>
            </a:solidFill>
            <a:miter lim="800000"/>
            <a:headEnd/>
            <a:tailEnd/>
          </a:ln>
        </p:spPr>
      </p:pic>
      <p:pic>
        <p:nvPicPr>
          <p:cNvPr id="90116" name="SMFTN Full Injection Sequence2_converted.wmv">
            <a:hlinkClick r:id="" action="ppaction://media"/>
          </p:cNvPr>
          <p:cNvPicPr>
            <a:picLocks noRot="1" noChangeAspect="1" noChangeArrowheads="1"/>
          </p:cNvPicPr>
          <p:nvPr>
            <a:videoFile r:link="rId2"/>
          </p:nvPr>
        </p:nvPicPr>
        <p:blipFill>
          <a:blip r:embed="rId4"/>
          <a:srcRect/>
          <a:stretch>
            <a:fillRect/>
          </a:stretch>
        </p:blipFill>
        <p:spPr bwMode="auto">
          <a:xfrm>
            <a:off x="1524000" y="1143000"/>
            <a:ext cx="6096000" cy="45720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467" fill="hold"/>
                                        <p:tgtEl>
                                          <p:spTgt spid="901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p:cTn id="12" fill="hold" display="0">
                  <p:stCondLst>
                    <p:cond delay="indefinite"/>
                  </p:stCondLst>
                  <p:endCondLst>
                    <p:cond evt="onNext" delay="0">
                      <p:tgtEl>
                        <p:sldTgt/>
                      </p:tgtEl>
                    </p:cond>
                    <p:cond evt="onPrev" delay="0">
                      <p:tgtEl>
                        <p:sldTgt/>
                      </p:tgtEl>
                    </p:cond>
                  </p:endCondLst>
                </p:cTn>
                <p:tgtEl>
                  <p:spTgt spid="3"/>
                </p:tgtEl>
              </p:cMediaNode>
            </p:video>
            <p:video>
              <p:cMediaNode>
                <p:cTn id="13" fill="hold" display="0">
                  <p:stCondLst>
                    <p:cond delay="indefinite"/>
                  </p:stCondLst>
                  <p:endCondLst>
                    <p:cond evt="onNext" delay="0">
                      <p:tgtEl>
                        <p:sldTgt/>
                      </p:tgtEl>
                    </p:cond>
                    <p:cond evt="onPrev" delay="0">
                      <p:tgtEl>
                        <p:sldTgt/>
                      </p:tgtEl>
                    </p:cond>
                  </p:endCondLst>
                </p:cTn>
                <p:tgtEl>
                  <p:spTgt spid="90116"/>
                </p:tgtEl>
              </p:cMediaNode>
            </p:video>
            <p:seq concurrent="1" nextAc="seek">
              <p:cTn id="14" restart="whenNotActive" fill="hold" evtFilter="cancelBubble" nodeType="interactiveSeq">
                <p:stCondLst>
                  <p:cond evt="onClick" delay="0">
                    <p:tgtEl>
                      <p:spTgt spid="9011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90116"/>
                                        </p:tgtEl>
                                      </p:cBhvr>
                                    </p:cmd>
                                  </p:childTnLst>
                                </p:cTn>
                              </p:par>
                            </p:childTnLst>
                          </p:cTn>
                        </p:par>
                      </p:childTnLst>
                    </p:cTn>
                  </p:par>
                </p:childTnLst>
              </p:cTn>
              <p:nextCondLst>
                <p:cond evt="onClick" delay="0">
                  <p:tgtEl>
                    <p:spTgt spid="90116"/>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r>
              <a:rPr lang="en-US" smtClean="0"/>
              <a:t>Injection Sequence Pressure Trace</a:t>
            </a:r>
          </a:p>
        </p:txBody>
      </p:sp>
      <p:pic>
        <p:nvPicPr>
          <p:cNvPr id="1026" name="Picture 2" descr="C:\Maverick Project\Screen Captures\Injection Plots\Inj Plot with Inj mark good.JPG"/>
          <p:cNvPicPr>
            <a:picLocks noChangeAspect="1" noChangeArrowheads="1"/>
          </p:cNvPicPr>
          <p:nvPr/>
        </p:nvPicPr>
        <p:blipFill>
          <a:blip r:embed="rId2"/>
          <a:srcRect/>
          <a:stretch>
            <a:fillRect/>
          </a:stretch>
        </p:blipFill>
        <p:spPr bwMode="auto">
          <a:xfrm>
            <a:off x="152400" y="685800"/>
            <a:ext cx="8458200" cy="5943600"/>
          </a:xfrm>
          <a:prstGeom prst="rect">
            <a:avLst/>
          </a:prstGeom>
          <a:noFill/>
          <a:ln w="9525">
            <a:noFill/>
            <a:miter lim="800000"/>
            <a:headEnd/>
            <a:tailEnd/>
          </a:ln>
        </p:spPr>
      </p:pic>
      <p:grpSp>
        <p:nvGrpSpPr>
          <p:cNvPr id="20" name="Group 19"/>
          <p:cNvGrpSpPr>
            <a:grpSpLocks/>
          </p:cNvGrpSpPr>
          <p:nvPr/>
        </p:nvGrpSpPr>
        <p:grpSpPr bwMode="auto">
          <a:xfrm>
            <a:off x="1143000" y="1066800"/>
            <a:ext cx="1439863" cy="933450"/>
            <a:chOff x="1143000" y="1066800"/>
            <a:chExt cx="1440180" cy="933510"/>
          </a:xfrm>
        </p:grpSpPr>
        <p:sp>
          <p:nvSpPr>
            <p:cNvPr id="4" name="Line 5"/>
            <p:cNvSpPr>
              <a:spLocks noChangeShapeType="1"/>
            </p:cNvSpPr>
            <p:nvPr/>
          </p:nvSpPr>
          <p:spPr bwMode="auto">
            <a:xfrm flipV="1">
              <a:off x="1905168" y="1066800"/>
              <a:ext cx="152434" cy="533434"/>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5" name="Text Box 6"/>
            <p:cNvSpPr txBox="1">
              <a:spLocks noChangeArrowheads="1"/>
            </p:cNvSpPr>
            <p:nvPr/>
          </p:nvSpPr>
          <p:spPr bwMode="auto">
            <a:xfrm>
              <a:off x="1143000" y="1600234"/>
              <a:ext cx="1440180" cy="400076"/>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algn="ctr">
                <a:defRPr/>
              </a:pPr>
              <a:r>
                <a:rPr lang="en-US" sz="1000" dirty="0"/>
                <a:t>1. Flow through  needle (in seal)</a:t>
              </a:r>
              <a:endParaRPr lang="en-US" sz="1000" dirty="0"/>
            </a:p>
          </p:txBody>
        </p:sp>
      </p:grpSp>
      <p:grpSp>
        <p:nvGrpSpPr>
          <p:cNvPr id="21" name="Group 20"/>
          <p:cNvGrpSpPr>
            <a:grpSpLocks/>
          </p:cNvGrpSpPr>
          <p:nvPr/>
        </p:nvGrpSpPr>
        <p:grpSpPr bwMode="auto">
          <a:xfrm>
            <a:off x="2971800" y="1066800"/>
            <a:ext cx="2057400" cy="933450"/>
            <a:chOff x="2971800" y="1066800"/>
            <a:chExt cx="2057400" cy="933510"/>
          </a:xfrm>
        </p:grpSpPr>
        <p:sp>
          <p:nvSpPr>
            <p:cNvPr id="6" name="Line 5"/>
            <p:cNvSpPr>
              <a:spLocks noChangeShapeType="1"/>
            </p:cNvSpPr>
            <p:nvPr/>
          </p:nvSpPr>
          <p:spPr bwMode="auto">
            <a:xfrm flipH="1" flipV="1">
              <a:off x="3352800" y="1066800"/>
              <a:ext cx="457200" cy="533434"/>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7" name="Text Box 6"/>
            <p:cNvSpPr txBox="1">
              <a:spLocks noChangeArrowheads="1"/>
            </p:cNvSpPr>
            <p:nvPr/>
          </p:nvSpPr>
          <p:spPr bwMode="auto">
            <a:xfrm>
              <a:off x="2971800" y="1600234"/>
              <a:ext cx="2057400" cy="400076"/>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algn="ctr">
                <a:defRPr/>
              </a:pPr>
              <a:r>
                <a:rPr lang="en-US" sz="1000" dirty="0"/>
                <a:t>2. Flow switched to bypass needle (Port 5 to 6)</a:t>
              </a:r>
              <a:endParaRPr lang="en-US" sz="1000" dirty="0"/>
            </a:p>
          </p:txBody>
        </p:sp>
      </p:grpSp>
      <p:grpSp>
        <p:nvGrpSpPr>
          <p:cNvPr id="25" name="Group 24"/>
          <p:cNvGrpSpPr>
            <a:grpSpLocks/>
          </p:cNvGrpSpPr>
          <p:nvPr/>
        </p:nvGrpSpPr>
        <p:grpSpPr bwMode="auto">
          <a:xfrm>
            <a:off x="5410200" y="1295400"/>
            <a:ext cx="2963863" cy="554038"/>
            <a:chOff x="5410200" y="1295400"/>
            <a:chExt cx="2964180" cy="553998"/>
          </a:xfrm>
        </p:grpSpPr>
        <p:sp>
          <p:nvSpPr>
            <p:cNvPr id="8" name="Line 5"/>
            <p:cNvSpPr>
              <a:spLocks noChangeShapeType="1"/>
            </p:cNvSpPr>
            <p:nvPr/>
          </p:nvSpPr>
          <p:spPr bwMode="auto">
            <a:xfrm flipH="1" flipV="1">
              <a:off x="5410200" y="1447789"/>
              <a:ext cx="762081" cy="152389"/>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9" name="Text Box 6"/>
            <p:cNvSpPr txBox="1">
              <a:spLocks noChangeArrowheads="1"/>
            </p:cNvSpPr>
            <p:nvPr/>
          </p:nvSpPr>
          <p:spPr bwMode="auto">
            <a:xfrm>
              <a:off x="6248490" y="1295400"/>
              <a:ext cx="2125890" cy="55399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algn="ctr">
                <a:defRPr/>
              </a:pPr>
              <a:r>
                <a:rPr lang="en-US" sz="1000" dirty="0"/>
                <a:t>6. Injection occurs- Flow switched back through needle (Port 5 to 4) </a:t>
              </a:r>
              <a:endParaRPr lang="en-US" sz="1000" dirty="0"/>
            </a:p>
          </p:txBody>
        </p:sp>
      </p:grpSp>
      <p:grpSp>
        <p:nvGrpSpPr>
          <p:cNvPr id="22" name="Group 21"/>
          <p:cNvGrpSpPr>
            <a:grpSpLocks/>
          </p:cNvGrpSpPr>
          <p:nvPr/>
        </p:nvGrpSpPr>
        <p:grpSpPr bwMode="auto">
          <a:xfrm>
            <a:off x="1066800" y="4191000"/>
            <a:ext cx="2133600" cy="476250"/>
            <a:chOff x="1066800" y="4191000"/>
            <a:chExt cx="2133600" cy="476310"/>
          </a:xfrm>
        </p:grpSpPr>
        <p:sp>
          <p:nvSpPr>
            <p:cNvPr id="10" name="Text Box 6"/>
            <p:cNvSpPr txBox="1">
              <a:spLocks noChangeArrowheads="1"/>
            </p:cNvSpPr>
            <p:nvPr/>
          </p:nvSpPr>
          <p:spPr bwMode="auto">
            <a:xfrm>
              <a:off x="1066800" y="4267210"/>
              <a:ext cx="1752600" cy="40010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a:defRPr/>
              </a:pPr>
              <a:r>
                <a:rPr lang="en-US" sz="1000" dirty="0"/>
                <a:t>3. Needle moves out of seal. Load cell to 0%</a:t>
              </a:r>
              <a:endParaRPr lang="en-US" sz="1000" dirty="0"/>
            </a:p>
          </p:txBody>
        </p:sp>
        <p:sp>
          <p:nvSpPr>
            <p:cNvPr id="15" name="Line 5"/>
            <p:cNvSpPr>
              <a:spLocks noChangeShapeType="1"/>
            </p:cNvSpPr>
            <p:nvPr/>
          </p:nvSpPr>
          <p:spPr bwMode="auto">
            <a:xfrm flipV="1">
              <a:off x="2686050" y="4191000"/>
              <a:ext cx="514350" cy="20005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grpSp>
      <p:grpSp>
        <p:nvGrpSpPr>
          <p:cNvPr id="23" name="Group 22"/>
          <p:cNvGrpSpPr>
            <a:grpSpLocks/>
          </p:cNvGrpSpPr>
          <p:nvPr/>
        </p:nvGrpSpPr>
        <p:grpSpPr bwMode="auto">
          <a:xfrm>
            <a:off x="3505200" y="2362200"/>
            <a:ext cx="1600200" cy="1066800"/>
            <a:chOff x="3505200" y="2362200"/>
            <a:chExt cx="1600200" cy="1066801"/>
          </a:xfrm>
        </p:grpSpPr>
        <p:sp>
          <p:nvSpPr>
            <p:cNvPr id="11" name="Text Box 6"/>
            <p:cNvSpPr txBox="1">
              <a:spLocks noChangeArrowheads="1"/>
            </p:cNvSpPr>
            <p:nvPr/>
          </p:nvSpPr>
          <p:spPr bwMode="auto">
            <a:xfrm>
              <a:off x="3505200" y="2362200"/>
              <a:ext cx="1600200" cy="40005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algn="ctr">
                <a:defRPr/>
              </a:pPr>
              <a:r>
                <a:rPr lang="en-US" sz="1000" dirty="0"/>
                <a:t>4. Sample withdrawal from vial</a:t>
              </a:r>
              <a:endParaRPr lang="en-US" sz="1000" dirty="0"/>
            </a:p>
          </p:txBody>
        </p:sp>
        <p:sp>
          <p:nvSpPr>
            <p:cNvPr id="16" name="Line 5"/>
            <p:cNvSpPr>
              <a:spLocks noChangeShapeType="1"/>
            </p:cNvSpPr>
            <p:nvPr/>
          </p:nvSpPr>
          <p:spPr bwMode="auto">
            <a:xfrm flipH="1">
              <a:off x="3657600" y="2819400"/>
              <a:ext cx="533400" cy="609601"/>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grpSp>
      <p:cxnSp>
        <p:nvCxnSpPr>
          <p:cNvPr id="18" name="Straight Connector 17"/>
          <p:cNvCxnSpPr/>
          <p:nvPr/>
        </p:nvCxnSpPr>
        <p:spPr>
          <a:xfrm rot="5400000" flipH="1" flipV="1">
            <a:off x="3043238" y="3162300"/>
            <a:ext cx="4343400" cy="0"/>
          </a:xfrm>
          <a:prstGeom prst="line">
            <a:avLst/>
          </a:prstGeom>
          <a:ln>
            <a:prstDash val="dash"/>
          </a:ln>
        </p:spPr>
        <p:style>
          <a:lnRef idx="2">
            <a:schemeClr val="accent2"/>
          </a:lnRef>
          <a:fillRef idx="0">
            <a:schemeClr val="accent2"/>
          </a:fillRef>
          <a:effectRef idx="1">
            <a:schemeClr val="accent2"/>
          </a:effectRef>
          <a:fontRef idx="minor">
            <a:schemeClr val="tx1"/>
          </a:fontRef>
        </p:style>
      </p:cxnSp>
      <p:grpSp>
        <p:nvGrpSpPr>
          <p:cNvPr id="24" name="Group 23"/>
          <p:cNvGrpSpPr>
            <a:grpSpLocks/>
          </p:cNvGrpSpPr>
          <p:nvPr/>
        </p:nvGrpSpPr>
        <p:grpSpPr bwMode="auto">
          <a:xfrm>
            <a:off x="4419600" y="3810000"/>
            <a:ext cx="2351088" cy="476250"/>
            <a:chOff x="4419600" y="3810000"/>
            <a:chExt cx="2350770" cy="476310"/>
          </a:xfrm>
        </p:grpSpPr>
        <p:sp>
          <p:nvSpPr>
            <p:cNvPr id="13" name="Line 5"/>
            <p:cNvSpPr>
              <a:spLocks noChangeShapeType="1"/>
            </p:cNvSpPr>
            <p:nvPr/>
          </p:nvSpPr>
          <p:spPr bwMode="auto">
            <a:xfrm flipH="1" flipV="1">
              <a:off x="4419600" y="3810000"/>
              <a:ext cx="914276" cy="304838"/>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2" name="Text Box 6"/>
            <p:cNvSpPr txBox="1">
              <a:spLocks noChangeArrowheads="1"/>
            </p:cNvSpPr>
            <p:nvPr/>
          </p:nvSpPr>
          <p:spPr bwMode="auto">
            <a:xfrm>
              <a:off x="5410066" y="3886210"/>
              <a:ext cx="1360304" cy="40010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algn="ctr">
                <a:defRPr/>
              </a:pPr>
              <a:r>
                <a:rPr lang="en-US" sz="1000" dirty="0"/>
                <a:t>5. Needle moves back into seal.</a:t>
              </a:r>
              <a:endParaRPr lang="en-US" sz="1000" dirty="0"/>
            </a:p>
          </p:txBody>
        </p:sp>
      </p:grpSp>
      <p:grpSp>
        <p:nvGrpSpPr>
          <p:cNvPr id="26" name="Group 25"/>
          <p:cNvGrpSpPr>
            <a:grpSpLocks/>
          </p:cNvGrpSpPr>
          <p:nvPr/>
        </p:nvGrpSpPr>
        <p:grpSpPr bwMode="auto">
          <a:xfrm>
            <a:off x="5562600" y="2438400"/>
            <a:ext cx="2655888" cy="554038"/>
            <a:chOff x="5562600" y="2438400"/>
            <a:chExt cx="2655570" cy="553998"/>
          </a:xfrm>
        </p:grpSpPr>
        <p:sp>
          <p:nvSpPr>
            <p:cNvPr id="14" name="Text Box 6"/>
            <p:cNvSpPr txBox="1">
              <a:spLocks noChangeArrowheads="1"/>
            </p:cNvSpPr>
            <p:nvPr/>
          </p:nvSpPr>
          <p:spPr bwMode="auto">
            <a:xfrm>
              <a:off x="6857845" y="2438400"/>
              <a:ext cx="1360325" cy="55399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p>
              <a:pPr algn="ctr">
                <a:defRPr/>
              </a:pPr>
              <a:r>
                <a:rPr lang="en-US" sz="1000" dirty="0"/>
                <a:t>7. SM syringe purges line to waste.</a:t>
              </a:r>
              <a:endParaRPr lang="en-US" sz="1000" dirty="0"/>
            </a:p>
          </p:txBody>
        </p:sp>
        <p:sp>
          <p:nvSpPr>
            <p:cNvPr id="19" name="Line 5"/>
            <p:cNvSpPr>
              <a:spLocks noChangeShapeType="1"/>
            </p:cNvSpPr>
            <p:nvPr/>
          </p:nvSpPr>
          <p:spPr bwMode="auto">
            <a:xfrm flipH="1" flipV="1">
              <a:off x="5562600" y="2743178"/>
              <a:ext cx="1219054" cy="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10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right)">
                                      <p:cBhvr>
                                        <p:cTn id="32" dur="10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1000"/>
                                        <p:tgtEl>
                                          <p:spTgt spid="18"/>
                                        </p:tgtEl>
                                      </p:cBhvr>
                                    </p:animEffect>
                                  </p:childTnLst>
                                </p:cTn>
                              </p:par>
                            </p:childTnLst>
                          </p:cTn>
                        </p:par>
                        <p:par>
                          <p:cTn id="38" fill="hold">
                            <p:stCondLst>
                              <p:cond delay="1000"/>
                            </p:stCondLst>
                            <p:childTnLst>
                              <p:par>
                                <p:cTn id="39" presetID="22" presetClass="entr" presetSubtype="2"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right)">
                                      <p:cBhvr>
                                        <p:cTn id="41" dur="10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r>
              <a:rPr lang="en-US" smtClean="0"/>
              <a:t>Needle Installation- Pre-Production Units</a:t>
            </a:r>
          </a:p>
        </p:txBody>
      </p:sp>
      <p:pic>
        <p:nvPicPr>
          <p:cNvPr id="92162" name="Picture 2"/>
          <p:cNvPicPr>
            <a:picLocks noChangeAspect="1" noChangeArrowheads="1"/>
          </p:cNvPicPr>
          <p:nvPr/>
        </p:nvPicPr>
        <p:blipFill>
          <a:blip r:embed="rId2"/>
          <a:srcRect/>
          <a:stretch>
            <a:fillRect/>
          </a:stretch>
        </p:blipFill>
        <p:spPr bwMode="auto">
          <a:xfrm>
            <a:off x="2413000" y="762000"/>
            <a:ext cx="4318000"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smtClean="0"/>
              <a:t>Needle Installation- Pre-Production Units</a:t>
            </a:r>
          </a:p>
        </p:txBody>
      </p:sp>
      <p:pic>
        <p:nvPicPr>
          <p:cNvPr id="93186" name="Picture 2"/>
          <p:cNvPicPr>
            <a:picLocks noChangeAspect="1" noChangeArrowheads="1"/>
          </p:cNvPicPr>
          <p:nvPr/>
        </p:nvPicPr>
        <p:blipFill>
          <a:blip r:embed="rId2"/>
          <a:srcRect/>
          <a:stretch>
            <a:fillRect/>
          </a:stretch>
        </p:blipFill>
        <p:spPr bwMode="auto">
          <a:xfrm>
            <a:off x="2198688" y="762000"/>
            <a:ext cx="4746625" cy="566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3"/>
          <p:cNvSpPr>
            <a:spLocks noGrp="1"/>
          </p:cNvSpPr>
          <p:nvPr>
            <p:ph type="title"/>
          </p:nvPr>
        </p:nvSpPr>
        <p:spPr/>
        <p:txBody>
          <a:bodyPr/>
          <a:lstStyle/>
          <a:p>
            <a:r>
              <a:rPr lang="en-US" smtClean="0"/>
              <a:t>Needle Installation- Pre-Production Units</a:t>
            </a:r>
          </a:p>
        </p:txBody>
      </p:sp>
      <p:pic>
        <p:nvPicPr>
          <p:cNvPr id="94210" name="Picture 2"/>
          <p:cNvPicPr>
            <a:picLocks noChangeAspect="1" noChangeArrowheads="1"/>
          </p:cNvPicPr>
          <p:nvPr/>
        </p:nvPicPr>
        <p:blipFill>
          <a:blip r:embed="rId3"/>
          <a:srcRect/>
          <a:stretch>
            <a:fillRect/>
          </a:stretch>
        </p:blipFill>
        <p:spPr bwMode="auto">
          <a:xfrm>
            <a:off x="2641600" y="762000"/>
            <a:ext cx="3860800" cy="5753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r>
              <a:rPr lang="en-US" smtClean="0"/>
              <a:t>Needle Installation- Production Units</a:t>
            </a:r>
          </a:p>
        </p:txBody>
      </p:sp>
      <p:pic>
        <p:nvPicPr>
          <p:cNvPr id="96258" name="Picture 2"/>
          <p:cNvPicPr>
            <a:picLocks noChangeAspect="1" noChangeArrowheads="1"/>
          </p:cNvPicPr>
          <p:nvPr/>
        </p:nvPicPr>
        <p:blipFill>
          <a:blip r:embed="rId2"/>
          <a:srcRect/>
          <a:stretch>
            <a:fillRect/>
          </a:stretch>
        </p:blipFill>
        <p:spPr bwMode="auto">
          <a:xfrm>
            <a:off x="533400" y="1122363"/>
            <a:ext cx="3327400" cy="4973637"/>
          </a:xfrm>
          <a:prstGeom prst="rect">
            <a:avLst/>
          </a:prstGeom>
          <a:noFill/>
          <a:ln w="9525">
            <a:noFill/>
            <a:miter lim="800000"/>
            <a:headEnd/>
            <a:tailEnd/>
          </a:ln>
        </p:spPr>
      </p:pic>
      <p:pic>
        <p:nvPicPr>
          <p:cNvPr id="96259" name="Picture 3"/>
          <p:cNvPicPr>
            <a:picLocks noChangeAspect="1" noChangeArrowheads="1"/>
          </p:cNvPicPr>
          <p:nvPr/>
        </p:nvPicPr>
        <p:blipFill>
          <a:blip r:embed="rId3"/>
          <a:srcRect/>
          <a:stretch>
            <a:fillRect/>
          </a:stretch>
        </p:blipFill>
        <p:spPr bwMode="auto">
          <a:xfrm>
            <a:off x="4572000" y="1905000"/>
            <a:ext cx="4351338"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smtClean="0"/>
              <a:t>Needle Routing- Production Units</a:t>
            </a:r>
          </a:p>
        </p:txBody>
      </p:sp>
      <p:pic>
        <p:nvPicPr>
          <p:cNvPr id="97282" name="Picture 3"/>
          <p:cNvPicPr>
            <a:picLocks noChangeAspect="1" noChangeArrowheads="1"/>
          </p:cNvPicPr>
          <p:nvPr/>
        </p:nvPicPr>
        <p:blipFill>
          <a:blip r:embed="rId3"/>
          <a:srcRect/>
          <a:stretch>
            <a:fillRect/>
          </a:stretch>
        </p:blipFill>
        <p:spPr bwMode="auto">
          <a:xfrm>
            <a:off x="1219200" y="1371600"/>
            <a:ext cx="6705600" cy="4487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ctrTitle"/>
          </p:nvPr>
        </p:nvSpPr>
        <p:spPr/>
        <p:txBody>
          <a:bodyPr/>
          <a:lstStyle/>
          <a:p>
            <a:pPr>
              <a:defRPr/>
            </a:pPr>
            <a:r>
              <a:rPr lang="en-US" dirty="0" smtClean="0"/>
              <a:t>SM Performance</a:t>
            </a:r>
          </a:p>
        </p:txBody>
      </p:sp>
      <p:sp>
        <p:nvSpPr>
          <p:cNvPr id="99330" name="Rectangle 4"/>
          <p:cNvSpPr>
            <a:spLocks noGrp="1" noChangeArrowheads="1"/>
          </p:cNvSpPr>
          <p:nvPr>
            <p:ph type="subTitle" idx="1"/>
          </p:nvPr>
        </p:nvSpPr>
        <p:spPr/>
        <p:txBody>
          <a:bodyPr/>
          <a:lstStyle/>
          <a:p>
            <a:endParaRPr lang="en-US" smtClean="0"/>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lstStyle/>
          <a:p>
            <a:r>
              <a:rPr lang="en-US" smtClean="0"/>
              <a:t>Injection Linearity for each configuration </a:t>
            </a:r>
          </a:p>
        </p:txBody>
      </p:sp>
      <p:graphicFrame>
        <p:nvGraphicFramePr>
          <p:cNvPr id="4" name="Content Placeholder 3"/>
          <p:cNvGraphicFramePr>
            <a:graphicFrameLocks noGrp="1"/>
          </p:cNvGraphicFramePr>
          <p:nvPr>
            <p:ph idx="1"/>
          </p:nvPr>
        </p:nvGraphicFramePr>
        <p:xfrm>
          <a:off x="455613" y="1681163"/>
          <a:ext cx="8293100" cy="3922712"/>
        </p:xfrm>
        <a:graphic>
          <a:graphicData uri="http://schemas.openxmlformats.org/drawingml/2006/table">
            <a:tbl>
              <a:tblPr firstRow="1" bandRow="1">
                <a:tableStyleId>{5C22544A-7EE6-4342-B048-85BDC9FD1C3A}</a:tableStyleId>
              </a:tblPr>
              <a:tblGrid>
                <a:gridCol w="2073275"/>
                <a:gridCol w="2073275"/>
                <a:gridCol w="2073275"/>
                <a:gridCol w="2073275"/>
              </a:tblGrid>
              <a:tr h="370840">
                <a:tc>
                  <a:txBody>
                    <a:bodyPr/>
                    <a:lstStyle/>
                    <a:p>
                      <a:r>
                        <a:rPr lang="en-US" dirty="0" smtClean="0"/>
                        <a:t>Configuration</a:t>
                      </a:r>
                      <a:endParaRPr lang="en-US" dirty="0"/>
                    </a:p>
                  </a:txBody>
                  <a:tcPr/>
                </a:tc>
                <a:tc>
                  <a:txBody>
                    <a:bodyPr/>
                    <a:lstStyle/>
                    <a:p>
                      <a:r>
                        <a:rPr lang="en-US" dirty="0" smtClean="0"/>
                        <a:t>Extension Loop</a:t>
                      </a:r>
                      <a:endParaRPr lang="en-US" dirty="0"/>
                    </a:p>
                  </a:txBody>
                  <a:tcPr/>
                </a:tc>
                <a:tc>
                  <a:txBody>
                    <a:bodyPr/>
                    <a:lstStyle/>
                    <a:p>
                      <a:r>
                        <a:rPr lang="en-US" dirty="0" smtClean="0"/>
                        <a:t>Injection</a:t>
                      </a:r>
                      <a:r>
                        <a:rPr lang="en-US" baseline="0" dirty="0" smtClean="0"/>
                        <a:t> Volume </a:t>
                      </a:r>
                      <a:endParaRPr lang="en-US" dirty="0"/>
                    </a:p>
                  </a:txBody>
                  <a:tcPr/>
                </a:tc>
                <a:tc>
                  <a:txBody>
                    <a:bodyPr/>
                    <a:lstStyle/>
                    <a:p>
                      <a:r>
                        <a:rPr lang="en-US" dirty="0" smtClean="0"/>
                        <a:t>R</a:t>
                      </a:r>
                      <a:r>
                        <a:rPr lang="en-US" baseline="30000" dirty="0" smtClean="0"/>
                        <a:t>2</a:t>
                      </a:r>
                      <a:r>
                        <a:rPr lang="en-US" baseline="0" dirty="0" smtClean="0"/>
                        <a:t> 0.999</a:t>
                      </a:r>
                      <a:endParaRPr 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15</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 needle</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mn-lt"/>
                          <a:ea typeface="+mn-ea"/>
                          <a:cs typeface="+mn-cs"/>
                        </a:rPr>
                        <a:t>0.1  to 10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0.2 to 10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30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 needle</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mn-lt"/>
                          <a:ea typeface="+mn-ea"/>
                          <a:cs typeface="+mn-cs"/>
                        </a:rPr>
                        <a:t>0.1 to 25</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0.2 to 25</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r>
              <a:tr h="370840">
                <a:tc>
                  <a:txBody>
                    <a:bodyPr/>
                    <a:lstStyle/>
                    <a:p>
                      <a:r>
                        <a:rPr lang="en-US" dirty="0" smtClean="0"/>
                        <a:t>Any needle</a:t>
                      </a:r>
                      <a:r>
                        <a:rPr lang="en-US" baseline="0" dirty="0" smtClean="0"/>
                        <a:t> </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Up to 50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 to 50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r>
              <a:tr h="370840">
                <a:tc>
                  <a:txBody>
                    <a:bodyPr/>
                    <a:lstStyle/>
                    <a:p>
                      <a:r>
                        <a:rPr lang="en-US" dirty="0" smtClean="0"/>
                        <a:t>Any</a:t>
                      </a:r>
                      <a:r>
                        <a:rPr lang="en-US" baseline="0" dirty="0" smtClean="0"/>
                        <a:t> needle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100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Up to 100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10 to 100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r>
              <a:tr h="721795">
                <a:tc>
                  <a:txBody>
                    <a:bodyPr/>
                    <a:lstStyle/>
                    <a:p>
                      <a:r>
                        <a:rPr lang="en-US" dirty="0" smtClean="0"/>
                        <a:t>Any</a:t>
                      </a:r>
                      <a:r>
                        <a:rPr lang="en-US" baseline="0" dirty="0" smtClean="0"/>
                        <a:t> needle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250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Up to 250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25 to 250</a:t>
                      </a:r>
                      <a:r>
                        <a:rPr kumimoji="0" lang="en-US" sz="1800" b="0" i="0" u="none" strike="noStrike" kern="1200" cap="none" spc="0" normalizeH="0" baseline="0" noProof="0" dirty="0" smtClean="0">
                          <a:ln>
                            <a:noFill/>
                          </a:ln>
                          <a:solidFill>
                            <a:srgbClr val="000000"/>
                          </a:solidFill>
                          <a:effectLst/>
                          <a:uLnTx/>
                          <a:uFillTx/>
                          <a:latin typeface="+mn-lt"/>
                          <a:ea typeface="Verdana"/>
                          <a:cs typeface="Verdana"/>
                        </a:rPr>
                        <a:t>µL</a:t>
                      </a:r>
                      <a:endParaRPr kumimoji="0" lang="en-US" sz="1800" b="0" i="0" u="none" strike="noStrike" kern="1200" cap="none" spc="0" normalizeH="0" baseline="0" noProof="0" dirty="0" smtClean="0">
                        <a:ln>
                          <a:noFill/>
                        </a:ln>
                        <a:solidFill>
                          <a:srgbClr val="000000"/>
                        </a:solidFill>
                        <a:effectLst/>
                        <a:uLnTx/>
                        <a:uFillTx/>
                        <a:latin typeface="+mn-lt"/>
                        <a:ea typeface="+mn-ea"/>
                        <a:cs typeface="+mn-cs"/>
                      </a:endParaRPr>
                    </a:p>
                    <a:p>
                      <a:endParaRPr lang="en-US" dirty="0"/>
                    </a:p>
                  </a:txBody>
                  <a:tcPr/>
                </a:tc>
              </a:tr>
            </a:tbl>
          </a:graphicData>
        </a:graphic>
      </p:graphicFrame>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3200" dirty="0" smtClean="0"/>
              <a:t>Carryover with UV Detection</a:t>
            </a:r>
            <a:endParaRPr lang="en-US" sz="3200" dirty="0"/>
          </a:p>
        </p:txBody>
      </p:sp>
      <p:sp>
        <p:nvSpPr>
          <p:cNvPr id="102402" name="Content Placeholder 2"/>
          <p:cNvSpPr>
            <a:spLocks noGrp="1"/>
          </p:cNvSpPr>
          <p:nvPr>
            <p:ph idx="1"/>
          </p:nvPr>
        </p:nvSpPr>
        <p:spPr/>
        <p:txBody>
          <a:bodyPr/>
          <a:lstStyle/>
          <a:p>
            <a:pPr>
              <a:buFont typeface="Wingdings 2" pitchFamily="18" charset="2"/>
              <a:buNone/>
            </a:pPr>
            <a:r>
              <a:rPr lang="en-US" smtClean="0"/>
              <a:t>	Excellent carryover performance @ 0.0002% was achieved for chlorhexidine (a basic and difficult-to-remove compound) with the new sample manager flow-through-needle (SM-FTN) design. </a:t>
            </a:r>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2"/>
          <p:cNvPicPr>
            <a:picLocks noChangeAspect="1" noChangeArrowheads="1"/>
          </p:cNvPicPr>
          <p:nvPr/>
        </p:nvPicPr>
        <p:blipFill>
          <a:blip r:embed="rId2"/>
          <a:srcRect/>
          <a:stretch>
            <a:fillRect/>
          </a:stretch>
        </p:blipFill>
        <p:spPr bwMode="auto">
          <a:xfrm>
            <a:off x="0" y="838200"/>
            <a:ext cx="8610600" cy="5153025"/>
          </a:xfrm>
          <a:prstGeom prst="rect">
            <a:avLst/>
          </a:prstGeom>
          <a:noFill/>
          <a:ln w="9525">
            <a:noFill/>
            <a:miter lim="800000"/>
            <a:headEnd/>
            <a:tailEnd/>
          </a:ln>
        </p:spPr>
      </p:pic>
      <p:pic>
        <p:nvPicPr>
          <p:cNvPr id="103426" name="Picture 3"/>
          <p:cNvPicPr>
            <a:picLocks noChangeAspect="1" noChangeArrowheads="1"/>
          </p:cNvPicPr>
          <p:nvPr/>
        </p:nvPicPr>
        <p:blipFill>
          <a:blip r:embed="rId3"/>
          <a:srcRect/>
          <a:stretch>
            <a:fillRect/>
          </a:stretch>
        </p:blipFill>
        <p:spPr bwMode="auto">
          <a:xfrm>
            <a:off x="5307013" y="609600"/>
            <a:ext cx="3836987" cy="2295525"/>
          </a:xfrm>
          <a:prstGeom prst="rect">
            <a:avLst/>
          </a:prstGeom>
          <a:noFill/>
          <a:ln w="9525">
            <a:noFill/>
            <a:miter lim="800000"/>
            <a:headEnd/>
            <a:tailEnd/>
          </a:ln>
        </p:spPr>
      </p:pic>
      <p:sp>
        <p:nvSpPr>
          <p:cNvPr id="103427" name="TextBox 5"/>
          <p:cNvSpPr txBox="1">
            <a:spLocks noChangeArrowheads="1"/>
          </p:cNvSpPr>
          <p:nvPr/>
        </p:nvSpPr>
        <p:spPr bwMode="auto">
          <a:xfrm>
            <a:off x="7427913" y="609600"/>
            <a:ext cx="1716087" cy="307975"/>
          </a:xfrm>
          <a:prstGeom prst="rect">
            <a:avLst/>
          </a:prstGeom>
          <a:noFill/>
          <a:ln w="9525">
            <a:noFill/>
            <a:miter lim="800000"/>
            <a:headEnd/>
            <a:tailEnd/>
          </a:ln>
        </p:spPr>
        <p:txBody>
          <a:bodyPr wrap="none">
            <a:spAutoFit/>
          </a:bodyPr>
          <a:lstStyle/>
          <a:p>
            <a:r>
              <a:rPr lang="en-US" sz="1400">
                <a:solidFill>
                  <a:srgbClr val="000000"/>
                </a:solidFill>
              </a:rPr>
              <a:t>3.5 AU Full Scale</a:t>
            </a:r>
          </a:p>
        </p:txBody>
      </p:sp>
      <p:sp>
        <p:nvSpPr>
          <p:cNvPr id="103428" name="TextBox 7"/>
          <p:cNvSpPr txBox="1">
            <a:spLocks noChangeArrowheads="1"/>
          </p:cNvSpPr>
          <p:nvPr/>
        </p:nvSpPr>
        <p:spPr bwMode="auto">
          <a:xfrm>
            <a:off x="5410200" y="4800600"/>
            <a:ext cx="2959100" cy="738188"/>
          </a:xfrm>
          <a:prstGeom prst="rect">
            <a:avLst/>
          </a:prstGeom>
          <a:noFill/>
          <a:ln w="9525">
            <a:noFill/>
            <a:miter lim="800000"/>
            <a:headEnd/>
            <a:tailEnd/>
          </a:ln>
        </p:spPr>
        <p:txBody>
          <a:bodyPr wrap="none">
            <a:spAutoFit/>
          </a:bodyPr>
          <a:lstStyle/>
          <a:p>
            <a:r>
              <a:rPr lang="en-US" sz="1400" b="1">
                <a:solidFill>
                  <a:srgbClr val="0000FF"/>
                </a:solidFill>
              </a:rPr>
              <a:t>Stress Injection @ 2mg/mL</a:t>
            </a:r>
          </a:p>
          <a:p>
            <a:r>
              <a:rPr lang="en-US" sz="1400" b="1">
                <a:solidFill>
                  <a:srgbClr val="FF3300"/>
                </a:solidFill>
              </a:rPr>
              <a:t>1st Blank Injection </a:t>
            </a:r>
          </a:p>
          <a:p>
            <a:r>
              <a:rPr lang="en-US" sz="1400" b="1">
                <a:solidFill>
                  <a:srgbClr val="000000"/>
                </a:solidFill>
              </a:rPr>
              <a:t>Carryover = 0.0002%</a:t>
            </a:r>
          </a:p>
        </p:txBody>
      </p:sp>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ctrTitle"/>
          </p:nvPr>
        </p:nvSpPr>
        <p:spPr/>
        <p:txBody>
          <a:bodyPr/>
          <a:lstStyle/>
          <a:p>
            <a:pPr>
              <a:defRPr/>
            </a:pPr>
            <a:r>
              <a:rPr lang="en-US" dirty="0" smtClean="0"/>
              <a:t>R-Theta Drive Assembly</a:t>
            </a:r>
          </a:p>
        </p:txBody>
      </p:sp>
      <p:sp>
        <p:nvSpPr>
          <p:cNvPr id="104450" name="Rectangle 4"/>
          <p:cNvSpPr>
            <a:spLocks noGrp="1" noChangeArrowheads="1"/>
          </p:cNvSpPr>
          <p:nvPr>
            <p:ph type="subTitle" idx="1"/>
          </p:nvPr>
        </p:nvSpPr>
        <p:spPr/>
        <p:txBody>
          <a:bodyPr/>
          <a:lstStyle/>
          <a:p>
            <a:endParaRPr lang="en-US" smtClean="0"/>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5"/>
          <p:cNvSpPr>
            <a:spLocks noGrp="1"/>
          </p:cNvSpPr>
          <p:nvPr>
            <p:ph type="title"/>
          </p:nvPr>
        </p:nvSpPr>
        <p:spPr/>
        <p:txBody>
          <a:bodyPr/>
          <a:lstStyle/>
          <a:p>
            <a:r>
              <a:rPr lang="en-US" smtClean="0"/>
              <a:t>R-Theta Drive Assembly</a:t>
            </a:r>
          </a:p>
        </p:txBody>
      </p:sp>
      <p:sp>
        <p:nvSpPr>
          <p:cNvPr id="106498" name="Rectangle 3" descr="279001685_asm~07"/>
          <p:cNvSpPr>
            <a:spLocks noGrp="1" noChangeAspect="1" noChangeArrowheads="1"/>
          </p:cNvSpPr>
          <p:nvPr isPhoto="1"/>
        </p:nvSpPr>
        <p:spPr bwMode="auto">
          <a:xfrm>
            <a:off x="685800" y="1439863"/>
            <a:ext cx="7772400" cy="3978275"/>
          </a:xfrm>
          <a:prstGeom prst="rect">
            <a:avLst/>
          </a:prstGeom>
          <a:blipFill dpi="0" rotWithShape="1">
            <a:blip r:embed="rId3"/>
            <a:srcRect/>
            <a:stretch>
              <a:fillRect/>
            </a:stretch>
          </a:blipFill>
          <a:ln w="12700">
            <a:noFill/>
            <a:miter lim="800000"/>
            <a:headEnd/>
            <a:tailEnd/>
          </a:ln>
        </p:spPr>
        <p:txBody>
          <a:bodyPr/>
          <a:lstStyle/>
          <a:p>
            <a:endParaRPr lang="en-US"/>
          </a:p>
        </p:txBody>
      </p:sp>
      <p:sp>
        <p:nvSpPr>
          <p:cNvPr id="4" name="Rectangle 3"/>
          <p:cNvSpPr/>
          <p:nvPr/>
        </p:nvSpPr>
        <p:spPr>
          <a:xfrm>
            <a:off x="533400" y="1295400"/>
            <a:ext cx="762000" cy="3048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 name="Rectangle 4"/>
          <p:cNvSpPr/>
          <p:nvPr/>
        </p:nvSpPr>
        <p:spPr>
          <a:xfrm>
            <a:off x="685800" y="4800600"/>
            <a:ext cx="762000" cy="4572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r>
              <a:rPr lang="en-US" altLang="ko-KR" smtClean="0">
                <a:ea typeface="굴림" charset="-127"/>
              </a:rPr>
              <a:t>R-Theta Coordinated Movement</a:t>
            </a:r>
          </a:p>
        </p:txBody>
      </p:sp>
      <p:pic>
        <p:nvPicPr>
          <p:cNvPr id="3" name="SMFTN Rotary Tray Movement.wmv">
            <a:hlinkClick r:id="" action="ppaction://media"/>
          </p:cNvPr>
          <p:cNvPicPr>
            <a:picLocks noRot="1" noChangeAspect="1"/>
          </p:cNvPicPr>
          <p:nvPr>
            <a:videoFile r:link="rId1"/>
          </p:nvPr>
        </p:nvPicPr>
        <p:blipFill>
          <a:blip r:embed="rId4"/>
          <a:srcRect/>
          <a:stretch>
            <a:fillRect/>
          </a:stretch>
        </p:blipFill>
        <p:spPr bwMode="auto">
          <a:xfrm>
            <a:off x="1524000" y="1143000"/>
            <a:ext cx="6096000" cy="4572000"/>
          </a:xfrm>
          <a:prstGeom prst="rect">
            <a:avLst/>
          </a:prstGeom>
          <a:noFill/>
          <a:ln w="28575" cmpd="thinThick">
            <a:solidFill>
              <a:srgbClr val="0070C0"/>
            </a:solidFill>
            <a:miter lim="800000"/>
            <a:headEnd/>
            <a:tailEnd/>
          </a:ln>
        </p:spPr>
      </p:pic>
      <p:pic>
        <p:nvPicPr>
          <p:cNvPr id="108548" name="SMFTN Rotary Tray Movement.wmv">
            <a:hlinkClick r:id="" action="ppaction://media"/>
          </p:cNvPr>
          <p:cNvPicPr>
            <a:picLocks noRot="1" noChangeAspect="1" noChangeArrowheads="1"/>
          </p:cNvPicPr>
          <p:nvPr>
            <a:videoFile r:link="rId2"/>
          </p:nvPr>
        </p:nvPicPr>
        <p:blipFill>
          <a:blip r:embed="rId4"/>
          <a:srcRect/>
          <a:stretch>
            <a:fillRect/>
          </a:stretch>
        </p:blipFill>
        <p:spPr bwMode="auto">
          <a:xfrm>
            <a:off x="1524000" y="1143000"/>
            <a:ext cx="6096000" cy="4572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67" fill="hold"/>
                                        <p:tgtEl>
                                          <p:spTgt spid="10854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p:cTn id="12" fill="hold" display="0">
                  <p:stCondLst>
                    <p:cond delay="indefinite"/>
                  </p:stCondLst>
                  <p:endCondLst>
                    <p:cond evt="onNext" delay="0">
                      <p:tgtEl>
                        <p:sldTgt/>
                      </p:tgtEl>
                    </p:cond>
                    <p:cond evt="onPrev" delay="0">
                      <p:tgtEl>
                        <p:sldTgt/>
                      </p:tgtEl>
                    </p:cond>
                  </p:endCondLst>
                </p:cTn>
                <p:tgtEl>
                  <p:spTgt spid="3"/>
                </p:tgtEl>
              </p:cMediaNode>
            </p:video>
            <p:video>
              <p:cMediaNode>
                <p:cTn id="13" fill="hold" display="0">
                  <p:stCondLst>
                    <p:cond delay="indefinite"/>
                  </p:stCondLst>
                  <p:endCondLst>
                    <p:cond evt="onNext" delay="0">
                      <p:tgtEl>
                        <p:sldTgt/>
                      </p:tgtEl>
                    </p:cond>
                    <p:cond evt="onPrev" delay="0">
                      <p:tgtEl>
                        <p:sldTgt/>
                      </p:tgtEl>
                    </p:cond>
                  </p:endCondLst>
                </p:cTn>
                <p:tgtEl>
                  <p:spTgt spid="108548"/>
                </p:tgtEl>
              </p:cMediaNode>
            </p:video>
            <p:seq concurrent="1" nextAc="seek">
              <p:cTn id="14" restart="whenNotActive" fill="hold" evtFilter="cancelBubble" nodeType="interactiveSeq">
                <p:stCondLst>
                  <p:cond evt="onClick" delay="0">
                    <p:tgtEl>
                      <p:spTgt spid="10854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08548"/>
                                        </p:tgtEl>
                                      </p:cBhvr>
                                    </p:cmd>
                                  </p:childTnLst>
                                </p:cTn>
                              </p:par>
                            </p:childTnLst>
                          </p:cTn>
                        </p:par>
                      </p:childTnLst>
                    </p:cTn>
                  </p:par>
                </p:childTnLst>
              </p:cTn>
              <p:nextCondLst>
                <p:cond evt="onClick" delay="0">
                  <p:tgtEl>
                    <p:spTgt spid="108548"/>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22"/>
          <p:cNvSpPr>
            <a:spLocks noGrp="1"/>
          </p:cNvSpPr>
          <p:nvPr>
            <p:ph type="title"/>
          </p:nvPr>
        </p:nvSpPr>
        <p:spPr/>
        <p:txBody>
          <a:bodyPr/>
          <a:lstStyle/>
          <a:p>
            <a:pPr eaLnBrk="1" hangingPunct="1"/>
            <a:r>
              <a:rPr lang="en-US" smtClean="0"/>
              <a:t>Sample Compartment</a:t>
            </a:r>
          </a:p>
        </p:txBody>
      </p:sp>
      <p:sp>
        <p:nvSpPr>
          <p:cNvPr id="109570" name="Rectangle 7" descr="SM Tray Select Buttons"/>
          <p:cNvSpPr>
            <a:spLocks noGrp="1" noChangeAspect="1" noChangeArrowheads="1"/>
          </p:cNvSpPr>
          <p:nvPr isPhoto="1"/>
        </p:nvSpPr>
        <p:spPr bwMode="auto">
          <a:xfrm>
            <a:off x="2552700" y="1127125"/>
            <a:ext cx="4038600" cy="4968875"/>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
        <p:nvSpPr>
          <p:cNvPr id="13" name="Line 8"/>
          <p:cNvSpPr>
            <a:spLocks noChangeShapeType="1"/>
          </p:cNvSpPr>
          <p:nvPr/>
        </p:nvSpPr>
        <p:spPr bwMode="auto">
          <a:xfrm>
            <a:off x="2286000" y="1143000"/>
            <a:ext cx="1219200" cy="4572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09572" name="Text Box 9"/>
          <p:cNvSpPr txBox="1">
            <a:spLocks noChangeArrowheads="1"/>
          </p:cNvSpPr>
          <p:nvPr/>
        </p:nvSpPr>
        <p:spPr bwMode="auto">
          <a:xfrm>
            <a:off x="228600" y="990600"/>
            <a:ext cx="2235200" cy="273050"/>
          </a:xfrm>
          <a:prstGeom prst="rect">
            <a:avLst/>
          </a:prstGeom>
          <a:noFill/>
          <a:ln w="28575">
            <a:noFill/>
            <a:miter lim="800000"/>
            <a:headEnd/>
            <a:tailEnd/>
          </a:ln>
        </p:spPr>
        <p:txBody>
          <a:bodyPr>
            <a:spAutoFit/>
          </a:bodyPr>
          <a:lstStyle/>
          <a:p>
            <a:pPr algn="ctr"/>
            <a:r>
              <a:rPr lang="en-US" sz="1200">
                <a:latin typeface="Verdana" pitchFamily="34" charset="0"/>
              </a:rPr>
              <a:t>Power and Status LEDs</a:t>
            </a:r>
          </a:p>
        </p:txBody>
      </p:sp>
      <p:sp>
        <p:nvSpPr>
          <p:cNvPr id="15" name="Line 10"/>
          <p:cNvSpPr>
            <a:spLocks noChangeShapeType="1"/>
          </p:cNvSpPr>
          <p:nvPr/>
        </p:nvSpPr>
        <p:spPr bwMode="auto">
          <a:xfrm flipH="1">
            <a:off x="4876800" y="1066800"/>
            <a:ext cx="2178050" cy="4572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09574" name="Text Box 11"/>
          <p:cNvSpPr txBox="1">
            <a:spLocks noChangeArrowheads="1"/>
          </p:cNvSpPr>
          <p:nvPr/>
        </p:nvSpPr>
        <p:spPr bwMode="auto">
          <a:xfrm>
            <a:off x="6956425" y="914400"/>
            <a:ext cx="2111375" cy="276225"/>
          </a:xfrm>
          <a:prstGeom prst="rect">
            <a:avLst/>
          </a:prstGeom>
          <a:noFill/>
          <a:ln w="28575">
            <a:noFill/>
            <a:miter lim="800000"/>
            <a:headEnd/>
            <a:tailEnd/>
          </a:ln>
        </p:spPr>
        <p:txBody>
          <a:bodyPr>
            <a:spAutoFit/>
          </a:bodyPr>
          <a:lstStyle/>
          <a:p>
            <a:pPr algn="ctr"/>
            <a:r>
              <a:rPr lang="en-US" sz="1200">
                <a:latin typeface="Verdana" pitchFamily="34" charset="0"/>
              </a:rPr>
              <a:t>Plate Selector Switch</a:t>
            </a:r>
          </a:p>
        </p:txBody>
      </p:sp>
      <p:sp>
        <p:nvSpPr>
          <p:cNvPr id="109575" name="Text Box 12"/>
          <p:cNvSpPr txBox="1">
            <a:spLocks noChangeArrowheads="1"/>
          </p:cNvSpPr>
          <p:nvPr/>
        </p:nvSpPr>
        <p:spPr bwMode="auto">
          <a:xfrm>
            <a:off x="457200" y="2819400"/>
            <a:ext cx="1282700" cy="461963"/>
          </a:xfrm>
          <a:prstGeom prst="rect">
            <a:avLst/>
          </a:prstGeom>
          <a:noFill/>
          <a:ln w="28575">
            <a:noFill/>
            <a:miter lim="800000"/>
            <a:headEnd/>
            <a:tailEnd/>
          </a:ln>
        </p:spPr>
        <p:txBody>
          <a:bodyPr>
            <a:spAutoFit/>
          </a:bodyPr>
          <a:lstStyle/>
          <a:p>
            <a:pPr algn="ctr"/>
            <a:r>
              <a:rPr lang="en-US" sz="1200">
                <a:latin typeface="Verdana" pitchFamily="34" charset="0"/>
              </a:rPr>
              <a:t>Rotary Tray</a:t>
            </a:r>
          </a:p>
          <a:p>
            <a:pPr algn="ctr"/>
            <a:r>
              <a:rPr lang="en-US" sz="1200">
                <a:latin typeface="Verdana" pitchFamily="34" charset="0"/>
              </a:rPr>
              <a:t>(Plate Holder)</a:t>
            </a:r>
          </a:p>
        </p:txBody>
      </p:sp>
      <p:sp>
        <p:nvSpPr>
          <p:cNvPr id="18" name="Line 13"/>
          <p:cNvSpPr>
            <a:spLocks noChangeShapeType="1"/>
          </p:cNvSpPr>
          <p:nvPr/>
        </p:nvSpPr>
        <p:spPr bwMode="auto">
          <a:xfrm>
            <a:off x="1524000" y="2971800"/>
            <a:ext cx="2286000" cy="13716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09577" name="Text Box 11"/>
          <p:cNvSpPr txBox="1">
            <a:spLocks noChangeArrowheads="1"/>
          </p:cNvSpPr>
          <p:nvPr/>
        </p:nvSpPr>
        <p:spPr bwMode="auto">
          <a:xfrm>
            <a:off x="6858000" y="2057400"/>
            <a:ext cx="2111375" cy="274638"/>
          </a:xfrm>
          <a:prstGeom prst="rect">
            <a:avLst/>
          </a:prstGeom>
          <a:noFill/>
          <a:ln w="28575">
            <a:noFill/>
            <a:miter lim="800000"/>
            <a:headEnd/>
            <a:tailEnd/>
          </a:ln>
        </p:spPr>
        <p:txBody>
          <a:bodyPr>
            <a:spAutoFit/>
          </a:bodyPr>
          <a:lstStyle/>
          <a:p>
            <a:pPr algn="ctr"/>
            <a:r>
              <a:rPr lang="en-US" sz="1200">
                <a:latin typeface="Verdana" pitchFamily="34" charset="0"/>
              </a:rPr>
              <a:t>Magnetic Door Sensor</a:t>
            </a:r>
          </a:p>
        </p:txBody>
      </p:sp>
      <p:sp>
        <p:nvSpPr>
          <p:cNvPr id="20" name="Line 10"/>
          <p:cNvSpPr>
            <a:spLocks noChangeShapeType="1"/>
          </p:cNvSpPr>
          <p:nvPr/>
        </p:nvSpPr>
        <p:spPr bwMode="auto">
          <a:xfrm flipH="1" flipV="1">
            <a:off x="6019800" y="1828800"/>
            <a:ext cx="1035050" cy="3810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09579" name="Text Box 9"/>
          <p:cNvSpPr txBox="1">
            <a:spLocks noChangeArrowheads="1"/>
          </p:cNvSpPr>
          <p:nvPr/>
        </p:nvSpPr>
        <p:spPr bwMode="auto">
          <a:xfrm>
            <a:off x="228600" y="1676400"/>
            <a:ext cx="2235200" cy="276225"/>
          </a:xfrm>
          <a:prstGeom prst="rect">
            <a:avLst/>
          </a:prstGeom>
          <a:noFill/>
          <a:ln w="28575">
            <a:noFill/>
            <a:miter lim="800000"/>
            <a:headEnd/>
            <a:tailEnd/>
          </a:ln>
        </p:spPr>
        <p:txBody>
          <a:bodyPr>
            <a:spAutoFit/>
          </a:bodyPr>
          <a:lstStyle/>
          <a:p>
            <a:pPr algn="ctr"/>
            <a:r>
              <a:rPr lang="en-US" sz="1200">
                <a:latin typeface="Verdana" pitchFamily="34" charset="0"/>
              </a:rPr>
              <a:t>Power Switch</a:t>
            </a:r>
          </a:p>
        </p:txBody>
      </p:sp>
      <p:sp>
        <p:nvSpPr>
          <p:cNvPr id="22" name="Line 8"/>
          <p:cNvSpPr>
            <a:spLocks noChangeShapeType="1"/>
          </p:cNvSpPr>
          <p:nvPr/>
        </p:nvSpPr>
        <p:spPr bwMode="auto">
          <a:xfrm flipV="1">
            <a:off x="1905000" y="1782763"/>
            <a:ext cx="625475" cy="46037"/>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3"/>
          <p:cNvSpPr>
            <a:spLocks noGrp="1"/>
          </p:cNvSpPr>
          <p:nvPr>
            <p:ph type="title"/>
          </p:nvPr>
        </p:nvSpPr>
        <p:spPr>
          <a:xfrm>
            <a:off x="185738" y="66675"/>
            <a:ext cx="7413625" cy="461963"/>
          </a:xfrm>
        </p:spPr>
        <p:txBody>
          <a:bodyPr/>
          <a:lstStyle/>
          <a:p>
            <a:r>
              <a:rPr lang="en-US" altLang="ko-KR" smtClean="0">
                <a:ea typeface="굴림" charset="-127"/>
              </a:rPr>
              <a:t>Removing Sample Plates</a:t>
            </a:r>
          </a:p>
        </p:txBody>
      </p:sp>
      <p:pic>
        <p:nvPicPr>
          <p:cNvPr id="6" name="SMFTN Taking Out a Plate.wmv">
            <a:hlinkClick r:id="" action="ppaction://media"/>
          </p:cNvPr>
          <p:cNvPicPr>
            <a:picLocks noRot="1" noChangeAspect="1"/>
          </p:cNvPicPr>
          <p:nvPr>
            <a:videoFile r:link="rId1"/>
          </p:nvPr>
        </p:nvPicPr>
        <p:blipFill>
          <a:blip r:embed="rId5"/>
          <a:srcRect/>
          <a:stretch>
            <a:fillRect/>
          </a:stretch>
        </p:blipFill>
        <p:spPr bwMode="auto">
          <a:xfrm>
            <a:off x="1524000" y="1143000"/>
            <a:ext cx="6096000" cy="4572000"/>
          </a:xfrm>
          <a:prstGeom prst="rect">
            <a:avLst/>
          </a:prstGeom>
          <a:noFill/>
          <a:ln w="28575" cmpd="thinThick">
            <a:solidFill>
              <a:srgbClr val="0070C0"/>
            </a:solidFill>
            <a:miter lim="800000"/>
            <a:headEnd/>
            <a:tailEnd/>
          </a:ln>
        </p:spPr>
      </p:pic>
      <p:pic>
        <p:nvPicPr>
          <p:cNvPr id="111620" name="SMFTN Taking Out a Plate.wmv">
            <a:hlinkClick r:id="" action="ppaction://media"/>
          </p:cNvPr>
          <p:cNvPicPr>
            <a:picLocks noRot="1" noChangeAspect="1" noChangeArrowheads="1"/>
          </p:cNvPicPr>
          <p:nvPr>
            <a:videoFile r:link="rId2"/>
          </p:nvPr>
        </p:nvPicPr>
        <p:blipFill>
          <a:blip r:embed="rId5"/>
          <a:srcRect/>
          <a:stretch>
            <a:fillRect/>
          </a:stretch>
        </p:blipFill>
        <p:spPr bwMode="auto">
          <a:xfrm>
            <a:off x="1524000" y="1143000"/>
            <a:ext cx="6096000" cy="45720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67" fill="hold"/>
                                        <p:tgtEl>
                                          <p:spTgt spid="6"/>
                                        </p:tgtEl>
                                      </p:cBhvr>
                                    </p:cmd>
                                  </p:childTnLst>
                                </p:cTn>
                              </p:par>
                            </p:childTnLst>
                          </p:cTn>
                        </p:par>
                        <p:par>
                          <p:cTn id="7" fill="hold">
                            <p:stCondLst>
                              <p:cond delay="8967"/>
                            </p:stCondLst>
                            <p:childTnLst>
                              <p:par>
                                <p:cTn id="8" presetID="1" presetClass="mediacall" presetSubtype="0" fill="hold" nodeType="afterEffect">
                                  <p:stCondLst>
                                    <p:cond delay="0"/>
                                  </p:stCondLst>
                                  <p:childTnLst>
                                    <p:cmd type="call" cmd="playFrom(0.0)">
                                      <p:cBhvr>
                                        <p:cTn id="9" dur="8967" fill="hold"/>
                                        <p:tgtEl>
                                          <p:spTgt spid="1116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fill="hold" display="0">
                  <p:stCondLst>
                    <p:cond delay="indefinite"/>
                  </p:stCondLst>
                  <p:endCondLst>
                    <p:cond evt="onNext" delay="0">
                      <p:tgtEl>
                        <p:sldTgt/>
                      </p:tgtEl>
                    </p:cond>
                    <p:cond evt="onPrev" delay="0">
                      <p:tgtEl>
                        <p:sldTgt/>
                      </p:tgtEl>
                    </p:cond>
                  </p:end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video>
              <p:cMediaNode>
                <p:cTn id="16" fill="hold" display="0">
                  <p:stCondLst>
                    <p:cond delay="indefinite"/>
                  </p:stCondLst>
                  <p:endCondLst>
                    <p:cond evt="onNext" delay="0">
                      <p:tgtEl>
                        <p:sldTgt/>
                      </p:tgtEl>
                    </p:cond>
                    <p:cond evt="onPrev" delay="0">
                      <p:tgtEl>
                        <p:sldTgt/>
                      </p:tgtEl>
                    </p:cond>
                  </p:endCondLst>
                </p:cTn>
                <p:tgtEl>
                  <p:spTgt spid="111620"/>
                </p:tgtEl>
              </p:cMediaNode>
            </p:video>
            <p:seq concurrent="1" nextAc="seek">
              <p:cTn id="17" restart="whenNotActive" fill="hold" evtFilter="cancelBubble" nodeType="interactiveSeq">
                <p:stCondLst>
                  <p:cond evt="onClick" delay="0">
                    <p:tgtEl>
                      <p:spTgt spid="11162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11620"/>
                                        </p:tgtEl>
                                      </p:cBhvr>
                                    </p:cmd>
                                  </p:childTnLst>
                                </p:cTn>
                              </p:par>
                            </p:childTnLst>
                          </p:cTn>
                        </p:par>
                      </p:childTnLst>
                    </p:cTn>
                  </p:par>
                </p:childTnLst>
              </p:cTn>
              <p:nextCondLst>
                <p:cond evt="onClick" delay="0">
                  <p:tgtEl>
                    <p:spTgt spid="111620"/>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3"/>
          <p:cNvSpPr>
            <a:spLocks noGrp="1"/>
          </p:cNvSpPr>
          <p:nvPr>
            <p:ph type="title"/>
          </p:nvPr>
        </p:nvSpPr>
        <p:spPr/>
        <p:txBody>
          <a:bodyPr/>
          <a:lstStyle/>
          <a:p>
            <a:r>
              <a:rPr lang="en-US" altLang="ko-KR" smtClean="0">
                <a:ea typeface="굴림" charset="-127"/>
              </a:rPr>
              <a:t>Loading Sample Plates</a:t>
            </a:r>
          </a:p>
        </p:txBody>
      </p:sp>
      <p:pic>
        <p:nvPicPr>
          <p:cNvPr id="5" name="SMFTN Putting in a Plate.wmv">
            <a:hlinkClick r:id="" action="ppaction://media"/>
          </p:cNvPr>
          <p:cNvPicPr>
            <a:picLocks noRot="1" noChangeAspect="1"/>
          </p:cNvPicPr>
          <p:nvPr>
            <a:videoFile r:link="rId1"/>
          </p:nvPr>
        </p:nvPicPr>
        <p:blipFill>
          <a:blip r:embed="rId5"/>
          <a:srcRect/>
          <a:stretch>
            <a:fillRect/>
          </a:stretch>
        </p:blipFill>
        <p:spPr bwMode="auto">
          <a:xfrm>
            <a:off x="1524000" y="1143000"/>
            <a:ext cx="6096000" cy="4572000"/>
          </a:xfrm>
          <a:prstGeom prst="rect">
            <a:avLst/>
          </a:prstGeom>
          <a:noFill/>
          <a:ln w="28575" cmpd="thinThick">
            <a:solidFill>
              <a:srgbClr val="0070C0"/>
            </a:solidFill>
            <a:miter lim="800000"/>
            <a:headEnd/>
            <a:tailEnd/>
          </a:ln>
        </p:spPr>
      </p:pic>
      <p:pic>
        <p:nvPicPr>
          <p:cNvPr id="113668" name="SMFTN Putting in a Plate.wmv">
            <a:hlinkClick r:id="" action="ppaction://media"/>
          </p:cNvPr>
          <p:cNvPicPr>
            <a:picLocks noRot="1" noChangeAspect="1" noChangeArrowheads="1"/>
          </p:cNvPicPr>
          <p:nvPr>
            <a:videoFile r:link="rId2"/>
          </p:nvPr>
        </p:nvPicPr>
        <p:blipFill>
          <a:blip r:embed="rId5"/>
          <a:srcRect/>
          <a:stretch>
            <a:fillRect/>
          </a:stretch>
        </p:blipFill>
        <p:spPr bwMode="auto">
          <a:xfrm>
            <a:off x="1524000" y="1143000"/>
            <a:ext cx="6096000" cy="45720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67" fill="hold"/>
                                        <p:tgtEl>
                                          <p:spTgt spid="5"/>
                                        </p:tgtEl>
                                      </p:cBhvr>
                                    </p:cmd>
                                  </p:childTnLst>
                                </p:cTn>
                              </p:par>
                            </p:childTnLst>
                          </p:cTn>
                        </p:par>
                        <p:par>
                          <p:cTn id="7" fill="hold">
                            <p:stCondLst>
                              <p:cond delay="9967"/>
                            </p:stCondLst>
                            <p:childTnLst>
                              <p:par>
                                <p:cTn id="8" presetID="1" presetClass="mediacall" presetSubtype="0" fill="hold" nodeType="afterEffect">
                                  <p:stCondLst>
                                    <p:cond delay="0"/>
                                  </p:stCondLst>
                                  <p:childTnLst>
                                    <p:cmd type="call" cmd="playFrom(0.0)">
                                      <p:cBhvr>
                                        <p:cTn id="9" dur="9967" fill="hold"/>
                                        <p:tgtEl>
                                          <p:spTgt spid="11366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fill="hold" display="0">
                  <p:stCondLst>
                    <p:cond delay="indefinite"/>
                  </p:stCondLst>
                  <p:endCondLst>
                    <p:cond evt="onNext" delay="0">
                      <p:tgtEl>
                        <p:sldTgt/>
                      </p:tgtEl>
                    </p:cond>
                    <p:cond evt="onPrev" delay="0">
                      <p:tgtEl>
                        <p:sldTgt/>
                      </p:tgtEl>
                    </p:cond>
                  </p:end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p:cTn id="16" fill="hold" display="0">
                  <p:stCondLst>
                    <p:cond delay="indefinite"/>
                  </p:stCondLst>
                  <p:endCondLst>
                    <p:cond evt="onNext" delay="0">
                      <p:tgtEl>
                        <p:sldTgt/>
                      </p:tgtEl>
                    </p:cond>
                    <p:cond evt="onPrev" delay="0">
                      <p:tgtEl>
                        <p:sldTgt/>
                      </p:tgtEl>
                    </p:cond>
                  </p:endCondLst>
                </p:cTn>
                <p:tgtEl>
                  <p:spTgt spid="113668"/>
                </p:tgtEl>
              </p:cMediaNode>
            </p:video>
            <p:seq concurrent="1" nextAc="seek">
              <p:cTn id="17" restart="whenNotActive" fill="hold" evtFilter="cancelBubble" nodeType="interactiveSeq">
                <p:stCondLst>
                  <p:cond evt="onClick" delay="0">
                    <p:tgtEl>
                      <p:spTgt spid="113668"/>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13668"/>
                                        </p:tgtEl>
                                      </p:cBhvr>
                                    </p:cmd>
                                  </p:childTnLst>
                                </p:cTn>
                              </p:par>
                            </p:childTnLst>
                          </p:cTn>
                        </p:par>
                      </p:childTnLst>
                    </p:cTn>
                  </p:par>
                </p:childTnLst>
              </p:cTn>
              <p:nextCondLst>
                <p:cond evt="onClick" delay="0">
                  <p:tgtEl>
                    <p:spTgt spid="113668"/>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3"/>
          <p:cNvSpPr>
            <a:spLocks noGrp="1"/>
          </p:cNvSpPr>
          <p:nvPr>
            <p:ph type="title"/>
          </p:nvPr>
        </p:nvSpPr>
        <p:spPr/>
        <p:txBody>
          <a:bodyPr/>
          <a:lstStyle/>
          <a:p>
            <a:r>
              <a:rPr lang="en-US" smtClean="0"/>
              <a:t>Sample Compartment Top Foam Cover</a:t>
            </a:r>
          </a:p>
        </p:txBody>
      </p:sp>
      <p:sp>
        <p:nvSpPr>
          <p:cNvPr id="115714" name="Rectangle 3" descr="SM Sample Compartment Top View"/>
          <p:cNvSpPr>
            <a:spLocks noGrp="1" noChangeAspect="1" noChangeArrowheads="1"/>
          </p:cNvSpPr>
          <p:nvPr isPhoto="1"/>
        </p:nvSpPr>
        <p:spPr bwMode="auto">
          <a:xfrm>
            <a:off x="952500" y="1274763"/>
            <a:ext cx="7239000" cy="4884737"/>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4"/>
          <p:cNvSpPr>
            <a:spLocks noGrp="1"/>
          </p:cNvSpPr>
          <p:nvPr>
            <p:ph type="title"/>
          </p:nvPr>
        </p:nvSpPr>
        <p:spPr/>
        <p:txBody>
          <a:bodyPr/>
          <a:lstStyle/>
          <a:p>
            <a:r>
              <a:rPr lang="en-US" smtClean="0"/>
              <a:t>Sample Compartment Top View</a:t>
            </a:r>
          </a:p>
        </p:txBody>
      </p:sp>
      <p:pic>
        <p:nvPicPr>
          <p:cNvPr id="117762" name="Picture 2"/>
          <p:cNvPicPr>
            <a:picLocks noChangeAspect="1" noChangeArrowheads="1"/>
          </p:cNvPicPr>
          <p:nvPr/>
        </p:nvPicPr>
        <p:blipFill>
          <a:blip r:embed="rId3"/>
          <a:srcRect/>
          <a:stretch>
            <a:fillRect/>
          </a:stretch>
        </p:blipFill>
        <p:spPr bwMode="auto">
          <a:xfrm>
            <a:off x="876300" y="838200"/>
            <a:ext cx="7391400" cy="554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3"/>
          <p:cNvSpPr>
            <a:spLocks noGrp="1"/>
          </p:cNvSpPr>
          <p:nvPr>
            <p:ph type="title"/>
          </p:nvPr>
        </p:nvSpPr>
        <p:spPr/>
        <p:txBody>
          <a:bodyPr/>
          <a:lstStyle/>
          <a:p>
            <a:r>
              <a:rPr lang="en-US" smtClean="0"/>
              <a:t>R-Carriage Assembly</a:t>
            </a:r>
          </a:p>
        </p:txBody>
      </p:sp>
      <p:sp>
        <p:nvSpPr>
          <p:cNvPr id="119810" name="Rectangle 3" descr="CPSM R-Theta Assy Front"/>
          <p:cNvSpPr>
            <a:spLocks noGrp="1" noChangeAspect="1" noChangeArrowheads="1"/>
          </p:cNvSpPr>
          <p:nvPr isPhoto="1"/>
        </p:nvSpPr>
        <p:spPr bwMode="auto">
          <a:xfrm>
            <a:off x="685800" y="1527175"/>
            <a:ext cx="7772400" cy="3802063"/>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hidden="1"/>
          <p:cNvSpPr>
            <a:spLocks noGrp="1" noChangeArrowheads="1"/>
          </p:cNvSpPr>
          <p:nvPr>
            <p:ph type="title"/>
          </p:nvPr>
        </p:nvSpPr>
        <p:spPr/>
        <p:txBody>
          <a:bodyPr/>
          <a:lstStyle/>
          <a:p>
            <a:pPr eaLnBrk="1" hangingPunct="1"/>
            <a:endParaRPr lang="en-US" smtClean="0"/>
          </a:p>
        </p:txBody>
      </p:sp>
      <p:sp>
        <p:nvSpPr>
          <p:cNvPr id="121858" name="Rectangle 3" descr="CPSM R Carriage Load Cell PCB and Foam Holder"/>
          <p:cNvSpPr>
            <a:spLocks noGrp="1" noChangeAspect="1" noChangeArrowheads="1"/>
          </p:cNvSpPr>
          <p:nvPr isPhoto="1"/>
        </p:nvSpPr>
        <p:spPr bwMode="auto">
          <a:xfrm>
            <a:off x="1181100" y="1085850"/>
            <a:ext cx="6781800" cy="5086350"/>
          </a:xfrm>
          <a:prstGeom prst="rect">
            <a:avLst/>
          </a:prstGeom>
          <a:blipFill dpi="0" rotWithShape="1">
            <a:blip r:embed="rId3"/>
            <a:srcRect/>
            <a:stretch>
              <a:fillRect/>
            </a:stretch>
          </a:blipFill>
          <a:ln w="28575" cmpd="thinThick">
            <a:solidFill>
              <a:srgbClr val="0070C0"/>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hidden="1"/>
          <p:cNvSpPr>
            <a:spLocks noGrp="1" noChangeArrowheads="1"/>
          </p:cNvSpPr>
          <p:nvPr>
            <p:ph type="title"/>
          </p:nvPr>
        </p:nvSpPr>
        <p:spPr/>
        <p:txBody>
          <a:bodyPr/>
          <a:lstStyle/>
          <a:p>
            <a:pPr eaLnBrk="1" hangingPunct="1"/>
            <a:endParaRPr lang="en-US" smtClean="0"/>
          </a:p>
        </p:txBody>
      </p:sp>
      <p:sp>
        <p:nvSpPr>
          <p:cNvPr id="123906" name="Rectangle 3" descr="CPSM R Carriage Load Cell PCB Connections"/>
          <p:cNvSpPr>
            <a:spLocks noGrp="1" noChangeAspect="1" noChangeArrowheads="1"/>
          </p:cNvSpPr>
          <p:nvPr isPhoto="1"/>
        </p:nvSpPr>
        <p:spPr bwMode="auto">
          <a:xfrm>
            <a:off x="1257300" y="1200150"/>
            <a:ext cx="6629400" cy="4972050"/>
          </a:xfrm>
          <a:prstGeom prst="rect">
            <a:avLst/>
          </a:prstGeom>
          <a:blipFill dpi="0" rotWithShape="1">
            <a:blip r:embed="rId3"/>
            <a:srcRect/>
            <a:stretch>
              <a:fillRect/>
            </a:stretch>
          </a:blipFill>
          <a:ln w="28575">
            <a:solidFill>
              <a:srgbClr val="0070C0"/>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ctrTitle"/>
          </p:nvPr>
        </p:nvSpPr>
        <p:spPr/>
        <p:txBody>
          <a:bodyPr/>
          <a:lstStyle/>
          <a:p>
            <a:pPr>
              <a:defRPr/>
            </a:pPr>
            <a:r>
              <a:rPr lang="en-US" dirty="0" smtClean="0"/>
              <a:t>Sample Heater/Cooler Assembly</a:t>
            </a:r>
          </a:p>
        </p:txBody>
      </p:sp>
      <p:sp>
        <p:nvSpPr>
          <p:cNvPr id="125954" name="Rectangle 4"/>
          <p:cNvSpPr>
            <a:spLocks noGrp="1" noChangeArrowheads="1"/>
          </p:cNvSpPr>
          <p:nvPr>
            <p:ph type="subTitle" idx="1"/>
          </p:nvPr>
        </p:nvSpPr>
        <p:spPr/>
        <p:txBody>
          <a:bodyPr/>
          <a:lstStyle/>
          <a:p>
            <a:endParaRPr lang="en-US"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4"/>
          <p:cNvSpPr>
            <a:spLocks noGrp="1" noChangeArrowheads="1"/>
          </p:cNvSpPr>
          <p:nvPr>
            <p:ph type="title"/>
          </p:nvPr>
        </p:nvSpPr>
        <p:spPr/>
        <p:txBody>
          <a:bodyPr/>
          <a:lstStyle/>
          <a:p>
            <a:pPr eaLnBrk="1" hangingPunct="1"/>
            <a:r>
              <a:rPr lang="en-US" smtClean="0"/>
              <a:t>Sample Heater/Cooler Assembly</a:t>
            </a:r>
          </a:p>
        </p:txBody>
      </p:sp>
      <p:sp>
        <p:nvSpPr>
          <p:cNvPr id="128002" name="Rectangle 5"/>
          <p:cNvSpPr>
            <a:spLocks noGrp="1" noChangeArrowheads="1"/>
          </p:cNvSpPr>
          <p:nvPr>
            <p:ph type="body" idx="1"/>
          </p:nvPr>
        </p:nvSpPr>
        <p:spPr/>
        <p:txBody>
          <a:bodyPr/>
          <a:lstStyle/>
          <a:p>
            <a:r>
              <a:rPr lang="en-US" smtClean="0"/>
              <a:t>Heater/Cooler Engine</a:t>
            </a:r>
          </a:p>
          <a:p>
            <a:r>
              <a:rPr lang="en-US" smtClean="0"/>
              <a:t>Sample Compartment Insulation</a:t>
            </a:r>
          </a:p>
          <a:p>
            <a:r>
              <a:rPr lang="en-US" smtClean="0"/>
              <a:t>Sample Compartment Temperature Probe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3"/>
          <p:cNvSpPr>
            <a:spLocks noGrp="1"/>
          </p:cNvSpPr>
          <p:nvPr>
            <p:ph type="title"/>
          </p:nvPr>
        </p:nvSpPr>
        <p:spPr>
          <a:xfrm>
            <a:off x="185738" y="66675"/>
            <a:ext cx="7413625" cy="461963"/>
          </a:xfrm>
        </p:spPr>
        <p:txBody>
          <a:bodyPr/>
          <a:lstStyle/>
          <a:p>
            <a:r>
              <a:rPr lang="en-US" smtClean="0"/>
              <a:t>Heater/Cooler Engine</a:t>
            </a:r>
          </a:p>
        </p:txBody>
      </p:sp>
      <p:sp>
        <p:nvSpPr>
          <p:cNvPr id="130050" name="Rectangle 3" descr="CPSM HC ASSY"/>
          <p:cNvSpPr>
            <a:spLocks noGrp="1" noChangeAspect="1" noChangeArrowheads="1"/>
          </p:cNvSpPr>
          <p:nvPr isPhoto="1"/>
        </p:nvSpPr>
        <p:spPr bwMode="auto">
          <a:xfrm>
            <a:off x="2157413" y="685800"/>
            <a:ext cx="4827587" cy="5486400"/>
          </a:xfrm>
          <a:prstGeom prst="rect">
            <a:avLst/>
          </a:prstGeom>
          <a:blipFill dpi="0" rotWithShape="1">
            <a:blip r:embed="rId3"/>
            <a:srcRect/>
            <a:stretch>
              <a:fillRect/>
            </a:stretch>
          </a:blipFill>
          <a:ln w="76200">
            <a:solidFill>
              <a:schemeClr val="tx1"/>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3"/>
          <p:cNvSpPr>
            <a:spLocks noGrp="1"/>
          </p:cNvSpPr>
          <p:nvPr>
            <p:ph type="title"/>
          </p:nvPr>
        </p:nvSpPr>
        <p:spPr/>
        <p:txBody>
          <a:bodyPr/>
          <a:lstStyle/>
          <a:p>
            <a:r>
              <a:rPr lang="en-US" smtClean="0"/>
              <a:t>Heater/Cooler Engine in Foam Support</a:t>
            </a:r>
          </a:p>
        </p:txBody>
      </p:sp>
      <p:sp>
        <p:nvSpPr>
          <p:cNvPr id="132098" name="Rectangle 3" descr="CPSM HC ASSY removal"/>
          <p:cNvSpPr>
            <a:spLocks noGrp="1" noChangeAspect="1" noChangeArrowheads="1"/>
          </p:cNvSpPr>
          <p:nvPr isPhoto="1"/>
        </p:nvSpPr>
        <p:spPr bwMode="auto">
          <a:xfrm>
            <a:off x="914400" y="685800"/>
            <a:ext cx="7315200" cy="5486400"/>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3"/>
          <p:cNvSpPr>
            <a:spLocks noGrp="1"/>
          </p:cNvSpPr>
          <p:nvPr>
            <p:ph type="title"/>
          </p:nvPr>
        </p:nvSpPr>
        <p:spPr/>
        <p:txBody>
          <a:bodyPr/>
          <a:lstStyle/>
          <a:p>
            <a:r>
              <a:rPr lang="en-US" smtClean="0"/>
              <a:t>Sample Compartment Foam Cover</a:t>
            </a:r>
          </a:p>
        </p:txBody>
      </p:sp>
      <p:sp>
        <p:nvSpPr>
          <p:cNvPr id="134146" name="Rectangle 3" descr="CPSM Sample Compmnt Foam R Carriage Bolt"/>
          <p:cNvSpPr>
            <a:spLocks noGrp="1" noChangeAspect="1" noChangeArrowheads="1"/>
          </p:cNvSpPr>
          <p:nvPr isPhoto="1"/>
        </p:nvSpPr>
        <p:spPr bwMode="auto">
          <a:xfrm>
            <a:off x="914400" y="685800"/>
            <a:ext cx="7315200" cy="5486400"/>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3"/>
          <p:cNvSpPr>
            <a:spLocks noGrp="1"/>
          </p:cNvSpPr>
          <p:nvPr>
            <p:ph type="title"/>
          </p:nvPr>
        </p:nvSpPr>
        <p:spPr>
          <a:xfrm>
            <a:off x="185738" y="66675"/>
            <a:ext cx="7413625" cy="461963"/>
          </a:xfrm>
        </p:spPr>
        <p:txBody>
          <a:bodyPr/>
          <a:lstStyle/>
          <a:p>
            <a:r>
              <a:rPr lang="en-US" smtClean="0"/>
              <a:t>Sample Compartment Temperature Probe</a:t>
            </a:r>
          </a:p>
        </p:txBody>
      </p:sp>
      <p:sp>
        <p:nvSpPr>
          <p:cNvPr id="284675" name="Rectangle 3" descr="SM Sample Compartment"/>
          <p:cNvSpPr>
            <a:spLocks noGrp="1" noChangeAspect="1" noChangeArrowheads="1"/>
          </p:cNvSpPr>
          <p:nvPr isPhoto="1"/>
        </p:nvSpPr>
        <p:spPr bwMode="auto">
          <a:xfrm>
            <a:off x="1608138" y="914400"/>
            <a:ext cx="5926137" cy="5486400"/>
          </a:xfrm>
          <a:prstGeom prst="rect">
            <a:avLst/>
          </a:prstGeom>
          <a:blipFill dpi="0" rotWithShape="1">
            <a:blip r:embed="rId3" cstate="print"/>
            <a:srcRect/>
            <a:stretch>
              <a:fillRect r="-9"/>
            </a:stretch>
          </a:blipFill>
          <a:ln w="12700">
            <a:solidFill>
              <a:schemeClr val="accent2">
                <a:lumMod val="75000"/>
              </a:schemeClr>
            </a:solidFill>
            <a:miter lim="800000"/>
            <a:headEnd/>
            <a:tailEnd/>
          </a:ln>
          <a:effectLst/>
        </p:spPr>
        <p:txBody>
          <a:bodyPr/>
          <a:lstStyle/>
          <a:p>
            <a:pPr>
              <a:defRPr/>
            </a:pPr>
            <a:endParaRPr lang="en-US" dirty="0"/>
          </a:p>
        </p:txBody>
      </p:sp>
      <p:sp>
        <p:nvSpPr>
          <p:cNvPr id="136195" name="Text Box 9"/>
          <p:cNvSpPr txBox="1">
            <a:spLocks noChangeArrowheads="1"/>
          </p:cNvSpPr>
          <p:nvPr/>
        </p:nvSpPr>
        <p:spPr bwMode="auto">
          <a:xfrm>
            <a:off x="122238" y="2616200"/>
            <a:ext cx="1371600" cy="461963"/>
          </a:xfrm>
          <a:prstGeom prst="rect">
            <a:avLst/>
          </a:prstGeom>
          <a:noFill/>
          <a:ln w="28575">
            <a:noFill/>
            <a:miter lim="800000"/>
            <a:headEnd/>
            <a:tailEnd/>
          </a:ln>
        </p:spPr>
        <p:txBody>
          <a:bodyPr>
            <a:spAutoFit/>
          </a:bodyPr>
          <a:lstStyle/>
          <a:p>
            <a:pPr algn="ctr"/>
            <a:r>
              <a:rPr lang="en-US" sz="1200">
                <a:latin typeface="Verdana" pitchFamily="34" charset="0"/>
              </a:rPr>
              <a:t>Temperature Probe</a:t>
            </a:r>
          </a:p>
        </p:txBody>
      </p:sp>
      <p:sp>
        <p:nvSpPr>
          <p:cNvPr id="6" name="Line 8"/>
          <p:cNvSpPr>
            <a:spLocks noChangeShapeType="1"/>
          </p:cNvSpPr>
          <p:nvPr/>
        </p:nvSpPr>
        <p:spPr bwMode="auto">
          <a:xfrm flipV="1">
            <a:off x="1371600" y="2209800"/>
            <a:ext cx="2133600" cy="579438"/>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ctrTitle"/>
          </p:nvPr>
        </p:nvSpPr>
        <p:spPr/>
        <p:txBody>
          <a:bodyPr/>
          <a:lstStyle/>
          <a:p>
            <a:pPr>
              <a:defRPr/>
            </a:pPr>
            <a:r>
              <a:rPr lang="en-US" dirty="0" smtClean="0"/>
              <a:t>Electronics</a:t>
            </a:r>
          </a:p>
        </p:txBody>
      </p:sp>
      <p:sp>
        <p:nvSpPr>
          <p:cNvPr id="138242" name="Rectangle 4"/>
          <p:cNvSpPr>
            <a:spLocks noGrp="1" noChangeArrowheads="1"/>
          </p:cNvSpPr>
          <p:nvPr>
            <p:ph type="subTitle" idx="1"/>
          </p:nvPr>
        </p:nvSpPr>
        <p:spPr/>
        <p:txBody>
          <a:bodyPr/>
          <a:lstStyle/>
          <a:p>
            <a:endParaRPr lang="en-US"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p:txBody>
          <a:bodyPr/>
          <a:lstStyle/>
          <a:p>
            <a:r>
              <a:rPr lang="en-US" smtClean="0"/>
              <a:t>Electrical Interconnect Diagram</a:t>
            </a:r>
          </a:p>
        </p:txBody>
      </p:sp>
      <p:pic>
        <p:nvPicPr>
          <p:cNvPr id="140290" name="Picture 4" descr="C:\Maverick Project\QSM\Flow Diagrams\Electircal Diagram PreProduction.jpg"/>
          <p:cNvPicPr>
            <a:picLocks noChangeAspect="1" noChangeArrowheads="1"/>
          </p:cNvPicPr>
          <p:nvPr/>
        </p:nvPicPr>
        <p:blipFill>
          <a:blip r:embed="rId2"/>
          <a:srcRect/>
          <a:stretch>
            <a:fillRect/>
          </a:stretch>
        </p:blipFill>
        <p:spPr bwMode="auto">
          <a:xfrm>
            <a:off x="1905000" y="609600"/>
            <a:ext cx="5243513"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3"/>
          <p:cNvSpPr>
            <a:spLocks noGrp="1"/>
          </p:cNvSpPr>
          <p:nvPr>
            <p:ph type="title"/>
          </p:nvPr>
        </p:nvSpPr>
        <p:spPr/>
        <p:txBody>
          <a:bodyPr/>
          <a:lstStyle/>
          <a:p>
            <a:r>
              <a:rPr lang="en-US" smtClean="0"/>
              <a:t>Power Supply</a:t>
            </a:r>
          </a:p>
        </p:txBody>
      </p:sp>
      <p:sp>
        <p:nvSpPr>
          <p:cNvPr id="141314" name="Rectangle 3" descr="CPSM HC ASSY and PSl"/>
          <p:cNvSpPr>
            <a:spLocks noGrp="1" noChangeAspect="1" noChangeArrowheads="1"/>
          </p:cNvSpPr>
          <p:nvPr isPhoto="1"/>
        </p:nvSpPr>
        <p:spPr bwMode="auto">
          <a:xfrm>
            <a:off x="609600" y="685800"/>
            <a:ext cx="7315200" cy="5486400"/>
          </a:xfrm>
          <a:prstGeom prst="rect">
            <a:avLst/>
          </a:prstGeom>
          <a:blipFill dpi="0" rotWithShape="1">
            <a:blip r:embed="rId3"/>
            <a:srcRect/>
            <a:stretch>
              <a:fillRect/>
            </a:stretch>
          </a:blipFill>
          <a:ln w="12700">
            <a:solidFill>
              <a:srgbClr val="0000FF"/>
            </a:solidFill>
            <a:miter lim="800000"/>
            <a:headEnd/>
            <a:tailEnd/>
          </a:ln>
        </p:spPr>
        <p:txBody>
          <a:bodyPr/>
          <a:lstStyle/>
          <a:p>
            <a:endParaRPr lang="en-US"/>
          </a:p>
        </p:txBody>
      </p:sp>
      <p:sp>
        <p:nvSpPr>
          <p:cNvPr id="141315" name="Text Box 9"/>
          <p:cNvSpPr txBox="1">
            <a:spLocks noChangeArrowheads="1"/>
          </p:cNvSpPr>
          <p:nvPr/>
        </p:nvSpPr>
        <p:spPr bwMode="auto">
          <a:xfrm>
            <a:off x="7848600" y="2667000"/>
            <a:ext cx="1371600" cy="276225"/>
          </a:xfrm>
          <a:prstGeom prst="rect">
            <a:avLst/>
          </a:prstGeom>
          <a:noFill/>
          <a:ln w="28575">
            <a:noFill/>
            <a:miter lim="800000"/>
            <a:headEnd/>
            <a:tailEnd/>
          </a:ln>
        </p:spPr>
        <p:txBody>
          <a:bodyPr>
            <a:spAutoFit/>
          </a:bodyPr>
          <a:lstStyle/>
          <a:p>
            <a:pPr algn="ctr"/>
            <a:r>
              <a:rPr lang="en-US" sz="1200">
                <a:latin typeface="Verdana" pitchFamily="34" charset="0"/>
              </a:rPr>
              <a:t>Power Supply</a:t>
            </a:r>
          </a:p>
        </p:txBody>
      </p:sp>
      <p:sp>
        <p:nvSpPr>
          <p:cNvPr id="6" name="Line 8"/>
          <p:cNvSpPr>
            <a:spLocks noChangeShapeType="1"/>
          </p:cNvSpPr>
          <p:nvPr/>
        </p:nvSpPr>
        <p:spPr bwMode="auto">
          <a:xfrm flipH="1" flipV="1">
            <a:off x="7086600" y="2590800"/>
            <a:ext cx="889000" cy="187325"/>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3"/>
          <p:cNvSpPr>
            <a:spLocks noGrp="1"/>
          </p:cNvSpPr>
          <p:nvPr>
            <p:ph type="title"/>
          </p:nvPr>
        </p:nvSpPr>
        <p:spPr/>
        <p:txBody>
          <a:bodyPr/>
          <a:lstStyle/>
          <a:p>
            <a:r>
              <a:rPr lang="en-US" smtClean="0"/>
              <a:t>Power Supply</a:t>
            </a:r>
          </a:p>
        </p:txBody>
      </p:sp>
      <p:sp>
        <p:nvSpPr>
          <p:cNvPr id="143362" name="Rectangle 3" descr="CPSM Power Supply in unit"/>
          <p:cNvSpPr>
            <a:spLocks noGrp="1" noChangeAspect="1" noChangeArrowheads="1"/>
          </p:cNvSpPr>
          <p:nvPr isPhoto="1"/>
        </p:nvSpPr>
        <p:spPr bwMode="auto">
          <a:xfrm>
            <a:off x="914400" y="685800"/>
            <a:ext cx="7315200" cy="5486400"/>
          </a:xfrm>
          <a:prstGeom prst="rect">
            <a:avLst/>
          </a:prstGeom>
          <a:blipFill dpi="0" rotWithShape="1">
            <a:blip r:embed="rId3"/>
            <a:srcRect/>
            <a:stretch>
              <a:fillRect/>
            </a:stretch>
          </a:blipFill>
          <a:ln w="12700">
            <a:solidFill>
              <a:srgbClr val="0000FF"/>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3"/>
          <p:cNvSpPr>
            <a:spLocks noGrp="1"/>
          </p:cNvSpPr>
          <p:nvPr>
            <p:ph type="title"/>
          </p:nvPr>
        </p:nvSpPr>
        <p:spPr/>
        <p:txBody>
          <a:bodyPr/>
          <a:lstStyle/>
          <a:p>
            <a:r>
              <a:rPr lang="en-US" smtClean="0"/>
              <a:t>SM-FTN PCB Module Assembly</a:t>
            </a:r>
          </a:p>
        </p:txBody>
      </p:sp>
      <p:sp>
        <p:nvSpPr>
          <p:cNvPr id="145410" name="Rectangle 3" descr="CPSM PCB ASSY"/>
          <p:cNvSpPr>
            <a:spLocks noGrp="1" noChangeAspect="1" noChangeArrowheads="1"/>
          </p:cNvSpPr>
          <p:nvPr isPhoto="1"/>
        </p:nvSpPr>
        <p:spPr bwMode="auto">
          <a:xfrm>
            <a:off x="1689100" y="838200"/>
            <a:ext cx="5765800" cy="5486400"/>
          </a:xfrm>
          <a:prstGeom prst="rect">
            <a:avLst/>
          </a:prstGeom>
          <a:blipFill dpi="0" rotWithShape="1">
            <a:blip r:embed="rId3"/>
            <a:srcRect/>
            <a:stretch>
              <a:fillRect/>
            </a:stretch>
          </a:blipFill>
          <a:ln w="12700">
            <a:solidFill>
              <a:srgbClr val="0000FF"/>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p:txBody>
          <a:bodyPr/>
          <a:lstStyle/>
          <a:p>
            <a:r>
              <a:rPr lang="en-US" smtClean="0"/>
              <a:t>SM-FTN PCB Module Assembly</a:t>
            </a:r>
          </a:p>
        </p:txBody>
      </p:sp>
      <p:pic>
        <p:nvPicPr>
          <p:cNvPr id="147458" name="Picture 2"/>
          <p:cNvPicPr>
            <a:picLocks noChangeAspect="1" noChangeArrowheads="1"/>
          </p:cNvPicPr>
          <p:nvPr/>
        </p:nvPicPr>
        <p:blipFill>
          <a:blip r:embed="rId2"/>
          <a:srcRect/>
          <a:stretch>
            <a:fillRect/>
          </a:stretch>
        </p:blipFill>
        <p:spPr bwMode="auto">
          <a:xfrm>
            <a:off x="782638" y="685800"/>
            <a:ext cx="7578725" cy="5772150"/>
          </a:xfrm>
          <a:prstGeom prst="rect">
            <a:avLst/>
          </a:prstGeom>
          <a:noFill/>
          <a:ln w="2857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hidden="1"/>
          <p:cNvSpPr>
            <a:spLocks noGrp="1" noChangeArrowheads="1"/>
          </p:cNvSpPr>
          <p:nvPr>
            <p:ph type="title"/>
          </p:nvPr>
        </p:nvSpPr>
        <p:spPr/>
        <p:txBody>
          <a:bodyPr/>
          <a:lstStyle/>
          <a:p>
            <a:pPr eaLnBrk="1" hangingPunct="1"/>
            <a:endParaRPr lang="en-US" smtClean="0"/>
          </a:p>
        </p:txBody>
      </p:sp>
      <p:sp>
        <p:nvSpPr>
          <p:cNvPr id="148482" name="Rectangle 3" descr="CPSM PCB ASSY Install5"/>
          <p:cNvSpPr>
            <a:spLocks noGrp="1" noChangeAspect="1" noChangeArrowheads="1"/>
          </p:cNvSpPr>
          <p:nvPr isPhoto="1"/>
        </p:nvSpPr>
        <p:spPr bwMode="auto">
          <a:xfrm>
            <a:off x="685800" y="809625"/>
            <a:ext cx="7772400" cy="5237163"/>
          </a:xfrm>
          <a:prstGeom prst="rect">
            <a:avLst/>
          </a:prstGeom>
          <a:blipFill dpi="0" rotWithShape="1">
            <a:blip r:embed="rId3"/>
            <a:srcRect/>
            <a:stretch>
              <a:fillRect/>
            </a:stretch>
          </a:blipFill>
          <a:ln w="12700">
            <a:solidFill>
              <a:srgbClr val="0000FF"/>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3"/>
          <p:cNvSpPr>
            <a:spLocks noGrp="1"/>
          </p:cNvSpPr>
          <p:nvPr>
            <p:ph type="title"/>
          </p:nvPr>
        </p:nvSpPr>
        <p:spPr/>
        <p:txBody>
          <a:bodyPr/>
          <a:lstStyle/>
          <a:p>
            <a:r>
              <a:rPr lang="en-US" smtClean="0"/>
              <a:t>Ethernet Switch PCB</a:t>
            </a:r>
          </a:p>
        </p:txBody>
      </p:sp>
      <p:sp>
        <p:nvSpPr>
          <p:cNvPr id="150530" name="Rectangle 3" descr="CPSM ENET PCB Install 3"/>
          <p:cNvSpPr>
            <a:spLocks noGrp="1" noChangeAspect="1" noChangeArrowheads="1"/>
          </p:cNvSpPr>
          <p:nvPr isPhoto="1"/>
        </p:nvSpPr>
        <p:spPr bwMode="auto">
          <a:xfrm>
            <a:off x="685800" y="1177925"/>
            <a:ext cx="7772400" cy="4500563"/>
          </a:xfrm>
          <a:prstGeom prst="rect">
            <a:avLst/>
          </a:prstGeom>
          <a:blipFill dpi="0" rotWithShape="1">
            <a:blip r:embed="rId3"/>
            <a:srcRect/>
            <a:stretch>
              <a:fillRect/>
            </a:stretch>
          </a:blipFill>
          <a:ln w="12700">
            <a:solidFill>
              <a:schemeClr val="tx1"/>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3"/>
          <p:cNvSpPr>
            <a:spLocks noGrp="1"/>
          </p:cNvSpPr>
          <p:nvPr>
            <p:ph type="title"/>
          </p:nvPr>
        </p:nvSpPr>
        <p:spPr/>
        <p:txBody>
          <a:bodyPr/>
          <a:lstStyle/>
          <a:p>
            <a:r>
              <a:rPr lang="en-US" smtClean="0"/>
              <a:t>Ethernet Switch PCB</a:t>
            </a:r>
          </a:p>
        </p:txBody>
      </p:sp>
      <p:sp>
        <p:nvSpPr>
          <p:cNvPr id="152578" name="Rectangle 3" descr="CPSM Front Panel Full Shot"/>
          <p:cNvSpPr>
            <a:spLocks noGrp="1" noChangeAspect="1" noChangeArrowheads="1"/>
          </p:cNvSpPr>
          <p:nvPr isPhoto="1"/>
        </p:nvSpPr>
        <p:spPr bwMode="auto">
          <a:xfrm>
            <a:off x="685800" y="874713"/>
            <a:ext cx="7772400" cy="5108575"/>
          </a:xfrm>
          <a:prstGeom prst="rect">
            <a:avLst/>
          </a:prstGeom>
          <a:blipFill dpi="0" rotWithShape="1">
            <a:blip r:embed="rId3"/>
            <a:srcRect/>
            <a:stretch>
              <a:fillRect/>
            </a:stretch>
          </a:blipFill>
          <a:ln w="12700">
            <a:solidFill>
              <a:srgbClr val="0070C0"/>
            </a:solid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9"/>
          <p:cNvSpPr>
            <a:spLocks noGrp="1"/>
          </p:cNvSpPr>
          <p:nvPr>
            <p:ph type="title"/>
          </p:nvPr>
        </p:nvSpPr>
        <p:spPr/>
        <p:txBody>
          <a:bodyPr/>
          <a:lstStyle/>
          <a:p>
            <a:r>
              <a:rPr lang="en-US" smtClean="0"/>
              <a:t>SM-FTN Rear Connections</a:t>
            </a:r>
          </a:p>
        </p:txBody>
      </p:sp>
      <p:sp>
        <p:nvSpPr>
          <p:cNvPr id="154626" name="Rectangle 3" descr="CPSM Rear Panel Connectors"/>
          <p:cNvSpPr>
            <a:spLocks noGrp="1" noChangeAspect="1" noChangeArrowheads="1"/>
          </p:cNvSpPr>
          <p:nvPr isPhoto="1"/>
        </p:nvSpPr>
        <p:spPr bwMode="auto">
          <a:xfrm>
            <a:off x="685800" y="2559050"/>
            <a:ext cx="7772400" cy="1738313"/>
          </a:xfrm>
          <a:prstGeom prst="rect">
            <a:avLst/>
          </a:prstGeom>
          <a:blipFill dpi="0" rotWithShape="1">
            <a:blip r:embed="rId3"/>
            <a:srcRect/>
            <a:stretch>
              <a:fillRect/>
            </a:stretch>
          </a:blipFill>
          <a:ln w="28575">
            <a:solidFill>
              <a:schemeClr val="tx1"/>
            </a:solidFill>
            <a:miter lim="800000"/>
            <a:headEnd/>
            <a:tailEnd/>
          </a:ln>
        </p:spPr>
        <p:txBody>
          <a:bodyPr/>
          <a:lstStyle/>
          <a:p>
            <a:endParaRPr lang="en-US"/>
          </a:p>
        </p:txBody>
      </p:sp>
      <p:sp>
        <p:nvSpPr>
          <p:cNvPr id="154627" name="Text Box 11"/>
          <p:cNvSpPr txBox="1">
            <a:spLocks noChangeArrowheads="1"/>
          </p:cNvSpPr>
          <p:nvPr/>
        </p:nvSpPr>
        <p:spPr bwMode="auto">
          <a:xfrm>
            <a:off x="3200400" y="5105400"/>
            <a:ext cx="2111375" cy="461963"/>
          </a:xfrm>
          <a:prstGeom prst="rect">
            <a:avLst/>
          </a:prstGeom>
          <a:noFill/>
          <a:ln w="28575">
            <a:noFill/>
            <a:miter lim="800000"/>
            <a:headEnd/>
            <a:tailEnd/>
          </a:ln>
        </p:spPr>
        <p:txBody>
          <a:bodyPr>
            <a:spAutoFit/>
          </a:bodyPr>
          <a:lstStyle/>
          <a:p>
            <a:pPr algn="ctr"/>
            <a:r>
              <a:rPr lang="en-US" sz="1200">
                <a:latin typeface="Verdana" pitchFamily="34" charset="0"/>
              </a:rPr>
              <a:t>For HyperTerminal Diagnostics</a:t>
            </a:r>
          </a:p>
        </p:txBody>
      </p:sp>
      <p:sp>
        <p:nvSpPr>
          <p:cNvPr id="5" name="Line 10"/>
          <p:cNvSpPr>
            <a:spLocks noChangeShapeType="1"/>
          </p:cNvSpPr>
          <p:nvPr/>
        </p:nvSpPr>
        <p:spPr bwMode="auto">
          <a:xfrm flipH="1" flipV="1">
            <a:off x="4114800" y="4038600"/>
            <a:ext cx="0" cy="10668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54629" name="Text Box 9"/>
          <p:cNvSpPr txBox="1">
            <a:spLocks noChangeArrowheads="1"/>
          </p:cNvSpPr>
          <p:nvPr/>
        </p:nvSpPr>
        <p:spPr bwMode="auto">
          <a:xfrm>
            <a:off x="762000" y="1600200"/>
            <a:ext cx="2235200" cy="276225"/>
          </a:xfrm>
          <a:prstGeom prst="rect">
            <a:avLst/>
          </a:prstGeom>
          <a:noFill/>
          <a:ln w="28575">
            <a:noFill/>
            <a:miter lim="800000"/>
            <a:headEnd/>
            <a:tailEnd/>
          </a:ln>
        </p:spPr>
        <p:txBody>
          <a:bodyPr>
            <a:spAutoFit/>
          </a:bodyPr>
          <a:lstStyle/>
          <a:p>
            <a:pPr algn="ctr"/>
            <a:r>
              <a:rPr lang="en-US" sz="1200">
                <a:latin typeface="Verdana" pitchFamily="34" charset="0"/>
              </a:rPr>
              <a:t>CH-A Connector</a:t>
            </a:r>
          </a:p>
        </p:txBody>
      </p:sp>
      <p:sp>
        <p:nvSpPr>
          <p:cNvPr id="7" name="Line 8"/>
          <p:cNvSpPr>
            <a:spLocks noChangeShapeType="1"/>
          </p:cNvSpPr>
          <p:nvPr/>
        </p:nvSpPr>
        <p:spPr bwMode="auto">
          <a:xfrm>
            <a:off x="1828800" y="1905000"/>
            <a:ext cx="0" cy="10668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
        <p:nvSpPr>
          <p:cNvPr id="154631" name="Text Box 9"/>
          <p:cNvSpPr txBox="1">
            <a:spLocks noChangeArrowheads="1"/>
          </p:cNvSpPr>
          <p:nvPr/>
        </p:nvSpPr>
        <p:spPr bwMode="auto">
          <a:xfrm>
            <a:off x="5943600" y="1600200"/>
            <a:ext cx="2540000" cy="276225"/>
          </a:xfrm>
          <a:prstGeom prst="rect">
            <a:avLst/>
          </a:prstGeom>
          <a:noFill/>
          <a:ln w="28575">
            <a:noFill/>
            <a:miter lim="800000"/>
            <a:headEnd/>
            <a:tailEnd/>
          </a:ln>
        </p:spPr>
        <p:txBody>
          <a:bodyPr>
            <a:spAutoFit/>
          </a:bodyPr>
          <a:lstStyle/>
          <a:p>
            <a:pPr algn="ctr"/>
            <a:r>
              <a:rPr lang="en-US" sz="1200">
                <a:latin typeface="Verdana" pitchFamily="34" charset="0"/>
              </a:rPr>
              <a:t>Inject Start and Inject Hold</a:t>
            </a:r>
          </a:p>
        </p:txBody>
      </p:sp>
      <p:sp>
        <p:nvSpPr>
          <p:cNvPr id="9" name="Line 8"/>
          <p:cNvSpPr>
            <a:spLocks noChangeShapeType="1"/>
          </p:cNvSpPr>
          <p:nvPr/>
        </p:nvSpPr>
        <p:spPr bwMode="auto">
          <a:xfrm>
            <a:off x="7315200" y="1905000"/>
            <a:ext cx="0" cy="1219200"/>
          </a:xfrm>
          <a:prstGeom prst="line">
            <a:avLst/>
          </a:prstGeom>
          <a:ln>
            <a:headEnd/>
            <a:tailEnd type="triangle" w="med" len="med"/>
          </a:ln>
        </p:spPr>
        <p:style>
          <a:lnRef idx="2">
            <a:schemeClr val="accent2"/>
          </a:lnRef>
          <a:fillRef idx="0">
            <a:schemeClr val="accent2"/>
          </a:fillRef>
          <a:effectRef idx="1">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ctrTitle"/>
          </p:nvPr>
        </p:nvSpPr>
        <p:spPr/>
        <p:txBody>
          <a:bodyPr/>
          <a:lstStyle/>
          <a:p>
            <a:pPr>
              <a:defRPr/>
            </a:pPr>
            <a:r>
              <a:rPr lang="en-US" dirty="0" smtClean="0"/>
              <a:t>SM-FTN Software Components</a:t>
            </a:r>
          </a:p>
        </p:txBody>
      </p:sp>
      <p:pic>
        <p:nvPicPr>
          <p:cNvPr id="156674" name="Picture 2"/>
          <p:cNvPicPr>
            <a:picLocks noChangeAspect="1" noChangeArrowheads="1"/>
          </p:cNvPicPr>
          <p:nvPr/>
        </p:nvPicPr>
        <p:blipFill>
          <a:blip r:embed="rId3"/>
          <a:srcRect/>
          <a:stretch>
            <a:fillRect/>
          </a:stretch>
        </p:blipFill>
        <p:spPr bwMode="auto">
          <a:xfrm>
            <a:off x="2320925" y="2909888"/>
            <a:ext cx="4502150" cy="3262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ChangeArrowheads="1"/>
          </p:cNvSpPr>
          <p:nvPr>
            <p:ph type="title"/>
          </p:nvPr>
        </p:nvSpPr>
        <p:spPr/>
        <p:txBody>
          <a:bodyPr/>
          <a:lstStyle/>
          <a:p>
            <a:pPr eaLnBrk="1" hangingPunct="1"/>
            <a:r>
              <a:rPr lang="en-US" smtClean="0"/>
              <a:t>Software Components</a:t>
            </a:r>
          </a:p>
        </p:txBody>
      </p:sp>
      <p:sp>
        <p:nvSpPr>
          <p:cNvPr id="158722" name="Rectangle 3"/>
          <p:cNvSpPr>
            <a:spLocks noGrp="1" noChangeArrowheads="1"/>
          </p:cNvSpPr>
          <p:nvPr>
            <p:ph type="body" idx="1"/>
          </p:nvPr>
        </p:nvSpPr>
        <p:spPr/>
        <p:txBody>
          <a:bodyPr/>
          <a:lstStyle/>
          <a:p>
            <a:r>
              <a:rPr lang="en-US" smtClean="0"/>
              <a:t>Instrument Method Menus</a:t>
            </a:r>
          </a:p>
          <a:p>
            <a:r>
              <a:rPr lang="en-US" smtClean="0"/>
              <a:t>ACQUITY Console Diagnostics and Control</a:t>
            </a:r>
            <a:br>
              <a:rPr lang="en-US" smtClean="0"/>
            </a:br>
            <a:endParaRPr lang="en-US"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4"/>
          <p:cNvSpPr>
            <a:spLocks noGrp="1" noChangeArrowheads="1"/>
          </p:cNvSpPr>
          <p:nvPr>
            <p:ph type="title"/>
          </p:nvPr>
        </p:nvSpPr>
        <p:spPr/>
        <p:txBody>
          <a:bodyPr/>
          <a:lstStyle/>
          <a:p>
            <a:pPr eaLnBrk="1" hangingPunct="1"/>
            <a:r>
              <a:rPr lang="en-US" smtClean="0"/>
              <a:t>SM Instrument Method- General Tab</a:t>
            </a:r>
          </a:p>
        </p:txBody>
      </p:sp>
      <p:pic>
        <p:nvPicPr>
          <p:cNvPr id="160770" name="Picture 5" descr="C:\Maverick Project\Screen Captures\SQT and Startup Tests IM\System Precision\Sys Precision SM Gen.jpg"/>
          <p:cNvPicPr>
            <a:picLocks noChangeAspect="1" noChangeArrowheads="1"/>
          </p:cNvPicPr>
          <p:nvPr/>
        </p:nvPicPr>
        <p:blipFill>
          <a:blip r:embed="rId3"/>
          <a:srcRect/>
          <a:stretch>
            <a:fillRect/>
          </a:stretch>
        </p:blipFill>
        <p:spPr bwMode="auto">
          <a:xfrm>
            <a:off x="990600" y="1676400"/>
            <a:ext cx="3943350" cy="3706813"/>
          </a:xfrm>
          <a:prstGeom prst="rect">
            <a:avLst/>
          </a:prstGeom>
          <a:noFill/>
          <a:ln w="9525">
            <a:noFill/>
            <a:miter lim="800000"/>
            <a:headEnd/>
            <a:tailEnd/>
          </a:ln>
        </p:spPr>
      </p:pic>
      <p:sp>
        <p:nvSpPr>
          <p:cNvPr id="160771" name="Rectangle 3" descr="SM Advanced Settings"/>
          <p:cNvSpPr>
            <a:spLocks noGrp="1" noChangeAspect="1" noChangeArrowheads="1"/>
          </p:cNvSpPr>
          <p:nvPr isPhoto="1"/>
        </p:nvSpPr>
        <p:spPr bwMode="auto">
          <a:xfrm>
            <a:off x="5867400" y="2362200"/>
            <a:ext cx="2606675" cy="2322513"/>
          </a:xfrm>
          <a:prstGeom prst="rect">
            <a:avLst/>
          </a:prstGeom>
          <a:blipFill dpi="0" rotWithShape="1">
            <a:blip r:embed="rId4"/>
            <a:srcRect/>
            <a:stretch>
              <a:fillRect/>
            </a:stretch>
          </a:blipFill>
          <a:ln w="76200">
            <a:no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4"/>
          <p:cNvSpPr>
            <a:spLocks noGrp="1" noChangeArrowheads="1"/>
          </p:cNvSpPr>
          <p:nvPr>
            <p:ph type="title"/>
          </p:nvPr>
        </p:nvSpPr>
        <p:spPr/>
        <p:txBody>
          <a:bodyPr/>
          <a:lstStyle/>
          <a:p>
            <a:pPr eaLnBrk="1" hangingPunct="1"/>
            <a:r>
              <a:rPr lang="en-US" smtClean="0"/>
              <a:t>SM Instrument Method- Dilution Tab</a:t>
            </a:r>
          </a:p>
        </p:txBody>
      </p:sp>
      <p:sp>
        <p:nvSpPr>
          <p:cNvPr id="162818" name="Rectangle 3" descr="SM IM Dilution tab"/>
          <p:cNvSpPr>
            <a:spLocks noGrp="1" noChangeAspect="1" noChangeArrowheads="1"/>
          </p:cNvSpPr>
          <p:nvPr isPhoto="1"/>
        </p:nvSpPr>
        <p:spPr bwMode="auto">
          <a:xfrm>
            <a:off x="1692275" y="838200"/>
            <a:ext cx="5759450" cy="5486400"/>
          </a:xfrm>
          <a:prstGeom prst="rect">
            <a:avLst/>
          </a:prstGeom>
          <a:blipFill dpi="0" rotWithShape="1">
            <a:blip r:embed="rId3"/>
            <a:srcRect/>
            <a:stretch>
              <a:fillRect/>
            </a:stretch>
          </a:blipFill>
          <a:ln w="76200">
            <a:no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4"/>
          <p:cNvSpPr>
            <a:spLocks noGrp="1" noChangeArrowheads="1"/>
          </p:cNvSpPr>
          <p:nvPr>
            <p:ph type="title"/>
          </p:nvPr>
        </p:nvSpPr>
        <p:spPr/>
        <p:txBody>
          <a:bodyPr/>
          <a:lstStyle/>
          <a:p>
            <a:pPr eaLnBrk="1" hangingPunct="1"/>
            <a:r>
              <a:rPr lang="en-US" smtClean="0"/>
              <a:t>SM Instrument Method- Data Tab</a:t>
            </a:r>
          </a:p>
        </p:txBody>
      </p:sp>
      <p:pic>
        <p:nvPicPr>
          <p:cNvPr id="164866" name="Picture 2" descr="C:\Maverick Project\Screen Captures\New ICS\Image1.jpg"/>
          <p:cNvPicPr>
            <a:picLocks noChangeAspect="1" noChangeArrowheads="1"/>
          </p:cNvPicPr>
          <p:nvPr/>
        </p:nvPicPr>
        <p:blipFill>
          <a:blip r:embed="rId3"/>
          <a:srcRect/>
          <a:stretch>
            <a:fillRect/>
          </a:stretch>
        </p:blipFill>
        <p:spPr bwMode="auto">
          <a:xfrm>
            <a:off x="2049463" y="914400"/>
            <a:ext cx="5045075" cy="511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4"/>
          <p:cNvSpPr>
            <a:spLocks noGrp="1" noChangeArrowheads="1"/>
          </p:cNvSpPr>
          <p:nvPr>
            <p:ph type="title"/>
          </p:nvPr>
        </p:nvSpPr>
        <p:spPr/>
        <p:txBody>
          <a:bodyPr/>
          <a:lstStyle/>
          <a:p>
            <a:pPr eaLnBrk="1" hangingPunct="1"/>
            <a:r>
              <a:rPr lang="en-US" smtClean="0"/>
              <a:t>SM Instrument Method- Events Tab</a:t>
            </a:r>
          </a:p>
        </p:txBody>
      </p:sp>
      <p:sp>
        <p:nvSpPr>
          <p:cNvPr id="166914" name="Rectangle 3" descr="SM IM Events tab"/>
          <p:cNvSpPr>
            <a:spLocks noGrp="1" noChangeAspect="1" noChangeArrowheads="1"/>
          </p:cNvSpPr>
          <p:nvPr isPhoto="1"/>
        </p:nvSpPr>
        <p:spPr bwMode="auto">
          <a:xfrm>
            <a:off x="1692275" y="685800"/>
            <a:ext cx="5759450" cy="5486400"/>
          </a:xfrm>
          <a:prstGeom prst="rect">
            <a:avLst/>
          </a:prstGeom>
          <a:blipFill dpi="0" rotWithShape="1">
            <a:blip r:embed="rId3"/>
            <a:srcRect/>
            <a:stretch>
              <a:fillRect/>
            </a:stretch>
          </a:blipFill>
          <a:ln w="76200">
            <a:noFill/>
            <a:miter lim="800000"/>
            <a:headEnd/>
            <a:tailEnd/>
          </a:ln>
        </p:spPr>
        <p:txBody>
          <a:bodyPr/>
          <a:lstStyle/>
          <a:p>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p:txBody>
          <a:bodyPr/>
          <a:lstStyle/>
          <a:p>
            <a:r>
              <a:rPr lang="en-US" smtClean="0"/>
              <a:t>SM-FTN Interactive Display Menu</a:t>
            </a:r>
          </a:p>
        </p:txBody>
      </p:sp>
      <p:pic>
        <p:nvPicPr>
          <p:cNvPr id="168962" name="Picture 3" descr="C:\Maverick Project\Screen Captures\SM DI\DI Console Menus\Top Level SM Console Retouched.jpg"/>
          <p:cNvPicPr>
            <a:picLocks noChangeAspect="1" noChangeArrowheads="1"/>
          </p:cNvPicPr>
          <p:nvPr/>
        </p:nvPicPr>
        <p:blipFill>
          <a:blip r:embed="rId2"/>
          <a:srcRect/>
          <a:stretch>
            <a:fillRect/>
          </a:stretch>
        </p:blipFill>
        <p:spPr bwMode="auto">
          <a:xfrm>
            <a:off x="749300" y="838200"/>
            <a:ext cx="7645400" cy="554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Title 1"/>
          <p:cNvSpPr>
            <a:spLocks noGrp="1"/>
          </p:cNvSpPr>
          <p:nvPr>
            <p:ph type="title"/>
          </p:nvPr>
        </p:nvSpPr>
        <p:spPr/>
        <p:txBody>
          <a:bodyPr/>
          <a:lstStyle/>
          <a:p>
            <a:r>
              <a:rPr lang="en-US" smtClean="0"/>
              <a:t>SM-FTN Interactive Display Menu</a:t>
            </a:r>
          </a:p>
        </p:txBody>
      </p:sp>
      <p:pic>
        <p:nvPicPr>
          <p:cNvPr id="169986" name="Picture 2"/>
          <p:cNvPicPr>
            <a:picLocks noChangeAspect="1" noChangeArrowheads="1"/>
          </p:cNvPicPr>
          <p:nvPr/>
        </p:nvPicPr>
        <p:blipFill>
          <a:blip r:embed="rId2"/>
          <a:srcRect/>
          <a:stretch>
            <a:fillRect/>
          </a:stretch>
        </p:blipFill>
        <p:spPr bwMode="auto">
          <a:xfrm>
            <a:off x="757238" y="869950"/>
            <a:ext cx="7629525" cy="5530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le 1"/>
          <p:cNvSpPr>
            <a:spLocks noGrp="1"/>
          </p:cNvSpPr>
          <p:nvPr>
            <p:ph type="title"/>
          </p:nvPr>
        </p:nvSpPr>
        <p:spPr/>
        <p:txBody>
          <a:bodyPr/>
          <a:lstStyle/>
          <a:p>
            <a:r>
              <a:rPr lang="en-US" smtClean="0"/>
              <a:t>SM-FTN Interactive Display Menu</a:t>
            </a:r>
          </a:p>
        </p:txBody>
      </p:sp>
      <p:pic>
        <p:nvPicPr>
          <p:cNvPr id="171010" name="Picture 2" descr="C:\Maverick Project\Screen Captures\SM DI\DI Console Menus\Rotary Mechanism.jpg"/>
          <p:cNvPicPr>
            <a:picLocks noChangeAspect="1" noChangeArrowheads="1"/>
          </p:cNvPicPr>
          <p:nvPr/>
        </p:nvPicPr>
        <p:blipFill>
          <a:blip r:embed="rId2"/>
          <a:srcRect/>
          <a:stretch>
            <a:fillRect/>
          </a:stretch>
        </p:blipFill>
        <p:spPr bwMode="auto">
          <a:xfrm>
            <a:off x="749300" y="860425"/>
            <a:ext cx="7645400" cy="554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3"/>
          <p:cNvSpPr>
            <a:spLocks noGrp="1"/>
          </p:cNvSpPr>
          <p:nvPr>
            <p:ph type="title"/>
          </p:nvPr>
        </p:nvSpPr>
        <p:spPr/>
        <p:txBody>
          <a:bodyPr/>
          <a:lstStyle/>
          <a:p>
            <a:r>
              <a:rPr lang="en-US" smtClean="0"/>
              <a:t>Z-Needle Calibration</a:t>
            </a:r>
          </a:p>
        </p:txBody>
      </p:sp>
      <p:pic>
        <p:nvPicPr>
          <p:cNvPr id="172034" name="Picture 2" descr="C:\Maverick Project\Screen Captures\SM DI\DI Console Menus\Calibrate Needle Z Axis.jpg"/>
          <p:cNvPicPr>
            <a:picLocks noChangeAspect="1" noChangeArrowheads="1"/>
          </p:cNvPicPr>
          <p:nvPr/>
        </p:nvPicPr>
        <p:blipFill>
          <a:blip r:embed="rId3"/>
          <a:srcRect/>
          <a:stretch>
            <a:fillRect/>
          </a:stretch>
        </p:blipFill>
        <p:spPr bwMode="auto">
          <a:xfrm>
            <a:off x="228600" y="2514600"/>
            <a:ext cx="2971800" cy="1958975"/>
          </a:xfrm>
          <a:prstGeom prst="rect">
            <a:avLst/>
          </a:prstGeom>
          <a:noFill/>
          <a:ln w="9525">
            <a:noFill/>
            <a:miter lim="800000"/>
            <a:headEnd/>
            <a:tailEnd/>
          </a:ln>
        </p:spPr>
      </p:pic>
      <p:pic>
        <p:nvPicPr>
          <p:cNvPr id="172035" name="Picture 2"/>
          <p:cNvPicPr>
            <a:picLocks noChangeAspect="1" noChangeArrowheads="1"/>
          </p:cNvPicPr>
          <p:nvPr/>
        </p:nvPicPr>
        <p:blipFill>
          <a:blip r:embed="rId4"/>
          <a:srcRect/>
          <a:stretch>
            <a:fillRect/>
          </a:stretch>
        </p:blipFill>
        <p:spPr bwMode="auto">
          <a:xfrm>
            <a:off x="4419600" y="762000"/>
            <a:ext cx="4078288"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1" name="Picture 2" descr="C:\Maverick Project\Screen Captures\New SM_FTN\Char NS seal force plot.jpg"/>
          <p:cNvPicPr>
            <a:picLocks noChangeAspect="1" noChangeArrowheads="1"/>
          </p:cNvPicPr>
          <p:nvPr/>
        </p:nvPicPr>
        <p:blipFill>
          <a:blip r:embed="rId2"/>
          <a:srcRect/>
          <a:stretch>
            <a:fillRect/>
          </a:stretch>
        </p:blipFill>
        <p:spPr bwMode="auto">
          <a:xfrm>
            <a:off x="2971800" y="3657600"/>
            <a:ext cx="5902325" cy="2898775"/>
          </a:xfrm>
          <a:prstGeom prst="rect">
            <a:avLst/>
          </a:prstGeom>
          <a:noFill/>
          <a:ln w="9525">
            <a:noFill/>
            <a:miter lim="800000"/>
            <a:headEnd/>
            <a:tailEnd/>
          </a:ln>
        </p:spPr>
      </p:pic>
      <p:sp>
        <p:nvSpPr>
          <p:cNvPr id="174082" name="Title 1"/>
          <p:cNvSpPr>
            <a:spLocks noGrp="1"/>
          </p:cNvSpPr>
          <p:nvPr>
            <p:ph type="title"/>
          </p:nvPr>
        </p:nvSpPr>
        <p:spPr/>
        <p:txBody>
          <a:bodyPr/>
          <a:lstStyle/>
          <a:p>
            <a:r>
              <a:rPr lang="en-US" smtClean="0"/>
              <a:t>Characterize Needle Seal</a:t>
            </a:r>
          </a:p>
        </p:txBody>
      </p:sp>
      <p:pic>
        <p:nvPicPr>
          <p:cNvPr id="174083" name="Picture 3" descr="C:\Maverick Project\Screen Captures\SM DI\DI Console Menus\Char Needle Seal.jpg"/>
          <p:cNvPicPr>
            <a:picLocks noChangeAspect="1" noChangeArrowheads="1"/>
          </p:cNvPicPr>
          <p:nvPr/>
        </p:nvPicPr>
        <p:blipFill>
          <a:blip r:embed="rId3"/>
          <a:srcRect/>
          <a:stretch>
            <a:fillRect/>
          </a:stretch>
        </p:blipFill>
        <p:spPr bwMode="auto">
          <a:xfrm>
            <a:off x="457200" y="990600"/>
            <a:ext cx="2724150" cy="1066800"/>
          </a:xfrm>
          <a:prstGeom prst="rect">
            <a:avLst/>
          </a:prstGeom>
          <a:noFill/>
          <a:ln w="9525">
            <a:noFill/>
            <a:miter lim="800000"/>
            <a:headEnd/>
            <a:tailEnd/>
          </a:ln>
        </p:spPr>
      </p:pic>
      <p:pic>
        <p:nvPicPr>
          <p:cNvPr id="174084" name="Picture 5" descr="C:\Maverick Project\Screen Captures\SMDI Diagnostics\Char Needle Seal Results 2.jpg"/>
          <p:cNvPicPr>
            <a:picLocks noChangeAspect="1" noChangeArrowheads="1"/>
          </p:cNvPicPr>
          <p:nvPr/>
        </p:nvPicPr>
        <p:blipFill>
          <a:blip r:embed="rId4"/>
          <a:srcRect/>
          <a:stretch>
            <a:fillRect/>
          </a:stretch>
        </p:blipFill>
        <p:spPr bwMode="auto">
          <a:xfrm>
            <a:off x="4191000" y="838200"/>
            <a:ext cx="3717925" cy="2963863"/>
          </a:xfrm>
          <a:prstGeom prst="rect">
            <a:avLst/>
          </a:prstGeom>
          <a:noFill/>
          <a:ln w="9525">
            <a:noFill/>
            <a:miter lim="800000"/>
            <a:headEnd/>
            <a:tailEnd/>
          </a:ln>
        </p:spPr>
      </p:pic>
      <p:pic>
        <p:nvPicPr>
          <p:cNvPr id="174085" name="Picture 1" descr="C:\Maverick Project\SMDI\RH Material\Inject Wash Block Cutaway Full.jpg"/>
          <p:cNvPicPr>
            <a:picLocks noChangeAspect="1" noChangeArrowheads="1"/>
          </p:cNvPicPr>
          <p:nvPr/>
        </p:nvPicPr>
        <p:blipFill>
          <a:blip r:embed="rId5"/>
          <a:srcRect/>
          <a:stretch>
            <a:fillRect/>
          </a:stretch>
        </p:blipFill>
        <p:spPr bwMode="auto">
          <a:xfrm>
            <a:off x="990600" y="2209800"/>
            <a:ext cx="1766888"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p:txBody>
          <a:bodyPr/>
          <a:lstStyle/>
          <a:p>
            <a:r>
              <a:rPr lang="en-US" smtClean="0"/>
              <a:t>Needle Seal Readiness Test</a:t>
            </a:r>
          </a:p>
        </p:txBody>
      </p:sp>
      <p:pic>
        <p:nvPicPr>
          <p:cNvPr id="175106" name="Picture 3" descr="C:\Maverick Project\Screen Captures\SMDI Diagnostics\Needle Seal Readiness Test\Needle Seal Readiness Test Result Pressure Plot.jpg"/>
          <p:cNvPicPr>
            <a:picLocks noChangeAspect="1" noChangeArrowheads="1"/>
          </p:cNvPicPr>
          <p:nvPr/>
        </p:nvPicPr>
        <p:blipFill>
          <a:blip r:embed="rId2"/>
          <a:srcRect/>
          <a:stretch>
            <a:fillRect/>
          </a:stretch>
        </p:blipFill>
        <p:spPr bwMode="auto">
          <a:xfrm>
            <a:off x="1104900" y="2667000"/>
            <a:ext cx="6934200" cy="3824288"/>
          </a:xfrm>
          <a:prstGeom prst="rect">
            <a:avLst/>
          </a:prstGeom>
          <a:noFill/>
          <a:ln w="9525">
            <a:noFill/>
            <a:miter lim="800000"/>
            <a:headEnd/>
            <a:tailEnd/>
          </a:ln>
        </p:spPr>
      </p:pic>
      <p:pic>
        <p:nvPicPr>
          <p:cNvPr id="175107" name="Picture 2" descr="C:\Maverick Project\Screen Captures\SMDI Diagnostics\Needle Seal Readiness Test\Needle Seal Readiness Test Result.jpg"/>
          <p:cNvPicPr>
            <a:picLocks noChangeAspect="1" noChangeArrowheads="1"/>
          </p:cNvPicPr>
          <p:nvPr/>
        </p:nvPicPr>
        <p:blipFill>
          <a:blip r:embed="rId3"/>
          <a:srcRect/>
          <a:stretch>
            <a:fillRect/>
          </a:stretch>
        </p:blipFill>
        <p:spPr bwMode="auto">
          <a:xfrm>
            <a:off x="3276600" y="914400"/>
            <a:ext cx="2841625"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p:txBody>
          <a:bodyPr/>
          <a:lstStyle/>
          <a:p>
            <a:r>
              <a:rPr lang="en-US" smtClean="0"/>
              <a:t>Running the System Leak Test</a:t>
            </a:r>
          </a:p>
        </p:txBody>
      </p:sp>
      <p:pic>
        <p:nvPicPr>
          <p:cNvPr id="176130" name="Picture 2" descr="C:\Maverick Project\Screen Captures\New SM_FTN\Leak Test ParamsSM.jpg"/>
          <p:cNvPicPr>
            <a:picLocks noChangeAspect="1" noChangeArrowheads="1"/>
          </p:cNvPicPr>
          <p:nvPr/>
        </p:nvPicPr>
        <p:blipFill>
          <a:blip r:embed="rId2"/>
          <a:srcRect/>
          <a:stretch>
            <a:fillRect/>
          </a:stretch>
        </p:blipFill>
        <p:spPr bwMode="auto">
          <a:xfrm>
            <a:off x="228600" y="914400"/>
            <a:ext cx="3787775" cy="2590800"/>
          </a:xfrm>
          <a:prstGeom prst="rect">
            <a:avLst/>
          </a:prstGeom>
          <a:noFill/>
          <a:ln w="9525">
            <a:noFill/>
            <a:miter lim="800000"/>
            <a:headEnd/>
            <a:tailEnd/>
          </a:ln>
        </p:spPr>
      </p:pic>
      <p:pic>
        <p:nvPicPr>
          <p:cNvPr id="7171" name="Picture 3" descr="C:\Maverick Project\Screen Captures\New SM_FTN\Leak Test Plu PH Outlet.jpg"/>
          <p:cNvPicPr>
            <a:picLocks noChangeAspect="1" noChangeArrowheads="1"/>
          </p:cNvPicPr>
          <p:nvPr/>
        </p:nvPicPr>
        <p:blipFill>
          <a:blip r:embed="rId3"/>
          <a:srcRect/>
          <a:stretch>
            <a:fillRect/>
          </a:stretch>
        </p:blipFill>
        <p:spPr bwMode="auto">
          <a:xfrm>
            <a:off x="381000" y="2590800"/>
            <a:ext cx="1646238" cy="762000"/>
          </a:xfrm>
          <a:prstGeom prst="rect">
            <a:avLst/>
          </a:prstGeom>
          <a:noFill/>
          <a:ln w="9525">
            <a:noFill/>
            <a:miter lim="800000"/>
            <a:headEnd/>
            <a:tailEnd/>
          </a:ln>
        </p:spPr>
      </p:pic>
      <p:pic>
        <p:nvPicPr>
          <p:cNvPr id="7172" name="Picture 4" descr="C:\Maverick Project\Screen Captures\New SM_FTN\Leak Test Result SM.jpg"/>
          <p:cNvPicPr>
            <a:picLocks noChangeAspect="1" noChangeArrowheads="1"/>
          </p:cNvPicPr>
          <p:nvPr/>
        </p:nvPicPr>
        <p:blipFill>
          <a:blip r:embed="rId4"/>
          <a:srcRect/>
          <a:stretch>
            <a:fillRect/>
          </a:stretch>
        </p:blipFill>
        <p:spPr bwMode="auto">
          <a:xfrm>
            <a:off x="457200" y="3903663"/>
            <a:ext cx="3429000" cy="2344737"/>
          </a:xfrm>
          <a:prstGeom prst="rect">
            <a:avLst/>
          </a:prstGeom>
          <a:noFill/>
          <a:ln w="9525">
            <a:noFill/>
            <a:miter lim="800000"/>
            <a:headEnd/>
            <a:tailEnd/>
          </a:ln>
        </p:spPr>
      </p:pic>
      <p:pic>
        <p:nvPicPr>
          <p:cNvPr id="7173" name="Picture 5" descr="C:\Maverick Project\Screen Captures\New SM_FTN\Leak Test Status Plot.jpg"/>
          <p:cNvPicPr>
            <a:picLocks noChangeAspect="1" noChangeArrowheads="1"/>
          </p:cNvPicPr>
          <p:nvPr/>
        </p:nvPicPr>
        <p:blipFill>
          <a:blip r:embed="rId5"/>
          <a:srcRect/>
          <a:stretch>
            <a:fillRect/>
          </a:stretch>
        </p:blipFill>
        <p:spPr bwMode="auto">
          <a:xfrm>
            <a:off x="4267200" y="2209800"/>
            <a:ext cx="4678363" cy="3200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7173"/>
                                        </p:tgtEl>
                                        <p:attrNameLst>
                                          <p:attrName>style.visibility</p:attrName>
                                        </p:attrNameLst>
                                      </p:cBhvr>
                                      <p:to>
                                        <p:strVal val="visible"/>
                                      </p:to>
                                    </p:set>
                                    <p:anim calcmode="lin" valueType="num">
                                      <p:cBhvr>
                                        <p:cTn id="11" dur="500" fill="hold"/>
                                        <p:tgtEl>
                                          <p:spTgt spid="7173"/>
                                        </p:tgtEl>
                                        <p:attrNameLst>
                                          <p:attrName>ppt_w</p:attrName>
                                        </p:attrNameLst>
                                      </p:cBhvr>
                                      <p:tavLst>
                                        <p:tav tm="0">
                                          <p:val>
                                            <p:fltVal val="0"/>
                                          </p:val>
                                        </p:tav>
                                        <p:tav tm="100000">
                                          <p:val>
                                            <p:strVal val="#ppt_w"/>
                                          </p:val>
                                        </p:tav>
                                      </p:tavLst>
                                    </p:anim>
                                    <p:anim calcmode="lin" valueType="num">
                                      <p:cBhvr>
                                        <p:cTn id="12" dur="500" fill="hold"/>
                                        <p:tgtEl>
                                          <p:spTgt spid="7173"/>
                                        </p:tgtEl>
                                        <p:attrNameLst>
                                          <p:attrName>ppt_h</p:attrName>
                                        </p:attrNameLst>
                                      </p:cBhvr>
                                      <p:tavLst>
                                        <p:tav tm="0">
                                          <p:val>
                                            <p:fltVal val="0"/>
                                          </p:val>
                                        </p:tav>
                                        <p:tav tm="100000">
                                          <p:val>
                                            <p:strVal val="#ppt_h"/>
                                          </p:val>
                                        </p:tav>
                                      </p:tavLst>
                                    </p:anim>
                                    <p:animEffect transition="in" filter="fade">
                                      <p:cBhvr>
                                        <p:cTn id="13" dur="500"/>
                                        <p:tgtEl>
                                          <p:spTgt spid="717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nodeType="clickEffect">
                                  <p:stCondLst>
                                    <p:cond delay="0"/>
                                  </p:stCondLst>
                                  <p:childTnLst>
                                    <p:set>
                                      <p:cBhvr>
                                        <p:cTn id="17" dur="1" fill="hold">
                                          <p:stCondLst>
                                            <p:cond delay="0"/>
                                          </p:stCondLst>
                                        </p:cTn>
                                        <p:tgtEl>
                                          <p:spTgt spid="7172"/>
                                        </p:tgtEl>
                                        <p:attrNameLst>
                                          <p:attrName>style.visibility</p:attrName>
                                        </p:attrNameLst>
                                      </p:cBhvr>
                                      <p:to>
                                        <p:strVal val="visible"/>
                                      </p:to>
                                    </p:set>
                                    <p:anim calcmode="lin" valueType="num">
                                      <p:cBhvr>
                                        <p:cTn id="18" dur="500" fill="hold"/>
                                        <p:tgtEl>
                                          <p:spTgt spid="7172"/>
                                        </p:tgtEl>
                                        <p:attrNameLst>
                                          <p:attrName>ppt_w</p:attrName>
                                        </p:attrNameLst>
                                      </p:cBhvr>
                                      <p:tavLst>
                                        <p:tav tm="0">
                                          <p:val>
                                            <p:fltVal val="0"/>
                                          </p:val>
                                        </p:tav>
                                        <p:tav tm="100000">
                                          <p:val>
                                            <p:strVal val="#ppt_w"/>
                                          </p:val>
                                        </p:tav>
                                      </p:tavLst>
                                    </p:anim>
                                    <p:anim calcmode="lin" valueType="num">
                                      <p:cBhvr>
                                        <p:cTn id="19" dur="500" fill="hold"/>
                                        <p:tgtEl>
                                          <p:spTgt spid="7172"/>
                                        </p:tgtEl>
                                        <p:attrNameLst>
                                          <p:attrName>ppt_h</p:attrName>
                                        </p:attrNameLst>
                                      </p:cBhvr>
                                      <p:tavLst>
                                        <p:tav tm="0">
                                          <p:val>
                                            <p:fltVal val="0"/>
                                          </p:val>
                                        </p:tav>
                                        <p:tav tm="100000">
                                          <p:val>
                                            <p:strVal val="#ppt_h"/>
                                          </p:val>
                                        </p:tav>
                                      </p:tavLst>
                                    </p:anim>
                                    <p:animEffect transition="in" filter="fade">
                                      <p:cBhvr>
                                        <p:cTn id="20"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p:txBody>
          <a:bodyPr/>
          <a:lstStyle/>
          <a:p>
            <a:r>
              <a:rPr lang="en-US" smtClean="0"/>
              <a:t>Calibrate Rotary Tray</a:t>
            </a:r>
          </a:p>
        </p:txBody>
      </p:sp>
      <p:pic>
        <p:nvPicPr>
          <p:cNvPr id="177154" name="Picture 2" descr="C:\Maverick Project\Screen Captures\SM DI\DI Console Menus\Calibrate Rotary Tray.jpg"/>
          <p:cNvPicPr>
            <a:picLocks noChangeAspect="1" noChangeArrowheads="1"/>
          </p:cNvPicPr>
          <p:nvPr/>
        </p:nvPicPr>
        <p:blipFill>
          <a:blip r:embed="rId2"/>
          <a:srcRect/>
          <a:stretch>
            <a:fillRect/>
          </a:stretch>
        </p:blipFill>
        <p:spPr bwMode="auto">
          <a:xfrm>
            <a:off x="228600" y="762000"/>
            <a:ext cx="3505200" cy="2005013"/>
          </a:xfrm>
          <a:prstGeom prst="rect">
            <a:avLst/>
          </a:prstGeom>
          <a:noFill/>
          <a:ln w="9525">
            <a:noFill/>
            <a:miter lim="800000"/>
            <a:headEnd/>
            <a:tailEnd/>
          </a:ln>
        </p:spPr>
      </p:pic>
      <p:sp>
        <p:nvSpPr>
          <p:cNvPr id="5" name="Text Box 14"/>
          <p:cNvSpPr txBox="1">
            <a:spLocks noChangeArrowheads="1"/>
          </p:cNvSpPr>
          <p:nvPr/>
        </p:nvSpPr>
        <p:spPr bwMode="auto">
          <a:xfrm>
            <a:off x="3886200" y="2286000"/>
            <a:ext cx="2209800" cy="461963"/>
          </a:xfrm>
          <a:prstGeom prst="rect">
            <a:avLst/>
          </a:prstGeom>
          <a:noFill/>
          <a:ln w="9525">
            <a:noFill/>
            <a:miter lim="800000"/>
            <a:headEnd/>
            <a:tailEnd/>
          </a:ln>
          <a:effectLst/>
        </p:spPr>
        <p:txBody>
          <a:bodyPr>
            <a:spAutoFit/>
          </a:bodyPr>
          <a:lstStyle/>
          <a:p>
            <a:pPr>
              <a:defRPr/>
            </a:pPr>
            <a:r>
              <a:rPr lang="en-US" sz="1200" dirty="0">
                <a:latin typeface="+mn-lt"/>
              </a:rPr>
              <a:t>Tray is moved manually until these holes line up.</a:t>
            </a:r>
            <a:endParaRPr lang="en-US" sz="1200" dirty="0">
              <a:latin typeface="+mn-lt"/>
            </a:endParaRPr>
          </a:p>
        </p:txBody>
      </p:sp>
      <p:pic>
        <p:nvPicPr>
          <p:cNvPr id="177156" name="Picture 3"/>
          <p:cNvPicPr>
            <a:picLocks noChangeAspect="1" noChangeArrowheads="1"/>
          </p:cNvPicPr>
          <p:nvPr/>
        </p:nvPicPr>
        <p:blipFill>
          <a:blip r:embed="rId3"/>
          <a:srcRect/>
          <a:stretch>
            <a:fillRect/>
          </a:stretch>
        </p:blipFill>
        <p:spPr bwMode="auto">
          <a:xfrm>
            <a:off x="152400" y="3078163"/>
            <a:ext cx="4572000" cy="3398837"/>
          </a:xfrm>
          <a:prstGeom prst="rect">
            <a:avLst/>
          </a:prstGeom>
          <a:noFill/>
          <a:ln w="9525">
            <a:noFill/>
            <a:miter lim="800000"/>
            <a:headEnd/>
            <a:tailEnd/>
          </a:ln>
        </p:spPr>
      </p:pic>
      <p:sp>
        <p:nvSpPr>
          <p:cNvPr id="9" name="Text Box 14"/>
          <p:cNvSpPr txBox="1">
            <a:spLocks noChangeArrowheads="1"/>
          </p:cNvSpPr>
          <p:nvPr/>
        </p:nvSpPr>
        <p:spPr bwMode="auto">
          <a:xfrm>
            <a:off x="6400800" y="2209800"/>
            <a:ext cx="2209800" cy="646113"/>
          </a:xfrm>
          <a:prstGeom prst="rect">
            <a:avLst/>
          </a:prstGeom>
          <a:noFill/>
          <a:ln w="9525">
            <a:noFill/>
            <a:miter lim="800000"/>
            <a:headEnd/>
            <a:tailEnd/>
          </a:ln>
          <a:effectLst/>
        </p:spPr>
        <p:txBody>
          <a:bodyPr>
            <a:spAutoFit/>
          </a:bodyPr>
          <a:lstStyle/>
          <a:p>
            <a:pPr>
              <a:defRPr/>
            </a:pPr>
            <a:r>
              <a:rPr lang="en-US" sz="1200" dirty="0">
                <a:latin typeface="+mn-lt"/>
              </a:rPr>
              <a:t>Calibration Pin is </a:t>
            </a:r>
            <a:r>
              <a:rPr lang="en-US" sz="1200" dirty="0"/>
              <a:t>inserted </a:t>
            </a:r>
            <a:r>
              <a:rPr lang="en-US" sz="1200" dirty="0">
                <a:latin typeface="+mn-lt"/>
              </a:rPr>
              <a:t>into the lined up holes to lock the location.</a:t>
            </a:r>
            <a:endParaRPr lang="en-US" sz="1200" dirty="0">
              <a:latin typeface="+mn-lt"/>
            </a:endParaRPr>
          </a:p>
        </p:txBody>
      </p:sp>
      <p:sp>
        <p:nvSpPr>
          <p:cNvPr id="6" name="Line 15"/>
          <p:cNvSpPr>
            <a:spLocks noChangeShapeType="1"/>
          </p:cNvSpPr>
          <p:nvPr/>
        </p:nvSpPr>
        <p:spPr bwMode="auto">
          <a:xfrm flipH="1">
            <a:off x="2590800" y="2743200"/>
            <a:ext cx="1981200" cy="33528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
        <p:nvSpPr>
          <p:cNvPr id="10" name="Line 15"/>
          <p:cNvSpPr>
            <a:spLocks noChangeShapeType="1"/>
          </p:cNvSpPr>
          <p:nvPr/>
        </p:nvSpPr>
        <p:spPr bwMode="auto">
          <a:xfrm flipH="1">
            <a:off x="1524000" y="2743200"/>
            <a:ext cx="3048000" cy="28194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pic>
        <p:nvPicPr>
          <p:cNvPr id="177160" name="Picture 5"/>
          <p:cNvPicPr>
            <a:picLocks noChangeAspect="1" noChangeArrowheads="1"/>
          </p:cNvPicPr>
          <p:nvPr/>
        </p:nvPicPr>
        <p:blipFill>
          <a:blip r:embed="rId4"/>
          <a:srcRect/>
          <a:stretch>
            <a:fillRect/>
          </a:stretch>
        </p:blipFill>
        <p:spPr bwMode="auto">
          <a:xfrm>
            <a:off x="5054600" y="3098800"/>
            <a:ext cx="3937000" cy="3378200"/>
          </a:xfrm>
          <a:prstGeom prst="rect">
            <a:avLst/>
          </a:prstGeom>
          <a:noFill/>
          <a:ln w="9525">
            <a:noFill/>
            <a:miter lim="800000"/>
            <a:headEnd/>
            <a:tailEnd/>
          </a:ln>
        </p:spPr>
      </p:pic>
      <p:sp>
        <p:nvSpPr>
          <p:cNvPr id="13" name="Line 15"/>
          <p:cNvSpPr>
            <a:spLocks noChangeShapeType="1"/>
          </p:cNvSpPr>
          <p:nvPr/>
        </p:nvSpPr>
        <p:spPr bwMode="auto">
          <a:xfrm flipH="1">
            <a:off x="7162800" y="2667000"/>
            <a:ext cx="762000" cy="25146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1"/>
          <p:cNvSpPr>
            <a:spLocks noGrp="1"/>
          </p:cNvSpPr>
          <p:nvPr>
            <p:ph type="title"/>
          </p:nvPr>
        </p:nvSpPr>
        <p:spPr/>
        <p:txBody>
          <a:bodyPr/>
          <a:lstStyle/>
          <a:p>
            <a:r>
              <a:rPr lang="en-US" smtClean="0"/>
              <a:t>Rotary Tray Calibratation Pin</a:t>
            </a:r>
          </a:p>
        </p:txBody>
      </p:sp>
      <p:pic>
        <p:nvPicPr>
          <p:cNvPr id="178178" name="Picture 2"/>
          <p:cNvPicPr>
            <a:picLocks noChangeAspect="1" noChangeArrowheads="1"/>
          </p:cNvPicPr>
          <p:nvPr/>
        </p:nvPicPr>
        <p:blipFill>
          <a:blip r:embed="rId2"/>
          <a:srcRect/>
          <a:stretch>
            <a:fillRect/>
          </a:stretch>
        </p:blipFill>
        <p:spPr bwMode="auto">
          <a:xfrm>
            <a:off x="1752600" y="990600"/>
            <a:ext cx="6211888" cy="5334000"/>
          </a:xfrm>
          <a:prstGeom prst="rect">
            <a:avLst/>
          </a:prstGeom>
          <a:noFill/>
          <a:ln w="9525">
            <a:noFill/>
            <a:miter lim="800000"/>
            <a:headEnd/>
            <a:tailEnd/>
          </a:ln>
        </p:spPr>
      </p:pic>
      <p:sp>
        <p:nvSpPr>
          <p:cNvPr id="4" name="Text Box 14"/>
          <p:cNvSpPr txBox="1">
            <a:spLocks noChangeArrowheads="1"/>
          </p:cNvSpPr>
          <p:nvPr/>
        </p:nvSpPr>
        <p:spPr bwMode="auto">
          <a:xfrm>
            <a:off x="152400" y="1905000"/>
            <a:ext cx="1295400" cy="646113"/>
          </a:xfrm>
          <a:prstGeom prst="rect">
            <a:avLst/>
          </a:prstGeom>
          <a:noFill/>
          <a:ln w="9525">
            <a:noFill/>
            <a:miter lim="800000"/>
            <a:headEnd/>
            <a:tailEnd/>
          </a:ln>
          <a:effectLst/>
        </p:spPr>
        <p:txBody>
          <a:bodyPr>
            <a:spAutoFit/>
          </a:bodyPr>
          <a:lstStyle/>
          <a:p>
            <a:pPr>
              <a:defRPr/>
            </a:pPr>
            <a:r>
              <a:rPr lang="en-US" sz="1200" dirty="0">
                <a:latin typeface="+mn-lt"/>
              </a:rPr>
              <a:t>Calibration Pin is located in SM door foam</a:t>
            </a:r>
            <a:endParaRPr lang="en-US" sz="1200" dirty="0">
              <a:latin typeface="+mn-lt"/>
            </a:endParaRPr>
          </a:p>
        </p:txBody>
      </p:sp>
      <p:sp>
        <p:nvSpPr>
          <p:cNvPr id="5" name="Line 15"/>
          <p:cNvSpPr>
            <a:spLocks noChangeShapeType="1"/>
          </p:cNvSpPr>
          <p:nvPr/>
        </p:nvSpPr>
        <p:spPr bwMode="auto">
          <a:xfrm>
            <a:off x="1447800" y="2057400"/>
            <a:ext cx="3505200" cy="2362200"/>
          </a:xfrm>
          <a:prstGeom prst="line">
            <a:avLst/>
          </a:prstGeom>
          <a:ln>
            <a:headEnd/>
            <a:tailEnd type="triangl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ctrTitle"/>
          </p:nvPr>
        </p:nvSpPr>
        <p:spPr>
          <a:xfrm>
            <a:off x="685800" y="2130425"/>
            <a:ext cx="7772400" cy="830263"/>
          </a:xfrm>
        </p:spPr>
        <p:txBody>
          <a:bodyPr/>
          <a:lstStyle/>
          <a:p>
            <a:pPr>
              <a:defRPr/>
            </a:pPr>
            <a:r>
              <a:rPr lang="en-US" dirty="0" smtClean="0"/>
              <a:t>High Temperature Column Heater with Active Pre-Heater (CH-A)</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3"/>
          <p:cNvSpPr>
            <a:spLocks noGrp="1"/>
          </p:cNvSpPr>
          <p:nvPr>
            <p:ph type="title"/>
          </p:nvPr>
        </p:nvSpPr>
        <p:spPr/>
        <p:txBody>
          <a:bodyPr/>
          <a:lstStyle/>
          <a:p>
            <a:r>
              <a:rPr lang="en-US" smtClean="0"/>
              <a:t>CH-A</a:t>
            </a:r>
          </a:p>
        </p:txBody>
      </p:sp>
      <p:pic>
        <p:nvPicPr>
          <p:cNvPr id="181250" name="Picture 2"/>
          <p:cNvPicPr>
            <a:picLocks noChangeAspect="1" noChangeArrowheads="1"/>
          </p:cNvPicPr>
          <p:nvPr/>
        </p:nvPicPr>
        <p:blipFill>
          <a:blip r:embed="rId2"/>
          <a:srcRect/>
          <a:stretch>
            <a:fillRect/>
          </a:stretch>
        </p:blipFill>
        <p:spPr bwMode="auto">
          <a:xfrm>
            <a:off x="1828800" y="838200"/>
            <a:ext cx="5486400" cy="5572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p:txBody>
          <a:bodyPr/>
          <a:lstStyle/>
          <a:p>
            <a:r>
              <a:rPr lang="en-US" smtClean="0"/>
              <a:t>Why Do We Heat Columns?</a:t>
            </a:r>
          </a:p>
        </p:txBody>
      </p:sp>
      <p:sp>
        <p:nvSpPr>
          <p:cNvPr id="182274" name="Rectangle 3"/>
          <p:cNvSpPr>
            <a:spLocks noGrp="1" noChangeArrowheads="1"/>
          </p:cNvSpPr>
          <p:nvPr>
            <p:ph type="body" idx="1"/>
          </p:nvPr>
        </p:nvSpPr>
        <p:spPr/>
        <p:txBody>
          <a:bodyPr/>
          <a:lstStyle/>
          <a:p>
            <a:r>
              <a:rPr lang="en-US" smtClean="0"/>
              <a:t>Retention depends upon average temperature </a:t>
            </a:r>
          </a:p>
          <a:p>
            <a:r>
              <a:rPr lang="en-US" smtClean="0"/>
              <a:t>Viscosity and backpressure depend upon average temperature</a:t>
            </a:r>
          </a:p>
          <a:p>
            <a:r>
              <a:rPr lang="en-US" smtClean="0"/>
              <a:t>Selectivity depends upon temperature</a:t>
            </a:r>
          </a:p>
          <a:p>
            <a:r>
              <a:rPr lang="en-US" smtClean="0"/>
              <a:t>Reduced viscosity and faster diffusion can improve column efficiency</a:t>
            </a:r>
          </a:p>
          <a:p>
            <a:r>
              <a:rPr lang="en-US" smtClean="0"/>
              <a:t>Peak Shape depends upon </a:t>
            </a:r>
            <a:r>
              <a:rPr lang="en-US" i="1" smtClean="0"/>
              <a:t>uniformity </a:t>
            </a:r>
            <a:r>
              <a:rPr lang="en-US" smtClean="0"/>
              <a:t>of column temperature</a:t>
            </a:r>
          </a:p>
          <a:p>
            <a:r>
              <a:rPr lang="en-US" smtClean="0"/>
              <a:t>Goals:</a:t>
            </a:r>
          </a:p>
          <a:p>
            <a:pPr lvl="1"/>
            <a:r>
              <a:rPr lang="en-US" sz="1800" smtClean="0"/>
              <a:t>More consistent effective column temperatures</a:t>
            </a:r>
          </a:p>
          <a:p>
            <a:pPr lvl="1"/>
            <a:r>
              <a:rPr lang="en-US" sz="1800" smtClean="0"/>
              <a:t>Better peak shape</a:t>
            </a:r>
          </a:p>
          <a:p>
            <a:pPr lvl="1"/>
            <a:r>
              <a:rPr lang="en-US" sz="1800" smtClean="0"/>
              <a:t>Equivalency between column heater configurations</a:t>
            </a:r>
          </a:p>
          <a:p>
            <a:pPr lvl="1"/>
            <a:endParaRPr lang="en-US" smtClean="0"/>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a:xfrm>
            <a:off x="185738" y="66675"/>
            <a:ext cx="7413625" cy="830263"/>
          </a:xfrm>
        </p:spPr>
        <p:txBody>
          <a:bodyPr/>
          <a:lstStyle/>
          <a:p>
            <a:r>
              <a:rPr lang="en-US" smtClean="0"/>
              <a:t>What Problem is the Active Inlet Pre-heater Attempting to Solve?</a:t>
            </a:r>
          </a:p>
        </p:txBody>
      </p:sp>
      <p:sp>
        <p:nvSpPr>
          <p:cNvPr id="183298" name="Rectangle 3"/>
          <p:cNvSpPr>
            <a:spLocks noGrp="1" noChangeArrowheads="1"/>
          </p:cNvSpPr>
          <p:nvPr>
            <p:ph idx="1"/>
          </p:nvPr>
        </p:nvSpPr>
        <p:spPr/>
        <p:txBody>
          <a:bodyPr/>
          <a:lstStyle/>
          <a:p>
            <a:r>
              <a:rPr lang="en-US" smtClean="0"/>
              <a:t>Heat Transfer Efficiency varies with configuration in the present passive inlet preheater</a:t>
            </a:r>
          </a:p>
          <a:p>
            <a:r>
              <a:rPr lang="en-US" smtClean="0"/>
              <a:t>Temperature of the fluid entering the column depends upon how well the preheater is placed in its heating element</a:t>
            </a:r>
          </a:p>
          <a:p>
            <a:r>
              <a:rPr lang="en-US" smtClean="0"/>
              <a:t>Inlet Temperature varies within Column Manager and between Column Heaters</a:t>
            </a:r>
          </a:p>
          <a:p>
            <a:r>
              <a:rPr lang="en-US" smtClean="0"/>
              <a:t>Passive Preheater uses 22 inches of 0.005 inch ID tubing </a:t>
            </a:r>
          </a:p>
          <a:p>
            <a:pPr lvl="1"/>
            <a:r>
              <a:rPr lang="en-US" sz="1800" smtClean="0"/>
              <a:t>Longer than required for connection to column</a:t>
            </a:r>
          </a:p>
          <a:p>
            <a:pPr lvl="1"/>
            <a:r>
              <a:rPr lang="en-US" sz="1800" smtClean="0"/>
              <a:t>Length precludes selection of smaller ID</a:t>
            </a:r>
          </a:p>
          <a:p>
            <a:pPr lvl="1"/>
            <a:r>
              <a:rPr lang="en-US" sz="1800" smtClean="0"/>
              <a:t>Device adds pre-column dispersion</a:t>
            </a:r>
          </a:p>
          <a:p>
            <a:pPr lvl="2"/>
            <a:r>
              <a:rPr lang="en-US" smtClean="0"/>
              <a:t>Visible as loss of efficiency for ISOCRATIC separations</a:t>
            </a:r>
          </a:p>
          <a:p>
            <a:pPr lvl="2"/>
            <a:r>
              <a:rPr lang="en-US" smtClean="0"/>
              <a:t>Visible as a loss of efficiency for early peaks in gradient separations</a:t>
            </a: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1" name="Picture 5" descr="open"/>
          <p:cNvPicPr>
            <a:picLocks noChangeAspect="1" noChangeArrowheads="1"/>
          </p:cNvPicPr>
          <p:nvPr/>
        </p:nvPicPr>
        <p:blipFill>
          <a:blip r:embed="rId2"/>
          <a:srcRect l="9567" t="27783" r="748" b="23187"/>
          <a:stretch>
            <a:fillRect/>
          </a:stretch>
        </p:blipFill>
        <p:spPr bwMode="auto">
          <a:xfrm>
            <a:off x="990600" y="1981200"/>
            <a:ext cx="7315200" cy="2925763"/>
          </a:xfrm>
          <a:prstGeom prst="rect">
            <a:avLst/>
          </a:prstGeom>
          <a:noFill/>
          <a:ln w="9525">
            <a:noFill/>
            <a:miter lim="800000"/>
            <a:headEnd/>
            <a:tailEnd/>
          </a:ln>
        </p:spPr>
      </p:pic>
      <p:sp>
        <p:nvSpPr>
          <p:cNvPr id="17414" name="Text Box 6"/>
          <p:cNvSpPr txBox="1">
            <a:spLocks noChangeArrowheads="1"/>
          </p:cNvSpPr>
          <p:nvPr/>
        </p:nvSpPr>
        <p:spPr bwMode="auto">
          <a:xfrm>
            <a:off x="4876800" y="990600"/>
            <a:ext cx="3886200" cy="862013"/>
          </a:xfrm>
          <a:prstGeom prst="rect">
            <a:avLst/>
          </a:prstGeom>
          <a:noFill/>
          <a:ln w="9525">
            <a:noFill/>
            <a:miter lim="800000"/>
            <a:headEnd/>
            <a:tailEnd/>
          </a:ln>
          <a:effectLst/>
        </p:spPr>
        <p:txBody>
          <a:bodyPr>
            <a:spAutoFit/>
          </a:bodyPr>
          <a:lstStyle/>
          <a:p>
            <a:pPr>
              <a:defRPr/>
            </a:pPr>
            <a:r>
              <a:rPr lang="en-US" dirty="0">
                <a:latin typeface="+mn-lt"/>
              </a:rPr>
              <a:t>Complete </a:t>
            </a:r>
            <a:r>
              <a:rPr lang="en-US" dirty="0">
                <a:latin typeface="+mn-lt"/>
              </a:rPr>
              <a:t>Module: </a:t>
            </a:r>
          </a:p>
          <a:p>
            <a:pPr>
              <a:defRPr/>
            </a:pPr>
            <a:r>
              <a:rPr lang="en-US" sz="1600" dirty="0">
                <a:latin typeface="+mn-lt"/>
              </a:rPr>
              <a:t>Service </a:t>
            </a:r>
            <a:r>
              <a:rPr lang="en-US" sz="1600" dirty="0">
                <a:latin typeface="+mn-lt"/>
              </a:rPr>
              <a:t>can remove module without</a:t>
            </a:r>
          </a:p>
          <a:p>
            <a:pPr>
              <a:defRPr/>
            </a:pPr>
            <a:r>
              <a:rPr lang="en-US" sz="1600" dirty="0">
                <a:latin typeface="+mn-lt"/>
              </a:rPr>
              <a:t>disturbing </a:t>
            </a:r>
            <a:r>
              <a:rPr lang="en-US" sz="1600" dirty="0">
                <a:latin typeface="+mn-lt"/>
              </a:rPr>
              <a:t>ACQUITY stack</a:t>
            </a:r>
            <a:r>
              <a:rPr lang="en-US" sz="1600" dirty="0">
                <a:latin typeface="+mn-lt"/>
              </a:rPr>
              <a:t>.</a:t>
            </a:r>
          </a:p>
        </p:txBody>
      </p:sp>
      <p:sp>
        <p:nvSpPr>
          <p:cNvPr id="17415" name="Text Box 7"/>
          <p:cNvSpPr txBox="1">
            <a:spLocks noChangeArrowheads="1"/>
          </p:cNvSpPr>
          <p:nvPr/>
        </p:nvSpPr>
        <p:spPr bwMode="auto">
          <a:xfrm>
            <a:off x="5470525" y="5334000"/>
            <a:ext cx="2378075" cy="646113"/>
          </a:xfrm>
          <a:prstGeom prst="rect">
            <a:avLst/>
          </a:prstGeom>
          <a:noFill/>
          <a:ln w="9525">
            <a:noFill/>
            <a:miter lim="800000"/>
            <a:headEnd/>
            <a:tailEnd/>
          </a:ln>
          <a:effectLst/>
        </p:spPr>
        <p:txBody>
          <a:bodyPr>
            <a:spAutoFit/>
          </a:bodyPr>
          <a:lstStyle/>
          <a:p>
            <a:pPr>
              <a:defRPr/>
            </a:pPr>
            <a:r>
              <a:rPr lang="en-US" dirty="0">
                <a:latin typeface="+mn-lt"/>
              </a:rPr>
              <a:t>New Door Latch</a:t>
            </a:r>
          </a:p>
          <a:p>
            <a:pPr>
              <a:defRPr/>
            </a:pPr>
            <a:r>
              <a:rPr lang="en-US" dirty="0">
                <a:latin typeface="+mn-lt"/>
              </a:rPr>
              <a:t>(No Magnets)</a:t>
            </a:r>
          </a:p>
        </p:txBody>
      </p:sp>
      <p:sp>
        <p:nvSpPr>
          <p:cNvPr id="184324" name="Line 8"/>
          <p:cNvSpPr>
            <a:spLocks noChangeShapeType="1"/>
          </p:cNvSpPr>
          <p:nvPr/>
        </p:nvSpPr>
        <p:spPr bwMode="auto">
          <a:xfrm flipH="1" flipV="1">
            <a:off x="5029200" y="4343400"/>
            <a:ext cx="1295400" cy="990600"/>
          </a:xfrm>
          <a:prstGeom prst="line">
            <a:avLst/>
          </a:prstGeom>
          <a:noFill/>
          <a:ln w="9525">
            <a:solidFill>
              <a:schemeClr val="tx1"/>
            </a:solidFill>
            <a:round/>
            <a:headEnd/>
            <a:tailEnd type="triangle" w="med" len="med"/>
          </a:ln>
        </p:spPr>
        <p:txBody>
          <a:bodyPr/>
          <a:lstStyle/>
          <a:p>
            <a:endParaRPr lang="en-US"/>
          </a:p>
        </p:txBody>
      </p:sp>
      <p:sp>
        <p:nvSpPr>
          <p:cNvPr id="184325" name="Title 14"/>
          <p:cNvSpPr>
            <a:spLocks noGrp="1"/>
          </p:cNvSpPr>
          <p:nvPr>
            <p:ph type="title"/>
          </p:nvPr>
        </p:nvSpPr>
        <p:spPr/>
        <p:txBody>
          <a:bodyPr/>
          <a:lstStyle/>
          <a:p>
            <a:r>
              <a:rPr lang="en-US" smtClean="0"/>
              <a:t>CH-A</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Title 1"/>
          <p:cNvSpPr>
            <a:spLocks noGrp="1"/>
          </p:cNvSpPr>
          <p:nvPr>
            <p:ph type="title"/>
          </p:nvPr>
        </p:nvSpPr>
        <p:spPr/>
        <p:txBody>
          <a:bodyPr/>
          <a:lstStyle/>
          <a:p>
            <a:r>
              <a:rPr lang="en-US" smtClean="0"/>
              <a:t>CH-A</a:t>
            </a:r>
          </a:p>
        </p:txBody>
      </p:sp>
      <p:pic>
        <p:nvPicPr>
          <p:cNvPr id="185346" name="Picture 4" descr="expl"/>
          <p:cNvPicPr>
            <a:picLocks noChangeAspect="1" noChangeArrowheads="1"/>
          </p:cNvPicPr>
          <p:nvPr/>
        </p:nvPicPr>
        <p:blipFill>
          <a:blip r:embed="rId2"/>
          <a:srcRect l="6084" t="24942" r="3676" b="25174"/>
          <a:stretch>
            <a:fillRect/>
          </a:stretch>
        </p:blipFill>
        <p:spPr bwMode="auto">
          <a:xfrm>
            <a:off x="0" y="1828800"/>
            <a:ext cx="9144000" cy="3698875"/>
          </a:xfrm>
          <a:prstGeom prst="rect">
            <a:avLst/>
          </a:prstGeom>
          <a:noFill/>
          <a:ln w="9525">
            <a:noFill/>
            <a:miter lim="800000"/>
            <a:headEnd/>
            <a:tailEnd/>
          </a:ln>
        </p:spPr>
      </p:pic>
      <p:sp>
        <p:nvSpPr>
          <p:cNvPr id="185347" name="Text Box 9"/>
          <p:cNvSpPr txBox="1">
            <a:spLocks noChangeArrowheads="1"/>
          </p:cNvSpPr>
          <p:nvPr/>
        </p:nvSpPr>
        <p:spPr bwMode="auto">
          <a:xfrm>
            <a:off x="762000" y="4572000"/>
            <a:ext cx="1714500" cy="274638"/>
          </a:xfrm>
          <a:prstGeom prst="rect">
            <a:avLst/>
          </a:prstGeom>
          <a:noFill/>
          <a:ln w="9525">
            <a:noFill/>
            <a:miter lim="800000"/>
            <a:headEnd/>
            <a:tailEnd/>
          </a:ln>
        </p:spPr>
        <p:txBody>
          <a:bodyPr wrap="none">
            <a:spAutoFit/>
          </a:bodyPr>
          <a:lstStyle/>
          <a:p>
            <a:r>
              <a:rPr lang="en-US"/>
              <a:t>Improved Door Gasket</a:t>
            </a:r>
          </a:p>
        </p:txBody>
      </p:sp>
      <p:sp>
        <p:nvSpPr>
          <p:cNvPr id="185348" name="Line 10"/>
          <p:cNvSpPr>
            <a:spLocks noChangeShapeType="1"/>
          </p:cNvSpPr>
          <p:nvPr/>
        </p:nvSpPr>
        <p:spPr bwMode="auto">
          <a:xfrm flipH="1" flipV="1">
            <a:off x="1524000" y="3657600"/>
            <a:ext cx="533400" cy="990600"/>
          </a:xfrm>
          <a:prstGeom prst="line">
            <a:avLst/>
          </a:prstGeom>
          <a:noFill/>
          <a:ln w="19050">
            <a:solidFill>
              <a:srgbClr val="FF0000"/>
            </a:solidFill>
            <a:round/>
            <a:headEnd/>
            <a:tailEnd type="triangle" w="med" len="med"/>
          </a:ln>
        </p:spPr>
        <p:txBody>
          <a:bodyPr/>
          <a:lstStyle/>
          <a:p>
            <a:endParaRPr lang="en-US"/>
          </a:p>
        </p:txBody>
      </p:sp>
      <p:sp>
        <p:nvSpPr>
          <p:cNvPr id="185349" name="Text Box 11"/>
          <p:cNvSpPr txBox="1">
            <a:spLocks noChangeArrowheads="1"/>
          </p:cNvSpPr>
          <p:nvPr/>
        </p:nvSpPr>
        <p:spPr bwMode="auto">
          <a:xfrm>
            <a:off x="1143000" y="1143000"/>
            <a:ext cx="4160838" cy="923925"/>
          </a:xfrm>
          <a:prstGeom prst="rect">
            <a:avLst/>
          </a:prstGeom>
          <a:noFill/>
          <a:ln w="9525">
            <a:noFill/>
            <a:miter lim="800000"/>
            <a:headEnd/>
            <a:tailEnd/>
          </a:ln>
        </p:spPr>
        <p:txBody>
          <a:bodyPr wrap="none">
            <a:spAutoFit/>
          </a:bodyPr>
          <a:lstStyle/>
          <a:p>
            <a:r>
              <a:rPr lang="en-US"/>
              <a:t>Added Tubing Gasket (top and bottom)</a:t>
            </a:r>
          </a:p>
          <a:p>
            <a:r>
              <a:rPr lang="en-US"/>
              <a:t>For 3</a:t>
            </a:r>
            <a:r>
              <a:rPr lang="en-US" baseline="30000"/>
              <a:t>rd</a:t>
            </a:r>
            <a:r>
              <a:rPr lang="en-US"/>
              <a:t> party Mass Spec at left side of</a:t>
            </a:r>
          </a:p>
          <a:p>
            <a:r>
              <a:rPr lang="en-US"/>
              <a:t>ACQUITY Stack.</a:t>
            </a:r>
          </a:p>
        </p:txBody>
      </p:sp>
      <p:sp>
        <p:nvSpPr>
          <p:cNvPr id="185350" name="Line 12"/>
          <p:cNvSpPr>
            <a:spLocks noChangeShapeType="1"/>
          </p:cNvSpPr>
          <p:nvPr/>
        </p:nvSpPr>
        <p:spPr bwMode="auto">
          <a:xfrm>
            <a:off x="3429000" y="1600200"/>
            <a:ext cx="1066800" cy="990600"/>
          </a:xfrm>
          <a:prstGeom prst="line">
            <a:avLst/>
          </a:prstGeom>
          <a:noFill/>
          <a:ln w="19050">
            <a:solidFill>
              <a:srgbClr val="FF0000"/>
            </a:solidFill>
            <a:round/>
            <a:headEnd/>
            <a:tailEnd type="triangle" w="med" len="med"/>
          </a:ln>
        </p:spPr>
        <p:txBody>
          <a:bodyPr/>
          <a:lstStyle/>
          <a:p>
            <a:endParaRPr lang="en-US"/>
          </a:p>
        </p:txBody>
      </p:sp>
      <p:sp>
        <p:nvSpPr>
          <p:cNvPr id="185351" name="Line 13"/>
          <p:cNvSpPr>
            <a:spLocks noChangeShapeType="1"/>
          </p:cNvSpPr>
          <p:nvPr/>
        </p:nvSpPr>
        <p:spPr bwMode="auto">
          <a:xfrm>
            <a:off x="3429000" y="1600200"/>
            <a:ext cx="762000" cy="1600200"/>
          </a:xfrm>
          <a:prstGeom prst="line">
            <a:avLst/>
          </a:prstGeom>
          <a:noFill/>
          <a:ln w="19050">
            <a:solidFill>
              <a:srgbClr val="FF0000"/>
            </a:solidFill>
            <a:round/>
            <a:headEnd/>
            <a:tailEnd type="triangle" w="med" len="med"/>
          </a:ln>
        </p:spPr>
        <p:txBody>
          <a:bodyPr/>
          <a:lstStyle/>
          <a:p>
            <a:endParaRPr lang="en-US"/>
          </a:p>
        </p:txBody>
      </p:sp>
      <p:sp>
        <p:nvSpPr>
          <p:cNvPr id="185352" name="Text Box 14"/>
          <p:cNvSpPr txBox="1">
            <a:spLocks noChangeArrowheads="1"/>
          </p:cNvSpPr>
          <p:nvPr/>
        </p:nvSpPr>
        <p:spPr bwMode="auto">
          <a:xfrm>
            <a:off x="6400800" y="1447800"/>
            <a:ext cx="2590800" cy="646113"/>
          </a:xfrm>
          <a:prstGeom prst="rect">
            <a:avLst/>
          </a:prstGeom>
          <a:noFill/>
          <a:ln w="9525">
            <a:noFill/>
            <a:miter lim="800000"/>
            <a:headEnd/>
            <a:tailEnd/>
          </a:ln>
        </p:spPr>
        <p:txBody>
          <a:bodyPr>
            <a:spAutoFit/>
          </a:bodyPr>
          <a:lstStyle/>
          <a:p>
            <a:r>
              <a:rPr lang="en-US"/>
              <a:t>Allows use of existing</a:t>
            </a:r>
          </a:p>
          <a:p>
            <a:r>
              <a:rPr lang="en-US"/>
              <a:t>Passive Pre-heater</a:t>
            </a:r>
          </a:p>
        </p:txBody>
      </p:sp>
      <p:sp>
        <p:nvSpPr>
          <p:cNvPr id="185353" name="Line 15"/>
          <p:cNvSpPr>
            <a:spLocks noChangeShapeType="1"/>
          </p:cNvSpPr>
          <p:nvPr/>
        </p:nvSpPr>
        <p:spPr bwMode="auto">
          <a:xfrm flipH="1">
            <a:off x="6340475" y="2209800"/>
            <a:ext cx="669925" cy="1109663"/>
          </a:xfrm>
          <a:prstGeom prst="line">
            <a:avLst/>
          </a:prstGeom>
          <a:noFill/>
          <a:ln w="19050">
            <a:solidFill>
              <a:srgbClr val="FF0000"/>
            </a:solidFill>
            <a:round/>
            <a:headEnd/>
            <a:tailEnd type="triangle" w="med" len="med"/>
          </a:ln>
        </p:spPr>
        <p:txBody>
          <a:bodyPr/>
          <a:lstStyle/>
          <a:p>
            <a:endParaRPr lang="en-US"/>
          </a:p>
        </p:txBody>
      </p:sp>
      <p:sp>
        <p:nvSpPr>
          <p:cNvPr id="185354" name="Text Box 16"/>
          <p:cNvSpPr txBox="1">
            <a:spLocks noChangeArrowheads="1"/>
          </p:cNvSpPr>
          <p:nvPr/>
        </p:nvSpPr>
        <p:spPr bwMode="auto">
          <a:xfrm>
            <a:off x="5410200" y="4953000"/>
            <a:ext cx="2286000" cy="646113"/>
          </a:xfrm>
          <a:prstGeom prst="rect">
            <a:avLst/>
          </a:prstGeom>
          <a:noFill/>
          <a:ln w="9525">
            <a:noFill/>
            <a:miter lim="800000"/>
            <a:headEnd/>
            <a:tailEnd/>
          </a:ln>
        </p:spPr>
        <p:txBody>
          <a:bodyPr>
            <a:spAutoFit/>
          </a:bodyPr>
          <a:lstStyle/>
          <a:p>
            <a:r>
              <a:rPr lang="en-US"/>
              <a:t>No wires to connect</a:t>
            </a:r>
          </a:p>
          <a:p>
            <a:r>
              <a:rPr lang="en-US"/>
              <a:t>Active Pre-heater</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r>
              <a:rPr lang="en-US" smtClean="0"/>
              <a:t>CH-A Module Removed</a:t>
            </a:r>
          </a:p>
        </p:txBody>
      </p:sp>
      <p:pic>
        <p:nvPicPr>
          <p:cNvPr id="186370" name="Picture 2"/>
          <p:cNvPicPr>
            <a:picLocks noChangeAspect="1" noChangeArrowheads="1"/>
          </p:cNvPicPr>
          <p:nvPr/>
        </p:nvPicPr>
        <p:blipFill>
          <a:blip r:embed="rId2"/>
          <a:srcRect/>
          <a:stretch>
            <a:fillRect/>
          </a:stretch>
        </p:blipFill>
        <p:spPr bwMode="auto">
          <a:xfrm>
            <a:off x="501650" y="2057400"/>
            <a:ext cx="8140700" cy="2624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p:cNvSpPr>
            <a:spLocks noGrp="1"/>
          </p:cNvSpPr>
          <p:nvPr>
            <p:ph type="title"/>
          </p:nvPr>
        </p:nvSpPr>
        <p:spPr/>
        <p:txBody>
          <a:bodyPr/>
          <a:lstStyle/>
          <a:p>
            <a:r>
              <a:rPr lang="en-US" smtClean="0"/>
              <a:t>CH-A Control PCB</a:t>
            </a:r>
          </a:p>
        </p:txBody>
      </p:sp>
      <p:pic>
        <p:nvPicPr>
          <p:cNvPr id="187394" name="Picture 2"/>
          <p:cNvPicPr>
            <a:picLocks noChangeAspect="1" noChangeArrowheads="1"/>
          </p:cNvPicPr>
          <p:nvPr/>
        </p:nvPicPr>
        <p:blipFill>
          <a:blip r:embed="rId2"/>
          <a:srcRect/>
          <a:stretch>
            <a:fillRect/>
          </a:stretch>
        </p:blipFill>
        <p:spPr bwMode="auto">
          <a:xfrm>
            <a:off x="523875" y="1600200"/>
            <a:ext cx="809625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r>
              <a:rPr lang="en-US" smtClean="0"/>
              <a:t>CH-A Chasis</a:t>
            </a:r>
          </a:p>
        </p:txBody>
      </p:sp>
      <p:pic>
        <p:nvPicPr>
          <p:cNvPr id="188418" name="Picture 2"/>
          <p:cNvPicPr>
            <a:picLocks noChangeAspect="1" noChangeArrowheads="1"/>
          </p:cNvPicPr>
          <p:nvPr/>
        </p:nvPicPr>
        <p:blipFill>
          <a:blip r:embed="rId2"/>
          <a:srcRect/>
          <a:stretch>
            <a:fillRect/>
          </a:stretch>
        </p:blipFill>
        <p:spPr bwMode="auto">
          <a:xfrm>
            <a:off x="1277938" y="762000"/>
            <a:ext cx="6588125" cy="5778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p:cNvSpPr>
            <a:spLocks noGrp="1"/>
          </p:cNvSpPr>
          <p:nvPr>
            <p:ph type="title"/>
          </p:nvPr>
        </p:nvSpPr>
        <p:spPr/>
        <p:txBody>
          <a:bodyPr/>
          <a:lstStyle/>
          <a:p>
            <a:r>
              <a:rPr lang="en-US" smtClean="0"/>
              <a:t>Active Pre-Heater and Sleeve (Beta) </a:t>
            </a:r>
          </a:p>
        </p:txBody>
      </p:sp>
      <p:pic>
        <p:nvPicPr>
          <p:cNvPr id="189442" name="Picture 2" descr="C:\Maverick Project\Pictures\Raw Pictures\New GP Pics PP System\HTCH Active heater 1.jpg"/>
          <p:cNvPicPr>
            <a:picLocks noChangeAspect="1" noChangeArrowheads="1"/>
          </p:cNvPicPr>
          <p:nvPr/>
        </p:nvPicPr>
        <p:blipFill>
          <a:blip r:embed="rId2"/>
          <a:srcRect/>
          <a:stretch>
            <a:fillRect/>
          </a:stretch>
        </p:blipFill>
        <p:spPr bwMode="auto">
          <a:xfrm>
            <a:off x="1666875" y="950913"/>
            <a:ext cx="5810250" cy="5251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Title 1"/>
          <p:cNvSpPr>
            <a:spLocks noGrp="1"/>
          </p:cNvSpPr>
          <p:nvPr>
            <p:ph type="title"/>
          </p:nvPr>
        </p:nvSpPr>
        <p:spPr/>
        <p:txBody>
          <a:bodyPr/>
          <a:lstStyle/>
          <a:p>
            <a:r>
              <a:rPr lang="en-US" smtClean="0"/>
              <a:t>Active Pre-Heater in Adaptor Sleeve </a:t>
            </a:r>
          </a:p>
        </p:txBody>
      </p:sp>
      <p:pic>
        <p:nvPicPr>
          <p:cNvPr id="190466" name="Picture 2"/>
          <p:cNvPicPr>
            <a:picLocks noChangeAspect="1" noChangeArrowheads="1"/>
          </p:cNvPicPr>
          <p:nvPr/>
        </p:nvPicPr>
        <p:blipFill>
          <a:blip r:embed="rId2"/>
          <a:srcRect/>
          <a:stretch>
            <a:fillRect/>
          </a:stretch>
        </p:blipFill>
        <p:spPr bwMode="auto">
          <a:xfrm>
            <a:off x="1447800" y="1371600"/>
            <a:ext cx="6248400" cy="4357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r>
              <a:rPr lang="en-US" smtClean="0"/>
              <a:t>Installing the Active Pre-Heater</a:t>
            </a:r>
          </a:p>
        </p:txBody>
      </p:sp>
      <p:pic>
        <p:nvPicPr>
          <p:cNvPr id="191490" name="Picture 2"/>
          <p:cNvPicPr>
            <a:picLocks noChangeAspect="1" noChangeArrowheads="1"/>
          </p:cNvPicPr>
          <p:nvPr/>
        </p:nvPicPr>
        <p:blipFill>
          <a:blip r:embed="rId2"/>
          <a:srcRect/>
          <a:stretch>
            <a:fillRect/>
          </a:stretch>
        </p:blipFill>
        <p:spPr bwMode="auto">
          <a:xfrm>
            <a:off x="1060450" y="914400"/>
            <a:ext cx="70231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3" name="Picture 4" descr="iso3"/>
          <p:cNvPicPr>
            <a:picLocks noChangeAspect="1" noChangeArrowheads="1"/>
          </p:cNvPicPr>
          <p:nvPr/>
        </p:nvPicPr>
        <p:blipFill>
          <a:blip r:embed="rId2"/>
          <a:srcRect t="12178" b="3044"/>
          <a:stretch>
            <a:fillRect/>
          </a:stretch>
        </p:blipFill>
        <p:spPr bwMode="auto">
          <a:xfrm>
            <a:off x="433388" y="1271588"/>
            <a:ext cx="8277225" cy="5133975"/>
          </a:xfrm>
          <a:prstGeom prst="rect">
            <a:avLst/>
          </a:prstGeom>
          <a:noFill/>
          <a:ln w="9525">
            <a:noFill/>
            <a:miter lim="800000"/>
            <a:headEnd/>
            <a:tailEnd/>
          </a:ln>
        </p:spPr>
      </p:pic>
      <p:sp>
        <p:nvSpPr>
          <p:cNvPr id="15371" name="Text Box 11"/>
          <p:cNvSpPr txBox="1">
            <a:spLocks noChangeArrowheads="1"/>
          </p:cNvSpPr>
          <p:nvPr/>
        </p:nvSpPr>
        <p:spPr bwMode="auto">
          <a:xfrm>
            <a:off x="7086600" y="4495800"/>
            <a:ext cx="1825625" cy="338138"/>
          </a:xfrm>
          <a:prstGeom prst="rect">
            <a:avLst/>
          </a:prstGeom>
          <a:noFill/>
          <a:ln w="9525">
            <a:noFill/>
            <a:miter lim="800000"/>
            <a:headEnd/>
            <a:tailEnd/>
          </a:ln>
          <a:effectLst/>
        </p:spPr>
        <p:txBody>
          <a:bodyPr wrap="none">
            <a:spAutoFit/>
          </a:bodyPr>
          <a:lstStyle/>
          <a:p>
            <a:pPr>
              <a:defRPr/>
            </a:pPr>
            <a:r>
              <a:rPr lang="en-US" sz="1600" dirty="0">
                <a:latin typeface="+mn-lt"/>
              </a:rPr>
              <a:t>Drip Tray added</a:t>
            </a:r>
          </a:p>
        </p:txBody>
      </p:sp>
      <p:sp>
        <p:nvSpPr>
          <p:cNvPr id="192515" name="Line 12"/>
          <p:cNvSpPr>
            <a:spLocks noChangeShapeType="1"/>
          </p:cNvSpPr>
          <p:nvPr/>
        </p:nvSpPr>
        <p:spPr bwMode="auto">
          <a:xfrm flipH="1" flipV="1">
            <a:off x="6934200" y="3657600"/>
            <a:ext cx="838200" cy="838200"/>
          </a:xfrm>
          <a:prstGeom prst="line">
            <a:avLst/>
          </a:prstGeom>
          <a:noFill/>
          <a:ln w="19050">
            <a:solidFill>
              <a:srgbClr val="FF0000"/>
            </a:solidFill>
            <a:round/>
            <a:headEnd/>
            <a:tailEnd type="triangle" w="med" len="med"/>
          </a:ln>
        </p:spPr>
        <p:txBody>
          <a:bodyPr/>
          <a:lstStyle/>
          <a:p>
            <a:endParaRPr lang="en-US"/>
          </a:p>
        </p:txBody>
      </p:sp>
      <p:sp>
        <p:nvSpPr>
          <p:cNvPr id="192516" name="Title 7"/>
          <p:cNvSpPr>
            <a:spLocks noGrp="1"/>
          </p:cNvSpPr>
          <p:nvPr>
            <p:ph type="title"/>
          </p:nvPr>
        </p:nvSpPr>
        <p:spPr/>
        <p:txBody>
          <a:bodyPr/>
          <a:lstStyle/>
          <a:p>
            <a:r>
              <a:rPr lang="en-US" smtClean="0"/>
              <a:t>Switching CH-A for MS Use</a:t>
            </a:r>
          </a:p>
        </p:txBody>
      </p:sp>
      <p:sp>
        <p:nvSpPr>
          <p:cNvPr id="9" name="Rectangle 8"/>
          <p:cNvSpPr/>
          <p:nvPr/>
        </p:nvSpPr>
        <p:spPr>
          <a:xfrm>
            <a:off x="609600" y="5715000"/>
            <a:ext cx="685800" cy="609600"/>
          </a:xfrm>
          <a:prstGeom prst="rect">
            <a:avLst/>
          </a:prstGeom>
          <a:solidFill>
            <a:schemeClr val="bg1"/>
          </a:solidFill>
          <a:ln w="571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Text Box 11"/>
          <p:cNvSpPr txBox="1">
            <a:spLocks noChangeArrowheads="1"/>
          </p:cNvSpPr>
          <p:nvPr/>
        </p:nvSpPr>
        <p:spPr bwMode="auto">
          <a:xfrm>
            <a:off x="2209800" y="4800600"/>
            <a:ext cx="1941513" cy="523875"/>
          </a:xfrm>
          <a:prstGeom prst="rect">
            <a:avLst/>
          </a:prstGeom>
          <a:noFill/>
          <a:ln w="9525">
            <a:noFill/>
            <a:miter lim="800000"/>
            <a:headEnd/>
            <a:tailEnd/>
          </a:ln>
          <a:effectLst/>
        </p:spPr>
        <p:txBody>
          <a:bodyPr wrap="none">
            <a:spAutoFit/>
          </a:bodyPr>
          <a:lstStyle/>
          <a:p>
            <a:pPr algn="ctr">
              <a:defRPr/>
            </a:pPr>
            <a:r>
              <a:rPr lang="en-US" sz="1600" dirty="0">
                <a:latin typeface="+mn-lt"/>
              </a:rPr>
              <a:t>Old Style CH-A</a:t>
            </a:r>
          </a:p>
          <a:p>
            <a:pPr algn="ctr">
              <a:defRPr/>
            </a:pPr>
            <a:r>
              <a:rPr lang="en-US" sz="1200" dirty="0">
                <a:latin typeface="+mn-lt"/>
              </a:rPr>
              <a:t>Rotated to MS position</a:t>
            </a:r>
            <a:endParaRPr lang="en-US" sz="1200" dirty="0">
              <a:latin typeface="+mn-lt"/>
            </a:endParaRPr>
          </a:p>
        </p:txBody>
      </p:sp>
      <p:sp>
        <p:nvSpPr>
          <p:cNvPr id="11" name="Text Box 11"/>
          <p:cNvSpPr txBox="1">
            <a:spLocks noChangeArrowheads="1"/>
          </p:cNvSpPr>
          <p:nvPr/>
        </p:nvSpPr>
        <p:spPr bwMode="auto">
          <a:xfrm>
            <a:off x="2209800" y="838200"/>
            <a:ext cx="4710113" cy="523875"/>
          </a:xfrm>
          <a:prstGeom prst="rect">
            <a:avLst/>
          </a:prstGeom>
          <a:noFill/>
          <a:ln w="9525">
            <a:noFill/>
            <a:miter lim="800000"/>
            <a:headEnd/>
            <a:tailEnd/>
          </a:ln>
          <a:effectLst/>
        </p:spPr>
        <p:txBody>
          <a:bodyPr wrap="none">
            <a:spAutoFit/>
          </a:bodyPr>
          <a:lstStyle/>
          <a:p>
            <a:pPr algn="ctr">
              <a:defRPr/>
            </a:pPr>
            <a:r>
              <a:rPr lang="en-US" sz="1600" dirty="0">
                <a:latin typeface="+mn-lt"/>
              </a:rPr>
              <a:t>New Style CH-A</a:t>
            </a:r>
          </a:p>
          <a:p>
            <a:pPr algn="ctr">
              <a:defRPr/>
            </a:pPr>
            <a:r>
              <a:rPr lang="en-US" sz="1200" dirty="0">
                <a:latin typeface="+mn-lt"/>
              </a:rPr>
              <a:t>Removed and switched to external bracket for MS position</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r>
              <a:rPr lang="en-US" smtClean="0"/>
              <a:t>Checking Active Pre-heater Function</a:t>
            </a:r>
          </a:p>
        </p:txBody>
      </p:sp>
      <p:pic>
        <p:nvPicPr>
          <p:cNvPr id="193538" name="Picture 2"/>
          <p:cNvPicPr>
            <a:picLocks noChangeAspect="1" noChangeArrowheads="1"/>
          </p:cNvPicPr>
          <p:nvPr/>
        </p:nvPicPr>
        <p:blipFill>
          <a:blip r:embed="rId2"/>
          <a:srcRect/>
          <a:stretch>
            <a:fillRect/>
          </a:stretch>
        </p:blipFill>
        <p:spPr bwMode="auto">
          <a:xfrm>
            <a:off x="228600" y="914400"/>
            <a:ext cx="1455738" cy="1600200"/>
          </a:xfrm>
          <a:prstGeom prst="rect">
            <a:avLst/>
          </a:prstGeom>
          <a:noFill/>
          <a:ln w="9525">
            <a:noFill/>
            <a:miter lim="800000"/>
            <a:headEnd/>
            <a:tailEnd/>
          </a:ln>
        </p:spPr>
      </p:pic>
      <p:pic>
        <p:nvPicPr>
          <p:cNvPr id="193539" name="Picture 3" descr="C:\Maverick Project\Screen Captures\HTCH Testing\Preheater Config menus.jpg"/>
          <p:cNvPicPr>
            <a:picLocks noChangeAspect="1" noChangeArrowheads="1"/>
          </p:cNvPicPr>
          <p:nvPr/>
        </p:nvPicPr>
        <p:blipFill>
          <a:blip r:embed="rId3"/>
          <a:srcRect/>
          <a:stretch>
            <a:fillRect/>
          </a:stretch>
        </p:blipFill>
        <p:spPr bwMode="auto">
          <a:xfrm>
            <a:off x="3124200" y="762000"/>
            <a:ext cx="2390775" cy="1965325"/>
          </a:xfrm>
          <a:prstGeom prst="rect">
            <a:avLst/>
          </a:prstGeom>
          <a:noFill/>
          <a:ln w="9525">
            <a:noFill/>
            <a:miter lim="800000"/>
            <a:headEnd/>
            <a:tailEnd/>
          </a:ln>
        </p:spPr>
      </p:pic>
      <p:pic>
        <p:nvPicPr>
          <p:cNvPr id="193540" name="Picture 5" descr="C:\Maverick Project\Screen Captures\HTCH Testing\Temp Plot.JPG"/>
          <p:cNvPicPr>
            <a:picLocks noChangeAspect="1" noChangeArrowheads="1"/>
          </p:cNvPicPr>
          <p:nvPr/>
        </p:nvPicPr>
        <p:blipFill>
          <a:blip r:embed="rId4"/>
          <a:srcRect/>
          <a:stretch>
            <a:fillRect/>
          </a:stretch>
        </p:blipFill>
        <p:spPr bwMode="auto">
          <a:xfrm>
            <a:off x="781050" y="2819400"/>
            <a:ext cx="7581900" cy="3686175"/>
          </a:xfrm>
          <a:prstGeom prst="rect">
            <a:avLst/>
          </a:prstGeom>
          <a:noFill/>
          <a:ln w="9525">
            <a:noFill/>
            <a:miter lim="800000"/>
            <a:headEnd/>
            <a:tailEnd/>
          </a:ln>
        </p:spPr>
      </p:pic>
      <p:cxnSp>
        <p:nvCxnSpPr>
          <p:cNvPr id="8" name="Straight Arrow Connector 7"/>
          <p:cNvCxnSpPr/>
          <p:nvPr/>
        </p:nvCxnSpPr>
        <p:spPr>
          <a:xfrm>
            <a:off x="990600" y="1524000"/>
            <a:ext cx="20574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0" name="TextBox 9"/>
          <p:cNvSpPr txBox="1"/>
          <p:nvPr/>
        </p:nvSpPr>
        <p:spPr>
          <a:xfrm>
            <a:off x="6553200" y="762000"/>
            <a:ext cx="1828800" cy="1016000"/>
          </a:xfrm>
          <a:prstGeom prst="rect">
            <a:avLst/>
          </a:prstGeom>
          <a:noFill/>
        </p:spPr>
        <p:txBody>
          <a:bodyPr>
            <a:spAutoFit/>
          </a:bodyPr>
          <a:lstStyle/>
          <a:p>
            <a:pPr>
              <a:defRPr/>
            </a:pPr>
            <a:r>
              <a:rPr lang="en-US" sz="1200" dirty="0">
                <a:latin typeface="+mn-lt"/>
              </a:rPr>
              <a:t>Active Column Pre-heater should read present when in place and CH-A door is closed.</a:t>
            </a:r>
            <a:endParaRPr lang="en-US" sz="1200" dirty="0">
              <a:latin typeface="+mn-lt"/>
            </a:endParaRPr>
          </a:p>
        </p:txBody>
      </p:sp>
      <p:cxnSp>
        <p:nvCxnSpPr>
          <p:cNvPr id="11" name="Straight Arrow Connector 10"/>
          <p:cNvCxnSpPr>
            <a:stCxn id="10" idx="1"/>
          </p:cNvCxnSpPr>
          <p:nvPr/>
        </p:nvCxnSpPr>
        <p:spPr>
          <a:xfrm rot="10800000">
            <a:off x="5029200" y="1219200"/>
            <a:ext cx="1524000" cy="50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9" name="TextBox 18"/>
          <p:cNvSpPr txBox="1"/>
          <p:nvPr/>
        </p:nvSpPr>
        <p:spPr>
          <a:xfrm>
            <a:off x="6553200" y="4038600"/>
            <a:ext cx="2438400" cy="830263"/>
          </a:xfrm>
          <a:prstGeom prst="rect">
            <a:avLst/>
          </a:prstGeom>
          <a:noFill/>
        </p:spPr>
        <p:txBody>
          <a:bodyPr>
            <a:spAutoFit/>
          </a:bodyPr>
          <a:lstStyle/>
          <a:p>
            <a:pPr>
              <a:defRPr/>
            </a:pPr>
            <a:r>
              <a:rPr lang="en-US" sz="1200" dirty="0">
                <a:latin typeface="+mn-lt"/>
              </a:rPr>
              <a:t>Pre-heater should read ambient temperature and ramp up quickly when a temperature is programmed.</a:t>
            </a:r>
            <a:endParaRPr lang="en-US" sz="1200" dirty="0">
              <a:latin typeface="+mn-lt"/>
            </a:endParaRPr>
          </a:p>
        </p:txBody>
      </p:sp>
      <p:cxnSp>
        <p:nvCxnSpPr>
          <p:cNvPr id="20" name="Straight Arrow Connector 19"/>
          <p:cNvCxnSpPr/>
          <p:nvPr/>
        </p:nvCxnSpPr>
        <p:spPr>
          <a:xfrm rot="10800000" flipV="1">
            <a:off x="2133600" y="4191000"/>
            <a:ext cx="4419600" cy="1828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Straight Arrow Connector 20"/>
          <p:cNvCxnSpPr/>
          <p:nvPr/>
        </p:nvCxnSpPr>
        <p:spPr>
          <a:xfrm rot="10800000" flipV="1">
            <a:off x="4419600" y="4572000"/>
            <a:ext cx="2133600" cy="990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title"/>
          </p:nvPr>
        </p:nvSpPr>
        <p:spPr/>
        <p:txBody>
          <a:bodyPr/>
          <a:lstStyle/>
          <a:p>
            <a:pPr eaLnBrk="1" hangingPunct="1"/>
            <a:r>
              <a:rPr lang="en-US" smtClean="0"/>
              <a:t>Column Manager (CM-A)</a:t>
            </a:r>
          </a:p>
        </p:txBody>
      </p:sp>
      <p:pic>
        <p:nvPicPr>
          <p:cNvPr id="194562" name="Picture 6" descr="CM-120809-6"/>
          <p:cNvPicPr>
            <a:picLocks noGrp="1" noChangeAspect="1" noChangeArrowheads="1"/>
          </p:cNvPicPr>
          <p:nvPr>
            <p:ph sz="half" idx="1"/>
          </p:nvPr>
        </p:nvPicPr>
        <p:blipFill>
          <a:blip r:embed="rId3"/>
          <a:srcRect/>
          <a:stretch>
            <a:fillRect/>
          </a:stretch>
        </p:blipFill>
        <p:spPr bwMode="auto">
          <a:xfrm>
            <a:off x="1981200" y="1371600"/>
            <a:ext cx="4800600" cy="3125788"/>
          </a:xfrm>
        </p:spPr>
      </p:pic>
      <p:sp>
        <p:nvSpPr>
          <p:cNvPr id="194563" name="Rectangle 5"/>
          <p:cNvSpPr>
            <a:spLocks noGrp="1" noChangeArrowheads="1"/>
          </p:cNvSpPr>
          <p:nvPr>
            <p:ph type="body" sz="half" idx="2"/>
          </p:nvPr>
        </p:nvSpPr>
        <p:spPr>
          <a:xfrm>
            <a:off x="457200" y="4538663"/>
            <a:ext cx="8293100" cy="1960562"/>
          </a:xfrm>
          <a:solidFill>
            <a:schemeClr val="bg1"/>
          </a:solidFill>
        </p:spPr>
        <p:txBody>
          <a:bodyPr/>
          <a:lstStyle/>
          <a:p>
            <a:pPr eaLnBrk="1" hangingPunct="1">
              <a:lnSpc>
                <a:spcPct val="90000"/>
              </a:lnSpc>
            </a:pPr>
            <a:r>
              <a:rPr lang="en-US" sz="1600" smtClean="0"/>
              <a:t>4 - 90°C -&gt; Multi-zone (Independent control of each trough)</a:t>
            </a:r>
          </a:p>
          <a:p>
            <a:pPr eaLnBrk="1" hangingPunct="1">
              <a:lnSpc>
                <a:spcPct val="90000"/>
              </a:lnSpc>
            </a:pPr>
            <a:r>
              <a:rPr lang="en-US" sz="1600" smtClean="0"/>
              <a:t>Supports up to 2 columns, 2.1 to 4.6 mm, up to 150 mm with filter or guard column</a:t>
            </a:r>
          </a:p>
          <a:p>
            <a:pPr eaLnBrk="1" hangingPunct="1">
              <a:lnSpc>
                <a:spcPct val="90000"/>
              </a:lnSpc>
            </a:pPr>
            <a:r>
              <a:rPr lang="en-US" sz="1600" smtClean="0"/>
              <a:t>Two 7-port, 6-position switching valves </a:t>
            </a:r>
          </a:p>
          <a:p>
            <a:pPr lvl="1" eaLnBrk="1" hangingPunct="1">
              <a:lnSpc>
                <a:spcPct val="90000"/>
              </a:lnSpc>
            </a:pPr>
            <a:r>
              <a:rPr lang="en-US" sz="1400" smtClean="0"/>
              <a:t>Front-mounted for easy access</a:t>
            </a:r>
          </a:p>
          <a:p>
            <a:pPr lvl="1" eaLnBrk="1" hangingPunct="1">
              <a:lnSpc>
                <a:spcPct val="90000"/>
              </a:lnSpc>
            </a:pPr>
            <a:r>
              <a:rPr lang="en-US" sz="1400" smtClean="0"/>
              <a:t>Bypass and Waste supported</a:t>
            </a:r>
          </a:p>
          <a:p>
            <a:pPr eaLnBrk="1" hangingPunct="1">
              <a:lnSpc>
                <a:spcPct val="90000"/>
              </a:lnSpc>
            </a:pPr>
            <a:r>
              <a:rPr lang="en-US" sz="1600" smtClean="0"/>
              <a:t>Stackable (up to 3 CM-A) for support of up to 6 columns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Waters Service Training-L2009">
  <a:themeElements>
    <a:clrScheme name="Waters Service Training-L20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aters Service Training-L2009">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57150">
          <a:solidFill>
            <a:schemeClr val="tx1"/>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extraClrScheme>
      <a:clrScheme name="Waters Service Training-L20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 Service Training-L2009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aters Service Training-L2009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 Service Training-L2009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 Service Training-L2009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 Service Training-L2009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 Service Training-L2009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 Service Training-L2009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 Service Training-L2009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 Service Training-L2009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 Service Training-L2009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 Service Training-L2009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Waters GTD-L</Template>
  <TotalTime>14675</TotalTime>
  <Words>1963</Words>
  <Application>Microsoft Office PowerPoint</Application>
  <PresentationFormat>On-screen Show (4:3)</PresentationFormat>
  <Paragraphs>470</Paragraphs>
  <Slides>124</Slides>
  <Notes>53</Notes>
  <HiddenSlides>1</HiddenSlides>
  <MMClips>15</MMClips>
  <ScaleCrop>false</ScaleCrop>
  <HeadingPairs>
    <vt:vector size="6" baseType="variant">
      <vt:variant>
        <vt:lpstr>사용한 글꼴</vt:lpstr>
      </vt:variant>
      <vt:variant>
        <vt:i4>7</vt:i4>
      </vt:variant>
      <vt:variant>
        <vt:lpstr>디자인 서식 파일</vt:lpstr>
      </vt:variant>
      <vt:variant>
        <vt:i4>3</vt:i4>
      </vt:variant>
      <vt:variant>
        <vt:lpstr>슬라이드 제목</vt:lpstr>
      </vt:variant>
      <vt:variant>
        <vt:i4>124</vt:i4>
      </vt:variant>
    </vt:vector>
  </HeadingPairs>
  <TitlesOfParts>
    <vt:vector size="134" baseType="lpstr">
      <vt:lpstr>Arial</vt:lpstr>
      <vt:lpstr>Verdana</vt:lpstr>
      <vt:lpstr>Wingdings 2</vt:lpstr>
      <vt:lpstr>Courier New</vt:lpstr>
      <vt:lpstr>Wingdings</vt:lpstr>
      <vt:lpstr>Symbol</vt:lpstr>
      <vt:lpstr>굴림</vt:lpstr>
      <vt:lpstr>Waters Service Training-L2009</vt:lpstr>
      <vt:lpstr>Waters Service Training-L2009</vt:lpstr>
      <vt:lpstr>Waters Service Training-L2009</vt:lpstr>
      <vt:lpstr>ACQUITY H-Class System Overview</vt:lpstr>
      <vt:lpstr>ACQUITY H-Class System</vt:lpstr>
      <vt:lpstr>Marketing Message </vt:lpstr>
      <vt:lpstr>ACQUITY H-Class System</vt:lpstr>
      <vt:lpstr>Quaternary Solvent Manager</vt:lpstr>
      <vt:lpstr>QSM Flow Diagram</vt:lpstr>
      <vt:lpstr>QSM Flow Diagram</vt:lpstr>
      <vt:lpstr>QSM Fluidics-Front View</vt:lpstr>
      <vt:lpstr>QSM Degasser / GPV Flow Path</vt:lpstr>
      <vt:lpstr>QSM Pump Head Flow Path</vt:lpstr>
      <vt:lpstr>GPV Degasser Assembly</vt:lpstr>
      <vt:lpstr>GPV Valve Pair</vt:lpstr>
      <vt:lpstr>LP Manifold</vt:lpstr>
      <vt:lpstr>LP Manifold</vt:lpstr>
      <vt:lpstr>Gradient Proportioning Sequence</vt:lpstr>
      <vt:lpstr>QSM Internal Components</vt:lpstr>
      <vt:lpstr>QSM Internal Components- Top View</vt:lpstr>
      <vt:lpstr>QSM Right Side View</vt:lpstr>
      <vt:lpstr>QSM Rear Panel</vt:lpstr>
      <vt:lpstr>QSM Console Top Level Menu</vt:lpstr>
      <vt:lpstr>QSM Console Interactive Menu</vt:lpstr>
      <vt:lpstr>QSM Console Performance Menu</vt:lpstr>
      <vt:lpstr>QSM Console- New Pull-Down Menus</vt:lpstr>
      <vt:lpstr>QSM Instrument Method-General Tab</vt:lpstr>
      <vt:lpstr>QSM Instrument Method-Misc Tab</vt:lpstr>
      <vt:lpstr>Effect of the Pre-Injector Volume Field</vt:lpstr>
      <vt:lpstr>QSM Instrument Method-Data Tab</vt:lpstr>
      <vt:lpstr>QSM Dynamic Leak Test</vt:lpstr>
      <vt:lpstr>QSM Dynamic Leak Test Results</vt:lpstr>
      <vt:lpstr>슬라이드 30</vt:lpstr>
      <vt:lpstr>SM-FTN Component Overview</vt:lpstr>
      <vt:lpstr>SMDI Component Overview</vt:lpstr>
      <vt:lpstr>Major Assemblies</vt:lpstr>
      <vt:lpstr>Fluidics</vt:lpstr>
      <vt:lpstr>SM-FTN Flow Diagram</vt:lpstr>
      <vt:lpstr>SM-FTN Flow Diagram</vt:lpstr>
      <vt:lpstr>SMDI Front Panel Fluidics</vt:lpstr>
      <vt:lpstr>Inject Valve Assembly</vt:lpstr>
      <vt:lpstr>SDMI Inject Valve Connections</vt:lpstr>
      <vt:lpstr>SM-FTN Flow Diagram</vt:lpstr>
      <vt:lpstr>Internal Fluidic Connections</vt:lpstr>
      <vt:lpstr>SM-FTN Flow Diagram</vt:lpstr>
      <vt:lpstr>Internal Fluidic Components</vt:lpstr>
      <vt:lpstr>Needle Seal Wash Housing Assembly</vt:lpstr>
      <vt:lpstr>NSW Assembly- Needle in Inject Position</vt:lpstr>
      <vt:lpstr>NSW Assembly- Cutaway Diagram</vt:lpstr>
      <vt:lpstr>NSW Assembly- Transparent View</vt:lpstr>
      <vt:lpstr>Stationary Side Seal Assembly</vt:lpstr>
      <vt:lpstr>Needle Seal Wash Housing Assembly</vt:lpstr>
      <vt:lpstr>Needle, Loop and Syringe Options</vt:lpstr>
      <vt:lpstr>SM-FTN Injection Sequence</vt:lpstr>
      <vt:lpstr>Sample Withdrawal Sequence</vt:lpstr>
      <vt:lpstr>Flow Diagram- Sample Withdrawal</vt:lpstr>
      <vt:lpstr>Sample Injection Sequence</vt:lpstr>
      <vt:lpstr>Flow Diagram- Inject Mode</vt:lpstr>
      <vt:lpstr>Injection Sequence Pressure Trace</vt:lpstr>
      <vt:lpstr>Sample Injection Sequence</vt:lpstr>
      <vt:lpstr>Injection Sequence Pressure Trace</vt:lpstr>
      <vt:lpstr>Needle Installation- Pre-Production Units</vt:lpstr>
      <vt:lpstr>Needle Installation- Pre-Production Units</vt:lpstr>
      <vt:lpstr>Needle Installation- Pre-Production Units</vt:lpstr>
      <vt:lpstr>Needle Installation- Production Units</vt:lpstr>
      <vt:lpstr>Needle Routing- Production Units</vt:lpstr>
      <vt:lpstr>SM Performance</vt:lpstr>
      <vt:lpstr>Injection Linearity for each configuration </vt:lpstr>
      <vt:lpstr>Carryover with UV Detection</vt:lpstr>
      <vt:lpstr>슬라이드 67</vt:lpstr>
      <vt:lpstr>R-Theta Drive Assembly</vt:lpstr>
      <vt:lpstr>R-Theta Drive Assembly</vt:lpstr>
      <vt:lpstr>R-Theta Coordinated Movement</vt:lpstr>
      <vt:lpstr>Sample Compartment</vt:lpstr>
      <vt:lpstr>Removing Sample Plates</vt:lpstr>
      <vt:lpstr>Loading Sample Plates</vt:lpstr>
      <vt:lpstr>Sample Compartment Top Foam Cover</vt:lpstr>
      <vt:lpstr>Sample Compartment Top View</vt:lpstr>
      <vt:lpstr>R-Carriage Assembly</vt:lpstr>
      <vt:lpstr>슬라이드 77</vt:lpstr>
      <vt:lpstr>슬라이드 78</vt:lpstr>
      <vt:lpstr>Sample Heater/Cooler Assembly</vt:lpstr>
      <vt:lpstr>Sample Heater/Cooler Assembly</vt:lpstr>
      <vt:lpstr>Heater/Cooler Engine</vt:lpstr>
      <vt:lpstr>Heater/Cooler Engine in Foam Support</vt:lpstr>
      <vt:lpstr>Sample Compartment Foam Cover</vt:lpstr>
      <vt:lpstr>Sample Compartment Temperature Probe</vt:lpstr>
      <vt:lpstr>Electronics</vt:lpstr>
      <vt:lpstr>Electrical Interconnect Diagram</vt:lpstr>
      <vt:lpstr>Power Supply</vt:lpstr>
      <vt:lpstr>Power Supply</vt:lpstr>
      <vt:lpstr>SM-FTN PCB Module Assembly</vt:lpstr>
      <vt:lpstr>SM-FTN PCB Module Assembly</vt:lpstr>
      <vt:lpstr>슬라이드 91</vt:lpstr>
      <vt:lpstr>Ethernet Switch PCB</vt:lpstr>
      <vt:lpstr>Ethernet Switch PCB</vt:lpstr>
      <vt:lpstr>SM-FTN Rear Connections</vt:lpstr>
      <vt:lpstr>SM-FTN Software Components</vt:lpstr>
      <vt:lpstr>Software Components</vt:lpstr>
      <vt:lpstr>SM Instrument Method- General Tab</vt:lpstr>
      <vt:lpstr>SM Instrument Method- Dilution Tab</vt:lpstr>
      <vt:lpstr>SM Instrument Method- Data Tab</vt:lpstr>
      <vt:lpstr>SM Instrument Method- Events Tab</vt:lpstr>
      <vt:lpstr>SM-FTN Interactive Display Menu</vt:lpstr>
      <vt:lpstr>SM-FTN Interactive Display Menu</vt:lpstr>
      <vt:lpstr>SM-FTN Interactive Display Menu</vt:lpstr>
      <vt:lpstr>Z-Needle Calibration</vt:lpstr>
      <vt:lpstr>Characterize Needle Seal</vt:lpstr>
      <vt:lpstr>Needle Seal Readiness Test</vt:lpstr>
      <vt:lpstr>Running the System Leak Test</vt:lpstr>
      <vt:lpstr>Calibrate Rotary Tray</vt:lpstr>
      <vt:lpstr>Rotary Tray Calibratation Pin</vt:lpstr>
      <vt:lpstr>High Temperature Column Heater with Active Pre-Heater (CH-A)</vt:lpstr>
      <vt:lpstr>CH-A</vt:lpstr>
      <vt:lpstr>Why Do We Heat Columns?</vt:lpstr>
      <vt:lpstr>What Problem is the Active Inlet Pre-heater Attempting to Solve?</vt:lpstr>
      <vt:lpstr>CH-A</vt:lpstr>
      <vt:lpstr>CH-A</vt:lpstr>
      <vt:lpstr>CH-A Module Removed</vt:lpstr>
      <vt:lpstr>CH-A Control PCB</vt:lpstr>
      <vt:lpstr>CH-A Chasis</vt:lpstr>
      <vt:lpstr>Active Pre-Heater and Sleeve (Beta) </vt:lpstr>
      <vt:lpstr>Active Pre-Heater in Adaptor Sleeve </vt:lpstr>
      <vt:lpstr>Installing the Active Pre-Heater</vt:lpstr>
      <vt:lpstr>Switching CH-A for MS Use</vt:lpstr>
      <vt:lpstr>Checking Active Pre-heater Function</vt:lpstr>
      <vt:lpstr>Column Manager (CM-A)</vt:lpstr>
    </vt:vector>
  </TitlesOfParts>
  <Company>Waters Corp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ACQUITY CP SM DI Overview</dc:title>
  <dc:creator>Chris Proehl- Waters Global Training and Development</dc:creator>
  <cp:lastModifiedBy>hkpark</cp:lastModifiedBy>
  <cp:revision>72</cp:revision>
  <dcterms:created xsi:type="dcterms:W3CDTF">2009-10-20T17:37:27Z</dcterms:created>
  <dcterms:modified xsi:type="dcterms:W3CDTF">2010-03-15T05:33:35Z</dcterms:modified>
</cp:coreProperties>
</file>